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37" r:id="rId2"/>
    <p:sldId id="306" r:id="rId3"/>
    <p:sldId id="307" r:id="rId4"/>
    <p:sldId id="308" r:id="rId5"/>
    <p:sldId id="309" r:id="rId6"/>
    <p:sldId id="310" r:id="rId7"/>
    <p:sldId id="311" r:id="rId8"/>
    <p:sldId id="312" r:id="rId9"/>
    <p:sldId id="331" r:id="rId10"/>
    <p:sldId id="313" r:id="rId11"/>
    <p:sldId id="315" r:id="rId12"/>
    <p:sldId id="316" r:id="rId13"/>
    <p:sldId id="317" r:id="rId14"/>
    <p:sldId id="319" r:id="rId15"/>
    <p:sldId id="301" r:id="rId16"/>
    <p:sldId id="332" r:id="rId17"/>
    <p:sldId id="322" r:id="rId18"/>
    <p:sldId id="318" r:id="rId19"/>
    <p:sldId id="321" r:id="rId20"/>
    <p:sldId id="324" r:id="rId21"/>
    <p:sldId id="325" r:id="rId22"/>
    <p:sldId id="333" r:id="rId23"/>
    <p:sldId id="335" r:id="rId24"/>
    <p:sldId id="338" r:id="rId25"/>
    <p:sldId id="328" r:id="rId26"/>
    <p:sldId id="314" r:id="rId27"/>
    <p:sldId id="32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7103"/>
    <a:srgbClr val="FC0037"/>
    <a:srgbClr val="6D4135"/>
    <a:srgbClr val="8E5B4F"/>
    <a:srgbClr val="010890"/>
    <a:srgbClr val="ED0041"/>
    <a:srgbClr val="E07201"/>
    <a:srgbClr val="010095"/>
    <a:srgbClr val="FD7E09"/>
    <a:srgbClr val="C66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94081" autoAdjust="0"/>
  </p:normalViewPr>
  <p:slideViewPr>
    <p:cSldViewPr snapToGrid="0" snapToObjects="1">
      <p:cViewPr varScale="1">
        <p:scale>
          <a:sx n="80" d="100"/>
          <a:sy n="80" d="100"/>
        </p:scale>
        <p:origin x="773" y="10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EB11-A041-CA48-B076-FFA44D839D1D}" type="datetimeFigureOut">
              <a:rPr lang="en-US" smtClean="0"/>
              <a:pPr/>
              <a:t>10/16/2019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E51C1-7331-C84B-A156-13D8F8BB5B3F}" type="slidenum">
              <a:rPr lang="en-US" smtClean="0"/>
              <a:pPr/>
              <a:t>‹#›</a:t>
            </a:fld>
            <a:endParaRPr lang="en-US" dirty="0"/>
          </a:p>
        </p:txBody>
      </p:sp>
    </p:spTree>
    <p:extLst>
      <p:ext uri="{BB962C8B-B14F-4D97-AF65-F5344CB8AC3E}">
        <p14:creationId xmlns:p14="http://schemas.microsoft.com/office/powerpoint/2010/main" val="15710516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381000" y="685800"/>
            <a:ext cx="6096000" cy="3429000"/>
          </a:xfrm>
        </p:spPr>
      </p:sp>
      <p:sp>
        <p:nvSpPr>
          <p:cNvPr id="7171" name="Notes Placeholder 2"/>
          <p:cNvSpPr>
            <a:spLocks noGrp="1"/>
          </p:cNvSpPr>
          <p:nvPr>
            <p:ph type="body" idx="1"/>
          </p:nvPr>
        </p:nvSpPr>
        <p:spPr>
          <a:noFill/>
        </p:spPr>
        <p:txBody>
          <a:bodyPr/>
          <a:lstStyle/>
          <a:p>
            <a:r>
              <a:rPr lang="de-DE" dirty="0">
                <a:ea typeface="ＭＳ Ｐゴシック" charset="-128"/>
                <a:cs typeface="ＭＳ Ｐゴシック" charset="-128"/>
              </a:rPr>
              <a:t>Just </a:t>
            </a:r>
            <a:r>
              <a:rPr lang="de-DE" dirty="0" err="1">
                <a:ea typeface="ＭＳ Ｐゴシック" charset="-128"/>
                <a:cs typeface="ＭＳ Ｐゴシック" charset="-128"/>
              </a:rPr>
              <a:t>read</a:t>
            </a:r>
            <a:r>
              <a:rPr lang="de-DE" dirty="0">
                <a:ea typeface="ＭＳ Ｐゴシック" charset="-128"/>
                <a:cs typeface="ＭＳ Ｐゴシック" charset="-128"/>
              </a:rPr>
              <a:t> the </a:t>
            </a:r>
            <a:r>
              <a:rPr lang="de-DE" dirty="0" err="1">
                <a:ea typeface="ＭＳ Ｐゴシック" charset="-128"/>
                <a:cs typeface="ＭＳ Ｐゴシック" charset="-128"/>
              </a:rPr>
              <a:t>slide</a:t>
            </a:r>
            <a:r>
              <a:rPr lang="de-DE" dirty="0">
                <a:ea typeface="ＭＳ Ｐゴシック" charset="-128"/>
                <a:cs typeface="ＭＳ Ｐゴシック" charset="-128"/>
              </a:rPr>
              <a:t>.</a:t>
            </a:r>
            <a:endParaRPr lang="en-GB" dirty="0">
              <a:ea typeface="ＭＳ Ｐゴシック" charset="-128"/>
              <a:cs typeface="ＭＳ Ｐゴシック" charset="-128"/>
            </a:endParaRPr>
          </a:p>
        </p:txBody>
      </p:sp>
      <p:sp>
        <p:nvSpPr>
          <p:cNvPr id="7172" name="Slide Number Placeholder 3"/>
          <p:cNvSpPr>
            <a:spLocks noGrp="1"/>
          </p:cNvSpPr>
          <p:nvPr>
            <p:ph type="sldNum" sz="quarter"/>
          </p:nvPr>
        </p:nvSpPr>
        <p:spPr>
          <a:noFill/>
          <a:ln>
            <a:miter lim="800000"/>
            <a:headEnd/>
            <a:tailEnd/>
          </a:ln>
        </p:spPr>
        <p:txBody>
          <a:bodyPr/>
          <a:lstStyle/>
          <a:p>
            <a:fld id="{D310D93B-3CF8-7549-A1D0-51E34ADE4472}" type="slidenum">
              <a:rPr lang="de-DE"/>
              <a:pPr/>
              <a:t>1</a:t>
            </a:fld>
            <a:endParaRPr lang="de-DE"/>
          </a:p>
        </p:txBody>
      </p:sp>
    </p:spTree>
    <p:extLst>
      <p:ext uri="{BB962C8B-B14F-4D97-AF65-F5344CB8AC3E}">
        <p14:creationId xmlns:p14="http://schemas.microsoft.com/office/powerpoint/2010/main" val="192842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10</a:t>
            </a:fld>
            <a:endParaRPr lang="en-US" dirty="0"/>
          </a:p>
        </p:txBody>
      </p:sp>
    </p:spTree>
    <p:extLst>
      <p:ext uri="{BB962C8B-B14F-4D97-AF65-F5344CB8AC3E}">
        <p14:creationId xmlns:p14="http://schemas.microsoft.com/office/powerpoint/2010/main" val="39521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11</a:t>
            </a:fld>
            <a:endParaRPr lang="en-US" dirty="0"/>
          </a:p>
        </p:txBody>
      </p:sp>
    </p:spTree>
    <p:extLst>
      <p:ext uri="{BB962C8B-B14F-4D97-AF65-F5344CB8AC3E}">
        <p14:creationId xmlns:p14="http://schemas.microsoft.com/office/powerpoint/2010/main" val="412271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12</a:t>
            </a:fld>
            <a:endParaRPr lang="en-US" dirty="0"/>
          </a:p>
        </p:txBody>
      </p:sp>
    </p:spTree>
    <p:extLst>
      <p:ext uri="{BB962C8B-B14F-4D97-AF65-F5344CB8AC3E}">
        <p14:creationId xmlns:p14="http://schemas.microsoft.com/office/powerpoint/2010/main" val="291050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13</a:t>
            </a:fld>
            <a:endParaRPr lang="en-US" dirty="0"/>
          </a:p>
        </p:txBody>
      </p:sp>
    </p:spTree>
    <p:extLst>
      <p:ext uri="{BB962C8B-B14F-4D97-AF65-F5344CB8AC3E}">
        <p14:creationId xmlns:p14="http://schemas.microsoft.com/office/powerpoint/2010/main" val="64133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14</a:t>
            </a:fld>
            <a:endParaRPr lang="en-US" dirty="0"/>
          </a:p>
        </p:txBody>
      </p:sp>
    </p:spTree>
    <p:extLst>
      <p:ext uri="{BB962C8B-B14F-4D97-AF65-F5344CB8AC3E}">
        <p14:creationId xmlns:p14="http://schemas.microsoft.com/office/powerpoint/2010/main" val="162695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15</a:t>
            </a:fld>
            <a:endParaRPr lang="en-US" dirty="0"/>
          </a:p>
        </p:txBody>
      </p:sp>
    </p:spTree>
    <p:extLst>
      <p:ext uri="{BB962C8B-B14F-4D97-AF65-F5344CB8AC3E}">
        <p14:creationId xmlns:p14="http://schemas.microsoft.com/office/powerpoint/2010/main" val="153350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16</a:t>
            </a:fld>
            <a:endParaRPr lang="en-US" dirty="0"/>
          </a:p>
        </p:txBody>
      </p:sp>
    </p:spTree>
    <p:extLst>
      <p:ext uri="{BB962C8B-B14F-4D97-AF65-F5344CB8AC3E}">
        <p14:creationId xmlns:p14="http://schemas.microsoft.com/office/powerpoint/2010/main" val="263928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17</a:t>
            </a:fld>
            <a:endParaRPr lang="en-US" dirty="0"/>
          </a:p>
        </p:txBody>
      </p:sp>
    </p:spTree>
    <p:extLst>
      <p:ext uri="{BB962C8B-B14F-4D97-AF65-F5344CB8AC3E}">
        <p14:creationId xmlns:p14="http://schemas.microsoft.com/office/powerpoint/2010/main" val="89056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18</a:t>
            </a:fld>
            <a:endParaRPr lang="en-US" dirty="0"/>
          </a:p>
        </p:txBody>
      </p:sp>
    </p:spTree>
    <p:extLst>
      <p:ext uri="{BB962C8B-B14F-4D97-AF65-F5344CB8AC3E}">
        <p14:creationId xmlns:p14="http://schemas.microsoft.com/office/powerpoint/2010/main" val="413425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19</a:t>
            </a:fld>
            <a:endParaRPr lang="en-US" dirty="0"/>
          </a:p>
        </p:txBody>
      </p:sp>
    </p:spTree>
    <p:extLst>
      <p:ext uri="{BB962C8B-B14F-4D97-AF65-F5344CB8AC3E}">
        <p14:creationId xmlns:p14="http://schemas.microsoft.com/office/powerpoint/2010/main" val="396675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a:t>
            </a:fld>
            <a:endParaRPr lang="en-US" dirty="0"/>
          </a:p>
        </p:txBody>
      </p:sp>
    </p:spTree>
    <p:extLst>
      <p:ext uri="{BB962C8B-B14F-4D97-AF65-F5344CB8AC3E}">
        <p14:creationId xmlns:p14="http://schemas.microsoft.com/office/powerpoint/2010/main" val="2938070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20</a:t>
            </a:fld>
            <a:endParaRPr lang="en-US" dirty="0"/>
          </a:p>
        </p:txBody>
      </p:sp>
    </p:spTree>
    <p:extLst>
      <p:ext uri="{BB962C8B-B14F-4D97-AF65-F5344CB8AC3E}">
        <p14:creationId xmlns:p14="http://schemas.microsoft.com/office/powerpoint/2010/main" val="164578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21</a:t>
            </a:fld>
            <a:endParaRPr lang="en-US" dirty="0"/>
          </a:p>
        </p:txBody>
      </p:sp>
    </p:spTree>
    <p:extLst>
      <p:ext uri="{BB962C8B-B14F-4D97-AF65-F5344CB8AC3E}">
        <p14:creationId xmlns:p14="http://schemas.microsoft.com/office/powerpoint/2010/main" val="354170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22</a:t>
            </a:fld>
            <a:endParaRPr lang="en-US" dirty="0"/>
          </a:p>
        </p:txBody>
      </p:sp>
    </p:spTree>
    <p:extLst>
      <p:ext uri="{BB962C8B-B14F-4D97-AF65-F5344CB8AC3E}">
        <p14:creationId xmlns:p14="http://schemas.microsoft.com/office/powerpoint/2010/main" val="203633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23</a:t>
            </a:fld>
            <a:endParaRPr lang="en-US" dirty="0"/>
          </a:p>
        </p:txBody>
      </p:sp>
    </p:spTree>
    <p:extLst>
      <p:ext uri="{BB962C8B-B14F-4D97-AF65-F5344CB8AC3E}">
        <p14:creationId xmlns:p14="http://schemas.microsoft.com/office/powerpoint/2010/main" val="362377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24</a:t>
            </a:fld>
            <a:endParaRPr lang="en-US" dirty="0"/>
          </a:p>
        </p:txBody>
      </p:sp>
    </p:spTree>
    <p:extLst>
      <p:ext uri="{BB962C8B-B14F-4D97-AF65-F5344CB8AC3E}">
        <p14:creationId xmlns:p14="http://schemas.microsoft.com/office/powerpoint/2010/main" val="3368368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solidFill>
                  <a:srgbClr val="6D4135"/>
                </a:solidFill>
                <a:latin typeface="Arial" panose="020B0604020202020204" pitchFamily="34" charset="0"/>
                <a:cs typeface="Arial" panose="020B0604020202020204" pitchFamily="34" charset="0"/>
              </a:rPr>
              <a:t>Fortunately, we are pursuing many approaches to achieve this goal, including major donor support, associated course fees, donations from businesses, and planned giving. But by far the greatest support comes from thousands of individuals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This monthly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allows donors to give at whatever level is comfortable for them. It spreads the funding over many individuals so that we can all together support world peace without any stress or strain, ensuring that no-one person feels it is a burden.</a:t>
            </a:r>
          </a:p>
          <a:p>
            <a:pPr algn="ctr"/>
            <a:endParaRPr lang="en-US"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goal every day.</a:t>
            </a:r>
          </a:p>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25</a:t>
            </a:fld>
            <a:endParaRPr lang="en-US" dirty="0"/>
          </a:p>
        </p:txBody>
      </p:sp>
    </p:spTree>
    <p:extLst>
      <p:ext uri="{BB962C8B-B14F-4D97-AF65-F5344CB8AC3E}">
        <p14:creationId xmlns:p14="http://schemas.microsoft.com/office/powerpoint/2010/main" val="3010663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26</a:t>
            </a:fld>
            <a:endParaRPr lang="en-US" dirty="0"/>
          </a:p>
        </p:txBody>
      </p:sp>
    </p:spTree>
    <p:extLst>
      <p:ext uri="{BB962C8B-B14F-4D97-AF65-F5344CB8AC3E}">
        <p14:creationId xmlns:p14="http://schemas.microsoft.com/office/powerpoint/2010/main" val="1622700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27</a:t>
            </a:fld>
            <a:endParaRPr lang="en-US" dirty="0"/>
          </a:p>
        </p:txBody>
      </p:sp>
    </p:spTree>
    <p:extLst>
      <p:ext uri="{BB962C8B-B14F-4D97-AF65-F5344CB8AC3E}">
        <p14:creationId xmlns:p14="http://schemas.microsoft.com/office/powerpoint/2010/main" val="362558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3</a:t>
            </a:fld>
            <a:endParaRPr lang="en-US" dirty="0"/>
          </a:p>
        </p:txBody>
      </p:sp>
    </p:spTree>
    <p:extLst>
      <p:ext uri="{BB962C8B-B14F-4D97-AF65-F5344CB8AC3E}">
        <p14:creationId xmlns:p14="http://schemas.microsoft.com/office/powerpoint/2010/main" val="376049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4</a:t>
            </a:fld>
            <a:endParaRPr lang="en-US" dirty="0"/>
          </a:p>
        </p:txBody>
      </p:sp>
    </p:spTree>
    <p:extLst>
      <p:ext uri="{BB962C8B-B14F-4D97-AF65-F5344CB8AC3E}">
        <p14:creationId xmlns:p14="http://schemas.microsoft.com/office/powerpoint/2010/main" val="376071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5</a:t>
            </a:fld>
            <a:endParaRPr lang="en-US" dirty="0"/>
          </a:p>
        </p:txBody>
      </p:sp>
    </p:spTree>
    <p:extLst>
      <p:ext uri="{BB962C8B-B14F-4D97-AF65-F5344CB8AC3E}">
        <p14:creationId xmlns:p14="http://schemas.microsoft.com/office/powerpoint/2010/main" val="19201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6</a:t>
            </a:fld>
            <a:endParaRPr lang="en-US" dirty="0"/>
          </a:p>
        </p:txBody>
      </p:sp>
    </p:spTree>
    <p:extLst>
      <p:ext uri="{BB962C8B-B14F-4D97-AF65-F5344CB8AC3E}">
        <p14:creationId xmlns:p14="http://schemas.microsoft.com/office/powerpoint/2010/main" val="293213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7</a:t>
            </a:fld>
            <a:endParaRPr lang="en-US" dirty="0"/>
          </a:p>
        </p:txBody>
      </p:sp>
    </p:spTree>
    <p:extLst>
      <p:ext uri="{BB962C8B-B14F-4D97-AF65-F5344CB8AC3E}">
        <p14:creationId xmlns:p14="http://schemas.microsoft.com/office/powerpoint/2010/main" val="391056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8</a:t>
            </a:fld>
            <a:endParaRPr lang="en-US" dirty="0"/>
          </a:p>
        </p:txBody>
      </p:sp>
    </p:spTree>
    <p:extLst>
      <p:ext uri="{BB962C8B-B14F-4D97-AF65-F5344CB8AC3E}">
        <p14:creationId xmlns:p14="http://schemas.microsoft.com/office/powerpoint/2010/main" val="386688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E51C1-7331-C84B-A156-13D8F8BB5B3F}" type="slidenum">
              <a:rPr lang="en-US" smtClean="0"/>
              <a:pPr/>
              <a:t>9</a:t>
            </a:fld>
            <a:endParaRPr lang="en-US" dirty="0"/>
          </a:p>
        </p:txBody>
      </p:sp>
    </p:spTree>
    <p:extLst>
      <p:ext uri="{BB962C8B-B14F-4D97-AF65-F5344CB8AC3E}">
        <p14:creationId xmlns:p14="http://schemas.microsoft.com/office/powerpoint/2010/main" val="336285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xfrm>
            <a:off x="8742459" y="6247377"/>
            <a:ext cx="2790416" cy="316833"/>
          </a:xfrm>
        </p:spPr>
        <p:txBody>
          <a:bodyPr/>
          <a:lstStyle>
            <a:lvl1pPr>
              <a:defRPr sz="1600" b="1">
                <a:solidFill>
                  <a:srgbClr val="0000FF"/>
                </a:solidFill>
              </a:defRPr>
            </a:lvl1pPr>
          </a:lstStyle>
          <a:p>
            <a:fld id="{1DD35017-0610-1D4C-9D34-ED402A778114}" type="slidenum">
              <a:rPr lang="de-DE"/>
              <a:pPr/>
              <a:t>‹#›</a:t>
            </a:fld>
            <a:endParaRPr lang="de-DE"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A6E0E-1618-1D48-875A-93AE660880AB}" type="datetimeFigureOut">
              <a:rPr lang="en-US" smtClean="0"/>
              <a:pPr/>
              <a:t>10/16/2019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1FC8-51A5-8649-96EF-B96B3C9A344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vedicpandits.org/ganesh-recitatio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vedicpandits.org/recitation-clips-for-newsletters/%23ganesh"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tiff"/><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11.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tiff"/><Relationship Id="rId3" Type="http://schemas.openxmlformats.org/officeDocument/2006/relationships/image" Target="../media/image2.tiff"/><Relationship Id="rId7" Type="http://schemas.openxmlformats.org/officeDocument/2006/relationships/image" Target="../media/image33.jpg"/><Relationship Id="rId12"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jpeg"/><Relationship Id="rId5" Type="http://schemas.openxmlformats.org/officeDocument/2006/relationships/image" Target="../media/image31.png"/><Relationship Id="rId10" Type="http://schemas.openxmlformats.org/officeDocument/2006/relationships/image" Target="../media/image35.jpg"/><Relationship Id="rId4" Type="http://schemas.openxmlformats.org/officeDocument/2006/relationships/image" Target="../media/image3.jpeg"/><Relationship Id="rId9" Type="http://schemas.microsoft.com/office/2007/relationships/hdphoto" Target="../media/hdphoto1.wdp"/><Relationship Id="rId14"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1.tiff"/><Relationship Id="rId5" Type="http://schemas.openxmlformats.org/officeDocument/2006/relationships/image" Target="../media/image11.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hyperlink" Target="https://material.vedicpandits.org/english-material/%23PPT_Video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D0BCC2-4719-9E40-9A6E-71F1A642D9C7}"/>
              </a:ext>
            </a:extLst>
          </p:cNvPr>
          <p:cNvPicPr>
            <a:picLocks noChangeAspect="1"/>
          </p:cNvPicPr>
          <p:nvPr/>
        </p:nvPicPr>
        <p:blipFill rotWithShape="1">
          <a:blip r:embed="rId3"/>
          <a:srcRect b="18847"/>
          <a:stretch/>
        </p:blipFill>
        <p:spPr>
          <a:xfrm flipH="1">
            <a:off x="1477229" y="359324"/>
            <a:ext cx="9284670" cy="4545182"/>
          </a:xfrm>
          <a:prstGeom prst="rect">
            <a:avLst/>
          </a:prstGeom>
          <a:ln>
            <a:noFill/>
          </a:ln>
          <a:effectLst>
            <a:softEdge rad="112500"/>
          </a:effectLst>
        </p:spPr>
      </p:pic>
      <p:cxnSp>
        <p:nvCxnSpPr>
          <p:cNvPr id="3" name="Straight Connector 2">
            <a:extLst>
              <a:ext uri="{FF2B5EF4-FFF2-40B4-BE49-F238E27FC236}">
                <a16:creationId xmlns:a16="http://schemas.microsoft.com/office/drawing/2014/main" id="{C16FDDA4-01F1-7945-9541-CA2D487DB366}"/>
              </a:ext>
            </a:extLst>
          </p:cNvPr>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D400F25-27B5-A944-9FF5-7E8F08CCE4A4}"/>
              </a:ext>
            </a:extLst>
          </p:cNvPr>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D720ABF-1AE7-E849-BD5D-0BAC75E59140}"/>
              </a:ext>
            </a:extLst>
          </p:cNvPr>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Pasted Graphic.tiff">
            <a:extLst>
              <a:ext uri="{FF2B5EF4-FFF2-40B4-BE49-F238E27FC236}">
                <a16:creationId xmlns:a16="http://schemas.microsoft.com/office/drawing/2014/main" id="{A91E5B9F-DABB-C446-B2CB-2A413BA139B9}"/>
              </a:ext>
            </a:extLst>
          </p:cNvPr>
          <p:cNvPicPr>
            <a:picLocks noChangeAspect="1"/>
          </p:cNvPicPr>
          <p:nvPr/>
        </p:nvPicPr>
        <p:blipFill rotWithShape="1">
          <a:blip r:embed="rId4"/>
          <a:srcRect l="8765" r="8024"/>
          <a:stretch/>
        </p:blipFill>
        <p:spPr>
          <a:xfrm>
            <a:off x="689942" y="329583"/>
            <a:ext cx="714961" cy="810798"/>
          </a:xfrm>
          <a:prstGeom prst="rect">
            <a:avLst/>
          </a:prstGeom>
        </p:spPr>
      </p:pic>
      <p:pic>
        <p:nvPicPr>
          <p:cNvPr id="8" name="Picture 7" descr="Orange strip website SY reminder550.jpg">
            <a:extLst>
              <a:ext uri="{FF2B5EF4-FFF2-40B4-BE49-F238E27FC236}">
                <a16:creationId xmlns:a16="http://schemas.microsoft.com/office/drawing/2014/main" id="{5FBD9FA0-124A-4E4D-AD6B-C8140D5E09C2}"/>
              </a:ext>
            </a:extLst>
          </p:cNvPr>
          <p:cNvPicPr>
            <a:picLocks noChangeAspect="1"/>
          </p:cNvPicPr>
          <p:nvPr/>
        </p:nvPicPr>
        <p:blipFill>
          <a:blip r:embed="rId5"/>
          <a:stretch>
            <a:fillRect/>
          </a:stretch>
        </p:blipFill>
        <p:spPr>
          <a:xfrm>
            <a:off x="1" y="6404470"/>
            <a:ext cx="12191999" cy="453530"/>
          </a:xfrm>
          <a:prstGeom prst="rect">
            <a:avLst/>
          </a:prstGeom>
        </p:spPr>
      </p:pic>
      <p:sp>
        <p:nvSpPr>
          <p:cNvPr id="9" name="TextBox 8">
            <a:extLst>
              <a:ext uri="{FF2B5EF4-FFF2-40B4-BE49-F238E27FC236}">
                <a16:creationId xmlns:a16="http://schemas.microsoft.com/office/drawing/2014/main" id="{1AA5AD36-280E-824D-A06A-BD471842AD2E}"/>
              </a:ext>
            </a:extLst>
          </p:cNvPr>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10" name="Foliennummernplatzhalter 5">
            <a:extLst>
              <a:ext uri="{FF2B5EF4-FFF2-40B4-BE49-F238E27FC236}">
                <a16:creationId xmlns:a16="http://schemas.microsoft.com/office/drawing/2014/main" id="{481085D7-9AD9-304C-9644-65195AE5EFA1}"/>
              </a:ext>
            </a:extLst>
          </p:cNvPr>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a:t>
            </a:fld>
            <a:endParaRPr lang="de-DE" dirty="0">
              <a:solidFill>
                <a:schemeClr val="accent6">
                  <a:lumMod val="20000"/>
                  <a:lumOff val="80000"/>
                </a:schemeClr>
              </a:solidFill>
            </a:endParaRPr>
          </a:p>
        </p:txBody>
      </p:sp>
      <p:sp>
        <p:nvSpPr>
          <p:cNvPr id="18" name="Content Placeholder 1">
            <a:extLst>
              <a:ext uri="{FF2B5EF4-FFF2-40B4-BE49-F238E27FC236}">
                <a16:creationId xmlns:a16="http://schemas.microsoft.com/office/drawing/2014/main" id="{98B43EB9-6929-AB41-A726-69FF24D4AE76}"/>
              </a:ext>
            </a:extLst>
          </p:cNvPr>
          <p:cNvSpPr txBox="1">
            <a:spLocks/>
          </p:cNvSpPr>
          <p:nvPr/>
        </p:nvSpPr>
        <p:spPr bwMode="auto">
          <a:xfrm>
            <a:off x="2040379" y="505969"/>
            <a:ext cx="8175172" cy="2092469"/>
          </a:xfrm>
          <a:prstGeom prst="rect">
            <a:avLst/>
          </a:prstGeom>
          <a:noFill/>
          <a:ln w="9525">
            <a:noFill/>
            <a:miter lim="800000"/>
            <a:headEnd/>
            <a:tailEnd/>
          </a:ln>
        </p:spPr>
        <p:txBody>
          <a:bodyPr lIns="0" tIns="16200" rIns="0" bIns="0">
            <a:prstTxWarp prst="textNoShape">
              <a:avLst/>
            </a:prstTxWarp>
            <a:scene3d>
              <a:camera prst="orthographicFront"/>
              <a:lightRig rig="morning" dir="t"/>
            </a:scene3d>
            <a:sp3d extrusionH="57150" prstMaterial="matte">
              <a:bevelT w="38100" h="38100"/>
            </a:sp3d>
          </a:bodyPr>
          <a:lstStyle/>
          <a:p>
            <a:pPr indent="-342900" algn="ctr">
              <a:lnSpc>
                <a:spcPct val="96000"/>
              </a:lnSpc>
              <a:buClr>
                <a:srgbClr val="000000"/>
              </a:buClr>
              <a:buSzPct val="100000"/>
            </a:pPr>
            <a:r>
              <a:rPr lang="en-GB" sz="8000" b="1" spc="300" dirty="0">
                <a:solidFill>
                  <a:srgbClr val="FFC000"/>
                </a:solidFill>
                <a:latin typeface="Times New Roman" panose="02020603050405020304" pitchFamily="18" charset="0"/>
                <a:ea typeface="Arial" charset="-52"/>
                <a:cs typeface="Times New Roman" panose="02020603050405020304" pitchFamily="18" charset="0"/>
              </a:rPr>
              <a:t>G</a:t>
            </a:r>
            <a:r>
              <a:rPr lang="en-GB" sz="6000" b="1" spc="300" dirty="0">
                <a:solidFill>
                  <a:srgbClr val="FFC000"/>
                </a:solidFill>
                <a:latin typeface="Times New Roman" panose="02020603050405020304" pitchFamily="18" charset="0"/>
                <a:ea typeface="Arial" charset="-52"/>
                <a:cs typeface="Times New Roman" panose="02020603050405020304" pitchFamily="18" charset="0"/>
              </a:rPr>
              <a:t>LOBAL </a:t>
            </a:r>
            <a:r>
              <a:rPr lang="en-GB" sz="8000" b="1" spc="300" dirty="0">
                <a:solidFill>
                  <a:srgbClr val="FFC000"/>
                </a:solidFill>
                <a:latin typeface="Times New Roman" panose="02020603050405020304" pitchFamily="18" charset="0"/>
                <a:ea typeface="Arial" charset="-52"/>
                <a:cs typeface="Times New Roman" panose="02020603050405020304" pitchFamily="18" charset="0"/>
              </a:rPr>
              <a:t>P</a:t>
            </a:r>
            <a:r>
              <a:rPr lang="en-GB" sz="6000" b="1" spc="300" dirty="0">
                <a:solidFill>
                  <a:srgbClr val="FFC000"/>
                </a:solidFill>
                <a:latin typeface="Times New Roman" panose="02020603050405020304" pitchFamily="18" charset="0"/>
                <a:ea typeface="Arial" charset="-52"/>
                <a:cs typeface="Times New Roman" panose="02020603050405020304" pitchFamily="18" charset="0"/>
              </a:rPr>
              <a:t>EACE </a:t>
            </a:r>
            <a:r>
              <a:rPr lang="en-GB" sz="8000" b="1" spc="300" dirty="0">
                <a:solidFill>
                  <a:srgbClr val="FFC000"/>
                </a:solidFill>
                <a:latin typeface="Times New Roman" panose="02020603050405020304" pitchFamily="18" charset="0"/>
                <a:ea typeface="Arial" charset="-52"/>
                <a:cs typeface="Times New Roman" panose="02020603050405020304" pitchFamily="18" charset="0"/>
              </a:rPr>
              <a:t>I</a:t>
            </a:r>
            <a:r>
              <a:rPr lang="en-GB" sz="6000" b="1" spc="300" dirty="0">
                <a:solidFill>
                  <a:srgbClr val="FFC000"/>
                </a:solidFill>
                <a:latin typeface="Times New Roman" panose="02020603050405020304" pitchFamily="18" charset="0"/>
                <a:ea typeface="Arial" charset="-52"/>
                <a:cs typeface="Times New Roman" panose="02020603050405020304" pitchFamily="18" charset="0"/>
              </a:rPr>
              <a:t>NITIATIVE</a:t>
            </a:r>
            <a:r>
              <a:rPr lang="en-GB" sz="6000" spc="300" dirty="0">
                <a:solidFill>
                  <a:srgbClr val="FFC000"/>
                </a:solidFill>
                <a:latin typeface="Times New Roman" panose="02020603050405020304" pitchFamily="18" charset="0"/>
                <a:ea typeface="Arial" charset="-52"/>
                <a:cs typeface="Times New Roman" panose="02020603050405020304" pitchFamily="18" charset="0"/>
              </a:rPr>
              <a:t> </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endParaRPr lang="en-GB" sz="2400" dirty="0">
              <a:solidFill>
                <a:srgbClr val="002060"/>
              </a:solidFill>
              <a:latin typeface="Calibri" charset="0"/>
              <a:ea typeface="Arial" charset="-52"/>
              <a:cs typeface="Arial" charset="-52"/>
            </a:endParaRPr>
          </a:p>
        </p:txBody>
      </p:sp>
      <p:sp>
        <p:nvSpPr>
          <p:cNvPr id="19" name="Content Placeholder 1">
            <a:extLst>
              <a:ext uri="{FF2B5EF4-FFF2-40B4-BE49-F238E27FC236}">
                <a16:creationId xmlns:a16="http://schemas.microsoft.com/office/drawing/2014/main" id="{963EC0FF-D9EF-104A-8680-5C1E76FCD810}"/>
              </a:ext>
            </a:extLst>
          </p:cNvPr>
          <p:cNvSpPr txBox="1">
            <a:spLocks/>
          </p:cNvSpPr>
          <p:nvPr/>
        </p:nvSpPr>
        <p:spPr bwMode="auto">
          <a:xfrm>
            <a:off x="2217730" y="3028512"/>
            <a:ext cx="7749219" cy="568482"/>
          </a:xfrm>
          <a:prstGeom prst="rect">
            <a:avLst/>
          </a:prstGeom>
          <a:noFill/>
          <a:ln w="9525">
            <a:noFill/>
            <a:miter lim="800000"/>
            <a:headEnd/>
            <a:tailEnd/>
          </a:ln>
        </p:spPr>
        <p:txBody>
          <a:bodyPr lIns="0" tIns="16200" rIns="0" bIns="0">
            <a:prstTxWarp prst="textNoShape">
              <a:avLst/>
            </a:prstTxWarp>
          </a:bodyPr>
          <a:lstStyle/>
          <a:p>
            <a:pPr indent="-342900" algn="ctr">
              <a:lnSpc>
                <a:spcPct val="96000"/>
              </a:lnSpc>
              <a:buClr>
                <a:srgbClr val="000000"/>
              </a:buClr>
              <a:buSzPct val="100000"/>
            </a:pPr>
            <a:r>
              <a:rPr lang="en-GB" sz="2000" b="1" spc="300" dirty="0">
                <a:solidFill>
                  <a:schemeClr val="bg1"/>
                </a:solidFill>
                <a:latin typeface="Arial" panose="020B0604020202020204" pitchFamily="34" charset="0"/>
                <a:ea typeface="Arial" charset="-52"/>
                <a:cs typeface="Arial" panose="020B0604020202020204" pitchFamily="34" charset="0"/>
              </a:rPr>
              <a:t>MAHARISHI VEDIC PANDITS FOR WORLD PEACE  </a:t>
            </a:r>
          </a:p>
          <a:p>
            <a:pPr indent="-342900" algn="ctr">
              <a:lnSpc>
                <a:spcPct val="96000"/>
              </a:lnSpc>
              <a:buClr>
                <a:srgbClr val="000000"/>
              </a:buClr>
              <a:buSzPct val="100000"/>
            </a:pPr>
            <a:br>
              <a:rPr lang="en-GB" sz="4800" b="1" dirty="0">
                <a:solidFill>
                  <a:srgbClr val="0000FF"/>
                </a:solidFill>
                <a:latin typeface="Calibri" charset="0"/>
                <a:ea typeface="Arial" charset="-52"/>
                <a:cs typeface="Arial" charset="-52"/>
              </a:rPr>
            </a:br>
            <a:endParaRPr lang="en-GB" sz="4800" b="1" dirty="0">
              <a:solidFill>
                <a:srgbClr val="0000FF"/>
              </a:solidFill>
              <a:latin typeface="Calibri" charset="0"/>
              <a:ea typeface="Arial" charset="-52"/>
              <a:cs typeface="Arial" charset="-52"/>
            </a:endParaRPr>
          </a:p>
          <a:p>
            <a:pPr indent="-342900" algn="ctr">
              <a:lnSpc>
                <a:spcPct val="96000"/>
              </a:lnSpc>
              <a:buClr>
                <a:srgbClr val="000000"/>
              </a:buClr>
              <a:buSzPct val="100000"/>
            </a:pPr>
            <a:r>
              <a:rPr lang="en-GB" sz="2400" dirty="0">
                <a:solidFill>
                  <a:srgbClr val="002060"/>
                </a:solidFill>
                <a:latin typeface="Calibri" charset="0"/>
                <a:ea typeface="Arial" charset="-52"/>
                <a:cs typeface="Arial" charset="-52"/>
              </a:rPr>
              <a:t> </a:t>
            </a:r>
          </a:p>
        </p:txBody>
      </p:sp>
      <p:sp>
        <p:nvSpPr>
          <p:cNvPr id="6" name="TextBox 5">
            <a:extLst>
              <a:ext uri="{FF2B5EF4-FFF2-40B4-BE49-F238E27FC236}">
                <a16:creationId xmlns:a16="http://schemas.microsoft.com/office/drawing/2014/main" id="{7C305577-DB2C-ED4C-83A2-3ADE9479839E}"/>
              </a:ext>
            </a:extLst>
          </p:cNvPr>
          <p:cNvSpPr txBox="1"/>
          <p:nvPr/>
        </p:nvSpPr>
        <p:spPr>
          <a:xfrm>
            <a:off x="13205361" y="-59377"/>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90AB8197-50ED-0741-B76F-A5DC092A5665}"/>
              </a:ext>
            </a:extLst>
          </p:cNvPr>
          <p:cNvPicPr>
            <a:picLocks noChangeAspect="1"/>
          </p:cNvPicPr>
          <p:nvPr/>
        </p:nvPicPr>
        <p:blipFill>
          <a:blip r:embed="rId6"/>
          <a:stretch>
            <a:fillRect/>
          </a:stretch>
        </p:blipFill>
        <p:spPr>
          <a:xfrm>
            <a:off x="1474051" y="4722424"/>
            <a:ext cx="9283081" cy="1552926"/>
          </a:xfrm>
          <a:prstGeom prst="rect">
            <a:avLst/>
          </a:prstGeom>
          <a:ln>
            <a:noFill/>
          </a:ln>
          <a:effectLst>
            <a:softEdge rad="112500"/>
          </a:effectLst>
        </p:spPr>
      </p:pic>
    </p:spTree>
    <p:extLst>
      <p:ext uri="{BB962C8B-B14F-4D97-AF65-F5344CB8AC3E}">
        <p14:creationId xmlns:p14="http://schemas.microsoft.com/office/powerpoint/2010/main" val="161748201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10</a:t>
            </a:fld>
            <a:endParaRPr lang="de-DE"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B9C86000-C4B2-0547-ADC7-D425B8408463}"/>
              </a:ext>
            </a:extLst>
          </p:cNvPr>
          <p:cNvPicPr>
            <a:picLocks noChangeAspect="1"/>
          </p:cNvPicPr>
          <p:nvPr/>
        </p:nvPicPr>
        <p:blipFill rotWithShape="1">
          <a:blip r:embed="rId5">
            <a:alphaModFix amt="70000"/>
          </a:blip>
          <a:srcRect/>
          <a:stretch/>
        </p:blipFill>
        <p:spPr>
          <a:xfrm>
            <a:off x="1794742" y="3107331"/>
            <a:ext cx="8602511" cy="3150299"/>
          </a:xfrm>
          <a:prstGeom prst="rect">
            <a:avLst/>
          </a:prstGeom>
          <a:ln>
            <a:noFill/>
          </a:ln>
          <a:effectLst>
            <a:softEdge rad="112500"/>
          </a:effectLst>
        </p:spPr>
      </p:pic>
      <p:pic>
        <p:nvPicPr>
          <p:cNvPr id="18" name="Picture 17" descr="Screen Shot 2018-08-14 at 22.32.55.png">
            <a:extLst>
              <a:ext uri="{FF2B5EF4-FFF2-40B4-BE49-F238E27FC236}">
                <a16:creationId xmlns:a16="http://schemas.microsoft.com/office/drawing/2014/main" id="{50D6856E-5A4D-6A4D-8E56-3DAC058F9EB0}"/>
              </a:ext>
            </a:extLst>
          </p:cNvPr>
          <p:cNvPicPr>
            <a:picLocks noChangeAspect="1"/>
          </p:cNvPicPr>
          <p:nvPr/>
        </p:nvPicPr>
        <p:blipFill>
          <a:blip r:embed="rId6">
            <a:lum bright="20000"/>
          </a:blip>
          <a:stretch>
            <a:fillRect/>
          </a:stretch>
        </p:blipFill>
        <p:spPr>
          <a:xfrm>
            <a:off x="4100052" y="3794150"/>
            <a:ext cx="3991890" cy="686641"/>
          </a:xfrm>
          <a:prstGeom prst="rect">
            <a:avLst/>
          </a:prstGeom>
          <a:ln>
            <a:noFill/>
          </a:ln>
          <a:effectLst>
            <a:softEdge rad="112500"/>
          </a:effectLst>
        </p:spPr>
      </p:pic>
      <p:sp>
        <p:nvSpPr>
          <p:cNvPr id="14" name="Text Box 1"/>
          <p:cNvSpPr txBox="1">
            <a:spLocks noChangeArrowheads="1"/>
          </p:cNvSpPr>
          <p:nvPr/>
        </p:nvSpPr>
        <p:spPr bwMode="auto">
          <a:xfrm>
            <a:off x="1234559" y="1341614"/>
            <a:ext cx="9650413" cy="3141066"/>
          </a:xfrm>
          <a:prstGeom prst="rect">
            <a:avLst/>
          </a:prstGeom>
          <a:solidFill>
            <a:srgbClr val="FFFFFF">
              <a:alpha val="4117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9pPr>
          </a:lstStyle>
          <a:p>
            <a:pPr algn="ctr" eaLnBrk="1">
              <a:lnSpc>
                <a:spcPct val="120000"/>
              </a:lnSpc>
              <a:buSzPct val="100000"/>
              <a:buFont typeface="Arial" charset="0"/>
              <a:buNone/>
            </a:pPr>
            <a:r>
              <a:rPr lang="en-US" i="1" dirty="0">
                <a:solidFill>
                  <a:srgbClr val="663300"/>
                </a:solidFill>
                <a:latin typeface="MS PGothic" charset="0"/>
              </a:rPr>
              <a:t>“</a:t>
            </a:r>
            <a:r>
              <a:rPr lang="ja-JP" altLang="en-US" i="1" dirty="0">
                <a:solidFill>
                  <a:srgbClr val="663300"/>
                </a:solidFill>
                <a:latin typeface="MS PGothic" charset="0"/>
              </a:rPr>
              <a:t>ヨーガ</a:t>
            </a:r>
            <a:endParaRPr lang="de-DE" altLang="ja-JP" i="1" dirty="0">
              <a:solidFill>
                <a:srgbClr val="663300"/>
              </a:solidFill>
              <a:latin typeface="MS PGothic" charset="0"/>
            </a:endParaRPr>
          </a:p>
          <a:p>
            <a:pPr algn="ctr" eaLnBrk="1">
              <a:lnSpc>
                <a:spcPct val="120000"/>
              </a:lnSpc>
              <a:buSzPct val="100000"/>
              <a:buFont typeface="Arial" charset="0"/>
              <a:buNone/>
            </a:pPr>
            <a:r>
              <a:rPr lang="ja-JP" altLang="en-US" sz="2400" i="1" dirty="0">
                <a:solidFill>
                  <a:srgbClr val="663300"/>
                </a:solidFill>
                <a:latin typeface="MS PGothic" charset="0"/>
              </a:rPr>
              <a:t>（統一された意識）</a:t>
            </a:r>
            <a:endParaRPr lang="de-DE" altLang="ja-JP" sz="2400" i="1" dirty="0">
              <a:solidFill>
                <a:srgbClr val="663300"/>
              </a:solidFill>
              <a:latin typeface="MS PGothic" charset="0"/>
            </a:endParaRPr>
          </a:p>
          <a:p>
            <a:pPr algn="ctr" eaLnBrk="1">
              <a:lnSpc>
                <a:spcPct val="120000"/>
              </a:lnSpc>
              <a:buSzPct val="100000"/>
              <a:buFont typeface="Arial" charset="0"/>
              <a:buNone/>
            </a:pPr>
            <a:r>
              <a:rPr lang="ja-JP" altLang="en-US" i="1" dirty="0">
                <a:solidFill>
                  <a:srgbClr val="663300"/>
                </a:solidFill>
                <a:latin typeface="MS PGothic" charset="0"/>
              </a:rPr>
              <a:t>の周囲では、敵対的傾向は消滅する</a:t>
            </a:r>
            <a:r>
              <a:rPr lang="en-US" i="1" dirty="0">
                <a:solidFill>
                  <a:srgbClr val="663300"/>
                </a:solidFill>
                <a:latin typeface="MS PGothic" charset="0"/>
              </a:rPr>
              <a:t>”</a:t>
            </a:r>
          </a:p>
          <a:p>
            <a:pPr algn="ctr" eaLnBrk="1">
              <a:lnSpc>
                <a:spcPct val="96000"/>
              </a:lnSpc>
              <a:buSzPct val="100000"/>
              <a:buFont typeface="Arial" charset="0"/>
              <a:buNone/>
            </a:pPr>
            <a:endParaRPr lang="de-DE" altLang="ja-JP" dirty="0">
              <a:solidFill>
                <a:srgbClr val="663300"/>
              </a:solidFill>
              <a:latin typeface="MS PGothic" charset="0"/>
            </a:endParaRPr>
          </a:p>
          <a:p>
            <a:pPr algn="ctr" eaLnBrk="1">
              <a:lnSpc>
                <a:spcPct val="96000"/>
              </a:lnSpc>
              <a:buSzPct val="100000"/>
              <a:buFont typeface="Arial" charset="0"/>
              <a:buNone/>
            </a:pPr>
            <a:endParaRPr lang="de-DE" altLang="ja-JP" dirty="0">
              <a:solidFill>
                <a:srgbClr val="663300"/>
              </a:solidFill>
              <a:latin typeface="MS PGothic" charset="0"/>
            </a:endParaRPr>
          </a:p>
          <a:p>
            <a:pPr algn="ctr" eaLnBrk="1">
              <a:lnSpc>
                <a:spcPct val="96000"/>
              </a:lnSpc>
              <a:buSzPct val="100000"/>
              <a:buFont typeface="Arial" charset="0"/>
              <a:buNone/>
            </a:pPr>
            <a:r>
              <a:rPr lang="ja-JP" altLang="en-US" dirty="0">
                <a:solidFill>
                  <a:srgbClr val="663300"/>
                </a:solidFill>
                <a:latin typeface="MS PGothic" charset="0"/>
              </a:rPr>
              <a:t>マハリシ・パタンジャリ</a:t>
            </a:r>
          </a:p>
        </p:txBody>
      </p:sp>
      <p:sp>
        <p:nvSpPr>
          <p:cNvPr id="19" name="Text Box 2"/>
          <p:cNvSpPr txBox="1">
            <a:spLocks noChangeArrowheads="1"/>
          </p:cNvSpPr>
          <p:nvPr/>
        </p:nvSpPr>
        <p:spPr bwMode="auto">
          <a:xfrm>
            <a:off x="1419979" y="410742"/>
            <a:ext cx="957897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4800">
                <a:solidFill>
                  <a:srgbClr val="DA7103"/>
                </a:solidFill>
              </a:rPr>
              <a:t>世界平和の公式</a:t>
            </a:r>
          </a:p>
        </p:txBody>
      </p:sp>
    </p:spTree>
    <p:extLst>
      <p:ext uri="{BB962C8B-B14F-4D97-AF65-F5344CB8AC3E}">
        <p14:creationId xmlns:p14="http://schemas.microsoft.com/office/powerpoint/2010/main" val="305460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11</a:t>
            </a:fld>
            <a:endParaRPr lang="de-DE" dirty="0">
              <a:solidFill>
                <a:schemeClr val="accent6">
                  <a:lumMod val="20000"/>
                  <a:lumOff val="80000"/>
                </a:schemeClr>
              </a:solidFill>
            </a:endParaRPr>
          </a:p>
        </p:txBody>
      </p:sp>
      <p:pic>
        <p:nvPicPr>
          <p:cNvPr id="10" name="Grafik 7" descr="59.png">
            <a:extLst>
              <a:ext uri="{FF2B5EF4-FFF2-40B4-BE49-F238E27FC236}">
                <a16:creationId xmlns:a16="http://schemas.microsoft.com/office/drawing/2014/main" id="{BA4C19AF-99DC-A641-8715-6F673F33329F}"/>
              </a:ext>
            </a:extLst>
          </p:cNvPr>
          <p:cNvPicPr>
            <a:picLocks noChangeAspect="1"/>
          </p:cNvPicPr>
          <p:nvPr/>
        </p:nvPicPr>
        <p:blipFill>
          <a:blip r:embed="rId5"/>
          <a:srcRect l="1496" t="21245" b="6961"/>
          <a:stretch>
            <a:fillRect/>
          </a:stretch>
        </p:blipFill>
        <p:spPr bwMode="auto">
          <a:xfrm>
            <a:off x="2192865" y="3532791"/>
            <a:ext cx="7805551" cy="2582823"/>
          </a:xfrm>
          <a:prstGeom prst="rect">
            <a:avLst/>
          </a:prstGeom>
          <a:noFill/>
          <a:ln w="9525">
            <a:noFill/>
            <a:miter lim="800000"/>
            <a:headEnd/>
            <a:tailEnd/>
          </a:ln>
        </p:spPr>
      </p:pic>
      <p:sp>
        <p:nvSpPr>
          <p:cNvPr id="12" name="Title 3">
            <a:extLst>
              <a:ext uri="{FF2B5EF4-FFF2-40B4-BE49-F238E27FC236}">
                <a16:creationId xmlns:a16="http://schemas.microsoft.com/office/drawing/2014/main" id="{01E9F5E5-EBAB-B846-9334-DC36DBEA1E99}"/>
              </a:ext>
            </a:extLst>
          </p:cNvPr>
          <p:cNvSpPr txBox="1">
            <a:spLocks/>
          </p:cNvSpPr>
          <p:nvPr/>
        </p:nvSpPr>
        <p:spPr bwMode="auto">
          <a:xfrm>
            <a:off x="1186657" y="517719"/>
            <a:ext cx="9793287" cy="2027238"/>
          </a:xfrm>
          <a:prstGeom prst="rect">
            <a:avLst/>
          </a:prstGeom>
          <a:noFill/>
          <a:ln w="9525">
            <a:noFill/>
            <a:miter lim="800000"/>
            <a:headEnd/>
            <a:tailEnd/>
          </a:ln>
        </p:spPr>
        <p:txBody>
          <a:bodyPr>
            <a:prstTxWarp prst="textNoShape">
              <a:avLst/>
            </a:prstTxWarp>
          </a:bodyPr>
          <a:lstStyle/>
          <a:p>
            <a:pPr algn="ctr">
              <a:lnSpc>
                <a:spcPct val="96000"/>
              </a:lnSpc>
              <a:buClr>
                <a:srgbClr val="000000"/>
              </a:buClr>
              <a:buSzPct val="100000"/>
              <a:buFont typeface="Times New Roman" charset="0"/>
              <a:buNone/>
            </a:pPr>
            <a:r>
              <a:rPr lang="en-US" sz="4000" dirty="0">
                <a:solidFill>
                  <a:srgbClr val="DA7103"/>
                </a:solidFill>
                <a:latin typeface="Arial" panose="020B0604020202020204" pitchFamily="34" charset="0"/>
                <a:cs typeface="Arial" panose="020B0604020202020204" pitchFamily="34" charset="0"/>
              </a:rPr>
              <a:t>Maharishi Vedic Pandits </a:t>
            </a:r>
          </a:p>
          <a:p>
            <a:pPr algn="ctr">
              <a:lnSpc>
                <a:spcPct val="96000"/>
              </a:lnSpc>
              <a:buClr>
                <a:srgbClr val="000000"/>
              </a:buClr>
              <a:buSzPct val="100000"/>
              <a:buFont typeface="Times New Roman" charset="0"/>
              <a:buNone/>
            </a:pPr>
            <a:r>
              <a:rPr lang="en-US" sz="3000" dirty="0">
                <a:solidFill>
                  <a:srgbClr val="6D4135"/>
                </a:solidFill>
                <a:latin typeface="Arial" panose="020B0604020202020204" pitchFamily="34" charset="0"/>
                <a:cs typeface="Arial" panose="020B0604020202020204" pitchFamily="34" charset="0"/>
              </a:rPr>
              <a:t>– a peace creating group in the centre point of India</a:t>
            </a:r>
          </a:p>
        </p:txBody>
      </p:sp>
      <p:pic>
        <p:nvPicPr>
          <p:cNvPr id="13" name="Grafik 1">
            <a:extLst>
              <a:ext uri="{FF2B5EF4-FFF2-40B4-BE49-F238E27FC236}">
                <a16:creationId xmlns:a16="http://schemas.microsoft.com/office/drawing/2014/main" id="{28A49032-83C9-3A46-BE1D-1690AE7D853E}"/>
              </a:ext>
            </a:extLst>
          </p:cNvPr>
          <p:cNvPicPr>
            <a:picLocks noChangeAspect="1"/>
          </p:cNvPicPr>
          <p:nvPr/>
        </p:nvPicPr>
        <p:blipFill>
          <a:blip r:embed="rId6"/>
          <a:srcRect t="14175"/>
          <a:stretch>
            <a:fillRect/>
          </a:stretch>
        </p:blipFill>
        <p:spPr bwMode="auto">
          <a:xfrm>
            <a:off x="3767669" y="1811830"/>
            <a:ext cx="4631261" cy="266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75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12</a:t>
            </a:fld>
            <a:endParaRPr lang="de-DE" dirty="0">
              <a:solidFill>
                <a:schemeClr val="accent6">
                  <a:lumMod val="20000"/>
                  <a:lumOff val="80000"/>
                </a:schemeClr>
              </a:solidFill>
            </a:endParaRPr>
          </a:p>
        </p:txBody>
      </p:sp>
      <p:sp>
        <p:nvSpPr>
          <p:cNvPr id="10" name="Text Box 3">
            <a:extLst>
              <a:ext uri="{FF2B5EF4-FFF2-40B4-BE49-F238E27FC236}">
                <a16:creationId xmlns:a16="http://schemas.microsoft.com/office/drawing/2014/main" id="{E761FB99-1E74-E14E-A348-ED4F9A587CD1}"/>
              </a:ext>
            </a:extLst>
          </p:cNvPr>
          <p:cNvSpPr txBox="1">
            <a:spLocks noChangeArrowheads="1"/>
          </p:cNvSpPr>
          <p:nvPr/>
        </p:nvSpPr>
        <p:spPr bwMode="auto">
          <a:xfrm>
            <a:off x="1121036" y="294643"/>
            <a:ext cx="9793287" cy="162768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SzPct val="100000"/>
              <a:buFont typeface="Arial" charset="0"/>
              <a:buNone/>
            </a:pPr>
            <a:r>
              <a:rPr lang="ja-JP" altLang="en-US" sz="4000" dirty="0">
                <a:solidFill>
                  <a:srgbClr val="DA7103"/>
                </a:solidFill>
                <a:latin typeface="MS PGothic" charset="0"/>
              </a:rPr>
              <a:t>ヴェーダのパンディットの伝統を復活</a:t>
            </a:r>
          </a:p>
          <a:p>
            <a:pPr algn="ctr" eaLnBrk="1">
              <a:lnSpc>
                <a:spcPct val="120000"/>
              </a:lnSpc>
              <a:buSzPct val="100000"/>
              <a:buFont typeface="Arial" charset="0"/>
              <a:buNone/>
            </a:pPr>
            <a:r>
              <a:rPr lang="de-DE" dirty="0">
                <a:solidFill>
                  <a:srgbClr val="0000FF"/>
                </a:solidFill>
                <a:latin typeface="MS PGothic" charset="0"/>
              </a:rPr>
              <a:t> </a:t>
            </a:r>
            <a:r>
              <a:rPr lang="ja-JP" altLang="en-US" sz="3200" dirty="0">
                <a:solidFill>
                  <a:srgbClr val="663300"/>
                </a:solidFill>
                <a:latin typeface="MS PGothic" charset="0"/>
              </a:rPr>
              <a:t>特別に組まれた訓練プログラムによって</a:t>
            </a:r>
          </a:p>
          <a:p>
            <a:pPr algn="ctr" eaLnBrk="1">
              <a:lnSpc>
                <a:spcPct val="96000"/>
              </a:lnSpc>
              <a:buClr>
                <a:srgbClr val="000000"/>
              </a:buClr>
              <a:buSzPct val="100000"/>
              <a:buFont typeface="Times New Roman" charset="0"/>
              <a:buNone/>
              <a:defRPr/>
            </a:pPr>
            <a:r>
              <a:rPr lang="en-US" sz="1000" dirty="0">
                <a:solidFill>
                  <a:srgbClr val="DA7103"/>
                </a:solidFill>
                <a:latin typeface="Arial" panose="020B0604020202020204" pitchFamily="34" charset="0"/>
                <a:cs typeface="Arial" panose="020B0604020202020204" pitchFamily="34" charset="0"/>
              </a:rPr>
              <a:t>________________________________________________________________</a:t>
            </a:r>
            <a:endParaRPr lang="de-DE" sz="1000" dirty="0">
              <a:solidFill>
                <a:srgbClr val="DA7103"/>
              </a:solidFill>
              <a:latin typeface="Arial" panose="020B0604020202020204" pitchFamily="34" charset="0"/>
              <a:cs typeface="Arial" panose="020B0604020202020204" pitchFamily="34" charset="0"/>
            </a:endParaRPr>
          </a:p>
        </p:txBody>
      </p:sp>
      <p:pic>
        <p:nvPicPr>
          <p:cNvPr id="13" name="Picture 12" descr="Young pandits 5 pics 600.jpg">
            <a:extLst>
              <a:ext uri="{FF2B5EF4-FFF2-40B4-BE49-F238E27FC236}">
                <a16:creationId xmlns:a16="http://schemas.microsoft.com/office/drawing/2014/main" id="{39587765-1D52-1A4F-BE93-221C51ECF8DD}"/>
              </a:ext>
            </a:extLst>
          </p:cNvPr>
          <p:cNvPicPr>
            <a:picLocks noChangeAspect="1"/>
          </p:cNvPicPr>
          <p:nvPr/>
        </p:nvPicPr>
        <p:blipFill rotWithShape="1">
          <a:blip r:embed="rId5">
            <a:lum contrast="12000"/>
          </a:blip>
          <a:srcRect l="-1075" b="14233"/>
          <a:stretch/>
        </p:blipFill>
        <p:spPr>
          <a:xfrm>
            <a:off x="3178705" y="2207914"/>
            <a:ext cx="5613400" cy="1532166"/>
          </a:xfrm>
          <a:prstGeom prst="rect">
            <a:avLst/>
          </a:prstGeom>
          <a:noFill/>
          <a:ln>
            <a:noFill/>
          </a:ln>
        </p:spPr>
      </p:pic>
      <p:pic>
        <p:nvPicPr>
          <p:cNvPr id="15" name="Grafik 5" descr="46.png">
            <a:extLst>
              <a:ext uri="{FF2B5EF4-FFF2-40B4-BE49-F238E27FC236}">
                <a16:creationId xmlns:a16="http://schemas.microsoft.com/office/drawing/2014/main" id="{6967DCF9-19F7-AC4B-826D-BC605A620D4F}"/>
              </a:ext>
            </a:extLst>
          </p:cNvPr>
          <p:cNvPicPr>
            <a:picLocks noChangeAspect="1"/>
          </p:cNvPicPr>
          <p:nvPr/>
        </p:nvPicPr>
        <p:blipFill rotWithShape="1">
          <a:blip r:embed="rId6"/>
          <a:srcRect l="6198" t="10801" r="6818" b="18051"/>
          <a:stretch/>
        </p:blipFill>
        <p:spPr bwMode="auto">
          <a:xfrm>
            <a:off x="2099779" y="4334497"/>
            <a:ext cx="3419953" cy="1889413"/>
          </a:xfrm>
          <a:prstGeom prst="rect">
            <a:avLst/>
          </a:prstGeom>
          <a:noFill/>
          <a:ln w="9525">
            <a:noFill/>
            <a:miter lim="800000"/>
            <a:headEnd/>
            <a:tailEnd/>
          </a:ln>
        </p:spPr>
      </p:pic>
      <p:pic>
        <p:nvPicPr>
          <p:cNvPr id="19" name="Grafik 5" descr="47.png">
            <a:extLst>
              <a:ext uri="{FF2B5EF4-FFF2-40B4-BE49-F238E27FC236}">
                <a16:creationId xmlns:a16="http://schemas.microsoft.com/office/drawing/2014/main" id="{DC86B2DA-D1F3-194F-B776-BBDCE92C490B}"/>
              </a:ext>
            </a:extLst>
          </p:cNvPr>
          <p:cNvPicPr>
            <a:picLocks noChangeAspect="1"/>
          </p:cNvPicPr>
          <p:nvPr/>
        </p:nvPicPr>
        <p:blipFill rotWithShape="1">
          <a:blip r:embed="rId7">
            <a:lum contrast="9000"/>
          </a:blip>
          <a:srcRect l="4433" t="8682" r="4037" b="14391"/>
          <a:stretch/>
        </p:blipFill>
        <p:spPr bwMode="auto">
          <a:xfrm>
            <a:off x="5624589" y="4340579"/>
            <a:ext cx="4351870" cy="1889413"/>
          </a:xfrm>
          <a:prstGeom prst="rect">
            <a:avLst/>
          </a:prstGeom>
          <a:noFill/>
          <a:ln w="9525">
            <a:noFill/>
            <a:miter lim="800000"/>
            <a:headEnd/>
            <a:tailEnd/>
          </a:ln>
        </p:spPr>
      </p:pic>
      <p:sp>
        <p:nvSpPr>
          <p:cNvPr id="21" name="Text Box 2"/>
          <p:cNvSpPr txBox="1">
            <a:spLocks noChangeArrowheads="1"/>
          </p:cNvSpPr>
          <p:nvPr/>
        </p:nvSpPr>
        <p:spPr bwMode="auto">
          <a:xfrm>
            <a:off x="1365509" y="1759961"/>
            <a:ext cx="9548814"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Times New Roman" charset="0"/>
              <a:buChar char="•"/>
            </a:pPr>
            <a:r>
              <a:rPr lang="ja-JP" altLang="en-US" sz="2000" dirty="0">
                <a:solidFill>
                  <a:srgbClr val="663300"/>
                </a:solidFill>
                <a:latin typeface="MS PGothic" charset="0"/>
              </a:rPr>
              <a:t>1</a:t>
            </a:r>
            <a:r>
              <a:rPr lang="de-DE" sz="2000" dirty="0">
                <a:solidFill>
                  <a:srgbClr val="663300"/>
                </a:solidFill>
                <a:latin typeface="MS PGothic" charset="0"/>
              </a:rPr>
              <a:t>0</a:t>
            </a:r>
            <a:r>
              <a:rPr lang="ja-JP" altLang="en-US" sz="2000" dirty="0">
                <a:solidFill>
                  <a:srgbClr val="663300"/>
                </a:solidFill>
                <a:latin typeface="MS PGothic" charset="0"/>
              </a:rPr>
              <a:t>～</a:t>
            </a:r>
            <a:r>
              <a:rPr lang="de-DE" sz="2000" dirty="0">
                <a:solidFill>
                  <a:srgbClr val="663300"/>
                </a:solidFill>
                <a:latin typeface="MS PGothic" charset="0"/>
              </a:rPr>
              <a:t>15</a:t>
            </a:r>
            <a:r>
              <a:rPr lang="ja-JP" altLang="en-US" sz="2000" dirty="0">
                <a:solidFill>
                  <a:srgbClr val="663300"/>
                </a:solidFill>
                <a:latin typeface="MS PGothic" charset="0"/>
              </a:rPr>
              <a:t>歳のブラーミンに属する子供たちが、地域の学校で学んでいます。</a:t>
            </a:r>
          </a:p>
        </p:txBody>
      </p:sp>
      <p:sp>
        <p:nvSpPr>
          <p:cNvPr id="22" name="Text Box 1"/>
          <p:cNvSpPr txBox="1">
            <a:spLocks noChangeArrowheads="1"/>
          </p:cNvSpPr>
          <p:nvPr/>
        </p:nvSpPr>
        <p:spPr bwMode="auto">
          <a:xfrm>
            <a:off x="853041" y="3866185"/>
            <a:ext cx="10153650" cy="46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000" dirty="0">
                <a:solidFill>
                  <a:srgbClr val="663300"/>
                </a:solidFill>
              </a:rPr>
              <a:t>地域の訓練センターでは、毎日の日課に従って訓練されます。</a:t>
            </a:r>
          </a:p>
        </p:txBody>
      </p:sp>
    </p:spTree>
    <p:extLst>
      <p:ext uri="{BB962C8B-B14F-4D97-AF65-F5344CB8AC3E}">
        <p14:creationId xmlns:p14="http://schemas.microsoft.com/office/powerpoint/2010/main" val="380122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13</a:t>
            </a:fld>
            <a:endParaRPr lang="de-DE" dirty="0">
              <a:solidFill>
                <a:schemeClr val="accent6">
                  <a:lumMod val="20000"/>
                  <a:lumOff val="80000"/>
                </a:schemeClr>
              </a:solidFill>
            </a:endParaRPr>
          </a:p>
        </p:txBody>
      </p:sp>
      <p:pic>
        <p:nvPicPr>
          <p:cNvPr id="12" name="Grafik 1">
            <a:extLst>
              <a:ext uri="{FF2B5EF4-FFF2-40B4-BE49-F238E27FC236}">
                <a16:creationId xmlns:a16="http://schemas.microsoft.com/office/drawing/2014/main" id="{31E7CF51-565C-CC44-A53F-982FED874152}"/>
              </a:ext>
            </a:extLst>
          </p:cNvPr>
          <p:cNvPicPr>
            <a:picLocks noChangeAspect="1"/>
          </p:cNvPicPr>
          <p:nvPr/>
        </p:nvPicPr>
        <p:blipFill>
          <a:blip r:embed="rId5"/>
          <a:srcRect t="7838" b="3510"/>
          <a:stretch>
            <a:fillRect/>
          </a:stretch>
        </p:blipFill>
        <p:spPr bwMode="auto">
          <a:xfrm>
            <a:off x="5124606" y="3353012"/>
            <a:ext cx="4694399" cy="2776251"/>
          </a:xfrm>
          <a:prstGeom prst="rect">
            <a:avLst/>
          </a:prstGeom>
          <a:noFill/>
          <a:ln w="9525">
            <a:noFill/>
            <a:miter lim="800000"/>
            <a:headEnd/>
            <a:tailEnd/>
          </a:ln>
        </p:spPr>
      </p:pic>
      <p:sp>
        <p:nvSpPr>
          <p:cNvPr id="13" name="Rectangle 12">
            <a:extLst>
              <a:ext uri="{FF2B5EF4-FFF2-40B4-BE49-F238E27FC236}">
                <a16:creationId xmlns:a16="http://schemas.microsoft.com/office/drawing/2014/main" id="{1BC2A330-2C39-DF46-9C6A-4A175CB6AAB9}"/>
              </a:ext>
            </a:extLst>
          </p:cNvPr>
          <p:cNvSpPr/>
          <p:nvPr/>
        </p:nvSpPr>
        <p:spPr>
          <a:xfrm>
            <a:off x="1022026" y="3810767"/>
            <a:ext cx="3464536" cy="1323439"/>
          </a:xfrm>
          <a:prstGeom prst="rect">
            <a:avLst/>
          </a:prstGeom>
        </p:spPr>
        <p:txBody>
          <a:bodyPr wrap="square">
            <a:spAutoFit/>
          </a:bodyPr>
          <a:lstStyle/>
          <a:p>
            <a:pPr algn="ctr">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2000" dirty="0">
                <a:solidFill>
                  <a:srgbClr val="DA7103"/>
                </a:solidFill>
                <a:latin typeface="Arial" panose="020B0604020202020204" pitchFamily="34" charset="0"/>
                <a:ea typeface="Arial" charset="-52"/>
                <a:cs typeface="Arial" panose="020B0604020202020204" pitchFamily="34" charset="0"/>
              </a:rPr>
              <a:t>ユネスコの世界無形遺産に選定されている、生命を支援する古代ヴェーダのテクノロジーを保護し実践する。</a:t>
            </a:r>
          </a:p>
        </p:txBody>
      </p:sp>
      <p:sp>
        <p:nvSpPr>
          <p:cNvPr id="14" name="Text Box 1"/>
          <p:cNvSpPr txBox="1">
            <a:spLocks noChangeArrowheads="1"/>
          </p:cNvSpPr>
          <p:nvPr/>
        </p:nvSpPr>
        <p:spPr bwMode="auto">
          <a:xfrm>
            <a:off x="989767" y="670746"/>
            <a:ext cx="10009187"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9pPr>
          </a:lstStyle>
          <a:p>
            <a:pPr algn="ctr" eaLnBrk="1">
              <a:lnSpc>
                <a:spcPct val="85000"/>
              </a:lnSpc>
              <a:buSzPct val="100000"/>
              <a:buFont typeface="Times New Roman" charset="0"/>
              <a:buChar char="•"/>
            </a:pPr>
            <a:r>
              <a:rPr lang="ja-JP" altLang="en-US" sz="3600" dirty="0">
                <a:solidFill>
                  <a:srgbClr val="DA7103"/>
                </a:solidFill>
                <a:latin typeface="MS PGothic" charset="0"/>
              </a:rPr>
              <a:t>彼らは、何をしているのでしょうか</a:t>
            </a:r>
            <a:r>
              <a:rPr lang="de-DE" sz="3600" dirty="0">
                <a:solidFill>
                  <a:srgbClr val="DA7103"/>
                </a:solidFill>
                <a:latin typeface="MS PGothic" charset="0"/>
              </a:rPr>
              <a:t>? </a:t>
            </a:r>
          </a:p>
          <a:p>
            <a:pPr algn="ctr" eaLnBrk="1">
              <a:lnSpc>
                <a:spcPct val="20000"/>
              </a:lnSpc>
              <a:buSzPct val="100000"/>
              <a:buFont typeface="Times New Roman" charset="0"/>
              <a:buChar char="•"/>
            </a:pPr>
            <a:endParaRPr lang="de-DE" dirty="0">
              <a:solidFill>
                <a:srgbClr val="DA7103"/>
              </a:solidFill>
              <a:latin typeface="MS PGothic" charset="0"/>
            </a:endParaRPr>
          </a:p>
          <a:p>
            <a:pPr algn="ctr" eaLnBrk="1">
              <a:lnSpc>
                <a:spcPct val="85000"/>
              </a:lnSpc>
              <a:buSzPct val="100000"/>
              <a:buFont typeface="Times New Roman" charset="0"/>
              <a:buChar char="•"/>
            </a:pPr>
            <a:r>
              <a:rPr lang="ja-JP" altLang="en-US" sz="3000" dirty="0">
                <a:solidFill>
                  <a:srgbClr val="DA7103"/>
                </a:solidFill>
                <a:latin typeface="MS PGothic" charset="0"/>
              </a:rPr>
              <a:t>ヨーガ</a:t>
            </a:r>
            <a:r>
              <a:rPr lang="de-DE" sz="3000" dirty="0">
                <a:solidFill>
                  <a:srgbClr val="DA7103"/>
                </a:solidFill>
                <a:latin typeface="MS PGothic" charset="0"/>
              </a:rPr>
              <a:t> </a:t>
            </a:r>
          </a:p>
          <a:p>
            <a:pPr algn="ctr" eaLnBrk="1">
              <a:lnSpc>
                <a:spcPct val="120000"/>
              </a:lnSpc>
              <a:buSzPct val="100000"/>
              <a:buFont typeface="Times New Roman" charset="0"/>
              <a:buChar char="•"/>
            </a:pPr>
            <a:r>
              <a:rPr lang="ja-JP" altLang="en-US" sz="2100" dirty="0">
                <a:solidFill>
                  <a:srgbClr val="663300"/>
                </a:solidFill>
                <a:latin typeface="MS PGothic" charset="0"/>
              </a:rPr>
              <a:t>意識のテクノロジー</a:t>
            </a:r>
            <a:r>
              <a:rPr lang="de-DE" sz="2100" dirty="0">
                <a:solidFill>
                  <a:srgbClr val="663300"/>
                </a:solidFill>
                <a:latin typeface="MS PGothic" charset="0"/>
              </a:rPr>
              <a:t> </a:t>
            </a:r>
            <a:r>
              <a:rPr lang="ja-JP" altLang="en-US" sz="2100" dirty="0">
                <a:solidFill>
                  <a:srgbClr val="663300"/>
                </a:solidFill>
                <a:latin typeface="MS PGothic" charset="0"/>
              </a:rPr>
              <a:t>：　超越瞑想とヨーガのフライングを含む</a:t>
            </a:r>
            <a:r>
              <a:rPr lang="de-DE" sz="2100" dirty="0">
                <a:solidFill>
                  <a:srgbClr val="663300"/>
                </a:solidFill>
                <a:latin typeface="MS PGothic" charset="0"/>
              </a:rPr>
              <a:t>TM</a:t>
            </a:r>
            <a:r>
              <a:rPr lang="ja-JP" altLang="en-US" sz="2100" dirty="0">
                <a:solidFill>
                  <a:srgbClr val="663300"/>
                </a:solidFill>
                <a:latin typeface="MS PGothic" charset="0"/>
              </a:rPr>
              <a:t>シディプログラム</a:t>
            </a:r>
          </a:p>
          <a:p>
            <a:pPr algn="ctr" eaLnBrk="1">
              <a:lnSpc>
                <a:spcPct val="20000"/>
              </a:lnSpc>
              <a:buSzPct val="100000"/>
              <a:buFont typeface="Times New Roman" charset="0"/>
              <a:buChar char="•"/>
            </a:pPr>
            <a:endParaRPr lang="ja-JP" altLang="en-US" sz="2100" dirty="0">
              <a:solidFill>
                <a:srgbClr val="663300"/>
              </a:solidFill>
              <a:latin typeface="MS PGothic" charset="0"/>
            </a:endParaRPr>
          </a:p>
          <a:p>
            <a:pPr algn="ctr" eaLnBrk="1">
              <a:lnSpc>
                <a:spcPct val="110000"/>
              </a:lnSpc>
              <a:buSzPct val="100000"/>
              <a:buFont typeface="Times New Roman" charset="0"/>
              <a:buChar char="•"/>
            </a:pPr>
            <a:r>
              <a:rPr lang="ja-JP" altLang="en-US" sz="3000" dirty="0">
                <a:solidFill>
                  <a:srgbClr val="DA7103"/>
                </a:solidFill>
                <a:latin typeface="MS PGothic" charset="0"/>
              </a:rPr>
              <a:t>ヤギャ</a:t>
            </a:r>
          </a:p>
          <a:p>
            <a:pPr algn="ctr" eaLnBrk="1">
              <a:lnSpc>
                <a:spcPct val="120000"/>
              </a:lnSpc>
              <a:buSzPct val="100000"/>
              <a:buFont typeface="Times New Roman" charset="0"/>
              <a:buChar char="•"/>
            </a:pPr>
            <a:r>
              <a:rPr lang="ja-JP" altLang="en-US" sz="2100" dirty="0">
                <a:solidFill>
                  <a:srgbClr val="663300"/>
                </a:solidFill>
                <a:latin typeface="MS PGothic" charset="0"/>
              </a:rPr>
              <a:t>伝統的なヴェーダの詩句をグループで吟唱する</a:t>
            </a:r>
            <a:r>
              <a:rPr lang="de-DE" altLang="ja-JP" sz="2100" dirty="0" err="1">
                <a:solidFill>
                  <a:srgbClr val="663300"/>
                </a:solidFill>
                <a:latin typeface="MS PGothic" charset="0"/>
              </a:rPr>
              <a:t>ç</a:t>
            </a:r>
            <a:endParaRPr lang="ja-JP" altLang="en-US" sz="2100" dirty="0">
              <a:solidFill>
                <a:srgbClr val="663300"/>
              </a:solidFill>
              <a:latin typeface="MS PGothic" charset="0"/>
            </a:endParaRPr>
          </a:p>
        </p:txBody>
      </p:sp>
    </p:spTree>
    <p:extLst>
      <p:ext uri="{BB962C8B-B14F-4D97-AF65-F5344CB8AC3E}">
        <p14:creationId xmlns:p14="http://schemas.microsoft.com/office/powerpoint/2010/main" val="3351594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14</a:t>
            </a:fld>
            <a:endParaRPr lang="de-DE" dirty="0">
              <a:solidFill>
                <a:schemeClr val="accent6">
                  <a:lumMod val="20000"/>
                  <a:lumOff val="80000"/>
                </a:schemeClr>
              </a:solidFill>
            </a:endParaRPr>
          </a:p>
        </p:txBody>
      </p:sp>
      <p:pic>
        <p:nvPicPr>
          <p:cNvPr id="12" name="Grafik 13" descr="49.png">
            <a:extLst>
              <a:ext uri="{FF2B5EF4-FFF2-40B4-BE49-F238E27FC236}">
                <a16:creationId xmlns:a16="http://schemas.microsoft.com/office/drawing/2014/main" id="{0E61467F-F80C-244F-B565-FD194F646532}"/>
              </a:ext>
            </a:extLst>
          </p:cNvPr>
          <p:cNvPicPr>
            <a:picLocks noChangeAspect="1"/>
          </p:cNvPicPr>
          <p:nvPr/>
        </p:nvPicPr>
        <p:blipFill>
          <a:blip r:embed="rId5">
            <a:lum contrast="9000"/>
          </a:blip>
          <a:srcRect b="7815"/>
          <a:stretch>
            <a:fillRect/>
          </a:stretch>
        </p:blipFill>
        <p:spPr bwMode="auto">
          <a:xfrm>
            <a:off x="2134123" y="1948860"/>
            <a:ext cx="6882437" cy="3858488"/>
          </a:xfrm>
          <a:prstGeom prst="rect">
            <a:avLst/>
          </a:prstGeom>
          <a:noFill/>
          <a:ln w="9525">
            <a:noFill/>
            <a:miter lim="800000"/>
            <a:headEnd/>
            <a:tailEnd/>
          </a:ln>
        </p:spPr>
      </p:pic>
      <p:sp>
        <p:nvSpPr>
          <p:cNvPr id="22" name="Text Box 2"/>
          <p:cNvSpPr txBox="1">
            <a:spLocks noChangeArrowheads="1"/>
          </p:cNvSpPr>
          <p:nvPr/>
        </p:nvSpPr>
        <p:spPr bwMode="auto">
          <a:xfrm>
            <a:off x="1466314" y="489829"/>
            <a:ext cx="9864724"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Times New Roman" charset="0"/>
              <a:buChar char="•"/>
            </a:pPr>
            <a:r>
              <a:rPr lang="de-DE" sz="3000" b="1">
                <a:solidFill>
                  <a:srgbClr val="DA7103"/>
                </a:solidFill>
                <a:latin typeface="MS PGothic" charset="0"/>
              </a:rPr>
              <a:t>1987</a:t>
            </a:r>
            <a:r>
              <a:rPr lang="ja-JP" altLang="en-US" sz="3000" b="1">
                <a:solidFill>
                  <a:srgbClr val="DA7103"/>
                </a:solidFill>
                <a:latin typeface="MS PGothic" charset="0"/>
              </a:rPr>
              <a:t>～</a:t>
            </a:r>
            <a:r>
              <a:rPr lang="de-DE" sz="3000" b="1">
                <a:solidFill>
                  <a:srgbClr val="DA7103"/>
                </a:solidFill>
                <a:latin typeface="MS PGothic" charset="0"/>
              </a:rPr>
              <a:t>1990</a:t>
            </a:r>
            <a:r>
              <a:rPr lang="ja-JP" altLang="en-US" sz="3000" b="1">
                <a:solidFill>
                  <a:srgbClr val="DA7103"/>
                </a:solidFill>
                <a:latin typeface="MS PGothic" charset="0"/>
              </a:rPr>
              <a:t>年にマハリシは、ニューデリー近郊に7,000人のヴェーディック・パンディットを集め訓練しました。</a:t>
            </a:r>
          </a:p>
        </p:txBody>
      </p:sp>
      <p:sp>
        <p:nvSpPr>
          <p:cNvPr id="23" name="Text Box 4"/>
          <p:cNvSpPr txBox="1">
            <a:spLocks noChangeArrowheads="1"/>
          </p:cNvSpPr>
          <p:nvPr/>
        </p:nvSpPr>
        <p:spPr bwMode="auto">
          <a:xfrm>
            <a:off x="5964816" y="1849204"/>
            <a:ext cx="5589140" cy="4041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130000"/>
              </a:lnSpc>
              <a:buSzPct val="100000"/>
              <a:buFont typeface="Times New Roman" charset="0"/>
              <a:buChar char="•"/>
            </a:pPr>
            <a:r>
              <a:rPr lang="ja-JP" altLang="en-US" sz="1800" b="1" dirty="0">
                <a:solidFill>
                  <a:srgbClr val="663300"/>
                </a:solidFill>
                <a:latin typeface="Arial" charset="0"/>
              </a:rPr>
              <a:t>・</a:t>
            </a:r>
            <a:r>
              <a:rPr lang="ja-JP" altLang="en-US" sz="1800" dirty="0">
                <a:solidFill>
                  <a:srgbClr val="663300"/>
                </a:solidFill>
                <a:latin typeface="Arial" charset="0"/>
              </a:rPr>
              <a:t>1989年　ベルリンの壁崩壊</a:t>
            </a:r>
          </a:p>
          <a:p>
            <a:pPr eaLnBrk="1">
              <a:lnSpc>
                <a:spcPct val="130000"/>
              </a:lnSpc>
              <a:buSzPct val="100000"/>
              <a:buFont typeface="Times New Roman" charset="0"/>
              <a:buChar char="•"/>
            </a:pPr>
            <a:r>
              <a:rPr lang="ja-JP" altLang="en-US" sz="1800" dirty="0">
                <a:solidFill>
                  <a:srgbClr val="663300"/>
                </a:solidFill>
                <a:latin typeface="Arial" charset="0"/>
              </a:rPr>
              <a:t>・冷戦の終結　ロナルド・レーガンの言葉　　　</a:t>
            </a:r>
          </a:p>
          <a:p>
            <a:pPr eaLnBrk="1">
              <a:lnSpc>
                <a:spcPct val="130000"/>
              </a:lnSpc>
              <a:buSzPct val="100000"/>
              <a:buFont typeface="Times New Roman" charset="0"/>
              <a:buChar char="•"/>
            </a:pPr>
            <a:r>
              <a:rPr lang="ja-JP" altLang="en-US" sz="1800" dirty="0">
                <a:solidFill>
                  <a:srgbClr val="663300"/>
                </a:solidFill>
                <a:latin typeface="Arial" charset="0"/>
              </a:rPr>
              <a:t>　「別の時、別の時代」1988年5月31日  </a:t>
            </a:r>
          </a:p>
          <a:p>
            <a:pPr eaLnBrk="1">
              <a:lnSpc>
                <a:spcPct val="130000"/>
              </a:lnSpc>
              <a:buSzPct val="100000"/>
              <a:buFont typeface="Times New Roman" charset="0"/>
              <a:buChar char="•"/>
            </a:pPr>
            <a:r>
              <a:rPr lang="ja-JP" altLang="en-US" sz="1800" dirty="0">
                <a:solidFill>
                  <a:srgbClr val="663300"/>
                </a:solidFill>
                <a:latin typeface="Arial" charset="0"/>
              </a:rPr>
              <a:t>　(モスクワ訪問時)</a:t>
            </a:r>
          </a:p>
          <a:p>
            <a:pPr eaLnBrk="1">
              <a:lnSpc>
                <a:spcPct val="130000"/>
              </a:lnSpc>
              <a:buSzPct val="100000"/>
              <a:buFont typeface="Times New Roman" charset="0"/>
              <a:buChar char="•"/>
            </a:pPr>
            <a:r>
              <a:rPr lang="ja-JP" altLang="en-US" sz="1800" dirty="0">
                <a:solidFill>
                  <a:srgbClr val="663300"/>
                </a:solidFill>
                <a:latin typeface="Arial" charset="0"/>
              </a:rPr>
              <a:t>・南アフリカでのアパルトヘイト撤廃</a:t>
            </a:r>
          </a:p>
          <a:p>
            <a:pPr eaLnBrk="1">
              <a:lnSpc>
                <a:spcPct val="130000"/>
              </a:lnSpc>
              <a:buSzPct val="100000"/>
              <a:buFont typeface="Times New Roman" charset="0"/>
              <a:buChar char="•"/>
            </a:pPr>
            <a:r>
              <a:rPr lang="ja-JP" altLang="en-US" sz="1800" dirty="0">
                <a:solidFill>
                  <a:srgbClr val="663300"/>
                </a:solidFill>
                <a:latin typeface="Arial" charset="0"/>
              </a:rPr>
              <a:t>・世界規模の紛争停止 </a:t>
            </a:r>
          </a:p>
          <a:p>
            <a:pPr eaLnBrk="1">
              <a:lnSpc>
                <a:spcPct val="130000"/>
              </a:lnSpc>
              <a:buSzPct val="100000"/>
              <a:buFont typeface="Times New Roman" charset="0"/>
              <a:buChar char="•"/>
            </a:pPr>
            <a:r>
              <a:rPr lang="ja-JP" altLang="en-US" sz="1800" dirty="0">
                <a:solidFill>
                  <a:srgbClr val="663300"/>
                </a:solidFill>
                <a:latin typeface="Arial" charset="0"/>
              </a:rPr>
              <a:t>・何万人もの自由</a:t>
            </a:r>
          </a:p>
          <a:p>
            <a:pPr eaLnBrk="1">
              <a:lnSpc>
                <a:spcPct val="130000"/>
              </a:lnSpc>
              <a:buSzPct val="100000"/>
              <a:buFont typeface="Times New Roman" charset="0"/>
              <a:buChar char="•"/>
            </a:pPr>
            <a:r>
              <a:rPr lang="ja-JP" altLang="en-US" sz="1800" dirty="0">
                <a:solidFill>
                  <a:srgbClr val="663300"/>
                </a:solidFill>
                <a:latin typeface="Arial" charset="0"/>
              </a:rPr>
              <a:t>・1988年8月　イラン・イラク戦争（8年間）終結 </a:t>
            </a:r>
          </a:p>
          <a:p>
            <a:pPr eaLnBrk="1">
              <a:lnSpc>
                <a:spcPct val="130000"/>
              </a:lnSpc>
              <a:buSzPct val="100000"/>
              <a:buFont typeface="Times New Roman" charset="0"/>
              <a:buChar char="•"/>
            </a:pPr>
            <a:r>
              <a:rPr lang="ja-JP" altLang="en-US" sz="1800" dirty="0">
                <a:solidFill>
                  <a:srgbClr val="663300"/>
                </a:solidFill>
                <a:latin typeface="Arial" charset="0"/>
              </a:rPr>
              <a:t>・1988年12月23日　インド首相の中国訪問</a:t>
            </a:r>
          </a:p>
          <a:p>
            <a:pPr eaLnBrk="1">
              <a:lnSpc>
                <a:spcPct val="130000"/>
              </a:lnSpc>
              <a:buSzPct val="100000"/>
              <a:buFont typeface="Times New Roman" charset="0"/>
              <a:buChar char="•"/>
            </a:pPr>
            <a:r>
              <a:rPr lang="ja-JP" altLang="en-US" sz="1800" dirty="0">
                <a:solidFill>
                  <a:srgbClr val="663300"/>
                </a:solidFill>
                <a:latin typeface="Arial" charset="0"/>
              </a:rPr>
              <a:t>・1989年　ソ連によるアフガニスタン戦争</a:t>
            </a:r>
          </a:p>
          <a:p>
            <a:pPr eaLnBrk="1">
              <a:lnSpc>
                <a:spcPct val="130000"/>
              </a:lnSpc>
              <a:buSzPct val="100000"/>
              <a:buFont typeface="Times New Roman" charset="0"/>
              <a:buChar char="•"/>
            </a:pPr>
            <a:r>
              <a:rPr lang="ja-JP" altLang="en-US" sz="1800" dirty="0">
                <a:solidFill>
                  <a:srgbClr val="663300"/>
                </a:solidFill>
                <a:latin typeface="Arial" charset="0"/>
              </a:rPr>
              <a:t>               （9年間）終結</a:t>
            </a:r>
            <a:endParaRPr lang="ja-JP" altLang="en-US" sz="1800" b="1" dirty="0">
              <a:solidFill>
                <a:srgbClr val="663300"/>
              </a:solidFill>
              <a:latin typeface="Arial" charset="0"/>
            </a:endParaRPr>
          </a:p>
        </p:txBody>
      </p:sp>
    </p:spTree>
    <p:extLst>
      <p:ext uri="{BB962C8B-B14F-4D97-AF65-F5344CB8AC3E}">
        <p14:creationId xmlns:p14="http://schemas.microsoft.com/office/powerpoint/2010/main" val="34290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362816" y="126262"/>
            <a:ext cx="3069070" cy="1876898"/>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11-day </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National Yagyas</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for countries</a:t>
            </a: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cxnSp>
        <p:nvCxnSpPr>
          <p:cNvPr id="8" name="Straight Connector 7"/>
          <p:cNvCxnSpPr/>
          <p:nvPr/>
        </p:nvCxnSpPr>
        <p:spPr>
          <a:xfrm rot="5400000" flipH="1" flipV="1">
            <a:off x="-2812181" y="345255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5255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3881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865476" y="345863"/>
            <a:ext cx="705442" cy="665699"/>
          </a:xfrm>
          <a:prstGeom prst="rect">
            <a:avLst/>
          </a:prstGeom>
        </p:spPr>
      </p:pic>
      <p:sp>
        <p:nvSpPr>
          <p:cNvPr id="19" name="TextBox 18"/>
          <p:cNvSpPr txBox="1"/>
          <p:nvPr/>
        </p:nvSpPr>
        <p:spPr>
          <a:xfrm>
            <a:off x="6433241" y="1911478"/>
            <a:ext cx="3449073" cy="923330"/>
          </a:xfrm>
          <a:prstGeom prst="rect">
            <a:avLst/>
          </a:prstGeom>
          <a:noFill/>
        </p:spPr>
        <p:txBody>
          <a:bodyPr wrap="square" rtlCol="0">
            <a:spAutoFit/>
          </a:bodyPr>
          <a:lstStyle/>
          <a:p>
            <a:pPr algn="ctr"/>
            <a:r>
              <a:rPr lang="en-US" dirty="0">
                <a:solidFill>
                  <a:srgbClr val="6D4135"/>
                </a:solidFill>
                <a:latin typeface="Arial" panose="020B0604020202020204" pitchFamily="34" charset="0"/>
                <a:cs typeface="Arial" panose="020B0604020202020204" pitchFamily="34" charset="0"/>
              </a:rPr>
              <a:t>  Bring the blessings of Nature </a:t>
            </a:r>
          </a:p>
          <a:p>
            <a:pPr algn="ctr"/>
            <a:r>
              <a:rPr lang="en-US" dirty="0">
                <a:solidFill>
                  <a:srgbClr val="6D4135"/>
                </a:solidFill>
                <a:latin typeface="Arial" panose="020B0604020202020204" pitchFamily="34" charset="0"/>
                <a:cs typeface="Arial" panose="020B0604020202020204" pitchFamily="34" charset="0"/>
              </a:rPr>
              <a:t>to yourself, your family,</a:t>
            </a:r>
          </a:p>
          <a:p>
            <a:pPr algn="ctr"/>
            <a:r>
              <a:rPr lang="en-US" dirty="0">
                <a:solidFill>
                  <a:srgbClr val="6D4135"/>
                </a:solidFill>
                <a:latin typeface="Arial" panose="020B0604020202020204" pitchFamily="34" charset="0"/>
                <a:cs typeface="Arial" panose="020B0604020202020204" pitchFamily="34" charset="0"/>
              </a:rPr>
              <a:t>and the world</a:t>
            </a:r>
          </a:p>
        </p:txBody>
      </p:sp>
      <p:sp>
        <p:nvSpPr>
          <p:cNvPr id="23" name="TextBox 22"/>
          <p:cNvSpPr txBox="1"/>
          <p:nvPr/>
        </p:nvSpPr>
        <p:spPr>
          <a:xfrm>
            <a:off x="1769727" y="1911478"/>
            <a:ext cx="4191001" cy="923330"/>
          </a:xfrm>
          <a:prstGeom prst="rect">
            <a:avLst/>
          </a:prstGeom>
          <a:noFill/>
        </p:spPr>
        <p:txBody>
          <a:bodyPr wrap="square" rtlCol="0">
            <a:spAutoFit/>
          </a:bodyPr>
          <a:lstStyle/>
          <a:p>
            <a:pPr algn="ctr"/>
            <a:r>
              <a:rPr lang="en-US" dirty="0">
                <a:solidFill>
                  <a:srgbClr val="6D4135"/>
                </a:solidFill>
                <a:latin typeface="Arial" panose="020B0604020202020204" pitchFamily="34" charset="0"/>
                <a:cs typeface="Arial" panose="020B0604020202020204" pitchFamily="34" charset="0"/>
              </a:rPr>
              <a:t>Increase good fortune </a:t>
            </a:r>
          </a:p>
          <a:p>
            <a:pPr algn="ctr"/>
            <a:r>
              <a:rPr lang="en-US" dirty="0">
                <a:solidFill>
                  <a:srgbClr val="6D4135"/>
                </a:solidFill>
                <a:latin typeface="Arial" panose="020B0604020202020204" pitchFamily="34" charset="0"/>
                <a:cs typeface="Arial" panose="020B0604020202020204" pitchFamily="34" charset="0"/>
              </a:rPr>
              <a:t>and help prevent problems </a:t>
            </a:r>
          </a:p>
          <a:p>
            <a:pPr algn="ctr"/>
            <a:r>
              <a:rPr lang="en-US" dirty="0">
                <a:solidFill>
                  <a:srgbClr val="6D4135"/>
                </a:solidFill>
                <a:latin typeface="Arial" panose="020B0604020202020204" pitchFamily="34" charset="0"/>
                <a:cs typeface="Arial" panose="020B0604020202020204" pitchFamily="34" charset="0"/>
              </a:rPr>
              <a:t>for an entire nation</a:t>
            </a:r>
          </a:p>
        </p:txBody>
      </p:sp>
      <p:sp>
        <p:nvSpPr>
          <p:cNvPr id="24" name="Text Box 3"/>
          <p:cNvSpPr txBox="1">
            <a:spLocks noChangeArrowheads="1"/>
          </p:cNvSpPr>
          <p:nvPr/>
        </p:nvSpPr>
        <p:spPr bwMode="auto">
          <a:xfrm>
            <a:off x="6623242" y="425498"/>
            <a:ext cx="3069071" cy="1512386"/>
          </a:xfrm>
          <a:prstGeom prst="rect">
            <a:avLst/>
          </a:prstGeom>
          <a:noFill/>
          <a:ln>
            <a:noFill/>
          </a:ln>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MS PGothic" charset="0"/>
                <a:cs typeface="MS PGothic" charset="0"/>
              </a:defRPr>
            </a:lvl9pPr>
          </a:lstStyle>
          <a:p>
            <a:pPr algn="ctr" eaLnBrk="1">
              <a:lnSpc>
                <a:spcPct val="96000"/>
              </a:lnSpc>
              <a:buClr>
                <a:srgbClr val="000000"/>
              </a:buClr>
              <a:buSzPct val="100000"/>
              <a:buFont typeface="Times New Roman" charset="0"/>
              <a:buNone/>
              <a:defRPr/>
            </a:pPr>
            <a:endParaRPr lang="en-US" sz="8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1-day </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Special Yagyas</a:t>
            </a:r>
          </a:p>
          <a:p>
            <a:pPr algn="ctr" eaLnBrk="1">
              <a:lnSpc>
                <a:spcPct val="96000"/>
              </a:lnSpc>
              <a:buClr>
                <a:srgbClr val="000000"/>
              </a:buClr>
              <a:buSzPct val="100000"/>
              <a:buFont typeface="Times New Roman" charset="0"/>
              <a:buNone/>
              <a:defRPr/>
            </a:pPr>
            <a:r>
              <a:rPr lang="en-US" sz="2800" dirty="0">
                <a:ln>
                  <a:solidFill>
                    <a:srgbClr val="DA7103"/>
                  </a:solidFill>
                </a:ln>
                <a:solidFill>
                  <a:srgbClr val="DA7103"/>
                </a:solidFill>
                <a:latin typeface="Arial" panose="020B0604020202020204" pitchFamily="34" charset="0"/>
                <a:cs typeface="Arial" panose="020B0604020202020204" pitchFamily="34" charset="0"/>
              </a:rPr>
              <a:t>for individuals</a:t>
            </a:r>
            <a:endParaRPr lang="en-US" sz="8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a:p>
            <a:pPr algn="ctr" eaLnBrk="1">
              <a:lnSpc>
                <a:spcPct val="96000"/>
              </a:lnSpc>
              <a:buClr>
                <a:srgbClr val="000000"/>
              </a:buClr>
              <a:buSzPct val="100000"/>
              <a:buFont typeface="Times New Roman" charset="0"/>
              <a:buNone/>
              <a:defRPr/>
            </a:pPr>
            <a:endParaRPr lang="en-US" sz="3000" dirty="0">
              <a:ln>
                <a:solidFill>
                  <a:srgbClr val="DA7103"/>
                </a:solidFill>
              </a:ln>
              <a:solidFill>
                <a:srgbClr val="DA7103"/>
              </a:solidFill>
              <a:latin typeface="+mj-lt"/>
            </a:endParaRPr>
          </a:p>
        </p:txBody>
      </p:sp>
      <p:pic>
        <p:nvPicPr>
          <p:cNvPr id="33" name="Picture 32" descr="Exp NY stage 600.jpg"/>
          <p:cNvPicPr>
            <a:picLocks noChangeAspect="1"/>
          </p:cNvPicPr>
          <p:nvPr/>
        </p:nvPicPr>
        <p:blipFill>
          <a:blip r:embed="rId4"/>
          <a:srcRect b="16313"/>
          <a:stretch>
            <a:fillRect/>
          </a:stretch>
        </p:blipFill>
        <p:spPr>
          <a:xfrm>
            <a:off x="2251825" y="2974662"/>
            <a:ext cx="7666831" cy="3261546"/>
          </a:xfrm>
          <a:prstGeom prst="rect">
            <a:avLst/>
          </a:prstGeom>
        </p:spPr>
      </p:pic>
      <p:cxnSp>
        <p:nvCxnSpPr>
          <p:cNvPr id="34" name="Straight Connector 33"/>
          <p:cNvCxnSpPr/>
          <p:nvPr/>
        </p:nvCxnSpPr>
        <p:spPr>
          <a:xfrm rot="5400000" flipH="1" flipV="1">
            <a:off x="4965652" y="1734215"/>
            <a:ext cx="2269862" cy="1"/>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5"/>
          <a:stretch>
            <a:fillRect/>
          </a:stretch>
        </p:blipFill>
        <p:spPr>
          <a:xfrm>
            <a:off x="1" y="6420750"/>
            <a:ext cx="12191999" cy="453530"/>
          </a:xfrm>
          <a:prstGeom prst="rect">
            <a:avLst/>
          </a:prstGeom>
        </p:spPr>
      </p:pic>
      <p:sp>
        <p:nvSpPr>
          <p:cNvPr id="17" name="TextBox 16"/>
          <p:cNvSpPr txBox="1"/>
          <p:nvPr/>
        </p:nvSpPr>
        <p:spPr>
          <a:xfrm>
            <a:off x="3917331" y="643723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40652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15</a:t>
            </a:fld>
            <a:endParaRPr lang="de-DE" dirty="0">
              <a:solidFill>
                <a:schemeClr val="accent6">
                  <a:lumMod val="20000"/>
                  <a:lumOff val="8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983456" y="1636493"/>
            <a:ext cx="10225088" cy="375596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RECITATION</a:t>
            </a:r>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Maharishi Vedic Pandits</a:t>
            </a: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3"/>
              </a:rPr>
              <a:t>https://vedicpandits.org/ganesh-recitation/</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OR</a:t>
            </a: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hlinkClick r:id="rId4"/>
              </a:rPr>
              <a:t>https://vedicpandits.org/recitation-clips-for-newsletters/#ganesh</a:t>
            </a:r>
            <a:endParaRPr lang="en-US" sz="28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1339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17</a:t>
            </a:fld>
            <a:endParaRPr lang="de-DE" dirty="0">
              <a:solidFill>
                <a:schemeClr val="accent6">
                  <a:lumMod val="20000"/>
                  <a:lumOff val="80000"/>
                </a:schemeClr>
              </a:solidFill>
            </a:endParaRPr>
          </a:p>
        </p:txBody>
      </p:sp>
      <p:pic>
        <p:nvPicPr>
          <p:cNvPr id="12" name="Picture 2">
            <a:extLst>
              <a:ext uri="{FF2B5EF4-FFF2-40B4-BE49-F238E27FC236}">
                <a16:creationId xmlns:a16="http://schemas.microsoft.com/office/drawing/2014/main" id="{BC9752FA-F0D1-C940-9512-F2A10DCDA016}"/>
              </a:ext>
            </a:extLst>
          </p:cNvPr>
          <p:cNvPicPr>
            <a:picLocks noChangeAspect="1" noChangeArrowheads="1"/>
          </p:cNvPicPr>
          <p:nvPr/>
        </p:nvPicPr>
        <p:blipFill>
          <a:blip r:embed="rId5"/>
          <a:srcRect/>
          <a:stretch>
            <a:fillRect/>
          </a:stretch>
        </p:blipFill>
        <p:spPr bwMode="auto">
          <a:xfrm>
            <a:off x="1610108" y="1456532"/>
            <a:ext cx="7154863" cy="4664539"/>
          </a:xfrm>
          <a:prstGeom prst="rect">
            <a:avLst/>
          </a:prstGeom>
          <a:noFill/>
          <a:ln w="9525">
            <a:noFill/>
            <a:miter lim="800000"/>
            <a:headEnd/>
            <a:tailEnd/>
          </a:ln>
        </p:spPr>
      </p:pic>
      <p:pic>
        <p:nvPicPr>
          <p:cNvPr id="13" name="Picture 12" descr="Screen Shot 2018-08-14 at 22.32.55.png">
            <a:extLst>
              <a:ext uri="{FF2B5EF4-FFF2-40B4-BE49-F238E27FC236}">
                <a16:creationId xmlns:a16="http://schemas.microsoft.com/office/drawing/2014/main" id="{D8ECD94B-655D-3349-8D6B-623892A1C851}"/>
              </a:ext>
            </a:extLst>
          </p:cNvPr>
          <p:cNvPicPr>
            <a:picLocks noChangeAspect="1"/>
          </p:cNvPicPr>
          <p:nvPr/>
        </p:nvPicPr>
        <p:blipFill>
          <a:blip r:embed="rId6">
            <a:lum bright="20000"/>
          </a:blip>
          <a:stretch>
            <a:fillRect/>
          </a:stretch>
        </p:blipFill>
        <p:spPr>
          <a:xfrm>
            <a:off x="6740305" y="1822746"/>
            <a:ext cx="3213010" cy="3750656"/>
          </a:xfrm>
          <a:prstGeom prst="rect">
            <a:avLst/>
          </a:prstGeom>
          <a:ln>
            <a:noFill/>
          </a:ln>
          <a:effectLst/>
        </p:spPr>
      </p:pic>
      <p:pic>
        <p:nvPicPr>
          <p:cNvPr id="19" name="Picture 18">
            <a:extLst>
              <a:ext uri="{FF2B5EF4-FFF2-40B4-BE49-F238E27FC236}">
                <a16:creationId xmlns:a16="http://schemas.microsoft.com/office/drawing/2014/main" id="{1A0C45C2-9D11-6A44-8922-3922069201F3}"/>
              </a:ext>
            </a:extLst>
          </p:cNvPr>
          <p:cNvPicPr>
            <a:picLocks noChangeAspect="1"/>
          </p:cNvPicPr>
          <p:nvPr/>
        </p:nvPicPr>
        <p:blipFill>
          <a:blip r:embed="rId7"/>
          <a:stretch>
            <a:fillRect/>
          </a:stretch>
        </p:blipFill>
        <p:spPr>
          <a:xfrm>
            <a:off x="2152642" y="2641220"/>
            <a:ext cx="1383875" cy="1383875"/>
          </a:xfrm>
          <a:prstGeom prst="rect">
            <a:avLst/>
          </a:prstGeom>
          <a:ln>
            <a:noFill/>
          </a:ln>
          <a:effectLst>
            <a:softEdge rad="112500"/>
          </a:effectLst>
        </p:spPr>
      </p:pic>
      <p:pic>
        <p:nvPicPr>
          <p:cNvPr id="21" name="Picture 20">
            <a:extLst>
              <a:ext uri="{FF2B5EF4-FFF2-40B4-BE49-F238E27FC236}">
                <a16:creationId xmlns:a16="http://schemas.microsoft.com/office/drawing/2014/main" id="{75112202-02B0-2848-9EAD-9F46A1C696AB}"/>
              </a:ext>
            </a:extLst>
          </p:cNvPr>
          <p:cNvPicPr>
            <a:picLocks noChangeAspect="1"/>
          </p:cNvPicPr>
          <p:nvPr/>
        </p:nvPicPr>
        <p:blipFill>
          <a:blip r:embed="rId8"/>
          <a:stretch>
            <a:fillRect/>
          </a:stretch>
        </p:blipFill>
        <p:spPr>
          <a:xfrm>
            <a:off x="4300036" y="3355334"/>
            <a:ext cx="1648698" cy="1560375"/>
          </a:xfrm>
          <a:prstGeom prst="rect">
            <a:avLst/>
          </a:prstGeom>
          <a:ln>
            <a:noFill/>
          </a:ln>
          <a:effectLst>
            <a:softEdge rad="112500"/>
          </a:effectLst>
        </p:spPr>
      </p:pic>
      <p:sp>
        <p:nvSpPr>
          <p:cNvPr id="7" name="TextBox 6">
            <a:extLst>
              <a:ext uri="{FF2B5EF4-FFF2-40B4-BE49-F238E27FC236}">
                <a16:creationId xmlns:a16="http://schemas.microsoft.com/office/drawing/2014/main" id="{1C7C9D45-E24A-B24A-999F-F3DB73B3F9CD}"/>
              </a:ext>
            </a:extLst>
          </p:cNvPr>
          <p:cNvSpPr txBox="1"/>
          <p:nvPr/>
        </p:nvSpPr>
        <p:spPr>
          <a:xfrm>
            <a:off x="4067778" y="3676558"/>
            <a:ext cx="1648697" cy="1446550"/>
          </a:xfrm>
          <a:prstGeom prst="rect">
            <a:avLst/>
          </a:prstGeom>
          <a:noFill/>
        </p:spPr>
        <p:txBody>
          <a:bodyPr wrap="square" rtlCol="0">
            <a:spAutoFit/>
          </a:bodyPr>
          <a:lstStyle/>
          <a:p>
            <a:pPr algn="ctr"/>
            <a:r>
              <a:rPr lang="ja-JP" altLang="en-US" sz="2200" b="1" dirty="0">
                <a:solidFill>
                  <a:schemeClr val="bg1"/>
                </a:solidFill>
                <a:latin typeface="Arial" panose="020B0604020202020204" pitchFamily="34" charset="0"/>
                <a:cs typeface="Arial" panose="020B0604020202020204" pitchFamily="34" charset="0"/>
              </a:rPr>
              <a:t>毎月の世界的</a:t>
            </a:r>
          </a:p>
          <a:p>
            <a:pPr algn="ctr"/>
            <a:r>
              <a:rPr lang="ja-JP" altLang="en-US" sz="2200" b="1" dirty="0">
                <a:solidFill>
                  <a:schemeClr val="bg1"/>
                </a:solidFill>
                <a:latin typeface="Arial" panose="020B0604020202020204" pitchFamily="34" charset="0"/>
                <a:cs typeface="Arial" panose="020B0604020202020204" pitchFamily="34" charset="0"/>
              </a:rPr>
              <a:t>寄付プログラム</a:t>
            </a:r>
          </a:p>
        </p:txBody>
      </p:sp>
      <p:sp>
        <p:nvSpPr>
          <p:cNvPr id="23" name="TextBox 22">
            <a:extLst>
              <a:ext uri="{FF2B5EF4-FFF2-40B4-BE49-F238E27FC236}">
                <a16:creationId xmlns:a16="http://schemas.microsoft.com/office/drawing/2014/main" id="{9DE15FF5-25CE-3B45-9839-55FA91735393}"/>
              </a:ext>
            </a:extLst>
          </p:cNvPr>
          <p:cNvSpPr txBox="1"/>
          <p:nvPr/>
        </p:nvSpPr>
        <p:spPr>
          <a:xfrm>
            <a:off x="6716372" y="2045307"/>
            <a:ext cx="2651316" cy="338554"/>
          </a:xfrm>
          <a:prstGeom prst="rect">
            <a:avLst/>
          </a:prstGeom>
          <a:noFill/>
        </p:spPr>
        <p:txBody>
          <a:bodyPr wrap="square" rtlCol="0">
            <a:spAutoFit/>
          </a:bodyPr>
          <a:lstStyle/>
          <a:p>
            <a:r>
              <a:rPr lang="en-US" sz="1600" dirty="0">
                <a:solidFill>
                  <a:srgbClr val="002060"/>
                </a:solidFill>
                <a:latin typeface="Arial" panose="020B0604020202020204" pitchFamily="34" charset="0"/>
                <a:cs typeface="Arial" panose="020B0604020202020204" pitchFamily="34" charset="0"/>
              </a:rPr>
              <a:t>Global Monthly Donors</a:t>
            </a:r>
          </a:p>
        </p:txBody>
      </p:sp>
      <p:sp>
        <p:nvSpPr>
          <p:cNvPr id="24" name="TextBox 23">
            <a:extLst>
              <a:ext uri="{FF2B5EF4-FFF2-40B4-BE49-F238E27FC236}">
                <a16:creationId xmlns:a16="http://schemas.microsoft.com/office/drawing/2014/main" id="{E78F87C5-5C17-C241-8C7A-EA1D5FCCE0FF}"/>
              </a:ext>
            </a:extLst>
          </p:cNvPr>
          <p:cNvSpPr txBox="1"/>
          <p:nvPr/>
        </p:nvSpPr>
        <p:spPr>
          <a:xfrm>
            <a:off x="6723441" y="2623667"/>
            <a:ext cx="2651316" cy="338554"/>
          </a:xfrm>
          <a:prstGeom prst="rect">
            <a:avLst/>
          </a:prstGeom>
          <a:noFill/>
        </p:spPr>
        <p:txBody>
          <a:bodyPr wrap="square" rtlCol="0">
            <a:spAutoFit/>
          </a:bodyPr>
          <a:lstStyle/>
          <a:p>
            <a:r>
              <a:rPr lang="en-US" sz="1600" dirty="0">
                <a:solidFill>
                  <a:srgbClr val="002060"/>
                </a:solidFill>
                <a:latin typeface="Arial" panose="020B0604020202020204" pitchFamily="34" charset="0"/>
                <a:cs typeface="Arial" panose="020B0604020202020204" pitchFamily="34" charset="0"/>
              </a:rPr>
              <a:t>Major Donors</a:t>
            </a:r>
          </a:p>
        </p:txBody>
      </p:sp>
      <p:sp>
        <p:nvSpPr>
          <p:cNvPr id="25" name="TextBox 24">
            <a:extLst>
              <a:ext uri="{FF2B5EF4-FFF2-40B4-BE49-F238E27FC236}">
                <a16:creationId xmlns:a16="http://schemas.microsoft.com/office/drawing/2014/main" id="{F5A17567-AE21-3748-84FE-5F736D273B0B}"/>
              </a:ext>
            </a:extLst>
          </p:cNvPr>
          <p:cNvSpPr txBox="1"/>
          <p:nvPr/>
        </p:nvSpPr>
        <p:spPr>
          <a:xfrm>
            <a:off x="6723441" y="3837929"/>
            <a:ext cx="3993393" cy="338554"/>
          </a:xfrm>
          <a:prstGeom prst="rect">
            <a:avLst/>
          </a:prstGeom>
          <a:noFill/>
        </p:spPr>
        <p:txBody>
          <a:bodyPr wrap="square" rtlCol="0">
            <a:spAutoFit/>
          </a:bodyPr>
          <a:lstStyle/>
          <a:p>
            <a:r>
              <a:rPr lang="en-US" sz="1600" dirty="0">
                <a:solidFill>
                  <a:srgbClr val="002060"/>
                </a:solidFill>
                <a:latin typeface="Arial" panose="020B0604020202020204" pitchFamily="34" charset="0"/>
                <a:cs typeface="Arial" panose="020B0604020202020204" pitchFamily="34" charset="0"/>
              </a:rPr>
              <a:t>Businesses supporting Pandits</a:t>
            </a:r>
          </a:p>
        </p:txBody>
      </p:sp>
      <p:sp>
        <p:nvSpPr>
          <p:cNvPr id="26" name="TextBox 25">
            <a:extLst>
              <a:ext uri="{FF2B5EF4-FFF2-40B4-BE49-F238E27FC236}">
                <a16:creationId xmlns:a16="http://schemas.microsoft.com/office/drawing/2014/main" id="{D49AD651-289E-CA4B-9760-D729AE761ACD}"/>
              </a:ext>
            </a:extLst>
          </p:cNvPr>
          <p:cNvSpPr txBox="1"/>
          <p:nvPr/>
        </p:nvSpPr>
        <p:spPr>
          <a:xfrm>
            <a:off x="6730053" y="3211778"/>
            <a:ext cx="2651316" cy="338554"/>
          </a:xfrm>
          <a:prstGeom prst="rect">
            <a:avLst/>
          </a:prstGeom>
          <a:noFill/>
        </p:spPr>
        <p:txBody>
          <a:bodyPr wrap="square" rtlCol="0">
            <a:spAutoFit/>
          </a:bodyPr>
          <a:lstStyle/>
          <a:p>
            <a:r>
              <a:rPr lang="en-US" sz="1600" dirty="0">
                <a:solidFill>
                  <a:srgbClr val="002060"/>
                </a:solidFill>
                <a:latin typeface="Arial" panose="020B0604020202020204" pitchFamily="34" charset="0"/>
                <a:cs typeface="Arial" panose="020B0604020202020204" pitchFamily="34" charset="0"/>
              </a:rPr>
              <a:t>Courses</a:t>
            </a:r>
          </a:p>
        </p:txBody>
      </p:sp>
      <p:sp>
        <p:nvSpPr>
          <p:cNvPr id="27" name="TextBox 26">
            <a:extLst>
              <a:ext uri="{FF2B5EF4-FFF2-40B4-BE49-F238E27FC236}">
                <a16:creationId xmlns:a16="http://schemas.microsoft.com/office/drawing/2014/main" id="{8C25785E-6E41-734C-8FF7-4AAA42FDAAEE}"/>
              </a:ext>
            </a:extLst>
          </p:cNvPr>
          <p:cNvSpPr txBox="1"/>
          <p:nvPr/>
        </p:nvSpPr>
        <p:spPr>
          <a:xfrm>
            <a:off x="6760962" y="4366278"/>
            <a:ext cx="2651316" cy="338554"/>
          </a:xfrm>
          <a:prstGeom prst="rect">
            <a:avLst/>
          </a:prstGeom>
          <a:noFill/>
        </p:spPr>
        <p:txBody>
          <a:bodyPr wrap="square" rtlCol="0">
            <a:spAutoFit/>
          </a:bodyPr>
          <a:lstStyle/>
          <a:p>
            <a:r>
              <a:rPr lang="en-US" sz="1600" dirty="0">
                <a:solidFill>
                  <a:srgbClr val="002060"/>
                </a:solidFill>
                <a:latin typeface="Arial" panose="020B0604020202020204" pitchFamily="34" charset="0"/>
                <a:cs typeface="Arial" panose="020B0604020202020204" pitchFamily="34" charset="0"/>
              </a:rPr>
              <a:t>Indian donors</a:t>
            </a:r>
          </a:p>
        </p:txBody>
      </p:sp>
      <p:sp>
        <p:nvSpPr>
          <p:cNvPr id="28" name="TextBox 27">
            <a:extLst>
              <a:ext uri="{FF2B5EF4-FFF2-40B4-BE49-F238E27FC236}">
                <a16:creationId xmlns:a16="http://schemas.microsoft.com/office/drawing/2014/main" id="{DDE56294-F221-A943-9CCC-F17CD6E87E44}"/>
              </a:ext>
            </a:extLst>
          </p:cNvPr>
          <p:cNvSpPr txBox="1"/>
          <p:nvPr/>
        </p:nvSpPr>
        <p:spPr>
          <a:xfrm>
            <a:off x="6760962" y="4954600"/>
            <a:ext cx="2651316" cy="338554"/>
          </a:xfrm>
          <a:prstGeom prst="rect">
            <a:avLst/>
          </a:prstGeom>
          <a:noFill/>
        </p:spPr>
        <p:txBody>
          <a:bodyPr wrap="square" rtlCol="0">
            <a:spAutoFit/>
          </a:bodyPr>
          <a:lstStyle/>
          <a:p>
            <a:r>
              <a:rPr lang="en-US" sz="1600" dirty="0">
                <a:solidFill>
                  <a:srgbClr val="002060"/>
                </a:solidFill>
                <a:highlight>
                  <a:srgbClr val="FFFF00"/>
                </a:highlight>
                <a:latin typeface="Arial" panose="020B0604020202020204" pitchFamily="34" charset="0"/>
                <a:cs typeface="Arial" panose="020B0604020202020204" pitchFamily="34" charset="0"/>
              </a:rPr>
              <a:t>Planned giving</a:t>
            </a:r>
          </a:p>
        </p:txBody>
      </p:sp>
      <p:sp>
        <p:nvSpPr>
          <p:cNvPr id="29" name="Text Box 3"/>
          <p:cNvSpPr txBox="1">
            <a:spLocks noChangeArrowheads="1"/>
          </p:cNvSpPr>
          <p:nvPr/>
        </p:nvSpPr>
        <p:spPr bwMode="auto">
          <a:xfrm>
            <a:off x="1597779" y="686151"/>
            <a:ext cx="9401175" cy="720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3100">
                <a:solidFill>
                  <a:srgbClr val="FF481D"/>
                </a:solidFill>
              </a:rPr>
              <a:t>毎月の寄付による目標の達成</a:t>
            </a:r>
            <a:r>
              <a:rPr lang="en-US">
                <a:solidFill>
                  <a:srgbClr val="FF481D"/>
                </a:solidFill>
              </a:rPr>
              <a:t>  </a:t>
            </a:r>
          </a:p>
        </p:txBody>
      </p:sp>
      <p:sp>
        <p:nvSpPr>
          <p:cNvPr id="30" name="Text Box 4"/>
          <p:cNvSpPr txBox="1">
            <a:spLocks noChangeArrowheads="1"/>
          </p:cNvSpPr>
          <p:nvPr/>
        </p:nvSpPr>
        <p:spPr bwMode="auto">
          <a:xfrm>
            <a:off x="8933572" y="2045307"/>
            <a:ext cx="1530350" cy="479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Arial" charset="0"/>
              <a:buNone/>
            </a:pPr>
            <a:r>
              <a:rPr lang="ja-JP" altLang="en-US" sz="1300" dirty="0">
                <a:latin typeface="Arial" charset="0"/>
              </a:rPr>
              <a:t>毎月の世界的</a:t>
            </a:r>
          </a:p>
          <a:p>
            <a:pPr eaLnBrk="1">
              <a:lnSpc>
                <a:spcPct val="96000"/>
              </a:lnSpc>
              <a:buSzPct val="100000"/>
              <a:buFont typeface="Arial" charset="0"/>
              <a:buNone/>
            </a:pPr>
            <a:r>
              <a:rPr lang="ja-JP" altLang="en-US" sz="1300" dirty="0">
                <a:latin typeface="Arial" charset="0"/>
              </a:rPr>
              <a:t>寄付プログラム</a:t>
            </a:r>
          </a:p>
        </p:txBody>
      </p:sp>
      <p:sp>
        <p:nvSpPr>
          <p:cNvPr id="31" name="Text Box 5"/>
          <p:cNvSpPr txBox="1">
            <a:spLocks noChangeArrowheads="1"/>
          </p:cNvSpPr>
          <p:nvPr/>
        </p:nvSpPr>
        <p:spPr bwMode="auto">
          <a:xfrm>
            <a:off x="8135274" y="2674347"/>
            <a:ext cx="1754187" cy="28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Arial" charset="0"/>
              <a:buNone/>
            </a:pPr>
            <a:r>
              <a:rPr lang="ja-JP" altLang="en-US" sz="1300" dirty="0">
                <a:latin typeface="MS PGothic" charset="0"/>
              </a:rPr>
              <a:t>大口寄付</a:t>
            </a:r>
          </a:p>
        </p:txBody>
      </p:sp>
      <p:sp>
        <p:nvSpPr>
          <p:cNvPr id="32" name="Text Box 6"/>
          <p:cNvSpPr txBox="1">
            <a:spLocks noChangeArrowheads="1"/>
          </p:cNvSpPr>
          <p:nvPr/>
        </p:nvSpPr>
        <p:spPr bwMode="auto">
          <a:xfrm>
            <a:off x="7649936" y="3239813"/>
            <a:ext cx="1549400" cy="28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Arial" charset="0"/>
              <a:buNone/>
            </a:pPr>
            <a:r>
              <a:rPr lang="ja-JP" altLang="en-US" sz="1300" dirty="0">
                <a:latin typeface="MS PGothic" charset="0"/>
              </a:rPr>
              <a:t>各種コース</a:t>
            </a:r>
            <a:r>
              <a:rPr lang="ja-JP" altLang="en-US" sz="1300" dirty="0">
                <a:solidFill>
                  <a:srgbClr val="FFFFFF"/>
                </a:solidFill>
                <a:latin typeface="MS PGothic" charset="0"/>
              </a:rPr>
              <a:t>ース</a:t>
            </a:r>
          </a:p>
        </p:txBody>
      </p:sp>
      <p:sp>
        <p:nvSpPr>
          <p:cNvPr id="33" name="Text Box 7"/>
          <p:cNvSpPr txBox="1">
            <a:spLocks noChangeArrowheads="1"/>
          </p:cNvSpPr>
          <p:nvPr/>
        </p:nvSpPr>
        <p:spPr bwMode="auto">
          <a:xfrm>
            <a:off x="9698747" y="3837929"/>
            <a:ext cx="1870074" cy="479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Arial" charset="0"/>
              <a:buNone/>
            </a:pPr>
            <a:r>
              <a:rPr lang="ja-JP" altLang="en-US" sz="1300" dirty="0">
                <a:latin typeface="MS PGothic" charset="0"/>
              </a:rPr>
              <a:t>パンディットを支援する</a:t>
            </a:r>
          </a:p>
          <a:p>
            <a:pPr eaLnBrk="1">
              <a:lnSpc>
                <a:spcPct val="96000"/>
              </a:lnSpc>
              <a:buSzPct val="100000"/>
              <a:buFont typeface="Arial" charset="0"/>
              <a:buNone/>
            </a:pPr>
            <a:r>
              <a:rPr lang="ja-JP" altLang="en-US" sz="1300" dirty="0">
                <a:latin typeface="MS PGothic" charset="0"/>
              </a:rPr>
              <a:t>ためのビジネス</a:t>
            </a:r>
          </a:p>
        </p:txBody>
      </p:sp>
      <p:sp>
        <p:nvSpPr>
          <p:cNvPr id="34" name="Text Box 8"/>
          <p:cNvSpPr txBox="1">
            <a:spLocks noChangeArrowheads="1"/>
          </p:cNvSpPr>
          <p:nvPr/>
        </p:nvSpPr>
        <p:spPr bwMode="auto">
          <a:xfrm>
            <a:off x="8194103" y="4431681"/>
            <a:ext cx="1754187" cy="28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Arial" charset="0"/>
              <a:buNone/>
            </a:pPr>
            <a:r>
              <a:rPr lang="ja-JP" altLang="en-US" sz="1300" dirty="0">
                <a:latin typeface="MS PGothic" charset="0"/>
              </a:rPr>
              <a:t>インド国内からの寄付</a:t>
            </a:r>
          </a:p>
        </p:txBody>
      </p:sp>
      <p:sp>
        <p:nvSpPr>
          <p:cNvPr id="2" name="Rectangle 1">
            <a:extLst>
              <a:ext uri="{FF2B5EF4-FFF2-40B4-BE49-F238E27FC236}">
                <a16:creationId xmlns:a16="http://schemas.microsoft.com/office/drawing/2014/main" id="{08EFD91E-0836-439A-AF9B-A33EE1A5F5A9}"/>
              </a:ext>
            </a:extLst>
          </p:cNvPr>
          <p:cNvSpPr/>
          <p:nvPr/>
        </p:nvSpPr>
        <p:spPr>
          <a:xfrm>
            <a:off x="2313893" y="3210799"/>
            <a:ext cx="1107996" cy="369332"/>
          </a:xfrm>
          <a:prstGeom prst="rect">
            <a:avLst/>
          </a:prstGeom>
        </p:spPr>
        <p:txBody>
          <a:bodyPr wrap="none">
            <a:spAutoFit/>
          </a:bodyPr>
          <a:lstStyle/>
          <a:p>
            <a:r>
              <a:rPr lang="ja-JP" altLang="en-US" b="1" dirty="0">
                <a:solidFill>
                  <a:schemeClr val="bg1"/>
                </a:solidFill>
              </a:rPr>
              <a:t>大口寄付</a:t>
            </a:r>
          </a:p>
        </p:txBody>
      </p:sp>
    </p:spTree>
    <p:extLst>
      <p:ext uri="{BB962C8B-B14F-4D97-AF65-F5344CB8AC3E}">
        <p14:creationId xmlns:p14="http://schemas.microsoft.com/office/powerpoint/2010/main" val="335590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18</a:t>
            </a:fld>
            <a:endParaRPr lang="de-DE" dirty="0">
              <a:solidFill>
                <a:schemeClr val="accent6">
                  <a:lumMod val="20000"/>
                  <a:lumOff val="80000"/>
                </a:schemeClr>
              </a:solidFill>
            </a:endParaRPr>
          </a:p>
        </p:txBody>
      </p:sp>
      <p:sp>
        <p:nvSpPr>
          <p:cNvPr id="10" name="Rectangle 9">
            <a:extLst>
              <a:ext uri="{FF2B5EF4-FFF2-40B4-BE49-F238E27FC236}">
                <a16:creationId xmlns:a16="http://schemas.microsoft.com/office/drawing/2014/main" id="{C5FFA58A-8C8C-FE44-B6C4-6EF96B38318B}"/>
              </a:ext>
            </a:extLst>
          </p:cNvPr>
          <p:cNvSpPr/>
          <p:nvPr/>
        </p:nvSpPr>
        <p:spPr>
          <a:xfrm>
            <a:off x="1599145" y="928227"/>
            <a:ext cx="8569325" cy="771943"/>
          </a:xfrm>
          <a:prstGeom prst="rect">
            <a:avLst/>
          </a:prstGeom>
        </p:spPr>
        <p:txBody>
          <a:bodyPr>
            <a:spAutoFit/>
          </a:bodyPr>
          <a:lstStyle/>
          <a:p>
            <a:pPr algn="ctr" eaLnBrk="1">
              <a:lnSpc>
                <a:spcPct val="96000"/>
              </a:lnSpc>
              <a:buClr>
                <a:srgbClr val="000000"/>
              </a:buClr>
              <a:buSzPct val="100000"/>
              <a:buFont typeface="Times New Roman" pitchFamily="18" charset="0"/>
              <a:buNone/>
              <a:defRPr/>
            </a:pPr>
            <a:endParaRPr lang="en-GB" sz="2400" dirty="0">
              <a:solidFill>
                <a:srgbClr val="6D4135"/>
              </a:solidFill>
              <a:ea typeface="ＭＳ Ｐゴシック" panose="020B0600070205080204" pitchFamily="34" charset="-128"/>
            </a:endParaRPr>
          </a:p>
          <a:p>
            <a:pPr algn="ctr" eaLnBrk="1">
              <a:lnSpc>
                <a:spcPct val="96000"/>
              </a:lnSpc>
              <a:buClr>
                <a:srgbClr val="000000"/>
              </a:buClr>
              <a:buSzPct val="100000"/>
              <a:buFont typeface="Times New Roman" pitchFamily="18" charset="0"/>
              <a:buNone/>
              <a:defRPr/>
            </a:pPr>
            <a:endParaRPr lang="en-GB" sz="2200" dirty="0">
              <a:solidFill>
                <a:srgbClr val="6D413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2" name="Grafik 4" descr="84.png">
            <a:extLst>
              <a:ext uri="{FF2B5EF4-FFF2-40B4-BE49-F238E27FC236}">
                <a16:creationId xmlns:a16="http://schemas.microsoft.com/office/drawing/2014/main" id="{8EC128FD-8C2B-B74A-A206-C87F995B85DF}"/>
              </a:ext>
            </a:extLst>
          </p:cNvPr>
          <p:cNvPicPr>
            <a:picLocks noChangeAspect="1"/>
          </p:cNvPicPr>
          <p:nvPr/>
        </p:nvPicPr>
        <p:blipFill>
          <a:blip r:embed="rId5"/>
          <a:srcRect b="6099"/>
          <a:stretch>
            <a:fillRect/>
          </a:stretch>
        </p:blipFill>
        <p:spPr bwMode="auto">
          <a:xfrm>
            <a:off x="3917331" y="2266225"/>
            <a:ext cx="4518181" cy="2833028"/>
          </a:xfrm>
          <a:prstGeom prst="rect">
            <a:avLst/>
          </a:prstGeom>
          <a:noFill/>
          <a:ln w="9525">
            <a:noFill/>
            <a:miter lim="800000"/>
            <a:headEnd/>
            <a:tailEnd/>
          </a:ln>
        </p:spPr>
      </p:pic>
      <p:sp>
        <p:nvSpPr>
          <p:cNvPr id="14" name="Rectangle 1"/>
          <p:cNvSpPr>
            <a:spLocks noChangeArrowheads="1"/>
          </p:cNvSpPr>
          <p:nvPr/>
        </p:nvSpPr>
        <p:spPr bwMode="auto">
          <a:xfrm>
            <a:off x="1978604" y="5154227"/>
            <a:ext cx="8569324" cy="1202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algn="ctr" eaLnBrk="1">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b="1" dirty="0">
                <a:latin typeface="MS PGothic" charset="0"/>
              </a:rPr>
              <a:t>毎月の世界的寄付プログラム</a:t>
            </a:r>
            <a:r>
              <a:rPr lang="de-DE" b="1" dirty="0">
                <a:latin typeface="MS PGothic" charset="0"/>
              </a:rPr>
              <a:t> </a:t>
            </a:r>
          </a:p>
          <a:p>
            <a:pPr algn="ctr" eaLnBrk="1">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dirty="0">
                <a:latin typeface="Calibri" charset="0"/>
              </a:rPr>
              <a:t>世界平和を目的とした、ガヴァナー・シダー・瞑想者の皆様へ</a:t>
            </a:r>
          </a:p>
          <a:p>
            <a:pPr algn="ctr" eaLnBrk="1">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dirty="0">
                <a:latin typeface="Calibri" charset="0"/>
              </a:rPr>
              <a:t>世界同時キャンペーンへのお誘い</a:t>
            </a:r>
            <a:r>
              <a:rPr lang="en-GB" dirty="0">
                <a:latin typeface="Calibri" charset="0"/>
              </a:rPr>
              <a:t>   </a:t>
            </a:r>
          </a:p>
          <a:p>
            <a:pPr algn="ctr" eaLnBrk="1">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dirty="0">
                <a:latin typeface="Calibri" charset="0"/>
              </a:rPr>
              <a:t>皆様が無理のない範囲で、定期的にご参加いただければ幸いです。</a:t>
            </a:r>
          </a:p>
        </p:txBody>
      </p:sp>
      <p:sp>
        <p:nvSpPr>
          <p:cNvPr id="18" name="Text Box 1"/>
          <p:cNvSpPr txBox="1">
            <a:spLocks noChangeArrowheads="1"/>
          </p:cNvSpPr>
          <p:nvPr/>
        </p:nvSpPr>
        <p:spPr bwMode="auto">
          <a:xfrm>
            <a:off x="1734128" y="8068"/>
            <a:ext cx="8813800" cy="2258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110000"/>
              </a:lnSpc>
              <a:buSzPct val="100000"/>
              <a:buFont typeface="Times New Roman" charset="0"/>
              <a:buChar char="•"/>
            </a:pPr>
            <a:r>
              <a:rPr lang="ja-JP" altLang="en-US" sz="3600" dirty="0">
                <a:solidFill>
                  <a:srgbClr val="DA7103"/>
                </a:solidFill>
              </a:rPr>
              <a:t>毎月の世界的寄付プログラム</a:t>
            </a:r>
            <a:endParaRPr lang="de-DE" altLang="ja-JP" sz="3600" dirty="0">
              <a:solidFill>
                <a:srgbClr val="DA7103"/>
              </a:solidFill>
            </a:endParaRPr>
          </a:p>
          <a:p>
            <a:pPr algn="ctr" eaLnBrk="1">
              <a:lnSpc>
                <a:spcPct val="110000"/>
              </a:lnSpc>
              <a:buSzPct val="100000"/>
            </a:pPr>
            <a:endParaRPr lang="ja-JP" altLang="en-US" sz="1000" dirty="0">
              <a:solidFill>
                <a:srgbClr val="DA7103"/>
              </a:solidFill>
            </a:endParaRPr>
          </a:p>
          <a:p>
            <a:pPr algn="ctr" eaLnBrk="1">
              <a:buSzPct val="100000"/>
              <a:buFont typeface="Times New Roman" charset="0"/>
              <a:buChar char="•"/>
            </a:pPr>
            <a:r>
              <a:rPr lang="ja-JP" altLang="en-US" sz="1800" dirty="0"/>
              <a:t>団体名</a:t>
            </a:r>
          </a:p>
          <a:p>
            <a:pPr algn="ctr" eaLnBrk="1">
              <a:buSzPct val="100000"/>
              <a:buFont typeface="Times New Roman" charset="0"/>
              <a:buChar char="•"/>
            </a:pPr>
            <a:r>
              <a:rPr lang="ja-JP" altLang="en-US" sz="1800" dirty="0">
                <a:latin typeface="MS PGothic" charset="0"/>
              </a:rPr>
              <a:t>　■ブラーマナンダ・サラスワティ基金</a:t>
            </a:r>
            <a:r>
              <a:rPr lang="en-GB" sz="1800" dirty="0">
                <a:latin typeface="MS PGothic" charset="0"/>
              </a:rPr>
              <a:t>/BST (</a:t>
            </a:r>
            <a:r>
              <a:rPr lang="ja-JP" altLang="en-US" sz="1800" dirty="0">
                <a:latin typeface="MS PGothic" charset="0"/>
              </a:rPr>
              <a:t>オランダ</a:t>
            </a:r>
            <a:r>
              <a:rPr lang="en-GB" sz="1800" dirty="0">
                <a:latin typeface="MS PGothic" charset="0"/>
              </a:rPr>
              <a:t>)</a:t>
            </a:r>
          </a:p>
          <a:p>
            <a:pPr algn="ctr" eaLnBrk="1">
              <a:buSzPct val="100000"/>
              <a:buFont typeface="Times New Roman" charset="0"/>
              <a:buChar char="•"/>
            </a:pPr>
            <a:r>
              <a:rPr lang="ja-JP" altLang="en-US" sz="1800" dirty="0">
                <a:latin typeface="MS PGothic" charset="0"/>
              </a:rPr>
              <a:t>　■ブラーマナンダ・サラスワティ財団</a:t>
            </a:r>
            <a:r>
              <a:rPr lang="en-GB" sz="1800" dirty="0">
                <a:latin typeface="MS PGothic" charset="0"/>
              </a:rPr>
              <a:t>/BSF</a:t>
            </a:r>
            <a:r>
              <a:rPr lang="ja-JP" altLang="en-US" sz="1800" dirty="0">
                <a:latin typeface="MS PGothic" charset="0"/>
              </a:rPr>
              <a:t> </a:t>
            </a:r>
            <a:r>
              <a:rPr lang="en-GB" sz="1800" dirty="0">
                <a:latin typeface="MS PGothic" charset="0"/>
              </a:rPr>
              <a:t>(</a:t>
            </a:r>
            <a:r>
              <a:rPr lang="ja-JP" altLang="en-US" sz="1800" dirty="0">
                <a:latin typeface="MS PGothic" charset="0"/>
              </a:rPr>
              <a:t>米国</a:t>
            </a:r>
            <a:r>
              <a:rPr lang="en-GB" sz="1800" dirty="0">
                <a:latin typeface="MS PGothic" charset="0"/>
              </a:rPr>
              <a:t>) </a:t>
            </a:r>
          </a:p>
          <a:p>
            <a:pPr algn="ctr" eaLnBrk="1">
              <a:buSzPct val="100000"/>
              <a:buFont typeface="Times New Roman" charset="0"/>
              <a:buChar char="•"/>
            </a:pPr>
            <a:r>
              <a:rPr lang="ja-JP" altLang="en-US" sz="1800" dirty="0"/>
              <a:t>両方とも非営利団体で</a:t>
            </a:r>
          </a:p>
          <a:p>
            <a:pPr algn="ctr" eaLnBrk="1">
              <a:buSzPct val="100000"/>
              <a:buFont typeface="Times New Roman" charset="0"/>
              <a:buChar char="•"/>
            </a:pPr>
            <a:r>
              <a:rPr lang="ja-JP" altLang="en-US" sz="1800" dirty="0"/>
              <a:t>寄付金は税金の控除対象になります。</a:t>
            </a:r>
          </a:p>
        </p:txBody>
      </p:sp>
    </p:spTree>
    <p:extLst>
      <p:ext uri="{BB962C8B-B14F-4D97-AF65-F5344CB8AC3E}">
        <p14:creationId xmlns:p14="http://schemas.microsoft.com/office/powerpoint/2010/main" val="14820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19</a:t>
            </a:fld>
            <a:endParaRPr lang="de-DE"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F9BB13CF-412E-4F4C-B34F-1380BFAE15BE}"/>
              </a:ext>
            </a:extLst>
          </p:cNvPr>
          <p:cNvPicPr>
            <a:picLocks noChangeAspect="1"/>
          </p:cNvPicPr>
          <p:nvPr/>
        </p:nvPicPr>
        <p:blipFill rotWithShape="1">
          <a:blip r:embed="rId5">
            <a:alphaModFix amt="70000"/>
          </a:blip>
          <a:srcRect l="2355" r="2685" b="3765"/>
          <a:stretch/>
        </p:blipFill>
        <p:spPr>
          <a:xfrm>
            <a:off x="1643501" y="876160"/>
            <a:ext cx="9012266" cy="3222505"/>
          </a:xfrm>
          <a:prstGeom prst="rect">
            <a:avLst/>
          </a:prstGeom>
          <a:ln>
            <a:noFill/>
          </a:ln>
          <a:effectLst>
            <a:softEdge rad="112500"/>
          </a:effectLst>
        </p:spPr>
      </p:pic>
      <p:pic>
        <p:nvPicPr>
          <p:cNvPr id="15" name="Picture 14" descr="Screen Shot 2018-08-14 at 22.32.55.png">
            <a:extLst>
              <a:ext uri="{FF2B5EF4-FFF2-40B4-BE49-F238E27FC236}">
                <a16:creationId xmlns:a16="http://schemas.microsoft.com/office/drawing/2014/main" id="{D32021BB-2232-1D4F-8F82-9570D1394759}"/>
              </a:ext>
            </a:extLst>
          </p:cNvPr>
          <p:cNvPicPr>
            <a:picLocks noChangeAspect="1"/>
          </p:cNvPicPr>
          <p:nvPr/>
        </p:nvPicPr>
        <p:blipFill>
          <a:blip r:embed="rId6">
            <a:lum bright="20000"/>
          </a:blip>
          <a:stretch>
            <a:fillRect/>
          </a:stretch>
        </p:blipFill>
        <p:spPr>
          <a:xfrm>
            <a:off x="3132427" y="1656188"/>
            <a:ext cx="6165771" cy="835196"/>
          </a:xfrm>
          <a:prstGeom prst="rect">
            <a:avLst/>
          </a:prstGeom>
          <a:ln>
            <a:noFill/>
          </a:ln>
          <a:effectLst>
            <a:softEdge rad="112500"/>
          </a:effectLst>
        </p:spPr>
      </p:pic>
      <p:sp>
        <p:nvSpPr>
          <p:cNvPr id="14" name="Text Box 1"/>
          <p:cNvSpPr txBox="1">
            <a:spLocks noChangeArrowheads="1"/>
          </p:cNvSpPr>
          <p:nvPr/>
        </p:nvSpPr>
        <p:spPr bwMode="auto">
          <a:xfrm>
            <a:off x="1102915" y="1700644"/>
            <a:ext cx="10225088"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dirty="0">
                <a:solidFill>
                  <a:srgbClr val="FF481D"/>
                </a:solidFill>
              </a:rPr>
              <a:t>私たちは何を創造しているのか？</a:t>
            </a:r>
          </a:p>
          <a:p>
            <a:pPr eaLnBrk="1">
              <a:lnSpc>
                <a:spcPct val="96000"/>
              </a:lnSpc>
              <a:buSzPct val="100000"/>
              <a:buFont typeface="Arial" charset="0"/>
              <a:buNone/>
            </a:pPr>
            <a:endParaRPr lang="ja-JP" altLang="en-US" dirty="0">
              <a:solidFill>
                <a:srgbClr val="FF481D"/>
              </a:solidFill>
            </a:endParaRPr>
          </a:p>
        </p:txBody>
      </p:sp>
      <p:sp>
        <p:nvSpPr>
          <p:cNvPr id="18" name="Text Box 3"/>
          <p:cNvSpPr txBox="1">
            <a:spLocks noChangeArrowheads="1"/>
          </p:cNvSpPr>
          <p:nvPr/>
        </p:nvSpPr>
        <p:spPr bwMode="auto">
          <a:xfrm>
            <a:off x="1314510" y="3736080"/>
            <a:ext cx="9674225" cy="265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marL="249238" indent="-247650">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3200">
                <a:solidFill>
                  <a:srgbClr val="000000"/>
                </a:solidFill>
                <a:latin typeface="Calibri" charset="0"/>
                <a:ea typeface="ＭＳ Ｐゴシック" charset="0"/>
                <a:cs typeface="MS PGothic" charset="0"/>
              </a:defRPr>
            </a:lvl1pPr>
            <a:lvl2pPr>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800">
                <a:solidFill>
                  <a:srgbClr val="000000"/>
                </a:solidFill>
                <a:latin typeface="Calibri" charset="0"/>
                <a:ea typeface="MS PGothic" charset="0"/>
                <a:cs typeface="MS PGothic" charset="0"/>
              </a:defRPr>
            </a:lvl2pPr>
            <a:lvl3pPr>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400">
                <a:solidFill>
                  <a:srgbClr val="000000"/>
                </a:solidFill>
                <a:latin typeface="Calibri" charset="0"/>
                <a:ea typeface="MS PGothic" charset="0"/>
                <a:cs typeface="MS PGothic" charset="0"/>
              </a:defRPr>
            </a:lvl3pPr>
            <a:lvl4pPr>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4pPr>
            <a:lvl5pPr>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249238" algn="l"/>
                <a:tab pos="696913" algn="l"/>
                <a:tab pos="1146175" algn="l"/>
                <a:tab pos="1595438" algn="l"/>
                <a:tab pos="2044700" algn="l"/>
                <a:tab pos="2493963" algn="l"/>
                <a:tab pos="2943225" algn="l"/>
                <a:tab pos="3392488" algn="l"/>
                <a:tab pos="3841750" algn="l"/>
                <a:tab pos="4291013" algn="l"/>
                <a:tab pos="4740275" algn="l"/>
                <a:tab pos="5189538" algn="l"/>
                <a:tab pos="5638800" algn="l"/>
                <a:tab pos="6088063" algn="l"/>
                <a:tab pos="6537325" algn="l"/>
                <a:tab pos="6986588" algn="l"/>
                <a:tab pos="7435850" algn="l"/>
                <a:tab pos="7885113" algn="l"/>
                <a:tab pos="8334375" algn="l"/>
                <a:tab pos="8783638" algn="l"/>
                <a:tab pos="9232900" algn="l"/>
                <a:tab pos="9434513" algn="l"/>
              </a:tabLst>
              <a:defRPr sz="2000">
                <a:solidFill>
                  <a:srgbClr val="000000"/>
                </a:solidFill>
                <a:latin typeface="Calibri" charset="0"/>
                <a:ea typeface="MS PGothic" charset="0"/>
                <a:cs typeface="MS PGothic" charset="0"/>
              </a:defRPr>
            </a:lvl9pPr>
          </a:lstStyle>
          <a:p>
            <a:pPr marL="1588" indent="0" eaLnBrk="1">
              <a:spcBef>
                <a:spcPts val="800"/>
              </a:spcBef>
              <a:buSzPct val="100000"/>
            </a:pPr>
            <a:endParaRPr lang="ja-JP" altLang="en-US" sz="1900" b="1" dirty="0">
              <a:solidFill>
                <a:srgbClr val="663300"/>
              </a:solidFill>
              <a:latin typeface="MS PGothic" charset="0"/>
            </a:endParaRPr>
          </a:p>
          <a:p>
            <a:pPr eaLnBrk="1">
              <a:spcBef>
                <a:spcPts val="800"/>
              </a:spcBef>
              <a:buSzPct val="100000"/>
              <a:buFont typeface="Times New Roman" charset="0"/>
              <a:buChar char="•"/>
            </a:pPr>
            <a:r>
              <a:rPr lang="ja-JP" altLang="en-US" sz="1900" b="1" dirty="0">
                <a:solidFill>
                  <a:srgbClr val="663300"/>
                </a:solidFill>
                <a:latin typeface="MS PGothic" charset="0"/>
              </a:rPr>
              <a:t>意識の根源レベルからの永遠の世界平和</a:t>
            </a:r>
          </a:p>
          <a:p>
            <a:pPr eaLnBrk="1">
              <a:spcBef>
                <a:spcPts val="800"/>
              </a:spcBef>
              <a:buClr>
                <a:srgbClr val="663300"/>
              </a:buClr>
              <a:buSzPct val="100000"/>
              <a:buFont typeface="Arial" charset="0"/>
              <a:buChar char="•"/>
            </a:pPr>
            <a:r>
              <a:rPr lang="ja-JP" altLang="en-US" sz="1900" dirty="0">
                <a:solidFill>
                  <a:srgbClr val="663300"/>
                </a:solidFill>
                <a:latin typeface="MS PGothic" charset="0"/>
              </a:rPr>
              <a:t>ユネスコの世界無形遺産に選定されている、生命を支援する古代ヴェーダのテクノロジーを保護し実践する。</a:t>
            </a:r>
          </a:p>
          <a:p>
            <a:pPr eaLnBrk="1">
              <a:spcBef>
                <a:spcPts val="800"/>
              </a:spcBef>
              <a:buClr>
                <a:srgbClr val="663300"/>
              </a:buClr>
              <a:buSzPct val="100000"/>
              <a:buFont typeface="Arial" charset="0"/>
              <a:buChar char="•"/>
            </a:pPr>
            <a:r>
              <a:rPr lang="ja-JP" altLang="en-US" sz="1900" dirty="0">
                <a:solidFill>
                  <a:srgbClr val="663300"/>
                </a:solidFill>
                <a:latin typeface="MS PGothic" charset="0"/>
              </a:rPr>
              <a:t>ヴェーディック・パンディットを養成し、彼らの安定した生活を維持する。</a:t>
            </a:r>
          </a:p>
          <a:p>
            <a:pPr eaLnBrk="1">
              <a:spcBef>
                <a:spcPts val="800"/>
              </a:spcBef>
              <a:buClr>
                <a:srgbClr val="663300"/>
              </a:buClr>
              <a:buSzPct val="100000"/>
              <a:buFont typeface="Arial" charset="0"/>
              <a:buChar char="•"/>
            </a:pPr>
            <a:r>
              <a:rPr lang="ja-JP" altLang="en-US" sz="1900" dirty="0">
                <a:solidFill>
                  <a:srgbClr val="663300"/>
                </a:solidFill>
                <a:latin typeface="MS PGothic" charset="0"/>
              </a:rPr>
              <a:t>インドの何千という家族の文化的統合を回復する。</a:t>
            </a:r>
          </a:p>
          <a:p>
            <a:pPr eaLnBrk="1">
              <a:spcBef>
                <a:spcPts val="800"/>
              </a:spcBef>
              <a:buClr>
                <a:srgbClr val="663300"/>
              </a:buClr>
              <a:buSzPct val="100000"/>
              <a:buFont typeface="Arial" charset="0"/>
              <a:buChar char="•"/>
            </a:pPr>
            <a:r>
              <a:rPr lang="ja-JP" altLang="en-US" sz="1900" dirty="0">
                <a:solidFill>
                  <a:srgbClr val="663300"/>
                </a:solidFill>
                <a:latin typeface="MS PGothic" charset="0"/>
              </a:rPr>
              <a:t>80以上の参加国が相互に有益となる調和により、地球的な統合を創り出す。</a:t>
            </a:r>
            <a:endParaRPr lang="en-GB" sz="1900" dirty="0">
              <a:solidFill>
                <a:srgbClr val="663300"/>
              </a:solidFill>
              <a:latin typeface="MS PGothic" charset="0"/>
            </a:endParaRPr>
          </a:p>
        </p:txBody>
      </p:sp>
    </p:spTree>
    <p:extLst>
      <p:ext uri="{BB962C8B-B14F-4D97-AF65-F5344CB8AC3E}">
        <p14:creationId xmlns:p14="http://schemas.microsoft.com/office/powerpoint/2010/main" val="276624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791751" y="3465188"/>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23189" y="329583"/>
            <a:ext cx="847729" cy="799970"/>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a:t>
            </a:fld>
            <a:endParaRPr lang="de-DE" dirty="0">
              <a:solidFill>
                <a:schemeClr val="accent6">
                  <a:lumMod val="20000"/>
                  <a:lumOff val="80000"/>
                </a:schemeClr>
              </a:solidFill>
            </a:endParaRPr>
          </a:p>
        </p:txBody>
      </p:sp>
      <p:pic>
        <p:nvPicPr>
          <p:cNvPr id="13" name="Grafik 8" descr="6.png">
            <a:extLst>
              <a:ext uri="{FF2B5EF4-FFF2-40B4-BE49-F238E27FC236}">
                <a16:creationId xmlns:a16="http://schemas.microsoft.com/office/drawing/2014/main" id="{79A8D503-9FC7-9D46-B82E-E606202E8C31}"/>
              </a:ext>
            </a:extLst>
          </p:cNvPr>
          <p:cNvPicPr>
            <a:picLocks noChangeAspect="1"/>
          </p:cNvPicPr>
          <p:nvPr/>
        </p:nvPicPr>
        <p:blipFill>
          <a:blip r:embed="rId5"/>
          <a:srcRect l="8342" r="20233" b="11034"/>
          <a:stretch>
            <a:fillRect/>
          </a:stretch>
        </p:blipFill>
        <p:spPr bwMode="auto">
          <a:xfrm>
            <a:off x="6021755" y="3423820"/>
            <a:ext cx="4570413" cy="2730141"/>
          </a:xfrm>
          <a:prstGeom prst="rect">
            <a:avLst/>
          </a:prstGeom>
          <a:noFill/>
          <a:ln w="9525">
            <a:noFill/>
            <a:miter lim="800000"/>
            <a:headEnd/>
            <a:tailEnd/>
          </a:ln>
        </p:spPr>
      </p:pic>
      <p:cxnSp>
        <p:nvCxnSpPr>
          <p:cNvPr id="21" name="Straight Arrow Connector 5">
            <a:extLst>
              <a:ext uri="{FF2B5EF4-FFF2-40B4-BE49-F238E27FC236}">
                <a16:creationId xmlns:a16="http://schemas.microsoft.com/office/drawing/2014/main" id="{77CA8246-2767-674D-85CA-C351D8E16DF1}"/>
              </a:ext>
            </a:extLst>
          </p:cNvPr>
          <p:cNvCxnSpPr>
            <a:cxnSpLocks noChangeShapeType="1"/>
          </p:cNvCxnSpPr>
          <p:nvPr/>
        </p:nvCxnSpPr>
        <p:spPr bwMode="auto">
          <a:xfrm>
            <a:off x="6827865" y="4315052"/>
            <a:ext cx="719932" cy="255369"/>
          </a:xfrm>
          <a:prstGeom prst="straightConnector1">
            <a:avLst/>
          </a:prstGeom>
          <a:noFill/>
          <a:ln w="9525">
            <a:solidFill>
              <a:schemeClr val="tx1"/>
            </a:solidFill>
            <a:round/>
            <a:headEnd/>
            <a:tailEnd type="arrow" w="med" len="med"/>
          </a:ln>
        </p:spPr>
      </p:cxnSp>
      <p:cxnSp>
        <p:nvCxnSpPr>
          <p:cNvPr id="22" name="Straight Arrow Connector 7">
            <a:extLst>
              <a:ext uri="{FF2B5EF4-FFF2-40B4-BE49-F238E27FC236}">
                <a16:creationId xmlns:a16="http://schemas.microsoft.com/office/drawing/2014/main" id="{D24FBB23-394F-764D-B7C5-07EE6616AC2A}"/>
              </a:ext>
            </a:extLst>
          </p:cNvPr>
          <p:cNvCxnSpPr>
            <a:cxnSpLocks noChangeShapeType="1"/>
          </p:cNvCxnSpPr>
          <p:nvPr/>
        </p:nvCxnSpPr>
        <p:spPr bwMode="auto">
          <a:xfrm flipV="1">
            <a:off x="7348758" y="5209266"/>
            <a:ext cx="918971" cy="288924"/>
          </a:xfrm>
          <a:prstGeom prst="straightConnector1">
            <a:avLst/>
          </a:prstGeom>
          <a:noFill/>
          <a:ln w="9525">
            <a:solidFill>
              <a:schemeClr val="tx1"/>
            </a:solidFill>
            <a:round/>
            <a:headEnd/>
            <a:tailEnd type="arrow" w="med" len="med"/>
          </a:ln>
        </p:spPr>
      </p:cxnSp>
      <p:cxnSp>
        <p:nvCxnSpPr>
          <p:cNvPr id="23" name="Straight Arrow Connector 5">
            <a:extLst>
              <a:ext uri="{FF2B5EF4-FFF2-40B4-BE49-F238E27FC236}">
                <a16:creationId xmlns:a16="http://schemas.microsoft.com/office/drawing/2014/main" id="{F0D79023-7BBC-C44B-B514-A88E6748900B}"/>
              </a:ext>
            </a:extLst>
          </p:cNvPr>
          <p:cNvCxnSpPr>
            <a:cxnSpLocks noChangeShapeType="1"/>
          </p:cNvCxnSpPr>
          <p:nvPr/>
        </p:nvCxnSpPr>
        <p:spPr bwMode="auto">
          <a:xfrm>
            <a:off x="5703193" y="5120854"/>
            <a:ext cx="392807" cy="0"/>
          </a:xfrm>
          <a:prstGeom prst="straightConnector1">
            <a:avLst/>
          </a:prstGeom>
          <a:noFill/>
          <a:ln w="9525">
            <a:solidFill>
              <a:schemeClr val="tx1"/>
            </a:solidFill>
            <a:round/>
            <a:headEnd/>
            <a:tailEnd type="arrow" w="med" len="med"/>
          </a:ln>
        </p:spPr>
      </p:cxnSp>
      <p:pic>
        <p:nvPicPr>
          <p:cNvPr id="2" name="Picture 1">
            <a:extLst>
              <a:ext uri="{FF2B5EF4-FFF2-40B4-BE49-F238E27FC236}">
                <a16:creationId xmlns:a16="http://schemas.microsoft.com/office/drawing/2014/main" id="{BC2DE4A0-914A-8340-820F-761DC6C96015}"/>
              </a:ext>
            </a:extLst>
          </p:cNvPr>
          <p:cNvPicPr>
            <a:picLocks noChangeAspect="1"/>
          </p:cNvPicPr>
          <p:nvPr/>
        </p:nvPicPr>
        <p:blipFill>
          <a:blip r:embed="rId6"/>
          <a:stretch>
            <a:fillRect/>
          </a:stretch>
        </p:blipFill>
        <p:spPr>
          <a:xfrm>
            <a:off x="6021755" y="457813"/>
            <a:ext cx="4579600" cy="3008169"/>
          </a:xfrm>
          <a:prstGeom prst="rect">
            <a:avLst/>
          </a:prstGeom>
        </p:spPr>
      </p:pic>
      <p:sp>
        <p:nvSpPr>
          <p:cNvPr id="24" name="Text Box 1"/>
          <p:cNvSpPr txBox="1">
            <a:spLocks noChangeArrowheads="1"/>
          </p:cNvSpPr>
          <p:nvPr/>
        </p:nvSpPr>
        <p:spPr bwMode="auto">
          <a:xfrm>
            <a:off x="938504" y="1118273"/>
            <a:ext cx="4822825" cy="300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16196"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4000" dirty="0">
                <a:solidFill>
                  <a:srgbClr val="663300"/>
                </a:solidFill>
              </a:rPr>
              <a:t>超越瞑想テクニック</a:t>
            </a:r>
          </a:p>
          <a:p>
            <a:pPr algn="ctr" eaLnBrk="1">
              <a:lnSpc>
                <a:spcPct val="96000"/>
              </a:lnSpc>
              <a:buSzPct val="100000"/>
              <a:buFont typeface="Arial" charset="0"/>
              <a:buNone/>
            </a:pPr>
            <a:endParaRPr lang="ja-JP" altLang="en-US" sz="4000" dirty="0">
              <a:solidFill>
                <a:srgbClr val="663300"/>
              </a:solidFill>
            </a:endParaRPr>
          </a:p>
          <a:p>
            <a:pPr algn="ctr" eaLnBrk="1">
              <a:lnSpc>
                <a:spcPct val="96000"/>
              </a:lnSpc>
              <a:buSzPct val="100000"/>
              <a:buFont typeface="Arial" charset="0"/>
              <a:buNone/>
            </a:pPr>
            <a:r>
              <a:rPr lang="ja-JP" altLang="en-US" sz="4000" dirty="0">
                <a:solidFill>
                  <a:srgbClr val="663300"/>
                </a:solidFill>
              </a:rPr>
              <a:t>ストレスを減らし</a:t>
            </a:r>
          </a:p>
          <a:p>
            <a:pPr algn="ctr" eaLnBrk="1">
              <a:lnSpc>
                <a:spcPct val="96000"/>
              </a:lnSpc>
              <a:buSzPct val="100000"/>
              <a:buFont typeface="Arial" charset="0"/>
              <a:buNone/>
            </a:pPr>
            <a:r>
              <a:rPr lang="ja-JP" altLang="en-US" sz="4000" dirty="0">
                <a:solidFill>
                  <a:srgbClr val="663300"/>
                </a:solidFill>
              </a:rPr>
              <a:t>脳機能を改善する</a:t>
            </a:r>
            <a:br>
              <a:rPr lang="en-GB" sz="4000" dirty="0">
                <a:solidFill>
                  <a:srgbClr val="663300"/>
                </a:solidFill>
              </a:rPr>
            </a:br>
            <a:endParaRPr lang="en-GB" sz="4000" dirty="0">
              <a:solidFill>
                <a:srgbClr val="663300"/>
              </a:solidFill>
            </a:endParaRPr>
          </a:p>
          <a:p>
            <a:pPr algn="ctr" eaLnBrk="1">
              <a:lnSpc>
                <a:spcPct val="96000"/>
              </a:lnSpc>
              <a:buSzPct val="100000"/>
              <a:buFont typeface="Arial" charset="0"/>
              <a:buNone/>
            </a:pPr>
            <a:endParaRPr lang="en-GB" sz="4000" dirty="0">
              <a:solidFill>
                <a:srgbClr val="663300"/>
              </a:solidFill>
            </a:endParaRPr>
          </a:p>
        </p:txBody>
      </p:sp>
      <p:sp>
        <p:nvSpPr>
          <p:cNvPr id="25" name="Text Box 2"/>
          <p:cNvSpPr txBox="1">
            <a:spLocks noChangeArrowheads="1"/>
          </p:cNvSpPr>
          <p:nvPr/>
        </p:nvSpPr>
        <p:spPr bwMode="auto">
          <a:xfrm>
            <a:off x="3100116" y="4818012"/>
            <a:ext cx="2887986"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16196"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3600" dirty="0">
                <a:solidFill>
                  <a:srgbClr val="DA7103"/>
                </a:solidFill>
              </a:rPr>
              <a:t>脳の構造</a:t>
            </a:r>
          </a:p>
          <a:p>
            <a:pPr algn="ctr" eaLnBrk="1">
              <a:lnSpc>
                <a:spcPct val="96000"/>
              </a:lnSpc>
              <a:buSzPct val="100000"/>
              <a:buFont typeface="Arial" charset="0"/>
              <a:buNone/>
            </a:pPr>
            <a:br>
              <a:rPr lang="en-GB" sz="3600" b="1" dirty="0">
                <a:solidFill>
                  <a:srgbClr val="DA7103"/>
                </a:solidFill>
              </a:rPr>
            </a:br>
            <a:endParaRPr lang="en-GB" sz="3600" b="1" dirty="0">
              <a:solidFill>
                <a:srgbClr val="DA7103"/>
              </a:solidFill>
            </a:endParaRPr>
          </a:p>
          <a:p>
            <a:pPr algn="ctr" eaLnBrk="1">
              <a:lnSpc>
                <a:spcPct val="96000"/>
              </a:lnSpc>
              <a:buSzPct val="100000"/>
              <a:buFont typeface="Arial" charset="0"/>
              <a:buNone/>
            </a:pPr>
            <a:endParaRPr lang="en-GB" sz="3600" b="1" dirty="0">
              <a:solidFill>
                <a:srgbClr val="DA7103"/>
              </a:solidFill>
            </a:endParaRPr>
          </a:p>
        </p:txBody>
      </p:sp>
      <p:sp>
        <p:nvSpPr>
          <p:cNvPr id="26" name="Text Box 3"/>
          <p:cNvSpPr txBox="1">
            <a:spLocks noChangeArrowheads="1"/>
          </p:cNvSpPr>
          <p:nvPr/>
        </p:nvSpPr>
        <p:spPr bwMode="auto">
          <a:xfrm>
            <a:off x="5819009" y="3712682"/>
            <a:ext cx="1728788" cy="451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400" dirty="0">
                <a:solidFill>
                  <a:srgbClr val="663300"/>
                </a:solidFill>
              </a:rPr>
              <a:t>前頭皮質</a:t>
            </a:r>
          </a:p>
        </p:txBody>
      </p:sp>
      <p:sp>
        <p:nvSpPr>
          <p:cNvPr id="27" name="Text Box 4"/>
          <p:cNvSpPr txBox="1">
            <a:spLocks noChangeArrowheads="1"/>
          </p:cNvSpPr>
          <p:nvPr/>
        </p:nvSpPr>
        <p:spPr bwMode="auto">
          <a:xfrm>
            <a:off x="5988102" y="5352929"/>
            <a:ext cx="1728788" cy="451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400" dirty="0">
                <a:solidFill>
                  <a:srgbClr val="663300"/>
                </a:solidFill>
              </a:rPr>
              <a:t>扁桃体</a:t>
            </a:r>
          </a:p>
        </p:txBody>
      </p:sp>
    </p:spTree>
    <p:extLst>
      <p:ext uri="{BB962C8B-B14F-4D97-AF65-F5344CB8AC3E}">
        <p14:creationId xmlns:p14="http://schemas.microsoft.com/office/powerpoint/2010/main" val="550230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20</a:t>
            </a:fld>
            <a:endParaRPr lang="de-DE" dirty="0">
              <a:solidFill>
                <a:schemeClr val="accent6">
                  <a:lumMod val="20000"/>
                  <a:lumOff val="80000"/>
                </a:schemeClr>
              </a:solidFill>
            </a:endParaRPr>
          </a:p>
        </p:txBody>
      </p:sp>
      <p:pic>
        <p:nvPicPr>
          <p:cNvPr id="10" name="Picture 9" descr="Blue globe Pandit slice header.jpg">
            <a:extLst>
              <a:ext uri="{FF2B5EF4-FFF2-40B4-BE49-F238E27FC236}">
                <a16:creationId xmlns:a16="http://schemas.microsoft.com/office/drawing/2014/main" id="{EC766686-75C3-5F47-BE9B-8FF6470A0283}"/>
              </a:ext>
            </a:extLst>
          </p:cNvPr>
          <p:cNvPicPr>
            <a:picLocks noChangeAspect="1"/>
          </p:cNvPicPr>
          <p:nvPr/>
        </p:nvPicPr>
        <p:blipFill rotWithShape="1">
          <a:blip r:embed="rId5">
            <a:alphaModFix amt="70000"/>
          </a:blip>
          <a:srcRect l="2355" t="2005" r="2685" b="36404"/>
          <a:stretch/>
        </p:blipFill>
        <p:spPr>
          <a:xfrm>
            <a:off x="2234391" y="968187"/>
            <a:ext cx="7904157" cy="1808857"/>
          </a:xfrm>
          <a:prstGeom prst="rect">
            <a:avLst/>
          </a:prstGeom>
          <a:ln>
            <a:noFill/>
          </a:ln>
          <a:effectLst>
            <a:softEdge rad="112500"/>
          </a:effectLst>
        </p:spPr>
      </p:pic>
      <p:pic>
        <p:nvPicPr>
          <p:cNvPr id="13" name="Picture 12" descr="Screen Shot 2018-08-14 at 22.32.55.png">
            <a:extLst>
              <a:ext uri="{FF2B5EF4-FFF2-40B4-BE49-F238E27FC236}">
                <a16:creationId xmlns:a16="http://schemas.microsoft.com/office/drawing/2014/main" id="{373036DE-20D4-134A-8DAD-D5EE08A010DF}"/>
              </a:ext>
            </a:extLst>
          </p:cNvPr>
          <p:cNvPicPr>
            <a:picLocks noChangeAspect="1"/>
          </p:cNvPicPr>
          <p:nvPr/>
        </p:nvPicPr>
        <p:blipFill>
          <a:blip r:embed="rId6">
            <a:lum bright="20000"/>
          </a:blip>
          <a:stretch>
            <a:fillRect/>
          </a:stretch>
        </p:blipFill>
        <p:spPr>
          <a:xfrm>
            <a:off x="4625788" y="1483418"/>
            <a:ext cx="3205778" cy="835196"/>
          </a:xfrm>
          <a:prstGeom prst="rect">
            <a:avLst/>
          </a:prstGeom>
          <a:ln>
            <a:noFill/>
          </a:ln>
          <a:effectLst>
            <a:softEdge rad="112500"/>
          </a:effectLst>
        </p:spPr>
      </p:pic>
      <p:sp>
        <p:nvSpPr>
          <p:cNvPr id="12" name="Text Box 2">
            <a:extLst>
              <a:ext uri="{FF2B5EF4-FFF2-40B4-BE49-F238E27FC236}">
                <a16:creationId xmlns:a16="http://schemas.microsoft.com/office/drawing/2014/main" id="{826AAF8F-C6C0-D64F-A498-35AA0B5B6F2E}"/>
              </a:ext>
            </a:extLst>
          </p:cNvPr>
          <p:cNvSpPr txBox="1">
            <a:spLocks noChangeArrowheads="1"/>
          </p:cNvSpPr>
          <p:nvPr/>
        </p:nvSpPr>
        <p:spPr bwMode="auto">
          <a:xfrm>
            <a:off x="1207430" y="437554"/>
            <a:ext cx="10026595" cy="172841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4000" dirty="0">
                <a:solidFill>
                  <a:srgbClr val="DA7103"/>
                </a:solidFill>
                <a:latin typeface="Arial" panose="020B0604020202020204" pitchFamily="34" charset="0"/>
                <a:cs typeface="Arial" panose="020B0604020202020204" pitchFamily="34" charset="0"/>
              </a:rPr>
              <a:t>HOW TO FIND OUT MORE?</a:t>
            </a: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sz="40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4000" dirty="0">
                <a:solidFill>
                  <a:srgbClr val="DA7103"/>
                </a:solidFill>
                <a:latin typeface="Arial" panose="020B0604020202020204" pitchFamily="34" charset="0"/>
                <a:cs typeface="Arial" panose="020B0604020202020204" pitchFamily="34" charset="0"/>
              </a:rPr>
              <a:t>WEBSITES</a:t>
            </a:r>
          </a:p>
        </p:txBody>
      </p:sp>
      <p:sp>
        <p:nvSpPr>
          <p:cNvPr id="15" name="TextBox 14">
            <a:extLst>
              <a:ext uri="{FF2B5EF4-FFF2-40B4-BE49-F238E27FC236}">
                <a16:creationId xmlns:a16="http://schemas.microsoft.com/office/drawing/2014/main" id="{4F3D8C19-A613-524B-AAC4-B047B2891C0B}"/>
              </a:ext>
            </a:extLst>
          </p:cNvPr>
          <p:cNvSpPr txBox="1"/>
          <p:nvPr/>
        </p:nvSpPr>
        <p:spPr>
          <a:xfrm>
            <a:off x="2573321" y="2731161"/>
            <a:ext cx="7239000" cy="3539430"/>
          </a:xfrm>
          <a:prstGeom prst="rect">
            <a:avLst/>
          </a:prstGeom>
          <a:noFill/>
        </p:spPr>
        <p:txBody>
          <a:bodyPr wrap="square" rtlCol="0">
            <a:spAutoFit/>
          </a:bodyPr>
          <a:lstStyle/>
          <a:p>
            <a:pPr algn="ctr"/>
            <a:r>
              <a:rPr lang="en-US" sz="3200" dirty="0" err="1">
                <a:solidFill>
                  <a:srgbClr val="6D4135"/>
                </a:solidFill>
              </a:rPr>
              <a:t>Vedicpandits.org</a:t>
            </a:r>
            <a:endParaRPr lang="en-US" sz="800" dirty="0">
              <a:solidFill>
                <a:srgbClr val="6D4135"/>
              </a:solidFill>
            </a:endParaRPr>
          </a:p>
          <a:p>
            <a:pPr algn="ctr"/>
            <a:r>
              <a:rPr lang="en-US" sz="3200" dirty="0">
                <a:solidFill>
                  <a:srgbClr val="DA7103"/>
                </a:solidFill>
              </a:rPr>
              <a:t>Vedicpandits.org/special-yagya</a:t>
            </a:r>
            <a:endParaRPr lang="en-US" sz="800" dirty="0">
              <a:solidFill>
                <a:srgbClr val="DA7103"/>
              </a:solidFill>
            </a:endParaRPr>
          </a:p>
          <a:p>
            <a:pPr algn="ctr"/>
            <a:r>
              <a:rPr lang="en-US" sz="3200" dirty="0">
                <a:solidFill>
                  <a:srgbClr val="6D4135"/>
                </a:solidFill>
              </a:rPr>
              <a:t>Maharishiindiacourses.com</a:t>
            </a:r>
            <a:endParaRPr lang="en-US" sz="800" dirty="0">
              <a:solidFill>
                <a:srgbClr val="6D4135"/>
              </a:solidFill>
            </a:endParaRPr>
          </a:p>
          <a:p>
            <a:pPr algn="ctr"/>
            <a:r>
              <a:rPr lang="en-US" sz="3200" dirty="0">
                <a:solidFill>
                  <a:srgbClr val="DA7103"/>
                </a:solidFill>
              </a:rPr>
              <a:t>Materials.vedicpandits.org</a:t>
            </a:r>
            <a:endParaRPr lang="en-US" sz="800" dirty="0">
              <a:solidFill>
                <a:srgbClr val="DA7103"/>
              </a:solidFill>
            </a:endParaRPr>
          </a:p>
          <a:p>
            <a:pPr algn="ctr"/>
            <a:r>
              <a:rPr lang="en-US" sz="3200" dirty="0">
                <a:solidFill>
                  <a:srgbClr val="6D4135"/>
                </a:solidFill>
              </a:rPr>
              <a:t>Maharishivedaapp.com</a:t>
            </a:r>
            <a:endParaRPr lang="en-US" sz="800" dirty="0">
              <a:solidFill>
                <a:srgbClr val="6D4135"/>
              </a:solidFill>
            </a:endParaRPr>
          </a:p>
          <a:p>
            <a:pPr algn="ctr"/>
            <a:r>
              <a:rPr lang="en-US" sz="3200" dirty="0">
                <a:solidFill>
                  <a:srgbClr val="DA7103"/>
                </a:solidFill>
              </a:rPr>
              <a:t>Contact: Vedicpandits.org/contact</a:t>
            </a:r>
          </a:p>
          <a:p>
            <a:pPr algn="ctr"/>
            <a:r>
              <a:rPr lang="en-US" sz="3200" dirty="0">
                <a:solidFill>
                  <a:srgbClr val="6D4135"/>
                </a:solidFill>
              </a:rPr>
              <a:t>Email: aro@maharishi.net</a:t>
            </a:r>
          </a:p>
        </p:txBody>
      </p:sp>
    </p:spTree>
    <p:extLst>
      <p:ext uri="{BB962C8B-B14F-4D97-AF65-F5344CB8AC3E}">
        <p14:creationId xmlns:p14="http://schemas.microsoft.com/office/powerpoint/2010/main" val="263502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21</a:t>
            </a:fld>
            <a:endParaRPr lang="de-DE"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1969050" y="3978755"/>
            <a:ext cx="8253898" cy="2308324"/>
          </a:xfrm>
          <a:prstGeom prst="rect">
            <a:avLst/>
          </a:prstGeom>
          <a:noFill/>
        </p:spPr>
        <p:txBody>
          <a:bodyPr wrap="square" rtlCol="0">
            <a:spAutoFit/>
          </a:bodyPr>
          <a:lstStyle/>
          <a:p>
            <a:pPr algn="ctr"/>
            <a:r>
              <a:rPr lang="en-US" i="1" dirty="0">
                <a:solidFill>
                  <a:srgbClr val="6D4135"/>
                </a:solidFill>
                <a:latin typeface="Arial" panose="020B0604020202020204" pitchFamily="34" charset="0"/>
                <a:cs typeface="Arial" panose="020B0604020202020204" pitchFamily="34" charset="0"/>
              </a:rPr>
              <a:t>‘Yogic Flying and Yagyas are the only thing that will effectively uphold world consciousness on an eternal level of invincibility. I want to engage from now on as large numbers of Vedic Pandits as possible but I have to be careful that once I engage them, the funds will be there to continue to support them. The only wise thing to do now, is to establish homes of Vedic knowledge because the Vedic vibrations of the performances of the Vedic Pandits have been established to motivate life according to Natural Law for the whole world and to usher in a new golden destiny of the human race.’  </a:t>
            </a:r>
            <a:r>
              <a:rPr lang="en-US" dirty="0">
                <a:solidFill>
                  <a:srgbClr val="6D4135"/>
                </a:solidFill>
                <a:latin typeface="Arial" panose="020B0604020202020204" pitchFamily="34" charset="0"/>
                <a:cs typeface="Arial" panose="020B0604020202020204" pitchFamily="34" charset="0"/>
              </a:rPr>
              <a:t>– Maharishi </a:t>
            </a: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3" name="Picture 2">
            <a:extLst>
              <a:ext uri="{FF2B5EF4-FFF2-40B4-BE49-F238E27FC236}">
                <a16:creationId xmlns:a16="http://schemas.microsoft.com/office/drawing/2014/main" id="{FF03A1BA-1863-8D4E-973F-A1DEB31F17A8}"/>
              </a:ext>
            </a:extLst>
          </p:cNvPr>
          <p:cNvPicPr>
            <a:picLocks noChangeAspect="1"/>
          </p:cNvPicPr>
          <p:nvPr/>
        </p:nvPicPr>
        <p:blipFill rotWithShape="1">
          <a:blip r:embed="rId6"/>
          <a:srcRect b="17144"/>
          <a:stretch/>
        </p:blipFill>
        <p:spPr>
          <a:xfrm>
            <a:off x="2947740" y="509983"/>
            <a:ext cx="6271121" cy="2927087"/>
          </a:xfrm>
          <a:prstGeom prst="rect">
            <a:avLst/>
          </a:prstGeom>
        </p:spPr>
      </p:pic>
      <p:sp>
        <p:nvSpPr>
          <p:cNvPr id="15" name="Text Box 2">
            <a:extLst>
              <a:ext uri="{FF2B5EF4-FFF2-40B4-BE49-F238E27FC236}">
                <a16:creationId xmlns:a16="http://schemas.microsoft.com/office/drawing/2014/main" id="{1FD06CB7-0924-0C47-88E8-993E7039CDF2}"/>
              </a:ext>
            </a:extLst>
          </p:cNvPr>
          <p:cNvSpPr txBox="1">
            <a:spLocks noChangeArrowheads="1"/>
          </p:cNvSpPr>
          <p:nvPr/>
        </p:nvSpPr>
        <p:spPr bwMode="auto">
          <a:xfrm>
            <a:off x="902737" y="3078976"/>
            <a:ext cx="10026595" cy="778658"/>
          </a:xfrm>
          <a:prstGeom prst="rect">
            <a:avLst/>
          </a:prstGeom>
          <a:noFill/>
          <a:ln w="9525">
            <a:noFill/>
            <a:miter lim="800000"/>
            <a:headEnd/>
            <a:tailEnd/>
          </a:ln>
          <a:effectLst/>
        </p:spPr>
        <p:txBody>
          <a:bodyPr lIns="90000" tIns="45000" rIns="90000" bIns="45000">
            <a:prstTxWarp prst="textNoShape">
              <a:avLst/>
            </a:prstTxWarp>
          </a:bodyPr>
          <a:lstStyle/>
          <a:p>
            <a:pPr algn="ctr">
              <a:lnSpc>
                <a:spcPct val="96000"/>
              </a:lnSpc>
              <a:buClr>
                <a:srgbClr val="000000"/>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5400" dirty="0">
                <a:solidFill>
                  <a:srgbClr val="DA7103"/>
                </a:solidFill>
                <a:latin typeface="Times New Roman" panose="02020603050405020304" pitchFamily="18" charset="0"/>
                <a:cs typeface="Times New Roman" panose="02020603050405020304" pitchFamily="18" charset="0"/>
              </a:rPr>
              <a:t>Jai Guru Dev</a:t>
            </a:r>
            <a:endParaRPr lang="de-DE" sz="5400" dirty="0">
              <a:solidFill>
                <a:srgbClr val="DA710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93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720727" y="2427409"/>
            <a:ext cx="10225088" cy="1687770"/>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THE END</a:t>
            </a: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(A few optional advanced slides follow)</a:t>
            </a:r>
          </a:p>
        </p:txBody>
      </p:sp>
    </p:spTree>
    <p:extLst>
      <p:ext uri="{BB962C8B-B14F-4D97-AF65-F5344CB8AC3E}">
        <p14:creationId xmlns:p14="http://schemas.microsoft.com/office/powerpoint/2010/main" val="358974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30332"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23</a:t>
            </a:fld>
            <a:endParaRPr lang="de-DE"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34953" y="410433"/>
            <a:ext cx="8758888" cy="461665"/>
          </a:xfrm>
          <a:prstGeom prst="rect">
            <a:avLst/>
          </a:prstGeom>
          <a:noFill/>
        </p:spPr>
        <p:txBody>
          <a:bodyPr wrap="square" rtlCol="0">
            <a:spAutoFit/>
          </a:bodyPr>
          <a:lstStyle/>
          <a:p>
            <a:r>
              <a:rPr lang="en-US" sz="2400" dirty="0">
                <a:solidFill>
                  <a:srgbClr val="DA7103"/>
                </a:solidFill>
                <a:latin typeface="Arial" panose="020B0604020202020204" pitchFamily="34" charset="0"/>
                <a:cs typeface="Arial" panose="020B0604020202020204" pitchFamily="34" charset="0"/>
              </a:rPr>
              <a:t>What is the only reason we have Maharishi Vedic Pandits…?</a:t>
            </a:r>
          </a:p>
        </p:txBody>
      </p:sp>
      <p:sp>
        <p:nvSpPr>
          <p:cNvPr id="25" name="TextBox 24">
            <a:extLst>
              <a:ext uri="{FF2B5EF4-FFF2-40B4-BE49-F238E27FC236}">
                <a16:creationId xmlns:a16="http://schemas.microsoft.com/office/drawing/2014/main" id="{79EE6B43-EA95-744F-A19B-2EF80DD5465C}"/>
              </a:ext>
            </a:extLst>
          </p:cNvPr>
          <p:cNvSpPr txBox="1"/>
          <p:nvPr/>
        </p:nvSpPr>
        <p:spPr>
          <a:xfrm>
            <a:off x="66180" y="5916760"/>
            <a:ext cx="11819773" cy="400110"/>
          </a:xfrm>
          <a:prstGeom prst="rect">
            <a:avLst/>
          </a:prstGeom>
          <a:noFill/>
        </p:spPr>
        <p:txBody>
          <a:bodyPr wrap="square" rtlCol="0">
            <a:spAutoFit/>
          </a:bodyPr>
          <a:lstStyle/>
          <a:p>
            <a:pPr algn="ctr"/>
            <a:r>
              <a:rPr lang="en-US" sz="2000" i="1" dirty="0">
                <a:solidFill>
                  <a:srgbClr val="6D4135"/>
                </a:solidFill>
                <a:latin typeface="Arial" panose="020B0604020202020204" pitchFamily="34" charset="0"/>
                <a:cs typeface="Arial" panose="020B0604020202020204" pitchFamily="34" charset="0"/>
              </a:rPr>
              <a:t>…is due to the support of regular monthly donors… 5,500 dear people from all over the world!</a:t>
            </a:r>
          </a:p>
        </p:txBody>
      </p:sp>
      <p:pic>
        <p:nvPicPr>
          <p:cNvPr id="4" name="Picture 3">
            <a:extLst>
              <a:ext uri="{FF2B5EF4-FFF2-40B4-BE49-F238E27FC236}">
                <a16:creationId xmlns:a16="http://schemas.microsoft.com/office/drawing/2014/main" id="{5BC17077-C19B-F941-AF0D-1BC25B47732A}"/>
              </a:ext>
            </a:extLst>
          </p:cNvPr>
          <p:cNvPicPr>
            <a:picLocks noChangeAspect="1"/>
          </p:cNvPicPr>
          <p:nvPr/>
        </p:nvPicPr>
        <p:blipFill>
          <a:blip r:embed="rId5"/>
          <a:stretch>
            <a:fillRect/>
          </a:stretch>
        </p:blipFill>
        <p:spPr>
          <a:xfrm>
            <a:off x="1124945" y="1252205"/>
            <a:ext cx="2884372" cy="1935640"/>
          </a:xfrm>
          <a:prstGeom prst="rect">
            <a:avLst/>
          </a:prstGeom>
        </p:spPr>
      </p:pic>
      <p:pic>
        <p:nvPicPr>
          <p:cNvPr id="14" name="Picture 13">
            <a:extLst>
              <a:ext uri="{FF2B5EF4-FFF2-40B4-BE49-F238E27FC236}">
                <a16:creationId xmlns:a16="http://schemas.microsoft.com/office/drawing/2014/main" id="{3F5C4D13-0767-F942-8081-FBD34A9A5869}"/>
              </a:ext>
            </a:extLst>
          </p:cNvPr>
          <p:cNvPicPr>
            <a:picLocks noChangeAspect="1"/>
          </p:cNvPicPr>
          <p:nvPr/>
        </p:nvPicPr>
        <p:blipFill rotWithShape="1">
          <a:blip r:embed="rId6"/>
          <a:srcRect t="9395" b="14601"/>
          <a:stretch/>
        </p:blipFill>
        <p:spPr>
          <a:xfrm>
            <a:off x="1120120" y="3683870"/>
            <a:ext cx="2884371" cy="1833704"/>
          </a:xfrm>
          <a:prstGeom prst="rect">
            <a:avLst/>
          </a:prstGeom>
        </p:spPr>
      </p:pic>
      <p:pic>
        <p:nvPicPr>
          <p:cNvPr id="10" name="Picture 9">
            <a:extLst>
              <a:ext uri="{FF2B5EF4-FFF2-40B4-BE49-F238E27FC236}">
                <a16:creationId xmlns:a16="http://schemas.microsoft.com/office/drawing/2014/main" id="{3A240A29-2259-4A43-8AC3-31EF01898CD9}"/>
              </a:ext>
            </a:extLst>
          </p:cNvPr>
          <p:cNvPicPr>
            <a:picLocks noChangeAspect="1"/>
          </p:cNvPicPr>
          <p:nvPr/>
        </p:nvPicPr>
        <p:blipFill rotWithShape="1">
          <a:blip r:embed="rId7"/>
          <a:srcRect l="9509" t="551" r="-4081" b="11375"/>
          <a:stretch/>
        </p:blipFill>
        <p:spPr>
          <a:xfrm>
            <a:off x="4409570" y="3666797"/>
            <a:ext cx="2999045" cy="1861297"/>
          </a:xfrm>
          <a:prstGeom prst="rect">
            <a:avLst/>
          </a:prstGeom>
        </p:spPr>
      </p:pic>
      <p:pic>
        <p:nvPicPr>
          <p:cNvPr id="22" name="Picture 21">
            <a:extLst>
              <a:ext uri="{FF2B5EF4-FFF2-40B4-BE49-F238E27FC236}">
                <a16:creationId xmlns:a16="http://schemas.microsoft.com/office/drawing/2014/main" id="{C9ECE879-EE80-3444-89A9-AC54A7120E7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526" r="27978" b="1085"/>
          <a:stretch/>
        </p:blipFill>
        <p:spPr>
          <a:xfrm>
            <a:off x="7630225" y="1252654"/>
            <a:ext cx="3045246" cy="1938056"/>
          </a:xfrm>
          <a:prstGeom prst="rect">
            <a:avLst/>
          </a:prstGeom>
        </p:spPr>
      </p:pic>
      <p:pic>
        <p:nvPicPr>
          <p:cNvPr id="21" name="Picture 20">
            <a:extLst>
              <a:ext uri="{FF2B5EF4-FFF2-40B4-BE49-F238E27FC236}">
                <a16:creationId xmlns:a16="http://schemas.microsoft.com/office/drawing/2014/main" id="{65D5DCCF-9EAD-1C46-A986-28CBCAFC2399}"/>
              </a:ext>
            </a:extLst>
          </p:cNvPr>
          <p:cNvPicPr>
            <a:picLocks noChangeAspect="1"/>
          </p:cNvPicPr>
          <p:nvPr/>
        </p:nvPicPr>
        <p:blipFill rotWithShape="1">
          <a:blip r:embed="rId10"/>
          <a:srcRect l="6695" r="15172"/>
          <a:stretch/>
        </p:blipFill>
        <p:spPr>
          <a:xfrm>
            <a:off x="7665850" y="1252152"/>
            <a:ext cx="1275029" cy="1521683"/>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EA38B008-8A93-9544-A6C6-597445739B69}"/>
              </a:ext>
            </a:extLst>
          </p:cNvPr>
          <p:cNvPicPr>
            <a:picLocks noChangeAspect="1"/>
          </p:cNvPicPr>
          <p:nvPr/>
        </p:nvPicPr>
        <p:blipFill rotWithShape="1">
          <a:blip r:embed="rId11"/>
          <a:srcRect l="32948" t="648" r="10618" b="4129"/>
          <a:stretch/>
        </p:blipFill>
        <p:spPr>
          <a:xfrm>
            <a:off x="7665850" y="3657432"/>
            <a:ext cx="1695867" cy="1877885"/>
          </a:xfrm>
          <a:prstGeom prst="rect">
            <a:avLst/>
          </a:prstGeom>
        </p:spPr>
      </p:pic>
      <p:pic>
        <p:nvPicPr>
          <p:cNvPr id="23" name="Picture 22">
            <a:extLst>
              <a:ext uri="{FF2B5EF4-FFF2-40B4-BE49-F238E27FC236}">
                <a16:creationId xmlns:a16="http://schemas.microsoft.com/office/drawing/2014/main" id="{49FA86DD-6CA5-CC4E-A747-E633E81409EE}"/>
              </a:ext>
            </a:extLst>
          </p:cNvPr>
          <p:cNvPicPr>
            <a:picLocks noChangeAspect="1"/>
          </p:cNvPicPr>
          <p:nvPr/>
        </p:nvPicPr>
        <p:blipFill rotWithShape="1">
          <a:blip r:embed="rId12"/>
          <a:srcRect l="52607" t="-717" r="6862" b="4617"/>
          <a:stretch/>
        </p:blipFill>
        <p:spPr>
          <a:xfrm>
            <a:off x="9101731" y="3645558"/>
            <a:ext cx="1589060" cy="1893667"/>
          </a:xfrm>
          <a:prstGeom prst="rect">
            <a:avLst/>
          </a:prstGeom>
        </p:spPr>
      </p:pic>
      <p:pic>
        <p:nvPicPr>
          <p:cNvPr id="29" name="Picture 28">
            <a:extLst>
              <a:ext uri="{FF2B5EF4-FFF2-40B4-BE49-F238E27FC236}">
                <a16:creationId xmlns:a16="http://schemas.microsoft.com/office/drawing/2014/main" id="{85762F2A-6090-1B4E-9283-28008BB83D33}"/>
              </a:ext>
            </a:extLst>
          </p:cNvPr>
          <p:cNvPicPr>
            <a:picLocks noChangeAspect="1"/>
          </p:cNvPicPr>
          <p:nvPr/>
        </p:nvPicPr>
        <p:blipFill rotWithShape="1">
          <a:blip r:embed="rId13"/>
          <a:srcRect t="4127" b="-1"/>
          <a:stretch/>
        </p:blipFill>
        <p:spPr>
          <a:xfrm>
            <a:off x="4312478" y="1264151"/>
            <a:ext cx="3036953" cy="1914680"/>
          </a:xfrm>
          <a:prstGeom prst="rect">
            <a:avLst/>
          </a:prstGeom>
        </p:spPr>
      </p:pic>
      <p:pic>
        <p:nvPicPr>
          <p:cNvPr id="30" name="Picture 29">
            <a:extLst>
              <a:ext uri="{FF2B5EF4-FFF2-40B4-BE49-F238E27FC236}">
                <a16:creationId xmlns:a16="http://schemas.microsoft.com/office/drawing/2014/main" id="{4A0BEA21-0CF6-494F-A41E-2C1043D351E2}"/>
              </a:ext>
            </a:extLst>
          </p:cNvPr>
          <p:cNvPicPr>
            <a:picLocks noChangeAspect="1"/>
          </p:cNvPicPr>
          <p:nvPr/>
        </p:nvPicPr>
        <p:blipFill rotWithShape="1">
          <a:blip r:embed="rId14"/>
          <a:srcRect r="-7356"/>
          <a:stretch/>
        </p:blipFill>
        <p:spPr>
          <a:xfrm>
            <a:off x="4342596" y="1319155"/>
            <a:ext cx="1753404" cy="1020788"/>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7D087313-2848-F842-A037-F342EAF66AD6}"/>
              </a:ext>
            </a:extLst>
          </p:cNvPr>
          <p:cNvSpPr txBox="1"/>
          <p:nvPr/>
        </p:nvSpPr>
        <p:spPr>
          <a:xfrm>
            <a:off x="1153060" y="3132120"/>
            <a:ext cx="3012816"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Vedic events on channel</a:t>
            </a:r>
          </a:p>
        </p:txBody>
      </p:sp>
      <p:sp>
        <p:nvSpPr>
          <p:cNvPr id="32" name="TextBox 31">
            <a:extLst>
              <a:ext uri="{FF2B5EF4-FFF2-40B4-BE49-F238E27FC236}">
                <a16:creationId xmlns:a16="http://schemas.microsoft.com/office/drawing/2014/main" id="{1139FF65-D11F-6E45-8B3E-DFE182AC0CF1}"/>
              </a:ext>
            </a:extLst>
          </p:cNvPr>
          <p:cNvSpPr txBox="1"/>
          <p:nvPr/>
        </p:nvSpPr>
        <p:spPr>
          <a:xfrm>
            <a:off x="717887" y="5518658"/>
            <a:ext cx="39934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National, Special, Other Yagyas</a:t>
            </a:r>
          </a:p>
        </p:txBody>
      </p:sp>
      <p:sp>
        <p:nvSpPr>
          <p:cNvPr id="33" name="TextBox 32">
            <a:extLst>
              <a:ext uri="{FF2B5EF4-FFF2-40B4-BE49-F238E27FC236}">
                <a16:creationId xmlns:a16="http://schemas.microsoft.com/office/drawing/2014/main" id="{74FE6FD8-A146-184F-BABD-F11F5D61A395}"/>
              </a:ext>
            </a:extLst>
          </p:cNvPr>
          <p:cNvSpPr txBox="1"/>
          <p:nvPr/>
        </p:nvSpPr>
        <p:spPr>
          <a:xfrm>
            <a:off x="4086735" y="3121500"/>
            <a:ext cx="4984414"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Brahmasthan &amp; other campuses</a:t>
            </a:r>
          </a:p>
        </p:txBody>
      </p:sp>
      <p:sp>
        <p:nvSpPr>
          <p:cNvPr id="34" name="TextBox 33">
            <a:extLst>
              <a:ext uri="{FF2B5EF4-FFF2-40B4-BE49-F238E27FC236}">
                <a16:creationId xmlns:a16="http://schemas.microsoft.com/office/drawing/2014/main" id="{F0803584-2E78-3E49-BE08-DBD0244006B7}"/>
              </a:ext>
            </a:extLst>
          </p:cNvPr>
          <p:cNvSpPr txBox="1"/>
          <p:nvPr/>
        </p:nvSpPr>
        <p:spPr>
          <a:xfrm>
            <a:off x="7646289" y="3145293"/>
            <a:ext cx="4984414"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Yoga/transcending in groups</a:t>
            </a:r>
          </a:p>
        </p:txBody>
      </p:sp>
      <p:sp>
        <p:nvSpPr>
          <p:cNvPr id="35" name="TextBox 34">
            <a:extLst>
              <a:ext uri="{FF2B5EF4-FFF2-40B4-BE49-F238E27FC236}">
                <a16:creationId xmlns:a16="http://schemas.microsoft.com/office/drawing/2014/main" id="{0F010030-778A-F348-AF94-B38D796873A0}"/>
              </a:ext>
            </a:extLst>
          </p:cNvPr>
          <p:cNvSpPr txBox="1"/>
          <p:nvPr/>
        </p:nvSpPr>
        <p:spPr>
          <a:xfrm>
            <a:off x="4513440" y="5506854"/>
            <a:ext cx="2882782"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Generation to generation</a:t>
            </a:r>
          </a:p>
        </p:txBody>
      </p:sp>
      <p:sp>
        <p:nvSpPr>
          <p:cNvPr id="36" name="TextBox 35">
            <a:extLst>
              <a:ext uri="{FF2B5EF4-FFF2-40B4-BE49-F238E27FC236}">
                <a16:creationId xmlns:a16="http://schemas.microsoft.com/office/drawing/2014/main" id="{34D2D906-C4F0-E844-BD2C-4A67746BD2F8}"/>
              </a:ext>
            </a:extLst>
          </p:cNvPr>
          <p:cNvSpPr txBox="1"/>
          <p:nvPr/>
        </p:nvSpPr>
        <p:spPr>
          <a:xfrm>
            <a:off x="7798267" y="5494979"/>
            <a:ext cx="3849575"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Vedic Pandits in training</a:t>
            </a:r>
          </a:p>
        </p:txBody>
      </p:sp>
      <p:sp>
        <p:nvSpPr>
          <p:cNvPr id="37" name="TextBox 36">
            <a:extLst>
              <a:ext uri="{FF2B5EF4-FFF2-40B4-BE49-F238E27FC236}">
                <a16:creationId xmlns:a16="http://schemas.microsoft.com/office/drawing/2014/main" id="{96324724-25B6-914F-B3F3-DBD98071AE6C}"/>
              </a:ext>
            </a:extLst>
          </p:cNvPr>
          <p:cNvSpPr txBox="1"/>
          <p:nvPr/>
        </p:nvSpPr>
        <p:spPr>
          <a:xfrm>
            <a:off x="3177688" y="773563"/>
            <a:ext cx="5811226" cy="400110"/>
          </a:xfrm>
          <a:prstGeom prst="rect">
            <a:avLst/>
          </a:prstGeom>
          <a:noFill/>
        </p:spPr>
        <p:txBody>
          <a:bodyPr wrap="square" rtlCol="0">
            <a:spAutoFit/>
          </a:bodyPr>
          <a:lstStyle/>
          <a:p>
            <a:r>
              <a:rPr lang="en-US" sz="2000" i="1" dirty="0">
                <a:solidFill>
                  <a:srgbClr val="8E5B4F"/>
                </a:solidFill>
                <a:latin typeface="Arial" panose="020B0604020202020204" pitchFamily="34" charset="0"/>
                <a:cs typeface="Arial" panose="020B0604020202020204" pitchFamily="34" charset="0"/>
              </a:rPr>
              <a:t>Here…    there…    and…    everywhere… ?</a:t>
            </a:r>
          </a:p>
        </p:txBody>
      </p:sp>
    </p:spTree>
    <p:extLst>
      <p:ext uri="{BB962C8B-B14F-4D97-AF65-F5344CB8AC3E}">
        <p14:creationId xmlns:p14="http://schemas.microsoft.com/office/powerpoint/2010/main" val="55928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30332"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640464" y="2820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24</a:t>
            </a:fld>
            <a:endParaRPr lang="de-DE" dirty="0">
              <a:solidFill>
                <a:schemeClr val="accent6">
                  <a:lumMod val="20000"/>
                  <a:lumOff val="80000"/>
                </a:schemeClr>
              </a:solidFill>
            </a:endParaRPr>
          </a:p>
        </p:txBody>
      </p:sp>
      <p:sp>
        <p:nvSpPr>
          <p:cNvPr id="24" name="TextBox 23">
            <a:extLst>
              <a:ext uri="{FF2B5EF4-FFF2-40B4-BE49-F238E27FC236}">
                <a16:creationId xmlns:a16="http://schemas.microsoft.com/office/drawing/2014/main" id="{FE02F071-1284-034E-B5CF-6956DE6CE8B0}"/>
              </a:ext>
            </a:extLst>
          </p:cNvPr>
          <p:cNvSpPr txBox="1"/>
          <p:nvPr/>
        </p:nvSpPr>
        <p:spPr>
          <a:xfrm>
            <a:off x="1749100" y="377321"/>
            <a:ext cx="9721725" cy="461665"/>
          </a:xfrm>
          <a:prstGeom prst="rect">
            <a:avLst/>
          </a:prstGeom>
          <a:noFill/>
        </p:spPr>
        <p:txBody>
          <a:bodyPr wrap="square" rtlCol="0">
            <a:spAutoFit/>
          </a:bodyPr>
          <a:lstStyle/>
          <a:p>
            <a:r>
              <a:rPr lang="en-US" sz="2400" dirty="0">
                <a:solidFill>
                  <a:srgbClr val="DA7103"/>
                </a:solidFill>
                <a:latin typeface="Arial" panose="020B0604020202020204" pitchFamily="34" charset="0"/>
                <a:cs typeface="Arial" panose="020B0604020202020204" pitchFamily="34" charset="0"/>
              </a:rPr>
              <a:t>Why do the Maharishi Vedic Pandits have the following amenities…?</a:t>
            </a:r>
          </a:p>
        </p:txBody>
      </p:sp>
      <p:sp>
        <p:nvSpPr>
          <p:cNvPr id="25" name="TextBox 24">
            <a:extLst>
              <a:ext uri="{FF2B5EF4-FFF2-40B4-BE49-F238E27FC236}">
                <a16:creationId xmlns:a16="http://schemas.microsoft.com/office/drawing/2014/main" id="{79EE6B43-EA95-744F-A19B-2EF80DD5465C}"/>
              </a:ext>
            </a:extLst>
          </p:cNvPr>
          <p:cNvSpPr txBox="1"/>
          <p:nvPr/>
        </p:nvSpPr>
        <p:spPr>
          <a:xfrm>
            <a:off x="100331" y="5856254"/>
            <a:ext cx="11819773" cy="400110"/>
          </a:xfrm>
          <a:prstGeom prst="rect">
            <a:avLst/>
          </a:prstGeom>
          <a:noFill/>
        </p:spPr>
        <p:txBody>
          <a:bodyPr wrap="square" rtlCol="0">
            <a:spAutoFit/>
          </a:bodyPr>
          <a:lstStyle/>
          <a:p>
            <a:pPr algn="ctr"/>
            <a:r>
              <a:rPr lang="en-US" sz="2000" i="1" dirty="0">
                <a:solidFill>
                  <a:srgbClr val="6D4135"/>
                </a:solidFill>
                <a:latin typeface="Arial" panose="020B0604020202020204" pitchFamily="34" charset="0"/>
                <a:cs typeface="Arial" panose="020B0604020202020204" pitchFamily="34" charset="0"/>
              </a:rPr>
              <a:t>…is due to the support of regular monthly donors… 5,500 dear people from all over the world!</a:t>
            </a:r>
          </a:p>
        </p:txBody>
      </p:sp>
      <p:sp>
        <p:nvSpPr>
          <p:cNvPr id="31" name="TextBox 30">
            <a:extLst>
              <a:ext uri="{FF2B5EF4-FFF2-40B4-BE49-F238E27FC236}">
                <a16:creationId xmlns:a16="http://schemas.microsoft.com/office/drawing/2014/main" id="{7D087313-2848-F842-A037-F342EAF66AD6}"/>
              </a:ext>
            </a:extLst>
          </p:cNvPr>
          <p:cNvSpPr txBox="1"/>
          <p:nvPr/>
        </p:nvSpPr>
        <p:spPr>
          <a:xfrm>
            <a:off x="788640" y="5018512"/>
            <a:ext cx="3720516"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Vastu housing and basic needs  </a:t>
            </a:r>
          </a:p>
        </p:txBody>
      </p:sp>
      <p:sp>
        <p:nvSpPr>
          <p:cNvPr id="32" name="TextBox 31">
            <a:extLst>
              <a:ext uri="{FF2B5EF4-FFF2-40B4-BE49-F238E27FC236}">
                <a16:creationId xmlns:a16="http://schemas.microsoft.com/office/drawing/2014/main" id="{1139FF65-D11F-6E45-8B3E-DFE182AC0CF1}"/>
              </a:ext>
            </a:extLst>
          </p:cNvPr>
          <p:cNvSpPr txBox="1"/>
          <p:nvPr/>
        </p:nvSpPr>
        <p:spPr>
          <a:xfrm>
            <a:off x="8024865" y="5018512"/>
            <a:ext cx="3993438"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Maintenance of infrastructure</a:t>
            </a:r>
          </a:p>
        </p:txBody>
      </p:sp>
      <p:sp>
        <p:nvSpPr>
          <p:cNvPr id="33" name="TextBox 32">
            <a:extLst>
              <a:ext uri="{FF2B5EF4-FFF2-40B4-BE49-F238E27FC236}">
                <a16:creationId xmlns:a16="http://schemas.microsoft.com/office/drawing/2014/main" id="{74FE6FD8-A146-184F-BABD-F11F5D61A395}"/>
              </a:ext>
            </a:extLst>
          </p:cNvPr>
          <p:cNvSpPr txBox="1"/>
          <p:nvPr/>
        </p:nvSpPr>
        <p:spPr>
          <a:xfrm>
            <a:off x="4604279" y="5006989"/>
            <a:ext cx="3349929"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Yagya halls and Mandaps    </a:t>
            </a:r>
          </a:p>
        </p:txBody>
      </p:sp>
      <p:sp>
        <p:nvSpPr>
          <p:cNvPr id="34" name="TextBox 33">
            <a:extLst>
              <a:ext uri="{FF2B5EF4-FFF2-40B4-BE49-F238E27FC236}">
                <a16:creationId xmlns:a16="http://schemas.microsoft.com/office/drawing/2014/main" id="{F0803584-2E78-3E49-BE08-DBD0244006B7}"/>
              </a:ext>
            </a:extLst>
          </p:cNvPr>
          <p:cNvSpPr txBox="1"/>
          <p:nvPr/>
        </p:nvSpPr>
        <p:spPr>
          <a:xfrm>
            <a:off x="8024865" y="5298287"/>
            <a:ext cx="4984414"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Flying rooms and all facilities</a:t>
            </a:r>
          </a:p>
        </p:txBody>
      </p:sp>
      <p:sp>
        <p:nvSpPr>
          <p:cNvPr id="35" name="TextBox 34">
            <a:extLst>
              <a:ext uri="{FF2B5EF4-FFF2-40B4-BE49-F238E27FC236}">
                <a16:creationId xmlns:a16="http://schemas.microsoft.com/office/drawing/2014/main" id="{0F010030-778A-F348-AF94-B38D796873A0}"/>
              </a:ext>
            </a:extLst>
          </p:cNvPr>
          <p:cNvSpPr txBox="1"/>
          <p:nvPr/>
        </p:nvSpPr>
        <p:spPr>
          <a:xfrm>
            <a:off x="4616327" y="5302420"/>
            <a:ext cx="2882782"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Kitchens and ideal meals</a:t>
            </a:r>
          </a:p>
        </p:txBody>
      </p:sp>
      <p:sp>
        <p:nvSpPr>
          <p:cNvPr id="37" name="TextBox 36">
            <a:extLst>
              <a:ext uri="{FF2B5EF4-FFF2-40B4-BE49-F238E27FC236}">
                <a16:creationId xmlns:a16="http://schemas.microsoft.com/office/drawing/2014/main" id="{96324724-25B6-914F-B3F3-DBD98071AE6C}"/>
              </a:ext>
            </a:extLst>
          </p:cNvPr>
          <p:cNvSpPr txBox="1"/>
          <p:nvPr/>
        </p:nvSpPr>
        <p:spPr>
          <a:xfrm>
            <a:off x="2868119" y="869731"/>
            <a:ext cx="7021627" cy="461665"/>
          </a:xfrm>
          <a:prstGeom prst="rect">
            <a:avLst/>
          </a:prstGeom>
          <a:noFill/>
        </p:spPr>
        <p:txBody>
          <a:bodyPr wrap="square" rtlCol="0">
            <a:spAutoFit/>
          </a:bodyPr>
          <a:lstStyle/>
          <a:p>
            <a:r>
              <a:rPr lang="en-US" sz="2400" i="1" dirty="0">
                <a:solidFill>
                  <a:srgbClr val="8E5B4F"/>
                </a:solidFill>
                <a:latin typeface="Arial" panose="020B0604020202020204" pitchFamily="34" charset="0"/>
                <a:cs typeface="Arial" panose="020B0604020202020204" pitchFamily="34" charset="0"/>
              </a:rPr>
              <a:t>Here…    there…    and…    everywhere… ?</a:t>
            </a:r>
          </a:p>
        </p:txBody>
      </p:sp>
      <p:pic>
        <p:nvPicPr>
          <p:cNvPr id="21" name="Picture 20">
            <a:extLst>
              <a:ext uri="{FF2B5EF4-FFF2-40B4-BE49-F238E27FC236}">
                <a16:creationId xmlns:a16="http://schemas.microsoft.com/office/drawing/2014/main" id="{F85F5BEA-44E8-BC43-B446-716D2EC24EC7}"/>
              </a:ext>
            </a:extLst>
          </p:cNvPr>
          <p:cNvPicPr>
            <a:picLocks noChangeAspect="1"/>
          </p:cNvPicPr>
          <p:nvPr/>
        </p:nvPicPr>
        <p:blipFill>
          <a:blip r:embed="rId5"/>
          <a:stretch>
            <a:fillRect/>
          </a:stretch>
        </p:blipFill>
        <p:spPr>
          <a:xfrm>
            <a:off x="1063373" y="1548361"/>
            <a:ext cx="10065253" cy="3247229"/>
          </a:xfrm>
          <a:prstGeom prst="rect">
            <a:avLst/>
          </a:prstGeom>
        </p:spPr>
      </p:pic>
      <p:sp>
        <p:nvSpPr>
          <p:cNvPr id="38" name="TextBox 37">
            <a:extLst>
              <a:ext uri="{FF2B5EF4-FFF2-40B4-BE49-F238E27FC236}">
                <a16:creationId xmlns:a16="http://schemas.microsoft.com/office/drawing/2014/main" id="{9CBD983C-112D-F34C-8B7D-2D7601C310F9}"/>
              </a:ext>
            </a:extLst>
          </p:cNvPr>
          <p:cNvSpPr txBox="1"/>
          <p:nvPr/>
        </p:nvSpPr>
        <p:spPr>
          <a:xfrm>
            <a:off x="788640" y="5340054"/>
            <a:ext cx="3849575" cy="369332"/>
          </a:xfrm>
          <a:prstGeom prst="rect">
            <a:avLst/>
          </a:prstGeom>
          <a:noFill/>
        </p:spPr>
        <p:txBody>
          <a:bodyPr wrap="square" rtlCol="0">
            <a:spAutoFit/>
          </a:bodyPr>
          <a:lstStyle/>
          <a:p>
            <a:r>
              <a:rPr lang="en-US" dirty="0">
                <a:solidFill>
                  <a:srgbClr val="DA7103"/>
                </a:solidFill>
                <a:latin typeface="Arial" panose="020B0604020202020204" pitchFamily="34" charset="0"/>
                <a:cs typeface="Arial" panose="020B0604020202020204" pitchFamily="34" charset="0"/>
              </a:rPr>
              <a:t>• Gardens, recreation, education</a:t>
            </a:r>
          </a:p>
        </p:txBody>
      </p:sp>
    </p:spTree>
    <p:extLst>
      <p:ext uri="{BB962C8B-B14F-4D97-AF65-F5344CB8AC3E}">
        <p14:creationId xmlns:p14="http://schemas.microsoft.com/office/powerpoint/2010/main" val="414270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25</a:t>
            </a:fld>
            <a:endParaRPr lang="de-DE"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46FD5E02-649B-4D4B-BC69-E68E0522E4FF}"/>
              </a:ext>
            </a:extLst>
          </p:cNvPr>
          <p:cNvSpPr txBox="1"/>
          <p:nvPr/>
        </p:nvSpPr>
        <p:spPr>
          <a:xfrm>
            <a:off x="1120596" y="3852952"/>
            <a:ext cx="9478468" cy="2400657"/>
          </a:xfrm>
          <a:prstGeom prst="rect">
            <a:avLst/>
          </a:prstGeom>
          <a:noFill/>
        </p:spPr>
        <p:txBody>
          <a:bodyPr wrap="square" rtlCol="0">
            <a:spAutoFit/>
          </a:bodyPr>
          <a:lstStyle/>
          <a:p>
            <a:pPr algn="ctr"/>
            <a:r>
              <a:rPr lang="en-US" i="1" dirty="0">
                <a:solidFill>
                  <a:srgbClr val="6D4135"/>
                </a:solidFill>
                <a:latin typeface="Arial" panose="020B0604020202020204" pitchFamily="34" charset="0"/>
                <a:cs typeface="Arial" panose="020B0604020202020204" pitchFamily="34" charset="0"/>
              </a:rPr>
              <a:t>The greatest support comes from thousands of individuals worldwide participating in the Global Monthly Donor </a:t>
            </a:r>
            <a:r>
              <a:rPr lang="en-US" i="1" dirty="0" err="1">
                <a:solidFill>
                  <a:srgbClr val="6D4135"/>
                </a:solidFill>
                <a:latin typeface="Arial" panose="020B0604020202020204" pitchFamily="34" charset="0"/>
                <a:cs typeface="Arial" panose="020B0604020202020204" pitchFamily="34" charset="0"/>
              </a:rPr>
              <a:t>Programme</a:t>
            </a:r>
            <a:r>
              <a:rPr lang="en-US" i="1" dirty="0">
                <a:solidFill>
                  <a:srgbClr val="6D4135"/>
                </a:solidFill>
                <a:latin typeface="Arial" panose="020B0604020202020204" pitchFamily="34" charset="0"/>
                <a:cs typeface="Arial" panose="020B0604020202020204" pitchFamily="34" charset="0"/>
              </a:rPr>
              <a:t>. </a:t>
            </a:r>
          </a:p>
          <a:p>
            <a:pPr algn="ctr"/>
            <a:endParaRPr lang="en-US" sz="1200"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Donors give a modest comfortable absolutely regularly – any amount they would not miss!</a:t>
            </a:r>
          </a:p>
          <a:p>
            <a:pPr algn="ctr"/>
            <a:endParaRPr lang="en-US" sz="1200" i="1" dirty="0">
              <a:solidFill>
                <a:srgbClr val="6D4135"/>
              </a:solidFill>
              <a:latin typeface="Arial" panose="020B0604020202020204" pitchFamily="34" charset="0"/>
              <a:cs typeface="Arial" panose="020B0604020202020204" pitchFamily="34" charset="0"/>
            </a:endParaRPr>
          </a:p>
          <a:p>
            <a:pPr algn="ctr"/>
            <a:r>
              <a:rPr lang="en-US" i="1" dirty="0">
                <a:solidFill>
                  <a:srgbClr val="6D4135"/>
                </a:solidFill>
                <a:latin typeface="Arial" panose="020B0604020202020204" pitchFamily="34" charset="0"/>
                <a:cs typeface="Arial" panose="020B0604020202020204" pitchFamily="34" charset="0"/>
              </a:rPr>
              <a:t>Groups and individuals can also participate by supporting the Maharishi Vedic Pandits through National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their countries and Special </a:t>
            </a:r>
            <a:r>
              <a:rPr lang="en-US" i="1" dirty="0" err="1">
                <a:solidFill>
                  <a:srgbClr val="6D4135"/>
                </a:solidFill>
                <a:latin typeface="Arial" panose="020B0604020202020204" pitchFamily="34" charset="0"/>
                <a:cs typeface="Arial" panose="020B0604020202020204" pitchFamily="34" charset="0"/>
              </a:rPr>
              <a:t>Yagyas</a:t>
            </a:r>
            <a:r>
              <a:rPr lang="en-US" i="1" dirty="0">
                <a:solidFill>
                  <a:srgbClr val="6D4135"/>
                </a:solidFill>
                <a:latin typeface="Arial" panose="020B0604020202020204" pitchFamily="34" charset="0"/>
                <a:cs typeface="Arial" panose="020B0604020202020204" pitchFamily="34" charset="0"/>
              </a:rPr>
              <a:t> for important events, such as birthdays and weddings. These valuable donations support the Pandits and ensure we move closer to our immediate goal of 9000 Maharishi Vedic Pandits.</a:t>
            </a:r>
            <a:endParaRPr lang="en-US" dirty="0">
              <a:solidFill>
                <a:srgbClr val="6D4135"/>
              </a:solidFill>
              <a:latin typeface="Arial" panose="020B0604020202020204" pitchFamily="34" charset="0"/>
              <a:cs typeface="Arial" panose="020B0604020202020204" pitchFamily="34" charset="0"/>
            </a:endParaRPr>
          </a:p>
        </p:txBody>
      </p:sp>
      <p:pic>
        <p:nvPicPr>
          <p:cNvPr id="13" name="Picture 12" descr="Screen Shot 2018-08-14 at 22.32.55.png">
            <a:extLst>
              <a:ext uri="{FF2B5EF4-FFF2-40B4-BE49-F238E27FC236}">
                <a16:creationId xmlns:a16="http://schemas.microsoft.com/office/drawing/2014/main" id="{41025665-C0C6-2F40-842F-D562FF5E33D9}"/>
              </a:ext>
            </a:extLst>
          </p:cNvPr>
          <p:cNvPicPr>
            <a:picLocks noChangeAspect="1"/>
          </p:cNvPicPr>
          <p:nvPr/>
        </p:nvPicPr>
        <p:blipFill>
          <a:blip r:embed="rId5">
            <a:lum bright="20000"/>
          </a:blip>
          <a:stretch>
            <a:fillRect/>
          </a:stretch>
        </p:blipFill>
        <p:spPr>
          <a:xfrm>
            <a:off x="4148208" y="1600951"/>
            <a:ext cx="4270786" cy="835196"/>
          </a:xfrm>
          <a:prstGeom prst="rect">
            <a:avLst/>
          </a:prstGeom>
          <a:ln>
            <a:noFill/>
          </a:ln>
          <a:effectLst>
            <a:softEdge rad="112500"/>
          </a:effectLst>
        </p:spPr>
      </p:pic>
      <p:pic>
        <p:nvPicPr>
          <p:cNvPr id="2" name="Picture 1">
            <a:extLst>
              <a:ext uri="{FF2B5EF4-FFF2-40B4-BE49-F238E27FC236}">
                <a16:creationId xmlns:a16="http://schemas.microsoft.com/office/drawing/2014/main" id="{0452A99E-8A86-B945-9AFA-0C50E7780331}"/>
              </a:ext>
            </a:extLst>
          </p:cNvPr>
          <p:cNvPicPr>
            <a:picLocks noChangeAspect="1"/>
          </p:cNvPicPr>
          <p:nvPr/>
        </p:nvPicPr>
        <p:blipFill>
          <a:blip r:embed="rId6"/>
          <a:stretch>
            <a:fillRect/>
          </a:stretch>
        </p:blipFill>
        <p:spPr>
          <a:xfrm>
            <a:off x="3720853" y="1313622"/>
            <a:ext cx="4160250" cy="2417047"/>
          </a:xfrm>
          <a:prstGeom prst="rect">
            <a:avLst/>
          </a:prstGeom>
        </p:spPr>
      </p:pic>
      <p:sp>
        <p:nvSpPr>
          <p:cNvPr id="15" name="Title 1">
            <a:extLst>
              <a:ext uri="{FF2B5EF4-FFF2-40B4-BE49-F238E27FC236}">
                <a16:creationId xmlns:a16="http://schemas.microsoft.com/office/drawing/2014/main" id="{3B8793CD-CD14-EA44-90F4-337115CBE36F}"/>
              </a:ext>
            </a:extLst>
          </p:cNvPr>
          <p:cNvSpPr txBox="1">
            <a:spLocks/>
          </p:cNvSpPr>
          <p:nvPr/>
        </p:nvSpPr>
        <p:spPr bwMode="auto">
          <a:xfrm>
            <a:off x="1723837" y="509809"/>
            <a:ext cx="9401175" cy="1017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algn="ctr" defTabSz="449263" eaLnBrk="0" fontAlgn="base" hangingPunct="0">
              <a:lnSpc>
                <a:spcPct val="96000"/>
              </a:lnSpc>
              <a:spcBef>
                <a:spcPct val="0"/>
              </a:spcBef>
              <a:spcAft>
                <a:spcPct val="0"/>
              </a:spcAft>
              <a:buClr>
                <a:srgbClr val="000000"/>
              </a:buClr>
              <a:buSzPct val="100000"/>
              <a:defRPr/>
            </a:pPr>
            <a:r>
              <a:rPr lang="en-US" sz="4000" kern="0" dirty="0">
                <a:solidFill>
                  <a:srgbClr val="E07201"/>
                </a:solidFill>
                <a:latin typeface="Arial" panose="020B0604020202020204" pitchFamily="34" charset="0"/>
                <a:ea typeface="ＭＳ Ｐゴシック" charset="-128"/>
                <a:cs typeface="Arial" panose="020B0604020202020204" pitchFamily="34" charset="0"/>
              </a:rPr>
              <a:t>A remarkably successful approach</a:t>
            </a:r>
          </a:p>
          <a:p>
            <a:pPr algn="ctr" defTabSz="449263" eaLnBrk="0" fontAlgn="base" hangingPunct="0">
              <a:lnSpc>
                <a:spcPct val="96000"/>
              </a:lnSpc>
              <a:spcBef>
                <a:spcPct val="0"/>
              </a:spcBef>
              <a:spcAft>
                <a:spcPct val="0"/>
              </a:spcAft>
              <a:buClr>
                <a:srgbClr val="000000"/>
              </a:buClr>
              <a:buSzPct val="100000"/>
              <a:defRPr/>
            </a:pPr>
            <a:endParaRPr lang="en-US" sz="4000" kern="0" dirty="0">
              <a:solidFill>
                <a:srgbClr val="E07201"/>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2240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5494" y="-231528"/>
            <a:ext cx="3900523" cy="369332"/>
          </a:xfrm>
          <a:prstGeom prst="rect">
            <a:avLst/>
          </a:prstGeom>
          <a:noFill/>
        </p:spPr>
        <p:txBody>
          <a:bodyPr wrap="square" rtlCol="0">
            <a:spAutoFit/>
          </a:bodyPr>
          <a:lstStyle/>
          <a:p>
            <a:r>
              <a:rPr lang="en-US" dirty="0"/>
              <a:t>(Optional slide – needs translation)</a:t>
            </a:r>
          </a:p>
        </p:txBody>
      </p: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26</a:t>
            </a:fld>
            <a:endParaRPr lang="de-DE" dirty="0">
              <a:solidFill>
                <a:schemeClr val="accent6">
                  <a:lumMod val="20000"/>
                  <a:lumOff val="80000"/>
                </a:schemeClr>
              </a:solidFill>
            </a:endParaRPr>
          </a:p>
        </p:txBody>
      </p:sp>
      <p:sp>
        <p:nvSpPr>
          <p:cNvPr id="10" name="TextBox 1">
            <a:extLst>
              <a:ext uri="{FF2B5EF4-FFF2-40B4-BE49-F238E27FC236}">
                <a16:creationId xmlns:a16="http://schemas.microsoft.com/office/drawing/2014/main" id="{EB00CB43-51C2-4C4D-9F18-6844557C842F}"/>
              </a:ext>
            </a:extLst>
          </p:cNvPr>
          <p:cNvSpPr txBox="1">
            <a:spLocks noChangeArrowheads="1"/>
          </p:cNvSpPr>
          <p:nvPr/>
        </p:nvSpPr>
        <p:spPr bwMode="auto">
          <a:xfrm>
            <a:off x="1399390" y="380561"/>
            <a:ext cx="9215438" cy="1510542"/>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GB" sz="4000" dirty="0">
                <a:solidFill>
                  <a:srgbClr val="DA7103"/>
                </a:solidFill>
                <a:latin typeface="Arial" panose="020B0604020202020204" pitchFamily="34" charset="0"/>
                <a:cs typeface="Arial" panose="020B0604020202020204" pitchFamily="34" charset="0"/>
              </a:rPr>
              <a:t>Maharishi Vedic Pandits</a:t>
            </a: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 represented at MERU, Holland</a:t>
            </a:r>
          </a:p>
          <a:p>
            <a:pPr algn="ctr">
              <a:lnSpc>
                <a:spcPct val="96000"/>
              </a:lnSpc>
              <a:buClr>
                <a:srgbClr val="000000"/>
              </a:buClr>
              <a:buSzPct val="100000"/>
            </a:pPr>
            <a:r>
              <a:rPr lang="en-US" sz="2800" dirty="0">
                <a:solidFill>
                  <a:srgbClr val="DA7103"/>
                </a:solidFill>
                <a:latin typeface="Arial" panose="020B0604020202020204" pitchFamily="34" charset="0"/>
                <a:cs typeface="Arial" panose="020B0604020202020204" pitchFamily="34" charset="0"/>
              </a:rPr>
              <a:t>for international events</a:t>
            </a:r>
            <a:endParaRPr lang="en-GB" sz="4000" dirty="0">
              <a:solidFill>
                <a:srgbClr val="DA7103"/>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59FBD3-0320-7E48-9E18-F1626AD778BC}"/>
              </a:ext>
            </a:extLst>
          </p:cNvPr>
          <p:cNvSpPr txBox="1"/>
          <p:nvPr/>
        </p:nvSpPr>
        <p:spPr>
          <a:xfrm>
            <a:off x="116563" y="5213233"/>
            <a:ext cx="11911960" cy="1200329"/>
          </a:xfrm>
          <a:prstGeom prst="rect">
            <a:avLst/>
          </a:prstGeom>
          <a:noFill/>
        </p:spPr>
        <p:txBody>
          <a:bodyPr wrap="square" rtlCol="0">
            <a:spAutoFit/>
          </a:bodyPr>
          <a:lstStyle/>
          <a:p>
            <a:pPr algn="ctr"/>
            <a:r>
              <a:rPr lang="en-US" sz="2400" dirty="0">
                <a:solidFill>
                  <a:srgbClr val="6D4135"/>
                </a:solidFill>
              </a:rPr>
              <a:t>Ambassador Receptions – Invincible Europe Day – usually first Saturday of the month </a:t>
            </a:r>
          </a:p>
          <a:p>
            <a:pPr algn="ctr"/>
            <a:r>
              <a:rPr lang="en-US" sz="2400" dirty="0">
                <a:solidFill>
                  <a:srgbClr val="6D4135"/>
                </a:solidFill>
              </a:rPr>
              <a:t>in MERU Holland – attend in person or connect online – live recitation and knowledge</a:t>
            </a:r>
          </a:p>
          <a:p>
            <a:pPr algn="ctr"/>
            <a:r>
              <a:rPr lang="en-US" sz="2400" dirty="0">
                <a:solidFill>
                  <a:srgbClr val="DA7103"/>
                </a:solidFill>
              </a:rPr>
              <a:t>Apply at merucourses.com  </a:t>
            </a:r>
          </a:p>
        </p:txBody>
      </p:sp>
      <p:pic>
        <p:nvPicPr>
          <p:cNvPr id="13" name="Picture 12" descr="Screen Shot 2018-08-15 at 15.04.38.png">
            <a:extLst>
              <a:ext uri="{FF2B5EF4-FFF2-40B4-BE49-F238E27FC236}">
                <a16:creationId xmlns:a16="http://schemas.microsoft.com/office/drawing/2014/main" id="{A4A44ED8-16A8-4C4A-8AE1-1CB2F3547AF4}"/>
              </a:ext>
            </a:extLst>
          </p:cNvPr>
          <p:cNvPicPr>
            <a:picLocks noChangeAspect="1"/>
          </p:cNvPicPr>
          <p:nvPr/>
        </p:nvPicPr>
        <p:blipFill>
          <a:blip r:embed="rId5"/>
          <a:stretch>
            <a:fillRect/>
          </a:stretch>
        </p:blipFill>
        <p:spPr>
          <a:xfrm>
            <a:off x="2844803" y="2007112"/>
            <a:ext cx="6476996" cy="3186772"/>
          </a:xfrm>
          <a:prstGeom prst="rect">
            <a:avLst/>
          </a:prstGeom>
        </p:spPr>
      </p:pic>
    </p:spTree>
    <p:extLst>
      <p:ext uri="{BB962C8B-B14F-4D97-AF65-F5344CB8AC3E}">
        <p14:creationId xmlns:p14="http://schemas.microsoft.com/office/powerpoint/2010/main" val="4099183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46562" y="1552999"/>
            <a:ext cx="1115479" cy="369332"/>
          </a:xfrm>
          <a:prstGeom prst="rect">
            <a:avLst/>
          </a:prstGeom>
          <a:noFill/>
        </p:spPr>
        <p:txBody>
          <a:bodyPr wrap="square" rtlCol="0">
            <a:spAutoFit/>
          </a:bodyPr>
          <a:lstStyle/>
          <a:p>
            <a:r>
              <a:rPr lang="en-US" dirty="0"/>
              <a:t>(NY &amp; SY)</a:t>
            </a:r>
          </a:p>
        </p:txBody>
      </p: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27</a:t>
            </a:fld>
            <a:endParaRPr lang="de-DE" dirty="0">
              <a:solidFill>
                <a:schemeClr val="accent6">
                  <a:lumMod val="20000"/>
                  <a:lumOff val="80000"/>
                </a:schemeClr>
              </a:solidFill>
            </a:endParaRPr>
          </a:p>
        </p:txBody>
      </p:sp>
      <p:sp>
        <p:nvSpPr>
          <p:cNvPr id="10" name="TextBox 9">
            <a:extLst>
              <a:ext uri="{FF2B5EF4-FFF2-40B4-BE49-F238E27FC236}">
                <a16:creationId xmlns:a16="http://schemas.microsoft.com/office/drawing/2014/main" id="{11FD2CA3-9022-1D4B-968A-1560C2498C1E}"/>
              </a:ext>
            </a:extLst>
          </p:cNvPr>
          <p:cNvSpPr txBox="1"/>
          <p:nvPr/>
        </p:nvSpPr>
        <p:spPr>
          <a:xfrm>
            <a:off x="3421238" y="3058497"/>
            <a:ext cx="6785591" cy="461665"/>
          </a:xfrm>
          <a:prstGeom prst="rect">
            <a:avLst/>
          </a:prstGeom>
          <a:noFill/>
        </p:spPr>
        <p:txBody>
          <a:bodyPr wrap="square" rtlCol="0">
            <a:spAutoFit/>
          </a:bodyPr>
          <a:lstStyle/>
          <a:p>
            <a:r>
              <a:rPr lang="en-US" sz="2400" i="1" dirty="0">
                <a:solidFill>
                  <a:srgbClr val="8E5B4F"/>
                </a:solidFill>
                <a:latin typeface="Arial" panose="020B0604020202020204" pitchFamily="34" charset="0"/>
                <a:cs typeface="Arial" panose="020B0604020202020204" pitchFamily="34" charset="0"/>
              </a:rPr>
              <a:t>Spare blank slide with corporate ID</a:t>
            </a:r>
          </a:p>
        </p:txBody>
      </p:sp>
    </p:spTree>
    <p:extLst>
      <p:ext uri="{BB962C8B-B14F-4D97-AF65-F5344CB8AC3E}">
        <p14:creationId xmlns:p14="http://schemas.microsoft.com/office/powerpoint/2010/main" val="29479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Orange strip website SY reminder550.jpg"/>
          <p:cNvPicPr>
            <a:picLocks noChangeAspect="1"/>
          </p:cNvPicPr>
          <p:nvPr/>
        </p:nvPicPr>
        <p:blipFill>
          <a:blip r:embed="rId3"/>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3</a:t>
            </a:fld>
            <a:endParaRPr lang="de-DE" dirty="0">
              <a:solidFill>
                <a:schemeClr val="accent6">
                  <a:lumMod val="20000"/>
                  <a:lumOff val="80000"/>
                </a:schemeClr>
              </a:solidFill>
            </a:endParaRPr>
          </a:p>
        </p:txBody>
      </p:sp>
      <p:pic>
        <p:nvPicPr>
          <p:cNvPr id="15" name="Picture 4" descr="brain_right2.png">
            <a:extLst>
              <a:ext uri="{FF2B5EF4-FFF2-40B4-BE49-F238E27FC236}">
                <a16:creationId xmlns:a16="http://schemas.microsoft.com/office/drawing/2014/main" id="{D425BDBE-DB77-CE4C-A877-E39662C47FC3}"/>
              </a:ext>
            </a:extLst>
          </p:cNvPr>
          <p:cNvPicPr>
            <a:picLocks noChangeAspect="1"/>
          </p:cNvPicPr>
          <p:nvPr/>
        </p:nvPicPr>
        <p:blipFill rotWithShape="1">
          <a:blip r:embed="rId4"/>
          <a:srcRect l="14000" t="10326" r="17090" b="20451"/>
          <a:stretch/>
        </p:blipFill>
        <p:spPr bwMode="auto">
          <a:xfrm>
            <a:off x="6120970" y="1358763"/>
            <a:ext cx="2863303" cy="2535506"/>
          </a:xfrm>
          <a:prstGeom prst="rect">
            <a:avLst/>
          </a:prstGeom>
          <a:noFill/>
          <a:ln w="9525">
            <a:noFill/>
            <a:miter lim="800000"/>
            <a:headEnd/>
            <a:tailEnd/>
          </a:ln>
        </p:spPr>
      </p:pic>
      <p:pic>
        <p:nvPicPr>
          <p:cNvPr id="19" name="Picture 8">
            <a:extLst>
              <a:ext uri="{FF2B5EF4-FFF2-40B4-BE49-F238E27FC236}">
                <a16:creationId xmlns:a16="http://schemas.microsoft.com/office/drawing/2014/main" id="{CE25E646-8204-9742-A695-A437A6EEADC4}"/>
              </a:ext>
            </a:extLst>
          </p:cNvPr>
          <p:cNvPicPr>
            <a:picLocks noChangeAspect="1" noChangeArrowheads="1"/>
          </p:cNvPicPr>
          <p:nvPr/>
        </p:nvPicPr>
        <p:blipFill rotWithShape="1">
          <a:blip r:embed="rId5"/>
          <a:srcRect b="11867"/>
          <a:stretch/>
        </p:blipFill>
        <p:spPr bwMode="auto">
          <a:xfrm>
            <a:off x="1961325" y="1304332"/>
            <a:ext cx="3299450" cy="2589937"/>
          </a:xfrm>
          <a:prstGeom prst="rect">
            <a:avLst/>
          </a:prstGeom>
          <a:noFill/>
          <a:ln w="9525">
            <a:noFill/>
            <a:miter lim="800000"/>
            <a:headEnd/>
            <a:tailEnd/>
          </a:ln>
        </p:spPr>
      </p:pic>
      <p:pic>
        <p:nvPicPr>
          <p:cNvPr id="21" name="Picture 20" descr="Pasted Graphic.tiff">
            <a:extLst>
              <a:ext uri="{FF2B5EF4-FFF2-40B4-BE49-F238E27FC236}">
                <a16:creationId xmlns:a16="http://schemas.microsoft.com/office/drawing/2014/main" id="{9CD424F2-1EBE-7648-AF9D-079F795F2F72}"/>
              </a:ext>
            </a:extLst>
          </p:cNvPr>
          <p:cNvPicPr>
            <a:picLocks noChangeAspect="1"/>
          </p:cNvPicPr>
          <p:nvPr/>
        </p:nvPicPr>
        <p:blipFill>
          <a:blip r:embed="rId6"/>
          <a:stretch>
            <a:fillRect/>
          </a:stretch>
        </p:blipFill>
        <p:spPr>
          <a:xfrm>
            <a:off x="723189" y="329583"/>
            <a:ext cx="847729" cy="799970"/>
          </a:xfrm>
          <a:prstGeom prst="rect">
            <a:avLst/>
          </a:prstGeom>
        </p:spPr>
      </p:pic>
      <p:pic>
        <p:nvPicPr>
          <p:cNvPr id="22" name="Picture 4" descr="brain_right2.png">
            <a:extLst>
              <a:ext uri="{FF2B5EF4-FFF2-40B4-BE49-F238E27FC236}">
                <a16:creationId xmlns:a16="http://schemas.microsoft.com/office/drawing/2014/main" id="{D28C469D-45CB-2149-B87E-5CDCB7C93280}"/>
              </a:ext>
            </a:extLst>
          </p:cNvPr>
          <p:cNvPicPr>
            <a:picLocks noChangeAspect="1"/>
          </p:cNvPicPr>
          <p:nvPr/>
        </p:nvPicPr>
        <p:blipFill rotWithShape="1">
          <a:blip r:embed="rId4"/>
          <a:srcRect l="81899"/>
          <a:stretch/>
        </p:blipFill>
        <p:spPr bwMode="auto">
          <a:xfrm>
            <a:off x="9097688" y="1138724"/>
            <a:ext cx="697851" cy="3383866"/>
          </a:xfrm>
          <a:prstGeom prst="rect">
            <a:avLst/>
          </a:prstGeom>
          <a:noFill/>
          <a:ln w="9525">
            <a:noFill/>
            <a:miter lim="800000"/>
            <a:headEnd/>
            <a:tailEnd/>
          </a:ln>
        </p:spPr>
      </p:pic>
      <p:sp>
        <p:nvSpPr>
          <p:cNvPr id="20" name="Text Box 1"/>
          <p:cNvSpPr txBox="1">
            <a:spLocks noChangeArrowheads="1"/>
          </p:cNvSpPr>
          <p:nvPr/>
        </p:nvSpPr>
        <p:spPr bwMode="auto">
          <a:xfrm>
            <a:off x="951707" y="512170"/>
            <a:ext cx="907256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16196"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4800">
                <a:solidFill>
                  <a:srgbClr val="DA7103"/>
                </a:solidFill>
              </a:rPr>
              <a:t>脳機能の改善</a:t>
            </a:r>
          </a:p>
          <a:p>
            <a:pPr algn="ctr" eaLnBrk="1">
              <a:lnSpc>
                <a:spcPct val="96000"/>
              </a:lnSpc>
              <a:buSzPct val="100000"/>
              <a:buFont typeface="Arial" charset="0"/>
              <a:buNone/>
            </a:pPr>
            <a:br>
              <a:rPr lang="en-GB" sz="4800" b="1">
                <a:solidFill>
                  <a:srgbClr val="DA7103"/>
                </a:solidFill>
              </a:rPr>
            </a:br>
            <a:endParaRPr lang="en-GB" sz="4800" b="1">
              <a:solidFill>
                <a:srgbClr val="DA7103"/>
              </a:solidFill>
            </a:endParaRPr>
          </a:p>
          <a:p>
            <a:pPr algn="ctr" eaLnBrk="1">
              <a:lnSpc>
                <a:spcPct val="96000"/>
              </a:lnSpc>
              <a:buSzPct val="100000"/>
              <a:buFont typeface="Arial" charset="0"/>
              <a:buNone/>
            </a:pPr>
            <a:endParaRPr lang="en-GB" sz="4800" b="1">
              <a:solidFill>
                <a:srgbClr val="DA7103"/>
              </a:solidFill>
            </a:endParaRPr>
          </a:p>
        </p:txBody>
      </p:sp>
      <p:sp>
        <p:nvSpPr>
          <p:cNvPr id="23" name="Text Box 2"/>
          <p:cNvSpPr txBox="1">
            <a:spLocks noChangeArrowheads="1"/>
          </p:cNvSpPr>
          <p:nvPr/>
        </p:nvSpPr>
        <p:spPr bwMode="auto">
          <a:xfrm>
            <a:off x="2156634" y="3989485"/>
            <a:ext cx="2520950" cy="406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100" b="1" dirty="0">
                <a:solidFill>
                  <a:srgbClr val="663300"/>
                </a:solidFill>
              </a:rPr>
              <a:t>扁桃体活動の減少</a:t>
            </a:r>
          </a:p>
        </p:txBody>
      </p:sp>
      <p:sp>
        <p:nvSpPr>
          <p:cNvPr id="24" name="Text Box 3"/>
          <p:cNvSpPr txBox="1">
            <a:spLocks noChangeArrowheads="1"/>
          </p:cNvSpPr>
          <p:nvPr/>
        </p:nvSpPr>
        <p:spPr bwMode="auto">
          <a:xfrm>
            <a:off x="6120970" y="3931280"/>
            <a:ext cx="2976718" cy="406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100" b="1" dirty="0">
                <a:solidFill>
                  <a:srgbClr val="663300"/>
                </a:solidFill>
              </a:rPr>
              <a:t>前頭皮質の活動の増大</a:t>
            </a:r>
          </a:p>
        </p:txBody>
      </p:sp>
      <p:sp>
        <p:nvSpPr>
          <p:cNvPr id="25" name="Rectangle 6"/>
          <p:cNvSpPr>
            <a:spLocks noChangeArrowheads="1"/>
          </p:cNvSpPr>
          <p:nvPr/>
        </p:nvSpPr>
        <p:spPr bwMode="auto">
          <a:xfrm>
            <a:off x="1570918" y="4781424"/>
            <a:ext cx="8620112" cy="138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74" tIns="46787" rIns="89974" bIns="46787">
            <a:spAutoFit/>
          </a:bodyPr>
          <a:lstStyle/>
          <a:p>
            <a:pP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900" dirty="0">
                <a:solidFill>
                  <a:srgbClr val="663300"/>
                </a:solidFill>
              </a:rPr>
              <a:t>超越瞑想の実践は、扁桃体と周囲の皮質下の構造（青色の部分）の活動を非活性化し、前頭皮質（オレンジ色の部分）の活動を刺激します。</a:t>
            </a:r>
          </a:p>
        </p:txBody>
      </p:sp>
    </p:spTree>
    <p:extLst>
      <p:ext uri="{BB962C8B-B14F-4D97-AF65-F5344CB8AC3E}">
        <p14:creationId xmlns:p14="http://schemas.microsoft.com/office/powerpoint/2010/main" val="2730765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4</a:t>
            </a:fld>
            <a:endParaRPr lang="de-DE" dirty="0">
              <a:solidFill>
                <a:schemeClr val="accent6">
                  <a:lumMod val="20000"/>
                  <a:lumOff val="80000"/>
                </a:schemeClr>
              </a:solidFill>
            </a:endParaRPr>
          </a:p>
        </p:txBody>
      </p:sp>
      <p:pic>
        <p:nvPicPr>
          <p:cNvPr id="12" name="Grafik 4" descr="10.png">
            <a:extLst>
              <a:ext uri="{FF2B5EF4-FFF2-40B4-BE49-F238E27FC236}">
                <a16:creationId xmlns:a16="http://schemas.microsoft.com/office/drawing/2014/main" id="{3C796467-2689-D648-B200-65CE031F65EB}"/>
              </a:ext>
            </a:extLst>
          </p:cNvPr>
          <p:cNvPicPr>
            <a:picLocks noChangeAspect="1"/>
          </p:cNvPicPr>
          <p:nvPr/>
        </p:nvPicPr>
        <p:blipFill>
          <a:blip r:embed="rId5"/>
          <a:srcRect r="51426"/>
          <a:stretch>
            <a:fillRect/>
          </a:stretch>
        </p:blipFill>
        <p:spPr bwMode="auto">
          <a:xfrm>
            <a:off x="5297754" y="2719171"/>
            <a:ext cx="2675843" cy="3360179"/>
          </a:xfrm>
          <a:prstGeom prst="rect">
            <a:avLst/>
          </a:prstGeom>
          <a:noFill/>
          <a:ln w="9525">
            <a:noFill/>
            <a:miter lim="800000"/>
            <a:headEnd/>
            <a:tailEnd/>
          </a:ln>
        </p:spPr>
      </p:pic>
      <p:pic>
        <p:nvPicPr>
          <p:cNvPr id="13" name="Grafik 4" descr="10.png">
            <a:extLst>
              <a:ext uri="{FF2B5EF4-FFF2-40B4-BE49-F238E27FC236}">
                <a16:creationId xmlns:a16="http://schemas.microsoft.com/office/drawing/2014/main" id="{3278407E-3DEC-5745-93C9-991E8D4F6012}"/>
              </a:ext>
            </a:extLst>
          </p:cNvPr>
          <p:cNvPicPr>
            <a:picLocks noChangeAspect="1"/>
          </p:cNvPicPr>
          <p:nvPr/>
        </p:nvPicPr>
        <p:blipFill>
          <a:blip r:embed="rId5"/>
          <a:srcRect l="55255"/>
          <a:stretch>
            <a:fillRect/>
          </a:stretch>
        </p:blipFill>
        <p:spPr bwMode="auto">
          <a:xfrm>
            <a:off x="8155830" y="2710590"/>
            <a:ext cx="2622519" cy="3368760"/>
          </a:xfrm>
          <a:prstGeom prst="rect">
            <a:avLst/>
          </a:prstGeom>
          <a:noFill/>
          <a:ln w="9525">
            <a:noFill/>
            <a:miter lim="800000"/>
            <a:headEnd/>
            <a:tailEnd/>
          </a:ln>
        </p:spPr>
      </p:pic>
      <p:pic>
        <p:nvPicPr>
          <p:cNvPr id="15" name="Grafik 5" descr="8A.png">
            <a:extLst>
              <a:ext uri="{FF2B5EF4-FFF2-40B4-BE49-F238E27FC236}">
                <a16:creationId xmlns:a16="http://schemas.microsoft.com/office/drawing/2014/main" id="{6E62241A-BD60-6A4E-ABF9-2AE895DA5090}"/>
              </a:ext>
            </a:extLst>
          </p:cNvPr>
          <p:cNvPicPr>
            <a:picLocks noChangeAspect="1"/>
          </p:cNvPicPr>
          <p:nvPr/>
        </p:nvPicPr>
        <p:blipFill>
          <a:blip r:embed="rId6"/>
          <a:srcRect/>
          <a:stretch>
            <a:fillRect/>
          </a:stretch>
        </p:blipFill>
        <p:spPr bwMode="auto">
          <a:xfrm>
            <a:off x="1848489" y="2743273"/>
            <a:ext cx="3147618" cy="3377341"/>
          </a:xfrm>
          <a:prstGeom prst="rect">
            <a:avLst/>
          </a:prstGeom>
          <a:noFill/>
          <a:ln w="9525">
            <a:noFill/>
            <a:miter lim="800000"/>
            <a:headEnd/>
            <a:tailEnd/>
          </a:ln>
        </p:spPr>
      </p:pic>
      <p:pic>
        <p:nvPicPr>
          <p:cNvPr id="18" name="Picture 17" descr="Screen Shot 2018-08-14 at 22.32.55.png">
            <a:extLst>
              <a:ext uri="{FF2B5EF4-FFF2-40B4-BE49-F238E27FC236}">
                <a16:creationId xmlns:a16="http://schemas.microsoft.com/office/drawing/2014/main" id="{99BD8718-EFB8-4F42-BEBF-B9DFABECA925}"/>
              </a:ext>
            </a:extLst>
          </p:cNvPr>
          <p:cNvPicPr>
            <a:picLocks noChangeAspect="1"/>
          </p:cNvPicPr>
          <p:nvPr/>
        </p:nvPicPr>
        <p:blipFill>
          <a:blip r:embed="rId7">
            <a:lum bright="20000"/>
          </a:blip>
          <a:stretch>
            <a:fillRect/>
          </a:stretch>
        </p:blipFill>
        <p:spPr>
          <a:xfrm>
            <a:off x="1940303" y="5021162"/>
            <a:ext cx="2986685" cy="997719"/>
          </a:xfrm>
          <a:prstGeom prst="rect">
            <a:avLst/>
          </a:prstGeom>
          <a:ln>
            <a:noFill/>
          </a:ln>
          <a:effectLst/>
        </p:spPr>
      </p:pic>
      <p:pic>
        <p:nvPicPr>
          <p:cNvPr id="19" name="Picture 18" descr="Screen Shot 2018-08-14 at 22.32.55.png">
            <a:extLst>
              <a:ext uri="{FF2B5EF4-FFF2-40B4-BE49-F238E27FC236}">
                <a16:creationId xmlns:a16="http://schemas.microsoft.com/office/drawing/2014/main" id="{CC85A718-90CC-AA46-A749-5D072A60C873}"/>
              </a:ext>
            </a:extLst>
          </p:cNvPr>
          <p:cNvPicPr>
            <a:picLocks noChangeAspect="1"/>
          </p:cNvPicPr>
          <p:nvPr/>
        </p:nvPicPr>
        <p:blipFill>
          <a:blip r:embed="rId7">
            <a:lum bright="20000"/>
          </a:blip>
          <a:stretch>
            <a:fillRect/>
          </a:stretch>
        </p:blipFill>
        <p:spPr>
          <a:xfrm>
            <a:off x="1944875" y="2790554"/>
            <a:ext cx="2986685" cy="687810"/>
          </a:xfrm>
          <a:prstGeom prst="rect">
            <a:avLst/>
          </a:prstGeom>
          <a:ln>
            <a:noFill/>
          </a:ln>
          <a:effectLst/>
        </p:spPr>
      </p:pic>
      <p:pic>
        <p:nvPicPr>
          <p:cNvPr id="21" name="Picture 20" descr="Screen Shot 2018-08-14 at 22.32.55.png">
            <a:extLst>
              <a:ext uri="{FF2B5EF4-FFF2-40B4-BE49-F238E27FC236}">
                <a16:creationId xmlns:a16="http://schemas.microsoft.com/office/drawing/2014/main" id="{3EBC9BA8-8367-0C44-9268-87E33F653A73}"/>
              </a:ext>
            </a:extLst>
          </p:cNvPr>
          <p:cNvPicPr>
            <a:picLocks noChangeAspect="1"/>
          </p:cNvPicPr>
          <p:nvPr/>
        </p:nvPicPr>
        <p:blipFill>
          <a:blip r:embed="rId7">
            <a:lum bright="20000"/>
          </a:blip>
          <a:stretch>
            <a:fillRect/>
          </a:stretch>
        </p:blipFill>
        <p:spPr>
          <a:xfrm rot="16200000">
            <a:off x="1215576" y="3990629"/>
            <a:ext cx="1704092" cy="282942"/>
          </a:xfrm>
          <a:prstGeom prst="rect">
            <a:avLst/>
          </a:prstGeom>
          <a:ln>
            <a:noFill/>
          </a:ln>
          <a:effectLst/>
        </p:spPr>
      </p:pic>
      <p:pic>
        <p:nvPicPr>
          <p:cNvPr id="22" name="Picture 21" descr="Screen Shot 2018-08-14 at 22.32.55.png">
            <a:extLst>
              <a:ext uri="{FF2B5EF4-FFF2-40B4-BE49-F238E27FC236}">
                <a16:creationId xmlns:a16="http://schemas.microsoft.com/office/drawing/2014/main" id="{B5E979EF-2C29-6944-A1F3-6064108B59A5}"/>
              </a:ext>
            </a:extLst>
          </p:cNvPr>
          <p:cNvPicPr>
            <a:picLocks noChangeAspect="1"/>
          </p:cNvPicPr>
          <p:nvPr/>
        </p:nvPicPr>
        <p:blipFill>
          <a:blip r:embed="rId7">
            <a:lum bright="20000"/>
          </a:blip>
          <a:stretch>
            <a:fillRect/>
          </a:stretch>
        </p:blipFill>
        <p:spPr>
          <a:xfrm>
            <a:off x="3579587" y="4517902"/>
            <a:ext cx="1393796" cy="282942"/>
          </a:xfrm>
          <a:prstGeom prst="rect">
            <a:avLst/>
          </a:prstGeom>
          <a:ln>
            <a:noFill/>
          </a:ln>
          <a:effectLst/>
        </p:spPr>
      </p:pic>
      <p:pic>
        <p:nvPicPr>
          <p:cNvPr id="23" name="Picture 22" descr="Screen Shot 2018-08-14 at 22.32.55.png">
            <a:extLst>
              <a:ext uri="{FF2B5EF4-FFF2-40B4-BE49-F238E27FC236}">
                <a16:creationId xmlns:a16="http://schemas.microsoft.com/office/drawing/2014/main" id="{4E6B7394-7310-5144-81AC-626EF71BED34}"/>
              </a:ext>
            </a:extLst>
          </p:cNvPr>
          <p:cNvPicPr>
            <a:picLocks noChangeAspect="1"/>
          </p:cNvPicPr>
          <p:nvPr/>
        </p:nvPicPr>
        <p:blipFill>
          <a:blip r:embed="rId7">
            <a:lum bright="20000"/>
          </a:blip>
          <a:stretch>
            <a:fillRect/>
          </a:stretch>
        </p:blipFill>
        <p:spPr>
          <a:xfrm>
            <a:off x="2858384" y="4674415"/>
            <a:ext cx="709358" cy="282942"/>
          </a:xfrm>
          <a:prstGeom prst="rect">
            <a:avLst/>
          </a:prstGeom>
          <a:ln>
            <a:noFill/>
          </a:ln>
          <a:effectLst/>
        </p:spPr>
      </p:pic>
      <p:sp>
        <p:nvSpPr>
          <p:cNvPr id="24" name="TextBox 23">
            <a:extLst>
              <a:ext uri="{FF2B5EF4-FFF2-40B4-BE49-F238E27FC236}">
                <a16:creationId xmlns:a16="http://schemas.microsoft.com/office/drawing/2014/main" id="{F339F710-F6D6-F04F-A52B-26D9282F027D}"/>
              </a:ext>
            </a:extLst>
          </p:cNvPr>
          <p:cNvSpPr txBox="1"/>
          <p:nvPr/>
        </p:nvSpPr>
        <p:spPr>
          <a:xfrm>
            <a:off x="1830835" y="2771309"/>
            <a:ext cx="3205619" cy="584775"/>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Increased EEG coherence during Transcendental Meditation</a:t>
            </a:r>
          </a:p>
        </p:txBody>
      </p:sp>
      <p:sp>
        <p:nvSpPr>
          <p:cNvPr id="25" name="TextBox 24">
            <a:extLst>
              <a:ext uri="{FF2B5EF4-FFF2-40B4-BE49-F238E27FC236}">
                <a16:creationId xmlns:a16="http://schemas.microsoft.com/office/drawing/2014/main" id="{54F5B299-ECA1-6846-AB58-6C0BBF6686DD}"/>
              </a:ext>
            </a:extLst>
          </p:cNvPr>
          <p:cNvSpPr txBox="1"/>
          <p:nvPr/>
        </p:nvSpPr>
        <p:spPr>
          <a:xfrm>
            <a:off x="1769535" y="5141101"/>
            <a:ext cx="3305525" cy="938719"/>
          </a:xfrm>
          <a:prstGeom prst="rect">
            <a:avLst/>
          </a:prstGeom>
          <a:noFill/>
        </p:spPr>
        <p:txBody>
          <a:bodyPr wrap="square" rtlCol="0">
            <a:spAutoFit/>
          </a:bodyPr>
          <a:lstStyle/>
          <a:p>
            <a:pPr algn="ctr"/>
            <a:r>
              <a:rPr lang="en-US" sz="1050" dirty="0">
                <a:solidFill>
                  <a:srgbClr val="002060"/>
                </a:solidFill>
                <a:latin typeface="Arial" panose="020B0604020202020204" pitchFamily="34" charset="0"/>
                <a:cs typeface="Arial" panose="020B0604020202020204" pitchFamily="34" charset="0"/>
              </a:rPr>
              <a:t>This study found that during periods identified </a:t>
            </a:r>
          </a:p>
          <a:p>
            <a:pPr algn="ctr"/>
            <a:r>
              <a:rPr lang="en-US" sz="1050" dirty="0">
                <a:solidFill>
                  <a:srgbClr val="002060"/>
                </a:solidFill>
                <a:latin typeface="Arial" panose="020B0604020202020204" pitchFamily="34" charset="0"/>
                <a:cs typeface="Arial" panose="020B0604020202020204" pitchFamily="34" charset="0"/>
              </a:rPr>
              <a:t>as Transcendental Consciousness, individuals displayed higher mean EEG coherence over all frequencies and brain areas, in contrast to control periods.</a:t>
            </a:r>
            <a:r>
              <a:rPr lang="en-US" sz="1100" dirty="0">
                <a:solidFill>
                  <a:srgbClr val="002060"/>
                </a:solidFill>
                <a:latin typeface="Arial" panose="020B0604020202020204" pitchFamily="34" charset="0"/>
                <a:cs typeface="Arial" panose="020B0604020202020204" pitchFamily="34" charset="0"/>
              </a:rPr>
              <a:t> </a:t>
            </a:r>
            <a:r>
              <a:rPr lang="en-US" sz="1050" i="1" dirty="0">
                <a:solidFill>
                  <a:srgbClr val="002060"/>
                </a:solidFill>
                <a:latin typeface="Times New Roman" panose="02020603050405020304" pitchFamily="18" charset="0"/>
                <a:cs typeface="Times New Roman" panose="02020603050405020304" pitchFamily="18" charset="0"/>
              </a:rPr>
              <a:t>Psychosomatic Medicine </a:t>
            </a:r>
            <a:r>
              <a:rPr lang="en-US" sz="1050" dirty="0">
                <a:solidFill>
                  <a:srgbClr val="002060"/>
                </a:solidFill>
                <a:latin typeface="Times New Roman" panose="02020603050405020304" pitchFamily="18" charset="0"/>
                <a:cs typeface="Times New Roman" panose="02020603050405020304" pitchFamily="18" charset="0"/>
              </a:rPr>
              <a:t>46: 267–276,1984</a:t>
            </a:r>
            <a:endParaRPr lang="en-US" sz="1100" dirty="0">
              <a:solidFill>
                <a:srgbClr val="002060"/>
              </a:solidFill>
              <a:latin typeface="Times New Roman" panose="02020603050405020304" pitchFamily="18" charset="0"/>
              <a:cs typeface="Times New Roman" panose="02020603050405020304" pitchFamily="18" charset="0"/>
            </a:endParaRPr>
          </a:p>
        </p:txBody>
      </p:sp>
      <p:sp>
        <p:nvSpPr>
          <p:cNvPr id="35" name="Text Box 2"/>
          <p:cNvSpPr txBox="1">
            <a:spLocks noChangeArrowheads="1"/>
          </p:cNvSpPr>
          <p:nvPr/>
        </p:nvSpPr>
        <p:spPr bwMode="auto">
          <a:xfrm>
            <a:off x="1335163" y="761762"/>
            <a:ext cx="9864724"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16196"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3600" dirty="0">
                <a:solidFill>
                  <a:srgbClr val="DA7103"/>
                </a:solidFill>
              </a:rPr>
              <a:t>超越瞑想中の脳波の同調</a:t>
            </a:r>
          </a:p>
        </p:txBody>
      </p:sp>
      <p:sp>
        <p:nvSpPr>
          <p:cNvPr id="36" name="Rectangle 5"/>
          <p:cNvSpPr>
            <a:spLocks noChangeArrowheads="1"/>
          </p:cNvSpPr>
          <p:nvPr/>
        </p:nvSpPr>
        <p:spPr bwMode="auto">
          <a:xfrm>
            <a:off x="2626333" y="4607313"/>
            <a:ext cx="1231899" cy="33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1600" dirty="0">
                <a:solidFill>
                  <a:srgbClr val="191966"/>
                </a:solidFill>
              </a:rPr>
              <a:t>対照期間</a:t>
            </a:r>
          </a:p>
        </p:txBody>
      </p:sp>
      <p:sp>
        <p:nvSpPr>
          <p:cNvPr id="37" name="Rectangle 6"/>
          <p:cNvSpPr>
            <a:spLocks noChangeArrowheads="1"/>
          </p:cNvSpPr>
          <p:nvPr/>
        </p:nvSpPr>
        <p:spPr bwMode="auto">
          <a:xfrm>
            <a:off x="3811220" y="4478236"/>
            <a:ext cx="1231899" cy="33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1600" dirty="0">
                <a:solidFill>
                  <a:srgbClr val="191966"/>
                </a:solidFill>
              </a:rPr>
              <a:t>超越意識</a:t>
            </a:r>
          </a:p>
        </p:txBody>
      </p:sp>
      <p:sp>
        <p:nvSpPr>
          <p:cNvPr id="38" name="Rectangle 7"/>
          <p:cNvSpPr>
            <a:spLocks noChangeArrowheads="1"/>
          </p:cNvSpPr>
          <p:nvPr/>
        </p:nvSpPr>
        <p:spPr bwMode="auto">
          <a:xfrm rot="10800000">
            <a:off x="1935047" y="2940149"/>
            <a:ext cx="345853"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lIns="89974" tIns="46787" rIns="89974" bIns="46787">
            <a:spAutoFit/>
          </a:bodyPr>
          <a:lstStyle/>
          <a:p>
            <a:pP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1100" b="1" dirty="0">
                <a:solidFill>
                  <a:srgbClr val="191966"/>
                </a:solidFill>
              </a:rPr>
              <a:t>全域にわたる同調の平均値の変化</a:t>
            </a:r>
          </a:p>
        </p:txBody>
      </p:sp>
      <p:sp>
        <p:nvSpPr>
          <p:cNvPr id="39" name="Rectangle 8"/>
          <p:cNvSpPr>
            <a:spLocks noChangeArrowheads="1"/>
          </p:cNvSpPr>
          <p:nvPr/>
        </p:nvSpPr>
        <p:spPr bwMode="auto">
          <a:xfrm>
            <a:off x="1287539" y="1439624"/>
            <a:ext cx="4999036" cy="717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100">
                <a:solidFill>
                  <a:srgbClr val="663300"/>
                </a:solidFill>
              </a:rPr>
              <a:t>超越瞑想による</a:t>
            </a:r>
          </a:p>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100">
                <a:solidFill>
                  <a:srgbClr val="663300"/>
                </a:solidFill>
              </a:rPr>
              <a:t>超越意識の体験中の脳波の同調の増大</a:t>
            </a:r>
          </a:p>
        </p:txBody>
      </p:sp>
      <p:sp>
        <p:nvSpPr>
          <p:cNvPr id="40" name="Textfeld 2"/>
          <p:cNvSpPr txBox="1">
            <a:spLocks noChangeArrowheads="1"/>
          </p:cNvSpPr>
          <p:nvPr/>
        </p:nvSpPr>
        <p:spPr bwMode="auto">
          <a:xfrm>
            <a:off x="6240537" y="1472963"/>
            <a:ext cx="4722812" cy="714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3" tIns="45707" rIns="91413" bIns="45707">
            <a:spAutoFit/>
          </a:bodyPr>
          <a:lstStyle>
            <a:lvl1pPr>
              <a:defRPr sz="3200">
                <a:solidFill>
                  <a:srgbClr val="000000"/>
                </a:solidFill>
                <a:latin typeface="Calibri" charset="0"/>
                <a:ea typeface="ＭＳ Ｐゴシック" charset="0"/>
                <a:cs typeface="MS PGothic" charset="0"/>
              </a:defRPr>
            </a:lvl1pPr>
            <a:lvl2pPr>
              <a:defRPr sz="2800">
                <a:solidFill>
                  <a:srgbClr val="000000"/>
                </a:solidFill>
                <a:latin typeface="Calibri" charset="0"/>
                <a:ea typeface="MS PGothic" charset="0"/>
                <a:cs typeface="MS PGothic" charset="0"/>
              </a:defRPr>
            </a:lvl2pPr>
            <a:lvl3pPr>
              <a:defRPr sz="2400">
                <a:solidFill>
                  <a:srgbClr val="000000"/>
                </a:solidFill>
                <a:latin typeface="Calibri" charset="0"/>
                <a:ea typeface="MS PGothic" charset="0"/>
                <a:cs typeface="MS PGothic" charset="0"/>
              </a:defRPr>
            </a:lvl3pPr>
            <a:lvl4pPr>
              <a:defRPr sz="2000">
                <a:solidFill>
                  <a:srgbClr val="000000"/>
                </a:solidFill>
                <a:latin typeface="Calibri" charset="0"/>
                <a:ea typeface="MS PGothic" charset="0"/>
                <a:cs typeface="MS PGothic" charset="0"/>
              </a:defRPr>
            </a:lvl4pPr>
            <a:lvl5pPr>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2100">
                <a:solidFill>
                  <a:srgbClr val="663300"/>
                </a:solidFill>
                <a:latin typeface="Arial" charset="0"/>
              </a:rPr>
              <a:t>すべての自然法則の統一場と</a:t>
            </a:r>
          </a:p>
          <a:p>
            <a:pPr algn="ctr" eaLnBrk="1">
              <a:lnSpc>
                <a:spcPct val="96000"/>
              </a:lnSpc>
              <a:buSzPct val="100000"/>
              <a:buFont typeface="Arial" charset="0"/>
              <a:buNone/>
            </a:pPr>
            <a:r>
              <a:rPr lang="ja-JP" altLang="en-US" sz="2100">
                <a:solidFill>
                  <a:srgbClr val="663300"/>
                </a:solidFill>
                <a:latin typeface="Arial" charset="0"/>
              </a:rPr>
              <a:t>意識の統一場</a:t>
            </a:r>
            <a:endParaRPr lang="de-DE" sz="2100">
              <a:solidFill>
                <a:srgbClr val="663300"/>
              </a:solidFill>
              <a:latin typeface="Arial" charset="0"/>
            </a:endParaRPr>
          </a:p>
        </p:txBody>
      </p:sp>
    </p:spTree>
    <p:extLst>
      <p:ext uri="{BB962C8B-B14F-4D97-AF65-F5344CB8AC3E}">
        <p14:creationId xmlns:p14="http://schemas.microsoft.com/office/powerpoint/2010/main" val="367356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5</a:t>
            </a:fld>
            <a:endParaRPr lang="de-DE" dirty="0">
              <a:solidFill>
                <a:schemeClr val="accent6">
                  <a:lumMod val="20000"/>
                  <a:lumOff val="80000"/>
                </a:schemeClr>
              </a:solidFill>
            </a:endParaRPr>
          </a:p>
        </p:txBody>
      </p:sp>
      <p:pic>
        <p:nvPicPr>
          <p:cNvPr id="13" name="Grafik 4" descr="24.png">
            <a:extLst>
              <a:ext uri="{FF2B5EF4-FFF2-40B4-BE49-F238E27FC236}">
                <a16:creationId xmlns:a16="http://schemas.microsoft.com/office/drawing/2014/main" id="{FAE855AE-2D94-E743-A58E-E553FB4969DC}"/>
              </a:ext>
            </a:extLst>
          </p:cNvPr>
          <p:cNvPicPr>
            <a:picLocks noChangeAspect="1"/>
          </p:cNvPicPr>
          <p:nvPr/>
        </p:nvPicPr>
        <p:blipFill>
          <a:blip r:embed="rId5"/>
          <a:srcRect t="3837"/>
          <a:stretch>
            <a:fillRect/>
          </a:stretch>
        </p:blipFill>
        <p:spPr bwMode="auto">
          <a:xfrm>
            <a:off x="1570918" y="1798446"/>
            <a:ext cx="8751062" cy="4411301"/>
          </a:xfrm>
          <a:prstGeom prst="rect">
            <a:avLst/>
          </a:prstGeom>
          <a:noFill/>
          <a:ln w="9525">
            <a:noFill/>
            <a:miter lim="800000"/>
            <a:headEnd/>
            <a:tailEnd/>
          </a:ln>
        </p:spPr>
      </p:pic>
      <p:pic>
        <p:nvPicPr>
          <p:cNvPr id="21" name="Picture 20" descr="Screen Shot 2018-08-14 at 22.32.55.png">
            <a:extLst>
              <a:ext uri="{FF2B5EF4-FFF2-40B4-BE49-F238E27FC236}">
                <a16:creationId xmlns:a16="http://schemas.microsoft.com/office/drawing/2014/main" id="{418395D1-0F10-9748-B3E1-D4BE60012DE1}"/>
              </a:ext>
            </a:extLst>
          </p:cNvPr>
          <p:cNvPicPr>
            <a:picLocks noChangeAspect="1"/>
          </p:cNvPicPr>
          <p:nvPr/>
        </p:nvPicPr>
        <p:blipFill>
          <a:blip r:embed="rId6"/>
          <a:stretch>
            <a:fillRect/>
          </a:stretch>
        </p:blipFill>
        <p:spPr>
          <a:xfrm>
            <a:off x="6072196" y="5265039"/>
            <a:ext cx="4228050" cy="897476"/>
          </a:xfrm>
          <a:prstGeom prst="rect">
            <a:avLst/>
          </a:prstGeom>
          <a:ln>
            <a:noFill/>
          </a:ln>
          <a:effectLst>
            <a:softEdge rad="112500"/>
          </a:effectLst>
        </p:spPr>
      </p:pic>
      <p:pic>
        <p:nvPicPr>
          <p:cNvPr id="23" name="Picture 22" descr="Screen Shot 2018-08-14 at 22.32.55.png">
            <a:extLst>
              <a:ext uri="{FF2B5EF4-FFF2-40B4-BE49-F238E27FC236}">
                <a16:creationId xmlns:a16="http://schemas.microsoft.com/office/drawing/2014/main" id="{A21999FF-5051-7B4D-A287-89F63F62DFE3}"/>
              </a:ext>
            </a:extLst>
          </p:cNvPr>
          <p:cNvPicPr>
            <a:picLocks noChangeAspect="1"/>
          </p:cNvPicPr>
          <p:nvPr/>
        </p:nvPicPr>
        <p:blipFill>
          <a:blip r:embed="rId6"/>
          <a:stretch>
            <a:fillRect/>
          </a:stretch>
        </p:blipFill>
        <p:spPr>
          <a:xfrm>
            <a:off x="5281139" y="1675325"/>
            <a:ext cx="1456262" cy="694960"/>
          </a:xfrm>
          <a:prstGeom prst="rect">
            <a:avLst/>
          </a:prstGeom>
          <a:ln>
            <a:noFill/>
          </a:ln>
          <a:effectLst>
            <a:softEdge rad="112500"/>
          </a:effectLst>
        </p:spPr>
      </p:pic>
      <p:sp>
        <p:nvSpPr>
          <p:cNvPr id="15" name="TextBox 14">
            <a:extLst>
              <a:ext uri="{FF2B5EF4-FFF2-40B4-BE49-F238E27FC236}">
                <a16:creationId xmlns:a16="http://schemas.microsoft.com/office/drawing/2014/main" id="{A6B3D2D2-28BF-8642-BB4F-C80783B4416B}"/>
              </a:ext>
            </a:extLst>
          </p:cNvPr>
          <p:cNvSpPr txBox="1"/>
          <p:nvPr/>
        </p:nvSpPr>
        <p:spPr>
          <a:xfrm>
            <a:off x="5532227" y="1756361"/>
            <a:ext cx="1115479" cy="507831"/>
          </a:xfrm>
          <a:prstGeom prst="rect">
            <a:avLst/>
          </a:prstGeom>
          <a:noFill/>
        </p:spPr>
        <p:txBody>
          <a:bodyPr wrap="square" rtlCol="0">
            <a:spAutoFit/>
          </a:bodyPr>
          <a:lstStyle/>
          <a:p>
            <a:r>
              <a:rPr lang="en-US" sz="2700" dirty="0">
                <a:solidFill>
                  <a:srgbClr val="010095"/>
                </a:solidFill>
                <a:highlight>
                  <a:srgbClr val="FFFF00"/>
                </a:highlight>
              </a:rPr>
              <a:t>Crime</a:t>
            </a:r>
          </a:p>
        </p:txBody>
      </p:sp>
      <p:pic>
        <p:nvPicPr>
          <p:cNvPr id="24" name="Picture 23" descr="Screen Shot 2018-08-14 at 22.32.55.png">
            <a:extLst>
              <a:ext uri="{FF2B5EF4-FFF2-40B4-BE49-F238E27FC236}">
                <a16:creationId xmlns:a16="http://schemas.microsoft.com/office/drawing/2014/main" id="{1F8B0D5A-385A-E643-BC13-309038DD18CE}"/>
              </a:ext>
            </a:extLst>
          </p:cNvPr>
          <p:cNvPicPr>
            <a:picLocks noChangeAspect="1"/>
          </p:cNvPicPr>
          <p:nvPr/>
        </p:nvPicPr>
        <p:blipFill>
          <a:blip r:embed="rId6"/>
          <a:stretch>
            <a:fillRect/>
          </a:stretch>
        </p:blipFill>
        <p:spPr>
          <a:xfrm>
            <a:off x="5603402" y="2763821"/>
            <a:ext cx="913388" cy="753533"/>
          </a:xfrm>
          <a:prstGeom prst="rect">
            <a:avLst/>
          </a:prstGeom>
          <a:ln>
            <a:noFill/>
          </a:ln>
          <a:effectLst>
            <a:softEdge rad="112500"/>
          </a:effectLst>
        </p:spPr>
      </p:pic>
      <p:sp>
        <p:nvSpPr>
          <p:cNvPr id="18" name="TextBox 17">
            <a:extLst>
              <a:ext uri="{FF2B5EF4-FFF2-40B4-BE49-F238E27FC236}">
                <a16:creationId xmlns:a16="http://schemas.microsoft.com/office/drawing/2014/main" id="{AD9EDC5F-5D45-824F-8765-2D641217771D}"/>
              </a:ext>
            </a:extLst>
          </p:cNvPr>
          <p:cNvSpPr txBox="1"/>
          <p:nvPr/>
        </p:nvSpPr>
        <p:spPr>
          <a:xfrm>
            <a:off x="5659011" y="2897427"/>
            <a:ext cx="913389" cy="507831"/>
          </a:xfrm>
          <a:prstGeom prst="rect">
            <a:avLst/>
          </a:prstGeom>
          <a:noFill/>
        </p:spPr>
        <p:txBody>
          <a:bodyPr wrap="square" rtlCol="0">
            <a:spAutoFit/>
          </a:bodyPr>
          <a:lstStyle/>
          <a:p>
            <a:r>
              <a:rPr lang="en-US" sz="2700" dirty="0">
                <a:solidFill>
                  <a:srgbClr val="010095"/>
                </a:solidFill>
              </a:rPr>
              <a:t>23%</a:t>
            </a:r>
          </a:p>
        </p:txBody>
      </p:sp>
      <p:sp>
        <p:nvSpPr>
          <p:cNvPr id="2" name="Rectangle 1">
            <a:extLst>
              <a:ext uri="{FF2B5EF4-FFF2-40B4-BE49-F238E27FC236}">
                <a16:creationId xmlns:a16="http://schemas.microsoft.com/office/drawing/2014/main" id="{3CFBBC66-F060-834C-9EB7-82BEC9D055EA}"/>
              </a:ext>
            </a:extLst>
          </p:cNvPr>
          <p:cNvSpPr/>
          <p:nvPr/>
        </p:nvSpPr>
        <p:spPr>
          <a:xfrm>
            <a:off x="1475115" y="1733875"/>
            <a:ext cx="9048643" cy="102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Box 1"/>
          <p:cNvSpPr txBox="1">
            <a:spLocks noChangeArrowheads="1"/>
          </p:cNvSpPr>
          <p:nvPr/>
        </p:nvSpPr>
        <p:spPr bwMode="auto">
          <a:xfrm>
            <a:off x="929442" y="337106"/>
            <a:ext cx="10069512"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sz="2000">
                <a:solidFill>
                  <a:srgbClr val="000000"/>
                </a:solidFill>
                <a:latin typeface="Calibri" charset="0"/>
                <a:ea typeface="MS PGothic" charset="0"/>
                <a:cs typeface="MS PGothic" charset="0"/>
              </a:defRPr>
            </a:lvl9pPr>
          </a:lstStyle>
          <a:p>
            <a:pPr algn="ctr" eaLnBrk="1" hangingPunct="1">
              <a:lnSpc>
                <a:spcPct val="96000"/>
              </a:lnSpc>
              <a:buSzPct val="100000"/>
              <a:buFont typeface="Arial" charset="0"/>
              <a:buNone/>
            </a:pPr>
            <a:r>
              <a:rPr lang="ja-JP" altLang="en-US" dirty="0">
                <a:solidFill>
                  <a:srgbClr val="DA7103"/>
                </a:solidFill>
              </a:rPr>
              <a:t>グループ瞑想は社会のストレスを減らします。</a:t>
            </a:r>
          </a:p>
        </p:txBody>
      </p:sp>
      <p:sp>
        <p:nvSpPr>
          <p:cNvPr id="26" name="Text Box 1"/>
          <p:cNvSpPr txBox="1">
            <a:spLocks noChangeArrowheads="1"/>
          </p:cNvSpPr>
          <p:nvPr/>
        </p:nvSpPr>
        <p:spPr bwMode="auto">
          <a:xfrm>
            <a:off x="2506670" y="1201628"/>
            <a:ext cx="7273242" cy="48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hangingPunct="1">
              <a:lnSpc>
                <a:spcPct val="96000"/>
              </a:lnSpc>
              <a:buSzPct val="100000"/>
              <a:buFont typeface="Arial" charset="0"/>
              <a:buNone/>
            </a:pPr>
            <a:r>
              <a:rPr lang="ja-JP" altLang="en-US" sz="2800">
                <a:solidFill>
                  <a:schemeClr val="tx1"/>
                </a:solidFill>
              </a:rPr>
              <a:t>犯罪の減少</a:t>
            </a:r>
            <a:r>
              <a:rPr lang="en-US" sz="2800">
                <a:solidFill>
                  <a:schemeClr val="tx1"/>
                </a:solidFill>
              </a:rPr>
              <a:t> </a:t>
            </a:r>
          </a:p>
        </p:txBody>
      </p:sp>
      <p:sp>
        <p:nvSpPr>
          <p:cNvPr id="27" name="Text Box 3"/>
          <p:cNvSpPr txBox="1">
            <a:spLocks noChangeArrowheads="1"/>
          </p:cNvSpPr>
          <p:nvPr/>
        </p:nvSpPr>
        <p:spPr bwMode="auto">
          <a:xfrm>
            <a:off x="6284837" y="5265471"/>
            <a:ext cx="4015409" cy="7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eaLnBrk="1">
              <a:lnSpc>
                <a:spcPct val="96000"/>
              </a:lnSpc>
              <a:buSzPct val="100000"/>
              <a:buFont typeface="Times New Roman" charset="0"/>
              <a:buChar char="•"/>
            </a:pPr>
            <a:r>
              <a:rPr lang="ja-JP" altLang="en-US" sz="2200" b="1" dirty="0">
                <a:solidFill>
                  <a:srgbClr val="0000FF"/>
                </a:solidFill>
                <a:latin typeface="MS PGothic" charset="0"/>
              </a:rPr>
              <a:t>ワシントンD.C.での暴力犯罪の減少</a:t>
            </a:r>
          </a:p>
        </p:txBody>
      </p:sp>
      <p:pic>
        <p:nvPicPr>
          <p:cNvPr id="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1219" y="2370285"/>
            <a:ext cx="3806895" cy="2855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19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6</a:t>
            </a:fld>
            <a:endParaRPr lang="de-DE" dirty="0">
              <a:solidFill>
                <a:schemeClr val="accent6">
                  <a:lumMod val="20000"/>
                  <a:lumOff val="80000"/>
                </a:schemeClr>
              </a:solidFill>
            </a:endParaRPr>
          </a:p>
        </p:txBody>
      </p:sp>
      <p:sp>
        <p:nvSpPr>
          <p:cNvPr id="25" name="Text Box 1"/>
          <p:cNvSpPr txBox="1">
            <a:spLocks noChangeArrowheads="1"/>
          </p:cNvSpPr>
          <p:nvPr/>
        </p:nvSpPr>
        <p:spPr bwMode="auto">
          <a:xfrm>
            <a:off x="1046811" y="5373126"/>
            <a:ext cx="10069512" cy="1080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4988" rIns="89974" bIns="44988"/>
          <a:lstStyle>
            <a:lvl1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3200">
                <a:solidFill>
                  <a:srgbClr val="000000"/>
                </a:solidFill>
                <a:latin typeface="Calibri" charset="0"/>
                <a:ea typeface="ＭＳ Ｐゴシック" charset="0"/>
                <a:cs typeface="MS PGothic" charset="0"/>
              </a:defRPr>
            </a:lvl1pPr>
            <a:lvl2pPr marL="284163" indent="-280988">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800">
                <a:solidFill>
                  <a:srgbClr val="000000"/>
                </a:solidFill>
                <a:latin typeface="Calibri" charset="0"/>
                <a:ea typeface="MS PGothic" charset="0"/>
                <a:cs typeface="MS PGothic" charset="0"/>
              </a:defRPr>
            </a:lvl2pPr>
            <a:lvl3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400">
                <a:solidFill>
                  <a:srgbClr val="000000"/>
                </a:solidFill>
                <a:latin typeface="Calibri" charset="0"/>
                <a:ea typeface="MS PGothic" charset="0"/>
                <a:cs typeface="MS PGothic" charset="0"/>
              </a:defRPr>
            </a:lvl3pPr>
            <a:lvl4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4pPr>
            <a:lvl5pPr>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284163" algn="l"/>
                <a:tab pos="731838" algn="l"/>
                <a:tab pos="1181100" algn="l"/>
                <a:tab pos="1630363" algn="l"/>
                <a:tab pos="2079625" algn="l"/>
                <a:tab pos="2528888" algn="l"/>
                <a:tab pos="2978150" algn="l"/>
                <a:tab pos="3427413" algn="l"/>
                <a:tab pos="3876675" algn="l"/>
                <a:tab pos="4325938" algn="l"/>
                <a:tab pos="4775200" algn="l"/>
                <a:tab pos="5224463" algn="l"/>
                <a:tab pos="5673725" algn="l"/>
                <a:tab pos="6122988" algn="l"/>
                <a:tab pos="6572250" algn="l"/>
                <a:tab pos="7021513" algn="l"/>
                <a:tab pos="7470775" algn="l"/>
                <a:tab pos="7920038" algn="l"/>
                <a:tab pos="8369300" algn="l"/>
                <a:tab pos="8818563" algn="l"/>
                <a:tab pos="9267825" algn="l"/>
                <a:tab pos="9434513" algn="l"/>
              </a:tabLst>
              <a:defRPr sz="2000">
                <a:solidFill>
                  <a:srgbClr val="000000"/>
                </a:solidFill>
                <a:latin typeface="Calibri" charset="0"/>
                <a:ea typeface="MS PGothic" charset="0"/>
                <a:cs typeface="MS PGothic" charset="0"/>
              </a:defRPr>
            </a:lvl9pPr>
          </a:lstStyle>
          <a:p>
            <a:pPr lvl="1" eaLnBrk="1">
              <a:buSzPct val="100000"/>
              <a:buFont typeface="Arial" charset="0"/>
              <a:buNone/>
            </a:pPr>
            <a:r>
              <a:rPr lang="ja-JP" altLang="en-US" sz="2000" b="1" dirty="0">
                <a:solidFill>
                  <a:srgbClr val="663300"/>
                </a:solidFill>
              </a:rPr>
              <a:t>　</a:t>
            </a:r>
            <a:r>
              <a:rPr lang="ja-JP" altLang="en-US" sz="2000" b="1" dirty="0">
                <a:solidFill>
                  <a:srgbClr val="663300"/>
                </a:solidFill>
                <a:latin typeface="MS PGothic" charset="0"/>
              </a:rPr>
              <a:t>科学的研究によって、人口の１％が超越瞑想を実践すると犯罪率の低下、事故や入院患者数の減少が起こり、</a:t>
            </a:r>
            <a:r>
              <a:rPr lang="de-DE" sz="2000" b="1" dirty="0">
                <a:solidFill>
                  <a:srgbClr val="663300"/>
                </a:solidFill>
                <a:latin typeface="MS PGothic" charset="0"/>
              </a:rPr>
              <a:t> </a:t>
            </a:r>
            <a:r>
              <a:rPr lang="ja-JP" altLang="en-US" sz="2000" b="1" dirty="0">
                <a:solidFill>
                  <a:srgbClr val="663300"/>
                </a:solidFill>
                <a:latin typeface="MS PGothic" charset="0"/>
              </a:rPr>
              <a:t>社会に肯定的傾向がみられることが明らかになりました。</a:t>
            </a:r>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7903" y="848714"/>
            <a:ext cx="5835650" cy="437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77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7</a:t>
            </a:fld>
            <a:endParaRPr lang="de-DE" dirty="0">
              <a:solidFill>
                <a:schemeClr val="accent6">
                  <a:lumMod val="20000"/>
                  <a:lumOff val="80000"/>
                </a:schemeClr>
              </a:solidFill>
            </a:endParaRPr>
          </a:p>
        </p:txBody>
      </p:sp>
      <p:pic>
        <p:nvPicPr>
          <p:cNvPr id="13" name="Picture 2" descr="meissner effect.png">
            <a:extLst>
              <a:ext uri="{FF2B5EF4-FFF2-40B4-BE49-F238E27FC236}">
                <a16:creationId xmlns:a16="http://schemas.microsoft.com/office/drawing/2014/main" id="{1E2865B2-F2FB-E045-8CED-49BCB08F0966}"/>
              </a:ext>
            </a:extLst>
          </p:cNvPr>
          <p:cNvPicPr>
            <a:picLocks noChangeAspect="1"/>
          </p:cNvPicPr>
          <p:nvPr/>
        </p:nvPicPr>
        <p:blipFill>
          <a:blip r:embed="rId5"/>
          <a:srcRect/>
          <a:stretch>
            <a:fillRect/>
          </a:stretch>
        </p:blipFill>
        <p:spPr bwMode="auto">
          <a:xfrm>
            <a:off x="3457384" y="2328634"/>
            <a:ext cx="5127827" cy="3772320"/>
          </a:xfrm>
          <a:prstGeom prst="rect">
            <a:avLst/>
          </a:prstGeom>
          <a:noFill/>
          <a:ln w="9525">
            <a:noFill/>
            <a:miter lim="800000"/>
            <a:headEnd/>
            <a:tailEnd/>
          </a:ln>
        </p:spPr>
      </p:pic>
      <p:sp>
        <p:nvSpPr>
          <p:cNvPr id="14" name="Text Box 1"/>
          <p:cNvSpPr txBox="1">
            <a:spLocks noChangeArrowheads="1"/>
          </p:cNvSpPr>
          <p:nvPr/>
        </p:nvSpPr>
        <p:spPr bwMode="auto">
          <a:xfrm>
            <a:off x="1733018" y="651511"/>
            <a:ext cx="8713787" cy="749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4400" dirty="0">
                <a:solidFill>
                  <a:srgbClr val="DA7103"/>
                </a:solidFill>
              </a:rPr>
              <a:t>マイスナー効果</a:t>
            </a:r>
          </a:p>
        </p:txBody>
      </p:sp>
      <p:sp>
        <p:nvSpPr>
          <p:cNvPr id="19" name="Rectangle 2"/>
          <p:cNvSpPr>
            <a:spLocks noChangeArrowheads="1"/>
          </p:cNvSpPr>
          <p:nvPr/>
        </p:nvSpPr>
        <p:spPr bwMode="auto">
          <a:xfrm>
            <a:off x="1806042" y="1464047"/>
            <a:ext cx="8640763" cy="52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900" dirty="0">
                <a:solidFill>
                  <a:srgbClr val="663300"/>
                </a:solidFill>
                <a:latin typeface="Calibri" charset="0"/>
              </a:rPr>
              <a:t>量子物理学の超伝導作用にみられる実例</a:t>
            </a:r>
          </a:p>
        </p:txBody>
      </p:sp>
      <p:sp>
        <p:nvSpPr>
          <p:cNvPr id="21" name="Rectangle 4"/>
          <p:cNvSpPr>
            <a:spLocks noChangeArrowheads="1"/>
          </p:cNvSpPr>
          <p:nvPr/>
        </p:nvSpPr>
        <p:spPr bwMode="auto">
          <a:xfrm>
            <a:off x="8585211" y="4267628"/>
            <a:ext cx="1871663" cy="52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900" dirty="0">
                <a:solidFill>
                  <a:srgbClr val="663300"/>
                </a:solidFill>
                <a:latin typeface="Calibri" charset="0"/>
              </a:rPr>
              <a:t>超伝導体</a:t>
            </a:r>
          </a:p>
        </p:txBody>
      </p:sp>
      <p:sp>
        <p:nvSpPr>
          <p:cNvPr id="22" name="Rectangle 5"/>
          <p:cNvSpPr>
            <a:spLocks noChangeArrowheads="1"/>
          </p:cNvSpPr>
          <p:nvPr/>
        </p:nvSpPr>
        <p:spPr bwMode="auto">
          <a:xfrm>
            <a:off x="1733018" y="4267628"/>
            <a:ext cx="1943099" cy="9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900" dirty="0">
                <a:solidFill>
                  <a:srgbClr val="663300"/>
                </a:solidFill>
                <a:latin typeface="Calibri" charset="0"/>
              </a:rPr>
              <a:t>通常の</a:t>
            </a:r>
          </a:p>
          <a:p>
            <a:pPr algn="ctr" eaLnBrk="1">
              <a:lnSpc>
                <a:spcPct val="96000"/>
              </a:lnSpc>
              <a:buSzPct val="100000"/>
              <a:tabLst>
                <a:tab pos="0" algn="l"/>
                <a:tab pos="447547" algn="l"/>
                <a:tab pos="896684" algn="l"/>
                <a:tab pos="1345817" algn="l"/>
                <a:tab pos="1794954" algn="l"/>
                <a:tab pos="2244088" algn="l"/>
                <a:tab pos="2693224" algn="l"/>
                <a:tab pos="3142358" algn="l"/>
                <a:tab pos="3591495" algn="l"/>
                <a:tab pos="4040628" algn="l"/>
                <a:tab pos="4489764" algn="l"/>
                <a:tab pos="4938898" algn="l"/>
                <a:tab pos="5388035" algn="l"/>
                <a:tab pos="5837169" algn="l"/>
                <a:tab pos="6286304" algn="l"/>
                <a:tab pos="6735439" algn="l"/>
                <a:tab pos="7184574" algn="l"/>
                <a:tab pos="7633709" algn="l"/>
                <a:tab pos="8082846" algn="l"/>
                <a:tab pos="8531978" algn="l"/>
                <a:tab pos="8981113" algn="l"/>
              </a:tabLst>
            </a:pPr>
            <a:r>
              <a:rPr lang="ja-JP" altLang="en-US" sz="2900" dirty="0">
                <a:solidFill>
                  <a:srgbClr val="663300"/>
                </a:solidFill>
                <a:latin typeface="Calibri" charset="0"/>
              </a:rPr>
              <a:t>伝導体</a:t>
            </a:r>
          </a:p>
        </p:txBody>
      </p:sp>
    </p:spTree>
    <p:extLst>
      <p:ext uri="{BB962C8B-B14F-4D97-AF65-F5344CB8AC3E}">
        <p14:creationId xmlns:p14="http://schemas.microsoft.com/office/powerpoint/2010/main" val="76058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rot="5400000" flipH="1" flipV="1">
            <a:off x="-2812181"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flipH="1" flipV="1">
            <a:off x="8124160" y="3436276"/>
            <a:ext cx="685800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69535" y="6722533"/>
            <a:ext cx="8627533" cy="1588"/>
          </a:xfrm>
          <a:prstGeom prst="line">
            <a:avLst/>
          </a:prstGeom>
          <a:ln w="19050" cap="flat" cmpd="sng" algn="ctr">
            <a:solidFill>
              <a:srgbClr val="DA7103"/>
            </a:solidFill>
            <a:prstDash val="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0" name="Picture 19" descr="Pasted Graphic.tiff"/>
          <p:cNvPicPr>
            <a:picLocks noChangeAspect="1"/>
          </p:cNvPicPr>
          <p:nvPr/>
        </p:nvPicPr>
        <p:blipFill>
          <a:blip r:embed="rId3"/>
          <a:stretch>
            <a:fillRect/>
          </a:stretch>
        </p:blipFill>
        <p:spPr>
          <a:xfrm>
            <a:off x="711714" y="329583"/>
            <a:ext cx="859204" cy="810798"/>
          </a:xfrm>
          <a:prstGeom prst="rect">
            <a:avLst/>
          </a:prstGeom>
        </p:spPr>
      </p:pic>
      <p:pic>
        <p:nvPicPr>
          <p:cNvPr id="16" name="Picture 15" descr="Orange strip website SY reminder550.jpg"/>
          <p:cNvPicPr>
            <a:picLocks noChangeAspect="1"/>
          </p:cNvPicPr>
          <p:nvPr/>
        </p:nvPicPr>
        <p:blipFill>
          <a:blip r:embed="rId4"/>
          <a:stretch>
            <a:fillRect/>
          </a:stretch>
        </p:blipFill>
        <p:spPr>
          <a:xfrm>
            <a:off x="1" y="6404470"/>
            <a:ext cx="12191999" cy="453530"/>
          </a:xfrm>
          <a:prstGeom prst="rect">
            <a:avLst/>
          </a:prstGeom>
        </p:spPr>
      </p:pic>
      <p:sp>
        <p:nvSpPr>
          <p:cNvPr id="17" name="TextBox 16"/>
          <p:cNvSpPr txBox="1"/>
          <p:nvPr/>
        </p:nvSpPr>
        <p:spPr>
          <a:xfrm>
            <a:off x="3917331" y="6420958"/>
            <a:ext cx="4357336" cy="338554"/>
          </a:xfrm>
          <a:prstGeom prst="rect">
            <a:avLst/>
          </a:prstGeom>
          <a:noFill/>
        </p:spPr>
        <p:txBody>
          <a:bodyPr wrap="square" rtlCol="0">
            <a:spAutoFit/>
          </a:bodyPr>
          <a:lstStyle/>
          <a:p>
            <a:pPr algn="ctr"/>
            <a:r>
              <a:rPr lang="en-US" sz="1600" spc="300" dirty="0">
                <a:solidFill>
                  <a:schemeClr val="accent6">
                    <a:lumMod val="20000"/>
                    <a:lumOff val="80000"/>
                  </a:schemeClr>
                </a:solidFill>
                <a:latin typeface="Arial" panose="020B0604020202020204" pitchFamily="34" charset="0"/>
                <a:cs typeface="Arial" panose="020B0604020202020204" pitchFamily="34" charset="0"/>
              </a:rPr>
              <a:t>GLOBAL  PEACE  INITIATIVE</a:t>
            </a:r>
          </a:p>
        </p:txBody>
      </p:sp>
      <p:sp>
        <p:nvSpPr>
          <p:cNvPr id="6" name="Foliennummernplatzhalter 5"/>
          <p:cNvSpPr>
            <a:spLocks noGrp="1"/>
          </p:cNvSpPr>
          <p:nvPr>
            <p:ph type="sldNum" sz="quarter" idx="10"/>
          </p:nvPr>
        </p:nvSpPr>
        <p:spPr>
          <a:xfrm>
            <a:off x="10998954" y="6390243"/>
            <a:ext cx="459314" cy="349250"/>
          </a:xfrm>
          <a:noFill/>
          <a:ln>
            <a:miter lim="800000"/>
            <a:headEnd/>
            <a:tailEnd/>
          </a:ln>
        </p:spPr>
        <p:txBody>
          <a:bodyPr/>
          <a:lstStyle/>
          <a:p>
            <a:fld id="{C2021044-043D-FF48-A6A8-89BC37134848}" type="slidenum">
              <a:rPr lang="de-DE">
                <a:solidFill>
                  <a:schemeClr val="accent6">
                    <a:lumMod val="20000"/>
                    <a:lumOff val="80000"/>
                  </a:schemeClr>
                </a:solidFill>
              </a:rPr>
              <a:pPr/>
              <a:t>8</a:t>
            </a:fld>
            <a:endParaRPr lang="de-DE" dirty="0">
              <a:solidFill>
                <a:schemeClr val="accent6">
                  <a:lumMod val="20000"/>
                  <a:lumOff val="80000"/>
                </a:schemeClr>
              </a:solidFill>
            </a:endParaRPr>
          </a:p>
        </p:txBody>
      </p:sp>
      <p:pic>
        <p:nvPicPr>
          <p:cNvPr id="12" name="Grafik 5" descr="18.png">
            <a:extLst>
              <a:ext uri="{FF2B5EF4-FFF2-40B4-BE49-F238E27FC236}">
                <a16:creationId xmlns:a16="http://schemas.microsoft.com/office/drawing/2014/main" id="{A7C2EC58-F26C-274E-AFE8-F622D920FEA2}"/>
              </a:ext>
            </a:extLst>
          </p:cNvPr>
          <p:cNvPicPr>
            <a:picLocks noChangeAspect="1"/>
          </p:cNvPicPr>
          <p:nvPr/>
        </p:nvPicPr>
        <p:blipFill>
          <a:blip r:embed="rId5"/>
          <a:srcRect t="4554"/>
          <a:stretch>
            <a:fillRect/>
          </a:stretch>
        </p:blipFill>
        <p:spPr bwMode="auto">
          <a:xfrm>
            <a:off x="2362791" y="2786023"/>
            <a:ext cx="7437224" cy="3396321"/>
          </a:xfrm>
          <a:prstGeom prst="rect">
            <a:avLst/>
          </a:prstGeom>
          <a:noFill/>
          <a:ln w="9525">
            <a:noFill/>
            <a:miter lim="800000"/>
            <a:headEnd/>
            <a:tailEnd/>
          </a:ln>
        </p:spPr>
      </p:pic>
      <p:sp>
        <p:nvSpPr>
          <p:cNvPr id="13" name="Text Box 2"/>
          <p:cNvSpPr txBox="1">
            <a:spLocks noChangeArrowheads="1"/>
          </p:cNvSpPr>
          <p:nvPr/>
        </p:nvSpPr>
        <p:spPr bwMode="auto">
          <a:xfrm>
            <a:off x="1050152" y="582354"/>
            <a:ext cx="9793288" cy="2270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74" tIns="46787" rIns="89974" bIns="46787">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ＭＳ Ｐゴシック" charset="0"/>
                <a:cs typeface="MS P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MS PGothic" charset="0"/>
                <a:cs typeface="MS P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MS PGothic" charset="0"/>
                <a:cs typeface="MS P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5pPr>
            <a:lvl6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6pPr>
            <a:lvl7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7pPr>
            <a:lvl8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8pPr>
            <a:lvl9pPr defTabSz="449263" eaLnBrk="0" fontAlgn="base" hangingPunct="0">
              <a:lnSpc>
                <a:spcPct val="96000"/>
              </a:lnSpc>
              <a:spcBef>
                <a:spcPct val="0"/>
              </a:spcBef>
              <a:spcAft>
                <a:spcPts val="288"/>
              </a:spcAft>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MS PGothic" charset="0"/>
                <a:cs typeface="MS PGothic" charset="0"/>
              </a:defRPr>
            </a:lvl9pPr>
          </a:lstStyle>
          <a:p>
            <a:pPr algn="ctr" eaLnBrk="1">
              <a:lnSpc>
                <a:spcPct val="96000"/>
              </a:lnSpc>
              <a:buSzPct val="100000"/>
              <a:buFont typeface="Arial" charset="0"/>
              <a:buNone/>
            </a:pPr>
            <a:r>
              <a:rPr lang="ja-JP" altLang="en-US" sz="4000" dirty="0">
                <a:solidFill>
                  <a:srgbClr val="DA7103"/>
                </a:solidFill>
              </a:rPr>
              <a:t>地球的なマハリシ効果</a:t>
            </a:r>
            <a:endParaRPr lang="de-DE" altLang="ja-JP" sz="4000" dirty="0">
              <a:solidFill>
                <a:srgbClr val="DA7103"/>
              </a:solidFill>
            </a:endParaRPr>
          </a:p>
          <a:p>
            <a:pPr algn="ctr" eaLnBrk="1">
              <a:lnSpc>
                <a:spcPct val="96000"/>
              </a:lnSpc>
              <a:buSzPct val="100000"/>
              <a:buFont typeface="Arial" charset="0"/>
              <a:buNone/>
            </a:pPr>
            <a:r>
              <a:rPr lang="ja-JP" altLang="en-US" sz="4000" dirty="0">
                <a:solidFill>
                  <a:srgbClr val="DA7103"/>
                </a:solidFill>
              </a:rPr>
              <a:t>拡大マハリシ効果</a:t>
            </a:r>
          </a:p>
          <a:p>
            <a:pPr algn="ctr" eaLnBrk="1">
              <a:lnSpc>
                <a:spcPct val="30000"/>
              </a:lnSpc>
              <a:buSzPct val="100000"/>
              <a:buFont typeface="Arial" charset="0"/>
              <a:buNone/>
            </a:pPr>
            <a:endParaRPr lang="ja-JP" altLang="en-US" sz="2900" dirty="0">
              <a:solidFill>
                <a:srgbClr val="FF481D"/>
              </a:solidFill>
            </a:endParaRPr>
          </a:p>
          <a:p>
            <a:pPr algn="ctr" eaLnBrk="1">
              <a:lnSpc>
                <a:spcPct val="96000"/>
              </a:lnSpc>
              <a:buSzPct val="100000"/>
              <a:buFont typeface="Arial" charset="0"/>
              <a:buNone/>
            </a:pPr>
            <a:r>
              <a:rPr lang="ja-JP" altLang="en-US" sz="2900" dirty="0">
                <a:solidFill>
                  <a:srgbClr val="663300"/>
                </a:solidFill>
              </a:rPr>
              <a:t>数千人の平和創造のエキスパート達が、</a:t>
            </a:r>
          </a:p>
          <a:p>
            <a:pPr algn="ctr" eaLnBrk="1">
              <a:lnSpc>
                <a:spcPct val="96000"/>
              </a:lnSpc>
              <a:buSzPct val="100000"/>
              <a:buFont typeface="Arial" charset="0"/>
              <a:buNone/>
            </a:pPr>
            <a:r>
              <a:rPr lang="ja-JP" altLang="en-US" sz="2900" dirty="0">
                <a:solidFill>
                  <a:srgbClr val="663300"/>
                </a:solidFill>
              </a:rPr>
              <a:t>世界の社会的ストレスを効果的に減少させることができます。</a:t>
            </a:r>
            <a:endParaRPr lang="ja-JP" altLang="en-US" sz="2900" dirty="0">
              <a:solidFill>
                <a:srgbClr val="FF481D"/>
              </a:solidFill>
            </a:endParaRPr>
          </a:p>
        </p:txBody>
      </p:sp>
    </p:spTree>
    <p:extLst>
      <p:ext uri="{BB962C8B-B14F-4D97-AF65-F5344CB8AC3E}">
        <p14:creationId xmlns:p14="http://schemas.microsoft.com/office/powerpoint/2010/main" val="401135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A86F9594-2C60-5B44-9696-31184252CEF0}"/>
              </a:ext>
            </a:extLst>
          </p:cNvPr>
          <p:cNvSpPr>
            <a:spLocks noChangeArrowheads="1"/>
          </p:cNvSpPr>
          <p:nvPr/>
        </p:nvSpPr>
        <p:spPr bwMode="auto">
          <a:xfrm>
            <a:off x="720727" y="2427409"/>
            <a:ext cx="10225088" cy="3881575"/>
          </a:xfrm>
          <a:prstGeom prst="rect">
            <a:avLst/>
          </a:prstGeom>
          <a:noFill/>
          <a:ln w="9525">
            <a:noFill/>
            <a:miter lim="800000"/>
            <a:headEnd/>
            <a:tailEnd/>
          </a:ln>
        </p:spPr>
        <p:txBody>
          <a:bodyPr>
            <a:prstTxWarp prst="textNoShape">
              <a:avLst/>
            </a:prstTxWarp>
            <a:spAutoFit/>
          </a:bodyPr>
          <a:lstStyle/>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SCIENCE</a:t>
            </a:r>
          </a:p>
          <a:p>
            <a:pPr algn="ctr">
              <a:lnSpc>
                <a:spcPct val="96000"/>
              </a:lnSpc>
              <a:buClr>
                <a:srgbClr val="000000"/>
              </a:buClr>
              <a:buSzPct val="100000"/>
            </a:pPr>
            <a:r>
              <a:rPr lang="en-US" sz="3600" dirty="0" err="1">
                <a:solidFill>
                  <a:srgbClr val="DA7103"/>
                </a:solidFill>
                <a:latin typeface="Arial" panose="020B0604020202020204" pitchFamily="34" charset="0"/>
                <a:cs typeface="Arial" panose="020B0604020202020204" pitchFamily="34" charset="0"/>
              </a:rPr>
              <a:t>Dr</a:t>
            </a:r>
            <a:r>
              <a:rPr lang="en-US" sz="3600" dirty="0">
                <a:solidFill>
                  <a:srgbClr val="DA7103"/>
                </a:solidFill>
                <a:latin typeface="Arial" panose="020B0604020202020204" pitchFamily="34" charset="0"/>
                <a:cs typeface="Arial" panose="020B0604020202020204" pitchFamily="34" charset="0"/>
              </a:rPr>
              <a:t> </a:t>
            </a:r>
            <a:r>
              <a:rPr lang="en-US" sz="3600" dirty="0" err="1">
                <a:solidFill>
                  <a:srgbClr val="DA7103"/>
                </a:solidFill>
                <a:latin typeface="Arial" panose="020B0604020202020204" pitchFamily="34" charset="0"/>
                <a:cs typeface="Arial" panose="020B0604020202020204" pitchFamily="34" charset="0"/>
              </a:rPr>
              <a:t>Hagelin</a:t>
            </a:r>
            <a:endParaRPr lang="en-US" sz="3600" dirty="0">
              <a:solidFill>
                <a:srgbClr val="DA7103"/>
              </a:solidFill>
              <a:latin typeface="Arial" panose="020B0604020202020204" pitchFamily="34" charset="0"/>
              <a:cs typeface="Arial" panose="020B0604020202020204" pitchFamily="34" charset="0"/>
            </a:endParaRPr>
          </a:p>
          <a:p>
            <a:pPr algn="ctr">
              <a:lnSpc>
                <a:spcPct val="96000"/>
              </a:lnSpc>
              <a:buClr>
                <a:srgbClr val="000000"/>
              </a:buClr>
              <a:buSzPct val="100000"/>
            </a:pPr>
            <a:endParaRPr lang="en-US" sz="3600" dirty="0">
              <a:solidFill>
                <a:srgbClr val="DA7103"/>
              </a:solidFill>
              <a:latin typeface="Arial" panose="020B0604020202020204" pitchFamily="34" charset="0"/>
              <a:cs typeface="Arial" panose="020B0604020202020204" pitchFamily="34" charset="0"/>
            </a:endParaRPr>
          </a:p>
          <a:p>
            <a:pPr algn="ctr"/>
            <a:r>
              <a:rPr lang="en-US" dirty="0"/>
              <a:t>WHAT IS MAHARISHI YAGYA?</a:t>
            </a:r>
          </a:p>
          <a:p>
            <a:pPr algn="ctr"/>
            <a:r>
              <a:rPr lang="en-US" dirty="0"/>
              <a:t>The full length plus short version of the </a:t>
            </a:r>
            <a:r>
              <a:rPr lang="en-US" dirty="0" err="1"/>
              <a:t>Hagelin</a:t>
            </a:r>
            <a:r>
              <a:rPr lang="en-US" dirty="0"/>
              <a:t> video 'What is Maharishi Yagya’ </a:t>
            </a:r>
          </a:p>
          <a:p>
            <a:pPr algn="ctr"/>
            <a:r>
              <a:rPr lang="en-US" dirty="0"/>
              <a:t>are hosted on Vimeo on private settings. You can watch both on the English material site. </a:t>
            </a:r>
          </a:p>
          <a:p>
            <a:pPr algn="ctr"/>
            <a:r>
              <a:rPr lang="en-US" dirty="0"/>
              <a:t>Here is the link with an anchor:</a:t>
            </a:r>
            <a:br>
              <a:rPr lang="en-US" dirty="0"/>
            </a:br>
            <a:endParaRPr lang="en-US" dirty="0"/>
          </a:p>
          <a:p>
            <a:pPr algn="ctr"/>
            <a:r>
              <a:rPr lang="en-US" dirty="0">
                <a:hlinkClick r:id="rId3"/>
              </a:rPr>
              <a:t>https://material.vedicpandits.org/english-material/#PPT_Videos</a:t>
            </a:r>
            <a:endParaRPr lang="en-US" dirty="0"/>
          </a:p>
          <a:p>
            <a:pPr algn="ctr">
              <a:lnSpc>
                <a:spcPct val="96000"/>
              </a:lnSpc>
              <a:buClr>
                <a:srgbClr val="000000"/>
              </a:buClr>
              <a:buSzPct val="100000"/>
            </a:pPr>
            <a:r>
              <a:rPr lang="en-US" sz="3600" dirty="0">
                <a:solidFill>
                  <a:srgbClr val="DA710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0791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1410</TotalTime>
  <Words>2178</Words>
  <Application>Microsoft Office PowerPoint</Application>
  <PresentationFormat>Widescreen</PresentationFormat>
  <Paragraphs>285</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MS PGothic</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Swan</dc:creator>
  <cp:lastModifiedBy>kad mel</cp:lastModifiedBy>
  <cp:revision>189</cp:revision>
  <dcterms:created xsi:type="dcterms:W3CDTF">2018-12-27T19:53:54Z</dcterms:created>
  <dcterms:modified xsi:type="dcterms:W3CDTF">2019-10-17T09:57:24Z</dcterms:modified>
</cp:coreProperties>
</file>