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78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879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621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279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918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056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162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71312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32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3169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448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8158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9/28/2023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223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3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400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711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766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589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070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  <p:sldLayoutId id="2147484089" r:id="rId11"/>
    <p:sldLayoutId id="2147484090" r:id="rId12"/>
    <p:sldLayoutId id="2147484091" r:id="rId13"/>
    <p:sldLayoutId id="2147484092" r:id="rId14"/>
    <p:sldLayoutId id="2147484093" r:id="rId15"/>
    <p:sldLayoutId id="2147484094" r:id="rId16"/>
    <p:sldLayoutId id="21474840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96320&amp;picture=question-mark-2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4471F-F4E4-E1A2-1BAA-8DDE7E6CDC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000" dirty="0"/>
              <a:t>Village of Summit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CF314C-7596-46DE-C5F0-481BBF713D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500" dirty="0"/>
              <a:t>Fire Service Fee</a:t>
            </a:r>
          </a:p>
          <a:p>
            <a:r>
              <a:rPr lang="en-US" sz="3500" dirty="0"/>
              <a:t>Implementation 2023</a:t>
            </a:r>
          </a:p>
        </p:txBody>
      </p:sp>
    </p:spTree>
    <p:extLst>
      <p:ext uri="{BB962C8B-B14F-4D97-AF65-F5344CB8AC3E}">
        <p14:creationId xmlns:p14="http://schemas.microsoft.com/office/powerpoint/2010/main" val="3184856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08ADFF9-BEFC-7FA9-C7A4-E54632EB7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5837" y="1367638"/>
            <a:ext cx="6241816" cy="1371600"/>
          </a:xfrm>
        </p:spPr>
        <p:txBody>
          <a:bodyPr>
            <a:normAutofit fontScale="90000"/>
          </a:bodyPr>
          <a:lstStyle/>
          <a:p>
            <a:r>
              <a:rPr lang="en-US" sz="6700" dirty="0"/>
              <a:t>PRESENTATION</a:t>
            </a:r>
            <a:br>
              <a:rPr lang="en-US" dirty="0"/>
            </a:br>
            <a:endParaRPr lang="en-US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B402258B-7BFD-9F20-8917-70D4B937D9D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900" r="7900"/>
          <a:stretch>
            <a:fillRect/>
          </a:stretch>
        </p:blipFill>
        <p:spPr>
          <a:prstGeom prst="roundRect">
            <a:avLst>
              <a:gd name="adj" fmla="val 22166"/>
            </a:avLst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A40D2E-5FE6-FB0C-96E6-93A0EE81C6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398" y="2888055"/>
            <a:ext cx="6653545" cy="2602307"/>
          </a:xfrm>
        </p:spPr>
        <p:txBody>
          <a:bodyPr>
            <a:normAutofit/>
          </a:bodyPr>
          <a:lstStyle/>
          <a:p>
            <a:r>
              <a:rPr lang="en-US" sz="2500" dirty="0"/>
              <a:t>Explanation of the Fee calculations</a:t>
            </a:r>
          </a:p>
          <a:p>
            <a:r>
              <a:rPr lang="en-US" sz="2500" dirty="0"/>
              <a:t>Open Book (review of available reports)</a:t>
            </a:r>
          </a:p>
          <a:p>
            <a:r>
              <a:rPr lang="en-US" sz="2500" dirty="0"/>
              <a:t>Questions &amp; Answers</a:t>
            </a:r>
          </a:p>
        </p:txBody>
      </p:sp>
    </p:spTree>
    <p:extLst>
      <p:ext uri="{BB962C8B-B14F-4D97-AF65-F5344CB8AC3E}">
        <p14:creationId xmlns:p14="http://schemas.microsoft.com/office/powerpoint/2010/main" val="2114600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BB349-0BE8-841C-B882-61B70693C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WHY A FIRE FEE?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5C7E3-1FB7-4D4D-A873-DDD7D4BDF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86668"/>
          </a:xfrm>
        </p:spPr>
        <p:txBody>
          <a:bodyPr>
            <a:normAutofit/>
          </a:bodyPr>
          <a:lstStyle/>
          <a:p>
            <a:r>
              <a:rPr lang="en-US" dirty="0"/>
              <a:t>The Village’s joint ownership of WLFD means they are responsible for the protection of lives &amp; property within Summit through fire protection, emergency management, education &amp; prevention</a:t>
            </a:r>
          </a:p>
          <a:p>
            <a:r>
              <a:rPr lang="en-US" dirty="0"/>
              <a:t>The Village has a fiscal responsibility to ensure that there will be adequate funding for the necessary operations of the WLFD </a:t>
            </a:r>
          </a:p>
          <a:p>
            <a:r>
              <a:rPr lang="en-US" dirty="0"/>
              <a:t>The cost of providing fire protection services can be apportioned in a fair &amp; equitable manner by including all properties (non-exempt &amp; exempt)  </a:t>
            </a:r>
          </a:p>
        </p:txBody>
      </p:sp>
    </p:spTree>
    <p:extLst>
      <p:ext uri="{BB962C8B-B14F-4D97-AF65-F5344CB8AC3E}">
        <p14:creationId xmlns:p14="http://schemas.microsoft.com/office/powerpoint/2010/main" val="1714760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9264B-617E-80C7-BA1A-593F75D7A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PROPOSED FORMULA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E6F01-D194-2E31-21D5-549B602E33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Vacant land with $0 assessed value = No charge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Vacant land with any $ assessed value = $50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Calculate what would be collected from the two methods above and subtract that dollar amount 	from the total WLFD budget of $1,582,779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result of that is divided by the total square footage of the following categories: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4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Above ground square footage (Residential)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4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Above ground square footage (Commercial)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US" sz="4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Attached garage square footage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This equates to the per square foot mill rate. That figure is then applied as a multiplier to the total     	square footages (from 3 above categories) to equal the annual Fire Service Fee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145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19C51-5B5C-DA2C-0F68-6CD616BF5B9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60584" y="1006108"/>
            <a:ext cx="9601200" cy="1303338"/>
          </a:xfrm>
        </p:spPr>
        <p:txBody>
          <a:bodyPr>
            <a:normAutofit/>
          </a:bodyPr>
          <a:lstStyle/>
          <a:p>
            <a:r>
              <a:rPr lang="en-US" sz="6500" dirty="0"/>
              <a:t>Common Questions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EFFB6D-BD81-566A-E3D3-067861E55288}"/>
              </a:ext>
            </a:extLst>
          </p:cNvPr>
          <p:cNvSpPr txBox="1"/>
          <p:nvPr/>
        </p:nvSpPr>
        <p:spPr>
          <a:xfrm>
            <a:off x="1160584" y="2309446"/>
            <a:ext cx="9870831" cy="3638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kern="12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is a fire service fee?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b="1" kern="12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charge for having fire protection services for all properties in the Village of Summit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kern="12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 is required to pay?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kern="12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	All property owners: residential, commercial, institutional, &amp; tax exempt. Exception for State owned lands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kern="12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 the fee change?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b="1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budget is brought forward on an annual basis by the Fire Board. The municipal joint owners of WLFD vote to adopt that budget. The Village’s goal is to approve a budget that maintains the necessary fire protection services to its property owners at a reasonable cost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kern="12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this just another tax?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b="1" kern="12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fire Service fee is not a tax, it is a special charge. It bears no relation to the taxable value of a property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518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4BE77-4952-2AD8-8E8D-ADB5E2CB7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6100" dirty="0"/>
            </a:br>
            <a:r>
              <a:rPr lang="en-US" sz="6100" dirty="0"/>
              <a:t>OPEN BOOK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053694-C3B4-F42B-6D6C-00701E5DE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We have available a listing of all properties within the Village (hard copy &amp; electronic versions)</a:t>
            </a:r>
          </a:p>
          <a:p>
            <a:r>
              <a:rPr lang="en-US" dirty="0"/>
              <a:t>You are able to search for your property or any property within the Village</a:t>
            </a:r>
          </a:p>
          <a:p>
            <a:r>
              <a:rPr lang="en-US" dirty="0">
                <a:solidFill>
                  <a:schemeClr val="tx1"/>
                </a:solidFill>
              </a:rPr>
              <a:t>The report shows the 2023 tax bill amount related to the 2024 WLFD budget if it was charged as a tax </a:t>
            </a:r>
            <a:r>
              <a:rPr lang="en-US" b="1" u="sng" dirty="0">
                <a:solidFill>
                  <a:schemeClr val="tx1"/>
                </a:solidFill>
              </a:rPr>
              <a:t>levy</a:t>
            </a:r>
            <a:r>
              <a:rPr lang="en-US" dirty="0">
                <a:solidFill>
                  <a:schemeClr val="tx1"/>
                </a:solidFill>
              </a:rPr>
              <a:t> based on assessed value</a:t>
            </a:r>
          </a:p>
          <a:p>
            <a:r>
              <a:rPr lang="en-US" dirty="0"/>
              <a:t>The report shows the 2023 tax bill amount related to the 2024 WLFD budget  proposed as a special charge </a:t>
            </a:r>
            <a:r>
              <a:rPr lang="en-US" b="1" u="sng" dirty="0"/>
              <a:t>(fee)</a:t>
            </a:r>
            <a:r>
              <a:rPr lang="en-US" dirty="0"/>
              <a:t> per the formula presented</a:t>
            </a:r>
          </a:p>
          <a:p>
            <a:r>
              <a:rPr lang="en-US" dirty="0"/>
              <a:t>The report shows the difference between those two amounts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381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E677E-D20D-9B7D-FB9A-8548FC4F7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500" dirty="0"/>
              <a:t>QUESTIONS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33FA39-5026-545A-FC45-1149ACFBEA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437062" y="2557463"/>
            <a:ext cx="3317875" cy="3317875"/>
          </a:xfrm>
        </p:spPr>
      </p:pic>
    </p:spTree>
    <p:extLst>
      <p:ext uri="{BB962C8B-B14F-4D97-AF65-F5344CB8AC3E}">
        <p14:creationId xmlns:p14="http://schemas.microsoft.com/office/powerpoint/2010/main" val="15632214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650</TotalTime>
  <Words>458</Words>
  <Application>Microsoft Office PowerPoint</Application>
  <PresentationFormat>Widescreen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Garamond</vt:lpstr>
      <vt:lpstr>Organic</vt:lpstr>
      <vt:lpstr>Village of Summit</vt:lpstr>
      <vt:lpstr>PRESENTATION </vt:lpstr>
      <vt:lpstr>WHY A FIRE FEE?</vt:lpstr>
      <vt:lpstr>PROPOSED FORMULA</vt:lpstr>
      <vt:lpstr>Common Questions</vt:lpstr>
      <vt:lpstr> OPEN BOOK 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Village of Summit</dc:title>
  <dc:creator>Debbie Michael</dc:creator>
  <cp:lastModifiedBy>Clerk's Counter</cp:lastModifiedBy>
  <cp:revision>6</cp:revision>
  <dcterms:created xsi:type="dcterms:W3CDTF">2023-09-26T21:02:03Z</dcterms:created>
  <dcterms:modified xsi:type="dcterms:W3CDTF">2023-09-28T23:30:58Z</dcterms:modified>
</cp:coreProperties>
</file>