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3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14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5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2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0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4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9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5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7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9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04758-0CB5-46B1-8A04-59B9AAC82A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A052-00B1-4106-AFE4-861C7BE20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3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/>
          </p:cNvSpPr>
          <p:nvPr/>
        </p:nvSpPr>
        <p:spPr bwMode="auto">
          <a:xfrm>
            <a:off x="1066800" y="4724400"/>
            <a:ext cx="36830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6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Blip>
                <a:blip r:embed="rId3"/>
              </a:buBlip>
              <a:defRPr sz="2000" b="1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Char char="–"/>
              <a:defRPr sz="20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Char char="–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9pPr>
          </a:lstStyle>
          <a:p>
            <a:pPr marL="39688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ヒラギノ角ゴ ProN W3" charset="-128"/>
              <a:cs typeface="Times" panose="02020603050405020304" pitchFamily="18" charset="0"/>
              <a:sym typeface="Century Gothic" panose="020B0502020202020204" pitchFamily="34" charset="0"/>
            </a:endParaRPr>
          </a:p>
          <a:p>
            <a:pPr marL="39688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ヒラギノ角ゴ ProN W3" charset="-128"/>
                <a:cs typeface="Times" panose="02020603050405020304" pitchFamily="18" charset="0"/>
                <a:sym typeface="Century Gothic" panose="020B0502020202020204" pitchFamily="34" charset="0"/>
              </a:rPr>
              <a:t>Initial Research</a:t>
            </a:r>
            <a:endParaRPr kumimoji="0" lang="en-US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ヒラギノ角ゴ ProN W3" charset="-128"/>
              <a:cs typeface="Times" panose="02020603050405020304" pitchFamily="18" charset="0"/>
              <a:sym typeface="Century Gothic" panose="020B0502020202020204" pitchFamily="34" charset="0"/>
            </a:endParaRPr>
          </a:p>
          <a:p>
            <a:pPr marL="39688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ヒラギノ角ゴ ProN W3" charset="-128"/>
                <a:cs typeface="Times" panose="02020603050405020304" pitchFamily="18" charset="0"/>
                <a:sym typeface="Century Gothic" panose="020B0502020202020204" pitchFamily="34" charset="0"/>
              </a:rPr>
              <a:t>7/1/2019</a:t>
            </a:r>
            <a:endParaRPr kumimoji="0" lang="en-US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ヒラギノ角ゴ ProN W3" charset="-128"/>
              <a:cs typeface="Times" panose="02020603050405020304" pitchFamily="18" charset="0"/>
              <a:sym typeface="Century Gothic" panose="020B0502020202020204" pitchFamily="34" charset="0"/>
            </a:endParaRPr>
          </a:p>
        </p:txBody>
      </p:sp>
      <p:sp>
        <p:nvSpPr>
          <p:cNvPr id="2052" name="Rectangle 3"/>
          <p:cNvSpPr>
            <a:spLocks/>
          </p:cNvSpPr>
          <p:nvPr/>
        </p:nvSpPr>
        <p:spPr bwMode="auto">
          <a:xfrm>
            <a:off x="1037492" y="2209800"/>
            <a:ext cx="72771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6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Blip>
                <a:blip r:embed="rId3"/>
              </a:buBlip>
              <a:defRPr sz="2000" b="1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Char char="–"/>
              <a:defRPr sz="20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Char char="–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C3CC22"/>
              </a:buClr>
              <a:buSzPct val="100000"/>
              <a:buFont typeface="Century Gothic" panose="020B0502020202020204" pitchFamily="34" charset="0"/>
              <a:buChar char="»"/>
              <a:defRPr sz="1600">
                <a:solidFill>
                  <a:srgbClr val="808080"/>
                </a:solidFill>
                <a:latin typeface="Arial" panose="020B0604020202020204" pitchFamily="34" charset="0"/>
                <a:ea typeface="ヒラギノ明朝 ProN W3" charset="-128"/>
                <a:cs typeface="Arial" panose="020B0604020202020204" pitchFamily="34" charset="0"/>
                <a:sym typeface="Century Gothic" panose="020B0502020202020204" pitchFamily="34" charset="0"/>
              </a:defRPr>
            </a:lvl9pPr>
          </a:lstStyle>
          <a:p>
            <a:pPr marL="39688" marR="0" lvl="0" indent="0" algn="l" defTabSz="914400" rtl="0" eaLnBrk="1" fontAlgn="base" latinLnBrk="0" hangingPunct="1">
              <a:lnSpc>
                <a:spcPct val="120000"/>
              </a:lnSpc>
              <a:spcBef>
                <a:spcPts val="2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ヒラギノ角ゴ ProN W3" charset="-128"/>
                <a:cs typeface="ヒラギノ明朝 ProN W3" charset="-128"/>
                <a:sym typeface="Century Gothic" panose="020B0502020202020204" pitchFamily="34" charset="0"/>
              </a:rPr>
              <a:t>Community Digester Economic Impact Analysis</a:t>
            </a:r>
            <a:endParaRPr kumimoji="0" lang="en-US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 panose="020B0A04020102020204" pitchFamily="34" charset="0"/>
              <a:ea typeface="ヒラギノ角ゴ ProN W3" charset="-128"/>
              <a:cs typeface="ヒラギノ明朝 ProN W3" charset="-128"/>
              <a:sym typeface="Century Gothic" panose="020B0502020202020204" pitchFamily="34" charset="0"/>
            </a:endParaRPr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1313"/>
            <a:ext cx="26289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421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Impact on Earnings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3165" y="1415721"/>
            <a:ext cx="713725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69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Impact on Employment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5381" y="1690689"/>
            <a:ext cx="703996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07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Impact on Taxes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581662"/>
            <a:ext cx="7725853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4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11-3031 is not available – substituted 11-3051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0825"/>
            <a:ext cx="7886700" cy="5079672"/>
          </a:xfrm>
        </p:spPr>
        <p:txBody>
          <a:bodyPr>
            <a:normAutofit/>
          </a:bodyPr>
          <a:lstStyle/>
          <a:p>
            <a:r>
              <a:rPr lang="en-US" dirty="0" smtClean="0"/>
              <a:t>Based on a 60 minute drive time from the Town of Wrightstown</a:t>
            </a:r>
          </a:p>
          <a:p>
            <a:pPr lvl="1"/>
            <a:r>
              <a:rPr lang="en-US" dirty="0" smtClean="0"/>
              <a:t>Selected 81 </a:t>
            </a:r>
            <a:r>
              <a:rPr lang="en-US" dirty="0" err="1" smtClean="0"/>
              <a:t>Zipcodes</a:t>
            </a:r>
            <a:endParaRPr lang="en-US" dirty="0" smtClean="0"/>
          </a:p>
          <a:p>
            <a:r>
              <a:rPr lang="en-US" dirty="0" smtClean="0"/>
              <a:t>Provided with the following details</a:t>
            </a:r>
          </a:p>
          <a:p>
            <a:pPr lvl="1"/>
            <a:r>
              <a:rPr lang="en-US" dirty="0" smtClean="0"/>
              <a:t>$60M in near term construction impact</a:t>
            </a:r>
          </a:p>
          <a:p>
            <a:pPr lvl="1"/>
            <a:r>
              <a:rPr lang="en-US" dirty="0" smtClean="0"/>
              <a:t>Hiring of the following staff:</a:t>
            </a:r>
          </a:p>
          <a:p>
            <a:pPr lvl="2"/>
            <a:r>
              <a:rPr lang="en-US" sz="1400" dirty="0"/>
              <a:t>11-1021 – (1</a:t>
            </a:r>
            <a:r>
              <a:rPr lang="en-US" sz="1400" dirty="0" smtClean="0"/>
              <a:t>) </a:t>
            </a:r>
            <a:r>
              <a:rPr lang="en-US" sz="1400" dirty="0"/>
              <a:t>- General and Operations Managers</a:t>
            </a:r>
          </a:p>
          <a:p>
            <a:pPr lvl="2"/>
            <a:r>
              <a:rPr lang="en-US" sz="1400" dirty="0"/>
              <a:t>11-3013 – (1</a:t>
            </a:r>
            <a:r>
              <a:rPr lang="en-US" sz="1400" dirty="0" smtClean="0"/>
              <a:t>) </a:t>
            </a:r>
            <a:r>
              <a:rPr lang="en-US" sz="1400" dirty="0"/>
              <a:t>- Facilities Managers</a:t>
            </a:r>
          </a:p>
          <a:p>
            <a:pPr lvl="2"/>
            <a:r>
              <a:rPr lang="en-US" sz="1400" dirty="0"/>
              <a:t>13-2011 – (1</a:t>
            </a:r>
            <a:r>
              <a:rPr lang="en-US" sz="1400" dirty="0" smtClean="0"/>
              <a:t>) </a:t>
            </a:r>
            <a:r>
              <a:rPr lang="en-US" sz="1400" dirty="0"/>
              <a:t>- Accountants and Auditors</a:t>
            </a:r>
          </a:p>
          <a:p>
            <a:pPr lvl="2"/>
            <a:r>
              <a:rPr lang="en-US" sz="1400" dirty="0"/>
              <a:t>51-8031 – (4</a:t>
            </a:r>
            <a:r>
              <a:rPr lang="en-US" sz="1400" dirty="0" smtClean="0"/>
              <a:t>) </a:t>
            </a:r>
            <a:r>
              <a:rPr lang="en-US" sz="1400" dirty="0"/>
              <a:t>- Water and Wastewater Treatment Plant and System Operators</a:t>
            </a:r>
          </a:p>
          <a:p>
            <a:pPr lvl="2"/>
            <a:r>
              <a:rPr lang="en-US" sz="1400" dirty="0"/>
              <a:t>49-9071 – (6</a:t>
            </a:r>
            <a:r>
              <a:rPr lang="en-US" sz="1400" dirty="0" smtClean="0"/>
              <a:t>) </a:t>
            </a:r>
            <a:r>
              <a:rPr lang="en-US" sz="1400" dirty="0"/>
              <a:t>- Maintenance and Repair Workers, General</a:t>
            </a:r>
          </a:p>
          <a:p>
            <a:pPr lvl="2"/>
            <a:r>
              <a:rPr lang="en-US" sz="1400" dirty="0"/>
              <a:t>53-3033 – (6) - Light Truck Drivers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7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123" y="1364869"/>
            <a:ext cx="6931754" cy="523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88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Impact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77" y="1438427"/>
            <a:ext cx="7886700" cy="2351003"/>
          </a:xfrm>
        </p:spPr>
      </p:pic>
    </p:spTree>
    <p:extLst>
      <p:ext uri="{BB962C8B-B14F-4D97-AF65-F5344CB8AC3E}">
        <p14:creationId xmlns:p14="http://schemas.microsoft.com/office/powerpoint/2010/main" val="115869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impact on Earnings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9193" y="1825625"/>
            <a:ext cx="696561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Impact on Employment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6165" y="1825625"/>
            <a:ext cx="69916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32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Taxes on Production &amp; Imports from Construction Sales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7178" y="1983693"/>
            <a:ext cx="7649643" cy="153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64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Impact -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Parameters – same counties based on 60 minute drive radius</a:t>
            </a:r>
          </a:p>
          <a:p>
            <a:r>
              <a:rPr lang="en-US" dirty="0" smtClean="0"/>
              <a:t>For initial </a:t>
            </a:r>
            <a:r>
              <a:rPr lang="en-US" dirty="0"/>
              <a:t>evaluation utilized NAICS code of 221117 Biomass Electric Power </a:t>
            </a:r>
            <a:r>
              <a:rPr lang="en-US" dirty="0" smtClean="0"/>
              <a:t>Generation related to the addition of 19 employees</a:t>
            </a:r>
          </a:p>
          <a:p>
            <a:pPr lvl="1"/>
            <a:r>
              <a:rPr lang="en-US" dirty="0" smtClean="0"/>
              <a:t>EMSI does not currently offer an individual impacts</a:t>
            </a:r>
          </a:p>
          <a:p>
            <a:pPr lvl="1"/>
            <a:r>
              <a:rPr lang="en-US" dirty="0" smtClean="0"/>
              <a:t>Will provide details related to available workforce and wages.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58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Operational Impact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06" y="1522509"/>
            <a:ext cx="7886700" cy="2351003"/>
          </a:xfrm>
        </p:spPr>
      </p:pic>
    </p:spTree>
    <p:extLst>
      <p:ext uri="{BB962C8B-B14F-4D97-AF65-F5344CB8AC3E}">
        <p14:creationId xmlns:p14="http://schemas.microsoft.com/office/powerpoint/2010/main" val="1792206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7EA13838B46E489166DED603B65149" ma:contentTypeVersion="12" ma:contentTypeDescription="Create a new document." ma:contentTypeScope="" ma:versionID="fbf1ba337d20ee3d0bba03879aa835a8">
  <xsd:schema xmlns:xsd="http://www.w3.org/2001/XMLSchema" xmlns:xs="http://www.w3.org/2001/XMLSchema" xmlns:p="http://schemas.microsoft.com/office/2006/metadata/properties" xmlns:ns2="80cbfefd-6b2f-4c56-a0d9-f088ed239eef" xmlns:ns3="f17ae170-cb63-4fbf-b236-628120869f86" targetNamespace="http://schemas.microsoft.com/office/2006/metadata/properties" ma:root="true" ma:fieldsID="2598d6c98772ae6ea2ae1c5a84d150f6" ns2:_="" ns3:_="">
    <xsd:import namespace="80cbfefd-6b2f-4c56-a0d9-f088ed239eef"/>
    <xsd:import namespace="f17ae170-cb63-4fbf-b236-628120869f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cbfefd-6b2f-4c56-a0d9-f088ed239e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ae170-cb63-4fbf-b236-628120869f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AADD0-2A3F-4DA9-884F-0D4D47B04E6C}">
  <ds:schemaRefs>
    <ds:schemaRef ds:uri="80cbfefd-6b2f-4c56-a0d9-f088ed239eef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f17ae170-cb63-4fbf-b236-628120869f86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87C122-D008-43E5-A2E0-9D8ECB4F6C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0E4F4A-9D11-4363-9849-60563528B5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cbfefd-6b2f-4c56-a0d9-f088ed239eef"/>
    <ds:schemaRef ds:uri="f17ae170-cb63-4fbf-b236-628120869f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199</Words>
  <Application>Microsoft Office PowerPoint</Application>
  <PresentationFormat>On-screen Show (4:3)</PresentationFormat>
  <Paragraphs>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Century Gothic</vt:lpstr>
      <vt:lpstr>Times</vt:lpstr>
      <vt:lpstr>ヒラギノ明朝 ProN W3</vt:lpstr>
      <vt:lpstr>ヒラギノ角ゴ ProN W3</vt:lpstr>
      <vt:lpstr>Office Theme</vt:lpstr>
      <vt:lpstr>PowerPoint Presentation</vt:lpstr>
      <vt:lpstr>Parameters</vt:lpstr>
      <vt:lpstr>Parameters</vt:lpstr>
      <vt:lpstr>Construction Impact</vt:lpstr>
      <vt:lpstr>Construction impact on Earnings</vt:lpstr>
      <vt:lpstr>Construction Impact on Employment</vt:lpstr>
      <vt:lpstr>Effect on Taxes on Production &amp; Imports from Construction Sales</vt:lpstr>
      <vt:lpstr>Annual Impact - Operation</vt:lpstr>
      <vt:lpstr>Ongoing Operational Impact</vt:lpstr>
      <vt:lpstr>Operation Impact on Earnings</vt:lpstr>
      <vt:lpstr>Operational Impact on Employment</vt:lpstr>
      <vt:lpstr>Operational Impact on Taxes</vt:lpstr>
      <vt:lpstr>Notes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Christman</dc:creator>
  <cp:lastModifiedBy>Matthew Christman</cp:lastModifiedBy>
  <cp:revision>27</cp:revision>
  <dcterms:created xsi:type="dcterms:W3CDTF">2019-05-31T14:18:24Z</dcterms:created>
  <dcterms:modified xsi:type="dcterms:W3CDTF">2019-07-01T16:20:59Z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0x010100B97EA13838B46E489166DED603B65149</vt:lpwstr>
  </property>
</Properties>
</file>