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443" r:id="rId2"/>
    <p:sldId id="479" r:id="rId3"/>
    <p:sldId id="513" r:id="rId4"/>
    <p:sldId id="539" r:id="rId5"/>
    <p:sldId id="507" r:id="rId6"/>
    <p:sldId id="541" r:id="rId7"/>
    <p:sldId id="494" r:id="rId8"/>
    <p:sldId id="288" r:id="rId9"/>
    <p:sldId id="542" r:id="rId10"/>
    <p:sldId id="289" r:id="rId11"/>
    <p:sldId id="549" r:id="rId12"/>
    <p:sldId id="550" r:id="rId13"/>
    <p:sldId id="551" r:id="rId14"/>
    <p:sldId id="552" r:id="rId15"/>
    <p:sldId id="266" r:id="rId16"/>
    <p:sldId id="257" r:id="rId17"/>
    <p:sldId id="499" r:id="rId18"/>
    <p:sldId id="498" r:id="rId19"/>
    <p:sldId id="497" r:id="rId20"/>
    <p:sldId id="492" r:id="rId21"/>
    <p:sldId id="495" r:id="rId22"/>
    <p:sldId id="279" r:id="rId23"/>
    <p:sldId id="280" r:id="rId24"/>
  </p:sldIdLst>
  <p:sldSz cx="12192000" cy="6858000"/>
  <p:notesSz cx="7102475" cy="9388475"/>
  <p:custShowLst>
    <p:custShow name="DO Executive Briefi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22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57"/>
    <a:srgbClr val="560000"/>
    <a:srgbClr val="EBEBEB"/>
    <a:srgbClr val="C1C1C1"/>
    <a:srgbClr val="FFFFFF"/>
    <a:srgbClr val="FF9300"/>
    <a:srgbClr val="800000"/>
    <a:srgbClr val="945200"/>
    <a:srgbClr val="FF7E79"/>
    <a:srgbClr val="A55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36" autoAdjust="0"/>
  </p:normalViewPr>
  <p:slideViewPr>
    <p:cSldViewPr snapToGrid="0" showGuides="1">
      <p:cViewPr varScale="1">
        <p:scale>
          <a:sx n="108" d="100"/>
          <a:sy n="108" d="100"/>
        </p:scale>
        <p:origin x="114" y="78"/>
      </p:cViewPr>
      <p:guideLst>
        <p:guide orient="horz" pos="1968"/>
        <p:guide pos="2208"/>
      </p:guideLst>
    </p:cSldViewPr>
  </p:slideViewPr>
  <p:outlineViewPr>
    <p:cViewPr>
      <p:scale>
        <a:sx n="33" d="100"/>
        <a:sy n="33" d="100"/>
      </p:scale>
      <p:origin x="0" y="-4568"/>
    </p:cViewPr>
  </p:outlineViewPr>
  <p:notesTextViewPr>
    <p:cViewPr>
      <p:scale>
        <a:sx n="1" d="1"/>
        <a:sy n="1" d="1"/>
      </p:scale>
      <p:origin x="0" y="0"/>
    </p:cViewPr>
  </p:notesTextViewPr>
  <p:sorterViewPr>
    <p:cViewPr>
      <p:scale>
        <a:sx n="86" d="100"/>
        <a:sy n="86" d="100"/>
      </p:scale>
      <p:origin x="0" y="119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436669E-3916-5F4D-BB42-F5C4226A613F}" type="datetimeFigureOut">
              <a:rPr lang="en-US" smtClean="0"/>
              <a:t>3/1/2019</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B2739AE3-714A-564D-B751-756C8E3FBE28}" type="slidenum">
              <a:rPr lang="en-US" smtClean="0"/>
              <a:t>‹#›</a:t>
            </a:fld>
            <a:endParaRPr lang="en-US"/>
          </a:p>
        </p:txBody>
      </p:sp>
    </p:spTree>
    <p:extLst>
      <p:ext uri="{BB962C8B-B14F-4D97-AF65-F5344CB8AC3E}">
        <p14:creationId xmlns:p14="http://schemas.microsoft.com/office/powerpoint/2010/main" val="4631883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39AE3-714A-564D-B751-756C8E3FBE28}" type="slidenum">
              <a:rPr lang="en-US" smtClean="0"/>
              <a:pPr/>
              <a:t>2</a:t>
            </a:fld>
            <a:endParaRPr lang="en-US"/>
          </a:p>
        </p:txBody>
      </p:sp>
    </p:spTree>
    <p:extLst>
      <p:ext uri="{BB962C8B-B14F-4D97-AF65-F5344CB8AC3E}">
        <p14:creationId xmlns:p14="http://schemas.microsoft.com/office/powerpoint/2010/main" val="246403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CD639D-BE24-4FBD-8249-BC282E52AA4C}" type="datetime1">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300712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C7C54B-B3AC-4E12-9529-A61840EE04A1}" type="datetime1">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4246687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84733F-FDF6-4F67-831D-980C15D6F77D}" type="datetime1">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2163075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163A0-1F4A-4210-8CEB-82345DFB1810}" type="datetime1">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427038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44936-5149-4CB9-8332-FA14C2DEA88D}" type="datetime1">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294149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ED4FD6-6262-4FAF-8C03-7788039006C8}" type="datetime1">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2152205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FCFE0C-8C61-4040-B2B2-BB8B9D0A3D18}" type="datetime1">
              <a:rPr lang="en-US" smtClean="0"/>
              <a:t>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3165465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FC0F92-D6B0-4DCB-B6B3-7D265084D8C4}" type="datetime1">
              <a:rPr lang="en-US" smtClean="0"/>
              <a:t>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1340624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4D366-165A-4AFC-B6CF-3FEA609C7B08}" type="datetime1">
              <a:rPr lang="en-US" smtClean="0"/>
              <a:t>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1906343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7D6E5A-4086-4AB3-8DE6-7A0D93B3627D}" type="datetime1">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2461519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CEE66F-8668-42E8-9402-4D15BAEDA1D9}" type="datetime1">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E5F28-18ED-47B6-8DD3-3E4F4BD1676D}" type="slidenum">
              <a:rPr lang="en-US" smtClean="0"/>
              <a:t>‹#›</a:t>
            </a:fld>
            <a:endParaRPr lang="en-US"/>
          </a:p>
        </p:txBody>
      </p:sp>
    </p:spTree>
    <p:extLst>
      <p:ext uri="{BB962C8B-B14F-4D97-AF65-F5344CB8AC3E}">
        <p14:creationId xmlns:p14="http://schemas.microsoft.com/office/powerpoint/2010/main" val="3360936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980" y="19579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8313" y="161396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033" y="633518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E0C35-CC56-4FFB-8A0A-6541C8C16632}" type="datetime1">
              <a:rPr lang="en-US" smtClean="0"/>
              <a:t>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5F28-18ED-47B6-8DD3-3E4F4BD1676D}" type="slidenum">
              <a:rPr lang="en-US" smtClean="0"/>
              <a:t>‹#›</a:t>
            </a:fld>
            <a:endParaRPr lang="en-US"/>
          </a:p>
        </p:txBody>
      </p:sp>
      <p:grpSp>
        <p:nvGrpSpPr>
          <p:cNvPr id="7" name="Group 6"/>
          <p:cNvGrpSpPr/>
          <p:nvPr userDrawn="1"/>
        </p:nvGrpSpPr>
        <p:grpSpPr>
          <a:xfrm>
            <a:off x="232835" y="6000750"/>
            <a:ext cx="1661581" cy="666747"/>
            <a:chOff x="0" y="0"/>
            <a:chExt cx="1966595" cy="839928"/>
          </a:xfrm>
        </p:grpSpPr>
        <p:pic>
          <p:nvPicPr>
            <p:cNvPr id="8" name="Picture 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0"/>
              <a:ext cx="1966595" cy="742315"/>
            </a:xfrm>
            <a:prstGeom prst="rect">
              <a:avLst/>
            </a:prstGeom>
          </p:spPr>
        </p:pic>
        <p:sp>
          <p:nvSpPr>
            <p:cNvPr id="9" name="Text Box 2"/>
            <p:cNvSpPr txBox="1">
              <a:spLocks noChangeArrowheads="1"/>
            </p:cNvSpPr>
            <p:nvPr/>
          </p:nvSpPr>
          <p:spPr bwMode="auto">
            <a:xfrm>
              <a:off x="124890" y="566243"/>
              <a:ext cx="1457326" cy="27368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endParaRPr lang="en-US" sz="1100" dirty="0">
                <a:effectLst/>
                <a:latin typeface="Calibri"/>
                <a:ea typeface="Calibri"/>
                <a:cs typeface="Times New Roman"/>
              </a:endParaRPr>
            </a:p>
          </p:txBody>
        </p:sp>
      </p:grpSp>
    </p:spTree>
    <p:extLst>
      <p:ext uri="{BB962C8B-B14F-4D97-AF65-F5344CB8AC3E}">
        <p14:creationId xmlns:p14="http://schemas.microsoft.com/office/powerpoint/2010/main" val="770235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hyperlink" Target="http://www.digestedorganics.com" TargetMode="Externa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tiff"/><Relationship Id="rId5" Type="http://schemas.openxmlformats.org/officeDocument/2006/relationships/image" Target="../media/image34.tiff"/><Relationship Id="rId10" Type="http://schemas.openxmlformats.org/officeDocument/2006/relationships/image" Target="../media/image7.tiff"/><Relationship Id="rId4" Type="http://schemas.openxmlformats.org/officeDocument/2006/relationships/image" Target="../media/image33.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8E5F28-18ED-47B6-8DD3-3E4F4BD1676D}" type="slidenum">
              <a:rPr lang="en-US" smtClean="0"/>
              <a:t>1</a:t>
            </a:fld>
            <a:endParaRPr lang="en-US"/>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1383" y="1654364"/>
            <a:ext cx="4029229" cy="1371426"/>
          </a:xfrm>
          <a:prstGeom prst="rect">
            <a:avLst/>
          </a:prstGeom>
        </p:spPr>
      </p:pic>
      <p:sp>
        <p:nvSpPr>
          <p:cNvPr id="10" name="TextBox 9"/>
          <p:cNvSpPr txBox="1"/>
          <p:nvPr/>
        </p:nvSpPr>
        <p:spPr>
          <a:xfrm>
            <a:off x="0" y="5233676"/>
            <a:ext cx="12201235" cy="2523768"/>
          </a:xfrm>
          <a:prstGeom prst="rect">
            <a:avLst/>
          </a:prstGeom>
          <a:noFill/>
        </p:spPr>
        <p:txBody>
          <a:bodyPr wrap="square" rtlCol="0">
            <a:spAutoFit/>
          </a:bodyPr>
          <a:lstStyle/>
          <a:p>
            <a:pPr algn="ctr"/>
            <a:r>
              <a:rPr lang="en-US" sz="3600" i="1" dirty="0"/>
              <a:t>Brown County</a:t>
            </a:r>
          </a:p>
          <a:p>
            <a:pPr algn="ctr"/>
            <a:r>
              <a:rPr lang="en-US" sz="3600" i="1" dirty="0"/>
              <a:t>March 2019</a:t>
            </a:r>
          </a:p>
          <a:p>
            <a:pPr algn="ctr"/>
            <a:endParaRPr lang="en-US" i="1" dirty="0"/>
          </a:p>
          <a:p>
            <a:pPr algn="ctr"/>
            <a:endParaRPr lang="en-US" sz="1200" dirty="0"/>
          </a:p>
          <a:p>
            <a:pPr algn="ctr"/>
            <a:endParaRPr lang="en-US" sz="800" dirty="0"/>
          </a:p>
          <a:p>
            <a:pPr algn="ctr"/>
            <a:endParaRPr lang="en-US" sz="4800" dirty="0"/>
          </a:p>
        </p:txBody>
      </p:sp>
      <p:sp>
        <p:nvSpPr>
          <p:cNvPr id="12" name="TextBox 11"/>
          <p:cNvSpPr txBox="1"/>
          <p:nvPr/>
        </p:nvSpPr>
        <p:spPr>
          <a:xfrm>
            <a:off x="2085019" y="4044864"/>
            <a:ext cx="8021959" cy="461665"/>
          </a:xfrm>
          <a:prstGeom prst="rect">
            <a:avLst/>
          </a:prstGeom>
          <a:solidFill>
            <a:srgbClr val="EBEBEB"/>
          </a:solidFill>
        </p:spPr>
        <p:txBody>
          <a:bodyPr wrap="square" rtlCol="0">
            <a:spAutoFit/>
          </a:bodyPr>
          <a:lstStyle/>
          <a:p>
            <a:pPr algn="ctr"/>
            <a:r>
              <a:rPr lang="en-US" sz="2400" dirty="0"/>
              <a:t>Harvest Energy | Capture Nutrients | Reclaim Water™</a:t>
            </a:r>
          </a:p>
        </p:txBody>
      </p:sp>
      <p:sp>
        <p:nvSpPr>
          <p:cNvPr id="13" name="TextBox 12"/>
          <p:cNvSpPr txBox="1"/>
          <p:nvPr/>
        </p:nvSpPr>
        <p:spPr>
          <a:xfrm>
            <a:off x="0" y="3249597"/>
            <a:ext cx="12192000" cy="738664"/>
          </a:xfrm>
          <a:prstGeom prst="rect">
            <a:avLst/>
          </a:prstGeom>
          <a:noFill/>
        </p:spPr>
        <p:txBody>
          <a:bodyPr wrap="square" rtlCol="0">
            <a:spAutoFit/>
          </a:bodyPr>
          <a:lstStyle/>
          <a:p>
            <a:pPr algn="ctr"/>
            <a:r>
              <a:rPr lang="en-US" sz="4200" dirty="0"/>
              <a:t>Advanced Filtration Solutions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0090" y="314790"/>
            <a:ext cx="2089226" cy="865088"/>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4283" y="314790"/>
            <a:ext cx="1918288" cy="865088"/>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5265" y="307449"/>
            <a:ext cx="2064825" cy="876156"/>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85" y="314745"/>
            <a:ext cx="1843122" cy="857838"/>
          </a:xfrm>
          <a:prstGeom prst="rect">
            <a:avLst/>
          </a:prstGeom>
        </p:spPr>
      </p:pic>
      <p:pic>
        <p:nvPicPr>
          <p:cNvPr id="2" name="Picture 1"/>
          <p:cNvPicPr>
            <a:picLocks noChangeAspect="1"/>
          </p:cNvPicPr>
          <p:nvPr/>
        </p:nvPicPr>
        <p:blipFill>
          <a:blip r:embed="rId7"/>
          <a:stretch>
            <a:fillRect/>
          </a:stretch>
        </p:blipFill>
        <p:spPr>
          <a:xfrm>
            <a:off x="6023129" y="307449"/>
            <a:ext cx="2077341" cy="865134"/>
          </a:xfrm>
          <a:prstGeom prst="rect">
            <a:avLst/>
          </a:prstGeom>
        </p:spPr>
      </p:pic>
      <p:pic>
        <p:nvPicPr>
          <p:cNvPr id="3" name="Picture 2"/>
          <p:cNvPicPr>
            <a:picLocks noChangeAspect="1"/>
          </p:cNvPicPr>
          <p:nvPr/>
        </p:nvPicPr>
        <p:blipFill>
          <a:blip r:embed="rId8"/>
          <a:stretch>
            <a:fillRect/>
          </a:stretch>
        </p:blipFill>
        <p:spPr>
          <a:xfrm>
            <a:off x="10010112" y="314745"/>
            <a:ext cx="2136662" cy="865133"/>
          </a:xfrm>
          <a:prstGeom prst="rect">
            <a:avLst/>
          </a:prstGeom>
        </p:spPr>
      </p:pic>
      <p:sp>
        <p:nvSpPr>
          <p:cNvPr id="5" name="Rectangle 4"/>
          <p:cNvSpPr/>
          <p:nvPr/>
        </p:nvSpPr>
        <p:spPr>
          <a:xfrm>
            <a:off x="132739" y="6041525"/>
            <a:ext cx="1819548" cy="67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232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96807-3318-4361-A4FC-BADB5C3C1C95}"/>
              </a:ext>
            </a:extLst>
          </p:cNvPr>
          <p:cNvSpPr>
            <a:spLocks noGrp="1"/>
          </p:cNvSpPr>
          <p:nvPr>
            <p:ph type="title"/>
          </p:nvPr>
        </p:nvSpPr>
        <p:spPr>
          <a:xfrm>
            <a:off x="555979" y="0"/>
            <a:ext cx="10515600" cy="1325563"/>
          </a:xfrm>
        </p:spPr>
        <p:txBody>
          <a:bodyPr>
            <a:normAutofit/>
          </a:bodyPr>
          <a:lstStyle/>
          <a:p>
            <a:r>
              <a:rPr lang="en-US" sz="4000" dirty="0"/>
              <a:t>5/9/18 Grab samples taken from Majestic</a:t>
            </a:r>
          </a:p>
        </p:txBody>
      </p:sp>
      <p:pic>
        <p:nvPicPr>
          <p:cNvPr id="19458" name="Picture 2" descr="https://lh3.googleusercontent.com/sF6-CRoMqZT3rody8GL4hHwyN3R3ezUtpECUWqL_LDPblIplFSR1YMfKGxFC-wxt7Mn5qRBqfvcoQav3KCmHPvT-mb7rEl5EhHWGZLvTSvccTaVBOtgHZLNN9aS5tH4Rifk-Jt1penQmoMwtWusGZVM5j1VbhyFG55Yk0eneeUm6VWWpLZBTVPc6U93NSD0_BFoI_yoBnsjJFNrApFVKMu01dAZAF7bn8rqtehdV6qogz7e0M2uSXWbbNnocSlkDQ2WZNV6rwXHplG4OMRjv0VscdLOoD9EBa0g5cDWokJGYWz_HXw_SXNucdSXWKveC0pbg5Ss_y2MXUFqsdeZCYz84-pgCZFYpcMKFQyQ3R2oQaItn6XrNxaKI7OA7cEvzN-fwI7V-NxQjVT2et1yToC6YYG-VWzvJIr8E1QRSIEj0JXyvICtPuffP7yuzQDn-3IcsZfAxke7MrObNRtUahnNqWpxS8w9xpsOvpGS46LY4KyUd9zZj8ALo-1jsna-VZi8loXE7i3ca5dOh1ATg6vQdl8opxpfHnKasB4PcEUykiylUsiusVeg2n9qYf5SKydfuseKHn6xoNpvrXgRqITXFFBXcdNbOGx1d0bH6=w1224-h918-no">
            <a:extLst>
              <a:ext uri="{FF2B5EF4-FFF2-40B4-BE49-F238E27FC236}">
                <a16:creationId xmlns:a16="http://schemas.microsoft.com/office/drawing/2014/main" id="{7BF92B66-419A-4C60-A6F1-0AA35266C0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5" t="19928" r="32253" b="31613"/>
          <a:stretch/>
        </p:blipFill>
        <p:spPr bwMode="auto">
          <a:xfrm>
            <a:off x="2908571" y="1028676"/>
            <a:ext cx="5642042" cy="3323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AD80CA-D33D-4823-AADA-CB0CD36C61CB}"/>
              </a:ext>
            </a:extLst>
          </p:cNvPr>
          <p:cNvSpPr txBox="1"/>
          <p:nvPr/>
        </p:nvSpPr>
        <p:spPr>
          <a:xfrm>
            <a:off x="2830750" y="4435807"/>
            <a:ext cx="9893029" cy="369332"/>
          </a:xfrm>
          <a:prstGeom prst="rect">
            <a:avLst/>
          </a:prstGeom>
          <a:noFill/>
        </p:spPr>
        <p:txBody>
          <a:bodyPr wrap="square" rtlCol="0">
            <a:spAutoFit/>
          </a:bodyPr>
          <a:lstStyle/>
          <a:p>
            <a:r>
              <a:rPr lang="en-US" u="sng" dirty="0"/>
              <a:t>Liquid Manure      UF Permeate                       RO Permeate        Discharge Standards             </a:t>
            </a:r>
          </a:p>
        </p:txBody>
      </p:sp>
      <p:sp>
        <p:nvSpPr>
          <p:cNvPr id="5" name="TextBox 4">
            <a:extLst>
              <a:ext uri="{FF2B5EF4-FFF2-40B4-BE49-F238E27FC236}">
                <a16:creationId xmlns:a16="http://schemas.microsoft.com/office/drawing/2014/main" id="{1DFB99DF-67DA-44A1-9CE1-D452CE5ECF14}"/>
              </a:ext>
            </a:extLst>
          </p:cNvPr>
          <p:cNvSpPr txBox="1"/>
          <p:nvPr/>
        </p:nvSpPr>
        <p:spPr>
          <a:xfrm>
            <a:off x="867265" y="4795087"/>
            <a:ext cx="9893029" cy="1200329"/>
          </a:xfrm>
          <a:prstGeom prst="rect">
            <a:avLst/>
          </a:prstGeom>
          <a:noFill/>
        </p:spPr>
        <p:txBody>
          <a:bodyPr wrap="square" rtlCol="0">
            <a:spAutoFit/>
          </a:bodyPr>
          <a:lstStyle/>
          <a:p>
            <a:r>
              <a:rPr lang="en-US" dirty="0"/>
              <a:t>Suspended Solids         &gt;25,000                     &lt;4                                        &lt;4                          &lt;4           </a:t>
            </a:r>
          </a:p>
          <a:p>
            <a:r>
              <a:rPr lang="en-US" dirty="0"/>
              <a:t>BOD                                &gt;10,000                  &gt;5,000                                 100                          &lt;5</a:t>
            </a:r>
          </a:p>
          <a:p>
            <a:r>
              <a:rPr lang="en-US" dirty="0"/>
              <a:t>Phosphorus                   604                           53                                       &lt;0.01                       &lt;0.01</a:t>
            </a:r>
          </a:p>
          <a:p>
            <a:r>
              <a:rPr lang="en-US" dirty="0"/>
              <a:t>Nitrogen                         3,710                       2,180                                   50                           &lt;1</a:t>
            </a:r>
          </a:p>
        </p:txBody>
      </p:sp>
    </p:spTree>
    <p:extLst>
      <p:ext uri="{BB962C8B-B14F-4D97-AF65-F5344CB8AC3E}">
        <p14:creationId xmlns:p14="http://schemas.microsoft.com/office/powerpoint/2010/main" val="2455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95DE-F33D-400F-93B5-CBCB1C8A8799}"/>
              </a:ext>
            </a:extLst>
          </p:cNvPr>
          <p:cNvSpPr>
            <a:spLocks noGrp="1"/>
          </p:cNvSpPr>
          <p:nvPr>
            <p:ph type="title"/>
          </p:nvPr>
        </p:nvSpPr>
        <p:spPr/>
        <p:txBody>
          <a:bodyPr/>
          <a:lstStyle/>
          <a:p>
            <a:r>
              <a:rPr lang="en-US" dirty="0"/>
              <a:t>Polishing Water Prior to Discharge/Reuse</a:t>
            </a:r>
          </a:p>
        </p:txBody>
      </p:sp>
      <p:sp>
        <p:nvSpPr>
          <p:cNvPr id="4" name="Slide Number Placeholder 3">
            <a:extLst>
              <a:ext uri="{FF2B5EF4-FFF2-40B4-BE49-F238E27FC236}">
                <a16:creationId xmlns:a16="http://schemas.microsoft.com/office/drawing/2014/main" id="{D9304714-921B-41A7-8924-712CA852AE36}"/>
              </a:ext>
            </a:extLst>
          </p:cNvPr>
          <p:cNvSpPr>
            <a:spLocks noGrp="1"/>
          </p:cNvSpPr>
          <p:nvPr>
            <p:ph type="sldNum" sz="quarter" idx="12"/>
          </p:nvPr>
        </p:nvSpPr>
        <p:spPr/>
        <p:txBody>
          <a:bodyPr/>
          <a:lstStyle/>
          <a:p>
            <a:fld id="{378E5F28-18ED-47B6-8DD3-3E4F4BD1676D}" type="slidenum">
              <a:rPr lang="en-US" smtClean="0"/>
              <a:t>11</a:t>
            </a:fld>
            <a:endParaRPr lang="en-US"/>
          </a:p>
        </p:txBody>
      </p:sp>
      <p:sp>
        <p:nvSpPr>
          <p:cNvPr id="3" name="Content Placeholder 2">
            <a:extLst>
              <a:ext uri="{FF2B5EF4-FFF2-40B4-BE49-F238E27FC236}">
                <a16:creationId xmlns:a16="http://schemas.microsoft.com/office/drawing/2014/main" id="{59C5E8BE-BBE2-4A62-96E2-C64051C4C51C}"/>
              </a:ext>
            </a:extLst>
          </p:cNvPr>
          <p:cNvSpPr>
            <a:spLocks noGrp="1"/>
          </p:cNvSpPr>
          <p:nvPr>
            <p:ph idx="1"/>
          </p:nvPr>
        </p:nvSpPr>
        <p:spPr/>
        <p:txBody>
          <a:bodyPr/>
          <a:lstStyle/>
          <a:p>
            <a:r>
              <a:rPr lang="en-US" dirty="0"/>
              <a:t>Need to remove trace amount of organic matter and ammonia nitrogen from RO permeate prior to discharge</a:t>
            </a:r>
          </a:p>
          <a:p>
            <a:r>
              <a:rPr lang="en-US" dirty="0"/>
              <a:t>Multi-step process:</a:t>
            </a:r>
          </a:p>
          <a:p>
            <a:pPr marL="914400" lvl="1" indent="-457200">
              <a:buFont typeface="+mj-lt"/>
              <a:buAutoNum type="arabicPeriod"/>
            </a:pPr>
            <a:r>
              <a:rPr lang="en-US" dirty="0"/>
              <a:t>Aerate</a:t>
            </a:r>
          </a:p>
          <a:p>
            <a:pPr marL="914400" lvl="1" indent="-457200">
              <a:buFont typeface="+mj-lt"/>
              <a:buAutoNum type="arabicPeriod"/>
            </a:pPr>
            <a:r>
              <a:rPr lang="en-US" dirty="0"/>
              <a:t>Add oxidizer like hydrogen peroxide (if needed)</a:t>
            </a:r>
          </a:p>
          <a:p>
            <a:pPr marL="914400" lvl="1" indent="-457200">
              <a:buFont typeface="+mj-lt"/>
              <a:buAutoNum type="arabicPeriod"/>
            </a:pPr>
            <a:r>
              <a:rPr lang="en-US" dirty="0"/>
              <a:t>Filter water again with low-pressure RO system (&gt;95% rejection of organic matter and ammonia)</a:t>
            </a:r>
          </a:p>
          <a:p>
            <a:pPr marL="914400" lvl="1" indent="-457200">
              <a:buFont typeface="+mj-lt"/>
              <a:buAutoNum type="arabicPeriod"/>
            </a:pPr>
            <a:r>
              <a:rPr lang="en-US" dirty="0"/>
              <a:t>Filter this RO permeate through ion-exchange resin beds to remove ammonia (just like water softener except we use resin that removes NH</a:t>
            </a:r>
            <a:r>
              <a:rPr lang="en-US" baseline="-25000" dirty="0"/>
              <a:t>4</a:t>
            </a:r>
            <a:r>
              <a:rPr lang="en-US" baseline="30000" dirty="0"/>
              <a:t>+</a:t>
            </a:r>
            <a:r>
              <a:rPr lang="en-US" dirty="0"/>
              <a:t> instead of just calcium and magnesium)</a:t>
            </a:r>
          </a:p>
        </p:txBody>
      </p:sp>
    </p:spTree>
    <p:extLst>
      <p:ext uri="{BB962C8B-B14F-4D97-AF65-F5344CB8AC3E}">
        <p14:creationId xmlns:p14="http://schemas.microsoft.com/office/powerpoint/2010/main" val="748379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B712-260C-4F75-9D6A-4A303CE5D83A}"/>
              </a:ext>
            </a:extLst>
          </p:cNvPr>
          <p:cNvSpPr>
            <a:spLocks noGrp="1"/>
          </p:cNvSpPr>
          <p:nvPr>
            <p:ph type="title"/>
          </p:nvPr>
        </p:nvSpPr>
        <p:spPr/>
        <p:txBody>
          <a:bodyPr/>
          <a:lstStyle/>
          <a:p>
            <a:r>
              <a:rPr lang="en-US" dirty="0"/>
              <a:t>How do we know the water we made is clean enough to discharge?</a:t>
            </a:r>
          </a:p>
        </p:txBody>
      </p:sp>
      <p:sp>
        <p:nvSpPr>
          <p:cNvPr id="3" name="Content Placeholder 2">
            <a:extLst>
              <a:ext uri="{FF2B5EF4-FFF2-40B4-BE49-F238E27FC236}">
                <a16:creationId xmlns:a16="http://schemas.microsoft.com/office/drawing/2014/main" id="{8FD020C5-EDC4-4D56-B561-0BCBE48EDC77}"/>
              </a:ext>
            </a:extLst>
          </p:cNvPr>
          <p:cNvSpPr>
            <a:spLocks noGrp="1"/>
          </p:cNvSpPr>
          <p:nvPr>
            <p:ph idx="1"/>
          </p:nvPr>
        </p:nvSpPr>
        <p:spPr/>
        <p:txBody>
          <a:bodyPr/>
          <a:lstStyle/>
          <a:p>
            <a:r>
              <a:rPr lang="en-US" dirty="0"/>
              <a:t>Several parameters are measured in real time by sensors:</a:t>
            </a:r>
          </a:p>
          <a:p>
            <a:pPr lvl="1"/>
            <a:r>
              <a:rPr lang="en-US" dirty="0"/>
              <a:t>Temperature and pH</a:t>
            </a:r>
          </a:p>
          <a:p>
            <a:pPr lvl="1"/>
            <a:r>
              <a:rPr lang="en-US" dirty="0"/>
              <a:t>Electrical conductivity (which corresponds to how many dissolved salts are present)</a:t>
            </a:r>
          </a:p>
          <a:p>
            <a:pPr lvl="1"/>
            <a:r>
              <a:rPr lang="en-US" dirty="0"/>
              <a:t>Ammonia </a:t>
            </a:r>
          </a:p>
          <a:p>
            <a:r>
              <a:rPr lang="en-US" dirty="0"/>
              <a:t>Organic matter is assessed by measuring Chemical Oxygen Demand (COD) in on-site lab</a:t>
            </a:r>
          </a:p>
          <a:p>
            <a:pPr lvl="1"/>
            <a:r>
              <a:rPr lang="en-US" dirty="0"/>
              <a:t>Takes 2 hours</a:t>
            </a:r>
          </a:p>
          <a:p>
            <a:pPr lvl="1"/>
            <a:r>
              <a:rPr lang="en-US" dirty="0"/>
              <a:t>COD correlates to Biological Oxygen Demand (BOD), which is what DNR permits</a:t>
            </a:r>
          </a:p>
          <a:p>
            <a:endParaRPr lang="en-US" dirty="0"/>
          </a:p>
        </p:txBody>
      </p:sp>
      <p:sp>
        <p:nvSpPr>
          <p:cNvPr id="4" name="Slide Number Placeholder 3">
            <a:extLst>
              <a:ext uri="{FF2B5EF4-FFF2-40B4-BE49-F238E27FC236}">
                <a16:creationId xmlns:a16="http://schemas.microsoft.com/office/drawing/2014/main" id="{222C1056-3776-416E-AB8E-67068CF3623C}"/>
              </a:ext>
            </a:extLst>
          </p:cNvPr>
          <p:cNvSpPr>
            <a:spLocks noGrp="1"/>
          </p:cNvSpPr>
          <p:nvPr>
            <p:ph type="sldNum" sz="quarter" idx="12"/>
          </p:nvPr>
        </p:nvSpPr>
        <p:spPr/>
        <p:txBody>
          <a:bodyPr/>
          <a:lstStyle/>
          <a:p>
            <a:fld id="{378E5F28-18ED-47B6-8DD3-3E4F4BD1676D}" type="slidenum">
              <a:rPr lang="en-US" smtClean="0"/>
              <a:t>12</a:t>
            </a:fld>
            <a:endParaRPr lang="en-US"/>
          </a:p>
        </p:txBody>
      </p:sp>
    </p:spTree>
    <p:extLst>
      <p:ext uri="{BB962C8B-B14F-4D97-AF65-F5344CB8AC3E}">
        <p14:creationId xmlns:p14="http://schemas.microsoft.com/office/powerpoint/2010/main" val="284786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98-51FA-45DC-9A40-15F86FCF34ED}"/>
              </a:ext>
            </a:extLst>
          </p:cNvPr>
          <p:cNvSpPr>
            <a:spLocks noGrp="1"/>
          </p:cNvSpPr>
          <p:nvPr>
            <p:ph type="title"/>
          </p:nvPr>
        </p:nvSpPr>
        <p:spPr/>
        <p:txBody>
          <a:bodyPr/>
          <a:lstStyle/>
          <a:p>
            <a:r>
              <a:rPr lang="en-US" dirty="0"/>
              <a:t>What do we do if the water being produced doesn’t meet the discharge permit levels?</a:t>
            </a:r>
          </a:p>
        </p:txBody>
      </p:sp>
      <p:sp>
        <p:nvSpPr>
          <p:cNvPr id="3" name="Content Placeholder 2">
            <a:extLst>
              <a:ext uri="{FF2B5EF4-FFF2-40B4-BE49-F238E27FC236}">
                <a16:creationId xmlns:a16="http://schemas.microsoft.com/office/drawing/2014/main" id="{1E03C07A-A5C3-4F48-A6B8-22E36D90ABA3}"/>
              </a:ext>
            </a:extLst>
          </p:cNvPr>
          <p:cNvSpPr>
            <a:spLocks noGrp="1"/>
          </p:cNvSpPr>
          <p:nvPr>
            <p:ph idx="1"/>
          </p:nvPr>
        </p:nvSpPr>
        <p:spPr/>
        <p:txBody>
          <a:bodyPr/>
          <a:lstStyle/>
          <a:p>
            <a:r>
              <a:rPr lang="en-US" dirty="0"/>
              <a:t>First, we stop discharging!</a:t>
            </a:r>
          </a:p>
          <a:p>
            <a:pPr lvl="1"/>
            <a:r>
              <a:rPr lang="en-US" dirty="0"/>
              <a:t>If any sensor or lab result finds that the water being discharged is in violation of the permit, we can immediately (and automatically) stop discharging and divert the water flow to lagoon storage</a:t>
            </a:r>
          </a:p>
          <a:p>
            <a:r>
              <a:rPr lang="en-US" dirty="0"/>
              <a:t>We can process water through the polishing system multiple times if needed</a:t>
            </a:r>
          </a:p>
          <a:p>
            <a:pPr lvl="1"/>
            <a:r>
              <a:rPr lang="en-US" dirty="0"/>
              <a:t>We can remove 90-95% of a contaminant in one pass, if we need to take multiple passes, we can.</a:t>
            </a:r>
          </a:p>
          <a:p>
            <a:r>
              <a:rPr lang="en-US" dirty="0"/>
              <a:t>We can adjust filter system parameters to achieve higher performance</a:t>
            </a:r>
          </a:p>
          <a:p>
            <a:pPr lvl="1"/>
            <a:endParaRPr lang="en-US" dirty="0"/>
          </a:p>
          <a:p>
            <a:endParaRPr lang="en-US" dirty="0"/>
          </a:p>
        </p:txBody>
      </p:sp>
      <p:sp>
        <p:nvSpPr>
          <p:cNvPr id="4" name="Slide Number Placeholder 3">
            <a:extLst>
              <a:ext uri="{FF2B5EF4-FFF2-40B4-BE49-F238E27FC236}">
                <a16:creationId xmlns:a16="http://schemas.microsoft.com/office/drawing/2014/main" id="{E179E94F-26E3-46B7-8524-AAC57A43B2BD}"/>
              </a:ext>
            </a:extLst>
          </p:cNvPr>
          <p:cNvSpPr>
            <a:spLocks noGrp="1"/>
          </p:cNvSpPr>
          <p:nvPr>
            <p:ph type="sldNum" sz="quarter" idx="12"/>
          </p:nvPr>
        </p:nvSpPr>
        <p:spPr/>
        <p:txBody>
          <a:bodyPr/>
          <a:lstStyle/>
          <a:p>
            <a:fld id="{378E5F28-18ED-47B6-8DD3-3E4F4BD1676D}" type="slidenum">
              <a:rPr lang="en-US" smtClean="0"/>
              <a:t>13</a:t>
            </a:fld>
            <a:endParaRPr lang="en-US"/>
          </a:p>
        </p:txBody>
      </p:sp>
    </p:spTree>
    <p:extLst>
      <p:ext uri="{BB962C8B-B14F-4D97-AF65-F5344CB8AC3E}">
        <p14:creationId xmlns:p14="http://schemas.microsoft.com/office/powerpoint/2010/main" val="1932103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3C5D0-8BAE-4626-9E2A-5FCCAD4AD0F8}"/>
              </a:ext>
            </a:extLst>
          </p:cNvPr>
          <p:cNvSpPr>
            <a:spLocks noGrp="1"/>
          </p:cNvSpPr>
          <p:nvPr>
            <p:ph type="title"/>
          </p:nvPr>
        </p:nvSpPr>
        <p:spPr/>
        <p:txBody>
          <a:bodyPr/>
          <a:lstStyle/>
          <a:p>
            <a:r>
              <a:rPr lang="en-US" dirty="0"/>
              <a:t>How do we know this is going to work in Brown County?	</a:t>
            </a:r>
          </a:p>
        </p:txBody>
      </p:sp>
      <p:sp>
        <p:nvSpPr>
          <p:cNvPr id="3" name="Content Placeholder 2">
            <a:extLst>
              <a:ext uri="{FF2B5EF4-FFF2-40B4-BE49-F238E27FC236}">
                <a16:creationId xmlns:a16="http://schemas.microsoft.com/office/drawing/2014/main" id="{5262EE4C-EB69-4C4E-85EA-E189CCFA6022}"/>
              </a:ext>
            </a:extLst>
          </p:cNvPr>
          <p:cNvSpPr>
            <a:spLocks noGrp="1"/>
          </p:cNvSpPr>
          <p:nvPr>
            <p:ph idx="1"/>
          </p:nvPr>
        </p:nvSpPr>
        <p:spPr>
          <a:xfrm>
            <a:off x="555980" y="1728114"/>
            <a:ext cx="10515600" cy="4351338"/>
          </a:xfrm>
        </p:spPr>
        <p:txBody>
          <a:bodyPr/>
          <a:lstStyle/>
          <a:p>
            <a:r>
              <a:rPr lang="en-US" dirty="0"/>
              <a:t>We have done extensive pilot testing with manure and digested manure from facilities in Brown County and throughout WI and MI that are representative of what we will see at this site</a:t>
            </a:r>
          </a:p>
          <a:p>
            <a:r>
              <a:rPr lang="en-US" dirty="0"/>
              <a:t>We have over two years operating experience at Majestic, which is a more challenging manure to filter because:</a:t>
            </a:r>
          </a:p>
          <a:p>
            <a:pPr lvl="1"/>
            <a:r>
              <a:rPr lang="en-US" dirty="0"/>
              <a:t>They bed on sawdust instead of fiber</a:t>
            </a:r>
          </a:p>
          <a:p>
            <a:pPr lvl="1"/>
            <a:r>
              <a:rPr lang="en-US" dirty="0"/>
              <a:t>The manure is very thick due to use of robotic </a:t>
            </a:r>
            <a:r>
              <a:rPr lang="en-US" dirty="0" err="1"/>
              <a:t>milkers</a:t>
            </a:r>
            <a:r>
              <a:rPr lang="en-US" dirty="0"/>
              <a:t>, scrapers, and fans</a:t>
            </a:r>
          </a:p>
          <a:p>
            <a:pPr lvl="1"/>
            <a:r>
              <a:rPr lang="en-US" dirty="0"/>
              <a:t>The manure is not as well digested as it will be at this site</a:t>
            </a:r>
          </a:p>
          <a:p>
            <a:r>
              <a:rPr lang="en-US" dirty="0"/>
              <a:t>We are working with a great team of engineers and contractors that understand manure management and wastewater treatment</a:t>
            </a:r>
          </a:p>
          <a:p>
            <a:endParaRPr lang="en-US" dirty="0"/>
          </a:p>
          <a:p>
            <a:pPr lvl="1"/>
            <a:endParaRPr lang="en-US" dirty="0"/>
          </a:p>
        </p:txBody>
      </p:sp>
      <p:sp>
        <p:nvSpPr>
          <p:cNvPr id="4" name="Slide Number Placeholder 3">
            <a:extLst>
              <a:ext uri="{FF2B5EF4-FFF2-40B4-BE49-F238E27FC236}">
                <a16:creationId xmlns:a16="http://schemas.microsoft.com/office/drawing/2014/main" id="{4E13F12C-13E6-4D76-95E2-0017CAFD0D01}"/>
              </a:ext>
            </a:extLst>
          </p:cNvPr>
          <p:cNvSpPr>
            <a:spLocks noGrp="1"/>
          </p:cNvSpPr>
          <p:nvPr>
            <p:ph type="sldNum" sz="quarter" idx="12"/>
          </p:nvPr>
        </p:nvSpPr>
        <p:spPr/>
        <p:txBody>
          <a:bodyPr/>
          <a:lstStyle/>
          <a:p>
            <a:fld id="{378E5F28-18ED-47B6-8DD3-3E4F4BD1676D}" type="slidenum">
              <a:rPr lang="en-US" smtClean="0"/>
              <a:t>14</a:t>
            </a:fld>
            <a:endParaRPr lang="en-US"/>
          </a:p>
        </p:txBody>
      </p:sp>
    </p:spTree>
    <p:extLst>
      <p:ext uri="{BB962C8B-B14F-4D97-AF65-F5344CB8AC3E}">
        <p14:creationId xmlns:p14="http://schemas.microsoft.com/office/powerpoint/2010/main" val="1704029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0DBF-2C63-473B-A780-A09E83BB63DE}"/>
              </a:ext>
            </a:extLst>
          </p:cNvPr>
          <p:cNvSpPr>
            <a:spLocks noGrp="1"/>
          </p:cNvSpPr>
          <p:nvPr>
            <p:ph type="title"/>
          </p:nvPr>
        </p:nvSpPr>
        <p:spPr/>
        <p:txBody>
          <a:bodyPr/>
          <a:lstStyle/>
          <a:p>
            <a:r>
              <a:rPr lang="en-US" dirty="0"/>
              <a:t>Wiese Bros. Manure Test: March 2017 </a:t>
            </a:r>
            <a:br>
              <a:rPr lang="en-US" dirty="0"/>
            </a:br>
            <a:r>
              <a:rPr lang="en-US" sz="2000" dirty="0"/>
              <a:t>(144 days after unit had been running at Majestic)</a:t>
            </a:r>
            <a:endParaRPr lang="en-US" dirty="0"/>
          </a:p>
        </p:txBody>
      </p:sp>
      <p:sp>
        <p:nvSpPr>
          <p:cNvPr id="3" name="Content Placeholder 2">
            <a:extLst>
              <a:ext uri="{FF2B5EF4-FFF2-40B4-BE49-F238E27FC236}">
                <a16:creationId xmlns:a16="http://schemas.microsoft.com/office/drawing/2014/main" id="{B498EF1D-5527-4540-99DA-8568721A3DFE}"/>
              </a:ext>
            </a:extLst>
          </p:cNvPr>
          <p:cNvSpPr>
            <a:spLocks noGrp="1"/>
          </p:cNvSpPr>
          <p:nvPr>
            <p:ph idx="1"/>
          </p:nvPr>
        </p:nvSpPr>
        <p:spPr>
          <a:xfrm>
            <a:off x="838200" y="1825625"/>
            <a:ext cx="8030113" cy="4351338"/>
          </a:xfrm>
        </p:spPr>
        <p:txBody>
          <a:bodyPr/>
          <a:lstStyle/>
          <a:p>
            <a:r>
              <a:rPr lang="en-US" dirty="0"/>
              <a:t>Ran 5,000 gal of Wiese’s raw </a:t>
            </a:r>
            <a:r>
              <a:rPr lang="en-US" dirty="0" err="1"/>
              <a:t>pressate</a:t>
            </a:r>
            <a:r>
              <a:rPr lang="en-US" dirty="0"/>
              <a:t> at Majestic</a:t>
            </a:r>
          </a:p>
        </p:txBody>
      </p:sp>
      <p:pic>
        <p:nvPicPr>
          <p:cNvPr id="7170" name="Picture 2" descr="https://lh3.googleusercontent.com/3yfosYLrJOI9_rU3NUvIKIo86l8h_-WNK6YP3sO3NXYpJXQMk-CZU1Q-8YKkGeoZlA3ui45pibEA4FbOhbGU1_nA5uLQccMO7H8TNX6NaFWwSUFvLw4rw6ElhQDBLIKLw_svu_IzSL6DQ32KV_v-jtPZ_TegK5PJL3jkiTotynqYpu191NohsIdKJFkFte9uyjDKHX2b-69AASmi6IwR2qg2dP598Fg75Bk8WRYEPojQfr1MjMJhQEDa0Ld4tddBuAwyZLAII3ryueIfji04vzJiVwbK0QlUNEWRlm82Fh6ntMvYXTIrzhVmP6gR1hGyhairxgBaOM08adV-GQR5nc_vGSIbblWGnm4YwG_2_6wZh4rLynShs6HZHCr3zwSrskCR0l-_mFLwQhoKtLDqSJyBrkdFpAPvIDs8ee2kwrykgeWKgltLmNX_wlBeDyyLVl-oeLOaeY68eBXdO2TyNTEGCED_4d2OMGsKs9zFIELSGCZBw70Ub9TdaELPFkTog7oSm9NrNRh5_tbkE50ImRO9ACgl1NjVZtOjwSncgsLOkmiUIJdgwfKZoJFlTKCuiPkCnKXYOABAvhDzDfD5VVr81y4QVvG_BwFI83ji=w690-h918-no">
            <a:extLst>
              <a:ext uri="{FF2B5EF4-FFF2-40B4-BE49-F238E27FC236}">
                <a16:creationId xmlns:a16="http://schemas.microsoft.com/office/drawing/2014/main" id="{59804897-C230-4B6C-A79A-10E02E9C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731" y="1159647"/>
            <a:ext cx="2944172" cy="39279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0C254C-46DE-4282-9F3C-4FC2BB14AB85}"/>
              </a:ext>
            </a:extLst>
          </p:cNvPr>
          <p:cNvSpPr txBox="1"/>
          <p:nvPr/>
        </p:nvSpPr>
        <p:spPr>
          <a:xfrm>
            <a:off x="9026333" y="5324272"/>
            <a:ext cx="2802193" cy="923330"/>
          </a:xfrm>
          <a:prstGeom prst="rect">
            <a:avLst/>
          </a:prstGeom>
          <a:noFill/>
        </p:spPr>
        <p:txBody>
          <a:bodyPr wrap="square" rtlCol="0">
            <a:spAutoFit/>
          </a:bodyPr>
          <a:lstStyle/>
          <a:p>
            <a:r>
              <a:rPr lang="en-US" dirty="0"/>
              <a:t>Flux was around 10-15 GFD at 60-75% permeate recovery, as expected!</a:t>
            </a:r>
          </a:p>
        </p:txBody>
      </p:sp>
      <p:graphicFrame>
        <p:nvGraphicFramePr>
          <p:cNvPr id="7" name="Content Placeholder 7">
            <a:extLst>
              <a:ext uri="{FF2B5EF4-FFF2-40B4-BE49-F238E27FC236}">
                <a16:creationId xmlns:a16="http://schemas.microsoft.com/office/drawing/2014/main" id="{44449228-24E9-418D-8A3B-F4DFAFBB05F1}"/>
              </a:ext>
            </a:extLst>
          </p:cNvPr>
          <p:cNvGraphicFramePr>
            <a:graphicFrameLocks/>
          </p:cNvGraphicFramePr>
          <p:nvPr>
            <p:extLst>
              <p:ext uri="{D42A27DB-BD31-4B8C-83A1-F6EECF244321}">
                <p14:modId xmlns:p14="http://schemas.microsoft.com/office/powerpoint/2010/main" val="2646395218"/>
              </p:ext>
            </p:extLst>
          </p:nvPr>
        </p:nvGraphicFramePr>
        <p:xfrm>
          <a:off x="1268641" y="2611877"/>
          <a:ext cx="6387027" cy="3006090"/>
        </p:xfrm>
        <a:graphic>
          <a:graphicData uri="http://schemas.openxmlformats.org/drawingml/2006/table">
            <a:tbl>
              <a:tblPr firstRow="1" firstCol="1" bandRow="1">
                <a:tableStyleId>{5C22544A-7EE6-4342-B048-85BDC9FD1C3A}</a:tableStyleId>
              </a:tblPr>
              <a:tblGrid>
                <a:gridCol w="2463865">
                  <a:extLst>
                    <a:ext uri="{9D8B030D-6E8A-4147-A177-3AD203B41FA5}">
                      <a16:colId xmlns:a16="http://schemas.microsoft.com/office/drawing/2014/main" val="53856994"/>
                    </a:ext>
                  </a:extLst>
                </a:gridCol>
                <a:gridCol w="1307443">
                  <a:extLst>
                    <a:ext uri="{9D8B030D-6E8A-4147-A177-3AD203B41FA5}">
                      <a16:colId xmlns:a16="http://schemas.microsoft.com/office/drawing/2014/main" val="124912522"/>
                    </a:ext>
                  </a:extLst>
                </a:gridCol>
                <a:gridCol w="1307443">
                  <a:extLst>
                    <a:ext uri="{9D8B030D-6E8A-4147-A177-3AD203B41FA5}">
                      <a16:colId xmlns:a16="http://schemas.microsoft.com/office/drawing/2014/main" val="1670869682"/>
                    </a:ext>
                  </a:extLst>
                </a:gridCol>
                <a:gridCol w="1308276">
                  <a:extLst>
                    <a:ext uri="{9D8B030D-6E8A-4147-A177-3AD203B41FA5}">
                      <a16:colId xmlns:a16="http://schemas.microsoft.com/office/drawing/2014/main" val="2609533381"/>
                    </a:ext>
                  </a:extLst>
                </a:gridCol>
              </a:tblGrid>
              <a:tr h="727710">
                <a:tc>
                  <a:txBody>
                    <a:bodyPr/>
                    <a:lstStyle/>
                    <a:p>
                      <a:pPr marL="0" marR="0" algn="ctr">
                        <a:spcBef>
                          <a:spcPts val="0"/>
                        </a:spcBef>
                        <a:spcAft>
                          <a:spcPts val="0"/>
                        </a:spcAft>
                      </a:pPr>
                      <a:r>
                        <a:rPr lang="en-US" sz="1800" dirty="0">
                          <a:effectLst/>
                        </a:rPr>
                        <a:t>Parameter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Pressate (Raw)</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UF Permeate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Percent Removal by UF</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7897575"/>
                  </a:ext>
                </a:extLst>
              </a:tr>
              <a:tr h="363855">
                <a:tc>
                  <a:txBody>
                    <a:bodyPr/>
                    <a:lstStyle/>
                    <a:p>
                      <a:pPr marL="0" marR="0">
                        <a:spcBef>
                          <a:spcPts val="0"/>
                        </a:spcBef>
                        <a:spcAft>
                          <a:spcPts val="0"/>
                        </a:spcAft>
                      </a:pPr>
                      <a:r>
                        <a:rPr lang="en-US" sz="1800" dirty="0">
                          <a:effectLst/>
                        </a:rPr>
                        <a:t>Dry Matter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4.84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1.58</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67%</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5016061"/>
                  </a:ext>
                </a:extLst>
              </a:tr>
              <a:tr h="363855">
                <a:tc>
                  <a:txBody>
                    <a:bodyPr/>
                    <a:lstStyle/>
                    <a:p>
                      <a:pPr marL="0" marR="0">
                        <a:spcBef>
                          <a:spcPts val="0"/>
                        </a:spcBef>
                        <a:spcAft>
                          <a:spcPts val="0"/>
                        </a:spcAft>
                      </a:pPr>
                      <a:r>
                        <a:rPr lang="en-US" sz="1800" dirty="0">
                          <a:effectLst/>
                        </a:rPr>
                        <a:t>Nutrients (</a:t>
                      </a:r>
                      <a:r>
                        <a:rPr lang="en-US" sz="1800" dirty="0" err="1">
                          <a:effectLst/>
                        </a:rPr>
                        <a:t>lbs</a:t>
                      </a:r>
                      <a:r>
                        <a:rPr lang="en-US" sz="1800" dirty="0">
                          <a:effectLst/>
                        </a:rPr>
                        <a:t>/1000gal)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6055134"/>
                  </a:ext>
                </a:extLst>
              </a:tr>
              <a:tr h="363855">
                <a:tc>
                  <a:txBody>
                    <a:bodyPr/>
                    <a:lstStyle/>
                    <a:p>
                      <a:pPr marL="102870" marR="0">
                        <a:spcBef>
                          <a:spcPts val="0"/>
                        </a:spcBef>
                        <a:spcAft>
                          <a:spcPts val="0"/>
                        </a:spcAft>
                      </a:pPr>
                      <a:r>
                        <a:rPr lang="en-US" sz="1800" dirty="0">
                          <a:effectLst/>
                        </a:rPr>
                        <a:t>    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23.9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15.0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37%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8947290"/>
                  </a:ext>
                </a:extLst>
              </a:tr>
              <a:tr h="363855">
                <a:tc>
                  <a:txBody>
                    <a:bodyPr/>
                    <a:lstStyle/>
                    <a:p>
                      <a:pPr marL="102870" marR="0">
                        <a:spcBef>
                          <a:spcPts val="0"/>
                        </a:spcBef>
                        <a:spcAft>
                          <a:spcPts val="0"/>
                        </a:spcAft>
                      </a:pPr>
                      <a:r>
                        <a:rPr lang="en-US" sz="1800" dirty="0">
                          <a:effectLst/>
                        </a:rPr>
                        <a:t>    P2O5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6.5</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0.22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97%</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6727174"/>
                  </a:ext>
                </a:extLst>
              </a:tr>
              <a:tr h="363855">
                <a:tc>
                  <a:txBody>
                    <a:bodyPr/>
                    <a:lstStyle/>
                    <a:p>
                      <a:pPr marL="102870" marR="0">
                        <a:spcBef>
                          <a:spcPts val="0"/>
                        </a:spcBef>
                        <a:spcAft>
                          <a:spcPts val="0"/>
                        </a:spcAft>
                      </a:pPr>
                      <a:r>
                        <a:rPr lang="en-US" sz="1800" dirty="0">
                          <a:effectLst/>
                        </a:rPr>
                        <a:t>    K2O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14.9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16.1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2773634"/>
                  </a:ext>
                </a:extLst>
              </a:tr>
              <a:tr h="363855">
                <a:tc>
                  <a:txBody>
                    <a:bodyPr/>
                    <a:lstStyle/>
                    <a:p>
                      <a:pPr marL="102870" marR="0">
                        <a:spcBef>
                          <a:spcPts val="0"/>
                        </a:spcBef>
                        <a:spcAft>
                          <a:spcPts val="0"/>
                        </a:spcAft>
                      </a:pPr>
                      <a:r>
                        <a:rPr lang="en-US" sz="1800" dirty="0">
                          <a:effectLst/>
                        </a:rPr>
                        <a:t>     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3.4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7%</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9881348"/>
                  </a:ext>
                </a:extLst>
              </a:tr>
            </a:tbl>
          </a:graphicData>
        </a:graphic>
      </p:graphicFrame>
    </p:spTree>
    <p:extLst>
      <p:ext uri="{BB962C8B-B14F-4D97-AF65-F5344CB8AC3E}">
        <p14:creationId xmlns:p14="http://schemas.microsoft.com/office/powerpoint/2010/main" val="365362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0D61C2-B1BC-4234-84CA-C366E7BF108C}"/>
              </a:ext>
            </a:extLst>
          </p:cNvPr>
          <p:cNvSpPr/>
          <p:nvPr/>
        </p:nvSpPr>
        <p:spPr>
          <a:xfrm>
            <a:off x="87549" y="5729591"/>
            <a:ext cx="2151903" cy="932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099536" y="4182085"/>
            <a:ext cx="998444" cy="499222"/>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Forward Osmosis</a:t>
            </a:r>
          </a:p>
        </p:txBody>
      </p:sp>
      <p:sp>
        <p:nvSpPr>
          <p:cNvPr id="29" name="Rounded Rectangle 28"/>
          <p:cNvSpPr/>
          <p:nvPr/>
        </p:nvSpPr>
        <p:spPr>
          <a:xfrm>
            <a:off x="973457" y="2175343"/>
            <a:ext cx="1267504" cy="499222"/>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Ultrafiltration</a:t>
            </a:r>
          </a:p>
        </p:txBody>
      </p:sp>
      <p:cxnSp>
        <p:nvCxnSpPr>
          <p:cNvPr id="42" name="Straight Arrow Connector 41"/>
          <p:cNvCxnSpPr>
            <a:cxnSpLocks/>
            <a:stCxn id="29" idx="2"/>
            <a:endCxn id="54" idx="0"/>
          </p:cNvCxnSpPr>
          <p:nvPr/>
        </p:nvCxnSpPr>
        <p:spPr>
          <a:xfrm flipH="1">
            <a:off x="1602667" y="2674565"/>
            <a:ext cx="4543" cy="47600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a:stCxn id="68" idx="3"/>
            <a:endCxn id="61" idx="1"/>
          </p:cNvCxnSpPr>
          <p:nvPr/>
        </p:nvCxnSpPr>
        <p:spPr>
          <a:xfrm flipV="1">
            <a:off x="2373933" y="5932057"/>
            <a:ext cx="426352" cy="542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cxnSpLocks/>
            <a:stCxn id="99" idx="3"/>
            <a:endCxn id="125" idx="1"/>
          </p:cNvCxnSpPr>
          <p:nvPr/>
        </p:nvCxnSpPr>
        <p:spPr>
          <a:xfrm flipV="1">
            <a:off x="9138404" y="4416975"/>
            <a:ext cx="449168" cy="4206"/>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965874" y="1307905"/>
            <a:ext cx="1273584" cy="46978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Screw-Presses</a:t>
            </a:r>
          </a:p>
        </p:txBody>
      </p:sp>
      <p:cxnSp>
        <p:nvCxnSpPr>
          <p:cNvPr id="70" name="Straight Arrow Connector 69"/>
          <p:cNvCxnSpPr>
            <a:cxnSpLocks/>
            <a:stCxn id="69" idx="2"/>
            <a:endCxn id="29" idx="0"/>
          </p:cNvCxnSpPr>
          <p:nvPr/>
        </p:nvCxnSpPr>
        <p:spPr>
          <a:xfrm>
            <a:off x="1602667" y="1777685"/>
            <a:ext cx="4543" cy="39765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2800286" y="5618188"/>
            <a:ext cx="1056895" cy="627737"/>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Evaporator</a:t>
            </a:r>
          </a:p>
        </p:txBody>
      </p:sp>
      <p:sp>
        <p:nvSpPr>
          <p:cNvPr id="2" name="TextBox 1"/>
          <p:cNvSpPr txBox="1"/>
          <p:nvPr/>
        </p:nvSpPr>
        <p:spPr>
          <a:xfrm>
            <a:off x="6045311" y="356315"/>
            <a:ext cx="3941372" cy="1077218"/>
          </a:xfrm>
          <a:prstGeom prst="rect">
            <a:avLst/>
          </a:prstGeom>
          <a:noFill/>
        </p:spPr>
        <p:txBody>
          <a:bodyPr wrap="square" rtlCol="0">
            <a:spAutoFit/>
          </a:bodyPr>
          <a:lstStyle/>
          <a:p>
            <a:pPr algn="ctr"/>
            <a:r>
              <a:rPr lang="en-US" sz="3200" dirty="0"/>
              <a:t>Brown County Project</a:t>
            </a:r>
          </a:p>
          <a:p>
            <a:pPr algn="ctr"/>
            <a:r>
              <a:rPr lang="en-US" sz="3200" dirty="0"/>
              <a:t>Process Flow Diagram</a:t>
            </a:r>
          </a:p>
        </p:txBody>
      </p:sp>
      <p:cxnSp>
        <p:nvCxnSpPr>
          <p:cNvPr id="43" name="Straight Arrow Connector 42"/>
          <p:cNvCxnSpPr>
            <a:cxnSpLocks/>
            <a:stCxn id="69" idx="3"/>
            <a:endCxn id="44" idx="1"/>
          </p:cNvCxnSpPr>
          <p:nvPr/>
        </p:nvCxnSpPr>
        <p:spPr>
          <a:xfrm flipV="1">
            <a:off x="2239459" y="1539477"/>
            <a:ext cx="390739" cy="331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630197" y="1403670"/>
            <a:ext cx="506424" cy="271613"/>
          </a:xfrm>
          <a:prstGeom prst="rect">
            <a:avLst/>
          </a:prstGeom>
          <a:noFill/>
          <a:ln>
            <a:solidFill>
              <a:srgbClr val="002060"/>
            </a:solidFill>
          </a:ln>
        </p:spPr>
        <p:txBody>
          <a:bodyPr wrap="square" rtlCol="0">
            <a:spAutoFit/>
          </a:bodyPr>
          <a:lstStyle/>
          <a:p>
            <a:pPr algn="ctr"/>
            <a:r>
              <a:rPr lang="en-US" sz="1165" b="1" dirty="0"/>
              <a:t>Fiber</a:t>
            </a:r>
          </a:p>
        </p:txBody>
      </p:sp>
      <p:sp>
        <p:nvSpPr>
          <p:cNvPr id="35" name="Rounded Rectangle 68">
            <a:extLst>
              <a:ext uri="{FF2B5EF4-FFF2-40B4-BE49-F238E27FC236}">
                <a16:creationId xmlns:a16="http://schemas.microsoft.com/office/drawing/2014/main" id="{BE497947-0DED-43BF-AF2B-339ED5D40B2E}"/>
              </a:ext>
            </a:extLst>
          </p:cNvPr>
          <p:cNvSpPr/>
          <p:nvPr/>
        </p:nvSpPr>
        <p:spPr>
          <a:xfrm>
            <a:off x="965874" y="358249"/>
            <a:ext cx="1273584" cy="46978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Digesters</a:t>
            </a:r>
          </a:p>
          <a:p>
            <a:pPr algn="ctr"/>
            <a:r>
              <a:rPr lang="en-US" sz="1310" dirty="0"/>
              <a:t>(Manure)</a:t>
            </a:r>
          </a:p>
        </p:txBody>
      </p:sp>
      <p:cxnSp>
        <p:nvCxnSpPr>
          <p:cNvPr id="36" name="Straight Arrow Connector 35">
            <a:extLst>
              <a:ext uri="{FF2B5EF4-FFF2-40B4-BE49-F238E27FC236}">
                <a16:creationId xmlns:a16="http://schemas.microsoft.com/office/drawing/2014/main" id="{FA64C938-6A4B-49F5-95E4-E17854732778}"/>
              </a:ext>
            </a:extLst>
          </p:cNvPr>
          <p:cNvCxnSpPr>
            <a:cxnSpLocks/>
            <a:stCxn id="35" idx="2"/>
            <a:endCxn id="69" idx="0"/>
          </p:cNvCxnSpPr>
          <p:nvPr/>
        </p:nvCxnSpPr>
        <p:spPr>
          <a:xfrm>
            <a:off x="1602666" y="828029"/>
            <a:ext cx="0" cy="47987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F504532-A02B-48FF-B9DA-4F69622832DC}"/>
              </a:ext>
            </a:extLst>
          </p:cNvPr>
          <p:cNvCxnSpPr>
            <a:cxnSpLocks/>
            <a:stCxn id="61" idx="3"/>
            <a:endCxn id="283" idx="1"/>
          </p:cNvCxnSpPr>
          <p:nvPr/>
        </p:nvCxnSpPr>
        <p:spPr>
          <a:xfrm>
            <a:off x="3857181" y="5932057"/>
            <a:ext cx="657443" cy="1823"/>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68">
            <a:extLst>
              <a:ext uri="{FF2B5EF4-FFF2-40B4-BE49-F238E27FC236}">
                <a16:creationId xmlns:a16="http://schemas.microsoft.com/office/drawing/2014/main" id="{F85CE62D-6683-4655-B9CE-91AF23097025}"/>
              </a:ext>
            </a:extLst>
          </p:cNvPr>
          <p:cNvSpPr/>
          <p:nvPr/>
        </p:nvSpPr>
        <p:spPr>
          <a:xfrm>
            <a:off x="3484290" y="1305971"/>
            <a:ext cx="1273584" cy="46978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Screw-Presses</a:t>
            </a:r>
          </a:p>
        </p:txBody>
      </p:sp>
      <p:cxnSp>
        <p:nvCxnSpPr>
          <p:cNvPr id="46" name="Straight Arrow Connector 45">
            <a:extLst>
              <a:ext uri="{FF2B5EF4-FFF2-40B4-BE49-F238E27FC236}">
                <a16:creationId xmlns:a16="http://schemas.microsoft.com/office/drawing/2014/main" id="{813CDA9B-D065-4F0E-924D-1F7C8BCEC7A7}"/>
              </a:ext>
            </a:extLst>
          </p:cNvPr>
          <p:cNvCxnSpPr>
            <a:cxnSpLocks/>
            <a:stCxn id="37" idx="2"/>
            <a:endCxn id="53" idx="0"/>
          </p:cNvCxnSpPr>
          <p:nvPr/>
        </p:nvCxnSpPr>
        <p:spPr>
          <a:xfrm flipH="1">
            <a:off x="4118816" y="1775751"/>
            <a:ext cx="2266" cy="39880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68">
            <a:extLst>
              <a:ext uri="{FF2B5EF4-FFF2-40B4-BE49-F238E27FC236}">
                <a16:creationId xmlns:a16="http://schemas.microsoft.com/office/drawing/2014/main" id="{10A122CF-B941-4535-8BCF-D9192DFF90B2}"/>
              </a:ext>
            </a:extLst>
          </p:cNvPr>
          <p:cNvSpPr/>
          <p:nvPr/>
        </p:nvSpPr>
        <p:spPr>
          <a:xfrm>
            <a:off x="3484290" y="356315"/>
            <a:ext cx="1273584" cy="46978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Digesters</a:t>
            </a:r>
          </a:p>
          <a:p>
            <a:pPr algn="ctr"/>
            <a:r>
              <a:rPr lang="en-US" sz="1310" dirty="0"/>
              <a:t>(Food Waste)</a:t>
            </a:r>
          </a:p>
        </p:txBody>
      </p:sp>
      <p:cxnSp>
        <p:nvCxnSpPr>
          <p:cNvPr id="52" name="Straight Arrow Connector 51">
            <a:extLst>
              <a:ext uri="{FF2B5EF4-FFF2-40B4-BE49-F238E27FC236}">
                <a16:creationId xmlns:a16="http://schemas.microsoft.com/office/drawing/2014/main" id="{84285AA8-8807-4156-81C0-148B7B3F3A10}"/>
              </a:ext>
            </a:extLst>
          </p:cNvPr>
          <p:cNvCxnSpPr>
            <a:cxnSpLocks/>
            <a:stCxn id="51" idx="2"/>
            <a:endCxn id="37" idx="0"/>
          </p:cNvCxnSpPr>
          <p:nvPr/>
        </p:nvCxnSpPr>
        <p:spPr>
          <a:xfrm>
            <a:off x="4121082" y="826095"/>
            <a:ext cx="0" cy="47987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28">
            <a:extLst>
              <a:ext uri="{FF2B5EF4-FFF2-40B4-BE49-F238E27FC236}">
                <a16:creationId xmlns:a16="http://schemas.microsoft.com/office/drawing/2014/main" id="{BDAA4974-FBCF-4F51-B846-066E2CF8A67B}"/>
              </a:ext>
            </a:extLst>
          </p:cNvPr>
          <p:cNvSpPr/>
          <p:nvPr/>
        </p:nvSpPr>
        <p:spPr>
          <a:xfrm>
            <a:off x="3505125" y="2174555"/>
            <a:ext cx="1227382" cy="499222"/>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Ultrafiltration</a:t>
            </a:r>
          </a:p>
        </p:txBody>
      </p:sp>
      <p:sp>
        <p:nvSpPr>
          <p:cNvPr id="54" name="Rounded Rectangle 3">
            <a:extLst>
              <a:ext uri="{FF2B5EF4-FFF2-40B4-BE49-F238E27FC236}">
                <a16:creationId xmlns:a16="http://schemas.microsoft.com/office/drawing/2014/main" id="{BF831172-A193-4F0F-93C4-C4B3B7B008E8}"/>
              </a:ext>
            </a:extLst>
          </p:cNvPr>
          <p:cNvSpPr/>
          <p:nvPr/>
        </p:nvSpPr>
        <p:spPr>
          <a:xfrm>
            <a:off x="965874" y="3150567"/>
            <a:ext cx="1273584" cy="492584"/>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UF Permeate Tank</a:t>
            </a:r>
          </a:p>
        </p:txBody>
      </p:sp>
      <p:cxnSp>
        <p:nvCxnSpPr>
          <p:cNvPr id="62" name="Straight Arrow Connector 61">
            <a:extLst>
              <a:ext uri="{FF2B5EF4-FFF2-40B4-BE49-F238E27FC236}">
                <a16:creationId xmlns:a16="http://schemas.microsoft.com/office/drawing/2014/main" id="{27C0ABF5-D791-446E-81F3-3CF2A9DDA072}"/>
              </a:ext>
            </a:extLst>
          </p:cNvPr>
          <p:cNvCxnSpPr>
            <a:cxnSpLocks/>
            <a:stCxn id="54" idx="2"/>
            <a:endCxn id="4" idx="0"/>
          </p:cNvCxnSpPr>
          <p:nvPr/>
        </p:nvCxnSpPr>
        <p:spPr>
          <a:xfrm flipH="1">
            <a:off x="1598758" y="3643151"/>
            <a:ext cx="3908" cy="53893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8" name="Rounded Rectangle 38">
            <a:extLst>
              <a:ext uri="{FF2B5EF4-FFF2-40B4-BE49-F238E27FC236}">
                <a16:creationId xmlns:a16="http://schemas.microsoft.com/office/drawing/2014/main" id="{D19EF220-B11E-4AE5-AA23-52BDA19AA51F}"/>
              </a:ext>
            </a:extLst>
          </p:cNvPr>
          <p:cNvSpPr/>
          <p:nvPr/>
        </p:nvSpPr>
        <p:spPr>
          <a:xfrm>
            <a:off x="823583" y="5623609"/>
            <a:ext cx="1550350"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Evaporator Feed Tank </a:t>
            </a:r>
          </a:p>
        </p:txBody>
      </p:sp>
      <p:cxnSp>
        <p:nvCxnSpPr>
          <p:cNvPr id="72" name="Straight Arrow Connector 71">
            <a:extLst>
              <a:ext uri="{FF2B5EF4-FFF2-40B4-BE49-F238E27FC236}">
                <a16:creationId xmlns:a16="http://schemas.microsoft.com/office/drawing/2014/main" id="{04225E37-1897-4DC5-811B-EF52D4D5969C}"/>
              </a:ext>
            </a:extLst>
          </p:cNvPr>
          <p:cNvCxnSpPr>
            <a:cxnSpLocks/>
            <a:stCxn id="4" idx="2"/>
            <a:endCxn id="68" idx="0"/>
          </p:cNvCxnSpPr>
          <p:nvPr/>
        </p:nvCxnSpPr>
        <p:spPr>
          <a:xfrm>
            <a:off x="1598758" y="4681308"/>
            <a:ext cx="0" cy="94230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32">
            <a:extLst>
              <a:ext uri="{FF2B5EF4-FFF2-40B4-BE49-F238E27FC236}">
                <a16:creationId xmlns:a16="http://schemas.microsoft.com/office/drawing/2014/main" id="{04CE2076-7C09-4958-9EF2-952681C67ABF}"/>
              </a:ext>
            </a:extLst>
          </p:cNvPr>
          <p:cNvSpPr/>
          <p:nvPr/>
        </p:nvSpPr>
        <p:spPr>
          <a:xfrm>
            <a:off x="4237350" y="4182086"/>
            <a:ext cx="848888" cy="469781"/>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Reverse Osmosis</a:t>
            </a:r>
          </a:p>
        </p:txBody>
      </p:sp>
      <p:sp>
        <p:nvSpPr>
          <p:cNvPr id="78" name="Rounded Rectangle 32">
            <a:extLst>
              <a:ext uri="{FF2B5EF4-FFF2-40B4-BE49-F238E27FC236}">
                <a16:creationId xmlns:a16="http://schemas.microsoft.com/office/drawing/2014/main" id="{33F85157-879C-4C5F-A702-82895FB4CE1F}"/>
              </a:ext>
            </a:extLst>
          </p:cNvPr>
          <p:cNvSpPr/>
          <p:nvPr/>
        </p:nvSpPr>
        <p:spPr>
          <a:xfrm>
            <a:off x="2658385" y="4184246"/>
            <a:ext cx="999595" cy="499222"/>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Salt Water Tank</a:t>
            </a:r>
          </a:p>
        </p:txBody>
      </p:sp>
      <p:sp>
        <p:nvSpPr>
          <p:cNvPr id="98" name="Rounded Rectangle 60">
            <a:extLst>
              <a:ext uri="{FF2B5EF4-FFF2-40B4-BE49-F238E27FC236}">
                <a16:creationId xmlns:a16="http://schemas.microsoft.com/office/drawing/2014/main" id="{11F8721B-8204-447F-80EB-2EF5C7CBA284}"/>
              </a:ext>
            </a:extLst>
          </p:cNvPr>
          <p:cNvSpPr/>
          <p:nvPr/>
        </p:nvSpPr>
        <p:spPr>
          <a:xfrm>
            <a:off x="5628106" y="4040754"/>
            <a:ext cx="1921449" cy="752442"/>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Polishing</a:t>
            </a:r>
          </a:p>
          <a:p>
            <a:pPr algn="ctr"/>
            <a:r>
              <a:rPr lang="en-US" sz="1310" dirty="0"/>
              <a:t>(aeration, low-pressure reverse osmosis, </a:t>
            </a:r>
          </a:p>
          <a:p>
            <a:pPr algn="ctr"/>
            <a:r>
              <a:rPr lang="en-US" sz="1310" dirty="0"/>
              <a:t>ion-exchange)</a:t>
            </a:r>
          </a:p>
        </p:txBody>
      </p:sp>
      <p:sp>
        <p:nvSpPr>
          <p:cNvPr id="99" name="Rounded Rectangle 32">
            <a:extLst>
              <a:ext uri="{FF2B5EF4-FFF2-40B4-BE49-F238E27FC236}">
                <a16:creationId xmlns:a16="http://schemas.microsoft.com/office/drawing/2014/main" id="{85CFA3A4-1B6C-4D66-84D1-084B71EB097B}"/>
              </a:ext>
            </a:extLst>
          </p:cNvPr>
          <p:cNvSpPr/>
          <p:nvPr/>
        </p:nvSpPr>
        <p:spPr>
          <a:xfrm>
            <a:off x="7978126" y="4171570"/>
            <a:ext cx="1160278" cy="499222"/>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Water Tank</a:t>
            </a:r>
          </a:p>
        </p:txBody>
      </p:sp>
      <p:cxnSp>
        <p:nvCxnSpPr>
          <p:cNvPr id="100" name="Straight Arrow Connector 99">
            <a:extLst>
              <a:ext uri="{FF2B5EF4-FFF2-40B4-BE49-F238E27FC236}">
                <a16:creationId xmlns:a16="http://schemas.microsoft.com/office/drawing/2014/main" id="{E514FE5F-2D24-465D-8E35-255B8846113C}"/>
              </a:ext>
            </a:extLst>
          </p:cNvPr>
          <p:cNvCxnSpPr>
            <a:cxnSpLocks/>
            <a:stCxn id="75" idx="3"/>
            <a:endCxn id="98" idx="1"/>
          </p:cNvCxnSpPr>
          <p:nvPr/>
        </p:nvCxnSpPr>
        <p:spPr>
          <a:xfrm flipV="1">
            <a:off x="5086239" y="4416976"/>
            <a:ext cx="541867" cy="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404D12AE-3B2C-4EA4-8140-9C1F6C67C107}"/>
              </a:ext>
            </a:extLst>
          </p:cNvPr>
          <p:cNvCxnSpPr>
            <a:cxnSpLocks/>
            <a:endCxn id="99" idx="1"/>
          </p:cNvCxnSpPr>
          <p:nvPr/>
        </p:nvCxnSpPr>
        <p:spPr>
          <a:xfrm>
            <a:off x="7595014" y="4420411"/>
            <a:ext cx="383113" cy="77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5" name="Rounded Rectangle 32">
            <a:extLst>
              <a:ext uri="{FF2B5EF4-FFF2-40B4-BE49-F238E27FC236}">
                <a16:creationId xmlns:a16="http://schemas.microsoft.com/office/drawing/2014/main" id="{E90C2B60-8471-41FE-971A-C973B4999BC8}"/>
              </a:ext>
            </a:extLst>
          </p:cNvPr>
          <p:cNvSpPr/>
          <p:nvPr/>
        </p:nvSpPr>
        <p:spPr>
          <a:xfrm>
            <a:off x="9587572" y="4075715"/>
            <a:ext cx="1417405" cy="682519"/>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Temperature and Hardness Adjustment</a:t>
            </a:r>
          </a:p>
        </p:txBody>
      </p:sp>
      <p:sp>
        <p:nvSpPr>
          <p:cNvPr id="134" name="Rounded Rectangle 32">
            <a:extLst>
              <a:ext uri="{FF2B5EF4-FFF2-40B4-BE49-F238E27FC236}">
                <a16:creationId xmlns:a16="http://schemas.microsoft.com/office/drawing/2014/main" id="{81F0B12C-B3FB-4D4C-81BA-A0D4FD14DC58}"/>
              </a:ext>
            </a:extLst>
          </p:cNvPr>
          <p:cNvSpPr/>
          <p:nvPr/>
        </p:nvSpPr>
        <p:spPr>
          <a:xfrm>
            <a:off x="7773214" y="5317055"/>
            <a:ext cx="123590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Discharge to East River</a:t>
            </a:r>
          </a:p>
        </p:txBody>
      </p:sp>
      <p:cxnSp>
        <p:nvCxnSpPr>
          <p:cNvPr id="137" name="Straight Arrow Connector 136">
            <a:extLst>
              <a:ext uri="{FF2B5EF4-FFF2-40B4-BE49-F238E27FC236}">
                <a16:creationId xmlns:a16="http://schemas.microsoft.com/office/drawing/2014/main" id="{46E76C36-54E4-4E37-B337-7F68A34BBBAA}"/>
              </a:ext>
            </a:extLst>
          </p:cNvPr>
          <p:cNvCxnSpPr>
            <a:cxnSpLocks/>
            <a:stCxn id="61" idx="0"/>
          </p:cNvCxnSpPr>
          <p:nvPr/>
        </p:nvCxnSpPr>
        <p:spPr>
          <a:xfrm flipV="1">
            <a:off x="3328733" y="4535553"/>
            <a:ext cx="2258578" cy="108263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7D59841-D089-4E49-9973-503AE374B40A}"/>
              </a:ext>
            </a:extLst>
          </p:cNvPr>
          <p:cNvCxnSpPr>
            <a:cxnSpLocks/>
            <a:stCxn id="125" idx="2"/>
            <a:endCxn id="134" idx="0"/>
          </p:cNvCxnSpPr>
          <p:nvPr/>
        </p:nvCxnSpPr>
        <p:spPr>
          <a:xfrm flipH="1">
            <a:off x="8391165" y="4758234"/>
            <a:ext cx="1905110" cy="558821"/>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942F0BC8-9A64-440A-8184-88F64CA36BC5}"/>
              </a:ext>
            </a:extLst>
          </p:cNvPr>
          <p:cNvCxnSpPr>
            <a:cxnSpLocks/>
            <a:stCxn id="37" idx="1"/>
            <a:endCxn id="44" idx="3"/>
          </p:cNvCxnSpPr>
          <p:nvPr/>
        </p:nvCxnSpPr>
        <p:spPr>
          <a:xfrm flipH="1" flipV="1">
            <a:off x="3136622" y="1539477"/>
            <a:ext cx="347669" cy="138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Connector: Elbow 156">
            <a:extLst>
              <a:ext uri="{FF2B5EF4-FFF2-40B4-BE49-F238E27FC236}">
                <a16:creationId xmlns:a16="http://schemas.microsoft.com/office/drawing/2014/main" id="{0B1351FB-8FF9-4196-876B-A597B8DE877F}"/>
              </a:ext>
            </a:extLst>
          </p:cNvPr>
          <p:cNvCxnSpPr>
            <a:cxnSpLocks/>
            <a:stCxn id="29" idx="1"/>
            <a:endCxn id="35" idx="1"/>
          </p:cNvCxnSpPr>
          <p:nvPr/>
        </p:nvCxnSpPr>
        <p:spPr>
          <a:xfrm rot="10800000">
            <a:off x="965876" y="593141"/>
            <a:ext cx="7583" cy="1831815"/>
          </a:xfrm>
          <a:prstGeom prst="bentConnector3">
            <a:avLst>
              <a:gd name="adj1" fmla="val 3114638"/>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nector: Elbow 159">
            <a:extLst>
              <a:ext uri="{FF2B5EF4-FFF2-40B4-BE49-F238E27FC236}">
                <a16:creationId xmlns:a16="http://schemas.microsoft.com/office/drawing/2014/main" id="{7E95D22E-9244-4A72-A527-D8EA99DBA844}"/>
              </a:ext>
            </a:extLst>
          </p:cNvPr>
          <p:cNvCxnSpPr>
            <a:cxnSpLocks/>
            <a:stCxn id="53" idx="3"/>
            <a:endCxn id="51" idx="3"/>
          </p:cNvCxnSpPr>
          <p:nvPr/>
        </p:nvCxnSpPr>
        <p:spPr>
          <a:xfrm flipV="1">
            <a:off x="4732508" y="591206"/>
            <a:ext cx="25367" cy="1832961"/>
          </a:xfrm>
          <a:prstGeom prst="bentConnector3">
            <a:avLst>
              <a:gd name="adj1" fmla="val 100117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Connector: Elbow 211">
            <a:extLst>
              <a:ext uri="{FF2B5EF4-FFF2-40B4-BE49-F238E27FC236}">
                <a16:creationId xmlns:a16="http://schemas.microsoft.com/office/drawing/2014/main" id="{FF552AB4-148F-4B9D-A40B-2055C4A926C0}"/>
              </a:ext>
            </a:extLst>
          </p:cNvPr>
          <p:cNvCxnSpPr>
            <a:cxnSpLocks/>
            <a:stCxn id="53" idx="2"/>
            <a:endCxn id="54" idx="3"/>
          </p:cNvCxnSpPr>
          <p:nvPr/>
        </p:nvCxnSpPr>
        <p:spPr>
          <a:xfrm rot="5400000">
            <a:off x="2817596" y="2095639"/>
            <a:ext cx="723082" cy="1879358"/>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0C4E5F6A-E17F-48DD-89FC-3A452F710D40}"/>
              </a:ext>
            </a:extLst>
          </p:cNvPr>
          <p:cNvCxnSpPr>
            <a:cxnSpLocks/>
          </p:cNvCxnSpPr>
          <p:nvPr/>
        </p:nvCxnSpPr>
        <p:spPr>
          <a:xfrm>
            <a:off x="2097981" y="4280384"/>
            <a:ext cx="554685"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423E31E6-BAA3-4B02-B435-DBB38DE2ABF6}"/>
              </a:ext>
            </a:extLst>
          </p:cNvPr>
          <p:cNvCxnSpPr>
            <a:cxnSpLocks/>
          </p:cNvCxnSpPr>
          <p:nvPr/>
        </p:nvCxnSpPr>
        <p:spPr>
          <a:xfrm flipH="1">
            <a:off x="2097981" y="4575158"/>
            <a:ext cx="554685"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0955DF9-3D43-4C81-B16D-953EF269262E}"/>
              </a:ext>
            </a:extLst>
          </p:cNvPr>
          <p:cNvCxnSpPr>
            <a:cxnSpLocks/>
          </p:cNvCxnSpPr>
          <p:nvPr/>
        </p:nvCxnSpPr>
        <p:spPr>
          <a:xfrm>
            <a:off x="3676008" y="4290426"/>
            <a:ext cx="554685"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F9EF7356-B66F-48AF-97FF-493DE8975F7D}"/>
              </a:ext>
            </a:extLst>
          </p:cNvPr>
          <p:cNvCxnSpPr>
            <a:cxnSpLocks/>
          </p:cNvCxnSpPr>
          <p:nvPr/>
        </p:nvCxnSpPr>
        <p:spPr>
          <a:xfrm flipH="1">
            <a:off x="3676008" y="4585200"/>
            <a:ext cx="554685"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3" name="Rounded Rectangle 32">
            <a:extLst>
              <a:ext uri="{FF2B5EF4-FFF2-40B4-BE49-F238E27FC236}">
                <a16:creationId xmlns:a16="http://schemas.microsoft.com/office/drawing/2014/main" id="{47980D86-87D3-4BB0-A582-35879D56AB34}"/>
              </a:ext>
            </a:extLst>
          </p:cNvPr>
          <p:cNvSpPr/>
          <p:nvPr/>
        </p:nvSpPr>
        <p:spPr>
          <a:xfrm>
            <a:off x="4514623" y="5620011"/>
            <a:ext cx="132003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Fertilizer Tank (Outside)</a:t>
            </a:r>
          </a:p>
        </p:txBody>
      </p:sp>
      <p:sp>
        <p:nvSpPr>
          <p:cNvPr id="5" name="Rectangle 4">
            <a:extLst>
              <a:ext uri="{FF2B5EF4-FFF2-40B4-BE49-F238E27FC236}">
                <a16:creationId xmlns:a16="http://schemas.microsoft.com/office/drawing/2014/main" id="{0ADAA114-A78F-4497-90CD-CA4E438818DA}"/>
              </a:ext>
            </a:extLst>
          </p:cNvPr>
          <p:cNvSpPr/>
          <p:nvPr/>
        </p:nvSpPr>
        <p:spPr>
          <a:xfrm>
            <a:off x="907711" y="3920052"/>
            <a:ext cx="10376577" cy="105947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2">
            <a:extLst>
              <a:ext uri="{FF2B5EF4-FFF2-40B4-BE49-F238E27FC236}">
                <a16:creationId xmlns:a16="http://schemas.microsoft.com/office/drawing/2014/main" id="{FC69BD5E-53DF-4C61-9561-19B5850555A1}"/>
              </a:ext>
            </a:extLst>
          </p:cNvPr>
          <p:cNvSpPr/>
          <p:nvPr/>
        </p:nvSpPr>
        <p:spPr>
          <a:xfrm>
            <a:off x="9207975" y="5317055"/>
            <a:ext cx="132003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Send Back to Farms</a:t>
            </a:r>
          </a:p>
        </p:txBody>
      </p:sp>
      <p:sp>
        <p:nvSpPr>
          <p:cNvPr id="58" name="Rounded Rectangle 32">
            <a:extLst>
              <a:ext uri="{FF2B5EF4-FFF2-40B4-BE49-F238E27FC236}">
                <a16:creationId xmlns:a16="http://schemas.microsoft.com/office/drawing/2014/main" id="{23DF33EA-BA60-4030-AAC7-7FB46CBFAFEB}"/>
              </a:ext>
            </a:extLst>
          </p:cNvPr>
          <p:cNvSpPr/>
          <p:nvPr/>
        </p:nvSpPr>
        <p:spPr>
          <a:xfrm>
            <a:off x="10784419" y="5283098"/>
            <a:ext cx="132003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Reuse at Facility</a:t>
            </a:r>
          </a:p>
        </p:txBody>
      </p:sp>
      <p:sp>
        <p:nvSpPr>
          <p:cNvPr id="63" name="Rounded Rectangle 32">
            <a:extLst>
              <a:ext uri="{FF2B5EF4-FFF2-40B4-BE49-F238E27FC236}">
                <a16:creationId xmlns:a16="http://schemas.microsoft.com/office/drawing/2014/main" id="{E077AA13-DC15-47BE-8F26-C2E0FBB99CEB}"/>
              </a:ext>
            </a:extLst>
          </p:cNvPr>
          <p:cNvSpPr/>
          <p:nvPr/>
        </p:nvSpPr>
        <p:spPr>
          <a:xfrm>
            <a:off x="8465779" y="6125190"/>
            <a:ext cx="132003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Cow Drinking Water</a:t>
            </a:r>
          </a:p>
        </p:txBody>
      </p:sp>
      <p:sp>
        <p:nvSpPr>
          <p:cNvPr id="64" name="Rounded Rectangle 32">
            <a:extLst>
              <a:ext uri="{FF2B5EF4-FFF2-40B4-BE49-F238E27FC236}">
                <a16:creationId xmlns:a16="http://schemas.microsoft.com/office/drawing/2014/main" id="{86EFC448-03FC-49FF-AB0D-DC0DA4C7BBC4}"/>
              </a:ext>
            </a:extLst>
          </p:cNvPr>
          <p:cNvSpPr/>
          <p:nvPr/>
        </p:nvSpPr>
        <p:spPr>
          <a:xfrm>
            <a:off x="9943444" y="6125189"/>
            <a:ext cx="1320032" cy="62773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10" dirty="0"/>
              <a:t>Irrigation </a:t>
            </a:r>
          </a:p>
          <a:p>
            <a:pPr algn="ctr"/>
            <a:r>
              <a:rPr lang="en-US" sz="1310" dirty="0"/>
              <a:t>Water</a:t>
            </a:r>
          </a:p>
        </p:txBody>
      </p:sp>
      <p:cxnSp>
        <p:nvCxnSpPr>
          <p:cNvPr id="65" name="Straight Arrow Connector 64">
            <a:extLst>
              <a:ext uri="{FF2B5EF4-FFF2-40B4-BE49-F238E27FC236}">
                <a16:creationId xmlns:a16="http://schemas.microsoft.com/office/drawing/2014/main" id="{53DDF75E-691F-428A-B8FE-2A106FB3E0F0}"/>
              </a:ext>
            </a:extLst>
          </p:cNvPr>
          <p:cNvCxnSpPr>
            <a:cxnSpLocks/>
            <a:stCxn id="125" idx="2"/>
            <a:endCxn id="57" idx="0"/>
          </p:cNvCxnSpPr>
          <p:nvPr/>
        </p:nvCxnSpPr>
        <p:spPr>
          <a:xfrm flipH="1">
            <a:off x="9867991" y="4758234"/>
            <a:ext cx="428284" cy="558821"/>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8CEC168-D596-4F4B-A536-26DAF26E5B2A}"/>
              </a:ext>
            </a:extLst>
          </p:cNvPr>
          <p:cNvCxnSpPr>
            <a:cxnSpLocks/>
            <a:stCxn id="125" idx="2"/>
            <a:endCxn id="58" idx="0"/>
          </p:cNvCxnSpPr>
          <p:nvPr/>
        </p:nvCxnSpPr>
        <p:spPr>
          <a:xfrm>
            <a:off x="10296275" y="4758234"/>
            <a:ext cx="1148160" cy="524864"/>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D7F3BAE-B14E-4D40-8C8C-DC765713B21F}"/>
              </a:ext>
            </a:extLst>
          </p:cNvPr>
          <p:cNvCxnSpPr>
            <a:cxnSpLocks/>
            <a:stCxn id="57" idx="2"/>
            <a:endCxn id="63" idx="0"/>
          </p:cNvCxnSpPr>
          <p:nvPr/>
        </p:nvCxnSpPr>
        <p:spPr>
          <a:xfrm flipH="1">
            <a:off x="9125795" y="5944792"/>
            <a:ext cx="742196" cy="180398"/>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232163B-B3E6-4D12-B9D8-BA8309DC928D}"/>
              </a:ext>
            </a:extLst>
          </p:cNvPr>
          <p:cNvCxnSpPr>
            <a:cxnSpLocks/>
            <a:stCxn id="57" idx="2"/>
            <a:endCxn id="64" idx="0"/>
          </p:cNvCxnSpPr>
          <p:nvPr/>
        </p:nvCxnSpPr>
        <p:spPr>
          <a:xfrm>
            <a:off x="9867991" y="5944792"/>
            <a:ext cx="735469" cy="180397"/>
          </a:xfrm>
          <a:prstGeom prst="straightConnector1">
            <a:avLst/>
          </a:prstGeom>
          <a:ln w="28575">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250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8F22F-3426-4A11-9A0D-D9D131C23784}"/>
              </a:ext>
            </a:extLst>
          </p:cNvPr>
          <p:cNvSpPr>
            <a:spLocks noGrp="1"/>
          </p:cNvSpPr>
          <p:nvPr>
            <p:ph type="sldNum" sz="quarter" idx="12"/>
          </p:nvPr>
        </p:nvSpPr>
        <p:spPr/>
        <p:txBody>
          <a:bodyPr/>
          <a:lstStyle/>
          <a:p>
            <a:fld id="{378E5F28-18ED-47B6-8DD3-3E4F4BD1676D}" type="slidenum">
              <a:rPr lang="en-US" smtClean="0"/>
              <a:t>17</a:t>
            </a:fld>
            <a:endParaRPr lang="en-US"/>
          </a:p>
        </p:txBody>
      </p:sp>
      <p:pic>
        <p:nvPicPr>
          <p:cNvPr id="4" name="Picture 3">
            <a:extLst>
              <a:ext uri="{FF2B5EF4-FFF2-40B4-BE49-F238E27FC236}">
                <a16:creationId xmlns:a16="http://schemas.microsoft.com/office/drawing/2014/main" id="{EFC623DC-ACB7-46FC-8B9D-4B9137ED0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902"/>
            <a:ext cx="12192000" cy="5813624"/>
          </a:xfrm>
          <a:prstGeom prst="rect">
            <a:avLst/>
          </a:prstGeom>
        </p:spPr>
      </p:pic>
      <p:sp>
        <p:nvSpPr>
          <p:cNvPr id="5" name="TextBox 4">
            <a:extLst>
              <a:ext uri="{FF2B5EF4-FFF2-40B4-BE49-F238E27FC236}">
                <a16:creationId xmlns:a16="http://schemas.microsoft.com/office/drawing/2014/main" id="{CDC90909-924E-4AA4-B24F-493433D88AFF}"/>
              </a:ext>
            </a:extLst>
          </p:cNvPr>
          <p:cNvSpPr txBox="1"/>
          <p:nvPr/>
        </p:nvSpPr>
        <p:spPr>
          <a:xfrm>
            <a:off x="2636194" y="5499073"/>
            <a:ext cx="4338536" cy="523220"/>
          </a:xfrm>
          <a:prstGeom prst="rect">
            <a:avLst/>
          </a:prstGeom>
          <a:noFill/>
        </p:spPr>
        <p:txBody>
          <a:bodyPr wrap="square" rtlCol="0">
            <a:spAutoFit/>
          </a:bodyPr>
          <a:lstStyle/>
          <a:p>
            <a:r>
              <a:rPr lang="en-US" sz="2800" dirty="0">
                <a:solidFill>
                  <a:schemeClr val="bg1"/>
                </a:solidFill>
              </a:rPr>
              <a:t>Food Waste Digestate</a:t>
            </a:r>
          </a:p>
        </p:txBody>
      </p:sp>
      <p:sp>
        <p:nvSpPr>
          <p:cNvPr id="6" name="TextBox 5">
            <a:extLst>
              <a:ext uri="{FF2B5EF4-FFF2-40B4-BE49-F238E27FC236}">
                <a16:creationId xmlns:a16="http://schemas.microsoft.com/office/drawing/2014/main" id="{B2FEEEC5-D3EE-4495-A3C5-D8DE844BA1C6}"/>
              </a:ext>
            </a:extLst>
          </p:cNvPr>
          <p:cNvSpPr txBox="1"/>
          <p:nvPr/>
        </p:nvSpPr>
        <p:spPr>
          <a:xfrm>
            <a:off x="9173180" y="5499073"/>
            <a:ext cx="2853450" cy="523220"/>
          </a:xfrm>
          <a:prstGeom prst="rect">
            <a:avLst/>
          </a:prstGeom>
          <a:noFill/>
        </p:spPr>
        <p:txBody>
          <a:bodyPr wrap="square" rtlCol="0">
            <a:spAutoFit/>
          </a:bodyPr>
          <a:lstStyle/>
          <a:p>
            <a:r>
              <a:rPr lang="en-US" sz="2800" dirty="0">
                <a:solidFill>
                  <a:schemeClr val="bg1"/>
                </a:solidFill>
              </a:rPr>
              <a:t>UF Permeate</a:t>
            </a:r>
          </a:p>
        </p:txBody>
      </p:sp>
    </p:spTree>
    <p:extLst>
      <p:ext uri="{BB962C8B-B14F-4D97-AF65-F5344CB8AC3E}">
        <p14:creationId xmlns:p14="http://schemas.microsoft.com/office/powerpoint/2010/main" val="1690206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24C1D-82B8-42C8-8A43-66BCFF2CC0AD}"/>
              </a:ext>
            </a:extLst>
          </p:cNvPr>
          <p:cNvSpPr>
            <a:spLocks noGrp="1"/>
          </p:cNvSpPr>
          <p:nvPr>
            <p:ph type="sldNum" sz="quarter" idx="12"/>
          </p:nvPr>
        </p:nvSpPr>
        <p:spPr/>
        <p:txBody>
          <a:bodyPr/>
          <a:lstStyle/>
          <a:p>
            <a:fld id="{378E5F28-18ED-47B6-8DD3-3E4F4BD1676D}" type="slidenum">
              <a:rPr lang="en-US" smtClean="0"/>
              <a:t>18</a:t>
            </a:fld>
            <a:endParaRPr lang="en-US"/>
          </a:p>
        </p:txBody>
      </p:sp>
      <p:pic>
        <p:nvPicPr>
          <p:cNvPr id="4" name="Picture 3">
            <a:extLst>
              <a:ext uri="{FF2B5EF4-FFF2-40B4-BE49-F238E27FC236}">
                <a16:creationId xmlns:a16="http://schemas.microsoft.com/office/drawing/2014/main" id="{A453ED23-4D47-40C0-9385-21C641B37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897" y="40227"/>
            <a:ext cx="8664913" cy="6498685"/>
          </a:xfrm>
          <a:prstGeom prst="rect">
            <a:avLst/>
          </a:prstGeom>
        </p:spPr>
      </p:pic>
      <p:sp>
        <p:nvSpPr>
          <p:cNvPr id="5" name="TextBox 4">
            <a:extLst>
              <a:ext uri="{FF2B5EF4-FFF2-40B4-BE49-F238E27FC236}">
                <a16:creationId xmlns:a16="http://schemas.microsoft.com/office/drawing/2014/main" id="{8BA896D6-FE3C-442E-9FCB-ED3BC02AF9AC}"/>
              </a:ext>
            </a:extLst>
          </p:cNvPr>
          <p:cNvSpPr txBox="1"/>
          <p:nvPr/>
        </p:nvSpPr>
        <p:spPr>
          <a:xfrm>
            <a:off x="2636194" y="5499073"/>
            <a:ext cx="4338536" cy="523220"/>
          </a:xfrm>
          <a:prstGeom prst="rect">
            <a:avLst/>
          </a:prstGeom>
          <a:noFill/>
        </p:spPr>
        <p:txBody>
          <a:bodyPr wrap="square" rtlCol="0">
            <a:spAutoFit/>
          </a:bodyPr>
          <a:lstStyle/>
          <a:p>
            <a:r>
              <a:rPr lang="en-US" sz="2800" dirty="0">
                <a:solidFill>
                  <a:schemeClr val="bg1"/>
                </a:solidFill>
              </a:rPr>
              <a:t>Dairy Manure Digestate</a:t>
            </a:r>
          </a:p>
        </p:txBody>
      </p:sp>
      <p:sp>
        <p:nvSpPr>
          <p:cNvPr id="6" name="TextBox 5">
            <a:extLst>
              <a:ext uri="{FF2B5EF4-FFF2-40B4-BE49-F238E27FC236}">
                <a16:creationId xmlns:a16="http://schemas.microsoft.com/office/drawing/2014/main" id="{288022A6-3DCA-44EC-8F4D-E9B94A266016}"/>
              </a:ext>
            </a:extLst>
          </p:cNvPr>
          <p:cNvSpPr txBox="1"/>
          <p:nvPr/>
        </p:nvSpPr>
        <p:spPr>
          <a:xfrm>
            <a:off x="7815360" y="5499073"/>
            <a:ext cx="2853450" cy="523220"/>
          </a:xfrm>
          <a:prstGeom prst="rect">
            <a:avLst/>
          </a:prstGeom>
          <a:noFill/>
        </p:spPr>
        <p:txBody>
          <a:bodyPr wrap="square" rtlCol="0">
            <a:spAutoFit/>
          </a:bodyPr>
          <a:lstStyle/>
          <a:p>
            <a:r>
              <a:rPr lang="en-US" sz="2800" dirty="0">
                <a:solidFill>
                  <a:schemeClr val="bg1"/>
                </a:solidFill>
              </a:rPr>
              <a:t>UF Permeate</a:t>
            </a:r>
          </a:p>
        </p:txBody>
      </p:sp>
    </p:spTree>
    <p:extLst>
      <p:ext uri="{BB962C8B-B14F-4D97-AF65-F5344CB8AC3E}">
        <p14:creationId xmlns:p14="http://schemas.microsoft.com/office/powerpoint/2010/main" val="1255157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78E5F28-18ED-47B6-8DD3-3E4F4BD1676D}" type="slidenum">
              <a:rPr lang="en-US" smtClean="0"/>
              <a:t>19</a:t>
            </a:fld>
            <a:endParaRPr lang="en-US"/>
          </a:p>
        </p:txBody>
      </p:sp>
      <p:sp>
        <p:nvSpPr>
          <p:cNvPr id="8" name="TextBox 7"/>
          <p:cNvSpPr txBox="1"/>
          <p:nvPr/>
        </p:nvSpPr>
        <p:spPr>
          <a:xfrm>
            <a:off x="517573" y="554734"/>
            <a:ext cx="8780759" cy="584775"/>
          </a:xfrm>
          <a:prstGeom prst="rect">
            <a:avLst/>
          </a:prstGeom>
          <a:noFill/>
        </p:spPr>
        <p:txBody>
          <a:bodyPr wrap="square" rtlCol="0" anchor="t">
            <a:spAutoFit/>
          </a:bodyPr>
          <a:lstStyle/>
          <a:p>
            <a:r>
              <a:rPr lang="en-US" sz="3200" dirty="0"/>
              <a:t>Come Drink the Water…</a:t>
            </a:r>
            <a:endParaRPr lang="x-none" sz="3200" dirty="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37700" t="5089" r="2561"/>
          <a:stretch/>
        </p:blipFill>
        <p:spPr>
          <a:xfrm>
            <a:off x="1932209" y="1750874"/>
            <a:ext cx="2672282" cy="4049141"/>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7661" t="21233" r="14181" b="8928"/>
          <a:stretch/>
        </p:blipFill>
        <p:spPr>
          <a:xfrm>
            <a:off x="5522201" y="695632"/>
            <a:ext cx="4012019" cy="2733368"/>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201" y="3635379"/>
            <a:ext cx="4012019" cy="2667887"/>
          </a:xfrm>
          <a:prstGeom prst="rect">
            <a:avLst/>
          </a:prstGeom>
        </p:spPr>
      </p:pic>
    </p:spTree>
    <p:extLst>
      <p:ext uri="{BB962C8B-B14F-4D97-AF65-F5344CB8AC3E}">
        <p14:creationId xmlns:p14="http://schemas.microsoft.com/office/powerpoint/2010/main" val="2553182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405EE43-B066-475B-BF4A-79ABD9BECA62}"/>
              </a:ext>
            </a:extLst>
          </p:cNvPr>
          <p:cNvSpPr/>
          <p:nvPr/>
        </p:nvSpPr>
        <p:spPr>
          <a:xfrm>
            <a:off x="77821" y="5982511"/>
            <a:ext cx="1789890" cy="70822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28720"/>
            <a:ext cx="10972800" cy="1143000"/>
          </a:xfrm>
        </p:spPr>
        <p:txBody>
          <a:bodyPr>
            <a:normAutofit/>
          </a:bodyPr>
          <a:lstStyle/>
          <a:p>
            <a:r>
              <a:rPr lang="en-US" sz="3600" dirty="0"/>
              <a:t>Company Background &amp; Executive Team</a:t>
            </a:r>
          </a:p>
        </p:txBody>
      </p:sp>
      <p:sp>
        <p:nvSpPr>
          <p:cNvPr id="3" name="Content Placeholder 2"/>
          <p:cNvSpPr>
            <a:spLocks noGrp="1"/>
          </p:cNvSpPr>
          <p:nvPr>
            <p:ph idx="1"/>
          </p:nvPr>
        </p:nvSpPr>
        <p:spPr>
          <a:xfrm>
            <a:off x="2140883" y="2369291"/>
            <a:ext cx="9850355" cy="1127507"/>
          </a:xfrm>
        </p:spPr>
        <p:txBody>
          <a:bodyPr>
            <a:normAutofit/>
          </a:bodyPr>
          <a:lstStyle/>
          <a:p>
            <a:pPr marL="0" indent="0">
              <a:buNone/>
            </a:pPr>
            <a:r>
              <a:rPr lang="en-US" sz="2000" b="1" dirty="0"/>
              <a:t>Bobby Levine, Ph.D. (CEO)</a:t>
            </a:r>
            <a:r>
              <a:rPr lang="en-US" sz="2000" dirty="0"/>
              <a:t>: Chemical engineer and microbiologist; serial entrepreneur with 10+ years in waste management and bioenergy industries; 5+ years industrial fermentation experience with microalgae for animal feed, human nutraceuticals, and plant bioactivation. </a:t>
            </a:r>
          </a:p>
          <a:p>
            <a:pPr marL="0" indent="0">
              <a:buNone/>
            </a:pPr>
            <a:endParaRPr lang="en-US" sz="2000" b="1" dirty="0"/>
          </a:p>
        </p:txBody>
      </p:sp>
      <p:sp>
        <p:nvSpPr>
          <p:cNvPr id="4" name="Slide Number Placeholder 3"/>
          <p:cNvSpPr>
            <a:spLocks noGrp="1"/>
          </p:cNvSpPr>
          <p:nvPr>
            <p:ph type="sldNum" sz="quarter" idx="12"/>
          </p:nvPr>
        </p:nvSpPr>
        <p:spPr>
          <a:xfrm>
            <a:off x="8737600" y="6356353"/>
            <a:ext cx="2844800" cy="365125"/>
          </a:xfrm>
        </p:spPr>
        <p:txBody>
          <a:bodyPr/>
          <a:lstStyle/>
          <a:p>
            <a:fld id="{378E5F28-18ED-47B6-8DD3-3E4F4BD1676D}" type="slidenum">
              <a:rPr lang="en-US" smtClean="0"/>
              <a:pPr/>
              <a:t>2</a:t>
            </a:fld>
            <a:endParaRPr lang="en-US"/>
          </a:p>
        </p:txBody>
      </p:sp>
      <p:pic>
        <p:nvPicPr>
          <p:cNvPr id="6" name="Picture 5" descr="Ian Charles"/>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351" y="3883497"/>
            <a:ext cx="1305350" cy="1227471"/>
          </a:xfrm>
          <a:prstGeom prst="rect">
            <a:avLst/>
          </a:prstGeom>
          <a:noFill/>
          <a:ln>
            <a:noFill/>
          </a:ln>
        </p:spPr>
      </p:pic>
      <p:sp>
        <p:nvSpPr>
          <p:cNvPr id="8" name="TextBox 7"/>
          <p:cNvSpPr txBox="1"/>
          <p:nvPr/>
        </p:nvSpPr>
        <p:spPr>
          <a:xfrm>
            <a:off x="2140883" y="3883497"/>
            <a:ext cx="9676263" cy="1015663"/>
          </a:xfrm>
          <a:prstGeom prst="rect">
            <a:avLst/>
          </a:prstGeom>
          <a:noFill/>
        </p:spPr>
        <p:txBody>
          <a:bodyPr wrap="square" rtlCol="0">
            <a:spAutoFit/>
          </a:bodyPr>
          <a:lstStyle/>
          <a:p>
            <a:r>
              <a:rPr lang="en-US" sz="2000" b="1" dirty="0"/>
              <a:t>Ian Charles, Ph.D. (CTO)</a:t>
            </a:r>
            <a:r>
              <a:rPr lang="en-US" sz="2000" dirty="0"/>
              <a:t>: Mechanical and control systems engineering specialist; 25+ years experience in C-level management; successful entrepreneur in cleantech space (wind turbines), automotive, and medical devices.  </a:t>
            </a:r>
          </a:p>
        </p:txBody>
      </p:sp>
      <p:sp>
        <p:nvSpPr>
          <p:cNvPr id="9" name="TextBox 8"/>
          <p:cNvSpPr txBox="1"/>
          <p:nvPr/>
        </p:nvSpPr>
        <p:spPr>
          <a:xfrm>
            <a:off x="2140883" y="5261768"/>
            <a:ext cx="9355540" cy="1015663"/>
          </a:xfrm>
          <a:prstGeom prst="rect">
            <a:avLst/>
          </a:prstGeom>
          <a:noFill/>
        </p:spPr>
        <p:txBody>
          <a:bodyPr wrap="square" rtlCol="0">
            <a:spAutoFit/>
          </a:bodyPr>
          <a:lstStyle/>
          <a:p>
            <a:r>
              <a:rPr lang="en-US" sz="2000" b="1" dirty="0"/>
              <a:t>Sam </a:t>
            </a:r>
            <a:r>
              <a:rPr lang="en-US" sz="2000" b="1" dirty="0" err="1"/>
              <a:t>Bagchi</a:t>
            </a:r>
            <a:r>
              <a:rPr lang="en-US" sz="2000" b="1" dirty="0"/>
              <a:t>, Ph.D. (R&amp;D Engineer)</a:t>
            </a:r>
            <a:r>
              <a:rPr lang="en-US" sz="2000" dirty="0"/>
              <a:t>: Environmental biologist and microbiologist; 10+ years wastewater treatment experience; helped design, build and operate numerous systems in municipal and food &amp; beverage sites</a:t>
            </a:r>
          </a:p>
        </p:txBody>
      </p:sp>
      <p:pic>
        <p:nvPicPr>
          <p:cNvPr id="12" name="Picture 11">
            <a:extLst>
              <a:ext uri="{FF2B5EF4-FFF2-40B4-BE49-F238E27FC236}">
                <a16:creationId xmlns:a16="http://schemas.microsoft.com/office/drawing/2014/main" id="{E911BC7F-963C-4705-92C0-A353BD8707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2549" y="5263368"/>
            <a:ext cx="1332577" cy="1274971"/>
          </a:xfrm>
          <a:prstGeom prst="rect">
            <a:avLst/>
          </a:prstGeom>
        </p:spPr>
      </p:pic>
      <p:pic>
        <p:nvPicPr>
          <p:cNvPr id="14" name="Picture 13">
            <a:extLst>
              <a:ext uri="{FF2B5EF4-FFF2-40B4-BE49-F238E27FC236}">
                <a16:creationId xmlns:a16="http://schemas.microsoft.com/office/drawing/2014/main" id="{18E3C2D5-1544-45E8-A284-F91F7FCDDD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9980" y="2388747"/>
            <a:ext cx="1297713" cy="1356442"/>
          </a:xfrm>
          <a:prstGeom prst="rect">
            <a:avLst/>
          </a:prstGeom>
        </p:spPr>
      </p:pic>
      <p:sp>
        <p:nvSpPr>
          <p:cNvPr id="5" name="TextBox 4">
            <a:extLst>
              <a:ext uri="{FF2B5EF4-FFF2-40B4-BE49-F238E27FC236}">
                <a16:creationId xmlns:a16="http://schemas.microsoft.com/office/drawing/2014/main" id="{6AE62949-EFD4-4ABD-ADEE-464E775BCEE7}"/>
              </a:ext>
            </a:extLst>
          </p:cNvPr>
          <p:cNvSpPr txBox="1"/>
          <p:nvPr/>
        </p:nvSpPr>
        <p:spPr>
          <a:xfrm>
            <a:off x="609600" y="1110450"/>
            <a:ext cx="11216267" cy="1015663"/>
          </a:xfrm>
          <a:prstGeom prst="rect">
            <a:avLst/>
          </a:prstGeom>
          <a:noFill/>
        </p:spPr>
        <p:txBody>
          <a:bodyPr wrap="square" rtlCol="0">
            <a:spAutoFit/>
          </a:bodyPr>
          <a:lstStyle/>
          <a:p>
            <a:r>
              <a:rPr lang="en-US" sz="2000" dirty="0"/>
              <a:t>Digested Organics was founded in 2013 with a mission to improve organic waste management through on-site filtration and/or anaerobic digestion to reclaim water, produce value-added products, and generate renewable energy.</a:t>
            </a:r>
          </a:p>
        </p:txBody>
      </p:sp>
    </p:spTree>
    <p:extLst>
      <p:ext uri="{BB962C8B-B14F-4D97-AF65-F5344CB8AC3E}">
        <p14:creationId xmlns:p14="http://schemas.microsoft.com/office/powerpoint/2010/main" val="1794352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417" y="5940779"/>
            <a:ext cx="1672166" cy="698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For more information</a:t>
            </a:r>
          </a:p>
        </p:txBody>
      </p:sp>
      <p:sp>
        <p:nvSpPr>
          <p:cNvPr id="7" name="TextBox 6"/>
          <p:cNvSpPr txBox="1"/>
          <p:nvPr/>
        </p:nvSpPr>
        <p:spPr>
          <a:xfrm>
            <a:off x="1502653" y="4074823"/>
            <a:ext cx="2506968" cy="707886"/>
          </a:xfrm>
          <a:prstGeom prst="rect">
            <a:avLst/>
          </a:prstGeom>
          <a:noFill/>
        </p:spPr>
        <p:txBody>
          <a:bodyPr wrap="none" rtlCol="0">
            <a:spAutoFit/>
          </a:bodyPr>
          <a:lstStyle/>
          <a:p>
            <a:r>
              <a:rPr lang="en-US" sz="2000" dirty="0"/>
              <a:t>Ann Arbor, Michigan</a:t>
            </a:r>
          </a:p>
          <a:p>
            <a:r>
              <a:rPr lang="en-US" sz="2000" dirty="0"/>
              <a:t>Milwaukee, Wisconsin</a:t>
            </a:r>
          </a:p>
        </p:txBody>
      </p:sp>
      <p:sp>
        <p:nvSpPr>
          <p:cNvPr id="8" name="TextBox 7"/>
          <p:cNvSpPr txBox="1"/>
          <p:nvPr/>
        </p:nvSpPr>
        <p:spPr>
          <a:xfrm>
            <a:off x="1796083" y="3614901"/>
            <a:ext cx="1744889" cy="461665"/>
          </a:xfrm>
          <a:prstGeom prst="rect">
            <a:avLst/>
          </a:prstGeom>
          <a:noFill/>
        </p:spPr>
        <p:txBody>
          <a:bodyPr wrap="none" rtlCol="0">
            <a:spAutoFit/>
          </a:bodyPr>
          <a:lstStyle/>
          <a:p>
            <a:r>
              <a:rPr lang="en-US" sz="2400" b="1" u="sng" dirty="0"/>
              <a:t>USA Offices:</a:t>
            </a:r>
          </a:p>
        </p:txBody>
      </p:sp>
      <p:sp>
        <p:nvSpPr>
          <p:cNvPr id="3" name="TextBox 2"/>
          <p:cNvSpPr txBox="1"/>
          <p:nvPr/>
        </p:nvSpPr>
        <p:spPr>
          <a:xfrm>
            <a:off x="1581668" y="5781113"/>
            <a:ext cx="8667436" cy="646331"/>
          </a:xfrm>
          <a:prstGeom prst="rect">
            <a:avLst/>
          </a:prstGeom>
          <a:noFill/>
        </p:spPr>
        <p:txBody>
          <a:bodyPr wrap="none" rtlCol="0">
            <a:spAutoFit/>
          </a:bodyPr>
          <a:lstStyle/>
          <a:p>
            <a:pPr algn="ctr"/>
            <a:r>
              <a:rPr lang="en-US" dirty="0"/>
              <a:t>For more information or to request a quote, please contact: Bobby Levine| 847-707-8433</a:t>
            </a:r>
          </a:p>
          <a:p>
            <a:pPr algn="ctr"/>
            <a:r>
              <a:rPr lang="en-US" dirty="0">
                <a:hlinkClick r:id="rId2"/>
              </a:rPr>
              <a:t>http://www.digestedorganics.com</a:t>
            </a:r>
            <a:endParaRPr lang="en-US" dirty="0"/>
          </a:p>
        </p:txBody>
      </p:sp>
      <p:sp>
        <p:nvSpPr>
          <p:cNvPr id="11" name="Slide Number Placeholder 10"/>
          <p:cNvSpPr>
            <a:spLocks noGrp="1"/>
          </p:cNvSpPr>
          <p:nvPr>
            <p:ph type="sldNum" sz="quarter" idx="12"/>
          </p:nvPr>
        </p:nvSpPr>
        <p:spPr>
          <a:xfrm>
            <a:off x="8858749" y="6356350"/>
            <a:ext cx="2743200" cy="365125"/>
          </a:xfrm>
        </p:spPr>
        <p:txBody>
          <a:bodyPr/>
          <a:lstStyle/>
          <a:p>
            <a:fld id="{378E5F28-18ED-47B6-8DD3-3E4F4BD1676D}" type="slidenum">
              <a:rPr lang="en-US" smtClean="0"/>
              <a:t>20</a:t>
            </a:fld>
            <a:endParaRPr lang="en-US"/>
          </a:p>
        </p:txBody>
      </p:sp>
      <p:sp>
        <p:nvSpPr>
          <p:cNvPr id="13" name="TextBox 12"/>
          <p:cNvSpPr txBox="1"/>
          <p:nvPr/>
        </p:nvSpPr>
        <p:spPr>
          <a:xfrm>
            <a:off x="3020281" y="2903259"/>
            <a:ext cx="5873403" cy="415498"/>
          </a:xfrm>
          <a:prstGeom prst="rect">
            <a:avLst/>
          </a:prstGeom>
          <a:noFill/>
        </p:spPr>
        <p:txBody>
          <a:bodyPr wrap="none" rtlCol="0">
            <a:spAutoFit/>
          </a:bodyPr>
          <a:lstStyle/>
          <a:p>
            <a:r>
              <a:rPr lang="en-US" sz="2100" dirty="0"/>
              <a:t>Harvest Energy | Capture Nutrients | Reclaim Water</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9814" y="1458532"/>
            <a:ext cx="3910743" cy="1331097"/>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76753" y="3788033"/>
            <a:ext cx="1838493" cy="866718"/>
          </a:xfrm>
          <a:prstGeom prst="rect">
            <a:avLst/>
          </a:prstGeom>
        </p:spPr>
      </p:pic>
      <p:pic>
        <p:nvPicPr>
          <p:cNvPr id="6" name="Picture 5"/>
          <p:cNvPicPr>
            <a:picLocks noChangeAspect="1"/>
          </p:cNvPicPr>
          <p:nvPr/>
        </p:nvPicPr>
        <p:blipFill>
          <a:blip r:embed="rId5"/>
          <a:stretch>
            <a:fillRect/>
          </a:stretch>
        </p:blipFill>
        <p:spPr>
          <a:xfrm>
            <a:off x="8022561" y="3614901"/>
            <a:ext cx="1040944" cy="1494973"/>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40090" y="314790"/>
            <a:ext cx="2089226" cy="865088"/>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4283" y="314790"/>
            <a:ext cx="1918288" cy="865088"/>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75265" y="307449"/>
            <a:ext cx="2064825" cy="876156"/>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85" y="314745"/>
            <a:ext cx="1843122" cy="857838"/>
          </a:xfrm>
          <a:prstGeom prst="rect">
            <a:avLst/>
          </a:prstGeom>
        </p:spPr>
      </p:pic>
      <p:pic>
        <p:nvPicPr>
          <p:cNvPr id="18" name="Picture 17"/>
          <p:cNvPicPr>
            <a:picLocks noChangeAspect="1"/>
          </p:cNvPicPr>
          <p:nvPr/>
        </p:nvPicPr>
        <p:blipFill>
          <a:blip r:embed="rId10"/>
          <a:stretch>
            <a:fillRect/>
          </a:stretch>
        </p:blipFill>
        <p:spPr>
          <a:xfrm>
            <a:off x="6023129" y="307449"/>
            <a:ext cx="2077341" cy="865134"/>
          </a:xfrm>
          <a:prstGeom prst="rect">
            <a:avLst/>
          </a:prstGeom>
        </p:spPr>
      </p:pic>
      <p:pic>
        <p:nvPicPr>
          <p:cNvPr id="19" name="Picture 18"/>
          <p:cNvPicPr>
            <a:picLocks noChangeAspect="1"/>
          </p:cNvPicPr>
          <p:nvPr/>
        </p:nvPicPr>
        <p:blipFill>
          <a:blip r:embed="rId11"/>
          <a:stretch>
            <a:fillRect/>
          </a:stretch>
        </p:blipFill>
        <p:spPr>
          <a:xfrm>
            <a:off x="10010112" y="314745"/>
            <a:ext cx="2136662" cy="865133"/>
          </a:xfrm>
          <a:prstGeom prst="rect">
            <a:avLst/>
          </a:prstGeom>
        </p:spPr>
      </p:pic>
    </p:spTree>
    <p:extLst>
      <p:ext uri="{BB962C8B-B14F-4D97-AF65-F5344CB8AC3E}">
        <p14:creationId xmlns:p14="http://schemas.microsoft.com/office/powerpoint/2010/main" val="3865538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 and Automation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8980" y="433527"/>
            <a:ext cx="4642608" cy="3086841"/>
          </a:xfrm>
        </p:spPr>
      </p:pic>
      <p:sp>
        <p:nvSpPr>
          <p:cNvPr id="4" name="Slide Number Placeholder 3"/>
          <p:cNvSpPr>
            <a:spLocks noGrp="1"/>
          </p:cNvSpPr>
          <p:nvPr>
            <p:ph type="sldNum" sz="quarter" idx="12"/>
          </p:nvPr>
        </p:nvSpPr>
        <p:spPr/>
        <p:txBody>
          <a:bodyPr/>
          <a:lstStyle/>
          <a:p>
            <a:fld id="{378E5F28-18ED-47B6-8DD3-3E4F4BD1676D}" type="slidenum">
              <a:rPr lang="en-US" smtClean="0"/>
              <a:t>21</a:t>
            </a:fld>
            <a:endParaRPr lang="en-US"/>
          </a:p>
        </p:txBody>
      </p:sp>
      <p:sp>
        <p:nvSpPr>
          <p:cNvPr id="6" name="TextBox 5"/>
          <p:cNvSpPr txBox="1"/>
          <p:nvPr/>
        </p:nvSpPr>
        <p:spPr>
          <a:xfrm>
            <a:off x="555980" y="1273599"/>
            <a:ext cx="4753242"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Entire system is automated so there is little to no operator attention required</a:t>
            </a:r>
          </a:p>
          <a:p>
            <a:pPr marL="285750" indent="-285750">
              <a:buFont typeface="Arial" panose="020B0604020202020204" pitchFamily="34" charset="0"/>
              <a:buChar char="•"/>
            </a:pPr>
            <a:r>
              <a:rPr lang="en-US" sz="2200" dirty="0"/>
              <a:t>System sends email and text alerts if a problem is detected</a:t>
            </a:r>
          </a:p>
          <a:p>
            <a:pPr marL="285750" indent="-285750">
              <a:buFont typeface="Arial" panose="020B0604020202020204" pitchFamily="34" charset="0"/>
              <a:buChar char="•"/>
            </a:pPr>
            <a:r>
              <a:rPr lang="en-US" sz="2200" dirty="0"/>
              <a:t>We remotely monitor all systems and can alert you if something requires attention</a:t>
            </a:r>
          </a:p>
          <a:p>
            <a:pPr marL="285750" indent="-285750">
              <a:buFont typeface="Arial" panose="020B0604020202020204" pitchFamily="34" charset="0"/>
              <a:buChar char="•"/>
            </a:pPr>
            <a:r>
              <a:rPr lang="en-US" sz="2200" dirty="0"/>
              <a:t>We recommend a daily walk through with a brief checklist (5-10 min) to ensure everything looks ok</a:t>
            </a:r>
          </a:p>
          <a:p>
            <a:pPr marL="285750" indent="-285750">
              <a:buFont typeface="Arial" panose="020B0604020202020204" pitchFamily="34" charset="0"/>
              <a:buChar char="•"/>
            </a:pPr>
            <a:r>
              <a:rPr lang="en-US" sz="2200" dirty="0"/>
              <a:t>Data is exported and presented to owner via online dashboard</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2787" t="10261" r="3384" b="18973"/>
          <a:stretch/>
        </p:blipFill>
        <p:spPr bwMode="auto">
          <a:xfrm>
            <a:off x="5978013" y="3758102"/>
            <a:ext cx="5901742" cy="2521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466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EBD4-18EC-4A0E-A721-3E7DBEE5B914}"/>
              </a:ext>
            </a:extLst>
          </p:cNvPr>
          <p:cNvSpPr>
            <a:spLocks noGrp="1"/>
          </p:cNvSpPr>
          <p:nvPr>
            <p:ph type="title"/>
          </p:nvPr>
        </p:nvSpPr>
        <p:spPr>
          <a:xfrm>
            <a:off x="258097" y="168940"/>
            <a:ext cx="10515600" cy="1325563"/>
          </a:xfrm>
        </p:spPr>
        <p:txBody>
          <a:bodyPr/>
          <a:lstStyle/>
          <a:p>
            <a:r>
              <a:rPr lang="en-US" dirty="0"/>
              <a:t>5-9-18 Grab Samples</a:t>
            </a:r>
          </a:p>
        </p:txBody>
      </p:sp>
      <p:graphicFrame>
        <p:nvGraphicFramePr>
          <p:cNvPr id="4" name="Content Placeholder 3">
            <a:extLst>
              <a:ext uri="{FF2B5EF4-FFF2-40B4-BE49-F238E27FC236}">
                <a16:creationId xmlns:a16="http://schemas.microsoft.com/office/drawing/2014/main" id="{1551D6A2-55B2-48D2-AA28-170F3EF804A2}"/>
              </a:ext>
            </a:extLst>
          </p:cNvPr>
          <p:cNvGraphicFramePr>
            <a:graphicFrameLocks noGrp="1"/>
          </p:cNvGraphicFramePr>
          <p:nvPr>
            <p:ph idx="1"/>
            <p:extLst>
              <p:ext uri="{D42A27DB-BD31-4B8C-83A1-F6EECF244321}">
                <p14:modId xmlns:p14="http://schemas.microsoft.com/office/powerpoint/2010/main" val="2628824451"/>
              </p:ext>
            </p:extLst>
          </p:nvPr>
        </p:nvGraphicFramePr>
        <p:xfrm>
          <a:off x="2218970" y="1494504"/>
          <a:ext cx="6915302" cy="5051201"/>
        </p:xfrm>
        <a:graphic>
          <a:graphicData uri="http://schemas.openxmlformats.org/drawingml/2006/table">
            <a:tbl>
              <a:tblPr firstRow="1" bandRow="1">
                <a:tableStyleId>{FABFCF23-3B69-468F-B69F-88F6DE6A72F2}</a:tableStyleId>
              </a:tblPr>
              <a:tblGrid>
                <a:gridCol w="2801654">
                  <a:extLst>
                    <a:ext uri="{9D8B030D-6E8A-4147-A177-3AD203B41FA5}">
                      <a16:colId xmlns:a16="http://schemas.microsoft.com/office/drawing/2014/main" val="3749104680"/>
                    </a:ext>
                  </a:extLst>
                </a:gridCol>
                <a:gridCol w="1247311">
                  <a:extLst>
                    <a:ext uri="{9D8B030D-6E8A-4147-A177-3AD203B41FA5}">
                      <a16:colId xmlns:a16="http://schemas.microsoft.com/office/drawing/2014/main" val="1145752360"/>
                    </a:ext>
                  </a:extLst>
                </a:gridCol>
                <a:gridCol w="1247311">
                  <a:extLst>
                    <a:ext uri="{9D8B030D-6E8A-4147-A177-3AD203B41FA5}">
                      <a16:colId xmlns:a16="http://schemas.microsoft.com/office/drawing/2014/main" val="315043923"/>
                    </a:ext>
                  </a:extLst>
                </a:gridCol>
                <a:gridCol w="1619026">
                  <a:extLst>
                    <a:ext uri="{9D8B030D-6E8A-4147-A177-3AD203B41FA5}">
                      <a16:colId xmlns:a16="http://schemas.microsoft.com/office/drawing/2014/main" val="558986667"/>
                    </a:ext>
                  </a:extLst>
                </a:gridCol>
              </a:tblGrid>
              <a:tr h="608204">
                <a:tc>
                  <a:txBody>
                    <a:bodyPr/>
                    <a:lstStyle/>
                    <a:p>
                      <a:pPr algn="ctr" fontAlgn="ctr"/>
                      <a:r>
                        <a:rPr lang="en-US" sz="1600" u="none" strike="noStrike" dirty="0">
                          <a:effectLst/>
                          <a:latin typeface="+mn-lt"/>
                        </a:rPr>
                        <a:t>Parameter</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u="none" strike="noStrike" dirty="0">
                          <a:effectLst/>
                          <a:latin typeface="+mn-lt"/>
                        </a:rPr>
                        <a:t>UF FEED</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u="none" strike="noStrike" dirty="0">
                          <a:effectLst/>
                          <a:latin typeface="+mn-lt"/>
                        </a:rPr>
                        <a:t>UF PERMEATE </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u="none" strike="noStrike" dirty="0">
                          <a:effectLst/>
                          <a:latin typeface="+mn-lt"/>
                        </a:rPr>
                        <a:t>RO PERMEATE</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1566221292"/>
                  </a:ext>
                </a:extLst>
              </a:tr>
              <a:tr h="240201">
                <a:tc>
                  <a:txBody>
                    <a:bodyPr/>
                    <a:lstStyle/>
                    <a:p>
                      <a:pPr algn="l" fontAlgn="b"/>
                      <a:r>
                        <a:rPr lang="en-US" sz="1600" u="none" strike="noStrike" dirty="0">
                          <a:effectLst/>
                          <a:latin typeface="+mn-lt"/>
                        </a:rPr>
                        <a:t>Total solids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53,400</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18,500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505</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3617375270"/>
                  </a:ext>
                </a:extLst>
              </a:tr>
              <a:tr h="240201">
                <a:tc>
                  <a:txBody>
                    <a:bodyPr/>
                    <a:lstStyle/>
                    <a:p>
                      <a:pPr algn="l" fontAlgn="b"/>
                      <a:r>
                        <a:rPr lang="en-US" sz="1600" b="0" i="0" u="none" strike="noStrike" dirty="0">
                          <a:solidFill>
                            <a:srgbClr val="000000"/>
                          </a:solidFill>
                          <a:effectLst/>
                          <a:latin typeface="+mn-lt"/>
                        </a:rPr>
                        <a:t>BOD (mg/L)</a:t>
                      </a:r>
                    </a:p>
                  </a:txBody>
                  <a:tcPr marL="7620" marR="7620" marT="7620" marB="0" anchor="b"/>
                </a:tc>
                <a:tc>
                  <a:txBody>
                    <a:bodyPr/>
                    <a:lstStyle/>
                    <a:p>
                      <a:pPr algn="ctr" fontAlgn="b"/>
                      <a:r>
                        <a:rPr lang="en-US" sz="1600" b="0" i="0" u="none" strike="noStrike" dirty="0">
                          <a:solidFill>
                            <a:srgbClr val="000000"/>
                          </a:solidFill>
                          <a:effectLst/>
                          <a:latin typeface="+mn-lt"/>
                        </a:rPr>
                        <a:t>NA</a:t>
                      </a:r>
                    </a:p>
                  </a:txBody>
                  <a:tcPr marL="7620" marR="7620" marT="7620" marB="0" anchor="b"/>
                </a:tc>
                <a:tc>
                  <a:txBody>
                    <a:bodyPr/>
                    <a:lstStyle/>
                    <a:p>
                      <a:pPr algn="ctr" fontAlgn="b"/>
                      <a:r>
                        <a:rPr lang="en-US" sz="1600" b="0" i="0" u="none" strike="noStrike" dirty="0">
                          <a:solidFill>
                            <a:srgbClr val="000000"/>
                          </a:solidFill>
                          <a:effectLst/>
                          <a:latin typeface="+mn-lt"/>
                        </a:rPr>
                        <a:t>NA</a:t>
                      </a:r>
                    </a:p>
                  </a:txBody>
                  <a:tcPr marL="7620" marR="7620" marT="7620" marB="0" anchor="b"/>
                </a:tc>
                <a:tc>
                  <a:txBody>
                    <a:bodyPr/>
                    <a:lstStyle/>
                    <a:p>
                      <a:pPr algn="ctr" fontAlgn="b"/>
                      <a:r>
                        <a:rPr lang="en-US" sz="1600" b="0" i="0" u="none" strike="noStrike" dirty="0">
                          <a:solidFill>
                            <a:srgbClr val="000000"/>
                          </a:solidFill>
                          <a:effectLst/>
                          <a:latin typeface="+mn-lt"/>
                        </a:rPr>
                        <a:t>100</a:t>
                      </a:r>
                    </a:p>
                  </a:txBody>
                  <a:tcPr marL="7620" marR="7620" marT="7620" marB="0" anchor="b"/>
                </a:tc>
                <a:extLst>
                  <a:ext uri="{0D108BD9-81ED-4DB2-BD59-A6C34878D82A}">
                    <a16:rowId xmlns:a16="http://schemas.microsoft.com/office/drawing/2014/main" val="1582085774"/>
                  </a:ext>
                </a:extLst>
              </a:tr>
              <a:tr h="307519">
                <a:tc>
                  <a:txBody>
                    <a:bodyPr/>
                    <a:lstStyle/>
                    <a:p>
                      <a:pPr algn="l" fontAlgn="b"/>
                      <a:r>
                        <a:rPr lang="en-US" sz="1600" u="none" strike="noStrike" dirty="0">
                          <a:effectLst/>
                          <a:latin typeface="+mn-lt"/>
                        </a:rPr>
                        <a:t>TKN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3,710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2,180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50.0</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049054376"/>
                  </a:ext>
                </a:extLst>
              </a:tr>
              <a:tr h="307519">
                <a:tc>
                  <a:txBody>
                    <a:bodyPr/>
                    <a:lstStyle/>
                    <a:p>
                      <a:pPr algn="l" fontAlgn="b"/>
                      <a:r>
                        <a:rPr lang="en-US" sz="1600" u="none" strike="noStrike" dirty="0">
                          <a:effectLst/>
                          <a:latin typeface="+mn-lt"/>
                        </a:rPr>
                        <a:t>NH4-N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2,190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2,020</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48</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280918883"/>
                  </a:ext>
                </a:extLst>
              </a:tr>
              <a:tr h="240201">
                <a:tc>
                  <a:txBody>
                    <a:bodyPr/>
                    <a:lstStyle/>
                    <a:p>
                      <a:pPr algn="l" fontAlgn="b"/>
                      <a:r>
                        <a:rPr lang="en-US" sz="1600" u="none" strike="noStrike" dirty="0">
                          <a:effectLst/>
                          <a:latin typeface="+mn-lt"/>
                        </a:rPr>
                        <a:t>Organic nitrogen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1,520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160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2.5</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752276859"/>
                  </a:ext>
                </a:extLst>
              </a:tr>
              <a:tr h="307519">
                <a:tc>
                  <a:txBody>
                    <a:bodyPr/>
                    <a:lstStyle/>
                    <a:p>
                      <a:pPr algn="l" fontAlgn="b"/>
                      <a:r>
                        <a:rPr lang="en-US" sz="1600" u="none" strike="noStrike" dirty="0">
                          <a:effectLst/>
                          <a:latin typeface="+mn-lt"/>
                        </a:rPr>
                        <a:t>Phosphorus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604</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53</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&lt;0.01</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4260291542"/>
                  </a:ext>
                </a:extLst>
              </a:tr>
              <a:tr h="240201">
                <a:tc>
                  <a:txBody>
                    <a:bodyPr/>
                    <a:lstStyle/>
                    <a:p>
                      <a:pPr algn="l" fontAlgn="b"/>
                      <a:r>
                        <a:rPr lang="en-US" sz="1600" u="none" strike="noStrike">
                          <a:effectLst/>
                          <a:latin typeface="+mn-lt"/>
                        </a:rPr>
                        <a:t>Potassium (total) (mg/L)</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2,110</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2,230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17</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830010244"/>
                  </a:ext>
                </a:extLst>
              </a:tr>
              <a:tr h="240201">
                <a:tc>
                  <a:txBody>
                    <a:bodyPr/>
                    <a:lstStyle/>
                    <a:p>
                      <a:pPr algn="l" fontAlgn="b"/>
                      <a:r>
                        <a:rPr lang="en-US" sz="1600" u="none" strike="noStrike">
                          <a:effectLst/>
                          <a:latin typeface="+mn-lt"/>
                        </a:rPr>
                        <a:t>Sulfur (total) (mg/L)</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452</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1,110</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6</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350113752"/>
                  </a:ext>
                </a:extLst>
              </a:tr>
              <a:tr h="240201">
                <a:tc>
                  <a:txBody>
                    <a:bodyPr/>
                    <a:lstStyle/>
                    <a:p>
                      <a:pPr algn="l" fontAlgn="b"/>
                      <a:r>
                        <a:rPr lang="en-US" sz="1600" u="none" strike="noStrike" dirty="0">
                          <a:effectLst/>
                          <a:latin typeface="+mn-lt"/>
                        </a:rPr>
                        <a:t>Calcium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1,580</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689</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0</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825210190"/>
                  </a:ext>
                </a:extLst>
              </a:tr>
              <a:tr h="240201">
                <a:tc>
                  <a:txBody>
                    <a:bodyPr/>
                    <a:lstStyle/>
                    <a:p>
                      <a:pPr algn="l" fontAlgn="b"/>
                      <a:r>
                        <a:rPr lang="en-US" sz="1600" u="none" strike="noStrike" dirty="0">
                          <a:effectLst/>
                          <a:latin typeface="+mn-lt"/>
                        </a:rPr>
                        <a:t>Magnesium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648</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373</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&lt;0.1</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4230295323"/>
                  </a:ext>
                </a:extLst>
              </a:tr>
              <a:tr h="240201">
                <a:tc>
                  <a:txBody>
                    <a:bodyPr/>
                    <a:lstStyle/>
                    <a:p>
                      <a:pPr algn="l" fontAlgn="b"/>
                      <a:r>
                        <a:rPr lang="en-US" sz="1600" u="none" strike="noStrike" dirty="0">
                          <a:effectLst/>
                          <a:latin typeface="+mn-lt"/>
                        </a:rPr>
                        <a:t>Sodium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937</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1,000</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164</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353469578"/>
                  </a:ext>
                </a:extLst>
              </a:tr>
              <a:tr h="240201">
                <a:tc>
                  <a:txBody>
                    <a:bodyPr/>
                    <a:lstStyle/>
                    <a:p>
                      <a:pPr algn="l" fontAlgn="b"/>
                      <a:r>
                        <a:rPr lang="en-US" sz="1600" u="none" strike="noStrike" dirty="0">
                          <a:effectLst/>
                          <a:latin typeface="+mn-lt"/>
                        </a:rPr>
                        <a:t>Iron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36.6</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0.36</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&lt;0.05</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043918226"/>
                  </a:ext>
                </a:extLst>
              </a:tr>
              <a:tr h="240201">
                <a:tc>
                  <a:txBody>
                    <a:bodyPr/>
                    <a:lstStyle/>
                    <a:p>
                      <a:pPr algn="l" fontAlgn="b"/>
                      <a:r>
                        <a:rPr lang="en-US" sz="1600" u="none" strike="noStrike" dirty="0">
                          <a:effectLst/>
                          <a:latin typeface="+mn-lt"/>
                        </a:rPr>
                        <a:t>Manganese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9.4</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0.903</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&lt;0.005</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565436332"/>
                  </a:ext>
                </a:extLst>
              </a:tr>
              <a:tr h="240201">
                <a:tc>
                  <a:txBody>
                    <a:bodyPr/>
                    <a:lstStyle/>
                    <a:p>
                      <a:pPr algn="l" fontAlgn="b"/>
                      <a:r>
                        <a:rPr lang="en-US" sz="1600" u="none" strike="noStrike" dirty="0">
                          <a:effectLst/>
                          <a:latin typeface="+mn-lt"/>
                        </a:rPr>
                        <a:t>Zinc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13.6</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0.04</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&lt;0.01</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1383740662"/>
                  </a:ext>
                </a:extLst>
              </a:tr>
              <a:tr h="240201">
                <a:tc>
                  <a:txBody>
                    <a:bodyPr/>
                    <a:lstStyle/>
                    <a:p>
                      <a:pPr algn="l" fontAlgn="b"/>
                      <a:r>
                        <a:rPr lang="en-US" sz="1600" u="none" strike="noStrike" dirty="0">
                          <a:effectLst/>
                          <a:latin typeface="+mn-lt"/>
                        </a:rPr>
                        <a:t>Copper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16.2</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&lt;0.01</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&lt;0.01</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264216344"/>
                  </a:ext>
                </a:extLst>
              </a:tr>
              <a:tr h="240201">
                <a:tc>
                  <a:txBody>
                    <a:bodyPr/>
                    <a:lstStyle/>
                    <a:p>
                      <a:pPr algn="l" fontAlgn="b"/>
                      <a:r>
                        <a:rPr lang="en-US" sz="1600" u="none" strike="noStrike" dirty="0">
                          <a:effectLst/>
                          <a:latin typeface="+mn-lt"/>
                        </a:rPr>
                        <a:t>Conductivity (</a:t>
                      </a:r>
                      <a:r>
                        <a:rPr lang="en-US" sz="1600" u="none" strike="noStrike" dirty="0" err="1">
                          <a:effectLst/>
                          <a:latin typeface="+mn-lt"/>
                        </a:rPr>
                        <a:t>mS</a:t>
                      </a:r>
                      <a:r>
                        <a:rPr lang="en-US" sz="1600" u="none" strike="noStrike" dirty="0">
                          <a:effectLst/>
                          <a:latin typeface="+mn-lt"/>
                        </a:rPr>
                        <a:t>/cm)</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21.2</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23.1</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1.28</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966492429"/>
                  </a:ext>
                </a:extLst>
              </a:tr>
              <a:tr h="240201">
                <a:tc>
                  <a:txBody>
                    <a:bodyPr/>
                    <a:lstStyle/>
                    <a:p>
                      <a:pPr algn="l" fontAlgn="b"/>
                      <a:r>
                        <a:rPr lang="en-US" sz="1600" u="none" strike="noStrike" dirty="0">
                          <a:effectLst/>
                          <a:latin typeface="+mn-lt"/>
                        </a:rPr>
                        <a:t>pH  S.U.</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7.13</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a:effectLst/>
                          <a:latin typeface="+mn-lt"/>
                        </a:rPr>
                        <a:t>6.78</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u="none" strike="noStrike" dirty="0">
                          <a:effectLst/>
                          <a:latin typeface="+mn-lt"/>
                        </a:rPr>
                        <a:t>6.28</a:t>
                      </a:r>
                      <a:endParaRPr lang="en-US" sz="16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4020712859"/>
                  </a:ext>
                </a:extLst>
              </a:tr>
            </a:tbl>
          </a:graphicData>
        </a:graphic>
      </p:graphicFrame>
    </p:spTree>
    <p:extLst>
      <p:ext uri="{BB962C8B-B14F-4D97-AF65-F5344CB8AC3E}">
        <p14:creationId xmlns:p14="http://schemas.microsoft.com/office/powerpoint/2010/main" val="76831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9BF56-2B11-4460-99C1-4FFC252002D7}"/>
              </a:ext>
            </a:extLst>
          </p:cNvPr>
          <p:cNvSpPr>
            <a:spLocks noGrp="1"/>
          </p:cNvSpPr>
          <p:nvPr>
            <p:ph type="title"/>
          </p:nvPr>
        </p:nvSpPr>
        <p:spPr>
          <a:xfrm>
            <a:off x="186814" y="-9832"/>
            <a:ext cx="9606115" cy="1000146"/>
          </a:xfrm>
        </p:spPr>
        <p:txBody>
          <a:bodyPr>
            <a:normAutofit/>
          </a:bodyPr>
          <a:lstStyle/>
          <a:p>
            <a:r>
              <a:rPr lang="en-US" sz="3600" dirty="0"/>
              <a:t>6/5/18 Grab Samples</a:t>
            </a:r>
          </a:p>
        </p:txBody>
      </p:sp>
      <p:graphicFrame>
        <p:nvGraphicFramePr>
          <p:cNvPr id="7" name="Content Placeholder 3">
            <a:extLst>
              <a:ext uri="{FF2B5EF4-FFF2-40B4-BE49-F238E27FC236}">
                <a16:creationId xmlns:a16="http://schemas.microsoft.com/office/drawing/2014/main" id="{FD3EA6AF-33AE-4C54-99E3-BDFEE18C1FDD}"/>
              </a:ext>
            </a:extLst>
          </p:cNvPr>
          <p:cNvGraphicFramePr>
            <a:graphicFrameLocks/>
          </p:cNvGraphicFramePr>
          <p:nvPr>
            <p:extLst>
              <p:ext uri="{D42A27DB-BD31-4B8C-83A1-F6EECF244321}">
                <p14:modId xmlns:p14="http://schemas.microsoft.com/office/powerpoint/2010/main" val="1851472344"/>
              </p:ext>
            </p:extLst>
          </p:nvPr>
        </p:nvGraphicFramePr>
        <p:xfrm>
          <a:off x="2708055" y="988408"/>
          <a:ext cx="6620770" cy="5606950"/>
        </p:xfrm>
        <a:graphic>
          <a:graphicData uri="http://schemas.openxmlformats.org/drawingml/2006/table">
            <a:tbl>
              <a:tblPr firstRow="1" bandRow="1">
                <a:tableStyleId>{FABFCF23-3B69-468F-B69F-88F6DE6A72F2}</a:tableStyleId>
              </a:tblPr>
              <a:tblGrid>
                <a:gridCol w="3323094">
                  <a:extLst>
                    <a:ext uri="{9D8B030D-6E8A-4147-A177-3AD203B41FA5}">
                      <a16:colId xmlns:a16="http://schemas.microsoft.com/office/drawing/2014/main" val="3749104680"/>
                    </a:ext>
                  </a:extLst>
                </a:gridCol>
                <a:gridCol w="1741251">
                  <a:extLst>
                    <a:ext uri="{9D8B030D-6E8A-4147-A177-3AD203B41FA5}">
                      <a16:colId xmlns:a16="http://schemas.microsoft.com/office/drawing/2014/main" val="1145752360"/>
                    </a:ext>
                  </a:extLst>
                </a:gridCol>
                <a:gridCol w="1556425">
                  <a:extLst>
                    <a:ext uri="{9D8B030D-6E8A-4147-A177-3AD203B41FA5}">
                      <a16:colId xmlns:a16="http://schemas.microsoft.com/office/drawing/2014/main" val="558986667"/>
                    </a:ext>
                  </a:extLst>
                </a:gridCol>
              </a:tblGrid>
              <a:tr h="852256">
                <a:tc>
                  <a:txBody>
                    <a:bodyPr/>
                    <a:lstStyle/>
                    <a:p>
                      <a:pPr algn="ctr" fontAlgn="ctr"/>
                      <a:r>
                        <a:rPr lang="en-US" sz="1600" u="none" strike="noStrike" dirty="0">
                          <a:effectLst/>
                          <a:latin typeface="+mn-lt"/>
                        </a:rPr>
                        <a:t>Parameter</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1" u="none" strike="noStrike" kern="1200" dirty="0">
                          <a:solidFill>
                            <a:schemeClr val="lt1"/>
                          </a:solidFill>
                          <a:effectLst/>
                          <a:latin typeface="+mn-lt"/>
                          <a:ea typeface="+mn-ea"/>
                          <a:cs typeface="+mn-cs"/>
                        </a:rPr>
                        <a:t>UF Permeate</a:t>
                      </a:r>
                    </a:p>
                  </a:txBody>
                  <a:tcPr marL="7620" marR="7620" marT="7620" marB="0" anchor="ctr"/>
                </a:tc>
                <a:tc>
                  <a:txBody>
                    <a:bodyPr/>
                    <a:lstStyle/>
                    <a:p>
                      <a:pPr algn="ctr" fontAlgn="b"/>
                      <a:r>
                        <a:rPr lang="en-US" sz="1600" b="1" u="none" strike="noStrike" kern="1200" dirty="0">
                          <a:solidFill>
                            <a:schemeClr val="lt1"/>
                          </a:solidFill>
                          <a:effectLst/>
                          <a:latin typeface="+mn-lt"/>
                          <a:ea typeface="+mn-ea"/>
                          <a:cs typeface="+mn-cs"/>
                        </a:rPr>
                        <a:t>Final Clean Water</a:t>
                      </a:r>
                    </a:p>
                  </a:txBody>
                  <a:tcPr marL="7620" marR="7620" marT="7620" marB="0" anchor="ctr"/>
                </a:tc>
                <a:extLst>
                  <a:ext uri="{0D108BD9-81ED-4DB2-BD59-A6C34878D82A}">
                    <a16:rowId xmlns:a16="http://schemas.microsoft.com/office/drawing/2014/main" val="1566221292"/>
                  </a:ext>
                </a:extLst>
              </a:tr>
              <a:tr h="252362">
                <a:tc>
                  <a:txBody>
                    <a:bodyPr/>
                    <a:lstStyle/>
                    <a:p>
                      <a:pPr algn="l" fontAlgn="b"/>
                      <a:r>
                        <a:rPr lang="en-US" sz="1600" u="none" strike="noStrike" dirty="0">
                          <a:effectLst/>
                          <a:latin typeface="+mn-lt"/>
                        </a:rPr>
                        <a:t>Total solids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20,100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365</a:t>
                      </a:r>
                    </a:p>
                  </a:txBody>
                  <a:tcPr marL="7620" marR="7620" marT="7620" marB="0" anchor="ctr"/>
                </a:tc>
                <a:extLst>
                  <a:ext uri="{0D108BD9-81ED-4DB2-BD59-A6C34878D82A}">
                    <a16:rowId xmlns:a16="http://schemas.microsoft.com/office/drawing/2014/main" val="3617375270"/>
                  </a:ext>
                </a:extLst>
              </a:tr>
              <a:tr h="252362">
                <a:tc>
                  <a:txBody>
                    <a:bodyPr/>
                    <a:lstStyle/>
                    <a:p>
                      <a:pPr algn="l" fontAlgn="b"/>
                      <a:r>
                        <a:rPr lang="en-US" sz="1600" b="0" i="0" u="none" strike="noStrike" dirty="0">
                          <a:solidFill>
                            <a:srgbClr val="000000"/>
                          </a:solidFill>
                          <a:effectLst/>
                          <a:latin typeface="+mn-lt"/>
                        </a:rPr>
                        <a:t>COD (mg/L)</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20,640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60</a:t>
                      </a:r>
                    </a:p>
                  </a:txBody>
                  <a:tcPr marL="7620" marR="7620" marT="7620" marB="0" anchor="ctr"/>
                </a:tc>
                <a:extLst>
                  <a:ext uri="{0D108BD9-81ED-4DB2-BD59-A6C34878D82A}">
                    <a16:rowId xmlns:a16="http://schemas.microsoft.com/office/drawing/2014/main" val="428587793"/>
                  </a:ext>
                </a:extLst>
              </a:tr>
              <a:tr h="323088">
                <a:tc>
                  <a:txBody>
                    <a:bodyPr/>
                    <a:lstStyle/>
                    <a:p>
                      <a:pPr algn="l" fontAlgn="b"/>
                      <a:r>
                        <a:rPr lang="en-US" sz="1600" u="none" strike="noStrike" dirty="0">
                          <a:effectLst/>
                          <a:latin typeface="+mn-lt"/>
                        </a:rPr>
                        <a:t>Total </a:t>
                      </a:r>
                      <a:r>
                        <a:rPr lang="en-US" sz="1600" u="none" strike="noStrike" dirty="0" err="1">
                          <a:effectLst/>
                          <a:latin typeface="+mn-lt"/>
                        </a:rPr>
                        <a:t>Kjeldahl</a:t>
                      </a:r>
                      <a:r>
                        <a:rPr lang="en-US" sz="1600" u="none" strike="noStrike" dirty="0">
                          <a:effectLst/>
                          <a:latin typeface="+mn-lt"/>
                        </a:rPr>
                        <a:t> nitrogen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2530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36</a:t>
                      </a:r>
                    </a:p>
                  </a:txBody>
                  <a:tcPr marL="7620" marR="7620" marT="7620" marB="0" anchor="ctr"/>
                </a:tc>
                <a:extLst>
                  <a:ext uri="{0D108BD9-81ED-4DB2-BD59-A6C34878D82A}">
                    <a16:rowId xmlns:a16="http://schemas.microsoft.com/office/drawing/2014/main" val="1049054376"/>
                  </a:ext>
                </a:extLst>
              </a:tr>
              <a:tr h="323088">
                <a:tc>
                  <a:txBody>
                    <a:bodyPr/>
                    <a:lstStyle/>
                    <a:p>
                      <a:pPr algn="l" fontAlgn="b"/>
                      <a:r>
                        <a:rPr lang="en-US" sz="1600" u="none" strike="noStrike" dirty="0">
                          <a:effectLst/>
                          <a:latin typeface="+mn-lt"/>
                        </a:rPr>
                        <a:t>Ammoniacal Nitrogen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2060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32</a:t>
                      </a:r>
                    </a:p>
                  </a:txBody>
                  <a:tcPr marL="7620" marR="7620" marT="7620" marB="0" anchor="ctr"/>
                </a:tc>
                <a:extLst>
                  <a:ext uri="{0D108BD9-81ED-4DB2-BD59-A6C34878D82A}">
                    <a16:rowId xmlns:a16="http://schemas.microsoft.com/office/drawing/2014/main" val="2280918883"/>
                  </a:ext>
                </a:extLst>
              </a:tr>
              <a:tr h="252362">
                <a:tc>
                  <a:txBody>
                    <a:bodyPr/>
                    <a:lstStyle/>
                    <a:p>
                      <a:pPr algn="l" fontAlgn="b"/>
                      <a:r>
                        <a:rPr lang="en-US" sz="1600" u="none" strike="noStrike" dirty="0">
                          <a:effectLst/>
                          <a:latin typeface="+mn-lt"/>
                        </a:rPr>
                        <a:t>Organic nitrogen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470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4</a:t>
                      </a:r>
                    </a:p>
                  </a:txBody>
                  <a:tcPr marL="7620" marR="7620" marT="7620" marB="0" anchor="ctr"/>
                </a:tc>
                <a:extLst>
                  <a:ext uri="{0D108BD9-81ED-4DB2-BD59-A6C34878D82A}">
                    <a16:rowId xmlns:a16="http://schemas.microsoft.com/office/drawing/2014/main" val="1752276859"/>
                  </a:ext>
                </a:extLst>
              </a:tr>
              <a:tr h="252362">
                <a:tc>
                  <a:txBody>
                    <a:bodyPr/>
                    <a:lstStyle/>
                    <a:p>
                      <a:pPr algn="l" fontAlgn="b"/>
                      <a:r>
                        <a:rPr lang="en-US" sz="1600" b="0" i="0" u="none" strike="noStrike" dirty="0">
                          <a:solidFill>
                            <a:srgbClr val="000000"/>
                          </a:solidFill>
                          <a:effectLst/>
                          <a:latin typeface="+mn-lt"/>
                        </a:rPr>
                        <a:t>Nitrate/Nitrite (mg/L)</a:t>
                      </a: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N/A</a:t>
                      </a:r>
                    </a:p>
                  </a:txBody>
                  <a:tcPr marL="7620" marR="7620" marT="7620" marB="0" anchor="ctr"/>
                </a:tc>
                <a:tc>
                  <a:txBody>
                    <a:bodyPr/>
                    <a:lstStyle/>
                    <a:p>
                      <a:pPr algn="ctr" fontAlgn="b"/>
                      <a:r>
                        <a:rPr lang="en-US" sz="1600" b="0" i="0" u="none" strike="noStrike" dirty="0" err="1">
                          <a:solidFill>
                            <a:srgbClr val="000000"/>
                          </a:solidFill>
                          <a:effectLst/>
                          <a:latin typeface="Calibri" panose="020F0502020204030204" pitchFamily="34" charset="0"/>
                        </a:rPr>
                        <a:t>n.d.</a:t>
                      </a:r>
                      <a:r>
                        <a:rPr lang="en-US" sz="1600" b="0" i="0" u="none" strike="noStrike" dirty="0">
                          <a:solidFill>
                            <a:srgbClr val="000000"/>
                          </a:solidFill>
                          <a:effectLst/>
                          <a:latin typeface="Calibri" panose="020F0502020204030204" pitchFamily="34" charset="0"/>
                        </a:rPr>
                        <a:t> (&lt;0.2)</a:t>
                      </a:r>
                    </a:p>
                  </a:txBody>
                  <a:tcPr marL="7620" marR="7620" marT="7620" marB="0" anchor="ctr"/>
                </a:tc>
                <a:extLst>
                  <a:ext uri="{0D108BD9-81ED-4DB2-BD59-A6C34878D82A}">
                    <a16:rowId xmlns:a16="http://schemas.microsoft.com/office/drawing/2014/main" val="273287432"/>
                  </a:ext>
                </a:extLst>
              </a:tr>
              <a:tr h="323088">
                <a:tc>
                  <a:txBody>
                    <a:bodyPr/>
                    <a:lstStyle/>
                    <a:p>
                      <a:pPr algn="l" fontAlgn="b"/>
                      <a:r>
                        <a:rPr lang="en-US" sz="1600" u="none" strike="noStrike">
                          <a:effectLst/>
                          <a:latin typeface="+mn-lt"/>
                        </a:rPr>
                        <a:t>Phosphorus (total) (mg/L)</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42.4</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0.1</a:t>
                      </a:r>
                    </a:p>
                  </a:txBody>
                  <a:tcPr marL="7620" marR="7620" marT="7620" marB="0" anchor="ctr"/>
                </a:tc>
                <a:extLst>
                  <a:ext uri="{0D108BD9-81ED-4DB2-BD59-A6C34878D82A}">
                    <a16:rowId xmlns:a16="http://schemas.microsoft.com/office/drawing/2014/main" val="4260291542"/>
                  </a:ext>
                </a:extLst>
              </a:tr>
              <a:tr h="252362">
                <a:tc>
                  <a:txBody>
                    <a:bodyPr/>
                    <a:lstStyle/>
                    <a:p>
                      <a:pPr algn="l" fontAlgn="b"/>
                      <a:r>
                        <a:rPr lang="en-US" sz="1600" u="none" strike="noStrike">
                          <a:effectLst/>
                          <a:latin typeface="+mn-lt"/>
                        </a:rPr>
                        <a:t>Potassium (total) (mg/L)</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2730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16.5</a:t>
                      </a:r>
                    </a:p>
                  </a:txBody>
                  <a:tcPr marL="7620" marR="7620" marT="7620" marB="0" anchor="ctr"/>
                </a:tc>
                <a:extLst>
                  <a:ext uri="{0D108BD9-81ED-4DB2-BD59-A6C34878D82A}">
                    <a16:rowId xmlns:a16="http://schemas.microsoft.com/office/drawing/2014/main" val="2830010244"/>
                  </a:ext>
                </a:extLst>
              </a:tr>
              <a:tr h="252362">
                <a:tc>
                  <a:txBody>
                    <a:bodyPr/>
                    <a:lstStyle/>
                    <a:p>
                      <a:pPr algn="l" fontAlgn="b"/>
                      <a:r>
                        <a:rPr lang="en-US" sz="1600" u="none" strike="noStrike">
                          <a:effectLst/>
                          <a:latin typeface="+mn-lt"/>
                        </a:rPr>
                        <a:t>Sulfur (total) (mg/L)</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1630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24.1</a:t>
                      </a:r>
                    </a:p>
                  </a:txBody>
                  <a:tcPr marL="7620" marR="7620" marT="7620" marB="0" anchor="ctr"/>
                </a:tc>
                <a:extLst>
                  <a:ext uri="{0D108BD9-81ED-4DB2-BD59-A6C34878D82A}">
                    <a16:rowId xmlns:a16="http://schemas.microsoft.com/office/drawing/2014/main" val="3350113752"/>
                  </a:ext>
                </a:extLst>
              </a:tr>
              <a:tr h="252362">
                <a:tc>
                  <a:txBody>
                    <a:bodyPr/>
                    <a:lstStyle/>
                    <a:p>
                      <a:pPr algn="l" fontAlgn="b"/>
                      <a:r>
                        <a:rPr lang="en-US" sz="1600" u="none" strike="noStrike" dirty="0">
                          <a:effectLst/>
                          <a:latin typeface="+mn-lt"/>
                        </a:rPr>
                        <a:t>Calcium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767</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0.44</a:t>
                      </a:r>
                    </a:p>
                  </a:txBody>
                  <a:tcPr marL="7620" marR="7620" marT="7620" marB="0" anchor="ctr"/>
                </a:tc>
                <a:extLst>
                  <a:ext uri="{0D108BD9-81ED-4DB2-BD59-A6C34878D82A}">
                    <a16:rowId xmlns:a16="http://schemas.microsoft.com/office/drawing/2014/main" val="1825210190"/>
                  </a:ext>
                </a:extLst>
              </a:tr>
              <a:tr h="252362">
                <a:tc>
                  <a:txBody>
                    <a:bodyPr/>
                    <a:lstStyle/>
                    <a:p>
                      <a:pPr algn="l" fontAlgn="b"/>
                      <a:r>
                        <a:rPr lang="en-US" sz="1600" u="none" strike="noStrike" dirty="0">
                          <a:effectLst/>
                          <a:latin typeface="+mn-lt"/>
                        </a:rPr>
                        <a:t>Magnesium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363</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0.11</a:t>
                      </a:r>
                    </a:p>
                  </a:txBody>
                  <a:tcPr marL="7620" marR="7620" marT="7620" marB="0" anchor="ctr"/>
                </a:tc>
                <a:extLst>
                  <a:ext uri="{0D108BD9-81ED-4DB2-BD59-A6C34878D82A}">
                    <a16:rowId xmlns:a16="http://schemas.microsoft.com/office/drawing/2014/main" val="4230295323"/>
                  </a:ext>
                </a:extLst>
              </a:tr>
              <a:tr h="252362">
                <a:tc>
                  <a:txBody>
                    <a:bodyPr/>
                    <a:lstStyle/>
                    <a:p>
                      <a:pPr algn="l" fontAlgn="b"/>
                      <a:r>
                        <a:rPr lang="en-US" sz="1600" u="none" strike="noStrike" dirty="0">
                          <a:effectLst/>
                          <a:latin typeface="+mn-lt"/>
                        </a:rPr>
                        <a:t>Sodium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1090</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89.9</a:t>
                      </a:r>
                    </a:p>
                  </a:txBody>
                  <a:tcPr marL="7620" marR="7620" marT="7620" marB="0" anchor="ctr"/>
                </a:tc>
                <a:extLst>
                  <a:ext uri="{0D108BD9-81ED-4DB2-BD59-A6C34878D82A}">
                    <a16:rowId xmlns:a16="http://schemas.microsoft.com/office/drawing/2014/main" val="3353469578"/>
                  </a:ext>
                </a:extLst>
              </a:tr>
              <a:tr h="252362">
                <a:tc>
                  <a:txBody>
                    <a:bodyPr/>
                    <a:lstStyle/>
                    <a:p>
                      <a:pPr algn="l" fontAlgn="b"/>
                      <a:r>
                        <a:rPr lang="en-US" sz="1600" u="none" strike="noStrike" dirty="0">
                          <a:effectLst/>
                          <a:latin typeface="+mn-lt"/>
                        </a:rPr>
                        <a:t>Iron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0.38</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0.06</a:t>
                      </a:r>
                    </a:p>
                  </a:txBody>
                  <a:tcPr marL="7620" marR="7620" marT="7620" marB="0" anchor="ctr"/>
                </a:tc>
                <a:extLst>
                  <a:ext uri="{0D108BD9-81ED-4DB2-BD59-A6C34878D82A}">
                    <a16:rowId xmlns:a16="http://schemas.microsoft.com/office/drawing/2014/main" val="3043918226"/>
                  </a:ext>
                </a:extLst>
              </a:tr>
              <a:tr h="252362">
                <a:tc>
                  <a:txBody>
                    <a:bodyPr/>
                    <a:lstStyle/>
                    <a:p>
                      <a:pPr algn="l" fontAlgn="b"/>
                      <a:r>
                        <a:rPr lang="en-US" sz="1600" u="none" strike="noStrike" dirty="0">
                          <a:effectLst/>
                          <a:latin typeface="+mn-lt"/>
                        </a:rPr>
                        <a:t>Manganese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1.022</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n.d.</a:t>
                      </a:r>
                    </a:p>
                  </a:txBody>
                  <a:tcPr marL="7620" marR="7620" marT="7620" marB="0" anchor="ctr"/>
                </a:tc>
                <a:extLst>
                  <a:ext uri="{0D108BD9-81ED-4DB2-BD59-A6C34878D82A}">
                    <a16:rowId xmlns:a16="http://schemas.microsoft.com/office/drawing/2014/main" val="1565436332"/>
                  </a:ext>
                </a:extLst>
              </a:tr>
              <a:tr h="252362">
                <a:tc>
                  <a:txBody>
                    <a:bodyPr/>
                    <a:lstStyle/>
                    <a:p>
                      <a:pPr algn="l" fontAlgn="b"/>
                      <a:r>
                        <a:rPr lang="en-US" sz="1600" u="none" strike="noStrike" dirty="0">
                          <a:effectLst/>
                          <a:latin typeface="+mn-lt"/>
                        </a:rPr>
                        <a:t>Zinc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0.03</a:t>
                      </a:r>
                    </a:p>
                  </a:txBody>
                  <a:tcPr marL="7620" marR="7620" marT="7620" marB="0" anchor="ctr"/>
                </a:tc>
                <a:tc>
                  <a:txBody>
                    <a:bodyPr/>
                    <a:lstStyle/>
                    <a:p>
                      <a:pPr algn="ctr" fontAlgn="b"/>
                      <a:r>
                        <a:rPr lang="en-US" sz="1600" b="0" i="0" u="none" strike="noStrike">
                          <a:solidFill>
                            <a:srgbClr val="000000"/>
                          </a:solidFill>
                          <a:effectLst/>
                          <a:latin typeface="Calibri" panose="020F0502020204030204" pitchFamily="34" charset="0"/>
                        </a:rPr>
                        <a:t>0.02</a:t>
                      </a:r>
                    </a:p>
                  </a:txBody>
                  <a:tcPr marL="7620" marR="7620" marT="7620" marB="0" anchor="ctr"/>
                </a:tc>
                <a:extLst>
                  <a:ext uri="{0D108BD9-81ED-4DB2-BD59-A6C34878D82A}">
                    <a16:rowId xmlns:a16="http://schemas.microsoft.com/office/drawing/2014/main" val="1383740662"/>
                  </a:ext>
                </a:extLst>
              </a:tr>
              <a:tr h="252362">
                <a:tc>
                  <a:txBody>
                    <a:bodyPr/>
                    <a:lstStyle/>
                    <a:p>
                      <a:pPr algn="l" fontAlgn="b"/>
                      <a:r>
                        <a:rPr lang="en-US" sz="1600" u="none" strike="noStrike" dirty="0">
                          <a:effectLst/>
                          <a:latin typeface="+mn-lt"/>
                        </a:rPr>
                        <a:t>Copper (total) (mg/L)</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n.d.</a:t>
                      </a:r>
                    </a:p>
                  </a:txBody>
                  <a:tcPr marL="7620" marR="7620" marT="7620" marB="0" anchor="ctr"/>
                </a:tc>
                <a:tc>
                  <a:txBody>
                    <a:bodyPr/>
                    <a:lstStyle/>
                    <a:p>
                      <a:pPr algn="ctr" fontAlgn="b"/>
                      <a:r>
                        <a:rPr lang="en-US" sz="1600" b="0" i="0" u="none" strike="noStrike" dirty="0" err="1">
                          <a:solidFill>
                            <a:srgbClr val="000000"/>
                          </a:solidFill>
                          <a:effectLst/>
                          <a:latin typeface="Calibri" panose="020F0502020204030204" pitchFamily="34" charset="0"/>
                        </a:rPr>
                        <a:t>n.d.</a:t>
                      </a:r>
                      <a:endParaRPr lang="en-U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64216344"/>
                  </a:ext>
                </a:extLst>
              </a:tr>
              <a:tr h="252362">
                <a:tc>
                  <a:txBody>
                    <a:bodyPr/>
                    <a:lstStyle/>
                    <a:p>
                      <a:pPr algn="l" fontAlgn="b"/>
                      <a:r>
                        <a:rPr lang="en-US" sz="1600" u="none" strike="noStrike" dirty="0">
                          <a:effectLst/>
                          <a:latin typeface="+mn-lt"/>
                        </a:rPr>
                        <a:t>Conductivity (</a:t>
                      </a:r>
                      <a:r>
                        <a:rPr lang="en-US" sz="1600" u="none" strike="noStrike" dirty="0" err="1">
                          <a:effectLst/>
                          <a:latin typeface="+mn-lt"/>
                        </a:rPr>
                        <a:t>mS</a:t>
                      </a:r>
                      <a:r>
                        <a:rPr lang="en-US" sz="1600" u="none" strike="noStrike" dirty="0">
                          <a:effectLst/>
                          <a:latin typeface="+mn-lt"/>
                        </a:rPr>
                        <a:t>/cm)</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Calibri" panose="020F0502020204030204" pitchFamily="34" charset="0"/>
                        </a:rPr>
                        <a:t>25.3</a:t>
                      </a:r>
                    </a:p>
                  </a:txBody>
                  <a:tcPr marL="7620" marR="7620" marT="7620" marB="0" anchor="ctr"/>
                </a:tc>
                <a:tc>
                  <a:txBody>
                    <a:bodyPr/>
                    <a:lstStyle/>
                    <a:p>
                      <a:pPr algn="ctr" fontAlgn="b"/>
                      <a:r>
                        <a:rPr lang="en-US" sz="1600" b="0" i="0" u="none" strike="noStrike" dirty="0">
                          <a:solidFill>
                            <a:srgbClr val="000000"/>
                          </a:solidFill>
                          <a:effectLst/>
                          <a:latin typeface="Calibri" panose="020F0502020204030204" pitchFamily="34" charset="0"/>
                        </a:rPr>
                        <a:t>0.798</a:t>
                      </a:r>
                    </a:p>
                  </a:txBody>
                  <a:tcPr marL="7620" marR="7620" marT="7620" marB="0" anchor="ctr"/>
                </a:tc>
                <a:extLst>
                  <a:ext uri="{0D108BD9-81ED-4DB2-BD59-A6C34878D82A}">
                    <a16:rowId xmlns:a16="http://schemas.microsoft.com/office/drawing/2014/main" val="2966492429"/>
                  </a:ext>
                </a:extLst>
              </a:tr>
              <a:tr h="252362">
                <a:tc>
                  <a:txBody>
                    <a:bodyPr/>
                    <a:lstStyle/>
                    <a:p>
                      <a:pPr algn="l" fontAlgn="b"/>
                      <a:r>
                        <a:rPr lang="en-US" sz="1600" u="none" strike="noStrike" dirty="0">
                          <a:effectLst/>
                          <a:latin typeface="+mn-lt"/>
                        </a:rPr>
                        <a:t>pH  S.U.</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a:solidFill>
                            <a:srgbClr val="000000"/>
                          </a:solidFill>
                          <a:effectLst/>
                          <a:latin typeface="Calibri" panose="020F0502020204030204" pitchFamily="34" charset="0"/>
                        </a:rPr>
                        <a:t>6.41</a:t>
                      </a:r>
                    </a:p>
                  </a:txBody>
                  <a:tcPr marL="7620" marR="7620" marT="7620" marB="0" anchor="ctr"/>
                </a:tc>
                <a:tc>
                  <a:txBody>
                    <a:bodyPr/>
                    <a:lstStyle/>
                    <a:p>
                      <a:pPr algn="ctr" fontAlgn="b"/>
                      <a:r>
                        <a:rPr lang="en-US" sz="1600" b="0" i="0" u="none" strike="noStrike" dirty="0">
                          <a:solidFill>
                            <a:srgbClr val="000000"/>
                          </a:solidFill>
                          <a:effectLst/>
                          <a:latin typeface="Calibri" panose="020F0502020204030204" pitchFamily="34" charset="0"/>
                        </a:rPr>
                        <a:t>6.79</a:t>
                      </a:r>
                    </a:p>
                  </a:txBody>
                  <a:tcPr marL="7620" marR="7620" marT="7620" marB="0" anchor="ctr"/>
                </a:tc>
                <a:extLst>
                  <a:ext uri="{0D108BD9-81ED-4DB2-BD59-A6C34878D82A}">
                    <a16:rowId xmlns:a16="http://schemas.microsoft.com/office/drawing/2014/main" val="4020712859"/>
                  </a:ext>
                </a:extLst>
              </a:tr>
            </a:tbl>
          </a:graphicData>
        </a:graphic>
      </p:graphicFrame>
    </p:spTree>
    <p:extLst>
      <p:ext uri="{BB962C8B-B14F-4D97-AF65-F5344CB8AC3E}">
        <p14:creationId xmlns:p14="http://schemas.microsoft.com/office/powerpoint/2010/main" val="4091963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5258D7-744C-455F-BCE0-A5027F60053E}"/>
              </a:ext>
            </a:extLst>
          </p:cNvPr>
          <p:cNvSpPr>
            <a:spLocks noGrp="1"/>
          </p:cNvSpPr>
          <p:nvPr>
            <p:ph type="sldNum" sz="quarter" idx="12"/>
          </p:nvPr>
        </p:nvSpPr>
        <p:spPr/>
        <p:txBody>
          <a:bodyPr/>
          <a:lstStyle/>
          <a:p>
            <a:fld id="{378E5F28-18ED-47B6-8DD3-3E4F4BD1676D}" type="slidenum">
              <a:rPr lang="en-US" smtClean="0"/>
              <a:t>3</a:t>
            </a:fld>
            <a:endParaRPr lang="en-US"/>
          </a:p>
        </p:txBody>
      </p:sp>
      <p:pic>
        <p:nvPicPr>
          <p:cNvPr id="3" name="Picture 2">
            <a:extLst>
              <a:ext uri="{FF2B5EF4-FFF2-40B4-BE49-F238E27FC236}">
                <a16:creationId xmlns:a16="http://schemas.microsoft.com/office/drawing/2014/main" id="{94CE1601-AB14-4F06-B69F-E210629E27C7}"/>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6532064" y="650046"/>
            <a:ext cx="3117774" cy="1414804"/>
          </a:xfrm>
          <a:prstGeom prst="rect">
            <a:avLst/>
          </a:prstGeom>
          <a:ln>
            <a:noFill/>
          </a:ln>
          <a:extLst>
            <a:ext uri="{53640926-AAD7-44d8-BBD7-CCE9431645EC}">
              <a14:shadowObscured xmlns="" xmlns:a14="http://schemas.microsoft.com/office/drawing/2010/main"/>
            </a:ext>
          </a:extLst>
        </p:spPr>
      </p:pic>
      <p:sp>
        <p:nvSpPr>
          <p:cNvPr id="5" name="Rectangle 3">
            <a:extLst>
              <a:ext uri="{FF2B5EF4-FFF2-40B4-BE49-F238E27FC236}">
                <a16:creationId xmlns:a16="http://schemas.microsoft.com/office/drawing/2014/main" id="{5A83945E-7C2A-416D-95DE-FD34C8303335}"/>
              </a:ext>
            </a:extLst>
          </p:cNvPr>
          <p:cNvSpPr>
            <a:spLocks noChangeArrowheads="1"/>
          </p:cNvSpPr>
          <p:nvPr/>
        </p:nvSpPr>
        <p:spPr bwMode="auto">
          <a:xfrm>
            <a:off x="416622" y="1034585"/>
            <a:ext cx="5419300" cy="5786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
            </a: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orous stainless-steel tubular membranes (3/4”) with internal titanium dioxide coating for abrasion resistance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Welded and bolted construction in ASME pressure vessel</a:t>
            </a:r>
            <a:endParaRPr kumimoji="0" lang="en-US" altLang="ja-JP" sz="1100" b="0" i="0" u="none" strike="noStrike" cap="none" normalizeH="0" baseline="0" dirty="0" bmk="">
              <a:ln>
                <a:noFill/>
              </a:ln>
              <a:solidFill>
                <a:schemeClr val="tx1"/>
              </a:solidFill>
              <a:effectLst/>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 and 20’ lengths available in any diameter</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Designed to last 10-15 years in challenging applications with little downtime, maintenance, or repair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internal moving parts and one externally mounted centrifugal pump per stage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Can operate in batch-mode or continuously and be mounted horizontally or vertically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1"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POLYMERS OR </a:t>
            </a:r>
            <a:r>
              <a:rPr lang="en-US" altLang="ja-JP" b="1" dirty="0" bmk="">
                <a:latin typeface="Calibri" panose="020F0502020204030204" pitchFamily="34" charset="0"/>
                <a:ea typeface="Calibri" panose="020F0502020204030204" pitchFamily="34" charset="0"/>
                <a:cs typeface="Times New Roman" panose="02020603050405020304" pitchFamily="18" charset="0"/>
              </a:rPr>
              <a:t>FLOCCULENTS</a:t>
            </a:r>
            <a:endParaRPr kumimoji="0" lang="en-US" altLang="ja-JP" sz="1100" b="1" i="0" u="none" strike="noStrike" cap="none" normalizeH="0" baseline="0" dirty="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1" i="0" u="sng" strike="noStrike" cap="none" normalizeH="0" baseline="0" dirty="0" bmk="">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32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9FFD8D0F-0273-4684-BF0D-A04B2A33C5FA}"/>
              </a:ext>
            </a:extLst>
          </p:cNvPr>
          <p:cNvSpPr/>
          <p:nvPr/>
        </p:nvSpPr>
        <p:spPr>
          <a:xfrm>
            <a:off x="526723" y="503227"/>
            <a:ext cx="5489323" cy="646331"/>
          </a:xfrm>
          <a:prstGeom prst="rect">
            <a:avLst/>
          </a:prstGeom>
        </p:spPr>
        <p:txBody>
          <a:bodyPr wrap="none">
            <a:spAutoFit/>
          </a:bodyPr>
          <a:lstStyle/>
          <a:p>
            <a:r>
              <a:rPr lang="en-US" sz="3600" dirty="0"/>
              <a:t>Stainless Steel Ultrafiltration</a:t>
            </a:r>
          </a:p>
        </p:txBody>
      </p:sp>
      <p:pic>
        <p:nvPicPr>
          <p:cNvPr id="8" name="Picture 7">
            <a:extLst>
              <a:ext uri="{FF2B5EF4-FFF2-40B4-BE49-F238E27FC236}">
                <a16:creationId xmlns:a16="http://schemas.microsoft.com/office/drawing/2014/main" id="{8029D62B-B7FE-4377-8309-52254203CF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7133" y="2491575"/>
            <a:ext cx="4529906" cy="3738415"/>
          </a:xfrm>
          <a:prstGeom prst="rect">
            <a:avLst/>
          </a:prstGeom>
        </p:spPr>
      </p:pic>
      <p:sp>
        <p:nvSpPr>
          <p:cNvPr id="4" name="TextBox 3">
            <a:extLst>
              <a:ext uri="{FF2B5EF4-FFF2-40B4-BE49-F238E27FC236}">
                <a16:creationId xmlns:a16="http://schemas.microsoft.com/office/drawing/2014/main" id="{7ED7F48C-E66F-46F9-8C0A-35F3009F91D7}"/>
              </a:ext>
            </a:extLst>
          </p:cNvPr>
          <p:cNvSpPr txBox="1"/>
          <p:nvPr/>
        </p:nvSpPr>
        <p:spPr>
          <a:xfrm>
            <a:off x="6630643" y="6244311"/>
            <a:ext cx="5419299" cy="369332"/>
          </a:xfrm>
          <a:prstGeom prst="rect">
            <a:avLst/>
          </a:prstGeom>
          <a:noFill/>
        </p:spPr>
        <p:txBody>
          <a:bodyPr wrap="square" rtlCol="0">
            <a:spAutoFit/>
          </a:bodyPr>
          <a:lstStyle/>
          <a:p>
            <a:r>
              <a:rPr lang="en-US" dirty="0"/>
              <a:t>Installation at dairy farm in Wisconsin (18” modules)</a:t>
            </a:r>
          </a:p>
        </p:txBody>
      </p:sp>
      <p:pic>
        <p:nvPicPr>
          <p:cNvPr id="9" name="Picture 8" descr="Image result for scepter filtration">
            <a:extLst>
              <a:ext uri="{FF2B5EF4-FFF2-40B4-BE49-F238E27FC236}">
                <a16:creationId xmlns:a16="http://schemas.microsoft.com/office/drawing/2014/main" id="{7D330514-B8B9-40DB-B4A6-9056A3891F1C}"/>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893482" y="205456"/>
            <a:ext cx="2156460" cy="2167027"/>
          </a:xfrm>
          <a:prstGeom prst="rect">
            <a:avLst/>
          </a:prstGeom>
          <a:noFill/>
          <a:ln>
            <a:noFill/>
          </a:ln>
        </p:spPr>
      </p:pic>
      <p:sp>
        <p:nvSpPr>
          <p:cNvPr id="7" name="Rectangle 6">
            <a:extLst>
              <a:ext uri="{FF2B5EF4-FFF2-40B4-BE49-F238E27FC236}">
                <a16:creationId xmlns:a16="http://schemas.microsoft.com/office/drawing/2014/main" id="{1FE5DAF8-37FD-4C1B-AE76-57E9589C89FF}"/>
              </a:ext>
            </a:extLst>
          </p:cNvPr>
          <p:cNvSpPr/>
          <p:nvPr/>
        </p:nvSpPr>
        <p:spPr>
          <a:xfrm>
            <a:off x="2702382" y="6237195"/>
            <a:ext cx="3313664" cy="369332"/>
          </a:xfrm>
          <a:prstGeom prst="rect">
            <a:avLst/>
          </a:prstGeom>
          <a:solidFill>
            <a:schemeClr val="bg1">
              <a:lumMod val="85000"/>
            </a:schemeClr>
          </a:solidFill>
        </p:spPr>
        <p:txBody>
          <a:bodyPr wrap="none">
            <a:spAutoFit/>
          </a:bodyPr>
          <a:lstStyle/>
          <a:p>
            <a:r>
              <a:rPr lang="en-US" altLang="ja-JP" dirty="0" bmk="">
                <a:latin typeface="Calibri" panose="020F0502020204030204" pitchFamily="34" charset="0"/>
                <a:ea typeface="Calibri" panose="020F0502020204030204" pitchFamily="34" charset="0"/>
                <a:cs typeface="Times New Roman" panose="02020603050405020304" pitchFamily="18" charset="0"/>
              </a:rPr>
              <a:t>Proudly manufactured in the USA</a:t>
            </a:r>
            <a:endParaRPr lang="en-US" dirty="0"/>
          </a:p>
        </p:txBody>
      </p:sp>
    </p:spTree>
    <p:extLst>
      <p:ext uri="{BB962C8B-B14F-4D97-AF65-F5344CB8AC3E}">
        <p14:creationId xmlns:p14="http://schemas.microsoft.com/office/powerpoint/2010/main" val="3951461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FB35F-7F4D-47CE-B841-04E13CC1AC31}"/>
              </a:ext>
            </a:extLst>
          </p:cNvPr>
          <p:cNvSpPr>
            <a:spLocks noGrp="1"/>
          </p:cNvSpPr>
          <p:nvPr>
            <p:ph type="sldNum" sz="quarter" idx="12"/>
          </p:nvPr>
        </p:nvSpPr>
        <p:spPr/>
        <p:txBody>
          <a:bodyPr/>
          <a:lstStyle/>
          <a:p>
            <a:fld id="{378E5F28-18ED-47B6-8DD3-3E4F4BD1676D}" type="slidenum">
              <a:rPr lang="en-US" smtClean="0"/>
              <a:pPr/>
              <a:t>4</a:t>
            </a:fld>
            <a:endParaRPr lang="en-US"/>
          </a:p>
        </p:txBody>
      </p:sp>
      <p:sp>
        <p:nvSpPr>
          <p:cNvPr id="4" name="Rectangle 3">
            <a:extLst>
              <a:ext uri="{FF2B5EF4-FFF2-40B4-BE49-F238E27FC236}">
                <a16:creationId xmlns:a16="http://schemas.microsoft.com/office/drawing/2014/main" id="{0DBE816F-C8C5-4500-A6AD-B7AA03A0DB2D}"/>
              </a:ext>
            </a:extLst>
          </p:cNvPr>
          <p:cNvSpPr/>
          <p:nvPr/>
        </p:nvSpPr>
        <p:spPr>
          <a:xfrm>
            <a:off x="526723" y="503227"/>
            <a:ext cx="5489323" cy="646331"/>
          </a:xfrm>
          <a:prstGeom prst="rect">
            <a:avLst/>
          </a:prstGeom>
        </p:spPr>
        <p:txBody>
          <a:bodyPr wrap="none">
            <a:spAutoFit/>
          </a:bodyPr>
          <a:lstStyle/>
          <a:p>
            <a:r>
              <a:rPr lang="en-US" sz="3600" dirty="0"/>
              <a:t>Stainless Steel Ultrafiltration</a:t>
            </a:r>
          </a:p>
        </p:txBody>
      </p:sp>
      <p:pic>
        <p:nvPicPr>
          <p:cNvPr id="5" name="Picture 2" descr="https://lh3.googleusercontent.com/cv6H5xLHd0kXFvPlfkhvgwBQ880iobNcRh7cs4B_wpD4Ls8H6pVjGhpIp4ls9MFWLfqThPPsrDk1uTUW4xZNfSKApvGPPRbv-fcZAmzphYpGxsFxcIte5ytzksVcKA42WCF-u5IlHyy49eoN7oO_ziwOqlFLd_KI2s-d9ClerKJVpHPQ-qsH21mVaM_-5aHrQ7uajajK4T-_AMg6xl8o0uIEHRhnBa2k-2ornn7iPV3u0aQkoNQJmc7ib6vjosuux5U5nUNxXVDbZ8Gu7uLvwW6ZPWKwEJLRvc6n9kU35HrbndJN2IR2qDOjlA0B02dnjzGpxgaJYga5OpujlBCNTiMmwok8vH4XL6xvZmS4vYJmLvc9Wz4fjNJVtEIZmWFX_EoYboiWghTf08vCrMzbhYpQE5I1rMlIaxaqV6xcz7cVk8n2kYZDomRFuohDHS97NBbEJun47E_52BYPe_HFKuyHisgPdXNp4gX1pH3oYIj3vUH8Oce3mgAQLcxHX3v6GQBU04H3p-wzWxNbvapdUcYLFaPUpZi7NRmfYLIeeuSt7YA8DtKospUFcceGGBDOVyNVRewV87JWctEYM4E5vktC33rpIoADvTUPFyxJwSl4vtZGLx78aaWKUVCM-i5q=w633-h844-no">
            <a:extLst>
              <a:ext uri="{FF2B5EF4-FFF2-40B4-BE49-F238E27FC236}">
                <a16:creationId xmlns:a16="http://schemas.microsoft.com/office/drawing/2014/main" id="{2272687B-2704-40D6-8A66-72E3411F42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6668" y="1282226"/>
            <a:ext cx="4183299" cy="525668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6F8A21-C9FB-442D-A487-C2489EF47F1A}"/>
              </a:ext>
            </a:extLst>
          </p:cNvPr>
          <p:cNvSpPr txBox="1"/>
          <p:nvPr/>
        </p:nvSpPr>
        <p:spPr>
          <a:xfrm>
            <a:off x="233379" y="6031607"/>
            <a:ext cx="5862621" cy="646331"/>
          </a:xfrm>
          <a:prstGeom prst="rect">
            <a:avLst/>
          </a:prstGeom>
          <a:solidFill>
            <a:schemeClr val="bg1"/>
          </a:solidFill>
        </p:spPr>
        <p:txBody>
          <a:bodyPr wrap="square" rtlCol="0">
            <a:spAutoFit/>
          </a:bodyPr>
          <a:lstStyle/>
          <a:p>
            <a:pPr algn="ctr"/>
            <a:r>
              <a:rPr lang="en-US" dirty="0"/>
              <a:t>Commercial food and beverage unit for </a:t>
            </a:r>
          </a:p>
          <a:p>
            <a:pPr algn="ctr"/>
            <a:r>
              <a:rPr lang="en-US" dirty="0"/>
              <a:t>small-scale processing</a:t>
            </a:r>
          </a:p>
        </p:txBody>
      </p:sp>
      <p:pic>
        <p:nvPicPr>
          <p:cNvPr id="31" name="Picture 30">
            <a:extLst>
              <a:ext uri="{FF2B5EF4-FFF2-40B4-BE49-F238E27FC236}">
                <a16:creationId xmlns:a16="http://schemas.microsoft.com/office/drawing/2014/main" id="{21FD2B3A-5068-4461-922A-0AF180371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613" y="74821"/>
            <a:ext cx="4547276" cy="6708358"/>
          </a:xfrm>
          <a:prstGeom prst="rect">
            <a:avLst/>
          </a:prstGeom>
        </p:spPr>
      </p:pic>
      <p:sp>
        <p:nvSpPr>
          <p:cNvPr id="32" name="TextBox 31">
            <a:extLst>
              <a:ext uri="{FF2B5EF4-FFF2-40B4-BE49-F238E27FC236}">
                <a16:creationId xmlns:a16="http://schemas.microsoft.com/office/drawing/2014/main" id="{555642A7-97ED-4BE0-A868-437C36547EE8}"/>
              </a:ext>
            </a:extLst>
          </p:cNvPr>
          <p:cNvSpPr txBox="1"/>
          <p:nvPr/>
        </p:nvSpPr>
        <p:spPr>
          <a:xfrm>
            <a:off x="6264613" y="6155966"/>
            <a:ext cx="4547276" cy="646331"/>
          </a:xfrm>
          <a:prstGeom prst="rect">
            <a:avLst/>
          </a:prstGeom>
          <a:solidFill>
            <a:schemeClr val="bg1"/>
          </a:solidFill>
        </p:spPr>
        <p:txBody>
          <a:bodyPr wrap="square" rtlCol="0">
            <a:spAutoFit/>
          </a:bodyPr>
          <a:lstStyle/>
          <a:p>
            <a:pPr algn="ctr"/>
            <a:r>
              <a:rPr lang="en-US" dirty="0"/>
              <a:t>Large Industrial Application</a:t>
            </a:r>
          </a:p>
          <a:p>
            <a:pPr algn="ctr"/>
            <a:endParaRPr lang="en-US" dirty="0"/>
          </a:p>
        </p:txBody>
      </p:sp>
    </p:spTree>
    <p:extLst>
      <p:ext uri="{BB962C8B-B14F-4D97-AF65-F5344CB8AC3E}">
        <p14:creationId xmlns:p14="http://schemas.microsoft.com/office/powerpoint/2010/main" val="3478791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01603-8D6D-447F-8622-9CFA5609B81E}"/>
              </a:ext>
            </a:extLst>
          </p:cNvPr>
          <p:cNvSpPr>
            <a:spLocks noGrp="1"/>
          </p:cNvSpPr>
          <p:nvPr>
            <p:ph type="sldNum" sz="quarter" idx="12"/>
          </p:nvPr>
        </p:nvSpPr>
        <p:spPr/>
        <p:txBody>
          <a:bodyPr/>
          <a:lstStyle/>
          <a:p>
            <a:fld id="{378E5F28-18ED-47B6-8DD3-3E4F4BD1676D}" type="slidenum">
              <a:rPr lang="en-US" smtClean="0"/>
              <a:t>5</a:t>
            </a:fld>
            <a:endParaRPr lang="en-US"/>
          </a:p>
        </p:txBody>
      </p:sp>
      <p:pic>
        <p:nvPicPr>
          <p:cNvPr id="5" name="Picture 4">
            <a:extLst>
              <a:ext uri="{FF2B5EF4-FFF2-40B4-BE49-F238E27FC236}">
                <a16:creationId xmlns:a16="http://schemas.microsoft.com/office/drawing/2014/main" id="{B4778886-5C5D-439A-999A-AE60B0141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483" y="1352144"/>
            <a:ext cx="6147099" cy="4562355"/>
          </a:xfrm>
          <a:prstGeom prst="rect">
            <a:avLst/>
          </a:prstGeom>
        </p:spPr>
      </p:pic>
      <p:pic>
        <p:nvPicPr>
          <p:cNvPr id="4" name="Picture 3">
            <a:extLst>
              <a:ext uri="{FF2B5EF4-FFF2-40B4-BE49-F238E27FC236}">
                <a16:creationId xmlns:a16="http://schemas.microsoft.com/office/drawing/2014/main" id="{2F85A3D4-EFE2-44FC-B00A-B8A1627854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492"/>
          <a:stretch/>
        </p:blipFill>
        <p:spPr>
          <a:xfrm>
            <a:off x="7179430" y="535021"/>
            <a:ext cx="4174370" cy="5787957"/>
          </a:xfrm>
          <a:prstGeom prst="rect">
            <a:avLst/>
          </a:prstGeom>
        </p:spPr>
      </p:pic>
      <p:sp>
        <p:nvSpPr>
          <p:cNvPr id="6" name="Rectangle 5">
            <a:extLst>
              <a:ext uri="{FF2B5EF4-FFF2-40B4-BE49-F238E27FC236}">
                <a16:creationId xmlns:a16="http://schemas.microsoft.com/office/drawing/2014/main" id="{D108D092-51D3-4A63-8112-189B6C6E20EB}"/>
              </a:ext>
            </a:extLst>
          </p:cNvPr>
          <p:cNvSpPr/>
          <p:nvPr/>
        </p:nvSpPr>
        <p:spPr>
          <a:xfrm>
            <a:off x="526723" y="503227"/>
            <a:ext cx="5489323" cy="646331"/>
          </a:xfrm>
          <a:prstGeom prst="rect">
            <a:avLst/>
          </a:prstGeom>
        </p:spPr>
        <p:txBody>
          <a:bodyPr wrap="none">
            <a:spAutoFit/>
          </a:bodyPr>
          <a:lstStyle/>
          <a:p>
            <a:r>
              <a:rPr lang="en-US" sz="3600" dirty="0"/>
              <a:t>Stainless Steel Ultrafiltration</a:t>
            </a:r>
          </a:p>
        </p:txBody>
      </p:sp>
      <p:sp>
        <p:nvSpPr>
          <p:cNvPr id="7" name="TextBox 6">
            <a:extLst>
              <a:ext uri="{FF2B5EF4-FFF2-40B4-BE49-F238E27FC236}">
                <a16:creationId xmlns:a16="http://schemas.microsoft.com/office/drawing/2014/main" id="{AEA679F4-414F-492D-9C9A-212F9DAD6A57}"/>
              </a:ext>
            </a:extLst>
          </p:cNvPr>
          <p:cNvSpPr txBox="1"/>
          <p:nvPr/>
        </p:nvSpPr>
        <p:spPr>
          <a:xfrm>
            <a:off x="3470032" y="6354773"/>
            <a:ext cx="5419299" cy="369332"/>
          </a:xfrm>
          <a:prstGeom prst="rect">
            <a:avLst/>
          </a:prstGeom>
          <a:noFill/>
        </p:spPr>
        <p:txBody>
          <a:bodyPr wrap="square" rtlCol="0">
            <a:spAutoFit/>
          </a:bodyPr>
          <a:lstStyle/>
          <a:p>
            <a:r>
              <a:rPr lang="en-US" dirty="0"/>
              <a:t>Installation at dairy farm in Wisconsin (18” modules)</a:t>
            </a:r>
          </a:p>
        </p:txBody>
      </p:sp>
    </p:spTree>
    <p:extLst>
      <p:ext uri="{BB962C8B-B14F-4D97-AF65-F5344CB8AC3E}">
        <p14:creationId xmlns:p14="http://schemas.microsoft.com/office/powerpoint/2010/main" val="2513169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85F5F1-9B5D-4E60-A3CC-3D7D1C9DB5AC}"/>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7444214" y="2865395"/>
            <a:ext cx="4639021" cy="2951020"/>
          </a:xfrm>
          <a:prstGeom prst="rect">
            <a:avLst/>
          </a:prstGeom>
          <a:noFill/>
          <a:ln>
            <a:noFill/>
          </a:ln>
          <a:extLst>
            <a:ext uri="{53640926-AAD7-44d8-BBD7-CCE9431645EC}">
              <a14:shadowObscured xmlns="" xmlns:a14="http://schemas.microsoft.com/office/drawing/2010/main"/>
            </a:ext>
          </a:extLst>
        </p:spPr>
      </p:pic>
      <p:sp>
        <p:nvSpPr>
          <p:cNvPr id="5" name="Rectangle 4">
            <a:extLst>
              <a:ext uri="{FF2B5EF4-FFF2-40B4-BE49-F238E27FC236}">
                <a16:creationId xmlns:a16="http://schemas.microsoft.com/office/drawing/2014/main" id="{B272E298-7083-4817-A286-BAA96D36C416}"/>
              </a:ext>
            </a:extLst>
          </p:cNvPr>
          <p:cNvSpPr/>
          <p:nvPr/>
        </p:nvSpPr>
        <p:spPr>
          <a:xfrm>
            <a:off x="2902226" y="990019"/>
            <a:ext cx="2244253" cy="69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Screened Wastewater or UF Permeate</a:t>
            </a:r>
          </a:p>
        </p:txBody>
      </p:sp>
      <p:sp>
        <p:nvSpPr>
          <p:cNvPr id="6" name="Rectangle 5">
            <a:extLst>
              <a:ext uri="{FF2B5EF4-FFF2-40B4-BE49-F238E27FC236}">
                <a16:creationId xmlns:a16="http://schemas.microsoft.com/office/drawing/2014/main" id="{6B72D24D-E71F-4452-8426-81837357A330}"/>
              </a:ext>
            </a:extLst>
          </p:cNvPr>
          <p:cNvSpPr/>
          <p:nvPr/>
        </p:nvSpPr>
        <p:spPr>
          <a:xfrm>
            <a:off x="8109232" y="5369512"/>
            <a:ext cx="1355372"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Clean Water</a:t>
            </a:r>
          </a:p>
        </p:txBody>
      </p:sp>
      <p:cxnSp>
        <p:nvCxnSpPr>
          <p:cNvPr id="9" name="Straight Arrow Connector 8">
            <a:extLst>
              <a:ext uri="{FF2B5EF4-FFF2-40B4-BE49-F238E27FC236}">
                <a16:creationId xmlns:a16="http://schemas.microsoft.com/office/drawing/2014/main" id="{AD7BE623-09A2-4325-AEC7-66E1E7C8149B}"/>
              </a:ext>
            </a:extLst>
          </p:cNvPr>
          <p:cNvCxnSpPr>
            <a:cxnSpLocks/>
          </p:cNvCxnSpPr>
          <p:nvPr/>
        </p:nvCxnSpPr>
        <p:spPr>
          <a:xfrm flipH="1">
            <a:off x="6612941" y="3588140"/>
            <a:ext cx="898828"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254A765-3FD9-4C4E-B16C-AAAA95FF8CDD}"/>
              </a:ext>
            </a:extLst>
          </p:cNvPr>
          <p:cNvSpPr/>
          <p:nvPr/>
        </p:nvSpPr>
        <p:spPr>
          <a:xfrm>
            <a:off x="4913688" y="6354247"/>
            <a:ext cx="1469422" cy="434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Concentrate</a:t>
            </a:r>
          </a:p>
        </p:txBody>
      </p:sp>
      <p:cxnSp>
        <p:nvCxnSpPr>
          <p:cNvPr id="11" name="Straight Arrow Connector 10">
            <a:extLst>
              <a:ext uri="{FF2B5EF4-FFF2-40B4-BE49-F238E27FC236}">
                <a16:creationId xmlns:a16="http://schemas.microsoft.com/office/drawing/2014/main" id="{7DEEF7E4-98FD-4601-8825-6061F0F66EC6}"/>
              </a:ext>
            </a:extLst>
          </p:cNvPr>
          <p:cNvCxnSpPr>
            <a:cxnSpLocks/>
            <a:stCxn id="14" idx="2"/>
            <a:endCxn id="10" idx="0"/>
          </p:cNvCxnSpPr>
          <p:nvPr/>
        </p:nvCxnSpPr>
        <p:spPr>
          <a:xfrm flipH="1">
            <a:off x="5648399" y="6010378"/>
            <a:ext cx="1" cy="34386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AD44D68-8121-4039-807C-E9C8C0303FFC}"/>
              </a:ext>
            </a:extLst>
          </p:cNvPr>
          <p:cNvSpPr/>
          <p:nvPr/>
        </p:nvSpPr>
        <p:spPr>
          <a:xfrm>
            <a:off x="6431115" y="2865395"/>
            <a:ext cx="1194925" cy="551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Salt Water</a:t>
            </a:r>
          </a:p>
        </p:txBody>
      </p:sp>
      <p:sp>
        <p:nvSpPr>
          <p:cNvPr id="2" name="Rectangle: Rounded Corners 1">
            <a:extLst>
              <a:ext uri="{FF2B5EF4-FFF2-40B4-BE49-F238E27FC236}">
                <a16:creationId xmlns:a16="http://schemas.microsoft.com/office/drawing/2014/main" id="{1A25F461-F41E-45CA-9D7B-988480875F31}"/>
              </a:ext>
            </a:extLst>
          </p:cNvPr>
          <p:cNvSpPr/>
          <p:nvPr/>
        </p:nvSpPr>
        <p:spPr>
          <a:xfrm>
            <a:off x="8109232" y="3652795"/>
            <a:ext cx="2475343" cy="73890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Reverse Osmosis (RO)</a:t>
            </a:r>
          </a:p>
        </p:txBody>
      </p:sp>
      <p:pic>
        <p:nvPicPr>
          <p:cNvPr id="14" name="Picture 13">
            <a:extLst>
              <a:ext uri="{FF2B5EF4-FFF2-40B4-BE49-F238E27FC236}">
                <a16:creationId xmlns:a16="http://schemas.microsoft.com/office/drawing/2014/main" id="{15A5F697-D1DA-4260-B8BD-ACBD7EA2DB86}"/>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4970713" y="1844777"/>
            <a:ext cx="1355373" cy="4165601"/>
          </a:xfrm>
          <a:prstGeom prst="rect">
            <a:avLst/>
          </a:prstGeom>
          <a:noFill/>
          <a:ln>
            <a:noFill/>
          </a:ln>
          <a:extLst>
            <a:ext uri="{53640926-AAD7-44d8-BBD7-CCE9431645EC}">
              <a14:shadowObscured xmlns="" xmlns:a14="http://schemas.microsoft.com/office/drawing/2010/main"/>
            </a:ext>
          </a:extLst>
        </p:spPr>
      </p:pic>
      <p:sp>
        <p:nvSpPr>
          <p:cNvPr id="13" name="Rectangle: Rounded Corners 12">
            <a:extLst>
              <a:ext uri="{FF2B5EF4-FFF2-40B4-BE49-F238E27FC236}">
                <a16:creationId xmlns:a16="http://schemas.microsoft.com/office/drawing/2014/main" id="{35022B0E-9BCC-43A6-AC95-1B7038AC0497}"/>
              </a:ext>
            </a:extLst>
          </p:cNvPr>
          <p:cNvSpPr/>
          <p:nvPr/>
        </p:nvSpPr>
        <p:spPr>
          <a:xfrm>
            <a:off x="4970713" y="3302658"/>
            <a:ext cx="1332402" cy="93368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 Membrane Stack</a:t>
            </a:r>
          </a:p>
        </p:txBody>
      </p:sp>
      <p:cxnSp>
        <p:nvCxnSpPr>
          <p:cNvPr id="8" name="Connector: Elbow 7">
            <a:extLst>
              <a:ext uri="{FF2B5EF4-FFF2-40B4-BE49-F238E27FC236}">
                <a16:creationId xmlns:a16="http://schemas.microsoft.com/office/drawing/2014/main" id="{5C656985-4ED7-4B33-ACBD-FF116AB3209B}"/>
              </a:ext>
            </a:extLst>
          </p:cNvPr>
          <p:cNvCxnSpPr>
            <a:cxnSpLocks/>
            <a:stCxn id="5" idx="3"/>
            <a:endCxn id="14" idx="0"/>
          </p:cNvCxnSpPr>
          <p:nvPr/>
        </p:nvCxnSpPr>
        <p:spPr>
          <a:xfrm>
            <a:off x="5146479" y="1336383"/>
            <a:ext cx="501921" cy="508394"/>
          </a:xfrm>
          <a:prstGeom prst="bentConnector2">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B99DA67-17FB-43EF-91C9-94E81FA25C32}"/>
              </a:ext>
            </a:extLst>
          </p:cNvPr>
          <p:cNvCxnSpPr>
            <a:cxnSpLocks/>
          </p:cNvCxnSpPr>
          <p:nvPr/>
        </p:nvCxnSpPr>
        <p:spPr>
          <a:xfrm>
            <a:off x="6614391" y="3927577"/>
            <a:ext cx="919018"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BE5CE9-D4A4-42CC-AC56-7A6F8FE401BF}"/>
              </a:ext>
            </a:extLst>
          </p:cNvPr>
          <p:cNvCxnSpPr>
            <a:cxnSpLocks/>
          </p:cNvCxnSpPr>
          <p:nvPr/>
        </p:nvCxnSpPr>
        <p:spPr>
          <a:xfrm flipH="1">
            <a:off x="9633891" y="5238080"/>
            <a:ext cx="1" cy="77229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3">
            <a:extLst>
              <a:ext uri="{FF2B5EF4-FFF2-40B4-BE49-F238E27FC236}">
                <a16:creationId xmlns:a16="http://schemas.microsoft.com/office/drawing/2014/main" id="{6D7CFF95-9DF1-4CB6-9F0B-BB7CD4944F34}"/>
              </a:ext>
            </a:extLst>
          </p:cNvPr>
          <p:cNvSpPr>
            <a:spLocks noChangeArrowheads="1"/>
          </p:cNvSpPr>
          <p:nvPr/>
        </p:nvSpPr>
        <p:spPr bwMode="auto">
          <a:xfrm>
            <a:off x="367015" y="2000104"/>
            <a:ext cx="3922911" cy="42780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Patented </a:t>
            </a:r>
            <a:r>
              <a:rPr kumimoji="0" lang="en-US" altLang="ja-JP"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high-flux</a:t>
            </a:r>
            <a:r>
              <a:rPr kumimoji="0" lang="en-US" altLang="ja-JP"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t>
            </a:r>
            <a:r>
              <a:rPr kumimoji="0" lang="en-US" altLang="ja-JP"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anti-fouling</a:t>
            </a:r>
            <a:r>
              <a:rPr kumimoji="0" lang="en-US" altLang="ja-JP"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Forward Osmosis membrane configured in stainless hardware (“stack”)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Seawater Reverse Osmosis system with spiral wound elements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ja-JP" dirty="0" bmk="">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ja-JP" dirty="0" bmk="">
                <a:latin typeface="Calibri" panose="020F0502020204030204" pitchFamily="34" charset="0"/>
                <a:ea typeface="Calibri" panose="020F0502020204030204" pitchFamily="34" charset="0"/>
                <a:cs typeface="Times New Roman" panose="02020603050405020304" pitchFamily="18" charset="0"/>
              </a:rPr>
              <a:t>Proprietary automated controls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ja-JP" dirty="0" bmk="">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ja-JP" dirty="0" bmk="">
                <a:latin typeface="Calibri" panose="020F0502020204030204" pitchFamily="34" charset="0"/>
                <a:ea typeface="Calibri" panose="020F0502020204030204" pitchFamily="34" charset="0"/>
                <a:cs typeface="Times New Roman" panose="02020603050405020304" pitchFamily="18" charset="0"/>
              </a:rPr>
              <a:t>3-4 year expected membrane life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ja-JP" sz="1100" b="0" i="0" u="none" strike="noStrike" cap="none" normalizeH="0" baseline="0" dirty="0" bmk="">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ja-JP" b="0" i="0" u="none" strike="noStrike" cap="none" normalizeH="0" baseline="0" dirty="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Proudly manufactured in the USA</a:t>
            </a:r>
            <a:endParaRPr kumimoji="0" lang="en-US" altLang="ja-JP" sz="1100" b="0" i="0" u="none" strike="noStrike" cap="none" normalizeH="0" baseline="0" dirty="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000" b="1" i="0" u="sng" strike="noStrike" cap="none" normalizeH="0" baseline="0" dirty="0" bmk="">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32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60528125-9A7B-4EA9-AEF9-2A55F8141F61}"/>
              </a:ext>
            </a:extLst>
          </p:cNvPr>
          <p:cNvSpPr/>
          <p:nvPr/>
        </p:nvSpPr>
        <p:spPr>
          <a:xfrm>
            <a:off x="367015" y="280768"/>
            <a:ext cx="6496647" cy="646331"/>
          </a:xfrm>
          <a:prstGeom prst="rect">
            <a:avLst/>
          </a:prstGeom>
        </p:spPr>
        <p:txBody>
          <a:bodyPr wrap="square">
            <a:spAutoFit/>
          </a:bodyPr>
          <a:lstStyle/>
          <a:p>
            <a:r>
              <a:rPr lang="en-US" sz="3600" dirty="0"/>
              <a:t>Two-Step Reverse Osmosis™</a:t>
            </a:r>
          </a:p>
        </p:txBody>
      </p:sp>
    </p:spTree>
    <p:extLst>
      <p:ext uri="{BB962C8B-B14F-4D97-AF65-F5344CB8AC3E}">
        <p14:creationId xmlns:p14="http://schemas.microsoft.com/office/powerpoint/2010/main" val="3578454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21EC4-E37D-47EC-B091-32D2299341AB}"/>
              </a:ext>
            </a:extLst>
          </p:cNvPr>
          <p:cNvSpPr/>
          <p:nvPr/>
        </p:nvSpPr>
        <p:spPr>
          <a:xfrm>
            <a:off x="252919" y="6050357"/>
            <a:ext cx="2110902" cy="671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378E5F28-18ED-47B6-8DD3-3E4F4BD1676D}" type="slidenum">
              <a:rPr lang="en-US" smtClean="0"/>
              <a:t>7</a:t>
            </a:fld>
            <a:endParaRPr lang="en-US"/>
          </a:p>
        </p:txBody>
      </p:sp>
      <p:sp>
        <p:nvSpPr>
          <p:cNvPr id="8" name="TextBox 7"/>
          <p:cNvSpPr txBox="1"/>
          <p:nvPr/>
        </p:nvSpPr>
        <p:spPr>
          <a:xfrm>
            <a:off x="528615" y="349997"/>
            <a:ext cx="11966257" cy="661720"/>
          </a:xfrm>
          <a:prstGeom prst="rect">
            <a:avLst/>
          </a:prstGeom>
          <a:noFill/>
        </p:spPr>
        <p:txBody>
          <a:bodyPr wrap="square" rtlCol="0" anchor="t">
            <a:spAutoFit/>
          </a:bodyPr>
          <a:lstStyle/>
          <a:p>
            <a:r>
              <a:rPr lang="en-US" sz="3600" dirty="0">
                <a:latin typeface="+mj-lt"/>
              </a:rPr>
              <a:t>Two-Step Reverse Osmosis™</a:t>
            </a:r>
            <a:endParaRPr lang="x-none" sz="3600" dirty="0">
              <a:latin typeface="+mj-lt"/>
            </a:endParaRPr>
          </a:p>
          <a:p>
            <a:endParaRPr lang="en-US" sz="100" i="1" dirty="0"/>
          </a:p>
        </p:txBody>
      </p:sp>
      <p:sp>
        <p:nvSpPr>
          <p:cNvPr id="10" name="TextBox 9"/>
          <p:cNvSpPr txBox="1"/>
          <p:nvPr/>
        </p:nvSpPr>
        <p:spPr>
          <a:xfrm>
            <a:off x="7453604" y="5827139"/>
            <a:ext cx="3900196" cy="1200329"/>
          </a:xfrm>
          <a:prstGeom prst="rect">
            <a:avLst/>
          </a:prstGeom>
          <a:noFill/>
        </p:spPr>
        <p:txBody>
          <a:bodyPr wrap="square" rtlCol="0">
            <a:spAutoFit/>
          </a:bodyPr>
          <a:lstStyle/>
          <a:p>
            <a:pPr algn="ctr"/>
            <a:r>
              <a:rPr lang="en-US" dirty="0"/>
              <a:t>Stack produces “Stack Concentrate”, a fertilizer rich in potassium and ammonia nitrogen.</a:t>
            </a:r>
          </a:p>
          <a:p>
            <a:pPr algn="ctr"/>
            <a:endParaRPr lang="en-US" dirty="0"/>
          </a:p>
        </p:txBody>
      </p:sp>
      <p:pic>
        <p:nvPicPr>
          <p:cNvPr id="16" name="Content Placeholder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6120" t="5392" r="30812" b="9616"/>
          <a:stretch/>
        </p:blipFill>
        <p:spPr>
          <a:xfrm>
            <a:off x="7929943" y="1695185"/>
            <a:ext cx="2945579" cy="4151098"/>
          </a:xfrm>
          <a:prstGeom prst="rect">
            <a:avLst/>
          </a:prstGeom>
        </p:spPr>
      </p:pic>
      <p:pic>
        <p:nvPicPr>
          <p:cNvPr id="5" name="Picture 4">
            <a:extLst>
              <a:ext uri="{FF2B5EF4-FFF2-40B4-BE49-F238E27FC236}">
                <a16:creationId xmlns:a16="http://schemas.microsoft.com/office/drawing/2014/main" id="{DCE0E99D-18DA-4123-A653-0122C453C5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517" r="14657"/>
          <a:stretch/>
        </p:blipFill>
        <p:spPr>
          <a:xfrm>
            <a:off x="838200" y="1337604"/>
            <a:ext cx="5789318" cy="5270307"/>
          </a:xfrm>
          <a:prstGeom prst="rect">
            <a:avLst/>
          </a:prstGeom>
        </p:spPr>
      </p:pic>
      <p:sp>
        <p:nvSpPr>
          <p:cNvPr id="9" name="TextBox 8">
            <a:extLst>
              <a:ext uri="{FF2B5EF4-FFF2-40B4-BE49-F238E27FC236}">
                <a16:creationId xmlns:a16="http://schemas.microsoft.com/office/drawing/2014/main" id="{C4EB2F71-2560-4AEC-A069-C6D5B986120A}"/>
              </a:ext>
            </a:extLst>
          </p:cNvPr>
          <p:cNvSpPr txBox="1"/>
          <p:nvPr/>
        </p:nvSpPr>
        <p:spPr>
          <a:xfrm>
            <a:off x="838200" y="6295361"/>
            <a:ext cx="5862621" cy="369332"/>
          </a:xfrm>
          <a:prstGeom prst="rect">
            <a:avLst/>
          </a:prstGeom>
          <a:solidFill>
            <a:schemeClr val="bg1"/>
          </a:solidFill>
        </p:spPr>
        <p:txBody>
          <a:bodyPr wrap="square" rtlCol="0">
            <a:spAutoFit/>
          </a:bodyPr>
          <a:lstStyle/>
          <a:p>
            <a:pPr algn="ctr"/>
            <a:r>
              <a:rPr lang="en-US" dirty="0"/>
              <a:t>Commercial unit at Majestic </a:t>
            </a:r>
          </a:p>
        </p:txBody>
      </p:sp>
    </p:spTree>
    <p:extLst>
      <p:ext uri="{BB962C8B-B14F-4D97-AF65-F5344CB8AC3E}">
        <p14:creationId xmlns:p14="http://schemas.microsoft.com/office/powerpoint/2010/main" val="1923356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9386D-D096-4E13-9EE9-3A694B67139E}"/>
              </a:ext>
            </a:extLst>
          </p:cNvPr>
          <p:cNvSpPr>
            <a:spLocks noGrp="1"/>
          </p:cNvSpPr>
          <p:nvPr>
            <p:ph type="title"/>
          </p:nvPr>
        </p:nvSpPr>
        <p:spPr/>
        <p:txBody>
          <a:bodyPr/>
          <a:lstStyle/>
          <a:p>
            <a:r>
              <a:rPr lang="en-US" dirty="0"/>
              <a:t>March 2018 at Majestic</a:t>
            </a:r>
          </a:p>
        </p:txBody>
      </p:sp>
      <p:pic>
        <p:nvPicPr>
          <p:cNvPr id="17410" name="Picture 2" descr="https://lh3.googleusercontent.com/_-pXllYjzInpyM8n60GBTrbeotAAC3_Eee6zsswgfTGt8X66nE737-vqJniFLDzB2UIMCitiTy_e3nxxBH23WpYC7B7ol4tX6L7quN25s176TZqbEGabnIGw9_KB78pu0L9Sj1tyU0WCDyLST5qHxLu5imnX0MlUjaKzRauNfkRUxEvwub4WAWCqgkZ5UyvdoG8JIm5u3LIgEMZNeVERW_H3kOczLQXmbRBxQKfm9MY_DfRtzJetJNN54dTxkopCtzpBys31ftSWOlHb2WFhc7CduCoj-bXpD8z-J_yEz10w8BJ4m1hEYrrELnhoHdyHBRd1hDXkivmD9LqJCq-55Ps1L8ojXdBdkCgBZlAayHq_IacT7Ktu37EswClmT_DrIrzSMEgGQ5XLgyR6qVSrhVmmLWzuFscVDwGEoHbpe20pl-yJi0rt3wtlVtmJRuEaMYbBdilI1fZvP7GMpPLoqgVU70z75lGRkms5RqKZoxiuh_fzRBdU-ykGkr4NArRVxG0JhhI1l8OxY2tLcthjvnv3NLfKtedGon4FLjBeMZEFUZvUnrMEGxhvzXZI0g6MkmcC9Hdqf21xe_beL9vyLpMnMTW_7Esomau6eNxj=w1224-h918-no">
            <a:extLst>
              <a:ext uri="{FF2B5EF4-FFF2-40B4-BE49-F238E27FC236}">
                <a16:creationId xmlns:a16="http://schemas.microsoft.com/office/drawing/2014/main" id="{6B12D936-957E-4F98-A8A3-2560B6D31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642" y="1690688"/>
            <a:ext cx="6164826" cy="4623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0B3C02-D5DE-486E-AE45-6A16A68FC69D}"/>
              </a:ext>
            </a:extLst>
          </p:cNvPr>
          <p:cNvSpPr txBox="1"/>
          <p:nvPr/>
        </p:nvSpPr>
        <p:spPr>
          <a:xfrm>
            <a:off x="3399646" y="1321356"/>
            <a:ext cx="5606473" cy="400110"/>
          </a:xfrm>
          <a:prstGeom prst="rect">
            <a:avLst/>
          </a:prstGeom>
          <a:noFill/>
        </p:spPr>
        <p:txBody>
          <a:bodyPr wrap="square" rtlCol="0">
            <a:spAutoFit/>
          </a:bodyPr>
          <a:lstStyle/>
          <a:p>
            <a:pPr algn="ctr"/>
            <a:r>
              <a:rPr lang="en-US" sz="2000" dirty="0"/>
              <a:t>UF Permeate, Stack Concentrate, RO Permeate</a:t>
            </a:r>
          </a:p>
        </p:txBody>
      </p:sp>
    </p:spTree>
    <p:extLst>
      <p:ext uri="{BB962C8B-B14F-4D97-AF65-F5344CB8AC3E}">
        <p14:creationId xmlns:p14="http://schemas.microsoft.com/office/powerpoint/2010/main" val="2676441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C158-A3CB-46AC-AE36-2B2CF579FB82}"/>
              </a:ext>
            </a:extLst>
          </p:cNvPr>
          <p:cNvSpPr>
            <a:spLocks noGrp="1"/>
          </p:cNvSpPr>
          <p:nvPr>
            <p:ph type="title"/>
          </p:nvPr>
        </p:nvSpPr>
        <p:spPr/>
        <p:txBody>
          <a:bodyPr/>
          <a:lstStyle/>
          <a:p>
            <a:r>
              <a:rPr lang="en-US" dirty="0"/>
              <a:t>Video about Majestic Installation</a:t>
            </a:r>
          </a:p>
        </p:txBody>
      </p:sp>
      <p:sp>
        <p:nvSpPr>
          <p:cNvPr id="3" name="Content Placeholder 2">
            <a:extLst>
              <a:ext uri="{FF2B5EF4-FFF2-40B4-BE49-F238E27FC236}">
                <a16:creationId xmlns:a16="http://schemas.microsoft.com/office/drawing/2014/main" id="{C1736427-A59D-40DB-9ED7-FCF4F07C4511}"/>
              </a:ext>
            </a:extLst>
          </p:cNvPr>
          <p:cNvSpPr>
            <a:spLocks noGrp="1"/>
          </p:cNvSpPr>
          <p:nvPr>
            <p:ph idx="1"/>
          </p:nvPr>
        </p:nvSpPr>
        <p:spPr>
          <a:xfrm>
            <a:off x="598313" y="1542733"/>
            <a:ext cx="5695483" cy="4351338"/>
          </a:xfrm>
        </p:spPr>
        <p:txBody>
          <a:bodyPr>
            <a:normAutofit lnSpcReduction="10000"/>
          </a:bodyPr>
          <a:lstStyle/>
          <a:p>
            <a:r>
              <a:rPr lang="en-US" dirty="0"/>
              <a:t>Our UF and TSRO systems work at Majestic Crossing Dairy</a:t>
            </a:r>
          </a:p>
          <a:p>
            <a:pPr lvl="1"/>
            <a:r>
              <a:rPr lang="en-US" dirty="0"/>
              <a:t>850 cows making about 12,500 GPD of liquid manure</a:t>
            </a:r>
          </a:p>
          <a:p>
            <a:pPr lvl="1"/>
            <a:r>
              <a:rPr lang="en-US" dirty="0"/>
              <a:t>Screw-presses remove fiber, liquid manure is digested and then filtered</a:t>
            </a:r>
          </a:p>
          <a:p>
            <a:pPr lvl="1"/>
            <a:r>
              <a:rPr lang="en-US" dirty="0"/>
              <a:t>Concentrated nutrients go back to the lagoon</a:t>
            </a:r>
          </a:p>
          <a:p>
            <a:pPr lvl="1"/>
            <a:r>
              <a:rPr lang="en-US" dirty="0"/>
              <a:t>Water permitted for discharge or reused in parlor tank to feed cows</a:t>
            </a:r>
          </a:p>
          <a:p>
            <a:pPr lvl="2"/>
            <a:r>
              <a:rPr lang="en-US" dirty="0"/>
              <a:t>Site has a DNR discharge permit for the nearby “unnamed tributary” of the Sheboygan River</a:t>
            </a:r>
          </a:p>
          <a:p>
            <a:pPr lvl="1"/>
            <a:endParaRPr lang="en-US" dirty="0"/>
          </a:p>
        </p:txBody>
      </p:sp>
      <p:sp>
        <p:nvSpPr>
          <p:cNvPr id="4" name="Slide Number Placeholder 3">
            <a:extLst>
              <a:ext uri="{FF2B5EF4-FFF2-40B4-BE49-F238E27FC236}">
                <a16:creationId xmlns:a16="http://schemas.microsoft.com/office/drawing/2014/main" id="{05CABC6D-1767-403B-972D-5788EF1FC19A}"/>
              </a:ext>
            </a:extLst>
          </p:cNvPr>
          <p:cNvSpPr>
            <a:spLocks noGrp="1"/>
          </p:cNvSpPr>
          <p:nvPr>
            <p:ph type="sldNum" sz="quarter" idx="12"/>
          </p:nvPr>
        </p:nvSpPr>
        <p:spPr/>
        <p:txBody>
          <a:bodyPr/>
          <a:lstStyle/>
          <a:p>
            <a:fld id="{378E5F28-18ED-47B6-8DD3-3E4F4BD1676D}" type="slidenum">
              <a:rPr lang="en-US" smtClean="0"/>
              <a:t>9</a:t>
            </a:fld>
            <a:endParaRPr lang="en-US"/>
          </a:p>
        </p:txBody>
      </p:sp>
      <p:pic>
        <p:nvPicPr>
          <p:cNvPr id="5" name="Picture 2" descr="https://lh3.googleusercontent.com/-Pd84o3jBqUwKAYU2cYwLiVoqO3KgSyjka8Uog16NXMgR5ii53eXQe2i9UX7mkIiSoLY3F7UYvOGQTDpwIGWFaoOS9kuzCG9ACCH-PriynVXaKH_FBfpO0IXaRy55CqssDYMMd1iBSu8pOp33z3HbQlrlqnzZG1rPIBK59BCjn3vcfMoQNi5RqO1-oTaRb6yVcigS2-8k_aJBPql4PbWeJElA0c2F02zf0vQrLypR2qmUYMS0wfAy-eK0ng6PNHTAQ2iII2_Go1_UmI9CIP8pq2KR0enqgmYvHmSdQjDTyhstkNFqMTSJiVZk-UrDmWEkjyOKKpLdBC5TUIfgxQLiIpn0ZPv7KCN7pMbwVsgy3BN6NsvbyLy4T7CMgb05Pc9DnimG7q2MugoPq6TequLnvPvEjN5c6NoYhotz3RLIYCEtTJP__BBUMMDU4E4lzXwyBUapMn6VWT6DXHFFKS4L9fX4pNMnql5n2Z-MIenpBSg_LTOCaFm0qwovsKkVIPtc5u41hexhxJ1PpjL9cd8b0kHRl2sU1-ZADflhoPSEXbuP8rRwqVixVBnIGGfLVl8FlVSAghLVZhhe1kmluzcUXix9WxZOciZZUb4b4RE=w1630-h918-no">
            <a:extLst>
              <a:ext uri="{FF2B5EF4-FFF2-40B4-BE49-F238E27FC236}">
                <a16:creationId xmlns:a16="http://schemas.microsoft.com/office/drawing/2014/main" id="{93A8EB72-60C3-46F2-A88F-60F8B720D2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582" y="1521356"/>
            <a:ext cx="5137312" cy="28931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D20320-0277-4CEB-94D9-6CE37F992C88}"/>
              </a:ext>
            </a:extLst>
          </p:cNvPr>
          <p:cNvSpPr txBox="1"/>
          <p:nvPr/>
        </p:nvSpPr>
        <p:spPr>
          <a:xfrm>
            <a:off x="6648898" y="4479820"/>
            <a:ext cx="4241260" cy="646331"/>
          </a:xfrm>
          <a:prstGeom prst="rect">
            <a:avLst/>
          </a:prstGeom>
          <a:noFill/>
        </p:spPr>
        <p:txBody>
          <a:bodyPr wrap="square" rtlCol="0">
            <a:spAutoFit/>
          </a:bodyPr>
          <a:lstStyle/>
          <a:p>
            <a:r>
              <a:rPr lang="en-US" dirty="0"/>
              <a:t>Stainless UF installed October 2016</a:t>
            </a:r>
          </a:p>
          <a:p>
            <a:r>
              <a:rPr lang="en-US" dirty="0"/>
              <a:t>TSRO installed December 2017</a:t>
            </a:r>
          </a:p>
        </p:txBody>
      </p:sp>
      <p:pic>
        <p:nvPicPr>
          <p:cNvPr id="8" name="Picture 7">
            <a:extLst>
              <a:ext uri="{FF2B5EF4-FFF2-40B4-BE49-F238E27FC236}">
                <a16:creationId xmlns:a16="http://schemas.microsoft.com/office/drawing/2014/main" id="{52B3696A-9FD1-4099-8F5D-0AE6227EE3B0}"/>
              </a:ext>
            </a:extLst>
          </p:cNvPr>
          <p:cNvPicPr>
            <a:picLocks noChangeAspect="1"/>
          </p:cNvPicPr>
          <p:nvPr/>
        </p:nvPicPr>
        <p:blipFill rotWithShape="1">
          <a:blip r:embed="rId3"/>
          <a:srcRect r="72674"/>
          <a:stretch/>
        </p:blipFill>
        <p:spPr>
          <a:xfrm>
            <a:off x="6293796" y="5060815"/>
            <a:ext cx="2381687" cy="1666513"/>
          </a:xfrm>
          <a:prstGeom prst="rect">
            <a:avLst/>
          </a:prstGeom>
        </p:spPr>
      </p:pic>
      <p:pic>
        <p:nvPicPr>
          <p:cNvPr id="9" name="Picture 8">
            <a:extLst>
              <a:ext uri="{FF2B5EF4-FFF2-40B4-BE49-F238E27FC236}">
                <a16:creationId xmlns:a16="http://schemas.microsoft.com/office/drawing/2014/main" id="{DF0B43F5-00DB-4505-91B9-B3A27CB84E31}"/>
              </a:ext>
            </a:extLst>
          </p:cNvPr>
          <p:cNvPicPr>
            <a:picLocks noChangeAspect="1"/>
          </p:cNvPicPr>
          <p:nvPr/>
        </p:nvPicPr>
        <p:blipFill rotWithShape="1">
          <a:blip r:embed="rId3"/>
          <a:srcRect l="78328" t="331" b="-331"/>
          <a:stretch/>
        </p:blipFill>
        <p:spPr>
          <a:xfrm>
            <a:off x="9001315" y="5191487"/>
            <a:ext cx="1888843" cy="1666513"/>
          </a:xfrm>
          <a:prstGeom prst="rect">
            <a:avLst/>
          </a:prstGeom>
        </p:spPr>
      </p:pic>
    </p:spTree>
    <p:extLst>
      <p:ext uri="{BB962C8B-B14F-4D97-AF65-F5344CB8AC3E}">
        <p14:creationId xmlns:p14="http://schemas.microsoft.com/office/powerpoint/2010/main" val="4112107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49521</TotalTime>
  <Words>1607</Words>
  <Application>Microsoft Office PowerPoint</Application>
  <PresentationFormat>Widescreen</PresentationFormat>
  <Paragraphs>322</Paragraphs>
  <Slides>23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23</vt:i4>
      </vt:variant>
      <vt:variant>
        <vt:lpstr>Custom Shows</vt:lpstr>
      </vt:variant>
      <vt:variant>
        <vt:i4>1</vt:i4>
      </vt:variant>
    </vt:vector>
  </HeadingPairs>
  <TitlesOfParts>
    <vt:vector size="28" baseType="lpstr">
      <vt:lpstr>Arial</vt:lpstr>
      <vt:lpstr>Calibri</vt:lpstr>
      <vt:lpstr>Calibri Light</vt:lpstr>
      <vt:lpstr>Office Theme</vt:lpstr>
      <vt:lpstr>PowerPoint Presentation</vt:lpstr>
      <vt:lpstr>Company Background &amp; Executive Team</vt:lpstr>
      <vt:lpstr>PowerPoint Presentation</vt:lpstr>
      <vt:lpstr>PowerPoint Presentation</vt:lpstr>
      <vt:lpstr>PowerPoint Presentation</vt:lpstr>
      <vt:lpstr>PowerPoint Presentation</vt:lpstr>
      <vt:lpstr>PowerPoint Presentation</vt:lpstr>
      <vt:lpstr>March 2018 at Majestic</vt:lpstr>
      <vt:lpstr>Video about Majestic Installation</vt:lpstr>
      <vt:lpstr>5/9/18 Grab samples taken from Majestic</vt:lpstr>
      <vt:lpstr>Polishing Water Prior to Discharge/Reuse</vt:lpstr>
      <vt:lpstr>How do we know the water we made is clean enough to discharge?</vt:lpstr>
      <vt:lpstr>What do we do if the water being produced doesn’t meet the discharge permit levels?</vt:lpstr>
      <vt:lpstr>How do we know this is going to work in Brown County? </vt:lpstr>
      <vt:lpstr>Wiese Bros. Manure Test: March 2017  (144 days after unit had been running at Majestic)</vt:lpstr>
      <vt:lpstr>PowerPoint Presentation</vt:lpstr>
      <vt:lpstr>PowerPoint Presentation</vt:lpstr>
      <vt:lpstr>PowerPoint Presentation</vt:lpstr>
      <vt:lpstr>PowerPoint Presentation</vt:lpstr>
      <vt:lpstr>PowerPoint Presentation</vt:lpstr>
      <vt:lpstr>Controls and Automation</vt:lpstr>
      <vt:lpstr>5-9-18 Grab Samples</vt:lpstr>
      <vt:lpstr>6/5/18 Grab Samples</vt:lpstr>
      <vt:lpstr>DO Executive Briefing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Levine</dc:creator>
  <cp:lastModifiedBy>Dan Nemke</cp:lastModifiedBy>
  <cp:revision>1218</cp:revision>
  <cp:lastPrinted>2019-03-01T17:34:12Z</cp:lastPrinted>
  <dcterms:created xsi:type="dcterms:W3CDTF">2014-11-11T17:17:59Z</dcterms:created>
  <dcterms:modified xsi:type="dcterms:W3CDTF">2019-03-01T19:51:09Z</dcterms:modified>
</cp:coreProperties>
</file>