
<file path=[Content_Types].xml><?xml version="1.0" encoding="utf-8"?>
<Types xmlns="http://schemas.openxmlformats.org/package/2006/content-types">
  <Default Extension="png" ContentType="image/png"/>
  <Default Extension="bin" ContentType="application/vnd.openxmlformats-officedocument.oleObject"/>
  <Default Extension="emf" ContentType="image/x-emf"/>
  <Default Extension="jpeg" ContentType="image/jpeg"/>
  <Default Extension="rels" ContentType="application/vnd.openxmlformats-package.relationships+xml"/>
  <Default Extension="xml" ContentType="application/xml"/>
  <Default Extension="vml" ContentType="application/vnd.openxmlformats-officedocument.vmlDrawing"/>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3"/>
  </p:notesMasterIdLst>
  <p:handoutMasterIdLst>
    <p:handoutMasterId r:id="rId34"/>
  </p:handoutMasterIdLst>
  <p:sldIdLst>
    <p:sldId id="288" r:id="rId2"/>
    <p:sldId id="292" r:id="rId3"/>
    <p:sldId id="293" r:id="rId4"/>
    <p:sldId id="257" r:id="rId5"/>
    <p:sldId id="259" r:id="rId6"/>
    <p:sldId id="258" r:id="rId7"/>
    <p:sldId id="260" r:id="rId8"/>
    <p:sldId id="261" r:id="rId9"/>
    <p:sldId id="262" r:id="rId10"/>
    <p:sldId id="263" r:id="rId11"/>
    <p:sldId id="264" r:id="rId12"/>
    <p:sldId id="265" r:id="rId13"/>
    <p:sldId id="266" r:id="rId14"/>
    <p:sldId id="267" r:id="rId15"/>
    <p:sldId id="268" r:id="rId16"/>
    <p:sldId id="271" r:id="rId17"/>
    <p:sldId id="272" r:id="rId18"/>
    <p:sldId id="273" r:id="rId19"/>
    <p:sldId id="275" r:id="rId20"/>
    <p:sldId id="276" r:id="rId21"/>
    <p:sldId id="277" r:id="rId22"/>
    <p:sldId id="278" r:id="rId23"/>
    <p:sldId id="279" r:id="rId24"/>
    <p:sldId id="280" r:id="rId25"/>
    <p:sldId id="281" r:id="rId26"/>
    <p:sldId id="295" r:id="rId27"/>
    <p:sldId id="283" r:id="rId28"/>
    <p:sldId id="282" r:id="rId29"/>
    <p:sldId id="284" r:id="rId30"/>
    <p:sldId id="286" r:id="rId31"/>
    <p:sldId id="287" r:id="rId32"/>
  </p:sldIdLst>
  <p:sldSz cx="9144000" cy="6858000" type="screen4x3"/>
  <p:notesSz cx="7102475" cy="936942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30662" autoAdjust="0"/>
    <p:restoredTop sz="66605" autoAdjust="0"/>
  </p:normalViewPr>
  <p:slideViewPr>
    <p:cSldViewPr snapToGrid="0">
      <p:cViewPr>
        <p:scale>
          <a:sx n="100" d="100"/>
          <a:sy n="100" d="100"/>
        </p:scale>
        <p:origin x="-276" y="114"/>
      </p:cViewPr>
      <p:guideLst/>
    </p:cSldViewPr>
  </p:slideViewPr>
  <p:outlineViewPr>
    <p:cViewPr>
      <p:scale>
        <a:sx n="33" d="100"/>
        <a:sy n="33" d="100"/>
      </p:scale>
      <p:origin x="0" y="0"/>
    </p:cViewPr>
  </p:outlineViewPr>
  <p:notesTextViewPr>
    <p:cViewPr>
      <p:scale>
        <a:sx n="1" d="1"/>
        <a:sy n="1" d="1"/>
      </p:scale>
      <p:origin x="0" y="0"/>
    </p:cViewPr>
  </p:notesTextViewPr>
  <p:sorterViewPr>
    <p:cViewPr varScale="1">
      <p:scale>
        <a:sx n="1" d="1"/>
        <a:sy n="1" d="1"/>
      </p:scale>
      <p:origin x="0" y="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microsoft.com/office/2015/10/relationships/revisionInfo" Target="revisionInfo.xml"/><Relationship Id="rId21" Type="http://schemas.openxmlformats.org/officeDocument/2006/relationships/slide" Target="slides/slide20.xml"/><Relationship Id="rId34"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notesMaster" Target="notesMasters/notesMaster1.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 Id="rId8" Type="http://schemas.openxmlformats.org/officeDocument/2006/relationships/slide" Target="slides/slide7.xml"/><Relationship Id="rId3" Type="http://schemas.openxmlformats.org/officeDocument/2006/relationships/slide" Target="slides/slide2.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4.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5.e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6.e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7.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7739" cy="470098"/>
          </a:xfrm>
          <a:prstGeom prst="rect">
            <a:avLst/>
          </a:prstGeom>
        </p:spPr>
        <p:txBody>
          <a:bodyPr vert="horz" lIns="94119" tIns="47060" rIns="94119" bIns="47060" rtlCol="0"/>
          <a:lstStyle>
            <a:lvl1pPr algn="l">
              <a:defRPr sz="1200"/>
            </a:lvl1pPr>
          </a:lstStyle>
          <a:p>
            <a:endParaRPr lang="en-US" dirty="0"/>
          </a:p>
        </p:txBody>
      </p:sp>
      <p:sp>
        <p:nvSpPr>
          <p:cNvPr id="3" name="Date Placeholder 2"/>
          <p:cNvSpPr>
            <a:spLocks noGrp="1"/>
          </p:cNvSpPr>
          <p:nvPr>
            <p:ph type="dt" sz="quarter" idx="1"/>
          </p:nvPr>
        </p:nvSpPr>
        <p:spPr>
          <a:xfrm>
            <a:off x="4023092" y="0"/>
            <a:ext cx="3077739" cy="470098"/>
          </a:xfrm>
          <a:prstGeom prst="rect">
            <a:avLst/>
          </a:prstGeom>
        </p:spPr>
        <p:txBody>
          <a:bodyPr vert="horz" lIns="94119" tIns="47060" rIns="94119" bIns="47060" rtlCol="0"/>
          <a:lstStyle>
            <a:lvl1pPr algn="r">
              <a:defRPr sz="1200"/>
            </a:lvl1pPr>
          </a:lstStyle>
          <a:p>
            <a:fld id="{034F8273-D8E5-4BBF-B038-1FEC4C9FDC8B}" type="datetimeFigureOut">
              <a:rPr lang="en-US" smtClean="0"/>
              <a:t>11/19/2017</a:t>
            </a:fld>
            <a:endParaRPr lang="en-US" dirty="0"/>
          </a:p>
        </p:txBody>
      </p:sp>
      <p:sp>
        <p:nvSpPr>
          <p:cNvPr id="4" name="Footer Placeholder 3"/>
          <p:cNvSpPr>
            <a:spLocks noGrp="1"/>
          </p:cNvSpPr>
          <p:nvPr>
            <p:ph type="ftr" sz="quarter" idx="2"/>
          </p:nvPr>
        </p:nvSpPr>
        <p:spPr>
          <a:xfrm>
            <a:off x="0" y="8899328"/>
            <a:ext cx="3077739" cy="470097"/>
          </a:xfrm>
          <a:prstGeom prst="rect">
            <a:avLst/>
          </a:prstGeom>
        </p:spPr>
        <p:txBody>
          <a:bodyPr vert="horz" lIns="94119" tIns="47060" rIns="94119" bIns="47060" rtlCol="0" anchor="b"/>
          <a:lstStyle>
            <a:lvl1pPr algn="l">
              <a:defRPr sz="1200"/>
            </a:lvl1pPr>
          </a:lstStyle>
          <a:p>
            <a:endParaRPr lang="en-US" dirty="0"/>
          </a:p>
        </p:txBody>
      </p:sp>
      <p:sp>
        <p:nvSpPr>
          <p:cNvPr id="5" name="Slide Number Placeholder 4"/>
          <p:cNvSpPr>
            <a:spLocks noGrp="1"/>
          </p:cNvSpPr>
          <p:nvPr>
            <p:ph type="sldNum" sz="quarter" idx="3"/>
          </p:nvPr>
        </p:nvSpPr>
        <p:spPr>
          <a:xfrm>
            <a:off x="4023092" y="8899328"/>
            <a:ext cx="3077739" cy="470097"/>
          </a:xfrm>
          <a:prstGeom prst="rect">
            <a:avLst/>
          </a:prstGeom>
        </p:spPr>
        <p:txBody>
          <a:bodyPr vert="horz" lIns="94119" tIns="47060" rIns="94119" bIns="47060" rtlCol="0" anchor="b"/>
          <a:lstStyle>
            <a:lvl1pPr algn="r">
              <a:defRPr sz="1200"/>
            </a:lvl1pPr>
          </a:lstStyle>
          <a:p>
            <a:fld id="{6A2D08F1-CC33-4B3A-861E-87B725B59DA4}" type="slidenum">
              <a:rPr lang="en-US" smtClean="0"/>
              <a:t>‹#›</a:t>
            </a:fld>
            <a:endParaRPr lang="en-US" dirty="0"/>
          </a:p>
        </p:txBody>
      </p:sp>
    </p:spTree>
    <p:extLst>
      <p:ext uri="{BB962C8B-B14F-4D97-AF65-F5344CB8AC3E}">
        <p14:creationId xmlns:p14="http://schemas.microsoft.com/office/powerpoint/2010/main" val="35034276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8163" cy="4699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4022725" y="0"/>
            <a:ext cx="3078163" cy="469900"/>
          </a:xfrm>
          <a:prstGeom prst="rect">
            <a:avLst/>
          </a:prstGeom>
        </p:spPr>
        <p:txBody>
          <a:bodyPr vert="horz" lIns="91440" tIns="45720" rIns="91440" bIns="45720" rtlCol="0"/>
          <a:lstStyle>
            <a:lvl1pPr algn="r">
              <a:defRPr sz="1200"/>
            </a:lvl1pPr>
          </a:lstStyle>
          <a:p>
            <a:fld id="{90BE95E6-EAB7-4539-91F9-ECE6839FA7DE}" type="datetimeFigureOut">
              <a:rPr lang="en-US" smtClean="0"/>
              <a:t>11/19/2017</a:t>
            </a:fld>
            <a:endParaRPr lang="en-US" dirty="0"/>
          </a:p>
        </p:txBody>
      </p:sp>
      <p:sp>
        <p:nvSpPr>
          <p:cNvPr id="4" name="Slide Image Placeholder 3"/>
          <p:cNvSpPr>
            <a:spLocks noGrp="1" noRot="1" noChangeAspect="1"/>
          </p:cNvSpPr>
          <p:nvPr>
            <p:ph type="sldImg" idx="2"/>
          </p:nvPr>
        </p:nvSpPr>
        <p:spPr>
          <a:xfrm>
            <a:off x="1443038" y="1171575"/>
            <a:ext cx="4216400" cy="31623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709613" y="4508500"/>
            <a:ext cx="5683250" cy="36893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99525"/>
            <a:ext cx="3078163" cy="4699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4022725" y="8899525"/>
            <a:ext cx="3078163" cy="469900"/>
          </a:xfrm>
          <a:prstGeom prst="rect">
            <a:avLst/>
          </a:prstGeom>
        </p:spPr>
        <p:txBody>
          <a:bodyPr vert="horz" lIns="91440" tIns="45720" rIns="91440" bIns="45720" rtlCol="0" anchor="b"/>
          <a:lstStyle>
            <a:lvl1pPr algn="r">
              <a:defRPr sz="1200"/>
            </a:lvl1pPr>
          </a:lstStyle>
          <a:p>
            <a:fld id="{77881E48-8789-4E40-BB52-EE2A4C7D20F3}" type="slidenum">
              <a:rPr lang="en-US" smtClean="0"/>
              <a:t>‹#›</a:t>
            </a:fld>
            <a:endParaRPr lang="en-US" dirty="0"/>
          </a:p>
        </p:txBody>
      </p:sp>
    </p:spTree>
    <p:extLst>
      <p:ext uri="{BB962C8B-B14F-4D97-AF65-F5344CB8AC3E}">
        <p14:creationId xmlns:p14="http://schemas.microsoft.com/office/powerpoint/2010/main" val="88070513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7881E48-8789-4E40-BB52-EE2A4C7D20F3}" type="slidenum">
              <a:rPr lang="en-US" smtClean="0"/>
              <a:t>1</a:t>
            </a:fld>
            <a:endParaRPr lang="en-US" dirty="0"/>
          </a:p>
        </p:txBody>
      </p:sp>
    </p:spTree>
    <p:extLst>
      <p:ext uri="{BB962C8B-B14F-4D97-AF65-F5344CB8AC3E}">
        <p14:creationId xmlns:p14="http://schemas.microsoft.com/office/powerpoint/2010/main" val="296399343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7881E48-8789-4E40-BB52-EE2A4C7D20F3}" type="slidenum">
              <a:rPr lang="en-US" smtClean="0"/>
              <a:t>10</a:t>
            </a:fld>
            <a:endParaRPr lang="en-US" dirty="0"/>
          </a:p>
        </p:txBody>
      </p:sp>
    </p:spTree>
    <p:extLst>
      <p:ext uri="{BB962C8B-B14F-4D97-AF65-F5344CB8AC3E}">
        <p14:creationId xmlns:p14="http://schemas.microsoft.com/office/powerpoint/2010/main" val="211533566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7881E48-8789-4E40-BB52-EE2A4C7D20F3}" type="slidenum">
              <a:rPr lang="en-US" smtClean="0"/>
              <a:t>11</a:t>
            </a:fld>
            <a:endParaRPr lang="en-US" dirty="0"/>
          </a:p>
        </p:txBody>
      </p:sp>
    </p:spTree>
    <p:extLst>
      <p:ext uri="{BB962C8B-B14F-4D97-AF65-F5344CB8AC3E}">
        <p14:creationId xmlns:p14="http://schemas.microsoft.com/office/powerpoint/2010/main" val="27960839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7881E48-8789-4E40-BB52-EE2A4C7D20F3}" type="slidenum">
              <a:rPr lang="en-US" smtClean="0"/>
              <a:t>13</a:t>
            </a:fld>
            <a:endParaRPr lang="en-US" dirty="0"/>
          </a:p>
        </p:txBody>
      </p:sp>
    </p:spTree>
    <p:extLst>
      <p:ext uri="{BB962C8B-B14F-4D97-AF65-F5344CB8AC3E}">
        <p14:creationId xmlns:p14="http://schemas.microsoft.com/office/powerpoint/2010/main" val="276536630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7881E48-8789-4E40-BB52-EE2A4C7D20F3}" type="slidenum">
              <a:rPr lang="en-US" smtClean="0"/>
              <a:t>14</a:t>
            </a:fld>
            <a:endParaRPr lang="en-US" dirty="0"/>
          </a:p>
        </p:txBody>
      </p:sp>
    </p:spTree>
    <p:extLst>
      <p:ext uri="{BB962C8B-B14F-4D97-AF65-F5344CB8AC3E}">
        <p14:creationId xmlns:p14="http://schemas.microsoft.com/office/powerpoint/2010/main" val="80730057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7881E48-8789-4E40-BB52-EE2A4C7D20F3}" type="slidenum">
              <a:rPr lang="en-US" smtClean="0"/>
              <a:t>15</a:t>
            </a:fld>
            <a:endParaRPr lang="en-US" dirty="0"/>
          </a:p>
        </p:txBody>
      </p:sp>
    </p:spTree>
    <p:extLst>
      <p:ext uri="{BB962C8B-B14F-4D97-AF65-F5344CB8AC3E}">
        <p14:creationId xmlns:p14="http://schemas.microsoft.com/office/powerpoint/2010/main" val="367031773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7881E48-8789-4E40-BB52-EE2A4C7D20F3}" type="slidenum">
              <a:rPr lang="en-US" smtClean="0"/>
              <a:t>16</a:t>
            </a:fld>
            <a:endParaRPr lang="en-US" dirty="0"/>
          </a:p>
        </p:txBody>
      </p:sp>
    </p:spTree>
    <p:extLst>
      <p:ext uri="{BB962C8B-B14F-4D97-AF65-F5344CB8AC3E}">
        <p14:creationId xmlns:p14="http://schemas.microsoft.com/office/powerpoint/2010/main" val="214672946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7881E48-8789-4E40-BB52-EE2A4C7D20F3}" type="slidenum">
              <a:rPr lang="en-US" smtClean="0"/>
              <a:t>17</a:t>
            </a:fld>
            <a:endParaRPr lang="en-US" dirty="0"/>
          </a:p>
        </p:txBody>
      </p:sp>
    </p:spTree>
    <p:extLst>
      <p:ext uri="{BB962C8B-B14F-4D97-AF65-F5344CB8AC3E}">
        <p14:creationId xmlns:p14="http://schemas.microsoft.com/office/powerpoint/2010/main" val="318062520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7881E48-8789-4E40-BB52-EE2A4C7D20F3}" type="slidenum">
              <a:rPr lang="en-US" smtClean="0"/>
              <a:t>18</a:t>
            </a:fld>
            <a:endParaRPr lang="en-US" dirty="0"/>
          </a:p>
        </p:txBody>
      </p:sp>
    </p:spTree>
    <p:extLst>
      <p:ext uri="{BB962C8B-B14F-4D97-AF65-F5344CB8AC3E}">
        <p14:creationId xmlns:p14="http://schemas.microsoft.com/office/powerpoint/2010/main" val="155793726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7881E48-8789-4E40-BB52-EE2A4C7D20F3}" type="slidenum">
              <a:rPr lang="en-US" smtClean="0"/>
              <a:t>19</a:t>
            </a:fld>
            <a:endParaRPr lang="en-US" dirty="0"/>
          </a:p>
        </p:txBody>
      </p:sp>
    </p:spTree>
    <p:extLst>
      <p:ext uri="{BB962C8B-B14F-4D97-AF65-F5344CB8AC3E}">
        <p14:creationId xmlns:p14="http://schemas.microsoft.com/office/powerpoint/2010/main" val="1357966140"/>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7881E48-8789-4E40-BB52-EE2A4C7D20F3}" type="slidenum">
              <a:rPr lang="en-US" smtClean="0"/>
              <a:t>20</a:t>
            </a:fld>
            <a:endParaRPr lang="en-US" dirty="0"/>
          </a:p>
        </p:txBody>
      </p:sp>
    </p:spTree>
    <p:extLst>
      <p:ext uri="{BB962C8B-B14F-4D97-AF65-F5344CB8AC3E}">
        <p14:creationId xmlns:p14="http://schemas.microsoft.com/office/powerpoint/2010/main" val="316036203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7881E48-8789-4E40-BB52-EE2A4C7D20F3}" type="slidenum">
              <a:rPr lang="en-US" smtClean="0"/>
              <a:t>2</a:t>
            </a:fld>
            <a:endParaRPr lang="en-US" dirty="0"/>
          </a:p>
        </p:txBody>
      </p:sp>
    </p:spTree>
    <p:extLst>
      <p:ext uri="{BB962C8B-B14F-4D97-AF65-F5344CB8AC3E}">
        <p14:creationId xmlns:p14="http://schemas.microsoft.com/office/powerpoint/2010/main" val="2697479085"/>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7881E48-8789-4E40-BB52-EE2A4C7D20F3}" type="slidenum">
              <a:rPr lang="en-US" smtClean="0"/>
              <a:t>21</a:t>
            </a:fld>
            <a:endParaRPr lang="en-US" dirty="0"/>
          </a:p>
        </p:txBody>
      </p:sp>
    </p:spTree>
    <p:extLst>
      <p:ext uri="{BB962C8B-B14F-4D97-AF65-F5344CB8AC3E}">
        <p14:creationId xmlns:p14="http://schemas.microsoft.com/office/powerpoint/2010/main" val="3082065079"/>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7881E48-8789-4E40-BB52-EE2A4C7D20F3}" type="slidenum">
              <a:rPr lang="en-US" smtClean="0"/>
              <a:t>23</a:t>
            </a:fld>
            <a:endParaRPr lang="en-US" dirty="0"/>
          </a:p>
        </p:txBody>
      </p:sp>
    </p:spTree>
    <p:extLst>
      <p:ext uri="{BB962C8B-B14F-4D97-AF65-F5344CB8AC3E}">
        <p14:creationId xmlns:p14="http://schemas.microsoft.com/office/powerpoint/2010/main" val="3754184620"/>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7881E48-8789-4E40-BB52-EE2A4C7D20F3}" type="slidenum">
              <a:rPr lang="en-US" smtClean="0"/>
              <a:t>24</a:t>
            </a:fld>
            <a:endParaRPr lang="en-US" dirty="0"/>
          </a:p>
        </p:txBody>
      </p:sp>
    </p:spTree>
    <p:extLst>
      <p:ext uri="{BB962C8B-B14F-4D97-AF65-F5344CB8AC3E}">
        <p14:creationId xmlns:p14="http://schemas.microsoft.com/office/powerpoint/2010/main" val="3567193295"/>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7881E48-8789-4E40-BB52-EE2A4C7D20F3}" type="slidenum">
              <a:rPr lang="en-US" smtClean="0"/>
              <a:t>27</a:t>
            </a:fld>
            <a:endParaRPr lang="en-US" dirty="0"/>
          </a:p>
        </p:txBody>
      </p:sp>
    </p:spTree>
    <p:extLst>
      <p:ext uri="{BB962C8B-B14F-4D97-AF65-F5344CB8AC3E}">
        <p14:creationId xmlns:p14="http://schemas.microsoft.com/office/powerpoint/2010/main" val="490119706"/>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7881E48-8789-4E40-BB52-EE2A4C7D20F3}" type="slidenum">
              <a:rPr lang="en-US" smtClean="0"/>
              <a:t>28</a:t>
            </a:fld>
            <a:endParaRPr lang="en-US" dirty="0"/>
          </a:p>
        </p:txBody>
      </p:sp>
    </p:spTree>
    <p:extLst>
      <p:ext uri="{BB962C8B-B14F-4D97-AF65-F5344CB8AC3E}">
        <p14:creationId xmlns:p14="http://schemas.microsoft.com/office/powerpoint/2010/main" val="4007497670"/>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7881E48-8789-4E40-BB52-EE2A4C7D20F3}" type="slidenum">
              <a:rPr lang="en-US" smtClean="0"/>
              <a:t>29</a:t>
            </a:fld>
            <a:endParaRPr lang="en-US" dirty="0"/>
          </a:p>
        </p:txBody>
      </p:sp>
    </p:spTree>
    <p:extLst>
      <p:ext uri="{BB962C8B-B14F-4D97-AF65-F5344CB8AC3E}">
        <p14:creationId xmlns:p14="http://schemas.microsoft.com/office/powerpoint/2010/main" val="3660295399"/>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7881E48-8789-4E40-BB52-EE2A4C7D20F3}" type="slidenum">
              <a:rPr lang="en-US" smtClean="0"/>
              <a:t>30</a:t>
            </a:fld>
            <a:endParaRPr lang="en-US" dirty="0"/>
          </a:p>
        </p:txBody>
      </p:sp>
    </p:spTree>
    <p:extLst>
      <p:ext uri="{BB962C8B-B14F-4D97-AF65-F5344CB8AC3E}">
        <p14:creationId xmlns:p14="http://schemas.microsoft.com/office/powerpoint/2010/main" val="3177287737"/>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7881E48-8789-4E40-BB52-EE2A4C7D20F3}" type="slidenum">
              <a:rPr lang="en-US" smtClean="0"/>
              <a:t>31</a:t>
            </a:fld>
            <a:endParaRPr lang="en-US" dirty="0"/>
          </a:p>
        </p:txBody>
      </p:sp>
    </p:spTree>
    <p:extLst>
      <p:ext uri="{BB962C8B-B14F-4D97-AF65-F5344CB8AC3E}">
        <p14:creationId xmlns:p14="http://schemas.microsoft.com/office/powerpoint/2010/main" val="206717975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7881E48-8789-4E40-BB52-EE2A4C7D20F3}" type="slidenum">
              <a:rPr lang="en-US" smtClean="0"/>
              <a:t>3</a:t>
            </a:fld>
            <a:endParaRPr lang="en-US" dirty="0"/>
          </a:p>
        </p:txBody>
      </p:sp>
    </p:spTree>
    <p:extLst>
      <p:ext uri="{BB962C8B-B14F-4D97-AF65-F5344CB8AC3E}">
        <p14:creationId xmlns:p14="http://schemas.microsoft.com/office/powerpoint/2010/main" val="366950132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state reduction is new this year and is a result of the new state budget legislation and is a benefit to tax payers</a:t>
            </a:r>
          </a:p>
        </p:txBody>
      </p:sp>
      <p:sp>
        <p:nvSpPr>
          <p:cNvPr id="4" name="Slide Number Placeholder 3"/>
          <p:cNvSpPr>
            <a:spLocks noGrp="1"/>
          </p:cNvSpPr>
          <p:nvPr>
            <p:ph type="sldNum" sz="quarter" idx="10"/>
          </p:nvPr>
        </p:nvSpPr>
        <p:spPr/>
        <p:txBody>
          <a:bodyPr/>
          <a:lstStyle/>
          <a:p>
            <a:fld id="{77881E48-8789-4E40-BB52-EE2A4C7D20F3}" type="slidenum">
              <a:rPr lang="en-US" smtClean="0"/>
              <a:t>4</a:t>
            </a:fld>
            <a:endParaRPr lang="en-US" dirty="0"/>
          </a:p>
        </p:txBody>
      </p:sp>
    </p:spTree>
    <p:extLst>
      <p:ext uri="{BB962C8B-B14F-4D97-AF65-F5344CB8AC3E}">
        <p14:creationId xmlns:p14="http://schemas.microsoft.com/office/powerpoint/2010/main" val="367680104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7881E48-8789-4E40-BB52-EE2A4C7D20F3}" type="slidenum">
              <a:rPr lang="en-US" smtClean="0"/>
              <a:t>5</a:t>
            </a:fld>
            <a:endParaRPr lang="en-US" dirty="0"/>
          </a:p>
        </p:txBody>
      </p:sp>
    </p:spTree>
    <p:extLst>
      <p:ext uri="{BB962C8B-B14F-4D97-AF65-F5344CB8AC3E}">
        <p14:creationId xmlns:p14="http://schemas.microsoft.com/office/powerpoint/2010/main" val="72377098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7881E48-8789-4E40-BB52-EE2A4C7D20F3}" type="slidenum">
              <a:rPr lang="en-US" smtClean="0"/>
              <a:t>6</a:t>
            </a:fld>
            <a:endParaRPr lang="en-US" dirty="0"/>
          </a:p>
        </p:txBody>
      </p:sp>
    </p:spTree>
    <p:extLst>
      <p:ext uri="{BB962C8B-B14F-4D97-AF65-F5344CB8AC3E}">
        <p14:creationId xmlns:p14="http://schemas.microsoft.com/office/powerpoint/2010/main" val="127386779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7881E48-8789-4E40-BB52-EE2A4C7D20F3}" type="slidenum">
              <a:rPr lang="en-US" smtClean="0"/>
              <a:t>7</a:t>
            </a:fld>
            <a:endParaRPr lang="en-US" dirty="0"/>
          </a:p>
        </p:txBody>
      </p:sp>
    </p:spTree>
    <p:extLst>
      <p:ext uri="{BB962C8B-B14F-4D97-AF65-F5344CB8AC3E}">
        <p14:creationId xmlns:p14="http://schemas.microsoft.com/office/powerpoint/2010/main" val="52989778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7881E48-8789-4E40-BB52-EE2A4C7D20F3}" type="slidenum">
              <a:rPr lang="en-US" smtClean="0"/>
              <a:t>8</a:t>
            </a:fld>
            <a:endParaRPr lang="en-US" dirty="0"/>
          </a:p>
        </p:txBody>
      </p:sp>
    </p:spTree>
    <p:extLst>
      <p:ext uri="{BB962C8B-B14F-4D97-AF65-F5344CB8AC3E}">
        <p14:creationId xmlns:p14="http://schemas.microsoft.com/office/powerpoint/2010/main" val="147384989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mn-lt"/>
                <a:ea typeface="+mn-ea"/>
                <a:cs typeface="+mn-cs"/>
              </a:rPr>
              <a:t>Town Service income has been flat for a number of years, Operator Licenses are on a 2 year cycle and this is an on year so there is a slight increase.  The Town Board in the coming year should re-evaluate our licensing fees, park and recreation fees, garbage bag fees, and community center fees as well as public charges for other services.  An audit of community center usage to ensure organizations utilizing the community center at no cost are truly not for profit organizations.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10"/>
          </p:nvPr>
        </p:nvSpPr>
        <p:spPr/>
        <p:txBody>
          <a:bodyPr/>
          <a:lstStyle/>
          <a:p>
            <a:fld id="{77881E48-8789-4E40-BB52-EE2A4C7D20F3}" type="slidenum">
              <a:rPr lang="en-US" smtClean="0"/>
              <a:t>9</a:t>
            </a:fld>
            <a:endParaRPr lang="en-US" dirty="0"/>
          </a:p>
        </p:txBody>
      </p:sp>
    </p:spTree>
    <p:extLst>
      <p:ext uri="{BB962C8B-B14F-4D97-AF65-F5344CB8AC3E}">
        <p14:creationId xmlns:p14="http://schemas.microsoft.com/office/powerpoint/2010/main" val="197300384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28B82CDC-5CF6-4800-9FA1-3754F65D9E0D}" type="datetimeFigureOut">
              <a:rPr lang="en-US" smtClean="0"/>
              <a:t>11/19/2017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C705F5E-C55F-469C-845B-2D7637F3A12E}" type="slidenum">
              <a:rPr lang="en-US" smtClean="0"/>
              <a:t>‹#›</a:t>
            </a:fld>
            <a:endParaRPr lang="en-US" dirty="0"/>
          </a:p>
        </p:txBody>
      </p:sp>
    </p:spTree>
    <p:extLst>
      <p:ext uri="{BB962C8B-B14F-4D97-AF65-F5344CB8AC3E}">
        <p14:creationId xmlns:p14="http://schemas.microsoft.com/office/powerpoint/2010/main" val="747315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8B82CDC-5CF6-4800-9FA1-3754F65D9E0D}" type="datetimeFigureOut">
              <a:rPr lang="en-US" smtClean="0"/>
              <a:t>11/19/2017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C705F5E-C55F-469C-845B-2D7637F3A12E}" type="slidenum">
              <a:rPr lang="en-US" smtClean="0"/>
              <a:t>‹#›</a:t>
            </a:fld>
            <a:endParaRPr lang="en-US" dirty="0"/>
          </a:p>
        </p:txBody>
      </p:sp>
    </p:spTree>
    <p:extLst>
      <p:ext uri="{BB962C8B-B14F-4D97-AF65-F5344CB8AC3E}">
        <p14:creationId xmlns:p14="http://schemas.microsoft.com/office/powerpoint/2010/main" val="24545240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8B82CDC-5CF6-4800-9FA1-3754F65D9E0D}" type="datetimeFigureOut">
              <a:rPr lang="en-US" smtClean="0"/>
              <a:t>11/19/2017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C705F5E-C55F-469C-845B-2D7637F3A12E}" type="slidenum">
              <a:rPr lang="en-US" smtClean="0"/>
              <a:t>‹#›</a:t>
            </a:fld>
            <a:endParaRPr lang="en-US" dirty="0"/>
          </a:p>
        </p:txBody>
      </p:sp>
    </p:spTree>
    <p:extLst>
      <p:ext uri="{BB962C8B-B14F-4D97-AF65-F5344CB8AC3E}">
        <p14:creationId xmlns:p14="http://schemas.microsoft.com/office/powerpoint/2010/main" val="23965311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8B82CDC-5CF6-4800-9FA1-3754F65D9E0D}" type="datetimeFigureOut">
              <a:rPr lang="en-US" smtClean="0"/>
              <a:t>11/19/2017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C705F5E-C55F-469C-845B-2D7637F3A12E}" type="slidenum">
              <a:rPr lang="en-US" smtClean="0"/>
              <a:t>‹#›</a:t>
            </a:fld>
            <a:endParaRPr lang="en-US" dirty="0"/>
          </a:p>
        </p:txBody>
      </p:sp>
    </p:spTree>
    <p:extLst>
      <p:ext uri="{BB962C8B-B14F-4D97-AF65-F5344CB8AC3E}">
        <p14:creationId xmlns:p14="http://schemas.microsoft.com/office/powerpoint/2010/main" val="28713655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8B82CDC-5CF6-4800-9FA1-3754F65D9E0D}" type="datetimeFigureOut">
              <a:rPr lang="en-US" smtClean="0"/>
              <a:t>11/19/2017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C705F5E-C55F-469C-845B-2D7637F3A12E}" type="slidenum">
              <a:rPr lang="en-US" smtClean="0"/>
              <a:t>‹#›</a:t>
            </a:fld>
            <a:endParaRPr lang="en-US" dirty="0"/>
          </a:p>
        </p:txBody>
      </p:sp>
    </p:spTree>
    <p:extLst>
      <p:ext uri="{BB962C8B-B14F-4D97-AF65-F5344CB8AC3E}">
        <p14:creationId xmlns:p14="http://schemas.microsoft.com/office/powerpoint/2010/main" val="116830804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28B82CDC-5CF6-4800-9FA1-3754F65D9E0D}" type="datetimeFigureOut">
              <a:rPr lang="en-US" smtClean="0"/>
              <a:t>11/19/2017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3C705F5E-C55F-469C-845B-2D7637F3A12E}" type="slidenum">
              <a:rPr lang="en-US" smtClean="0"/>
              <a:t>‹#›</a:t>
            </a:fld>
            <a:endParaRPr lang="en-US" dirty="0"/>
          </a:p>
        </p:txBody>
      </p:sp>
    </p:spTree>
    <p:extLst>
      <p:ext uri="{BB962C8B-B14F-4D97-AF65-F5344CB8AC3E}">
        <p14:creationId xmlns:p14="http://schemas.microsoft.com/office/powerpoint/2010/main" val="412802342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28B82CDC-5CF6-4800-9FA1-3754F65D9E0D}" type="datetimeFigureOut">
              <a:rPr lang="en-US" smtClean="0"/>
              <a:t>11/19/2017</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3C705F5E-C55F-469C-845B-2D7637F3A12E}" type="slidenum">
              <a:rPr lang="en-US" smtClean="0"/>
              <a:t>‹#›</a:t>
            </a:fld>
            <a:endParaRPr lang="en-US" dirty="0"/>
          </a:p>
        </p:txBody>
      </p:sp>
    </p:spTree>
    <p:extLst>
      <p:ext uri="{BB962C8B-B14F-4D97-AF65-F5344CB8AC3E}">
        <p14:creationId xmlns:p14="http://schemas.microsoft.com/office/powerpoint/2010/main" val="118401085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28B82CDC-5CF6-4800-9FA1-3754F65D9E0D}" type="datetimeFigureOut">
              <a:rPr lang="en-US" smtClean="0"/>
              <a:t>11/19/2017</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3C705F5E-C55F-469C-845B-2D7637F3A12E}" type="slidenum">
              <a:rPr lang="en-US" smtClean="0"/>
              <a:t>‹#›</a:t>
            </a:fld>
            <a:endParaRPr lang="en-US" dirty="0"/>
          </a:p>
        </p:txBody>
      </p:sp>
    </p:spTree>
    <p:extLst>
      <p:ext uri="{BB962C8B-B14F-4D97-AF65-F5344CB8AC3E}">
        <p14:creationId xmlns:p14="http://schemas.microsoft.com/office/powerpoint/2010/main" val="3694226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8B82CDC-5CF6-4800-9FA1-3754F65D9E0D}" type="datetimeFigureOut">
              <a:rPr lang="en-US" smtClean="0"/>
              <a:t>11/19/2017</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3C705F5E-C55F-469C-845B-2D7637F3A12E}" type="slidenum">
              <a:rPr lang="en-US" smtClean="0"/>
              <a:t>‹#›</a:t>
            </a:fld>
            <a:endParaRPr lang="en-US" dirty="0"/>
          </a:p>
        </p:txBody>
      </p:sp>
    </p:spTree>
    <p:extLst>
      <p:ext uri="{BB962C8B-B14F-4D97-AF65-F5344CB8AC3E}">
        <p14:creationId xmlns:p14="http://schemas.microsoft.com/office/powerpoint/2010/main" val="9222229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28B82CDC-5CF6-4800-9FA1-3754F65D9E0D}" type="datetimeFigureOut">
              <a:rPr lang="en-US" smtClean="0"/>
              <a:t>11/19/2017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3C705F5E-C55F-469C-845B-2D7637F3A12E}" type="slidenum">
              <a:rPr lang="en-US" smtClean="0"/>
              <a:t>‹#›</a:t>
            </a:fld>
            <a:endParaRPr lang="en-US" dirty="0"/>
          </a:p>
        </p:txBody>
      </p:sp>
    </p:spTree>
    <p:extLst>
      <p:ext uri="{BB962C8B-B14F-4D97-AF65-F5344CB8AC3E}">
        <p14:creationId xmlns:p14="http://schemas.microsoft.com/office/powerpoint/2010/main" val="414252038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28B82CDC-5CF6-4800-9FA1-3754F65D9E0D}" type="datetimeFigureOut">
              <a:rPr lang="en-US" smtClean="0"/>
              <a:t>11/19/2017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3C705F5E-C55F-469C-845B-2D7637F3A12E}" type="slidenum">
              <a:rPr lang="en-US" smtClean="0"/>
              <a:t>‹#›</a:t>
            </a:fld>
            <a:endParaRPr lang="en-US" dirty="0"/>
          </a:p>
        </p:txBody>
      </p:sp>
    </p:spTree>
    <p:extLst>
      <p:ext uri="{BB962C8B-B14F-4D97-AF65-F5344CB8AC3E}">
        <p14:creationId xmlns:p14="http://schemas.microsoft.com/office/powerpoint/2010/main" val="402510930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8B82CDC-5CF6-4800-9FA1-3754F65D9E0D}" type="datetimeFigureOut">
              <a:rPr lang="en-US" smtClean="0"/>
              <a:t>11/19/2017</a:t>
            </a:fld>
            <a:endParaRPr lang="en-US"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C705F5E-C55F-469C-845B-2D7637F3A12E}" type="slidenum">
              <a:rPr lang="en-US" smtClean="0"/>
              <a:t>‹#›</a:t>
            </a:fld>
            <a:endParaRPr lang="en-US" dirty="0"/>
          </a:p>
        </p:txBody>
      </p:sp>
    </p:spTree>
    <p:extLst>
      <p:ext uri="{BB962C8B-B14F-4D97-AF65-F5344CB8AC3E}">
        <p14:creationId xmlns:p14="http://schemas.microsoft.com/office/powerpoint/2010/main" val="245975694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3" Type="http://schemas.openxmlformats.org/officeDocument/2006/relationships/notesSlide" Target="../notesSlides/notesSlide12.xml"/><Relationship Id="rId2" Type="http://schemas.openxmlformats.org/officeDocument/2006/relationships/slideLayout" Target="../slideLayouts/slideLayout2.xml"/><Relationship Id="rId1" Type="http://schemas.openxmlformats.org/officeDocument/2006/relationships/vmlDrawing" Target="../drawings/vmlDrawing3.vml"/><Relationship Id="rId5" Type="http://schemas.openxmlformats.org/officeDocument/2006/relationships/image" Target="../media/image6.emf"/><Relationship Id="rId4" Type="http://schemas.openxmlformats.org/officeDocument/2006/relationships/oleObject" Target="../embeddings/oleObject3.bin"/></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notesSlide" Target="../notesSlides/notesSlide16.xml"/><Relationship Id="rId2" Type="http://schemas.openxmlformats.org/officeDocument/2006/relationships/slideLayout" Target="../slideLayouts/slideLayout2.xml"/><Relationship Id="rId1" Type="http://schemas.openxmlformats.org/officeDocument/2006/relationships/vmlDrawing" Target="../drawings/vmlDrawing4.vml"/><Relationship Id="rId5" Type="http://schemas.openxmlformats.org/officeDocument/2006/relationships/image" Target="../media/image7.emf"/><Relationship Id="rId4" Type="http://schemas.openxmlformats.org/officeDocument/2006/relationships/oleObject" Target="../embeddings/oleObject4.bin"/></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8.emf"/><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7.xml"/><Relationship Id="rId2" Type="http://schemas.openxmlformats.org/officeDocument/2006/relationships/slideLayout" Target="../slideLayouts/slideLayout2.xml"/><Relationship Id="rId1" Type="http://schemas.openxmlformats.org/officeDocument/2006/relationships/vmlDrawing" Target="../drawings/vmlDrawing1.vml"/><Relationship Id="rId5" Type="http://schemas.openxmlformats.org/officeDocument/2006/relationships/image" Target="../media/image4.emf"/><Relationship Id="rId4" Type="http://schemas.openxmlformats.org/officeDocument/2006/relationships/oleObject" Target="../embeddings/oleObject1.bin"/></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9.xml"/><Relationship Id="rId2" Type="http://schemas.openxmlformats.org/officeDocument/2006/relationships/slideLayout" Target="../slideLayouts/slideLayout2.xml"/><Relationship Id="rId1" Type="http://schemas.openxmlformats.org/officeDocument/2006/relationships/vmlDrawing" Target="../drawings/vmlDrawing2.vml"/><Relationship Id="rId5" Type="http://schemas.openxmlformats.org/officeDocument/2006/relationships/image" Target="../media/image5.emf"/><Relationship Id="rId4" Type="http://schemas.openxmlformats.org/officeDocument/2006/relationships/oleObject" Target="../embeddings/oleObject2.bin"/></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31520" y="640080"/>
            <a:ext cx="7772400" cy="2387600"/>
          </a:xfrm>
        </p:spPr>
        <p:txBody>
          <a:bodyPr anchor="ctr" anchorCtr="1">
            <a:normAutofit fontScale="90000"/>
          </a:bodyPr>
          <a:lstStyle/>
          <a:p>
            <a:r>
              <a:rPr lang="en-US" sz="4000" b="1" dirty="0">
                <a:latin typeface="+mn-lt"/>
              </a:rPr>
              <a:t/>
            </a:r>
            <a:br>
              <a:rPr lang="en-US" sz="4000" b="1" dirty="0">
                <a:latin typeface="+mn-lt"/>
              </a:rPr>
            </a:br>
            <a:r>
              <a:rPr lang="en-US" sz="4000" b="1" dirty="0">
                <a:latin typeface="+mn-lt"/>
              </a:rPr>
              <a:t>2018 Town Budget Review</a:t>
            </a:r>
            <a:br>
              <a:rPr lang="en-US" sz="4000" b="1" dirty="0">
                <a:latin typeface="+mn-lt"/>
              </a:rPr>
            </a:br>
            <a:r>
              <a:rPr lang="en-US" sz="2800" b="1" dirty="0">
                <a:latin typeface="+mn-lt"/>
              </a:rPr>
              <a:t>(Proposed)</a:t>
            </a:r>
            <a:br>
              <a:rPr lang="en-US" sz="2800" b="1" dirty="0">
                <a:latin typeface="+mn-lt"/>
              </a:rPr>
            </a:br>
            <a:endParaRPr lang="en-US" dirty="0">
              <a:latin typeface="+mn-lt"/>
            </a:endParaRPr>
          </a:p>
        </p:txBody>
      </p:sp>
      <p:sp>
        <p:nvSpPr>
          <p:cNvPr id="3" name="Subtitle 2"/>
          <p:cNvSpPr>
            <a:spLocks noGrp="1"/>
          </p:cNvSpPr>
          <p:nvPr>
            <p:ph type="subTitle" idx="1"/>
          </p:nvPr>
        </p:nvSpPr>
        <p:spPr>
          <a:xfrm>
            <a:off x="1149645" y="2876110"/>
            <a:ext cx="6858000" cy="1655762"/>
          </a:xfrm>
        </p:spPr>
        <p:txBody>
          <a:bodyPr/>
          <a:lstStyle/>
          <a:p>
            <a:endParaRPr lang="en-US" dirty="0"/>
          </a:p>
          <a:p>
            <a:r>
              <a:rPr lang="en-US" sz="3200" dirty="0"/>
              <a:t>Meeting of the Electors</a:t>
            </a:r>
          </a:p>
          <a:p>
            <a:r>
              <a:rPr lang="en-US" dirty="0"/>
              <a:t> November 16,2017</a:t>
            </a:r>
          </a:p>
        </p:txBody>
      </p:sp>
      <p:pic>
        <p:nvPicPr>
          <p:cNvPr id="4" name="Picture 3"/>
          <p:cNvPicPr>
            <a:picLocks noChangeAspect="1"/>
          </p:cNvPicPr>
          <p:nvPr/>
        </p:nvPicPr>
        <p:blipFill>
          <a:blip r:embed="rId3"/>
          <a:stretch>
            <a:fillRect/>
          </a:stretch>
        </p:blipFill>
        <p:spPr>
          <a:xfrm>
            <a:off x="13290" y="4531872"/>
            <a:ext cx="9130710" cy="2326889"/>
          </a:xfrm>
          <a:prstGeom prst="rect">
            <a:avLst/>
          </a:prstGeom>
        </p:spPr>
      </p:pic>
    </p:spTree>
    <p:extLst>
      <p:ext uri="{BB962C8B-B14F-4D97-AF65-F5344CB8AC3E}">
        <p14:creationId xmlns:p14="http://schemas.microsoft.com/office/powerpoint/2010/main" val="381264905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5807" y="252112"/>
            <a:ext cx="8373683" cy="643776"/>
          </a:xfrm>
        </p:spPr>
        <p:txBody>
          <a:bodyPr>
            <a:normAutofit fontScale="90000"/>
          </a:bodyPr>
          <a:lstStyle/>
          <a:p>
            <a:r>
              <a:rPr lang="en-US" b="1" dirty="0"/>
              <a:t>Other Miscellaneous Revenues</a:t>
            </a:r>
          </a:p>
        </p:txBody>
      </p:sp>
      <p:graphicFrame>
        <p:nvGraphicFramePr>
          <p:cNvPr id="7" name="Table 6">
            <a:extLst>
              <a:ext uri="{FF2B5EF4-FFF2-40B4-BE49-F238E27FC236}">
                <a16:creationId xmlns:a16="http://schemas.microsoft.com/office/drawing/2014/main" id="{B3708F5E-5933-40AE-B5B9-0BA7B556CCF4}"/>
              </a:ext>
            </a:extLst>
          </p:cNvPr>
          <p:cNvGraphicFramePr>
            <a:graphicFrameLocks noGrp="1"/>
          </p:cNvGraphicFramePr>
          <p:nvPr>
            <p:extLst>
              <p:ext uri="{D42A27DB-BD31-4B8C-83A1-F6EECF244321}">
                <p14:modId xmlns:p14="http://schemas.microsoft.com/office/powerpoint/2010/main" val="4057775755"/>
              </p:ext>
            </p:extLst>
          </p:nvPr>
        </p:nvGraphicFramePr>
        <p:xfrm>
          <a:off x="533401" y="1024961"/>
          <a:ext cx="7886697" cy="3495215"/>
        </p:xfrm>
        <a:graphic>
          <a:graphicData uri="http://schemas.openxmlformats.org/drawingml/2006/table">
            <a:tbl>
              <a:tblPr/>
              <a:tblGrid>
                <a:gridCol w="606669">
                  <a:extLst>
                    <a:ext uri="{9D8B030D-6E8A-4147-A177-3AD203B41FA5}">
                      <a16:colId xmlns:a16="http://schemas.microsoft.com/office/drawing/2014/main" val="3534860356"/>
                    </a:ext>
                  </a:extLst>
                </a:gridCol>
                <a:gridCol w="606669">
                  <a:extLst>
                    <a:ext uri="{9D8B030D-6E8A-4147-A177-3AD203B41FA5}">
                      <a16:colId xmlns:a16="http://schemas.microsoft.com/office/drawing/2014/main" val="3869325962"/>
                    </a:ext>
                  </a:extLst>
                </a:gridCol>
                <a:gridCol w="606669">
                  <a:extLst>
                    <a:ext uri="{9D8B030D-6E8A-4147-A177-3AD203B41FA5}">
                      <a16:colId xmlns:a16="http://schemas.microsoft.com/office/drawing/2014/main" val="4048666715"/>
                    </a:ext>
                  </a:extLst>
                </a:gridCol>
                <a:gridCol w="606669">
                  <a:extLst>
                    <a:ext uri="{9D8B030D-6E8A-4147-A177-3AD203B41FA5}">
                      <a16:colId xmlns:a16="http://schemas.microsoft.com/office/drawing/2014/main" val="4048177680"/>
                    </a:ext>
                  </a:extLst>
                </a:gridCol>
                <a:gridCol w="606669">
                  <a:extLst>
                    <a:ext uri="{9D8B030D-6E8A-4147-A177-3AD203B41FA5}">
                      <a16:colId xmlns:a16="http://schemas.microsoft.com/office/drawing/2014/main" val="482000845"/>
                    </a:ext>
                  </a:extLst>
                </a:gridCol>
                <a:gridCol w="606669">
                  <a:extLst>
                    <a:ext uri="{9D8B030D-6E8A-4147-A177-3AD203B41FA5}">
                      <a16:colId xmlns:a16="http://schemas.microsoft.com/office/drawing/2014/main" val="3810583409"/>
                    </a:ext>
                  </a:extLst>
                </a:gridCol>
                <a:gridCol w="606669">
                  <a:extLst>
                    <a:ext uri="{9D8B030D-6E8A-4147-A177-3AD203B41FA5}">
                      <a16:colId xmlns:a16="http://schemas.microsoft.com/office/drawing/2014/main" val="2414836407"/>
                    </a:ext>
                  </a:extLst>
                </a:gridCol>
                <a:gridCol w="606669">
                  <a:extLst>
                    <a:ext uri="{9D8B030D-6E8A-4147-A177-3AD203B41FA5}">
                      <a16:colId xmlns:a16="http://schemas.microsoft.com/office/drawing/2014/main" val="3002764995"/>
                    </a:ext>
                  </a:extLst>
                </a:gridCol>
                <a:gridCol w="606669">
                  <a:extLst>
                    <a:ext uri="{9D8B030D-6E8A-4147-A177-3AD203B41FA5}">
                      <a16:colId xmlns:a16="http://schemas.microsoft.com/office/drawing/2014/main" val="2021795640"/>
                    </a:ext>
                  </a:extLst>
                </a:gridCol>
                <a:gridCol w="606669">
                  <a:extLst>
                    <a:ext uri="{9D8B030D-6E8A-4147-A177-3AD203B41FA5}">
                      <a16:colId xmlns:a16="http://schemas.microsoft.com/office/drawing/2014/main" val="2615308494"/>
                    </a:ext>
                  </a:extLst>
                </a:gridCol>
                <a:gridCol w="606669">
                  <a:extLst>
                    <a:ext uri="{9D8B030D-6E8A-4147-A177-3AD203B41FA5}">
                      <a16:colId xmlns:a16="http://schemas.microsoft.com/office/drawing/2014/main" val="2544199362"/>
                    </a:ext>
                  </a:extLst>
                </a:gridCol>
                <a:gridCol w="606669">
                  <a:extLst>
                    <a:ext uri="{9D8B030D-6E8A-4147-A177-3AD203B41FA5}">
                      <a16:colId xmlns:a16="http://schemas.microsoft.com/office/drawing/2014/main" val="2570911372"/>
                    </a:ext>
                  </a:extLst>
                </a:gridCol>
                <a:gridCol w="606669">
                  <a:extLst>
                    <a:ext uri="{9D8B030D-6E8A-4147-A177-3AD203B41FA5}">
                      <a16:colId xmlns:a16="http://schemas.microsoft.com/office/drawing/2014/main" val="2660380871"/>
                    </a:ext>
                  </a:extLst>
                </a:gridCol>
              </a:tblGrid>
              <a:tr h="189584">
                <a:tc>
                  <a:txBody>
                    <a:bodyPr/>
                    <a:lstStyle/>
                    <a:p>
                      <a:pPr algn="l" fontAlgn="b"/>
                      <a:endParaRPr lang="en-US" sz="1000" b="0" i="0" u="none" strike="noStrike" dirty="0">
                        <a:effectLst/>
                        <a:latin typeface="Arial" panose="020B0604020202020204" pitchFamily="34" charset="0"/>
                      </a:endParaRPr>
                    </a:p>
                  </a:txBody>
                  <a:tcPr marL="9479" marR="9479" marT="9479" marB="0" anchor="b">
                    <a:lnL>
                      <a:noFill/>
                    </a:lnL>
                    <a:lnR>
                      <a:noFill/>
                    </a:lnR>
                    <a:lnT>
                      <a:noFill/>
                    </a:lnT>
                    <a:lnB>
                      <a:noFill/>
                    </a:lnB>
                  </a:tcPr>
                </a:tc>
                <a:tc>
                  <a:txBody>
                    <a:bodyPr/>
                    <a:lstStyle/>
                    <a:p>
                      <a:pPr algn="l" fontAlgn="b"/>
                      <a:endParaRPr lang="en-US" sz="1000" b="0" i="0" u="none" strike="noStrike" dirty="0">
                        <a:effectLst/>
                        <a:latin typeface="Arial" panose="020B0604020202020204" pitchFamily="34" charset="0"/>
                      </a:endParaRPr>
                    </a:p>
                  </a:txBody>
                  <a:tcPr marL="9479" marR="9479" marT="9479" marB="0" anchor="b">
                    <a:lnL>
                      <a:noFill/>
                    </a:lnL>
                    <a:lnR>
                      <a:noFill/>
                    </a:lnR>
                    <a:lnT>
                      <a:noFill/>
                    </a:lnT>
                    <a:lnB>
                      <a:noFill/>
                    </a:lnB>
                  </a:tcPr>
                </a:tc>
                <a:tc>
                  <a:txBody>
                    <a:bodyPr/>
                    <a:lstStyle/>
                    <a:p>
                      <a:pPr algn="l" fontAlgn="b"/>
                      <a:endParaRPr lang="en-US" sz="1000" b="0" i="0" u="none" strike="noStrike" dirty="0">
                        <a:effectLst/>
                        <a:latin typeface="Arial" panose="020B0604020202020204" pitchFamily="34" charset="0"/>
                      </a:endParaRPr>
                    </a:p>
                  </a:txBody>
                  <a:tcPr marL="9479" marR="9479" marT="9479" marB="0" anchor="b">
                    <a:lnL>
                      <a:noFill/>
                    </a:lnL>
                    <a:lnR>
                      <a:noFill/>
                    </a:lnR>
                    <a:lnT>
                      <a:noFill/>
                    </a:lnT>
                    <a:lnB>
                      <a:noFill/>
                    </a:lnB>
                  </a:tcPr>
                </a:tc>
                <a:tc>
                  <a:txBody>
                    <a:bodyPr/>
                    <a:lstStyle/>
                    <a:p>
                      <a:pPr algn="l" fontAlgn="b"/>
                      <a:endParaRPr lang="en-US" sz="1000" b="0" i="0" u="none" strike="noStrike" dirty="0">
                        <a:effectLst/>
                        <a:latin typeface="Arial" panose="020B0604020202020204" pitchFamily="34" charset="0"/>
                      </a:endParaRPr>
                    </a:p>
                  </a:txBody>
                  <a:tcPr marL="9479" marR="9479" marT="9479" marB="0" anchor="b">
                    <a:lnL>
                      <a:noFill/>
                    </a:lnL>
                    <a:lnR>
                      <a:noFill/>
                    </a:lnR>
                    <a:lnT>
                      <a:noFill/>
                    </a:lnT>
                    <a:lnB>
                      <a:noFill/>
                    </a:lnB>
                  </a:tcPr>
                </a:tc>
                <a:tc>
                  <a:txBody>
                    <a:bodyPr/>
                    <a:lstStyle/>
                    <a:p>
                      <a:pPr algn="l" fontAlgn="b"/>
                      <a:endParaRPr lang="en-US" sz="1000" b="0" i="0" u="none" strike="noStrike" dirty="0">
                        <a:effectLst/>
                        <a:latin typeface="Arial" panose="020B0604020202020204" pitchFamily="34" charset="0"/>
                      </a:endParaRPr>
                    </a:p>
                  </a:txBody>
                  <a:tcPr marL="9479" marR="9479" marT="9479" marB="0" anchor="b">
                    <a:lnL>
                      <a:noFill/>
                    </a:lnL>
                    <a:lnR>
                      <a:noFill/>
                    </a:lnR>
                    <a:lnT>
                      <a:noFill/>
                    </a:lnT>
                    <a:lnB>
                      <a:noFill/>
                    </a:lnB>
                  </a:tcPr>
                </a:tc>
                <a:tc>
                  <a:txBody>
                    <a:bodyPr/>
                    <a:lstStyle/>
                    <a:p>
                      <a:pPr algn="ctr" fontAlgn="b"/>
                      <a:r>
                        <a:rPr lang="en-US" sz="1100" b="0" i="0" u="none" strike="noStrike" dirty="0">
                          <a:solidFill>
                            <a:srgbClr val="000000"/>
                          </a:solidFill>
                          <a:effectLst/>
                          <a:latin typeface="Calibri" panose="020F0502020204030204" pitchFamily="34" charset="0"/>
                        </a:rPr>
                        <a:t> </a:t>
                      </a:r>
                    </a:p>
                  </a:txBody>
                  <a:tcPr marL="9479" marR="9479" marT="9479" marB="0" anchor="b">
                    <a:lnL>
                      <a:noFill/>
                    </a:lnL>
                    <a:lnR>
                      <a:noFill/>
                    </a:lnR>
                    <a:lnT>
                      <a:noFill/>
                    </a:lnT>
                    <a:lnB>
                      <a:noFill/>
                    </a:lnB>
                    <a:solidFill>
                      <a:srgbClr val="CCCCFF"/>
                    </a:solidFill>
                  </a:tcPr>
                </a:tc>
                <a:tc>
                  <a:txBody>
                    <a:bodyPr/>
                    <a:lstStyle/>
                    <a:p>
                      <a:pPr algn="ctr" fontAlgn="b"/>
                      <a:r>
                        <a:rPr lang="en-US" sz="1100" b="0" i="0" u="none" strike="noStrike" dirty="0">
                          <a:solidFill>
                            <a:srgbClr val="000000"/>
                          </a:solidFill>
                          <a:effectLst/>
                          <a:latin typeface="Calibri" panose="020F0502020204030204" pitchFamily="34" charset="0"/>
                        </a:rPr>
                        <a:t> </a:t>
                      </a:r>
                    </a:p>
                  </a:txBody>
                  <a:tcPr marL="9479" marR="9479" marT="9479" marB="0" anchor="b">
                    <a:lnL>
                      <a:noFill/>
                    </a:lnL>
                    <a:lnR>
                      <a:noFill/>
                    </a:lnR>
                    <a:lnT>
                      <a:noFill/>
                    </a:lnT>
                    <a:lnB>
                      <a:noFill/>
                    </a:lnB>
                    <a:solidFill>
                      <a:srgbClr val="99CCFF"/>
                    </a:solidFill>
                  </a:tcPr>
                </a:tc>
                <a:tc>
                  <a:txBody>
                    <a:bodyPr/>
                    <a:lstStyle/>
                    <a:p>
                      <a:pPr algn="ctr" fontAlgn="b"/>
                      <a:r>
                        <a:rPr lang="en-US" sz="800" b="1" i="0" u="none" strike="noStrike" dirty="0">
                          <a:effectLst/>
                          <a:latin typeface="Arial" panose="020B0604020202020204" pitchFamily="34" charset="0"/>
                        </a:rPr>
                        <a:t> </a:t>
                      </a:r>
                    </a:p>
                  </a:txBody>
                  <a:tcPr marL="9479" marR="9479" marT="9479" marB="0" anchor="b">
                    <a:lnL>
                      <a:noFill/>
                    </a:lnL>
                    <a:lnR>
                      <a:noFill/>
                    </a:lnR>
                    <a:lnT>
                      <a:noFill/>
                    </a:lnT>
                    <a:lnB>
                      <a:noFill/>
                    </a:lnB>
                    <a:solidFill>
                      <a:srgbClr val="FFFF99"/>
                    </a:solidFill>
                  </a:tcPr>
                </a:tc>
                <a:tc>
                  <a:txBody>
                    <a:bodyPr/>
                    <a:lstStyle/>
                    <a:p>
                      <a:pPr algn="ctr" fontAlgn="b"/>
                      <a:r>
                        <a:rPr lang="en-US" sz="800" b="1" i="0" u="none" strike="noStrike" dirty="0">
                          <a:effectLst/>
                          <a:latin typeface="Arial" panose="020B0604020202020204" pitchFamily="34" charset="0"/>
                        </a:rPr>
                        <a:t>Actual</a:t>
                      </a:r>
                    </a:p>
                  </a:txBody>
                  <a:tcPr marL="9479" marR="9479" marT="9479" marB="0" anchor="b">
                    <a:lnL>
                      <a:noFill/>
                    </a:lnL>
                    <a:lnR>
                      <a:noFill/>
                    </a:lnR>
                    <a:lnT>
                      <a:noFill/>
                    </a:lnT>
                    <a:lnB>
                      <a:noFill/>
                    </a:lnB>
                    <a:solidFill>
                      <a:srgbClr val="FFFF99"/>
                    </a:solidFill>
                  </a:tcPr>
                </a:tc>
                <a:tc>
                  <a:txBody>
                    <a:bodyPr/>
                    <a:lstStyle/>
                    <a:p>
                      <a:pPr algn="ctr" fontAlgn="b"/>
                      <a:r>
                        <a:rPr lang="en-US" sz="800" b="1" i="0" u="none" strike="noStrike" dirty="0">
                          <a:effectLst/>
                          <a:latin typeface="Arial" panose="020B0604020202020204" pitchFamily="34" charset="0"/>
                        </a:rPr>
                        <a:t>Estimated</a:t>
                      </a:r>
                    </a:p>
                  </a:txBody>
                  <a:tcPr marL="9479" marR="9479" marT="9479" marB="0" anchor="b">
                    <a:lnL>
                      <a:noFill/>
                    </a:lnL>
                    <a:lnR>
                      <a:noFill/>
                    </a:lnR>
                    <a:lnT>
                      <a:noFill/>
                    </a:lnT>
                    <a:lnB>
                      <a:noFill/>
                    </a:lnB>
                    <a:solidFill>
                      <a:srgbClr val="FFFF99"/>
                    </a:solidFill>
                  </a:tcPr>
                </a:tc>
                <a:tc>
                  <a:txBody>
                    <a:bodyPr/>
                    <a:lstStyle/>
                    <a:p>
                      <a:pPr algn="ctr" fontAlgn="b"/>
                      <a:r>
                        <a:rPr lang="en-US" sz="800" b="1" i="0" u="none" strike="noStrike" dirty="0">
                          <a:effectLst/>
                          <a:latin typeface="Arial" panose="020B0604020202020204" pitchFamily="34" charset="0"/>
                        </a:rPr>
                        <a:t>Estimated &amp;</a:t>
                      </a:r>
                    </a:p>
                  </a:txBody>
                  <a:tcPr marL="9479" marR="9479" marT="9479" marB="0" anchor="b">
                    <a:lnL>
                      <a:noFill/>
                    </a:lnL>
                    <a:lnR>
                      <a:noFill/>
                    </a:lnR>
                    <a:lnT>
                      <a:noFill/>
                    </a:lnT>
                    <a:lnB>
                      <a:noFill/>
                    </a:lnB>
                    <a:solidFill>
                      <a:srgbClr val="FFFF99"/>
                    </a:solidFill>
                  </a:tcPr>
                </a:tc>
                <a:tc>
                  <a:txBody>
                    <a:bodyPr/>
                    <a:lstStyle/>
                    <a:p>
                      <a:pPr algn="ctr" fontAlgn="b"/>
                      <a:r>
                        <a:rPr lang="en-US" sz="800" b="1" i="0" u="none" strike="noStrike" dirty="0">
                          <a:effectLst/>
                          <a:latin typeface="Arial" panose="020B0604020202020204" pitchFamily="34" charset="0"/>
                        </a:rPr>
                        <a:t>FINAL</a:t>
                      </a:r>
                    </a:p>
                  </a:txBody>
                  <a:tcPr marL="9479" marR="9479" marT="9479" marB="0" anchor="b">
                    <a:lnL>
                      <a:noFill/>
                    </a:lnL>
                    <a:lnR>
                      <a:noFill/>
                    </a:lnR>
                    <a:lnT>
                      <a:noFill/>
                    </a:lnT>
                    <a:lnB>
                      <a:noFill/>
                    </a:lnB>
                    <a:solidFill>
                      <a:srgbClr val="FFFF99"/>
                    </a:solidFill>
                  </a:tcPr>
                </a:tc>
                <a:tc>
                  <a:txBody>
                    <a:bodyPr/>
                    <a:lstStyle/>
                    <a:p>
                      <a:pPr algn="ctr" fontAlgn="b"/>
                      <a:r>
                        <a:rPr lang="en-US" sz="800" b="1" i="0" u="none" strike="noStrike" dirty="0">
                          <a:effectLst/>
                          <a:latin typeface="Arial" panose="020B0604020202020204" pitchFamily="34" charset="0"/>
                        </a:rPr>
                        <a:t>PROPOSED</a:t>
                      </a:r>
                    </a:p>
                  </a:txBody>
                  <a:tcPr marL="9479" marR="9479" marT="9479" marB="0" anchor="b">
                    <a:lnL>
                      <a:noFill/>
                    </a:lnL>
                    <a:lnR>
                      <a:noFill/>
                    </a:lnR>
                    <a:lnT>
                      <a:noFill/>
                    </a:lnT>
                    <a:lnB>
                      <a:noFill/>
                    </a:lnB>
                    <a:solidFill>
                      <a:srgbClr val="FFFF99"/>
                    </a:solidFill>
                  </a:tcPr>
                </a:tc>
                <a:extLst>
                  <a:ext uri="{0D108BD9-81ED-4DB2-BD59-A6C34878D82A}">
                    <a16:rowId xmlns:a16="http://schemas.microsoft.com/office/drawing/2014/main" val="4203007072"/>
                  </a:ext>
                </a:extLst>
              </a:tr>
              <a:tr h="293855">
                <a:tc>
                  <a:txBody>
                    <a:bodyPr/>
                    <a:lstStyle/>
                    <a:p>
                      <a:pPr algn="l" fontAlgn="b"/>
                      <a:endParaRPr lang="en-US" sz="1000" b="0" i="0" u="none" strike="noStrike" dirty="0">
                        <a:effectLst/>
                        <a:latin typeface="Arial" panose="020B0604020202020204" pitchFamily="34" charset="0"/>
                      </a:endParaRPr>
                    </a:p>
                  </a:txBody>
                  <a:tcPr marL="9479" marR="9479" marT="9479" marB="0" anchor="b">
                    <a:lnL>
                      <a:noFill/>
                    </a:lnL>
                    <a:lnR>
                      <a:noFill/>
                    </a:lnR>
                    <a:lnT>
                      <a:noFill/>
                    </a:lnT>
                    <a:lnB>
                      <a:noFill/>
                    </a:lnB>
                  </a:tcPr>
                </a:tc>
                <a:tc>
                  <a:txBody>
                    <a:bodyPr/>
                    <a:lstStyle/>
                    <a:p>
                      <a:pPr algn="l" fontAlgn="b"/>
                      <a:endParaRPr lang="en-US" sz="1000" b="0" i="0" u="none" strike="noStrike" dirty="0">
                        <a:effectLst/>
                        <a:latin typeface="Arial" panose="020B0604020202020204" pitchFamily="34" charset="0"/>
                      </a:endParaRPr>
                    </a:p>
                  </a:txBody>
                  <a:tcPr marL="9479" marR="9479" marT="9479" marB="0" anchor="b">
                    <a:lnL>
                      <a:noFill/>
                    </a:lnL>
                    <a:lnR>
                      <a:noFill/>
                    </a:lnR>
                    <a:lnT>
                      <a:noFill/>
                    </a:lnT>
                    <a:lnB>
                      <a:noFill/>
                    </a:lnB>
                  </a:tcPr>
                </a:tc>
                <a:tc>
                  <a:txBody>
                    <a:bodyPr/>
                    <a:lstStyle/>
                    <a:p>
                      <a:pPr algn="l" fontAlgn="b"/>
                      <a:endParaRPr lang="en-US" sz="1000" b="0" i="0" u="none" strike="noStrike" dirty="0">
                        <a:effectLst/>
                        <a:latin typeface="Arial" panose="020B0604020202020204" pitchFamily="34" charset="0"/>
                      </a:endParaRPr>
                    </a:p>
                  </a:txBody>
                  <a:tcPr marL="9479" marR="9479" marT="9479" marB="0" anchor="b">
                    <a:lnL>
                      <a:noFill/>
                    </a:lnL>
                    <a:lnR>
                      <a:noFill/>
                    </a:lnR>
                    <a:lnT>
                      <a:noFill/>
                    </a:lnT>
                    <a:lnB>
                      <a:noFill/>
                    </a:lnB>
                  </a:tcPr>
                </a:tc>
                <a:tc>
                  <a:txBody>
                    <a:bodyPr/>
                    <a:lstStyle/>
                    <a:p>
                      <a:pPr algn="l" fontAlgn="b"/>
                      <a:endParaRPr lang="en-US" sz="1000" b="0" i="0" u="none" strike="noStrike" dirty="0">
                        <a:effectLst/>
                        <a:latin typeface="Arial" panose="020B0604020202020204" pitchFamily="34" charset="0"/>
                      </a:endParaRPr>
                    </a:p>
                  </a:txBody>
                  <a:tcPr marL="9479" marR="9479" marT="9479" marB="0" anchor="b">
                    <a:lnL>
                      <a:noFill/>
                    </a:lnL>
                    <a:lnR>
                      <a:noFill/>
                    </a:lnR>
                    <a:lnT>
                      <a:noFill/>
                    </a:lnT>
                    <a:lnB>
                      <a:noFill/>
                    </a:lnB>
                  </a:tcPr>
                </a:tc>
                <a:tc>
                  <a:txBody>
                    <a:bodyPr/>
                    <a:lstStyle/>
                    <a:p>
                      <a:pPr algn="l" fontAlgn="b"/>
                      <a:endParaRPr lang="en-US" sz="1000" b="0" i="0" u="none" strike="noStrike" dirty="0">
                        <a:effectLst/>
                        <a:latin typeface="Arial" panose="020B0604020202020204" pitchFamily="34" charset="0"/>
                      </a:endParaRPr>
                    </a:p>
                  </a:txBody>
                  <a:tcPr marL="9479" marR="9479" marT="9479" marB="0" anchor="b">
                    <a:lnL>
                      <a:noFill/>
                    </a:lnL>
                    <a:lnR>
                      <a:noFill/>
                    </a:lnR>
                    <a:lnT>
                      <a:noFill/>
                    </a:lnT>
                    <a:lnB>
                      <a:noFill/>
                    </a:lnB>
                  </a:tcPr>
                </a:tc>
                <a:tc>
                  <a:txBody>
                    <a:bodyPr/>
                    <a:lstStyle/>
                    <a:p>
                      <a:pPr algn="ctr" fontAlgn="b"/>
                      <a:r>
                        <a:rPr lang="en-US" sz="800" b="1" i="0" u="none" strike="noStrike" dirty="0">
                          <a:solidFill>
                            <a:srgbClr val="000000"/>
                          </a:solidFill>
                          <a:effectLst/>
                          <a:latin typeface="Arial" panose="020B0604020202020204" pitchFamily="34" charset="0"/>
                        </a:rPr>
                        <a:t>Jan - Dec 14</a:t>
                      </a:r>
                    </a:p>
                  </a:txBody>
                  <a:tcPr marL="9479" marR="9479" marT="9479" marB="0" anchor="b">
                    <a:lnL>
                      <a:noFill/>
                    </a:lnL>
                    <a:lnR>
                      <a:noFill/>
                    </a:lnR>
                    <a:lnT>
                      <a:noFill/>
                    </a:lnT>
                    <a:lnB w="19050" cap="flat" cmpd="sng" algn="ctr">
                      <a:solidFill>
                        <a:srgbClr val="000000"/>
                      </a:solidFill>
                      <a:prstDash val="solid"/>
                      <a:round/>
                      <a:headEnd type="none" w="med" len="med"/>
                      <a:tailEnd type="none" w="med" len="med"/>
                    </a:lnB>
                    <a:solidFill>
                      <a:srgbClr val="CCCCFF"/>
                    </a:solidFill>
                  </a:tcPr>
                </a:tc>
                <a:tc>
                  <a:txBody>
                    <a:bodyPr/>
                    <a:lstStyle/>
                    <a:p>
                      <a:pPr algn="ctr" fontAlgn="b"/>
                      <a:r>
                        <a:rPr lang="en-US" sz="800" b="1" i="0" u="none" strike="noStrike" dirty="0">
                          <a:solidFill>
                            <a:srgbClr val="000000"/>
                          </a:solidFill>
                          <a:effectLst/>
                          <a:latin typeface="Arial" panose="020B0604020202020204" pitchFamily="34" charset="0"/>
                        </a:rPr>
                        <a:t>Jan - Dec 15</a:t>
                      </a:r>
                    </a:p>
                  </a:txBody>
                  <a:tcPr marL="9479" marR="9479" marT="9479" marB="0" anchor="b">
                    <a:lnL>
                      <a:noFill/>
                    </a:lnL>
                    <a:lnR>
                      <a:noFill/>
                    </a:lnR>
                    <a:lnT>
                      <a:noFill/>
                    </a:lnT>
                    <a:lnB w="19050" cap="flat" cmpd="sng" algn="ctr">
                      <a:solidFill>
                        <a:srgbClr val="000000"/>
                      </a:solidFill>
                      <a:prstDash val="solid"/>
                      <a:round/>
                      <a:headEnd type="none" w="med" len="med"/>
                      <a:tailEnd type="none" w="med" len="med"/>
                    </a:lnB>
                    <a:solidFill>
                      <a:srgbClr val="99CCFF"/>
                    </a:solidFill>
                  </a:tcPr>
                </a:tc>
                <a:tc>
                  <a:txBody>
                    <a:bodyPr/>
                    <a:lstStyle/>
                    <a:p>
                      <a:pPr algn="ctr" fontAlgn="b"/>
                      <a:r>
                        <a:rPr lang="en-US" sz="800" b="1" i="0" u="none" strike="noStrike" dirty="0">
                          <a:solidFill>
                            <a:srgbClr val="000000"/>
                          </a:solidFill>
                          <a:effectLst/>
                          <a:latin typeface="Arial" panose="020B0604020202020204" pitchFamily="34" charset="0"/>
                        </a:rPr>
                        <a:t>Jan-Dec 16 </a:t>
                      </a:r>
                    </a:p>
                  </a:txBody>
                  <a:tcPr marL="9479" marR="9479" marT="9479" marB="0" anchor="b">
                    <a:lnL>
                      <a:noFill/>
                    </a:lnL>
                    <a:lnR>
                      <a:noFill/>
                    </a:lnR>
                    <a:lnT>
                      <a:noFill/>
                    </a:lnT>
                    <a:lnB w="12700" cap="flat" cmpd="sng" algn="ctr">
                      <a:solidFill>
                        <a:srgbClr val="000000"/>
                      </a:solidFill>
                      <a:prstDash val="solid"/>
                      <a:round/>
                      <a:headEnd type="none" w="med" len="med"/>
                      <a:tailEnd type="none" w="med" len="med"/>
                    </a:lnB>
                    <a:solidFill>
                      <a:srgbClr val="FFFF99"/>
                    </a:solidFill>
                  </a:tcPr>
                </a:tc>
                <a:tc>
                  <a:txBody>
                    <a:bodyPr/>
                    <a:lstStyle/>
                    <a:p>
                      <a:pPr algn="ctr" fontAlgn="b"/>
                      <a:r>
                        <a:rPr lang="en-US" sz="800" b="1" i="0" u="none" strike="noStrike" dirty="0">
                          <a:solidFill>
                            <a:srgbClr val="000000"/>
                          </a:solidFill>
                          <a:effectLst/>
                          <a:latin typeface="Arial" panose="020B0604020202020204" pitchFamily="34" charset="0"/>
                        </a:rPr>
                        <a:t>Jan - Aug 17</a:t>
                      </a:r>
                    </a:p>
                  </a:txBody>
                  <a:tcPr marL="9479" marR="9479" marT="9479" marB="0" anchor="b">
                    <a:lnL>
                      <a:noFill/>
                    </a:lnL>
                    <a:lnR>
                      <a:noFill/>
                    </a:lnR>
                    <a:lnT>
                      <a:noFill/>
                    </a:lnT>
                    <a:lnB w="12700" cap="flat" cmpd="sng" algn="ctr">
                      <a:solidFill>
                        <a:srgbClr val="000000"/>
                      </a:solidFill>
                      <a:prstDash val="solid"/>
                      <a:round/>
                      <a:headEnd type="none" w="med" len="med"/>
                      <a:tailEnd type="none" w="med" len="med"/>
                    </a:lnB>
                    <a:solidFill>
                      <a:srgbClr val="FFFF99"/>
                    </a:solidFill>
                  </a:tcPr>
                </a:tc>
                <a:tc>
                  <a:txBody>
                    <a:bodyPr/>
                    <a:lstStyle/>
                    <a:p>
                      <a:pPr algn="ctr" fontAlgn="b"/>
                      <a:r>
                        <a:rPr lang="en-US" sz="800" b="1" i="0" u="none" strike="noStrike" dirty="0">
                          <a:solidFill>
                            <a:srgbClr val="000000"/>
                          </a:solidFill>
                          <a:effectLst/>
                          <a:latin typeface="Arial" panose="020B0604020202020204" pitchFamily="34" charset="0"/>
                        </a:rPr>
                        <a:t>Sept - Dec 2017</a:t>
                      </a:r>
                    </a:p>
                  </a:txBody>
                  <a:tcPr marL="9479" marR="9479" marT="9479" marB="0" anchor="b">
                    <a:lnL>
                      <a:noFill/>
                    </a:lnL>
                    <a:lnR>
                      <a:noFill/>
                    </a:lnR>
                    <a:lnT>
                      <a:noFill/>
                    </a:lnT>
                    <a:lnB w="12700" cap="flat" cmpd="sng" algn="ctr">
                      <a:solidFill>
                        <a:srgbClr val="000000"/>
                      </a:solidFill>
                      <a:prstDash val="solid"/>
                      <a:round/>
                      <a:headEnd type="none" w="med" len="med"/>
                      <a:tailEnd type="none" w="med" len="med"/>
                    </a:lnB>
                    <a:solidFill>
                      <a:srgbClr val="FFFF99"/>
                    </a:solidFill>
                  </a:tcPr>
                </a:tc>
                <a:tc>
                  <a:txBody>
                    <a:bodyPr/>
                    <a:lstStyle/>
                    <a:p>
                      <a:pPr algn="ctr" fontAlgn="b"/>
                      <a:r>
                        <a:rPr lang="en-US" sz="800" b="1" i="0" u="none" strike="noStrike" dirty="0">
                          <a:solidFill>
                            <a:srgbClr val="000000"/>
                          </a:solidFill>
                          <a:effectLst/>
                          <a:latin typeface="Arial" panose="020B0604020202020204" pitchFamily="34" charset="0"/>
                        </a:rPr>
                        <a:t>Actual 2017</a:t>
                      </a:r>
                    </a:p>
                  </a:txBody>
                  <a:tcPr marL="9479" marR="9479" marT="9479" marB="0" anchor="b">
                    <a:lnL>
                      <a:noFill/>
                    </a:lnL>
                    <a:lnR>
                      <a:noFill/>
                    </a:lnR>
                    <a:lnT>
                      <a:noFill/>
                    </a:lnT>
                    <a:lnB w="12700" cap="flat" cmpd="sng" algn="ctr">
                      <a:solidFill>
                        <a:srgbClr val="000000"/>
                      </a:solidFill>
                      <a:prstDash val="solid"/>
                      <a:round/>
                      <a:headEnd type="none" w="med" len="med"/>
                      <a:tailEnd type="none" w="med" len="med"/>
                    </a:lnB>
                    <a:solidFill>
                      <a:srgbClr val="FFFF99"/>
                    </a:solidFill>
                  </a:tcPr>
                </a:tc>
                <a:tc>
                  <a:txBody>
                    <a:bodyPr/>
                    <a:lstStyle/>
                    <a:p>
                      <a:pPr algn="ctr" fontAlgn="b"/>
                      <a:r>
                        <a:rPr lang="en-US" sz="800" b="1" i="0" u="none" strike="noStrike" dirty="0">
                          <a:solidFill>
                            <a:srgbClr val="000000"/>
                          </a:solidFill>
                          <a:effectLst/>
                          <a:latin typeface="Arial" panose="020B0604020202020204" pitchFamily="34" charset="0"/>
                        </a:rPr>
                        <a:t>2017 Budget</a:t>
                      </a:r>
                    </a:p>
                  </a:txBody>
                  <a:tcPr marL="9479" marR="9479" marT="9479" marB="0" anchor="b">
                    <a:lnL>
                      <a:noFill/>
                    </a:lnL>
                    <a:lnR>
                      <a:noFill/>
                    </a:lnR>
                    <a:lnT>
                      <a:noFill/>
                    </a:lnT>
                    <a:lnB w="12700" cap="flat" cmpd="sng" algn="ctr">
                      <a:solidFill>
                        <a:srgbClr val="000000"/>
                      </a:solidFill>
                      <a:prstDash val="solid"/>
                      <a:round/>
                      <a:headEnd type="none" w="med" len="med"/>
                      <a:tailEnd type="none" w="med" len="med"/>
                    </a:lnB>
                    <a:solidFill>
                      <a:srgbClr val="FFFF99"/>
                    </a:solidFill>
                  </a:tcPr>
                </a:tc>
                <a:tc>
                  <a:txBody>
                    <a:bodyPr/>
                    <a:lstStyle/>
                    <a:p>
                      <a:pPr algn="ctr" fontAlgn="b"/>
                      <a:r>
                        <a:rPr lang="en-US" sz="800" b="1" i="0" u="none" strike="noStrike" dirty="0">
                          <a:solidFill>
                            <a:srgbClr val="000000"/>
                          </a:solidFill>
                          <a:effectLst/>
                          <a:latin typeface="Arial" panose="020B0604020202020204" pitchFamily="34" charset="0"/>
                        </a:rPr>
                        <a:t>2018 Budget</a:t>
                      </a:r>
                    </a:p>
                  </a:txBody>
                  <a:tcPr marL="9479" marR="9479" marT="9479" marB="0" anchor="b">
                    <a:lnL>
                      <a:noFill/>
                    </a:lnL>
                    <a:lnR>
                      <a:noFill/>
                    </a:lnR>
                    <a:lnT>
                      <a:noFill/>
                    </a:lnT>
                    <a:lnB w="12700" cap="flat" cmpd="sng" algn="ctr">
                      <a:solidFill>
                        <a:srgbClr val="000000"/>
                      </a:solidFill>
                      <a:prstDash val="solid"/>
                      <a:round/>
                      <a:headEnd type="none" w="med" len="med"/>
                      <a:tailEnd type="none" w="med" len="med"/>
                    </a:lnB>
                    <a:solidFill>
                      <a:srgbClr val="FFFF99"/>
                    </a:solidFill>
                  </a:tcPr>
                </a:tc>
                <a:extLst>
                  <a:ext uri="{0D108BD9-81ED-4DB2-BD59-A6C34878D82A}">
                    <a16:rowId xmlns:a16="http://schemas.microsoft.com/office/drawing/2014/main" val="1931892743"/>
                  </a:ext>
                </a:extLst>
              </a:tr>
              <a:tr h="199063">
                <a:tc gridSpan="4">
                  <a:txBody>
                    <a:bodyPr/>
                    <a:lstStyle/>
                    <a:p>
                      <a:pPr algn="l" fontAlgn="b"/>
                      <a:r>
                        <a:rPr lang="en-US" sz="800" b="1" i="0" u="none" strike="noStrike" dirty="0">
                          <a:solidFill>
                            <a:srgbClr val="000000"/>
                          </a:solidFill>
                          <a:effectLst/>
                          <a:latin typeface="Arial" panose="020B0604020202020204" pitchFamily="34" charset="0"/>
                        </a:rPr>
                        <a:t>48000 · MISCELLANEOUS REVENUES</a:t>
                      </a:r>
                    </a:p>
                  </a:txBody>
                  <a:tcPr marL="9479" marR="9479" marT="9479" marB="0" anchor="b">
                    <a:lnL>
                      <a:noFill/>
                    </a:lnL>
                    <a:lnR>
                      <a:noFill/>
                    </a:lnR>
                    <a:lnT>
                      <a:noFill/>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b"/>
                      <a:endParaRPr lang="en-US" sz="800" b="1" i="0" u="none" strike="noStrike" dirty="0">
                        <a:solidFill>
                          <a:srgbClr val="000000"/>
                        </a:solidFill>
                        <a:effectLst/>
                        <a:latin typeface="Arial" panose="020B0604020202020204" pitchFamily="34" charset="0"/>
                      </a:endParaRPr>
                    </a:p>
                  </a:txBody>
                  <a:tcPr marL="9479" marR="9479" marT="9479" marB="0" anchor="b">
                    <a:lnL>
                      <a:noFill/>
                    </a:lnL>
                    <a:lnR>
                      <a:noFill/>
                    </a:lnR>
                    <a:lnT>
                      <a:noFill/>
                    </a:lnT>
                    <a:lnB>
                      <a:noFill/>
                    </a:lnB>
                  </a:tcPr>
                </a:tc>
                <a:tc>
                  <a:txBody>
                    <a:bodyPr/>
                    <a:lstStyle/>
                    <a:p>
                      <a:pPr algn="l" fontAlgn="b"/>
                      <a:endParaRPr lang="en-US" sz="800" b="0" i="0" u="none" strike="noStrike" dirty="0">
                        <a:solidFill>
                          <a:srgbClr val="000000"/>
                        </a:solidFill>
                        <a:effectLst/>
                        <a:latin typeface="Arial" panose="020B0604020202020204" pitchFamily="34" charset="0"/>
                      </a:endParaRPr>
                    </a:p>
                  </a:txBody>
                  <a:tcPr marL="9479" marR="9479" marT="9479" marB="0" anchor="b">
                    <a:lnL>
                      <a:noFill/>
                    </a:lnL>
                    <a:lnR>
                      <a:noFill/>
                    </a:lnR>
                    <a:lnT w="19050" cap="flat" cmpd="sng" algn="ctr">
                      <a:solidFill>
                        <a:srgbClr val="000000"/>
                      </a:solidFill>
                      <a:prstDash val="solid"/>
                      <a:round/>
                      <a:headEnd type="none" w="med" len="med"/>
                      <a:tailEnd type="none" w="med" len="med"/>
                    </a:lnT>
                    <a:lnB>
                      <a:noFill/>
                    </a:lnB>
                  </a:tcPr>
                </a:tc>
                <a:tc>
                  <a:txBody>
                    <a:bodyPr/>
                    <a:lstStyle/>
                    <a:p>
                      <a:pPr algn="l" fontAlgn="b"/>
                      <a:endParaRPr lang="en-US" sz="800" b="0" i="0" u="none" strike="noStrike" dirty="0">
                        <a:solidFill>
                          <a:srgbClr val="000000"/>
                        </a:solidFill>
                        <a:effectLst/>
                        <a:latin typeface="Arial" panose="020B0604020202020204" pitchFamily="34" charset="0"/>
                      </a:endParaRPr>
                    </a:p>
                  </a:txBody>
                  <a:tcPr marL="9479" marR="9479" marT="9479" marB="0" anchor="b">
                    <a:lnL>
                      <a:noFill/>
                    </a:lnL>
                    <a:lnR>
                      <a:noFill/>
                    </a:lnR>
                    <a:lnT w="19050" cap="flat" cmpd="sng" algn="ctr">
                      <a:solidFill>
                        <a:srgbClr val="000000"/>
                      </a:solidFill>
                      <a:prstDash val="solid"/>
                      <a:round/>
                      <a:headEnd type="none" w="med" len="med"/>
                      <a:tailEnd type="none" w="med" len="med"/>
                    </a:lnT>
                    <a:lnB>
                      <a:noFill/>
                    </a:lnB>
                  </a:tcPr>
                </a:tc>
                <a:tc>
                  <a:txBody>
                    <a:bodyPr/>
                    <a:lstStyle/>
                    <a:p>
                      <a:pPr algn="l" fontAlgn="b"/>
                      <a:endParaRPr lang="en-US" sz="1100" b="0" i="0" u="none" strike="noStrike" dirty="0">
                        <a:solidFill>
                          <a:srgbClr val="000000"/>
                        </a:solidFill>
                        <a:effectLst/>
                        <a:latin typeface="Calibri" panose="020F0502020204030204" pitchFamily="34" charset="0"/>
                      </a:endParaRPr>
                    </a:p>
                  </a:txBody>
                  <a:tcPr marL="9479" marR="9479" marT="9479"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endParaRPr lang="en-US" sz="800" b="0" i="0" u="none" strike="noStrike" dirty="0">
                        <a:solidFill>
                          <a:srgbClr val="000000"/>
                        </a:solidFill>
                        <a:effectLst/>
                        <a:latin typeface="Arial" panose="020B0604020202020204" pitchFamily="34" charset="0"/>
                      </a:endParaRPr>
                    </a:p>
                  </a:txBody>
                  <a:tcPr marL="9479" marR="9479" marT="9479"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endParaRPr lang="en-US" sz="800" b="0" i="0" u="none" strike="noStrike" dirty="0">
                        <a:solidFill>
                          <a:srgbClr val="000000"/>
                        </a:solidFill>
                        <a:effectLst/>
                        <a:latin typeface="Arial" panose="020B0604020202020204" pitchFamily="34" charset="0"/>
                      </a:endParaRPr>
                    </a:p>
                  </a:txBody>
                  <a:tcPr marL="9479" marR="9479" marT="9479"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endParaRPr lang="en-US" sz="800" b="0" i="0" u="none" strike="noStrike" dirty="0">
                        <a:solidFill>
                          <a:srgbClr val="000000"/>
                        </a:solidFill>
                        <a:effectLst/>
                        <a:latin typeface="Arial" panose="020B0604020202020204" pitchFamily="34" charset="0"/>
                      </a:endParaRPr>
                    </a:p>
                  </a:txBody>
                  <a:tcPr marL="9479" marR="9479" marT="9479"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endParaRPr lang="en-US" sz="800" b="0" i="0" u="none" strike="noStrike" dirty="0">
                        <a:solidFill>
                          <a:srgbClr val="000000"/>
                        </a:solidFill>
                        <a:effectLst/>
                        <a:latin typeface="Arial" panose="020B0604020202020204" pitchFamily="34" charset="0"/>
                      </a:endParaRPr>
                    </a:p>
                  </a:txBody>
                  <a:tcPr marL="9479" marR="9479" marT="9479"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endParaRPr lang="en-US" sz="800" b="0" i="0" u="none" strike="noStrike" dirty="0">
                        <a:solidFill>
                          <a:srgbClr val="000000"/>
                        </a:solidFill>
                        <a:effectLst/>
                        <a:latin typeface="Arial" panose="020B0604020202020204" pitchFamily="34" charset="0"/>
                      </a:endParaRPr>
                    </a:p>
                  </a:txBody>
                  <a:tcPr marL="9479" marR="9479" marT="9479" marB="0" anchor="b">
                    <a:lnL>
                      <a:noFill/>
                    </a:lnL>
                    <a:lnR>
                      <a:noFill/>
                    </a:lnR>
                    <a:lnT w="1270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val="1965243933"/>
                  </a:ext>
                </a:extLst>
              </a:tr>
              <a:tr h="161147">
                <a:tc>
                  <a:txBody>
                    <a:bodyPr/>
                    <a:lstStyle/>
                    <a:p>
                      <a:pPr algn="l" fontAlgn="b"/>
                      <a:endParaRPr lang="en-US" sz="800" b="1" i="0" u="none" strike="noStrike" dirty="0">
                        <a:solidFill>
                          <a:srgbClr val="000000"/>
                        </a:solidFill>
                        <a:effectLst/>
                        <a:latin typeface="Arial" panose="020B0604020202020204" pitchFamily="34" charset="0"/>
                      </a:endParaRPr>
                    </a:p>
                  </a:txBody>
                  <a:tcPr marL="9479" marR="9479" marT="9479" marB="0" anchor="b">
                    <a:lnL>
                      <a:noFill/>
                    </a:lnL>
                    <a:lnR>
                      <a:noFill/>
                    </a:lnR>
                    <a:lnT>
                      <a:noFill/>
                    </a:lnT>
                    <a:lnB>
                      <a:noFill/>
                    </a:lnB>
                  </a:tcPr>
                </a:tc>
                <a:tc gridSpan="4">
                  <a:txBody>
                    <a:bodyPr/>
                    <a:lstStyle/>
                    <a:p>
                      <a:pPr algn="l" fontAlgn="b"/>
                      <a:r>
                        <a:rPr lang="en-US" sz="800" b="1" i="0" u="none" strike="noStrike" dirty="0">
                          <a:solidFill>
                            <a:srgbClr val="000000"/>
                          </a:solidFill>
                          <a:effectLst/>
                          <a:latin typeface="Arial" panose="020B0604020202020204" pitchFamily="34" charset="0"/>
                        </a:rPr>
                        <a:t>48990 · LIBRARY BOARD MISC REVENUE</a:t>
                      </a:r>
                    </a:p>
                  </a:txBody>
                  <a:tcPr marL="9479" marR="9479" marT="9479" marB="0" anchor="b">
                    <a:lnL>
                      <a:noFill/>
                    </a:lnL>
                    <a:lnR>
                      <a:noFill/>
                    </a:lnR>
                    <a:lnT>
                      <a:noFill/>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r" fontAlgn="b"/>
                      <a:r>
                        <a:rPr lang="en-US" sz="800" b="0" i="0" u="none" strike="noStrike" dirty="0">
                          <a:solidFill>
                            <a:srgbClr val="000000"/>
                          </a:solidFill>
                          <a:effectLst/>
                          <a:latin typeface="Arial" panose="020B0604020202020204" pitchFamily="34" charset="0"/>
                        </a:rPr>
                        <a:t>0.00</a:t>
                      </a:r>
                    </a:p>
                  </a:txBody>
                  <a:tcPr marL="9479" marR="9479" marT="9479" marB="0" anchor="b">
                    <a:lnL>
                      <a:noFill/>
                    </a:lnL>
                    <a:lnR>
                      <a:noFill/>
                    </a:lnR>
                    <a:lnT>
                      <a:noFill/>
                    </a:lnT>
                    <a:lnB>
                      <a:noFill/>
                    </a:lnB>
                    <a:solidFill>
                      <a:srgbClr val="CCCCFF"/>
                    </a:solidFill>
                  </a:tcPr>
                </a:tc>
                <a:tc>
                  <a:txBody>
                    <a:bodyPr/>
                    <a:lstStyle/>
                    <a:p>
                      <a:pPr algn="r" fontAlgn="b"/>
                      <a:r>
                        <a:rPr lang="en-US" sz="800" b="0" i="0" u="none" strike="noStrike" dirty="0">
                          <a:solidFill>
                            <a:srgbClr val="000000"/>
                          </a:solidFill>
                          <a:effectLst/>
                          <a:latin typeface="Arial" panose="020B0604020202020204" pitchFamily="34" charset="0"/>
                        </a:rPr>
                        <a:t>28,099.79</a:t>
                      </a:r>
                    </a:p>
                  </a:txBody>
                  <a:tcPr marL="9479" marR="9479" marT="9479" marB="0" anchor="b">
                    <a:lnL>
                      <a:noFill/>
                    </a:lnL>
                    <a:lnR>
                      <a:noFill/>
                    </a:lnR>
                    <a:lnT>
                      <a:noFill/>
                    </a:lnT>
                    <a:lnB>
                      <a:noFill/>
                    </a:lnB>
                    <a:solidFill>
                      <a:srgbClr val="99CCFF"/>
                    </a:solidFill>
                  </a:tcPr>
                </a:tc>
                <a:tc>
                  <a:txBody>
                    <a:bodyPr/>
                    <a:lstStyle/>
                    <a:p>
                      <a:pPr algn="r" fontAlgn="b"/>
                      <a:r>
                        <a:rPr lang="en-US" sz="800" b="0" i="0" u="none" strike="noStrike" dirty="0">
                          <a:solidFill>
                            <a:srgbClr val="000000"/>
                          </a:solidFill>
                          <a:effectLst/>
                          <a:latin typeface="Arial" panose="020B0604020202020204" pitchFamily="34" charset="0"/>
                        </a:rPr>
                        <a:t>24,319.74</a:t>
                      </a:r>
                    </a:p>
                  </a:txBody>
                  <a:tcPr marL="9479" marR="9479" marT="9479" marB="0" anchor="b">
                    <a:lnL>
                      <a:noFill/>
                    </a:lnL>
                    <a:lnR>
                      <a:noFill/>
                    </a:lnR>
                    <a:lnT>
                      <a:noFill/>
                    </a:lnT>
                    <a:lnB>
                      <a:noFill/>
                    </a:lnB>
                    <a:solidFill>
                      <a:srgbClr val="FFFF99"/>
                    </a:solidFill>
                  </a:tcPr>
                </a:tc>
                <a:tc>
                  <a:txBody>
                    <a:bodyPr/>
                    <a:lstStyle/>
                    <a:p>
                      <a:pPr algn="l" fontAlgn="b"/>
                      <a:r>
                        <a:rPr lang="en-US" sz="800" b="0" i="0" u="none" strike="noStrike" dirty="0">
                          <a:solidFill>
                            <a:srgbClr val="000000"/>
                          </a:solidFill>
                          <a:effectLst/>
                          <a:latin typeface="Arial" panose="020B0604020202020204" pitchFamily="34" charset="0"/>
                        </a:rPr>
                        <a:t> </a:t>
                      </a:r>
                    </a:p>
                  </a:txBody>
                  <a:tcPr marL="9479" marR="9479" marT="9479" marB="0" anchor="b">
                    <a:lnL>
                      <a:noFill/>
                    </a:lnL>
                    <a:lnR>
                      <a:noFill/>
                    </a:lnR>
                    <a:lnT>
                      <a:noFill/>
                    </a:lnT>
                    <a:lnB>
                      <a:noFill/>
                    </a:lnB>
                    <a:solidFill>
                      <a:srgbClr val="FFFF99"/>
                    </a:solidFill>
                  </a:tcPr>
                </a:tc>
                <a:tc>
                  <a:txBody>
                    <a:bodyPr/>
                    <a:lstStyle/>
                    <a:p>
                      <a:pPr algn="l" fontAlgn="b"/>
                      <a:r>
                        <a:rPr lang="en-US" sz="800" b="0" i="0" u="none" strike="noStrike" dirty="0">
                          <a:solidFill>
                            <a:srgbClr val="000000"/>
                          </a:solidFill>
                          <a:effectLst/>
                          <a:latin typeface="Arial" panose="020B0604020202020204" pitchFamily="34" charset="0"/>
                        </a:rPr>
                        <a:t> </a:t>
                      </a:r>
                    </a:p>
                  </a:txBody>
                  <a:tcPr marL="9479" marR="9479" marT="9479" marB="0" anchor="b">
                    <a:lnL>
                      <a:noFill/>
                    </a:lnL>
                    <a:lnR>
                      <a:noFill/>
                    </a:lnR>
                    <a:lnT>
                      <a:noFill/>
                    </a:lnT>
                    <a:lnB>
                      <a:noFill/>
                    </a:lnB>
                    <a:solidFill>
                      <a:srgbClr val="FFFF99"/>
                    </a:solidFill>
                  </a:tcPr>
                </a:tc>
                <a:tc>
                  <a:txBody>
                    <a:bodyPr/>
                    <a:lstStyle/>
                    <a:p>
                      <a:pPr algn="l" fontAlgn="b"/>
                      <a:r>
                        <a:rPr lang="en-US" sz="800" b="0" i="0" u="none" strike="noStrike" dirty="0">
                          <a:solidFill>
                            <a:srgbClr val="000000"/>
                          </a:solidFill>
                          <a:effectLst/>
                          <a:latin typeface="Arial" panose="020B0604020202020204" pitchFamily="34" charset="0"/>
                        </a:rPr>
                        <a:t> </a:t>
                      </a:r>
                    </a:p>
                  </a:txBody>
                  <a:tcPr marL="9479" marR="9479" marT="9479" marB="0" anchor="b">
                    <a:lnL>
                      <a:noFill/>
                    </a:lnL>
                    <a:lnR>
                      <a:noFill/>
                    </a:lnR>
                    <a:lnT>
                      <a:noFill/>
                    </a:lnT>
                    <a:lnB>
                      <a:noFill/>
                    </a:lnB>
                    <a:solidFill>
                      <a:srgbClr val="FFFF99"/>
                    </a:solidFill>
                  </a:tcPr>
                </a:tc>
                <a:tc>
                  <a:txBody>
                    <a:bodyPr/>
                    <a:lstStyle/>
                    <a:p>
                      <a:pPr algn="l" fontAlgn="b"/>
                      <a:r>
                        <a:rPr lang="en-US" sz="800" b="0" i="0" u="none" strike="noStrike" dirty="0">
                          <a:solidFill>
                            <a:srgbClr val="000000"/>
                          </a:solidFill>
                          <a:effectLst/>
                          <a:latin typeface="Arial" panose="020B0604020202020204" pitchFamily="34" charset="0"/>
                        </a:rPr>
                        <a:t> </a:t>
                      </a:r>
                    </a:p>
                  </a:txBody>
                  <a:tcPr marL="9479" marR="9479" marT="9479" marB="0" anchor="b">
                    <a:lnL>
                      <a:noFill/>
                    </a:lnL>
                    <a:lnR>
                      <a:noFill/>
                    </a:lnR>
                    <a:lnT>
                      <a:noFill/>
                    </a:lnT>
                    <a:lnB>
                      <a:noFill/>
                    </a:lnB>
                    <a:solidFill>
                      <a:srgbClr val="FFFF99"/>
                    </a:solidFill>
                  </a:tcPr>
                </a:tc>
                <a:tc>
                  <a:txBody>
                    <a:bodyPr/>
                    <a:lstStyle/>
                    <a:p>
                      <a:pPr algn="r" fontAlgn="b"/>
                      <a:r>
                        <a:rPr lang="en-US" sz="800" b="0" i="0" u="none" strike="noStrike" dirty="0">
                          <a:solidFill>
                            <a:srgbClr val="000000"/>
                          </a:solidFill>
                          <a:effectLst/>
                          <a:latin typeface="Arial" panose="020B0604020202020204" pitchFamily="34" charset="0"/>
                        </a:rPr>
                        <a:t>21,143.00</a:t>
                      </a:r>
                    </a:p>
                  </a:txBody>
                  <a:tcPr marL="9479" marR="9479" marT="9479" marB="0" anchor="b">
                    <a:lnL>
                      <a:noFill/>
                    </a:lnL>
                    <a:lnR>
                      <a:noFill/>
                    </a:lnR>
                    <a:lnT>
                      <a:noFill/>
                    </a:lnT>
                    <a:lnB>
                      <a:noFill/>
                    </a:lnB>
                    <a:solidFill>
                      <a:srgbClr val="FFFF99"/>
                    </a:solidFill>
                  </a:tcPr>
                </a:tc>
                <a:extLst>
                  <a:ext uri="{0D108BD9-81ED-4DB2-BD59-A6C34878D82A}">
                    <a16:rowId xmlns:a16="http://schemas.microsoft.com/office/drawing/2014/main" val="1123646239"/>
                  </a:ext>
                </a:extLst>
              </a:tr>
              <a:tr h="161147">
                <a:tc>
                  <a:txBody>
                    <a:bodyPr/>
                    <a:lstStyle/>
                    <a:p>
                      <a:pPr algn="l" fontAlgn="b"/>
                      <a:endParaRPr lang="en-US" sz="800" b="1" i="0" u="none" strike="noStrike" dirty="0">
                        <a:solidFill>
                          <a:srgbClr val="000000"/>
                        </a:solidFill>
                        <a:effectLst/>
                        <a:latin typeface="Arial" panose="020B0604020202020204" pitchFamily="34" charset="0"/>
                      </a:endParaRPr>
                    </a:p>
                  </a:txBody>
                  <a:tcPr marL="9479" marR="9479" marT="9479" marB="0" anchor="b">
                    <a:lnL>
                      <a:noFill/>
                    </a:lnL>
                    <a:lnR>
                      <a:noFill/>
                    </a:lnR>
                    <a:lnT>
                      <a:noFill/>
                    </a:lnT>
                    <a:lnB>
                      <a:noFill/>
                    </a:lnB>
                  </a:tcPr>
                </a:tc>
                <a:tc gridSpan="3">
                  <a:txBody>
                    <a:bodyPr/>
                    <a:lstStyle/>
                    <a:p>
                      <a:pPr algn="l" fontAlgn="b"/>
                      <a:r>
                        <a:rPr lang="en-US" sz="800" b="1" i="0" u="none" strike="noStrike" dirty="0">
                          <a:solidFill>
                            <a:srgbClr val="000000"/>
                          </a:solidFill>
                          <a:effectLst/>
                          <a:latin typeface="Arial" panose="020B0604020202020204" pitchFamily="34" charset="0"/>
                        </a:rPr>
                        <a:t>48110 · INTEREST-GENERAL</a:t>
                      </a:r>
                    </a:p>
                  </a:txBody>
                  <a:tcPr marL="9479" marR="9479" marT="9479" marB="0" anchor="b">
                    <a:lnL>
                      <a:noFill/>
                    </a:lnL>
                    <a:lnR>
                      <a:noFill/>
                    </a:lnR>
                    <a:lnT>
                      <a:noFill/>
                    </a:lnT>
                    <a:lnB>
                      <a:noFill/>
                    </a:lnB>
                  </a:tcPr>
                </a:tc>
                <a:tc hMerge="1">
                  <a:txBody>
                    <a:bodyPr/>
                    <a:lstStyle/>
                    <a:p>
                      <a:endParaRPr lang="en-US"/>
                    </a:p>
                  </a:txBody>
                  <a:tcPr/>
                </a:tc>
                <a:tc hMerge="1">
                  <a:txBody>
                    <a:bodyPr/>
                    <a:lstStyle/>
                    <a:p>
                      <a:endParaRPr lang="en-US"/>
                    </a:p>
                  </a:txBody>
                  <a:tcPr/>
                </a:tc>
                <a:tc>
                  <a:txBody>
                    <a:bodyPr/>
                    <a:lstStyle/>
                    <a:p>
                      <a:pPr algn="l" fontAlgn="b"/>
                      <a:endParaRPr lang="en-US" sz="800" b="1" i="0" u="none" strike="noStrike" dirty="0">
                        <a:solidFill>
                          <a:srgbClr val="000000"/>
                        </a:solidFill>
                        <a:effectLst/>
                        <a:latin typeface="Arial" panose="020B0604020202020204" pitchFamily="34" charset="0"/>
                      </a:endParaRPr>
                    </a:p>
                  </a:txBody>
                  <a:tcPr marL="9479" marR="9479" marT="9479" marB="0" anchor="b">
                    <a:lnL>
                      <a:noFill/>
                    </a:lnL>
                    <a:lnR>
                      <a:noFill/>
                    </a:lnR>
                    <a:lnT>
                      <a:noFill/>
                    </a:lnT>
                    <a:lnB>
                      <a:noFill/>
                    </a:lnB>
                  </a:tcPr>
                </a:tc>
                <a:tc>
                  <a:txBody>
                    <a:bodyPr/>
                    <a:lstStyle/>
                    <a:p>
                      <a:pPr algn="r" fontAlgn="b"/>
                      <a:r>
                        <a:rPr lang="en-US" sz="800" b="0" i="0" u="none" strike="noStrike" dirty="0">
                          <a:solidFill>
                            <a:srgbClr val="000000"/>
                          </a:solidFill>
                          <a:effectLst/>
                          <a:latin typeface="Arial" panose="020B0604020202020204" pitchFamily="34" charset="0"/>
                        </a:rPr>
                        <a:t>2,107.41</a:t>
                      </a:r>
                    </a:p>
                  </a:txBody>
                  <a:tcPr marL="9479" marR="9479" marT="9479" marB="0" anchor="b">
                    <a:lnL>
                      <a:noFill/>
                    </a:lnL>
                    <a:lnR>
                      <a:noFill/>
                    </a:lnR>
                    <a:lnT>
                      <a:noFill/>
                    </a:lnT>
                    <a:lnB>
                      <a:noFill/>
                    </a:lnB>
                    <a:solidFill>
                      <a:srgbClr val="CCCCFF"/>
                    </a:solidFill>
                  </a:tcPr>
                </a:tc>
                <a:tc>
                  <a:txBody>
                    <a:bodyPr/>
                    <a:lstStyle/>
                    <a:p>
                      <a:pPr algn="r" fontAlgn="b"/>
                      <a:r>
                        <a:rPr lang="en-US" sz="800" b="0" i="0" u="none" strike="noStrike" dirty="0">
                          <a:solidFill>
                            <a:srgbClr val="000000"/>
                          </a:solidFill>
                          <a:effectLst/>
                          <a:latin typeface="Arial" panose="020B0604020202020204" pitchFamily="34" charset="0"/>
                        </a:rPr>
                        <a:t>1,175.43</a:t>
                      </a:r>
                    </a:p>
                  </a:txBody>
                  <a:tcPr marL="9479" marR="9479" marT="9479" marB="0" anchor="b">
                    <a:lnL>
                      <a:noFill/>
                    </a:lnL>
                    <a:lnR>
                      <a:noFill/>
                    </a:lnR>
                    <a:lnT>
                      <a:noFill/>
                    </a:lnT>
                    <a:lnB>
                      <a:noFill/>
                    </a:lnB>
                    <a:solidFill>
                      <a:srgbClr val="99CCFF"/>
                    </a:solidFill>
                  </a:tcPr>
                </a:tc>
                <a:tc>
                  <a:txBody>
                    <a:bodyPr/>
                    <a:lstStyle/>
                    <a:p>
                      <a:pPr algn="r" fontAlgn="b"/>
                      <a:r>
                        <a:rPr lang="en-US" sz="800" b="0" i="0" u="none" strike="noStrike" dirty="0">
                          <a:effectLst/>
                          <a:latin typeface="Arial" panose="020B0604020202020204" pitchFamily="34" charset="0"/>
                        </a:rPr>
                        <a:t>1,232.91</a:t>
                      </a:r>
                    </a:p>
                  </a:txBody>
                  <a:tcPr marL="9479" marR="9479" marT="9479" marB="0" anchor="b">
                    <a:lnL>
                      <a:noFill/>
                    </a:lnL>
                    <a:lnR>
                      <a:noFill/>
                    </a:lnR>
                    <a:lnT>
                      <a:noFill/>
                    </a:lnT>
                    <a:lnB>
                      <a:noFill/>
                    </a:lnB>
                    <a:solidFill>
                      <a:srgbClr val="FFFF99"/>
                    </a:solidFill>
                  </a:tcPr>
                </a:tc>
                <a:tc>
                  <a:txBody>
                    <a:bodyPr/>
                    <a:lstStyle/>
                    <a:p>
                      <a:pPr algn="r" fontAlgn="b"/>
                      <a:r>
                        <a:rPr lang="en-US" sz="800" b="0" i="0" u="none" strike="noStrike" dirty="0">
                          <a:solidFill>
                            <a:srgbClr val="000000"/>
                          </a:solidFill>
                          <a:effectLst/>
                          <a:latin typeface="Arial" panose="020B0604020202020204" pitchFamily="34" charset="0"/>
                        </a:rPr>
                        <a:t>1032.43</a:t>
                      </a:r>
                    </a:p>
                  </a:txBody>
                  <a:tcPr marL="9479" marR="9479" marT="9479" marB="0" anchor="b">
                    <a:lnL>
                      <a:noFill/>
                    </a:lnL>
                    <a:lnR>
                      <a:noFill/>
                    </a:lnR>
                    <a:lnT>
                      <a:noFill/>
                    </a:lnT>
                    <a:lnB>
                      <a:noFill/>
                    </a:lnB>
                    <a:solidFill>
                      <a:srgbClr val="FFFF99"/>
                    </a:solidFill>
                  </a:tcPr>
                </a:tc>
                <a:tc>
                  <a:txBody>
                    <a:bodyPr/>
                    <a:lstStyle/>
                    <a:p>
                      <a:pPr algn="r" fontAlgn="b"/>
                      <a:r>
                        <a:rPr lang="en-US" sz="800" b="0" i="0" u="none" strike="noStrike" dirty="0">
                          <a:solidFill>
                            <a:srgbClr val="000000"/>
                          </a:solidFill>
                          <a:effectLst/>
                          <a:latin typeface="Arial" panose="020B0604020202020204" pitchFamily="34" charset="0"/>
                        </a:rPr>
                        <a:t>267.57</a:t>
                      </a:r>
                    </a:p>
                  </a:txBody>
                  <a:tcPr marL="9479" marR="9479" marT="9479" marB="0" anchor="b">
                    <a:lnL>
                      <a:noFill/>
                    </a:lnL>
                    <a:lnR>
                      <a:noFill/>
                    </a:lnR>
                    <a:lnT>
                      <a:noFill/>
                    </a:lnT>
                    <a:lnB>
                      <a:noFill/>
                    </a:lnB>
                    <a:solidFill>
                      <a:srgbClr val="FFFF99"/>
                    </a:solidFill>
                  </a:tcPr>
                </a:tc>
                <a:tc>
                  <a:txBody>
                    <a:bodyPr/>
                    <a:lstStyle/>
                    <a:p>
                      <a:pPr algn="r" fontAlgn="b"/>
                      <a:r>
                        <a:rPr lang="en-US" sz="800" b="0" i="0" u="none" strike="noStrike" dirty="0">
                          <a:solidFill>
                            <a:srgbClr val="000000"/>
                          </a:solidFill>
                          <a:effectLst/>
                          <a:latin typeface="Arial" panose="020B0604020202020204" pitchFamily="34" charset="0"/>
                        </a:rPr>
                        <a:t>1,300.00</a:t>
                      </a:r>
                    </a:p>
                  </a:txBody>
                  <a:tcPr marL="9479" marR="9479" marT="9479" marB="0" anchor="b">
                    <a:lnL>
                      <a:noFill/>
                    </a:lnL>
                    <a:lnR>
                      <a:noFill/>
                    </a:lnR>
                    <a:lnT>
                      <a:noFill/>
                    </a:lnT>
                    <a:lnB>
                      <a:noFill/>
                    </a:lnB>
                    <a:solidFill>
                      <a:srgbClr val="FFFF99"/>
                    </a:solidFill>
                  </a:tcPr>
                </a:tc>
                <a:tc>
                  <a:txBody>
                    <a:bodyPr/>
                    <a:lstStyle/>
                    <a:p>
                      <a:pPr algn="r" fontAlgn="b"/>
                      <a:r>
                        <a:rPr lang="en-US" sz="800" b="0" i="0" u="none" strike="noStrike" dirty="0">
                          <a:effectLst/>
                          <a:latin typeface="Arial" panose="020B0604020202020204" pitchFamily="34" charset="0"/>
                        </a:rPr>
                        <a:t>1,300.00</a:t>
                      </a:r>
                    </a:p>
                  </a:txBody>
                  <a:tcPr marL="9479" marR="9479" marT="9479" marB="0" anchor="b">
                    <a:lnL>
                      <a:noFill/>
                    </a:lnL>
                    <a:lnR>
                      <a:noFill/>
                    </a:lnR>
                    <a:lnT>
                      <a:noFill/>
                    </a:lnT>
                    <a:lnB>
                      <a:noFill/>
                    </a:lnB>
                    <a:solidFill>
                      <a:srgbClr val="FFFF99"/>
                    </a:solidFill>
                  </a:tcPr>
                </a:tc>
                <a:tc>
                  <a:txBody>
                    <a:bodyPr/>
                    <a:lstStyle/>
                    <a:p>
                      <a:pPr algn="r" fontAlgn="b"/>
                      <a:r>
                        <a:rPr lang="en-US" sz="800" b="0" i="0" u="none" strike="noStrike" dirty="0">
                          <a:effectLst/>
                          <a:latin typeface="Arial" panose="020B0604020202020204" pitchFamily="34" charset="0"/>
                        </a:rPr>
                        <a:t>1,300.00</a:t>
                      </a:r>
                    </a:p>
                  </a:txBody>
                  <a:tcPr marL="9479" marR="9479" marT="9479" marB="0" anchor="b">
                    <a:lnL>
                      <a:noFill/>
                    </a:lnL>
                    <a:lnR>
                      <a:noFill/>
                    </a:lnR>
                    <a:lnT>
                      <a:noFill/>
                    </a:lnT>
                    <a:lnB>
                      <a:noFill/>
                    </a:lnB>
                    <a:solidFill>
                      <a:srgbClr val="FFFF99"/>
                    </a:solidFill>
                  </a:tcPr>
                </a:tc>
                <a:extLst>
                  <a:ext uri="{0D108BD9-81ED-4DB2-BD59-A6C34878D82A}">
                    <a16:rowId xmlns:a16="http://schemas.microsoft.com/office/drawing/2014/main" val="958546864"/>
                  </a:ext>
                </a:extLst>
              </a:tr>
              <a:tr h="161147">
                <a:tc>
                  <a:txBody>
                    <a:bodyPr/>
                    <a:lstStyle/>
                    <a:p>
                      <a:pPr algn="l" fontAlgn="b"/>
                      <a:endParaRPr lang="en-US" sz="800" b="1" i="0" u="none" strike="noStrike" dirty="0">
                        <a:solidFill>
                          <a:srgbClr val="000000"/>
                        </a:solidFill>
                        <a:effectLst/>
                        <a:latin typeface="Arial" panose="020B0604020202020204" pitchFamily="34" charset="0"/>
                      </a:endParaRPr>
                    </a:p>
                  </a:txBody>
                  <a:tcPr marL="9479" marR="9479" marT="9479" marB="0" anchor="b">
                    <a:lnL>
                      <a:noFill/>
                    </a:lnL>
                    <a:lnR>
                      <a:noFill/>
                    </a:lnR>
                    <a:lnT>
                      <a:noFill/>
                    </a:lnT>
                    <a:lnB>
                      <a:noFill/>
                    </a:lnB>
                  </a:tcPr>
                </a:tc>
                <a:tc gridSpan="3">
                  <a:txBody>
                    <a:bodyPr/>
                    <a:lstStyle/>
                    <a:p>
                      <a:pPr algn="l" fontAlgn="b"/>
                      <a:r>
                        <a:rPr lang="en-US" sz="800" b="1" i="0" u="none" strike="noStrike" dirty="0">
                          <a:solidFill>
                            <a:srgbClr val="000000"/>
                          </a:solidFill>
                          <a:effectLst/>
                          <a:latin typeface="Arial" panose="020B0604020202020204" pitchFamily="34" charset="0"/>
                        </a:rPr>
                        <a:t>48111 · INTEREST-OTHER FUNDS</a:t>
                      </a:r>
                    </a:p>
                  </a:txBody>
                  <a:tcPr marL="9479" marR="9479" marT="9479" marB="0" anchor="b">
                    <a:lnL>
                      <a:noFill/>
                    </a:lnL>
                    <a:lnR>
                      <a:noFill/>
                    </a:lnR>
                    <a:lnT>
                      <a:noFill/>
                    </a:lnT>
                    <a:lnB>
                      <a:noFill/>
                    </a:lnB>
                  </a:tcPr>
                </a:tc>
                <a:tc hMerge="1">
                  <a:txBody>
                    <a:bodyPr/>
                    <a:lstStyle/>
                    <a:p>
                      <a:endParaRPr lang="en-US"/>
                    </a:p>
                  </a:txBody>
                  <a:tcPr/>
                </a:tc>
                <a:tc hMerge="1">
                  <a:txBody>
                    <a:bodyPr/>
                    <a:lstStyle/>
                    <a:p>
                      <a:endParaRPr lang="en-US"/>
                    </a:p>
                  </a:txBody>
                  <a:tcPr/>
                </a:tc>
                <a:tc>
                  <a:txBody>
                    <a:bodyPr/>
                    <a:lstStyle/>
                    <a:p>
                      <a:pPr algn="l" fontAlgn="b"/>
                      <a:endParaRPr lang="en-US" sz="800" b="1" i="0" u="none" strike="noStrike" dirty="0">
                        <a:solidFill>
                          <a:srgbClr val="000000"/>
                        </a:solidFill>
                        <a:effectLst/>
                        <a:latin typeface="Arial" panose="020B0604020202020204" pitchFamily="34" charset="0"/>
                      </a:endParaRPr>
                    </a:p>
                  </a:txBody>
                  <a:tcPr marL="9479" marR="9479" marT="9479" marB="0" anchor="b">
                    <a:lnL>
                      <a:noFill/>
                    </a:lnL>
                    <a:lnR>
                      <a:noFill/>
                    </a:lnR>
                    <a:lnT>
                      <a:noFill/>
                    </a:lnT>
                    <a:lnB>
                      <a:noFill/>
                    </a:lnB>
                  </a:tcPr>
                </a:tc>
                <a:tc>
                  <a:txBody>
                    <a:bodyPr/>
                    <a:lstStyle/>
                    <a:p>
                      <a:pPr algn="r" fontAlgn="b"/>
                      <a:r>
                        <a:rPr lang="en-US" sz="800" b="0" i="0" u="none" strike="noStrike" dirty="0">
                          <a:solidFill>
                            <a:srgbClr val="000000"/>
                          </a:solidFill>
                          <a:effectLst/>
                          <a:latin typeface="Arial" panose="020B0604020202020204" pitchFamily="34" charset="0"/>
                        </a:rPr>
                        <a:t>1,422.29</a:t>
                      </a:r>
                    </a:p>
                  </a:txBody>
                  <a:tcPr marL="9479" marR="9479" marT="9479" marB="0" anchor="b">
                    <a:lnL>
                      <a:noFill/>
                    </a:lnL>
                    <a:lnR>
                      <a:noFill/>
                    </a:lnR>
                    <a:lnT>
                      <a:noFill/>
                    </a:lnT>
                    <a:lnB>
                      <a:noFill/>
                    </a:lnB>
                    <a:solidFill>
                      <a:srgbClr val="CCCCFF"/>
                    </a:solidFill>
                  </a:tcPr>
                </a:tc>
                <a:tc>
                  <a:txBody>
                    <a:bodyPr/>
                    <a:lstStyle/>
                    <a:p>
                      <a:pPr algn="r" fontAlgn="b"/>
                      <a:r>
                        <a:rPr lang="en-US" sz="800" b="0" i="0" u="none" strike="noStrike" dirty="0">
                          <a:solidFill>
                            <a:srgbClr val="000000"/>
                          </a:solidFill>
                          <a:effectLst/>
                          <a:latin typeface="Arial" panose="020B0604020202020204" pitchFamily="34" charset="0"/>
                        </a:rPr>
                        <a:t>1,073.28</a:t>
                      </a:r>
                    </a:p>
                  </a:txBody>
                  <a:tcPr marL="9479" marR="9479" marT="9479" marB="0" anchor="b">
                    <a:lnL>
                      <a:noFill/>
                    </a:lnL>
                    <a:lnR>
                      <a:noFill/>
                    </a:lnR>
                    <a:lnT>
                      <a:noFill/>
                    </a:lnT>
                    <a:lnB>
                      <a:noFill/>
                    </a:lnB>
                    <a:solidFill>
                      <a:srgbClr val="99CCFF"/>
                    </a:solidFill>
                  </a:tcPr>
                </a:tc>
                <a:tc>
                  <a:txBody>
                    <a:bodyPr/>
                    <a:lstStyle/>
                    <a:p>
                      <a:pPr algn="r" fontAlgn="b"/>
                      <a:r>
                        <a:rPr lang="en-US" sz="800" b="0" i="0" u="none" strike="noStrike" dirty="0">
                          <a:effectLst/>
                          <a:latin typeface="Arial" panose="020B0604020202020204" pitchFamily="34" charset="0"/>
                        </a:rPr>
                        <a:t>1,366.65</a:t>
                      </a:r>
                    </a:p>
                  </a:txBody>
                  <a:tcPr marL="9479" marR="9479" marT="9479" marB="0" anchor="b">
                    <a:lnL>
                      <a:noFill/>
                    </a:lnL>
                    <a:lnR>
                      <a:noFill/>
                    </a:lnR>
                    <a:lnT>
                      <a:noFill/>
                    </a:lnT>
                    <a:lnB>
                      <a:noFill/>
                    </a:lnB>
                    <a:solidFill>
                      <a:srgbClr val="FFFF99"/>
                    </a:solidFill>
                  </a:tcPr>
                </a:tc>
                <a:tc>
                  <a:txBody>
                    <a:bodyPr/>
                    <a:lstStyle/>
                    <a:p>
                      <a:pPr algn="r" fontAlgn="b"/>
                      <a:r>
                        <a:rPr lang="en-US" sz="800" b="0" i="0" u="none" strike="noStrike" dirty="0">
                          <a:solidFill>
                            <a:srgbClr val="000000"/>
                          </a:solidFill>
                          <a:effectLst/>
                          <a:latin typeface="Arial" panose="020B0604020202020204" pitchFamily="34" charset="0"/>
                        </a:rPr>
                        <a:t>763.57</a:t>
                      </a:r>
                    </a:p>
                  </a:txBody>
                  <a:tcPr marL="9479" marR="9479" marT="9479" marB="0" anchor="b">
                    <a:lnL>
                      <a:noFill/>
                    </a:lnL>
                    <a:lnR>
                      <a:noFill/>
                    </a:lnR>
                    <a:lnT>
                      <a:noFill/>
                    </a:lnT>
                    <a:lnB>
                      <a:noFill/>
                    </a:lnB>
                    <a:solidFill>
                      <a:srgbClr val="FFFF99"/>
                    </a:solidFill>
                  </a:tcPr>
                </a:tc>
                <a:tc>
                  <a:txBody>
                    <a:bodyPr/>
                    <a:lstStyle/>
                    <a:p>
                      <a:pPr algn="r" fontAlgn="b"/>
                      <a:r>
                        <a:rPr lang="en-US" sz="800" b="0" i="0" u="none" strike="noStrike" dirty="0">
                          <a:solidFill>
                            <a:srgbClr val="000000"/>
                          </a:solidFill>
                          <a:effectLst/>
                          <a:latin typeface="Arial" panose="020B0604020202020204" pitchFamily="34" charset="0"/>
                        </a:rPr>
                        <a:t>456.43</a:t>
                      </a:r>
                    </a:p>
                  </a:txBody>
                  <a:tcPr marL="9479" marR="9479" marT="9479" marB="0" anchor="b">
                    <a:lnL>
                      <a:noFill/>
                    </a:lnL>
                    <a:lnR>
                      <a:noFill/>
                    </a:lnR>
                    <a:lnT>
                      <a:noFill/>
                    </a:lnT>
                    <a:lnB>
                      <a:noFill/>
                    </a:lnB>
                    <a:solidFill>
                      <a:srgbClr val="FFFF99"/>
                    </a:solidFill>
                  </a:tcPr>
                </a:tc>
                <a:tc>
                  <a:txBody>
                    <a:bodyPr/>
                    <a:lstStyle/>
                    <a:p>
                      <a:pPr algn="r" fontAlgn="b"/>
                      <a:r>
                        <a:rPr lang="en-US" sz="800" b="0" i="0" u="none" strike="noStrike" dirty="0">
                          <a:solidFill>
                            <a:srgbClr val="000000"/>
                          </a:solidFill>
                          <a:effectLst/>
                          <a:latin typeface="Arial" panose="020B0604020202020204" pitchFamily="34" charset="0"/>
                        </a:rPr>
                        <a:t>1,220.00</a:t>
                      </a:r>
                    </a:p>
                  </a:txBody>
                  <a:tcPr marL="9479" marR="9479" marT="9479" marB="0" anchor="b">
                    <a:lnL>
                      <a:noFill/>
                    </a:lnL>
                    <a:lnR>
                      <a:noFill/>
                    </a:lnR>
                    <a:lnT>
                      <a:noFill/>
                    </a:lnT>
                    <a:lnB>
                      <a:noFill/>
                    </a:lnB>
                    <a:solidFill>
                      <a:srgbClr val="FFFF99"/>
                    </a:solidFill>
                  </a:tcPr>
                </a:tc>
                <a:tc>
                  <a:txBody>
                    <a:bodyPr/>
                    <a:lstStyle/>
                    <a:p>
                      <a:pPr algn="r" fontAlgn="b"/>
                      <a:r>
                        <a:rPr lang="en-US" sz="800" b="0" i="0" u="none" strike="noStrike" dirty="0">
                          <a:effectLst/>
                          <a:latin typeface="Arial" panose="020B0604020202020204" pitchFamily="34" charset="0"/>
                        </a:rPr>
                        <a:t>1,220.00</a:t>
                      </a:r>
                    </a:p>
                  </a:txBody>
                  <a:tcPr marL="9479" marR="9479" marT="9479" marB="0" anchor="b">
                    <a:lnL>
                      <a:noFill/>
                    </a:lnL>
                    <a:lnR>
                      <a:noFill/>
                    </a:lnR>
                    <a:lnT>
                      <a:noFill/>
                    </a:lnT>
                    <a:lnB>
                      <a:noFill/>
                    </a:lnB>
                    <a:solidFill>
                      <a:srgbClr val="FFFF99"/>
                    </a:solidFill>
                  </a:tcPr>
                </a:tc>
                <a:tc>
                  <a:txBody>
                    <a:bodyPr/>
                    <a:lstStyle/>
                    <a:p>
                      <a:pPr algn="r" fontAlgn="b"/>
                      <a:r>
                        <a:rPr lang="en-US" sz="800" b="0" i="0" u="none" strike="noStrike" dirty="0">
                          <a:effectLst/>
                          <a:latin typeface="Arial" panose="020B0604020202020204" pitchFamily="34" charset="0"/>
                        </a:rPr>
                        <a:t>1,220.00</a:t>
                      </a:r>
                    </a:p>
                  </a:txBody>
                  <a:tcPr marL="9479" marR="9479" marT="9479" marB="0" anchor="b">
                    <a:lnL>
                      <a:noFill/>
                    </a:lnL>
                    <a:lnR>
                      <a:noFill/>
                    </a:lnR>
                    <a:lnT>
                      <a:noFill/>
                    </a:lnT>
                    <a:lnB>
                      <a:noFill/>
                    </a:lnB>
                    <a:solidFill>
                      <a:srgbClr val="FFFF99"/>
                    </a:solidFill>
                  </a:tcPr>
                </a:tc>
                <a:extLst>
                  <a:ext uri="{0D108BD9-81ED-4DB2-BD59-A6C34878D82A}">
                    <a16:rowId xmlns:a16="http://schemas.microsoft.com/office/drawing/2014/main" val="993496461"/>
                  </a:ext>
                </a:extLst>
              </a:tr>
              <a:tr h="161147">
                <a:tc>
                  <a:txBody>
                    <a:bodyPr/>
                    <a:lstStyle/>
                    <a:p>
                      <a:pPr algn="l" fontAlgn="b"/>
                      <a:endParaRPr lang="en-US" sz="800" b="1" i="0" u="none" strike="noStrike" dirty="0">
                        <a:solidFill>
                          <a:srgbClr val="000000"/>
                        </a:solidFill>
                        <a:effectLst/>
                        <a:latin typeface="Arial" panose="020B0604020202020204" pitchFamily="34" charset="0"/>
                      </a:endParaRPr>
                    </a:p>
                  </a:txBody>
                  <a:tcPr marL="9479" marR="9479" marT="9479" marB="0" anchor="b">
                    <a:lnL>
                      <a:noFill/>
                    </a:lnL>
                    <a:lnR>
                      <a:noFill/>
                    </a:lnR>
                    <a:lnT>
                      <a:noFill/>
                    </a:lnT>
                    <a:lnB>
                      <a:noFill/>
                    </a:lnB>
                  </a:tcPr>
                </a:tc>
                <a:tc gridSpan="4">
                  <a:txBody>
                    <a:bodyPr/>
                    <a:lstStyle/>
                    <a:p>
                      <a:pPr algn="l" fontAlgn="b"/>
                      <a:r>
                        <a:rPr lang="en-US" sz="800" b="1" i="0" u="none" strike="noStrike" dirty="0">
                          <a:solidFill>
                            <a:srgbClr val="000000"/>
                          </a:solidFill>
                          <a:effectLst/>
                          <a:latin typeface="Arial" panose="020B0604020202020204" pitchFamily="34" charset="0"/>
                        </a:rPr>
                        <a:t>48302 · SALE OF AMBULANCE/FIRE VEHICLE</a:t>
                      </a:r>
                    </a:p>
                  </a:txBody>
                  <a:tcPr marL="9479" marR="9479" marT="9479" marB="0" anchor="b">
                    <a:lnL>
                      <a:noFill/>
                    </a:lnL>
                    <a:lnR>
                      <a:noFill/>
                    </a:lnR>
                    <a:lnT>
                      <a:noFill/>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r" fontAlgn="b"/>
                      <a:r>
                        <a:rPr lang="en-US" sz="800" b="0" i="0" u="none" strike="noStrike" dirty="0">
                          <a:solidFill>
                            <a:srgbClr val="000000"/>
                          </a:solidFill>
                          <a:effectLst/>
                          <a:latin typeface="Arial" panose="020B0604020202020204" pitchFamily="34" charset="0"/>
                        </a:rPr>
                        <a:t>0.00</a:t>
                      </a:r>
                    </a:p>
                  </a:txBody>
                  <a:tcPr marL="9479" marR="9479" marT="9479" marB="0" anchor="b">
                    <a:lnL>
                      <a:noFill/>
                    </a:lnL>
                    <a:lnR>
                      <a:noFill/>
                    </a:lnR>
                    <a:lnT>
                      <a:noFill/>
                    </a:lnT>
                    <a:lnB>
                      <a:noFill/>
                    </a:lnB>
                    <a:solidFill>
                      <a:srgbClr val="CCCCFF"/>
                    </a:solidFill>
                  </a:tcPr>
                </a:tc>
                <a:tc>
                  <a:txBody>
                    <a:bodyPr/>
                    <a:lstStyle/>
                    <a:p>
                      <a:pPr algn="r" fontAlgn="b"/>
                      <a:r>
                        <a:rPr lang="en-US" sz="800" b="0" i="0" u="none" strike="noStrike" dirty="0">
                          <a:solidFill>
                            <a:srgbClr val="000000"/>
                          </a:solidFill>
                          <a:effectLst/>
                          <a:latin typeface="Arial" panose="020B0604020202020204" pitchFamily="34" charset="0"/>
                        </a:rPr>
                        <a:t>1,000.00</a:t>
                      </a:r>
                    </a:p>
                  </a:txBody>
                  <a:tcPr marL="9479" marR="9479" marT="9479" marB="0" anchor="b">
                    <a:lnL>
                      <a:noFill/>
                    </a:lnL>
                    <a:lnR>
                      <a:noFill/>
                    </a:lnR>
                    <a:lnT>
                      <a:noFill/>
                    </a:lnT>
                    <a:lnB>
                      <a:noFill/>
                    </a:lnB>
                    <a:solidFill>
                      <a:srgbClr val="99CCFF"/>
                    </a:solidFill>
                  </a:tcPr>
                </a:tc>
                <a:tc>
                  <a:txBody>
                    <a:bodyPr/>
                    <a:lstStyle/>
                    <a:p>
                      <a:pPr algn="r" fontAlgn="b"/>
                      <a:r>
                        <a:rPr lang="en-US" sz="800" b="0" i="0" u="none" strike="noStrike" dirty="0">
                          <a:effectLst/>
                          <a:latin typeface="Arial" panose="020B0604020202020204" pitchFamily="34" charset="0"/>
                        </a:rPr>
                        <a:t>0.00</a:t>
                      </a:r>
                    </a:p>
                  </a:txBody>
                  <a:tcPr marL="9479" marR="9479" marT="9479" marB="0" anchor="b">
                    <a:lnL>
                      <a:noFill/>
                    </a:lnL>
                    <a:lnR>
                      <a:noFill/>
                    </a:lnR>
                    <a:lnT>
                      <a:noFill/>
                    </a:lnT>
                    <a:lnB>
                      <a:noFill/>
                    </a:lnB>
                    <a:solidFill>
                      <a:srgbClr val="FFFF99"/>
                    </a:solidFill>
                  </a:tcPr>
                </a:tc>
                <a:tc>
                  <a:txBody>
                    <a:bodyPr/>
                    <a:lstStyle/>
                    <a:p>
                      <a:pPr algn="r" fontAlgn="b"/>
                      <a:r>
                        <a:rPr lang="en-US" sz="800" b="0" i="0" u="none" strike="noStrike" dirty="0">
                          <a:solidFill>
                            <a:srgbClr val="000000"/>
                          </a:solidFill>
                          <a:effectLst/>
                          <a:latin typeface="Arial" panose="020B0604020202020204" pitchFamily="34" charset="0"/>
                        </a:rPr>
                        <a:t>0.00</a:t>
                      </a:r>
                    </a:p>
                  </a:txBody>
                  <a:tcPr marL="9479" marR="9479" marT="9479" marB="0" anchor="b">
                    <a:lnL>
                      <a:noFill/>
                    </a:lnL>
                    <a:lnR>
                      <a:noFill/>
                    </a:lnR>
                    <a:lnT>
                      <a:noFill/>
                    </a:lnT>
                    <a:lnB>
                      <a:noFill/>
                    </a:lnB>
                    <a:solidFill>
                      <a:srgbClr val="FFFF99"/>
                    </a:solidFill>
                  </a:tcPr>
                </a:tc>
                <a:tc>
                  <a:txBody>
                    <a:bodyPr/>
                    <a:lstStyle/>
                    <a:p>
                      <a:pPr algn="r" fontAlgn="b"/>
                      <a:r>
                        <a:rPr lang="en-US" sz="800" b="0" i="0" u="none" strike="noStrike" dirty="0">
                          <a:solidFill>
                            <a:srgbClr val="000000"/>
                          </a:solidFill>
                          <a:effectLst/>
                          <a:latin typeface="Arial" panose="020B0604020202020204" pitchFamily="34" charset="0"/>
                        </a:rPr>
                        <a:t>0.00</a:t>
                      </a:r>
                    </a:p>
                  </a:txBody>
                  <a:tcPr marL="9479" marR="9479" marT="9479" marB="0" anchor="b">
                    <a:lnL>
                      <a:noFill/>
                    </a:lnL>
                    <a:lnR>
                      <a:noFill/>
                    </a:lnR>
                    <a:lnT>
                      <a:noFill/>
                    </a:lnT>
                    <a:lnB>
                      <a:noFill/>
                    </a:lnB>
                    <a:solidFill>
                      <a:srgbClr val="FFFF99"/>
                    </a:solidFill>
                  </a:tcPr>
                </a:tc>
                <a:tc>
                  <a:txBody>
                    <a:bodyPr/>
                    <a:lstStyle/>
                    <a:p>
                      <a:pPr algn="r" fontAlgn="b"/>
                      <a:r>
                        <a:rPr lang="en-US" sz="800" b="0" i="0" u="none" strike="noStrike" dirty="0">
                          <a:solidFill>
                            <a:srgbClr val="000000"/>
                          </a:solidFill>
                          <a:effectLst/>
                          <a:latin typeface="Arial" panose="020B0604020202020204" pitchFamily="34" charset="0"/>
                        </a:rPr>
                        <a:t>0.00</a:t>
                      </a:r>
                    </a:p>
                  </a:txBody>
                  <a:tcPr marL="9479" marR="9479" marT="9479" marB="0" anchor="b">
                    <a:lnL>
                      <a:noFill/>
                    </a:lnL>
                    <a:lnR>
                      <a:noFill/>
                    </a:lnR>
                    <a:lnT>
                      <a:noFill/>
                    </a:lnT>
                    <a:lnB>
                      <a:noFill/>
                    </a:lnB>
                    <a:solidFill>
                      <a:srgbClr val="FFFF99"/>
                    </a:solidFill>
                  </a:tcPr>
                </a:tc>
                <a:tc>
                  <a:txBody>
                    <a:bodyPr/>
                    <a:lstStyle/>
                    <a:p>
                      <a:pPr algn="r" fontAlgn="b"/>
                      <a:r>
                        <a:rPr lang="en-US" sz="800" b="0" i="0" u="none" strike="noStrike" dirty="0">
                          <a:effectLst/>
                          <a:latin typeface="Arial" panose="020B0604020202020204" pitchFamily="34" charset="0"/>
                        </a:rPr>
                        <a:t>0.00</a:t>
                      </a:r>
                    </a:p>
                  </a:txBody>
                  <a:tcPr marL="9479" marR="9479" marT="9479" marB="0" anchor="b">
                    <a:lnL>
                      <a:noFill/>
                    </a:lnL>
                    <a:lnR>
                      <a:noFill/>
                    </a:lnR>
                    <a:lnT>
                      <a:noFill/>
                    </a:lnT>
                    <a:lnB>
                      <a:noFill/>
                    </a:lnB>
                    <a:solidFill>
                      <a:srgbClr val="FFFF99"/>
                    </a:solidFill>
                  </a:tcPr>
                </a:tc>
                <a:tc>
                  <a:txBody>
                    <a:bodyPr/>
                    <a:lstStyle/>
                    <a:p>
                      <a:pPr algn="r" fontAlgn="b"/>
                      <a:r>
                        <a:rPr lang="en-US" sz="800" b="0" i="0" u="none" strike="noStrike" dirty="0">
                          <a:effectLst/>
                          <a:latin typeface="Arial" panose="020B0604020202020204" pitchFamily="34" charset="0"/>
                        </a:rPr>
                        <a:t>0.00</a:t>
                      </a:r>
                    </a:p>
                  </a:txBody>
                  <a:tcPr marL="9479" marR="9479" marT="9479" marB="0" anchor="b">
                    <a:lnL>
                      <a:noFill/>
                    </a:lnL>
                    <a:lnR>
                      <a:noFill/>
                    </a:lnR>
                    <a:lnT>
                      <a:noFill/>
                    </a:lnT>
                    <a:lnB>
                      <a:noFill/>
                    </a:lnB>
                    <a:solidFill>
                      <a:srgbClr val="FFFF99"/>
                    </a:solidFill>
                  </a:tcPr>
                </a:tc>
                <a:extLst>
                  <a:ext uri="{0D108BD9-81ED-4DB2-BD59-A6C34878D82A}">
                    <a16:rowId xmlns:a16="http://schemas.microsoft.com/office/drawing/2014/main" val="3437614929"/>
                  </a:ext>
                </a:extLst>
              </a:tr>
              <a:tr h="161147">
                <a:tc>
                  <a:txBody>
                    <a:bodyPr/>
                    <a:lstStyle/>
                    <a:p>
                      <a:pPr algn="l" fontAlgn="b"/>
                      <a:endParaRPr lang="en-US" sz="800" b="1" i="0" u="none" strike="noStrike" dirty="0">
                        <a:solidFill>
                          <a:srgbClr val="000000"/>
                        </a:solidFill>
                        <a:effectLst/>
                        <a:latin typeface="Arial" panose="020B0604020202020204" pitchFamily="34" charset="0"/>
                      </a:endParaRPr>
                    </a:p>
                  </a:txBody>
                  <a:tcPr marL="9479" marR="9479" marT="9479" marB="0" anchor="b">
                    <a:lnL>
                      <a:noFill/>
                    </a:lnL>
                    <a:lnR>
                      <a:noFill/>
                    </a:lnR>
                    <a:lnT>
                      <a:noFill/>
                    </a:lnT>
                    <a:lnB>
                      <a:noFill/>
                    </a:lnB>
                  </a:tcPr>
                </a:tc>
                <a:tc gridSpan="4">
                  <a:txBody>
                    <a:bodyPr/>
                    <a:lstStyle/>
                    <a:p>
                      <a:pPr algn="l" fontAlgn="b"/>
                      <a:r>
                        <a:rPr lang="en-US" sz="800" b="1" i="0" u="none" strike="noStrike" dirty="0">
                          <a:solidFill>
                            <a:srgbClr val="000000"/>
                          </a:solidFill>
                          <a:effectLst/>
                          <a:latin typeface="Arial" panose="020B0604020202020204" pitchFamily="34" charset="0"/>
                        </a:rPr>
                        <a:t>48303 · SALE OF HIGHWAY EQUIP &amp; VEHICLE</a:t>
                      </a:r>
                    </a:p>
                  </a:txBody>
                  <a:tcPr marL="9479" marR="9479" marT="9479" marB="0" anchor="b">
                    <a:lnL>
                      <a:noFill/>
                    </a:lnL>
                    <a:lnR>
                      <a:noFill/>
                    </a:lnR>
                    <a:lnT>
                      <a:noFill/>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r" fontAlgn="b"/>
                      <a:r>
                        <a:rPr lang="en-US" sz="800" b="0" i="0" u="none" strike="noStrike" dirty="0">
                          <a:solidFill>
                            <a:srgbClr val="000000"/>
                          </a:solidFill>
                          <a:effectLst/>
                          <a:latin typeface="Arial" panose="020B0604020202020204" pitchFamily="34" charset="0"/>
                        </a:rPr>
                        <a:t>0.00</a:t>
                      </a:r>
                    </a:p>
                  </a:txBody>
                  <a:tcPr marL="9479" marR="9479" marT="9479" marB="0" anchor="b">
                    <a:lnL>
                      <a:noFill/>
                    </a:lnL>
                    <a:lnR>
                      <a:noFill/>
                    </a:lnR>
                    <a:lnT>
                      <a:noFill/>
                    </a:lnT>
                    <a:lnB>
                      <a:noFill/>
                    </a:lnB>
                    <a:solidFill>
                      <a:srgbClr val="CCCCFF"/>
                    </a:solidFill>
                  </a:tcPr>
                </a:tc>
                <a:tc>
                  <a:txBody>
                    <a:bodyPr/>
                    <a:lstStyle/>
                    <a:p>
                      <a:pPr algn="r" fontAlgn="b"/>
                      <a:r>
                        <a:rPr lang="en-US" sz="800" b="0" i="0" u="none" strike="noStrike" dirty="0">
                          <a:solidFill>
                            <a:srgbClr val="000000"/>
                          </a:solidFill>
                          <a:effectLst/>
                          <a:latin typeface="Arial" panose="020B0604020202020204" pitchFamily="34" charset="0"/>
                        </a:rPr>
                        <a:t>13,500.00</a:t>
                      </a:r>
                    </a:p>
                  </a:txBody>
                  <a:tcPr marL="9479" marR="9479" marT="9479" marB="0" anchor="b">
                    <a:lnL>
                      <a:noFill/>
                    </a:lnL>
                    <a:lnR>
                      <a:noFill/>
                    </a:lnR>
                    <a:lnT>
                      <a:noFill/>
                    </a:lnT>
                    <a:lnB>
                      <a:noFill/>
                    </a:lnB>
                    <a:solidFill>
                      <a:srgbClr val="99CCFF"/>
                    </a:solidFill>
                  </a:tcPr>
                </a:tc>
                <a:tc>
                  <a:txBody>
                    <a:bodyPr/>
                    <a:lstStyle/>
                    <a:p>
                      <a:pPr algn="r" fontAlgn="b"/>
                      <a:r>
                        <a:rPr lang="en-US" sz="800" b="0" i="0" u="none" strike="noStrike" dirty="0">
                          <a:effectLst/>
                          <a:latin typeface="Arial" panose="020B0604020202020204" pitchFamily="34" charset="0"/>
                        </a:rPr>
                        <a:t>0.00</a:t>
                      </a:r>
                    </a:p>
                  </a:txBody>
                  <a:tcPr marL="9479" marR="9479" marT="9479" marB="0" anchor="b">
                    <a:lnL>
                      <a:noFill/>
                    </a:lnL>
                    <a:lnR>
                      <a:noFill/>
                    </a:lnR>
                    <a:lnT>
                      <a:noFill/>
                    </a:lnT>
                    <a:lnB>
                      <a:noFill/>
                    </a:lnB>
                    <a:solidFill>
                      <a:srgbClr val="FFFF99"/>
                    </a:solidFill>
                  </a:tcPr>
                </a:tc>
                <a:tc>
                  <a:txBody>
                    <a:bodyPr/>
                    <a:lstStyle/>
                    <a:p>
                      <a:pPr algn="r" fontAlgn="b"/>
                      <a:r>
                        <a:rPr lang="en-US" sz="800" b="0" i="0" u="none" strike="noStrike" dirty="0">
                          <a:solidFill>
                            <a:srgbClr val="000000"/>
                          </a:solidFill>
                          <a:effectLst/>
                          <a:latin typeface="Arial" panose="020B0604020202020204" pitchFamily="34" charset="0"/>
                        </a:rPr>
                        <a:t>0.00</a:t>
                      </a:r>
                    </a:p>
                  </a:txBody>
                  <a:tcPr marL="9479" marR="9479" marT="9479" marB="0" anchor="b">
                    <a:lnL>
                      <a:noFill/>
                    </a:lnL>
                    <a:lnR>
                      <a:noFill/>
                    </a:lnR>
                    <a:lnT>
                      <a:noFill/>
                    </a:lnT>
                    <a:lnB>
                      <a:noFill/>
                    </a:lnB>
                    <a:solidFill>
                      <a:srgbClr val="FFFF99"/>
                    </a:solidFill>
                  </a:tcPr>
                </a:tc>
                <a:tc>
                  <a:txBody>
                    <a:bodyPr/>
                    <a:lstStyle/>
                    <a:p>
                      <a:pPr algn="r" fontAlgn="b"/>
                      <a:r>
                        <a:rPr lang="en-US" sz="800" b="0" i="0" u="none" strike="noStrike" dirty="0">
                          <a:solidFill>
                            <a:srgbClr val="000000"/>
                          </a:solidFill>
                          <a:effectLst/>
                          <a:latin typeface="Arial" panose="020B0604020202020204" pitchFamily="34" charset="0"/>
                        </a:rPr>
                        <a:t>0.00</a:t>
                      </a:r>
                    </a:p>
                  </a:txBody>
                  <a:tcPr marL="9479" marR="9479" marT="9479" marB="0" anchor="b">
                    <a:lnL>
                      <a:noFill/>
                    </a:lnL>
                    <a:lnR>
                      <a:noFill/>
                    </a:lnR>
                    <a:lnT>
                      <a:noFill/>
                    </a:lnT>
                    <a:lnB>
                      <a:noFill/>
                    </a:lnB>
                    <a:solidFill>
                      <a:srgbClr val="FFFF99"/>
                    </a:solidFill>
                  </a:tcPr>
                </a:tc>
                <a:tc>
                  <a:txBody>
                    <a:bodyPr/>
                    <a:lstStyle/>
                    <a:p>
                      <a:pPr algn="r" fontAlgn="b"/>
                      <a:r>
                        <a:rPr lang="en-US" sz="800" b="0" i="0" u="none" strike="noStrike" dirty="0">
                          <a:solidFill>
                            <a:srgbClr val="000000"/>
                          </a:solidFill>
                          <a:effectLst/>
                          <a:latin typeface="Arial" panose="020B0604020202020204" pitchFamily="34" charset="0"/>
                        </a:rPr>
                        <a:t>0.00</a:t>
                      </a:r>
                    </a:p>
                  </a:txBody>
                  <a:tcPr marL="9479" marR="9479" marT="9479" marB="0" anchor="b">
                    <a:lnL>
                      <a:noFill/>
                    </a:lnL>
                    <a:lnR>
                      <a:noFill/>
                    </a:lnR>
                    <a:lnT>
                      <a:noFill/>
                    </a:lnT>
                    <a:lnB>
                      <a:noFill/>
                    </a:lnB>
                    <a:solidFill>
                      <a:srgbClr val="FFFF99"/>
                    </a:solidFill>
                  </a:tcPr>
                </a:tc>
                <a:tc>
                  <a:txBody>
                    <a:bodyPr/>
                    <a:lstStyle/>
                    <a:p>
                      <a:pPr algn="r" fontAlgn="b"/>
                      <a:r>
                        <a:rPr lang="en-US" sz="800" b="0" i="0" u="none" strike="noStrike" dirty="0">
                          <a:effectLst/>
                          <a:latin typeface="Arial" panose="020B0604020202020204" pitchFamily="34" charset="0"/>
                        </a:rPr>
                        <a:t>0.00</a:t>
                      </a:r>
                    </a:p>
                  </a:txBody>
                  <a:tcPr marL="9479" marR="9479" marT="9479" marB="0" anchor="b">
                    <a:lnL>
                      <a:noFill/>
                    </a:lnL>
                    <a:lnR>
                      <a:noFill/>
                    </a:lnR>
                    <a:lnT>
                      <a:noFill/>
                    </a:lnT>
                    <a:lnB>
                      <a:noFill/>
                    </a:lnB>
                    <a:solidFill>
                      <a:srgbClr val="FFFF99"/>
                    </a:solidFill>
                  </a:tcPr>
                </a:tc>
                <a:tc>
                  <a:txBody>
                    <a:bodyPr/>
                    <a:lstStyle/>
                    <a:p>
                      <a:pPr algn="r" fontAlgn="b"/>
                      <a:r>
                        <a:rPr lang="en-US" sz="800" b="0" i="0" u="none" strike="noStrike" dirty="0">
                          <a:effectLst/>
                          <a:latin typeface="Arial" panose="020B0604020202020204" pitchFamily="34" charset="0"/>
                        </a:rPr>
                        <a:t>0.00</a:t>
                      </a:r>
                    </a:p>
                  </a:txBody>
                  <a:tcPr marL="9479" marR="9479" marT="9479" marB="0" anchor="b">
                    <a:lnL>
                      <a:noFill/>
                    </a:lnL>
                    <a:lnR>
                      <a:noFill/>
                    </a:lnR>
                    <a:lnT>
                      <a:noFill/>
                    </a:lnT>
                    <a:lnB>
                      <a:noFill/>
                    </a:lnB>
                    <a:solidFill>
                      <a:srgbClr val="FFFF99"/>
                    </a:solidFill>
                  </a:tcPr>
                </a:tc>
                <a:extLst>
                  <a:ext uri="{0D108BD9-81ED-4DB2-BD59-A6C34878D82A}">
                    <a16:rowId xmlns:a16="http://schemas.microsoft.com/office/drawing/2014/main" val="1739017014"/>
                  </a:ext>
                </a:extLst>
              </a:tr>
              <a:tr h="161147">
                <a:tc>
                  <a:txBody>
                    <a:bodyPr/>
                    <a:lstStyle/>
                    <a:p>
                      <a:pPr algn="l" fontAlgn="b"/>
                      <a:endParaRPr lang="en-US" sz="800" b="1" i="0" u="none" strike="noStrike" dirty="0">
                        <a:solidFill>
                          <a:srgbClr val="000000"/>
                        </a:solidFill>
                        <a:effectLst/>
                        <a:latin typeface="Arial" panose="020B0604020202020204" pitchFamily="34" charset="0"/>
                      </a:endParaRPr>
                    </a:p>
                  </a:txBody>
                  <a:tcPr marL="9479" marR="9479" marT="9479" marB="0" anchor="b">
                    <a:lnL>
                      <a:noFill/>
                    </a:lnL>
                    <a:lnR>
                      <a:noFill/>
                    </a:lnR>
                    <a:lnT>
                      <a:noFill/>
                    </a:lnT>
                    <a:lnB>
                      <a:noFill/>
                    </a:lnB>
                  </a:tcPr>
                </a:tc>
                <a:tc gridSpan="3">
                  <a:txBody>
                    <a:bodyPr/>
                    <a:lstStyle/>
                    <a:p>
                      <a:pPr algn="l" fontAlgn="b"/>
                      <a:r>
                        <a:rPr lang="en-US" sz="800" b="1" i="0" u="none" strike="noStrike" dirty="0">
                          <a:solidFill>
                            <a:srgbClr val="000000"/>
                          </a:solidFill>
                          <a:effectLst/>
                          <a:latin typeface="Arial" panose="020B0604020202020204" pitchFamily="34" charset="0"/>
                        </a:rPr>
                        <a:t>48500 · CONTRIBUTIONS</a:t>
                      </a:r>
                    </a:p>
                  </a:txBody>
                  <a:tcPr marL="9479" marR="9479" marT="9479" marB="0" anchor="b">
                    <a:lnL>
                      <a:noFill/>
                    </a:lnL>
                    <a:lnR>
                      <a:noFill/>
                    </a:lnR>
                    <a:lnT>
                      <a:noFill/>
                    </a:lnT>
                    <a:lnB>
                      <a:noFill/>
                    </a:lnB>
                  </a:tcPr>
                </a:tc>
                <a:tc hMerge="1">
                  <a:txBody>
                    <a:bodyPr/>
                    <a:lstStyle/>
                    <a:p>
                      <a:endParaRPr lang="en-US"/>
                    </a:p>
                  </a:txBody>
                  <a:tcPr/>
                </a:tc>
                <a:tc hMerge="1">
                  <a:txBody>
                    <a:bodyPr/>
                    <a:lstStyle/>
                    <a:p>
                      <a:endParaRPr lang="en-US"/>
                    </a:p>
                  </a:txBody>
                  <a:tcPr/>
                </a:tc>
                <a:tc>
                  <a:txBody>
                    <a:bodyPr/>
                    <a:lstStyle/>
                    <a:p>
                      <a:pPr algn="l" fontAlgn="b"/>
                      <a:endParaRPr lang="en-US" sz="800" b="1" i="0" u="none" strike="noStrike" dirty="0">
                        <a:solidFill>
                          <a:srgbClr val="000000"/>
                        </a:solidFill>
                        <a:effectLst/>
                        <a:latin typeface="Arial" panose="020B0604020202020204" pitchFamily="34" charset="0"/>
                      </a:endParaRPr>
                    </a:p>
                  </a:txBody>
                  <a:tcPr marL="9479" marR="9479" marT="9479" marB="0" anchor="b">
                    <a:lnL>
                      <a:noFill/>
                    </a:lnL>
                    <a:lnR>
                      <a:noFill/>
                    </a:lnR>
                    <a:lnT>
                      <a:noFill/>
                    </a:lnT>
                    <a:lnB>
                      <a:noFill/>
                    </a:lnB>
                  </a:tcPr>
                </a:tc>
                <a:tc>
                  <a:txBody>
                    <a:bodyPr/>
                    <a:lstStyle/>
                    <a:p>
                      <a:pPr algn="r" fontAlgn="b"/>
                      <a:r>
                        <a:rPr lang="en-US" sz="800" b="0" i="0" u="none" strike="noStrike" dirty="0">
                          <a:solidFill>
                            <a:srgbClr val="000000"/>
                          </a:solidFill>
                          <a:effectLst/>
                          <a:latin typeface="Arial" panose="020B0604020202020204" pitchFamily="34" charset="0"/>
                        </a:rPr>
                        <a:t>171,838.65</a:t>
                      </a:r>
                    </a:p>
                  </a:txBody>
                  <a:tcPr marL="9479" marR="9479" marT="9479" marB="0" anchor="b">
                    <a:lnL>
                      <a:noFill/>
                    </a:lnL>
                    <a:lnR>
                      <a:noFill/>
                    </a:lnR>
                    <a:lnT>
                      <a:noFill/>
                    </a:lnT>
                    <a:lnB>
                      <a:noFill/>
                    </a:lnB>
                    <a:solidFill>
                      <a:srgbClr val="CCCCFF"/>
                    </a:solidFill>
                  </a:tcPr>
                </a:tc>
                <a:tc>
                  <a:txBody>
                    <a:bodyPr/>
                    <a:lstStyle/>
                    <a:p>
                      <a:pPr algn="r" fontAlgn="b"/>
                      <a:r>
                        <a:rPr lang="en-US" sz="800" b="0" i="0" u="none" strike="noStrike" dirty="0">
                          <a:solidFill>
                            <a:srgbClr val="000000"/>
                          </a:solidFill>
                          <a:effectLst/>
                          <a:latin typeface="Arial" panose="020B0604020202020204" pitchFamily="34" charset="0"/>
                        </a:rPr>
                        <a:t>19,791.50</a:t>
                      </a:r>
                    </a:p>
                  </a:txBody>
                  <a:tcPr marL="9479" marR="9479" marT="9479" marB="0" anchor="b">
                    <a:lnL>
                      <a:noFill/>
                    </a:lnL>
                    <a:lnR>
                      <a:noFill/>
                    </a:lnR>
                    <a:lnT>
                      <a:noFill/>
                    </a:lnT>
                    <a:lnB>
                      <a:noFill/>
                    </a:lnB>
                    <a:solidFill>
                      <a:srgbClr val="99CCFF"/>
                    </a:solidFill>
                  </a:tcPr>
                </a:tc>
                <a:tc>
                  <a:txBody>
                    <a:bodyPr/>
                    <a:lstStyle/>
                    <a:p>
                      <a:pPr algn="r" fontAlgn="b"/>
                      <a:r>
                        <a:rPr lang="en-US" sz="800" b="0" i="0" u="none" strike="noStrike" dirty="0">
                          <a:effectLst/>
                          <a:latin typeface="Arial" panose="020B0604020202020204" pitchFamily="34" charset="0"/>
                        </a:rPr>
                        <a:t>42,188.56</a:t>
                      </a:r>
                    </a:p>
                  </a:txBody>
                  <a:tcPr marL="9479" marR="9479" marT="9479" marB="0" anchor="b">
                    <a:lnL>
                      <a:noFill/>
                    </a:lnL>
                    <a:lnR>
                      <a:noFill/>
                    </a:lnR>
                    <a:lnT>
                      <a:noFill/>
                    </a:lnT>
                    <a:lnB>
                      <a:noFill/>
                    </a:lnB>
                    <a:solidFill>
                      <a:srgbClr val="FFFF99"/>
                    </a:solidFill>
                  </a:tcPr>
                </a:tc>
                <a:tc>
                  <a:txBody>
                    <a:bodyPr/>
                    <a:lstStyle/>
                    <a:p>
                      <a:pPr algn="r" fontAlgn="b"/>
                      <a:r>
                        <a:rPr lang="en-US" sz="800" b="0" i="0" u="none" strike="noStrike" dirty="0">
                          <a:solidFill>
                            <a:srgbClr val="000000"/>
                          </a:solidFill>
                          <a:effectLst/>
                          <a:latin typeface="Arial" panose="020B0604020202020204" pitchFamily="34" charset="0"/>
                        </a:rPr>
                        <a:t>0.00</a:t>
                      </a:r>
                    </a:p>
                  </a:txBody>
                  <a:tcPr marL="9479" marR="9479" marT="9479" marB="0" anchor="b">
                    <a:lnL>
                      <a:noFill/>
                    </a:lnL>
                    <a:lnR>
                      <a:noFill/>
                    </a:lnR>
                    <a:lnT>
                      <a:noFill/>
                    </a:lnT>
                    <a:lnB>
                      <a:noFill/>
                    </a:lnB>
                    <a:solidFill>
                      <a:srgbClr val="FFFF99"/>
                    </a:solidFill>
                  </a:tcPr>
                </a:tc>
                <a:tc>
                  <a:txBody>
                    <a:bodyPr/>
                    <a:lstStyle/>
                    <a:p>
                      <a:pPr algn="r" fontAlgn="b"/>
                      <a:r>
                        <a:rPr lang="en-US" sz="800" b="0" i="0" u="none" strike="noStrike" dirty="0">
                          <a:solidFill>
                            <a:srgbClr val="000000"/>
                          </a:solidFill>
                          <a:effectLst/>
                          <a:latin typeface="Arial" panose="020B0604020202020204" pitchFamily="34" charset="0"/>
                        </a:rPr>
                        <a:t>0.00</a:t>
                      </a:r>
                    </a:p>
                  </a:txBody>
                  <a:tcPr marL="9479" marR="9479" marT="9479" marB="0" anchor="b">
                    <a:lnL>
                      <a:noFill/>
                    </a:lnL>
                    <a:lnR>
                      <a:noFill/>
                    </a:lnR>
                    <a:lnT>
                      <a:noFill/>
                    </a:lnT>
                    <a:lnB>
                      <a:noFill/>
                    </a:lnB>
                    <a:solidFill>
                      <a:srgbClr val="FFFF99"/>
                    </a:solidFill>
                  </a:tcPr>
                </a:tc>
                <a:tc>
                  <a:txBody>
                    <a:bodyPr/>
                    <a:lstStyle/>
                    <a:p>
                      <a:pPr algn="r" fontAlgn="b"/>
                      <a:r>
                        <a:rPr lang="en-US" sz="800" b="0" i="0" u="none" strike="noStrike" dirty="0">
                          <a:solidFill>
                            <a:srgbClr val="000000"/>
                          </a:solidFill>
                          <a:effectLst/>
                          <a:latin typeface="Arial" panose="020B0604020202020204" pitchFamily="34" charset="0"/>
                        </a:rPr>
                        <a:t>0.00</a:t>
                      </a:r>
                    </a:p>
                  </a:txBody>
                  <a:tcPr marL="9479" marR="9479" marT="9479" marB="0" anchor="b">
                    <a:lnL>
                      <a:noFill/>
                    </a:lnL>
                    <a:lnR>
                      <a:noFill/>
                    </a:lnR>
                    <a:lnT>
                      <a:noFill/>
                    </a:lnT>
                    <a:lnB>
                      <a:noFill/>
                    </a:lnB>
                    <a:solidFill>
                      <a:srgbClr val="FFFF99"/>
                    </a:solidFill>
                  </a:tcPr>
                </a:tc>
                <a:tc>
                  <a:txBody>
                    <a:bodyPr/>
                    <a:lstStyle/>
                    <a:p>
                      <a:pPr algn="r" fontAlgn="b"/>
                      <a:r>
                        <a:rPr lang="en-US" sz="800" b="0" i="0" u="none" strike="noStrike" dirty="0">
                          <a:effectLst/>
                          <a:latin typeface="Arial" panose="020B0604020202020204" pitchFamily="34" charset="0"/>
                        </a:rPr>
                        <a:t>0.00</a:t>
                      </a:r>
                    </a:p>
                  </a:txBody>
                  <a:tcPr marL="9479" marR="9479" marT="9479" marB="0" anchor="b">
                    <a:lnL>
                      <a:noFill/>
                    </a:lnL>
                    <a:lnR>
                      <a:noFill/>
                    </a:lnR>
                    <a:lnT>
                      <a:noFill/>
                    </a:lnT>
                    <a:lnB>
                      <a:noFill/>
                    </a:lnB>
                    <a:solidFill>
                      <a:srgbClr val="FFFF99"/>
                    </a:solidFill>
                  </a:tcPr>
                </a:tc>
                <a:tc>
                  <a:txBody>
                    <a:bodyPr/>
                    <a:lstStyle/>
                    <a:p>
                      <a:pPr algn="r" fontAlgn="b"/>
                      <a:r>
                        <a:rPr lang="en-US" sz="800" b="0" i="0" u="none" strike="noStrike" dirty="0">
                          <a:effectLst/>
                          <a:latin typeface="Arial" panose="020B0604020202020204" pitchFamily="34" charset="0"/>
                        </a:rPr>
                        <a:t>0.00</a:t>
                      </a:r>
                    </a:p>
                  </a:txBody>
                  <a:tcPr marL="9479" marR="9479" marT="9479" marB="0" anchor="b">
                    <a:lnL>
                      <a:noFill/>
                    </a:lnL>
                    <a:lnR>
                      <a:noFill/>
                    </a:lnR>
                    <a:lnT>
                      <a:noFill/>
                    </a:lnT>
                    <a:lnB>
                      <a:noFill/>
                    </a:lnB>
                    <a:solidFill>
                      <a:srgbClr val="FFFF99"/>
                    </a:solidFill>
                  </a:tcPr>
                </a:tc>
                <a:extLst>
                  <a:ext uri="{0D108BD9-81ED-4DB2-BD59-A6C34878D82A}">
                    <a16:rowId xmlns:a16="http://schemas.microsoft.com/office/drawing/2014/main" val="1662790624"/>
                  </a:ext>
                </a:extLst>
              </a:tr>
              <a:tr h="161147">
                <a:tc>
                  <a:txBody>
                    <a:bodyPr/>
                    <a:lstStyle/>
                    <a:p>
                      <a:pPr algn="l" fontAlgn="b"/>
                      <a:endParaRPr lang="en-US" sz="800" b="1" i="0" u="none" strike="noStrike" dirty="0">
                        <a:solidFill>
                          <a:srgbClr val="000000"/>
                        </a:solidFill>
                        <a:effectLst/>
                        <a:latin typeface="Arial" panose="020B0604020202020204" pitchFamily="34" charset="0"/>
                      </a:endParaRPr>
                    </a:p>
                  </a:txBody>
                  <a:tcPr marL="9479" marR="9479" marT="9479" marB="0" anchor="b">
                    <a:lnL>
                      <a:noFill/>
                    </a:lnL>
                    <a:lnR>
                      <a:noFill/>
                    </a:lnR>
                    <a:lnT>
                      <a:noFill/>
                    </a:lnT>
                    <a:lnB>
                      <a:noFill/>
                    </a:lnB>
                  </a:tcPr>
                </a:tc>
                <a:tc gridSpan="3">
                  <a:txBody>
                    <a:bodyPr/>
                    <a:lstStyle/>
                    <a:p>
                      <a:pPr algn="l" fontAlgn="b"/>
                      <a:r>
                        <a:rPr lang="en-US" sz="800" b="1" i="0" u="none" strike="noStrike" dirty="0">
                          <a:solidFill>
                            <a:srgbClr val="000000"/>
                          </a:solidFill>
                          <a:effectLst/>
                          <a:latin typeface="Arial" panose="020B0604020202020204" pitchFamily="34" charset="0"/>
                        </a:rPr>
                        <a:t>48900 · MISCELLANEOUS INCOME</a:t>
                      </a:r>
                    </a:p>
                  </a:txBody>
                  <a:tcPr marL="9479" marR="9479" marT="9479" marB="0" anchor="b">
                    <a:lnL>
                      <a:noFill/>
                    </a:lnL>
                    <a:lnR>
                      <a:noFill/>
                    </a:lnR>
                    <a:lnT>
                      <a:noFill/>
                    </a:lnT>
                    <a:lnB>
                      <a:noFill/>
                    </a:lnB>
                  </a:tcPr>
                </a:tc>
                <a:tc hMerge="1">
                  <a:txBody>
                    <a:bodyPr/>
                    <a:lstStyle/>
                    <a:p>
                      <a:endParaRPr lang="en-US"/>
                    </a:p>
                  </a:txBody>
                  <a:tcPr/>
                </a:tc>
                <a:tc hMerge="1">
                  <a:txBody>
                    <a:bodyPr/>
                    <a:lstStyle/>
                    <a:p>
                      <a:endParaRPr lang="en-US"/>
                    </a:p>
                  </a:txBody>
                  <a:tcPr/>
                </a:tc>
                <a:tc>
                  <a:txBody>
                    <a:bodyPr/>
                    <a:lstStyle/>
                    <a:p>
                      <a:pPr algn="l" fontAlgn="b"/>
                      <a:endParaRPr lang="en-US" sz="800" b="1" i="0" u="none" strike="noStrike" dirty="0">
                        <a:solidFill>
                          <a:srgbClr val="000000"/>
                        </a:solidFill>
                        <a:effectLst/>
                        <a:latin typeface="Arial" panose="020B0604020202020204" pitchFamily="34" charset="0"/>
                      </a:endParaRPr>
                    </a:p>
                  </a:txBody>
                  <a:tcPr marL="9479" marR="9479" marT="9479" marB="0" anchor="b">
                    <a:lnL>
                      <a:noFill/>
                    </a:lnL>
                    <a:lnR>
                      <a:noFill/>
                    </a:lnR>
                    <a:lnT>
                      <a:noFill/>
                    </a:lnT>
                    <a:lnB>
                      <a:noFill/>
                    </a:lnB>
                  </a:tcPr>
                </a:tc>
                <a:tc>
                  <a:txBody>
                    <a:bodyPr/>
                    <a:lstStyle/>
                    <a:p>
                      <a:pPr algn="r" fontAlgn="b"/>
                      <a:r>
                        <a:rPr lang="en-US" sz="800" b="0" i="0" u="none" strike="noStrike" dirty="0">
                          <a:solidFill>
                            <a:srgbClr val="000000"/>
                          </a:solidFill>
                          <a:effectLst/>
                          <a:latin typeface="Arial" panose="020B0604020202020204" pitchFamily="34" charset="0"/>
                        </a:rPr>
                        <a:t>3,903.62</a:t>
                      </a:r>
                    </a:p>
                  </a:txBody>
                  <a:tcPr marL="9479" marR="9479" marT="9479" marB="0" anchor="b">
                    <a:lnL>
                      <a:noFill/>
                    </a:lnL>
                    <a:lnR>
                      <a:noFill/>
                    </a:lnR>
                    <a:lnT>
                      <a:noFill/>
                    </a:lnT>
                    <a:lnB>
                      <a:noFill/>
                    </a:lnB>
                    <a:solidFill>
                      <a:srgbClr val="CCCCFF"/>
                    </a:solidFill>
                  </a:tcPr>
                </a:tc>
                <a:tc>
                  <a:txBody>
                    <a:bodyPr/>
                    <a:lstStyle/>
                    <a:p>
                      <a:pPr algn="r" fontAlgn="b"/>
                      <a:r>
                        <a:rPr lang="en-US" sz="800" b="0" i="0" u="none" strike="noStrike" dirty="0">
                          <a:solidFill>
                            <a:srgbClr val="000000"/>
                          </a:solidFill>
                          <a:effectLst/>
                          <a:latin typeface="Arial" panose="020B0604020202020204" pitchFamily="34" charset="0"/>
                        </a:rPr>
                        <a:t>0.01</a:t>
                      </a:r>
                    </a:p>
                  </a:txBody>
                  <a:tcPr marL="9479" marR="9479" marT="9479" marB="0" anchor="b">
                    <a:lnL>
                      <a:noFill/>
                    </a:lnL>
                    <a:lnR>
                      <a:noFill/>
                    </a:lnR>
                    <a:lnT>
                      <a:noFill/>
                    </a:lnT>
                    <a:lnB>
                      <a:noFill/>
                    </a:lnB>
                    <a:solidFill>
                      <a:srgbClr val="99CCFF"/>
                    </a:solidFill>
                  </a:tcPr>
                </a:tc>
                <a:tc>
                  <a:txBody>
                    <a:bodyPr/>
                    <a:lstStyle/>
                    <a:p>
                      <a:pPr algn="r" fontAlgn="b"/>
                      <a:r>
                        <a:rPr lang="en-US" sz="800" b="0" i="0" u="none" strike="noStrike" dirty="0">
                          <a:solidFill>
                            <a:srgbClr val="000000"/>
                          </a:solidFill>
                          <a:effectLst/>
                          <a:latin typeface="Arial" panose="020B0604020202020204" pitchFamily="34" charset="0"/>
                        </a:rPr>
                        <a:t>0.00</a:t>
                      </a:r>
                    </a:p>
                  </a:txBody>
                  <a:tcPr marL="9479" marR="9479" marT="9479" marB="0" anchor="b">
                    <a:lnL>
                      <a:noFill/>
                    </a:lnL>
                    <a:lnR>
                      <a:noFill/>
                    </a:lnR>
                    <a:lnT>
                      <a:noFill/>
                    </a:lnT>
                    <a:lnB>
                      <a:noFill/>
                    </a:lnB>
                    <a:solidFill>
                      <a:srgbClr val="FFFF99"/>
                    </a:solidFill>
                  </a:tcPr>
                </a:tc>
                <a:tc>
                  <a:txBody>
                    <a:bodyPr/>
                    <a:lstStyle/>
                    <a:p>
                      <a:pPr algn="r" fontAlgn="b"/>
                      <a:r>
                        <a:rPr lang="en-US" sz="800" b="0" i="0" u="none" strike="noStrike" dirty="0">
                          <a:solidFill>
                            <a:srgbClr val="000000"/>
                          </a:solidFill>
                          <a:effectLst/>
                          <a:latin typeface="Arial" panose="020B0604020202020204" pitchFamily="34" charset="0"/>
                        </a:rPr>
                        <a:t>0.00</a:t>
                      </a:r>
                    </a:p>
                  </a:txBody>
                  <a:tcPr marL="9479" marR="9479" marT="9479" marB="0" anchor="b">
                    <a:lnL>
                      <a:noFill/>
                    </a:lnL>
                    <a:lnR>
                      <a:noFill/>
                    </a:lnR>
                    <a:lnT>
                      <a:noFill/>
                    </a:lnT>
                    <a:lnB>
                      <a:noFill/>
                    </a:lnB>
                    <a:solidFill>
                      <a:srgbClr val="FFFF99"/>
                    </a:solidFill>
                  </a:tcPr>
                </a:tc>
                <a:tc>
                  <a:txBody>
                    <a:bodyPr/>
                    <a:lstStyle/>
                    <a:p>
                      <a:pPr algn="r" fontAlgn="b"/>
                      <a:r>
                        <a:rPr lang="en-US" sz="800" b="0" i="0" u="none" strike="noStrike" dirty="0">
                          <a:solidFill>
                            <a:srgbClr val="000000"/>
                          </a:solidFill>
                          <a:effectLst/>
                          <a:latin typeface="Arial" panose="020B0604020202020204" pitchFamily="34" charset="0"/>
                        </a:rPr>
                        <a:t>0.00</a:t>
                      </a:r>
                    </a:p>
                  </a:txBody>
                  <a:tcPr marL="9479" marR="9479" marT="9479" marB="0" anchor="b">
                    <a:lnL>
                      <a:noFill/>
                    </a:lnL>
                    <a:lnR>
                      <a:noFill/>
                    </a:lnR>
                    <a:lnT>
                      <a:noFill/>
                    </a:lnT>
                    <a:lnB>
                      <a:noFill/>
                    </a:lnB>
                    <a:solidFill>
                      <a:srgbClr val="FFFF99"/>
                    </a:solidFill>
                  </a:tcPr>
                </a:tc>
                <a:tc>
                  <a:txBody>
                    <a:bodyPr/>
                    <a:lstStyle/>
                    <a:p>
                      <a:pPr algn="r" fontAlgn="b"/>
                      <a:r>
                        <a:rPr lang="en-US" sz="800" b="0" i="0" u="none" strike="noStrike" dirty="0">
                          <a:solidFill>
                            <a:srgbClr val="000000"/>
                          </a:solidFill>
                          <a:effectLst/>
                          <a:latin typeface="Arial" panose="020B0604020202020204" pitchFamily="34" charset="0"/>
                        </a:rPr>
                        <a:t>0.00</a:t>
                      </a:r>
                    </a:p>
                  </a:txBody>
                  <a:tcPr marL="9479" marR="9479" marT="9479" marB="0" anchor="b">
                    <a:lnL>
                      <a:noFill/>
                    </a:lnL>
                    <a:lnR>
                      <a:noFill/>
                    </a:lnR>
                    <a:lnT>
                      <a:noFill/>
                    </a:lnT>
                    <a:lnB>
                      <a:noFill/>
                    </a:lnB>
                    <a:solidFill>
                      <a:srgbClr val="FFFF99"/>
                    </a:solidFill>
                  </a:tcPr>
                </a:tc>
                <a:tc>
                  <a:txBody>
                    <a:bodyPr/>
                    <a:lstStyle/>
                    <a:p>
                      <a:pPr algn="r" fontAlgn="b"/>
                      <a:r>
                        <a:rPr lang="en-US" sz="800" b="0" i="0" u="none" strike="noStrike" dirty="0">
                          <a:solidFill>
                            <a:srgbClr val="000000"/>
                          </a:solidFill>
                          <a:effectLst/>
                          <a:latin typeface="Arial" panose="020B0604020202020204" pitchFamily="34" charset="0"/>
                        </a:rPr>
                        <a:t>0.00</a:t>
                      </a:r>
                    </a:p>
                  </a:txBody>
                  <a:tcPr marL="9479" marR="9479" marT="9479" marB="0" anchor="b">
                    <a:lnL>
                      <a:noFill/>
                    </a:lnL>
                    <a:lnR>
                      <a:noFill/>
                    </a:lnR>
                    <a:lnT>
                      <a:noFill/>
                    </a:lnT>
                    <a:lnB>
                      <a:noFill/>
                    </a:lnB>
                    <a:solidFill>
                      <a:srgbClr val="FFFF99"/>
                    </a:solidFill>
                  </a:tcPr>
                </a:tc>
                <a:tc>
                  <a:txBody>
                    <a:bodyPr/>
                    <a:lstStyle/>
                    <a:p>
                      <a:pPr algn="r" fontAlgn="b"/>
                      <a:r>
                        <a:rPr lang="en-US" sz="800" b="0" i="0" u="none" strike="noStrike" dirty="0">
                          <a:solidFill>
                            <a:srgbClr val="000000"/>
                          </a:solidFill>
                          <a:effectLst/>
                          <a:latin typeface="Arial" panose="020B0604020202020204" pitchFamily="34" charset="0"/>
                        </a:rPr>
                        <a:t>0.00</a:t>
                      </a:r>
                    </a:p>
                  </a:txBody>
                  <a:tcPr marL="9479" marR="9479" marT="9479" marB="0" anchor="b">
                    <a:lnL>
                      <a:noFill/>
                    </a:lnL>
                    <a:lnR>
                      <a:noFill/>
                    </a:lnR>
                    <a:lnT>
                      <a:noFill/>
                    </a:lnT>
                    <a:lnB>
                      <a:noFill/>
                    </a:lnB>
                    <a:solidFill>
                      <a:srgbClr val="FFFF99"/>
                    </a:solidFill>
                  </a:tcPr>
                </a:tc>
                <a:extLst>
                  <a:ext uri="{0D108BD9-81ED-4DB2-BD59-A6C34878D82A}">
                    <a16:rowId xmlns:a16="http://schemas.microsoft.com/office/drawing/2014/main" val="659451442"/>
                  </a:ext>
                </a:extLst>
              </a:tr>
              <a:tr h="161147">
                <a:tc>
                  <a:txBody>
                    <a:bodyPr/>
                    <a:lstStyle/>
                    <a:p>
                      <a:pPr algn="l" fontAlgn="b"/>
                      <a:endParaRPr lang="en-US" sz="800" b="1" i="0" u="none" strike="noStrike" dirty="0">
                        <a:solidFill>
                          <a:srgbClr val="000000"/>
                        </a:solidFill>
                        <a:effectLst/>
                        <a:latin typeface="Arial" panose="020B0604020202020204" pitchFamily="34" charset="0"/>
                      </a:endParaRPr>
                    </a:p>
                  </a:txBody>
                  <a:tcPr marL="9479" marR="9479" marT="9479" marB="0" anchor="b">
                    <a:lnL>
                      <a:noFill/>
                    </a:lnL>
                    <a:lnR>
                      <a:noFill/>
                    </a:lnR>
                    <a:lnT>
                      <a:noFill/>
                    </a:lnT>
                    <a:lnB>
                      <a:noFill/>
                    </a:lnB>
                  </a:tcPr>
                </a:tc>
                <a:tc gridSpan="3">
                  <a:txBody>
                    <a:bodyPr/>
                    <a:lstStyle/>
                    <a:p>
                      <a:pPr algn="l" fontAlgn="b"/>
                      <a:r>
                        <a:rPr lang="en-US" sz="800" b="1" i="0" u="none" strike="noStrike" dirty="0">
                          <a:solidFill>
                            <a:srgbClr val="000000"/>
                          </a:solidFill>
                          <a:effectLst/>
                          <a:latin typeface="Arial" panose="020B0604020202020204" pitchFamily="34" charset="0"/>
                        </a:rPr>
                        <a:t>48901 · REIMBURSEMENTS</a:t>
                      </a:r>
                    </a:p>
                  </a:txBody>
                  <a:tcPr marL="9479" marR="9479" marT="9479" marB="0" anchor="b">
                    <a:lnL>
                      <a:noFill/>
                    </a:lnL>
                    <a:lnR>
                      <a:noFill/>
                    </a:lnR>
                    <a:lnT>
                      <a:noFill/>
                    </a:lnT>
                    <a:lnB>
                      <a:noFill/>
                    </a:lnB>
                  </a:tcPr>
                </a:tc>
                <a:tc hMerge="1">
                  <a:txBody>
                    <a:bodyPr/>
                    <a:lstStyle/>
                    <a:p>
                      <a:endParaRPr lang="en-US"/>
                    </a:p>
                  </a:txBody>
                  <a:tcPr/>
                </a:tc>
                <a:tc hMerge="1">
                  <a:txBody>
                    <a:bodyPr/>
                    <a:lstStyle/>
                    <a:p>
                      <a:endParaRPr lang="en-US"/>
                    </a:p>
                  </a:txBody>
                  <a:tcPr/>
                </a:tc>
                <a:tc>
                  <a:txBody>
                    <a:bodyPr/>
                    <a:lstStyle/>
                    <a:p>
                      <a:pPr algn="l" fontAlgn="b"/>
                      <a:endParaRPr lang="en-US" sz="800" b="1" i="0" u="none" strike="noStrike" dirty="0">
                        <a:solidFill>
                          <a:srgbClr val="000000"/>
                        </a:solidFill>
                        <a:effectLst/>
                        <a:latin typeface="Arial" panose="020B0604020202020204" pitchFamily="34" charset="0"/>
                      </a:endParaRPr>
                    </a:p>
                  </a:txBody>
                  <a:tcPr marL="9479" marR="9479" marT="9479" marB="0" anchor="b">
                    <a:lnL>
                      <a:noFill/>
                    </a:lnL>
                    <a:lnR>
                      <a:noFill/>
                    </a:lnR>
                    <a:lnT>
                      <a:noFill/>
                    </a:lnT>
                    <a:lnB>
                      <a:noFill/>
                    </a:lnB>
                  </a:tcPr>
                </a:tc>
                <a:tc>
                  <a:txBody>
                    <a:bodyPr/>
                    <a:lstStyle/>
                    <a:p>
                      <a:pPr algn="r" fontAlgn="b"/>
                      <a:r>
                        <a:rPr lang="en-US" sz="800" b="0" i="0" u="none" strike="noStrike" dirty="0">
                          <a:solidFill>
                            <a:srgbClr val="000000"/>
                          </a:solidFill>
                          <a:effectLst/>
                          <a:latin typeface="Arial" panose="020B0604020202020204" pitchFamily="34" charset="0"/>
                        </a:rPr>
                        <a:t>204.00</a:t>
                      </a:r>
                    </a:p>
                  </a:txBody>
                  <a:tcPr marL="9479" marR="9479" marT="9479" marB="0" anchor="b">
                    <a:lnL>
                      <a:noFill/>
                    </a:lnL>
                    <a:lnR>
                      <a:noFill/>
                    </a:lnR>
                    <a:lnT>
                      <a:noFill/>
                    </a:lnT>
                    <a:lnB>
                      <a:noFill/>
                    </a:lnB>
                    <a:solidFill>
                      <a:srgbClr val="CCCCFF"/>
                    </a:solidFill>
                  </a:tcPr>
                </a:tc>
                <a:tc>
                  <a:txBody>
                    <a:bodyPr/>
                    <a:lstStyle/>
                    <a:p>
                      <a:pPr algn="r" fontAlgn="b"/>
                      <a:r>
                        <a:rPr lang="en-US" sz="800" b="0" i="0" u="none" strike="noStrike" dirty="0">
                          <a:solidFill>
                            <a:srgbClr val="000000"/>
                          </a:solidFill>
                          <a:effectLst/>
                          <a:latin typeface="Arial" panose="020B0604020202020204" pitchFamily="34" charset="0"/>
                        </a:rPr>
                        <a:t>6,673.72</a:t>
                      </a:r>
                    </a:p>
                  </a:txBody>
                  <a:tcPr marL="9479" marR="9479" marT="9479" marB="0" anchor="b">
                    <a:lnL>
                      <a:noFill/>
                    </a:lnL>
                    <a:lnR>
                      <a:noFill/>
                    </a:lnR>
                    <a:lnT>
                      <a:noFill/>
                    </a:lnT>
                    <a:lnB>
                      <a:noFill/>
                    </a:lnB>
                    <a:solidFill>
                      <a:srgbClr val="99CCFF"/>
                    </a:solidFill>
                  </a:tcPr>
                </a:tc>
                <a:tc>
                  <a:txBody>
                    <a:bodyPr/>
                    <a:lstStyle/>
                    <a:p>
                      <a:pPr algn="r" fontAlgn="b"/>
                      <a:r>
                        <a:rPr lang="en-US" sz="800" b="0" i="0" u="none" strike="noStrike" dirty="0">
                          <a:solidFill>
                            <a:srgbClr val="000000"/>
                          </a:solidFill>
                          <a:effectLst/>
                          <a:latin typeface="Arial" panose="020B0604020202020204" pitchFamily="34" charset="0"/>
                        </a:rPr>
                        <a:t>12,641.88</a:t>
                      </a:r>
                    </a:p>
                  </a:txBody>
                  <a:tcPr marL="9479" marR="9479" marT="9479" marB="0" anchor="b">
                    <a:lnL>
                      <a:noFill/>
                    </a:lnL>
                    <a:lnR>
                      <a:noFill/>
                    </a:lnR>
                    <a:lnT>
                      <a:noFill/>
                    </a:lnT>
                    <a:lnB>
                      <a:noFill/>
                    </a:lnB>
                    <a:solidFill>
                      <a:srgbClr val="FFFF99"/>
                    </a:solidFill>
                  </a:tcPr>
                </a:tc>
                <a:tc>
                  <a:txBody>
                    <a:bodyPr/>
                    <a:lstStyle/>
                    <a:p>
                      <a:pPr algn="r" fontAlgn="b"/>
                      <a:r>
                        <a:rPr lang="en-US" sz="800" b="0" i="0" u="none" strike="noStrike" dirty="0">
                          <a:solidFill>
                            <a:srgbClr val="000000"/>
                          </a:solidFill>
                          <a:effectLst/>
                          <a:latin typeface="Arial" panose="020B0604020202020204" pitchFamily="34" charset="0"/>
                        </a:rPr>
                        <a:t>3,627.21</a:t>
                      </a:r>
                    </a:p>
                  </a:txBody>
                  <a:tcPr marL="9479" marR="9479" marT="9479" marB="0" anchor="b">
                    <a:lnL>
                      <a:noFill/>
                    </a:lnL>
                    <a:lnR>
                      <a:noFill/>
                    </a:lnR>
                    <a:lnT>
                      <a:noFill/>
                    </a:lnT>
                    <a:lnB>
                      <a:noFill/>
                    </a:lnB>
                    <a:solidFill>
                      <a:srgbClr val="FFFF99"/>
                    </a:solidFill>
                  </a:tcPr>
                </a:tc>
                <a:tc>
                  <a:txBody>
                    <a:bodyPr/>
                    <a:lstStyle/>
                    <a:p>
                      <a:pPr algn="r" fontAlgn="b"/>
                      <a:r>
                        <a:rPr lang="en-US" sz="800" b="0" i="0" u="none" strike="noStrike" dirty="0">
                          <a:solidFill>
                            <a:srgbClr val="000000"/>
                          </a:solidFill>
                          <a:effectLst/>
                          <a:latin typeface="Arial" panose="020B0604020202020204" pitchFamily="34" charset="0"/>
                        </a:rPr>
                        <a:t>12,484.21</a:t>
                      </a:r>
                    </a:p>
                  </a:txBody>
                  <a:tcPr marL="9479" marR="9479" marT="9479" marB="0" anchor="b">
                    <a:lnL>
                      <a:noFill/>
                    </a:lnL>
                    <a:lnR>
                      <a:noFill/>
                    </a:lnR>
                    <a:lnT>
                      <a:noFill/>
                    </a:lnT>
                    <a:lnB>
                      <a:noFill/>
                    </a:lnB>
                    <a:solidFill>
                      <a:srgbClr val="FFFF99"/>
                    </a:solidFill>
                  </a:tcPr>
                </a:tc>
                <a:tc>
                  <a:txBody>
                    <a:bodyPr/>
                    <a:lstStyle/>
                    <a:p>
                      <a:pPr algn="r" fontAlgn="b"/>
                      <a:r>
                        <a:rPr lang="en-US" sz="800" b="0" i="0" u="none" strike="noStrike" dirty="0">
                          <a:solidFill>
                            <a:srgbClr val="000000"/>
                          </a:solidFill>
                          <a:effectLst/>
                          <a:latin typeface="Arial" panose="020B0604020202020204" pitchFamily="34" charset="0"/>
                        </a:rPr>
                        <a:t>16,111.42</a:t>
                      </a:r>
                    </a:p>
                  </a:txBody>
                  <a:tcPr marL="9479" marR="9479" marT="9479" marB="0" anchor="b">
                    <a:lnL>
                      <a:noFill/>
                    </a:lnL>
                    <a:lnR>
                      <a:noFill/>
                    </a:lnR>
                    <a:lnT>
                      <a:noFill/>
                    </a:lnT>
                    <a:lnB>
                      <a:noFill/>
                    </a:lnB>
                    <a:solidFill>
                      <a:srgbClr val="FFFF99"/>
                    </a:solidFill>
                  </a:tcPr>
                </a:tc>
                <a:tc>
                  <a:txBody>
                    <a:bodyPr/>
                    <a:lstStyle/>
                    <a:p>
                      <a:pPr algn="r" fontAlgn="b"/>
                      <a:r>
                        <a:rPr lang="en-US" sz="800" b="0" i="0" u="none" strike="noStrike" dirty="0">
                          <a:solidFill>
                            <a:srgbClr val="000000"/>
                          </a:solidFill>
                          <a:effectLst/>
                          <a:latin typeface="Arial" panose="020B0604020202020204" pitchFamily="34" charset="0"/>
                        </a:rPr>
                        <a:t>8,857.00</a:t>
                      </a:r>
                    </a:p>
                  </a:txBody>
                  <a:tcPr marL="9479" marR="9479" marT="9479" marB="0" anchor="b">
                    <a:lnL>
                      <a:noFill/>
                    </a:lnL>
                    <a:lnR>
                      <a:noFill/>
                    </a:lnR>
                    <a:lnT>
                      <a:noFill/>
                    </a:lnT>
                    <a:lnB>
                      <a:noFill/>
                    </a:lnB>
                    <a:solidFill>
                      <a:srgbClr val="FFFF99"/>
                    </a:solidFill>
                  </a:tcPr>
                </a:tc>
                <a:tc>
                  <a:txBody>
                    <a:bodyPr/>
                    <a:lstStyle/>
                    <a:p>
                      <a:pPr algn="r" fontAlgn="b"/>
                      <a:r>
                        <a:rPr lang="en-US" sz="800" b="0" i="0" u="none" strike="noStrike" dirty="0">
                          <a:solidFill>
                            <a:srgbClr val="000000"/>
                          </a:solidFill>
                          <a:effectLst/>
                          <a:latin typeface="Arial" panose="020B0604020202020204" pitchFamily="34" charset="0"/>
                        </a:rPr>
                        <a:t>8,857.00</a:t>
                      </a:r>
                    </a:p>
                  </a:txBody>
                  <a:tcPr marL="9479" marR="9479" marT="9479" marB="0" anchor="b">
                    <a:lnL>
                      <a:noFill/>
                    </a:lnL>
                    <a:lnR>
                      <a:noFill/>
                    </a:lnR>
                    <a:lnT>
                      <a:noFill/>
                    </a:lnT>
                    <a:lnB>
                      <a:noFill/>
                    </a:lnB>
                    <a:solidFill>
                      <a:srgbClr val="FFFF99"/>
                    </a:solidFill>
                  </a:tcPr>
                </a:tc>
                <a:extLst>
                  <a:ext uri="{0D108BD9-81ED-4DB2-BD59-A6C34878D82A}">
                    <a16:rowId xmlns:a16="http://schemas.microsoft.com/office/drawing/2014/main" val="924326997"/>
                  </a:ext>
                </a:extLst>
              </a:tr>
              <a:tr h="161147">
                <a:tc>
                  <a:txBody>
                    <a:bodyPr/>
                    <a:lstStyle/>
                    <a:p>
                      <a:pPr algn="l" fontAlgn="b"/>
                      <a:endParaRPr lang="en-US" sz="800" b="1" i="0" u="none" strike="noStrike" dirty="0">
                        <a:solidFill>
                          <a:srgbClr val="000000"/>
                        </a:solidFill>
                        <a:effectLst/>
                        <a:latin typeface="Arial" panose="020B0604020202020204" pitchFamily="34" charset="0"/>
                      </a:endParaRPr>
                    </a:p>
                  </a:txBody>
                  <a:tcPr marL="9479" marR="9479" marT="9479" marB="0" anchor="b">
                    <a:lnL>
                      <a:noFill/>
                    </a:lnL>
                    <a:lnR>
                      <a:noFill/>
                    </a:lnR>
                    <a:lnT>
                      <a:noFill/>
                    </a:lnT>
                    <a:lnB>
                      <a:noFill/>
                    </a:lnB>
                  </a:tcPr>
                </a:tc>
                <a:tc gridSpan="2">
                  <a:txBody>
                    <a:bodyPr/>
                    <a:lstStyle/>
                    <a:p>
                      <a:pPr algn="l" fontAlgn="b"/>
                      <a:r>
                        <a:rPr lang="en-US" sz="800" b="1" i="0" u="none" strike="noStrike" dirty="0">
                          <a:solidFill>
                            <a:srgbClr val="000000"/>
                          </a:solidFill>
                          <a:effectLst/>
                          <a:latin typeface="Arial" panose="020B0604020202020204" pitchFamily="34" charset="0"/>
                        </a:rPr>
                        <a:t>48902 · REFUNDS</a:t>
                      </a:r>
                    </a:p>
                  </a:txBody>
                  <a:tcPr marL="9479" marR="9479" marT="9479" marB="0" anchor="b">
                    <a:lnL>
                      <a:noFill/>
                    </a:lnL>
                    <a:lnR>
                      <a:noFill/>
                    </a:lnR>
                    <a:lnT>
                      <a:noFill/>
                    </a:lnT>
                    <a:lnB>
                      <a:noFill/>
                    </a:lnB>
                  </a:tcPr>
                </a:tc>
                <a:tc hMerge="1">
                  <a:txBody>
                    <a:bodyPr/>
                    <a:lstStyle/>
                    <a:p>
                      <a:endParaRPr lang="en-US"/>
                    </a:p>
                  </a:txBody>
                  <a:tcPr/>
                </a:tc>
                <a:tc>
                  <a:txBody>
                    <a:bodyPr/>
                    <a:lstStyle/>
                    <a:p>
                      <a:pPr algn="l" fontAlgn="b"/>
                      <a:endParaRPr lang="en-US" sz="800" b="1" i="0" u="none" strike="noStrike" dirty="0">
                        <a:solidFill>
                          <a:srgbClr val="000000"/>
                        </a:solidFill>
                        <a:effectLst/>
                        <a:latin typeface="Arial" panose="020B0604020202020204" pitchFamily="34" charset="0"/>
                      </a:endParaRPr>
                    </a:p>
                  </a:txBody>
                  <a:tcPr marL="9479" marR="9479" marT="9479" marB="0" anchor="b">
                    <a:lnL>
                      <a:noFill/>
                    </a:lnL>
                    <a:lnR>
                      <a:noFill/>
                    </a:lnR>
                    <a:lnT>
                      <a:noFill/>
                    </a:lnT>
                    <a:lnB>
                      <a:noFill/>
                    </a:lnB>
                  </a:tcPr>
                </a:tc>
                <a:tc>
                  <a:txBody>
                    <a:bodyPr/>
                    <a:lstStyle/>
                    <a:p>
                      <a:pPr algn="l" fontAlgn="b"/>
                      <a:endParaRPr lang="en-US" sz="800" b="1" i="0" u="none" strike="noStrike" dirty="0">
                        <a:solidFill>
                          <a:srgbClr val="000000"/>
                        </a:solidFill>
                        <a:effectLst/>
                        <a:latin typeface="Arial" panose="020B0604020202020204" pitchFamily="34" charset="0"/>
                      </a:endParaRPr>
                    </a:p>
                  </a:txBody>
                  <a:tcPr marL="9479" marR="9479" marT="9479" marB="0" anchor="b">
                    <a:lnL>
                      <a:noFill/>
                    </a:lnL>
                    <a:lnR>
                      <a:noFill/>
                    </a:lnR>
                    <a:lnT>
                      <a:noFill/>
                    </a:lnT>
                    <a:lnB>
                      <a:noFill/>
                    </a:lnB>
                  </a:tcPr>
                </a:tc>
                <a:tc>
                  <a:txBody>
                    <a:bodyPr/>
                    <a:lstStyle/>
                    <a:p>
                      <a:pPr algn="r" fontAlgn="b"/>
                      <a:r>
                        <a:rPr lang="en-US" sz="800" b="0" i="0" u="none" strike="noStrike" dirty="0">
                          <a:solidFill>
                            <a:srgbClr val="000000"/>
                          </a:solidFill>
                          <a:effectLst/>
                          <a:latin typeface="Arial" panose="020B0604020202020204" pitchFamily="34" charset="0"/>
                        </a:rPr>
                        <a:t>0.00</a:t>
                      </a:r>
                    </a:p>
                  </a:txBody>
                  <a:tcPr marL="9479" marR="9479" marT="9479" marB="0" anchor="b">
                    <a:lnL>
                      <a:noFill/>
                    </a:lnL>
                    <a:lnR>
                      <a:noFill/>
                    </a:lnR>
                    <a:lnT>
                      <a:noFill/>
                    </a:lnT>
                    <a:lnB>
                      <a:noFill/>
                    </a:lnB>
                    <a:solidFill>
                      <a:srgbClr val="CCCCFF"/>
                    </a:solidFill>
                  </a:tcPr>
                </a:tc>
                <a:tc>
                  <a:txBody>
                    <a:bodyPr/>
                    <a:lstStyle/>
                    <a:p>
                      <a:pPr algn="r" fontAlgn="b"/>
                      <a:r>
                        <a:rPr lang="en-US" sz="800" b="0" i="0" u="none" strike="noStrike" dirty="0">
                          <a:solidFill>
                            <a:srgbClr val="000000"/>
                          </a:solidFill>
                          <a:effectLst/>
                          <a:latin typeface="Arial" panose="020B0604020202020204" pitchFamily="34" charset="0"/>
                        </a:rPr>
                        <a:t>0.00</a:t>
                      </a:r>
                    </a:p>
                  </a:txBody>
                  <a:tcPr marL="9479" marR="9479" marT="9479" marB="0" anchor="b">
                    <a:lnL>
                      <a:noFill/>
                    </a:lnL>
                    <a:lnR>
                      <a:noFill/>
                    </a:lnR>
                    <a:lnT>
                      <a:noFill/>
                    </a:lnT>
                    <a:lnB>
                      <a:noFill/>
                    </a:lnB>
                    <a:solidFill>
                      <a:srgbClr val="99CCFF"/>
                    </a:solidFill>
                  </a:tcPr>
                </a:tc>
                <a:tc>
                  <a:txBody>
                    <a:bodyPr/>
                    <a:lstStyle/>
                    <a:p>
                      <a:pPr algn="r" fontAlgn="b"/>
                      <a:r>
                        <a:rPr lang="en-US" sz="800" b="0" i="0" u="none" strike="noStrike" dirty="0">
                          <a:solidFill>
                            <a:srgbClr val="000000"/>
                          </a:solidFill>
                          <a:effectLst/>
                          <a:latin typeface="Arial" panose="020B0604020202020204" pitchFamily="34" charset="0"/>
                        </a:rPr>
                        <a:t>0.00</a:t>
                      </a:r>
                    </a:p>
                  </a:txBody>
                  <a:tcPr marL="9479" marR="9479" marT="9479" marB="0" anchor="b">
                    <a:lnL>
                      <a:noFill/>
                    </a:lnL>
                    <a:lnR>
                      <a:noFill/>
                    </a:lnR>
                    <a:lnT>
                      <a:noFill/>
                    </a:lnT>
                    <a:lnB>
                      <a:noFill/>
                    </a:lnB>
                    <a:solidFill>
                      <a:srgbClr val="FFFF99"/>
                    </a:solidFill>
                  </a:tcPr>
                </a:tc>
                <a:tc>
                  <a:txBody>
                    <a:bodyPr/>
                    <a:lstStyle/>
                    <a:p>
                      <a:pPr algn="r" fontAlgn="b"/>
                      <a:r>
                        <a:rPr lang="en-US" sz="800" b="0" i="0" u="none" strike="noStrike" dirty="0">
                          <a:solidFill>
                            <a:srgbClr val="000000"/>
                          </a:solidFill>
                          <a:effectLst/>
                          <a:latin typeface="Arial" panose="020B0604020202020204" pitchFamily="34" charset="0"/>
                        </a:rPr>
                        <a:t>0.00</a:t>
                      </a:r>
                    </a:p>
                  </a:txBody>
                  <a:tcPr marL="9479" marR="9479" marT="9479" marB="0" anchor="b">
                    <a:lnL>
                      <a:noFill/>
                    </a:lnL>
                    <a:lnR>
                      <a:noFill/>
                    </a:lnR>
                    <a:lnT>
                      <a:noFill/>
                    </a:lnT>
                    <a:lnB>
                      <a:noFill/>
                    </a:lnB>
                    <a:solidFill>
                      <a:srgbClr val="FFFF99"/>
                    </a:solidFill>
                  </a:tcPr>
                </a:tc>
                <a:tc>
                  <a:txBody>
                    <a:bodyPr/>
                    <a:lstStyle/>
                    <a:p>
                      <a:pPr algn="r" fontAlgn="b"/>
                      <a:r>
                        <a:rPr lang="en-US" sz="800" b="0" i="0" u="none" strike="noStrike" dirty="0">
                          <a:solidFill>
                            <a:srgbClr val="000000"/>
                          </a:solidFill>
                          <a:effectLst/>
                          <a:latin typeface="Arial" panose="020B0604020202020204" pitchFamily="34" charset="0"/>
                        </a:rPr>
                        <a:t>0.00</a:t>
                      </a:r>
                    </a:p>
                  </a:txBody>
                  <a:tcPr marL="9479" marR="9479" marT="9479" marB="0" anchor="b">
                    <a:lnL>
                      <a:noFill/>
                    </a:lnL>
                    <a:lnR>
                      <a:noFill/>
                    </a:lnR>
                    <a:lnT>
                      <a:noFill/>
                    </a:lnT>
                    <a:lnB>
                      <a:noFill/>
                    </a:lnB>
                    <a:solidFill>
                      <a:srgbClr val="FFFF99"/>
                    </a:solidFill>
                  </a:tcPr>
                </a:tc>
                <a:tc>
                  <a:txBody>
                    <a:bodyPr/>
                    <a:lstStyle/>
                    <a:p>
                      <a:pPr algn="r" fontAlgn="b"/>
                      <a:r>
                        <a:rPr lang="en-US" sz="800" b="0" i="0" u="none" strike="noStrike" dirty="0">
                          <a:solidFill>
                            <a:srgbClr val="000000"/>
                          </a:solidFill>
                          <a:effectLst/>
                          <a:latin typeface="Arial" panose="020B0604020202020204" pitchFamily="34" charset="0"/>
                        </a:rPr>
                        <a:t>0.00</a:t>
                      </a:r>
                    </a:p>
                  </a:txBody>
                  <a:tcPr marL="9479" marR="9479" marT="9479" marB="0" anchor="b">
                    <a:lnL>
                      <a:noFill/>
                    </a:lnL>
                    <a:lnR>
                      <a:noFill/>
                    </a:lnR>
                    <a:lnT>
                      <a:noFill/>
                    </a:lnT>
                    <a:lnB>
                      <a:noFill/>
                    </a:lnB>
                    <a:solidFill>
                      <a:srgbClr val="FFFF99"/>
                    </a:solidFill>
                  </a:tcPr>
                </a:tc>
                <a:tc>
                  <a:txBody>
                    <a:bodyPr/>
                    <a:lstStyle/>
                    <a:p>
                      <a:pPr algn="r" fontAlgn="b"/>
                      <a:r>
                        <a:rPr lang="en-US" sz="800" b="0" i="0" u="none" strike="noStrike" dirty="0">
                          <a:solidFill>
                            <a:srgbClr val="000000"/>
                          </a:solidFill>
                          <a:effectLst/>
                          <a:latin typeface="Arial" panose="020B0604020202020204" pitchFamily="34" charset="0"/>
                        </a:rPr>
                        <a:t>0.00</a:t>
                      </a:r>
                    </a:p>
                  </a:txBody>
                  <a:tcPr marL="9479" marR="9479" marT="9479" marB="0" anchor="b">
                    <a:lnL>
                      <a:noFill/>
                    </a:lnL>
                    <a:lnR>
                      <a:noFill/>
                    </a:lnR>
                    <a:lnT>
                      <a:noFill/>
                    </a:lnT>
                    <a:lnB>
                      <a:noFill/>
                    </a:lnB>
                    <a:solidFill>
                      <a:srgbClr val="FFFF99"/>
                    </a:solidFill>
                  </a:tcPr>
                </a:tc>
                <a:tc>
                  <a:txBody>
                    <a:bodyPr/>
                    <a:lstStyle/>
                    <a:p>
                      <a:pPr algn="r" fontAlgn="b"/>
                      <a:r>
                        <a:rPr lang="en-US" sz="800" b="0" i="0" u="none" strike="noStrike" dirty="0">
                          <a:solidFill>
                            <a:srgbClr val="000000"/>
                          </a:solidFill>
                          <a:effectLst/>
                          <a:latin typeface="Arial" panose="020B0604020202020204" pitchFamily="34" charset="0"/>
                        </a:rPr>
                        <a:t>0.00</a:t>
                      </a:r>
                    </a:p>
                  </a:txBody>
                  <a:tcPr marL="9479" marR="9479" marT="9479" marB="0" anchor="b">
                    <a:lnL>
                      <a:noFill/>
                    </a:lnL>
                    <a:lnR>
                      <a:noFill/>
                    </a:lnR>
                    <a:lnT>
                      <a:noFill/>
                    </a:lnT>
                    <a:lnB>
                      <a:noFill/>
                    </a:lnB>
                    <a:solidFill>
                      <a:srgbClr val="FFFF99"/>
                    </a:solidFill>
                  </a:tcPr>
                </a:tc>
                <a:extLst>
                  <a:ext uri="{0D108BD9-81ED-4DB2-BD59-A6C34878D82A}">
                    <a16:rowId xmlns:a16="http://schemas.microsoft.com/office/drawing/2014/main" val="509369976"/>
                  </a:ext>
                </a:extLst>
              </a:tr>
              <a:tr h="161147">
                <a:tc>
                  <a:txBody>
                    <a:bodyPr/>
                    <a:lstStyle/>
                    <a:p>
                      <a:pPr algn="l" fontAlgn="b"/>
                      <a:endParaRPr lang="en-US" sz="800" b="1" i="0" u="none" strike="noStrike" dirty="0">
                        <a:solidFill>
                          <a:srgbClr val="000000"/>
                        </a:solidFill>
                        <a:effectLst/>
                        <a:latin typeface="Arial" panose="020B0604020202020204" pitchFamily="34" charset="0"/>
                      </a:endParaRPr>
                    </a:p>
                  </a:txBody>
                  <a:tcPr marL="9479" marR="9479" marT="9479" marB="0" anchor="b">
                    <a:lnL>
                      <a:noFill/>
                    </a:lnL>
                    <a:lnR>
                      <a:noFill/>
                    </a:lnR>
                    <a:lnT>
                      <a:noFill/>
                    </a:lnT>
                    <a:lnB>
                      <a:noFill/>
                    </a:lnB>
                  </a:tcPr>
                </a:tc>
                <a:tc gridSpan="4">
                  <a:txBody>
                    <a:bodyPr/>
                    <a:lstStyle/>
                    <a:p>
                      <a:pPr algn="l" fontAlgn="b"/>
                      <a:r>
                        <a:rPr lang="en-US" sz="800" b="1" i="0" u="none" strike="noStrike" dirty="0">
                          <a:solidFill>
                            <a:srgbClr val="000000"/>
                          </a:solidFill>
                          <a:effectLst/>
                          <a:latin typeface="Arial" panose="020B0604020202020204" pitchFamily="34" charset="0"/>
                        </a:rPr>
                        <a:t>48910 · INSURANCE REIMBURSEMENTS</a:t>
                      </a:r>
                    </a:p>
                  </a:txBody>
                  <a:tcPr marL="9479" marR="9479" marT="9479" marB="0" anchor="b">
                    <a:lnL>
                      <a:noFill/>
                    </a:lnL>
                    <a:lnR>
                      <a:noFill/>
                    </a:lnR>
                    <a:lnT>
                      <a:noFill/>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r" fontAlgn="b"/>
                      <a:r>
                        <a:rPr lang="en-US" sz="800" b="0" i="0" u="none" strike="noStrike" dirty="0">
                          <a:solidFill>
                            <a:srgbClr val="000000"/>
                          </a:solidFill>
                          <a:effectLst/>
                          <a:latin typeface="Arial" panose="020B0604020202020204" pitchFamily="34" charset="0"/>
                        </a:rPr>
                        <a:t>1,496.00</a:t>
                      </a:r>
                    </a:p>
                  </a:txBody>
                  <a:tcPr marL="9479" marR="9479" marT="9479" marB="0" anchor="b">
                    <a:lnL>
                      <a:noFill/>
                    </a:lnL>
                    <a:lnR>
                      <a:noFill/>
                    </a:lnR>
                    <a:lnT>
                      <a:noFill/>
                    </a:lnT>
                    <a:lnB>
                      <a:noFill/>
                    </a:lnB>
                    <a:solidFill>
                      <a:srgbClr val="CCCCFF"/>
                    </a:solidFill>
                  </a:tcPr>
                </a:tc>
                <a:tc>
                  <a:txBody>
                    <a:bodyPr/>
                    <a:lstStyle/>
                    <a:p>
                      <a:pPr algn="r" fontAlgn="b"/>
                      <a:r>
                        <a:rPr lang="en-US" sz="800" b="0" i="0" u="none" strike="noStrike" dirty="0">
                          <a:solidFill>
                            <a:srgbClr val="000000"/>
                          </a:solidFill>
                          <a:effectLst/>
                          <a:latin typeface="Arial" panose="020B0604020202020204" pitchFamily="34" charset="0"/>
                        </a:rPr>
                        <a:t>3,571.88</a:t>
                      </a:r>
                    </a:p>
                  </a:txBody>
                  <a:tcPr marL="9479" marR="9479" marT="9479" marB="0" anchor="b">
                    <a:lnL>
                      <a:noFill/>
                    </a:lnL>
                    <a:lnR>
                      <a:noFill/>
                    </a:lnR>
                    <a:lnT>
                      <a:noFill/>
                    </a:lnT>
                    <a:lnB>
                      <a:noFill/>
                    </a:lnB>
                    <a:solidFill>
                      <a:srgbClr val="99CCFF"/>
                    </a:solidFill>
                  </a:tcPr>
                </a:tc>
                <a:tc>
                  <a:txBody>
                    <a:bodyPr/>
                    <a:lstStyle/>
                    <a:p>
                      <a:pPr algn="r" fontAlgn="b"/>
                      <a:r>
                        <a:rPr lang="en-US" sz="800" b="0" i="0" u="none" strike="noStrike" dirty="0">
                          <a:solidFill>
                            <a:srgbClr val="000000"/>
                          </a:solidFill>
                          <a:effectLst/>
                          <a:latin typeface="Arial" panose="020B0604020202020204" pitchFamily="34" charset="0"/>
                        </a:rPr>
                        <a:t>1,865.00</a:t>
                      </a:r>
                    </a:p>
                  </a:txBody>
                  <a:tcPr marL="9479" marR="9479" marT="9479" marB="0" anchor="b">
                    <a:lnL>
                      <a:noFill/>
                    </a:lnL>
                    <a:lnR>
                      <a:noFill/>
                    </a:lnR>
                    <a:lnT>
                      <a:noFill/>
                    </a:lnT>
                    <a:lnB>
                      <a:noFill/>
                    </a:lnB>
                    <a:solidFill>
                      <a:srgbClr val="FFFF99"/>
                    </a:solidFill>
                  </a:tcPr>
                </a:tc>
                <a:tc>
                  <a:txBody>
                    <a:bodyPr/>
                    <a:lstStyle/>
                    <a:p>
                      <a:pPr algn="r" fontAlgn="b"/>
                      <a:r>
                        <a:rPr lang="en-US" sz="800" b="0" i="0" u="none" strike="noStrike" dirty="0">
                          <a:solidFill>
                            <a:srgbClr val="000000"/>
                          </a:solidFill>
                          <a:effectLst/>
                          <a:latin typeface="Arial" panose="020B0604020202020204" pitchFamily="34" charset="0"/>
                        </a:rPr>
                        <a:t>1,839.00</a:t>
                      </a:r>
                    </a:p>
                  </a:txBody>
                  <a:tcPr marL="9479" marR="9479" marT="9479" marB="0" anchor="b">
                    <a:lnL>
                      <a:noFill/>
                    </a:lnL>
                    <a:lnR>
                      <a:noFill/>
                    </a:lnR>
                    <a:lnT>
                      <a:noFill/>
                    </a:lnT>
                    <a:lnB>
                      <a:noFill/>
                    </a:lnB>
                    <a:solidFill>
                      <a:srgbClr val="FFFF99"/>
                    </a:solidFill>
                  </a:tcPr>
                </a:tc>
                <a:tc>
                  <a:txBody>
                    <a:bodyPr/>
                    <a:lstStyle/>
                    <a:p>
                      <a:pPr algn="r" fontAlgn="b"/>
                      <a:r>
                        <a:rPr lang="en-US" sz="800" b="0" i="0" u="none" strike="noStrike" dirty="0">
                          <a:solidFill>
                            <a:srgbClr val="000000"/>
                          </a:solidFill>
                          <a:effectLst/>
                          <a:latin typeface="Arial" panose="020B0604020202020204" pitchFamily="34" charset="0"/>
                        </a:rPr>
                        <a:t>0.00</a:t>
                      </a:r>
                    </a:p>
                  </a:txBody>
                  <a:tcPr marL="9479" marR="9479" marT="9479" marB="0" anchor="b">
                    <a:lnL>
                      <a:noFill/>
                    </a:lnL>
                    <a:lnR>
                      <a:noFill/>
                    </a:lnR>
                    <a:lnT>
                      <a:noFill/>
                    </a:lnT>
                    <a:lnB>
                      <a:noFill/>
                    </a:lnB>
                    <a:solidFill>
                      <a:srgbClr val="FFFF99"/>
                    </a:solidFill>
                  </a:tcPr>
                </a:tc>
                <a:tc>
                  <a:txBody>
                    <a:bodyPr/>
                    <a:lstStyle/>
                    <a:p>
                      <a:pPr algn="r" fontAlgn="b"/>
                      <a:r>
                        <a:rPr lang="en-US" sz="800" b="0" i="0" u="none" strike="noStrike" dirty="0">
                          <a:solidFill>
                            <a:srgbClr val="000000"/>
                          </a:solidFill>
                          <a:effectLst/>
                          <a:latin typeface="Arial" panose="020B0604020202020204" pitchFamily="34" charset="0"/>
                        </a:rPr>
                        <a:t>1,839.00</a:t>
                      </a:r>
                    </a:p>
                  </a:txBody>
                  <a:tcPr marL="9479" marR="9479" marT="9479" marB="0" anchor="b">
                    <a:lnL>
                      <a:noFill/>
                    </a:lnL>
                    <a:lnR>
                      <a:noFill/>
                    </a:lnR>
                    <a:lnT>
                      <a:noFill/>
                    </a:lnT>
                    <a:lnB>
                      <a:noFill/>
                    </a:lnB>
                    <a:solidFill>
                      <a:srgbClr val="FFFF99"/>
                    </a:solidFill>
                  </a:tcPr>
                </a:tc>
                <a:tc>
                  <a:txBody>
                    <a:bodyPr/>
                    <a:lstStyle/>
                    <a:p>
                      <a:pPr algn="r" fontAlgn="b"/>
                      <a:r>
                        <a:rPr lang="en-US" sz="800" b="0" i="0" u="none" strike="noStrike" dirty="0">
                          <a:solidFill>
                            <a:srgbClr val="000000"/>
                          </a:solidFill>
                          <a:effectLst/>
                          <a:latin typeface="Arial" panose="020B0604020202020204" pitchFamily="34" charset="0"/>
                        </a:rPr>
                        <a:t>1,700.00</a:t>
                      </a:r>
                    </a:p>
                  </a:txBody>
                  <a:tcPr marL="9479" marR="9479" marT="9479" marB="0" anchor="b">
                    <a:lnL>
                      <a:noFill/>
                    </a:lnL>
                    <a:lnR>
                      <a:noFill/>
                    </a:lnR>
                    <a:lnT>
                      <a:noFill/>
                    </a:lnT>
                    <a:lnB>
                      <a:noFill/>
                    </a:lnB>
                    <a:solidFill>
                      <a:srgbClr val="FFFF99"/>
                    </a:solidFill>
                  </a:tcPr>
                </a:tc>
                <a:tc>
                  <a:txBody>
                    <a:bodyPr/>
                    <a:lstStyle/>
                    <a:p>
                      <a:pPr algn="r" fontAlgn="b"/>
                      <a:r>
                        <a:rPr lang="en-US" sz="800" b="0" i="0" u="none" strike="noStrike" dirty="0">
                          <a:solidFill>
                            <a:srgbClr val="000000"/>
                          </a:solidFill>
                          <a:effectLst/>
                          <a:latin typeface="Arial" panose="020B0604020202020204" pitchFamily="34" charset="0"/>
                        </a:rPr>
                        <a:t>1,800.00</a:t>
                      </a:r>
                    </a:p>
                  </a:txBody>
                  <a:tcPr marL="9479" marR="9479" marT="9479" marB="0" anchor="b">
                    <a:lnL>
                      <a:noFill/>
                    </a:lnL>
                    <a:lnR>
                      <a:noFill/>
                    </a:lnR>
                    <a:lnT>
                      <a:noFill/>
                    </a:lnT>
                    <a:lnB>
                      <a:noFill/>
                    </a:lnB>
                    <a:solidFill>
                      <a:srgbClr val="FFFF99"/>
                    </a:solidFill>
                  </a:tcPr>
                </a:tc>
                <a:extLst>
                  <a:ext uri="{0D108BD9-81ED-4DB2-BD59-A6C34878D82A}">
                    <a16:rowId xmlns:a16="http://schemas.microsoft.com/office/drawing/2014/main" val="3140593539"/>
                  </a:ext>
                </a:extLst>
              </a:tr>
              <a:tr h="161147">
                <a:tc>
                  <a:txBody>
                    <a:bodyPr/>
                    <a:lstStyle/>
                    <a:p>
                      <a:pPr algn="l" fontAlgn="b"/>
                      <a:endParaRPr lang="en-US" sz="800" b="1" i="0" u="none" strike="noStrike" dirty="0">
                        <a:solidFill>
                          <a:srgbClr val="000000"/>
                        </a:solidFill>
                        <a:effectLst/>
                        <a:latin typeface="Arial" panose="020B0604020202020204" pitchFamily="34" charset="0"/>
                      </a:endParaRPr>
                    </a:p>
                  </a:txBody>
                  <a:tcPr marL="9479" marR="9479" marT="9479" marB="0" anchor="b">
                    <a:lnL>
                      <a:noFill/>
                    </a:lnL>
                    <a:lnR>
                      <a:noFill/>
                    </a:lnR>
                    <a:lnT>
                      <a:noFill/>
                    </a:lnT>
                    <a:lnB>
                      <a:noFill/>
                    </a:lnB>
                  </a:tcPr>
                </a:tc>
                <a:tc gridSpan="2">
                  <a:txBody>
                    <a:bodyPr/>
                    <a:lstStyle/>
                    <a:p>
                      <a:pPr algn="l" fontAlgn="b"/>
                      <a:r>
                        <a:rPr lang="en-US" sz="800" b="1" i="0" u="none" strike="noStrike" dirty="0">
                          <a:solidFill>
                            <a:srgbClr val="000000"/>
                          </a:solidFill>
                          <a:effectLst/>
                          <a:latin typeface="Arial" panose="020B0604020202020204" pitchFamily="34" charset="0"/>
                        </a:rPr>
                        <a:t>48912 · AIRPORT FUND</a:t>
                      </a:r>
                    </a:p>
                  </a:txBody>
                  <a:tcPr marL="9479" marR="9479" marT="9479" marB="0" anchor="b">
                    <a:lnL>
                      <a:noFill/>
                    </a:lnL>
                    <a:lnR>
                      <a:noFill/>
                    </a:lnR>
                    <a:lnT>
                      <a:noFill/>
                    </a:lnT>
                    <a:lnB>
                      <a:noFill/>
                    </a:lnB>
                  </a:tcPr>
                </a:tc>
                <a:tc hMerge="1">
                  <a:txBody>
                    <a:bodyPr/>
                    <a:lstStyle/>
                    <a:p>
                      <a:endParaRPr lang="en-US"/>
                    </a:p>
                  </a:txBody>
                  <a:tcPr/>
                </a:tc>
                <a:tc>
                  <a:txBody>
                    <a:bodyPr/>
                    <a:lstStyle/>
                    <a:p>
                      <a:pPr algn="l" fontAlgn="b"/>
                      <a:endParaRPr lang="en-US" sz="800" b="1" i="0" u="none" strike="noStrike" dirty="0">
                        <a:solidFill>
                          <a:srgbClr val="000000"/>
                        </a:solidFill>
                        <a:effectLst/>
                        <a:latin typeface="Arial" panose="020B0604020202020204" pitchFamily="34" charset="0"/>
                      </a:endParaRPr>
                    </a:p>
                  </a:txBody>
                  <a:tcPr marL="9479" marR="9479" marT="9479" marB="0" anchor="b">
                    <a:lnL>
                      <a:noFill/>
                    </a:lnL>
                    <a:lnR>
                      <a:noFill/>
                    </a:lnR>
                    <a:lnT>
                      <a:noFill/>
                    </a:lnT>
                    <a:lnB>
                      <a:noFill/>
                    </a:lnB>
                  </a:tcPr>
                </a:tc>
                <a:tc>
                  <a:txBody>
                    <a:bodyPr/>
                    <a:lstStyle/>
                    <a:p>
                      <a:pPr algn="l" fontAlgn="b"/>
                      <a:endParaRPr lang="en-US" sz="800" b="1" i="0" u="none" strike="noStrike" dirty="0">
                        <a:solidFill>
                          <a:srgbClr val="000000"/>
                        </a:solidFill>
                        <a:effectLst/>
                        <a:latin typeface="Arial" panose="020B0604020202020204" pitchFamily="34" charset="0"/>
                      </a:endParaRPr>
                    </a:p>
                  </a:txBody>
                  <a:tcPr marL="9479" marR="9479" marT="9479" marB="0" anchor="b">
                    <a:lnL>
                      <a:noFill/>
                    </a:lnL>
                    <a:lnR>
                      <a:noFill/>
                    </a:lnR>
                    <a:lnT>
                      <a:noFill/>
                    </a:lnT>
                    <a:lnB>
                      <a:noFill/>
                    </a:lnB>
                  </a:tcPr>
                </a:tc>
                <a:tc>
                  <a:txBody>
                    <a:bodyPr/>
                    <a:lstStyle/>
                    <a:p>
                      <a:pPr algn="r" fontAlgn="b"/>
                      <a:r>
                        <a:rPr lang="en-US" sz="800" b="0" i="0" u="none" strike="noStrike" dirty="0">
                          <a:solidFill>
                            <a:srgbClr val="000000"/>
                          </a:solidFill>
                          <a:effectLst/>
                          <a:latin typeface="Arial" panose="020B0604020202020204" pitchFamily="34" charset="0"/>
                        </a:rPr>
                        <a:t>1,600.00</a:t>
                      </a:r>
                    </a:p>
                  </a:txBody>
                  <a:tcPr marL="9479" marR="9479" marT="9479" marB="0" anchor="b">
                    <a:lnL>
                      <a:noFill/>
                    </a:lnL>
                    <a:lnR>
                      <a:noFill/>
                    </a:lnR>
                    <a:lnT>
                      <a:noFill/>
                    </a:lnT>
                    <a:lnB>
                      <a:noFill/>
                    </a:lnB>
                    <a:solidFill>
                      <a:srgbClr val="CCCCFF"/>
                    </a:solidFill>
                  </a:tcPr>
                </a:tc>
                <a:tc>
                  <a:txBody>
                    <a:bodyPr/>
                    <a:lstStyle/>
                    <a:p>
                      <a:pPr algn="r" fontAlgn="b"/>
                      <a:r>
                        <a:rPr lang="en-US" sz="800" b="0" i="0" u="none" strike="noStrike" dirty="0">
                          <a:solidFill>
                            <a:srgbClr val="000000"/>
                          </a:solidFill>
                          <a:effectLst/>
                          <a:latin typeface="Arial" panose="020B0604020202020204" pitchFamily="34" charset="0"/>
                        </a:rPr>
                        <a:t>200.00</a:t>
                      </a:r>
                    </a:p>
                  </a:txBody>
                  <a:tcPr marL="9479" marR="9479" marT="9479" marB="0" anchor="b">
                    <a:lnL>
                      <a:noFill/>
                    </a:lnL>
                    <a:lnR>
                      <a:noFill/>
                    </a:lnR>
                    <a:lnT>
                      <a:noFill/>
                    </a:lnT>
                    <a:lnB>
                      <a:noFill/>
                    </a:lnB>
                    <a:solidFill>
                      <a:srgbClr val="99CCFF"/>
                    </a:solidFill>
                  </a:tcPr>
                </a:tc>
                <a:tc>
                  <a:txBody>
                    <a:bodyPr/>
                    <a:lstStyle/>
                    <a:p>
                      <a:pPr algn="r" fontAlgn="b"/>
                      <a:r>
                        <a:rPr lang="en-US" sz="800" b="0" i="0" u="none" strike="noStrike" dirty="0">
                          <a:effectLst/>
                          <a:latin typeface="Arial" panose="020B0604020202020204" pitchFamily="34" charset="0"/>
                        </a:rPr>
                        <a:t>0.00</a:t>
                      </a:r>
                    </a:p>
                  </a:txBody>
                  <a:tcPr marL="9479" marR="9479" marT="9479" marB="0" anchor="b">
                    <a:lnL>
                      <a:noFill/>
                    </a:lnL>
                    <a:lnR>
                      <a:noFill/>
                    </a:lnR>
                    <a:lnT>
                      <a:noFill/>
                    </a:lnT>
                    <a:lnB>
                      <a:noFill/>
                    </a:lnB>
                    <a:solidFill>
                      <a:srgbClr val="FFFF99"/>
                    </a:solidFill>
                  </a:tcPr>
                </a:tc>
                <a:tc>
                  <a:txBody>
                    <a:bodyPr/>
                    <a:lstStyle/>
                    <a:p>
                      <a:pPr algn="r" fontAlgn="b"/>
                      <a:r>
                        <a:rPr lang="en-US" sz="800" b="0" i="0" u="none" strike="noStrike" dirty="0">
                          <a:solidFill>
                            <a:srgbClr val="000000"/>
                          </a:solidFill>
                          <a:effectLst/>
                          <a:latin typeface="Arial" panose="020B0604020202020204" pitchFamily="34" charset="0"/>
                        </a:rPr>
                        <a:t>0.00</a:t>
                      </a:r>
                    </a:p>
                  </a:txBody>
                  <a:tcPr marL="9479" marR="9479" marT="9479" marB="0" anchor="b">
                    <a:lnL>
                      <a:noFill/>
                    </a:lnL>
                    <a:lnR>
                      <a:noFill/>
                    </a:lnR>
                    <a:lnT>
                      <a:noFill/>
                    </a:lnT>
                    <a:lnB>
                      <a:noFill/>
                    </a:lnB>
                    <a:solidFill>
                      <a:srgbClr val="FFFF99"/>
                    </a:solidFill>
                  </a:tcPr>
                </a:tc>
                <a:tc>
                  <a:txBody>
                    <a:bodyPr/>
                    <a:lstStyle/>
                    <a:p>
                      <a:pPr algn="r" fontAlgn="b"/>
                      <a:r>
                        <a:rPr lang="en-US" sz="800" b="0" i="0" u="none" strike="noStrike" dirty="0">
                          <a:solidFill>
                            <a:srgbClr val="000000"/>
                          </a:solidFill>
                          <a:effectLst/>
                          <a:latin typeface="Arial" panose="020B0604020202020204" pitchFamily="34" charset="0"/>
                        </a:rPr>
                        <a:t>0.00</a:t>
                      </a:r>
                    </a:p>
                  </a:txBody>
                  <a:tcPr marL="9479" marR="9479" marT="9479" marB="0" anchor="b">
                    <a:lnL>
                      <a:noFill/>
                    </a:lnL>
                    <a:lnR>
                      <a:noFill/>
                    </a:lnR>
                    <a:lnT>
                      <a:noFill/>
                    </a:lnT>
                    <a:lnB>
                      <a:noFill/>
                    </a:lnB>
                    <a:solidFill>
                      <a:srgbClr val="FFFF99"/>
                    </a:solidFill>
                  </a:tcPr>
                </a:tc>
                <a:tc>
                  <a:txBody>
                    <a:bodyPr/>
                    <a:lstStyle/>
                    <a:p>
                      <a:pPr algn="r" fontAlgn="b"/>
                      <a:r>
                        <a:rPr lang="en-US" sz="800" b="0" i="0" u="none" strike="noStrike" dirty="0">
                          <a:solidFill>
                            <a:srgbClr val="000000"/>
                          </a:solidFill>
                          <a:effectLst/>
                          <a:latin typeface="Arial" panose="020B0604020202020204" pitchFamily="34" charset="0"/>
                        </a:rPr>
                        <a:t>0.00</a:t>
                      </a:r>
                    </a:p>
                  </a:txBody>
                  <a:tcPr marL="9479" marR="9479" marT="9479" marB="0" anchor="b">
                    <a:lnL>
                      <a:noFill/>
                    </a:lnL>
                    <a:lnR>
                      <a:noFill/>
                    </a:lnR>
                    <a:lnT>
                      <a:noFill/>
                    </a:lnT>
                    <a:lnB>
                      <a:noFill/>
                    </a:lnB>
                    <a:solidFill>
                      <a:srgbClr val="FFFF99"/>
                    </a:solidFill>
                  </a:tcPr>
                </a:tc>
                <a:tc>
                  <a:txBody>
                    <a:bodyPr/>
                    <a:lstStyle/>
                    <a:p>
                      <a:pPr algn="r" fontAlgn="b"/>
                      <a:r>
                        <a:rPr lang="en-US" sz="800" b="0" i="0" u="none" strike="noStrike" dirty="0">
                          <a:effectLst/>
                          <a:latin typeface="Arial" panose="020B0604020202020204" pitchFamily="34" charset="0"/>
                        </a:rPr>
                        <a:t>0.00</a:t>
                      </a:r>
                    </a:p>
                  </a:txBody>
                  <a:tcPr marL="9479" marR="9479" marT="9479" marB="0" anchor="b">
                    <a:lnL>
                      <a:noFill/>
                    </a:lnL>
                    <a:lnR>
                      <a:noFill/>
                    </a:lnR>
                    <a:lnT>
                      <a:noFill/>
                    </a:lnT>
                    <a:lnB>
                      <a:noFill/>
                    </a:lnB>
                    <a:solidFill>
                      <a:srgbClr val="FFFF99"/>
                    </a:solidFill>
                  </a:tcPr>
                </a:tc>
                <a:tc>
                  <a:txBody>
                    <a:bodyPr/>
                    <a:lstStyle/>
                    <a:p>
                      <a:pPr algn="r" fontAlgn="b"/>
                      <a:r>
                        <a:rPr lang="en-US" sz="800" b="0" i="0" u="none" strike="noStrike" dirty="0">
                          <a:effectLst/>
                          <a:latin typeface="Arial" panose="020B0604020202020204" pitchFamily="34" charset="0"/>
                        </a:rPr>
                        <a:t>0.00</a:t>
                      </a:r>
                    </a:p>
                  </a:txBody>
                  <a:tcPr marL="9479" marR="9479" marT="9479" marB="0" anchor="b">
                    <a:lnL>
                      <a:noFill/>
                    </a:lnL>
                    <a:lnR>
                      <a:noFill/>
                    </a:lnR>
                    <a:lnT>
                      <a:noFill/>
                    </a:lnT>
                    <a:lnB>
                      <a:noFill/>
                    </a:lnB>
                    <a:solidFill>
                      <a:srgbClr val="FFFF99"/>
                    </a:solidFill>
                  </a:tcPr>
                </a:tc>
                <a:extLst>
                  <a:ext uri="{0D108BD9-81ED-4DB2-BD59-A6C34878D82A}">
                    <a16:rowId xmlns:a16="http://schemas.microsoft.com/office/drawing/2014/main" val="4027177510"/>
                  </a:ext>
                </a:extLst>
              </a:tr>
              <a:tr h="161147">
                <a:tc>
                  <a:txBody>
                    <a:bodyPr/>
                    <a:lstStyle/>
                    <a:p>
                      <a:pPr algn="l" fontAlgn="b"/>
                      <a:endParaRPr lang="en-US" sz="800" b="1" i="0" u="none" strike="noStrike" dirty="0">
                        <a:solidFill>
                          <a:srgbClr val="000000"/>
                        </a:solidFill>
                        <a:effectLst/>
                        <a:latin typeface="Arial" panose="020B0604020202020204" pitchFamily="34" charset="0"/>
                      </a:endParaRPr>
                    </a:p>
                  </a:txBody>
                  <a:tcPr marL="9479" marR="9479" marT="9479" marB="0" anchor="b">
                    <a:lnL>
                      <a:noFill/>
                    </a:lnL>
                    <a:lnR>
                      <a:noFill/>
                    </a:lnR>
                    <a:lnT>
                      <a:noFill/>
                    </a:lnT>
                    <a:lnB>
                      <a:noFill/>
                    </a:lnB>
                  </a:tcPr>
                </a:tc>
                <a:tc gridSpan="3">
                  <a:txBody>
                    <a:bodyPr/>
                    <a:lstStyle/>
                    <a:p>
                      <a:pPr algn="l" fontAlgn="b"/>
                      <a:r>
                        <a:rPr lang="en-US" sz="800" b="1" i="0" u="none" strike="noStrike" dirty="0">
                          <a:solidFill>
                            <a:srgbClr val="000000"/>
                          </a:solidFill>
                          <a:effectLst/>
                          <a:latin typeface="Arial" panose="020B0604020202020204" pitchFamily="34" charset="0"/>
                        </a:rPr>
                        <a:t>48913 · FIREWORKS FUND</a:t>
                      </a:r>
                    </a:p>
                  </a:txBody>
                  <a:tcPr marL="9479" marR="9479" marT="9479" marB="0" anchor="b">
                    <a:lnL>
                      <a:noFill/>
                    </a:lnL>
                    <a:lnR>
                      <a:noFill/>
                    </a:lnR>
                    <a:lnT>
                      <a:noFill/>
                    </a:lnT>
                    <a:lnB>
                      <a:noFill/>
                    </a:lnB>
                  </a:tcPr>
                </a:tc>
                <a:tc hMerge="1">
                  <a:txBody>
                    <a:bodyPr/>
                    <a:lstStyle/>
                    <a:p>
                      <a:endParaRPr lang="en-US"/>
                    </a:p>
                  </a:txBody>
                  <a:tcPr/>
                </a:tc>
                <a:tc hMerge="1">
                  <a:txBody>
                    <a:bodyPr/>
                    <a:lstStyle/>
                    <a:p>
                      <a:endParaRPr lang="en-US"/>
                    </a:p>
                  </a:txBody>
                  <a:tcPr/>
                </a:tc>
                <a:tc>
                  <a:txBody>
                    <a:bodyPr/>
                    <a:lstStyle/>
                    <a:p>
                      <a:pPr algn="l" fontAlgn="b"/>
                      <a:endParaRPr lang="en-US" sz="800" b="1" i="0" u="none" strike="noStrike" dirty="0">
                        <a:solidFill>
                          <a:srgbClr val="000000"/>
                        </a:solidFill>
                        <a:effectLst/>
                        <a:latin typeface="Arial" panose="020B0604020202020204" pitchFamily="34" charset="0"/>
                      </a:endParaRPr>
                    </a:p>
                  </a:txBody>
                  <a:tcPr marL="9479" marR="9479" marT="9479" marB="0" anchor="b">
                    <a:lnL>
                      <a:noFill/>
                    </a:lnL>
                    <a:lnR>
                      <a:noFill/>
                    </a:lnR>
                    <a:lnT>
                      <a:noFill/>
                    </a:lnT>
                    <a:lnB>
                      <a:noFill/>
                    </a:lnB>
                  </a:tcPr>
                </a:tc>
                <a:tc>
                  <a:txBody>
                    <a:bodyPr/>
                    <a:lstStyle/>
                    <a:p>
                      <a:pPr algn="r" fontAlgn="b"/>
                      <a:r>
                        <a:rPr lang="en-US" sz="800" b="0" i="0" u="none" strike="noStrike" dirty="0">
                          <a:solidFill>
                            <a:srgbClr val="000000"/>
                          </a:solidFill>
                          <a:effectLst/>
                          <a:latin typeface="Arial" panose="020B0604020202020204" pitchFamily="34" charset="0"/>
                        </a:rPr>
                        <a:t>3,729.47</a:t>
                      </a:r>
                    </a:p>
                  </a:txBody>
                  <a:tcPr marL="9479" marR="9479" marT="9479" marB="0" anchor="b">
                    <a:lnL>
                      <a:noFill/>
                    </a:lnL>
                    <a:lnR>
                      <a:noFill/>
                    </a:lnR>
                    <a:lnT>
                      <a:noFill/>
                    </a:lnT>
                    <a:lnB>
                      <a:noFill/>
                    </a:lnB>
                    <a:solidFill>
                      <a:srgbClr val="CCCCFF"/>
                    </a:solidFill>
                  </a:tcPr>
                </a:tc>
                <a:tc>
                  <a:txBody>
                    <a:bodyPr/>
                    <a:lstStyle/>
                    <a:p>
                      <a:pPr algn="r" fontAlgn="b"/>
                      <a:r>
                        <a:rPr lang="en-US" sz="800" b="0" i="0" u="none" strike="noStrike" dirty="0">
                          <a:solidFill>
                            <a:srgbClr val="000000"/>
                          </a:solidFill>
                          <a:effectLst/>
                          <a:latin typeface="Arial" panose="020B0604020202020204" pitchFamily="34" charset="0"/>
                        </a:rPr>
                        <a:t>5,288.71</a:t>
                      </a:r>
                    </a:p>
                  </a:txBody>
                  <a:tcPr marL="9479" marR="9479" marT="9479" marB="0" anchor="b">
                    <a:lnL>
                      <a:noFill/>
                    </a:lnL>
                    <a:lnR>
                      <a:noFill/>
                    </a:lnR>
                    <a:lnT>
                      <a:noFill/>
                    </a:lnT>
                    <a:lnB>
                      <a:noFill/>
                    </a:lnB>
                    <a:solidFill>
                      <a:srgbClr val="99CCFF"/>
                    </a:solidFill>
                  </a:tcPr>
                </a:tc>
                <a:tc>
                  <a:txBody>
                    <a:bodyPr/>
                    <a:lstStyle/>
                    <a:p>
                      <a:pPr algn="r" fontAlgn="b"/>
                      <a:r>
                        <a:rPr lang="en-US" sz="800" b="0" i="0" u="none" strike="noStrike" dirty="0">
                          <a:effectLst/>
                          <a:latin typeface="Arial" panose="020B0604020202020204" pitchFamily="34" charset="0"/>
                        </a:rPr>
                        <a:t>3,869.51</a:t>
                      </a:r>
                    </a:p>
                  </a:txBody>
                  <a:tcPr marL="9479" marR="9479" marT="9479" marB="0" anchor="b">
                    <a:lnL>
                      <a:noFill/>
                    </a:lnL>
                    <a:lnR>
                      <a:noFill/>
                    </a:lnR>
                    <a:lnT>
                      <a:noFill/>
                    </a:lnT>
                    <a:lnB>
                      <a:noFill/>
                    </a:lnB>
                    <a:solidFill>
                      <a:srgbClr val="FFFF99"/>
                    </a:solidFill>
                  </a:tcPr>
                </a:tc>
                <a:tc>
                  <a:txBody>
                    <a:bodyPr/>
                    <a:lstStyle/>
                    <a:p>
                      <a:pPr algn="r" fontAlgn="b"/>
                      <a:r>
                        <a:rPr lang="en-US" sz="800" b="0" i="0" u="none" strike="noStrike" dirty="0">
                          <a:solidFill>
                            <a:srgbClr val="000000"/>
                          </a:solidFill>
                          <a:effectLst/>
                          <a:latin typeface="Arial" panose="020B0604020202020204" pitchFamily="34" charset="0"/>
                        </a:rPr>
                        <a:t>3,287.77</a:t>
                      </a:r>
                    </a:p>
                  </a:txBody>
                  <a:tcPr marL="9479" marR="9479" marT="9479" marB="0" anchor="b">
                    <a:lnL>
                      <a:noFill/>
                    </a:lnL>
                    <a:lnR>
                      <a:noFill/>
                    </a:lnR>
                    <a:lnT>
                      <a:noFill/>
                    </a:lnT>
                    <a:lnB>
                      <a:noFill/>
                    </a:lnB>
                    <a:solidFill>
                      <a:srgbClr val="FFFF99"/>
                    </a:solidFill>
                  </a:tcPr>
                </a:tc>
                <a:tc>
                  <a:txBody>
                    <a:bodyPr/>
                    <a:lstStyle/>
                    <a:p>
                      <a:pPr algn="r" fontAlgn="b"/>
                      <a:r>
                        <a:rPr lang="en-US" sz="800" b="0" i="0" u="none" strike="noStrike" dirty="0">
                          <a:solidFill>
                            <a:srgbClr val="000000"/>
                          </a:solidFill>
                          <a:effectLst/>
                          <a:latin typeface="Arial" panose="020B0604020202020204" pitchFamily="34" charset="0"/>
                        </a:rPr>
                        <a:t>0.00</a:t>
                      </a:r>
                    </a:p>
                  </a:txBody>
                  <a:tcPr marL="9479" marR="9479" marT="9479" marB="0" anchor="b">
                    <a:lnL>
                      <a:noFill/>
                    </a:lnL>
                    <a:lnR>
                      <a:noFill/>
                    </a:lnR>
                    <a:lnT>
                      <a:noFill/>
                    </a:lnT>
                    <a:lnB>
                      <a:noFill/>
                    </a:lnB>
                    <a:solidFill>
                      <a:srgbClr val="FFFF99"/>
                    </a:solidFill>
                  </a:tcPr>
                </a:tc>
                <a:tc>
                  <a:txBody>
                    <a:bodyPr/>
                    <a:lstStyle/>
                    <a:p>
                      <a:pPr algn="r" fontAlgn="b"/>
                      <a:r>
                        <a:rPr lang="en-US" sz="800" b="0" i="0" u="none" strike="noStrike" dirty="0">
                          <a:solidFill>
                            <a:srgbClr val="000000"/>
                          </a:solidFill>
                          <a:effectLst/>
                          <a:latin typeface="Arial" panose="020B0604020202020204" pitchFamily="34" charset="0"/>
                        </a:rPr>
                        <a:t>3,287.77</a:t>
                      </a:r>
                    </a:p>
                  </a:txBody>
                  <a:tcPr marL="9479" marR="9479" marT="9479" marB="0" anchor="b">
                    <a:lnL>
                      <a:noFill/>
                    </a:lnL>
                    <a:lnR>
                      <a:noFill/>
                    </a:lnR>
                    <a:lnT>
                      <a:noFill/>
                    </a:lnT>
                    <a:lnB>
                      <a:noFill/>
                    </a:lnB>
                    <a:solidFill>
                      <a:srgbClr val="FFFF99"/>
                    </a:solidFill>
                  </a:tcPr>
                </a:tc>
                <a:tc>
                  <a:txBody>
                    <a:bodyPr/>
                    <a:lstStyle/>
                    <a:p>
                      <a:pPr algn="r" fontAlgn="b"/>
                      <a:r>
                        <a:rPr lang="en-US" sz="800" b="0" i="0" u="none" strike="noStrike" dirty="0">
                          <a:effectLst/>
                          <a:latin typeface="Arial" panose="020B0604020202020204" pitchFamily="34" charset="0"/>
                        </a:rPr>
                        <a:t>4,500.00</a:t>
                      </a:r>
                    </a:p>
                  </a:txBody>
                  <a:tcPr marL="9479" marR="9479" marT="9479" marB="0" anchor="b">
                    <a:lnL>
                      <a:noFill/>
                    </a:lnL>
                    <a:lnR>
                      <a:noFill/>
                    </a:lnR>
                    <a:lnT>
                      <a:noFill/>
                    </a:lnT>
                    <a:lnB>
                      <a:noFill/>
                    </a:lnB>
                    <a:solidFill>
                      <a:srgbClr val="FFFF99"/>
                    </a:solidFill>
                  </a:tcPr>
                </a:tc>
                <a:tc>
                  <a:txBody>
                    <a:bodyPr/>
                    <a:lstStyle/>
                    <a:p>
                      <a:pPr algn="r" fontAlgn="b"/>
                      <a:r>
                        <a:rPr lang="en-US" sz="800" b="0" i="0" u="none" strike="noStrike" dirty="0">
                          <a:effectLst/>
                          <a:latin typeface="Arial" panose="020B0604020202020204" pitchFamily="34" charset="0"/>
                        </a:rPr>
                        <a:t>4,000.00</a:t>
                      </a:r>
                    </a:p>
                  </a:txBody>
                  <a:tcPr marL="9479" marR="9479" marT="9479" marB="0" anchor="b">
                    <a:lnL>
                      <a:noFill/>
                    </a:lnL>
                    <a:lnR>
                      <a:noFill/>
                    </a:lnR>
                    <a:lnT>
                      <a:noFill/>
                    </a:lnT>
                    <a:lnB>
                      <a:noFill/>
                    </a:lnB>
                    <a:solidFill>
                      <a:srgbClr val="FFFF99"/>
                    </a:solidFill>
                  </a:tcPr>
                </a:tc>
                <a:extLst>
                  <a:ext uri="{0D108BD9-81ED-4DB2-BD59-A6C34878D82A}">
                    <a16:rowId xmlns:a16="http://schemas.microsoft.com/office/drawing/2014/main" val="3878430425"/>
                  </a:ext>
                </a:extLst>
              </a:tr>
              <a:tr h="161147">
                <a:tc>
                  <a:txBody>
                    <a:bodyPr/>
                    <a:lstStyle/>
                    <a:p>
                      <a:pPr algn="l" fontAlgn="b"/>
                      <a:endParaRPr lang="en-US" sz="800" b="1" i="0" u="none" strike="noStrike" dirty="0">
                        <a:solidFill>
                          <a:srgbClr val="000000"/>
                        </a:solidFill>
                        <a:effectLst/>
                        <a:latin typeface="Arial" panose="020B0604020202020204" pitchFamily="34" charset="0"/>
                      </a:endParaRPr>
                    </a:p>
                  </a:txBody>
                  <a:tcPr marL="9479" marR="9479" marT="9479" marB="0" anchor="b">
                    <a:lnL>
                      <a:noFill/>
                    </a:lnL>
                    <a:lnR>
                      <a:noFill/>
                    </a:lnR>
                    <a:lnT>
                      <a:noFill/>
                    </a:lnT>
                    <a:lnB>
                      <a:noFill/>
                    </a:lnB>
                  </a:tcPr>
                </a:tc>
                <a:tc gridSpan="3">
                  <a:txBody>
                    <a:bodyPr/>
                    <a:lstStyle/>
                    <a:p>
                      <a:pPr algn="l" fontAlgn="b"/>
                      <a:r>
                        <a:rPr lang="en-US" sz="800" b="1" i="0" u="none" strike="noStrike" dirty="0">
                          <a:solidFill>
                            <a:srgbClr val="000000"/>
                          </a:solidFill>
                          <a:effectLst/>
                          <a:latin typeface="Arial" panose="020B0604020202020204" pitchFamily="34" charset="0"/>
                        </a:rPr>
                        <a:t>48918 · BASEBALL DONATIONS</a:t>
                      </a:r>
                    </a:p>
                  </a:txBody>
                  <a:tcPr marL="9479" marR="9479" marT="9479" marB="0" anchor="b">
                    <a:lnL>
                      <a:noFill/>
                    </a:lnL>
                    <a:lnR>
                      <a:noFill/>
                    </a:lnR>
                    <a:lnT>
                      <a:noFill/>
                    </a:lnT>
                    <a:lnB>
                      <a:noFill/>
                    </a:lnB>
                  </a:tcPr>
                </a:tc>
                <a:tc hMerge="1">
                  <a:txBody>
                    <a:bodyPr/>
                    <a:lstStyle/>
                    <a:p>
                      <a:endParaRPr lang="en-US"/>
                    </a:p>
                  </a:txBody>
                  <a:tcPr/>
                </a:tc>
                <a:tc hMerge="1">
                  <a:txBody>
                    <a:bodyPr/>
                    <a:lstStyle/>
                    <a:p>
                      <a:endParaRPr lang="en-US"/>
                    </a:p>
                  </a:txBody>
                  <a:tcPr/>
                </a:tc>
                <a:tc>
                  <a:txBody>
                    <a:bodyPr/>
                    <a:lstStyle/>
                    <a:p>
                      <a:pPr algn="l" fontAlgn="b"/>
                      <a:endParaRPr lang="en-US" sz="800" b="1" i="0" u="none" strike="noStrike" dirty="0">
                        <a:solidFill>
                          <a:srgbClr val="000000"/>
                        </a:solidFill>
                        <a:effectLst/>
                        <a:latin typeface="Arial" panose="020B0604020202020204" pitchFamily="34" charset="0"/>
                      </a:endParaRPr>
                    </a:p>
                  </a:txBody>
                  <a:tcPr marL="9479" marR="9479" marT="9479" marB="0" anchor="b">
                    <a:lnL>
                      <a:noFill/>
                    </a:lnL>
                    <a:lnR>
                      <a:noFill/>
                    </a:lnR>
                    <a:lnT>
                      <a:noFill/>
                    </a:lnT>
                    <a:lnB>
                      <a:noFill/>
                    </a:lnB>
                  </a:tcPr>
                </a:tc>
                <a:tc>
                  <a:txBody>
                    <a:bodyPr/>
                    <a:lstStyle/>
                    <a:p>
                      <a:pPr algn="r" fontAlgn="b"/>
                      <a:r>
                        <a:rPr lang="en-US" sz="800" b="0" i="0" u="none" strike="noStrike" dirty="0">
                          <a:solidFill>
                            <a:srgbClr val="000000"/>
                          </a:solidFill>
                          <a:effectLst/>
                          <a:latin typeface="Arial" panose="020B0604020202020204" pitchFamily="34" charset="0"/>
                        </a:rPr>
                        <a:t>969.00</a:t>
                      </a:r>
                    </a:p>
                  </a:txBody>
                  <a:tcPr marL="9479" marR="9479" marT="9479" marB="0" anchor="b">
                    <a:lnL>
                      <a:noFill/>
                    </a:lnL>
                    <a:lnR>
                      <a:noFill/>
                    </a:lnR>
                    <a:lnT>
                      <a:noFill/>
                    </a:lnT>
                    <a:lnB>
                      <a:noFill/>
                    </a:lnB>
                    <a:solidFill>
                      <a:srgbClr val="CCCCFF"/>
                    </a:solidFill>
                  </a:tcPr>
                </a:tc>
                <a:tc>
                  <a:txBody>
                    <a:bodyPr/>
                    <a:lstStyle/>
                    <a:p>
                      <a:pPr algn="r" fontAlgn="b"/>
                      <a:r>
                        <a:rPr lang="en-US" sz="800" b="0" i="0" u="none" strike="noStrike" dirty="0">
                          <a:solidFill>
                            <a:srgbClr val="000000"/>
                          </a:solidFill>
                          <a:effectLst/>
                          <a:latin typeface="Arial" panose="020B0604020202020204" pitchFamily="34" charset="0"/>
                        </a:rPr>
                        <a:t>665.00</a:t>
                      </a:r>
                    </a:p>
                  </a:txBody>
                  <a:tcPr marL="9479" marR="9479" marT="9479" marB="0" anchor="b">
                    <a:lnL>
                      <a:noFill/>
                    </a:lnL>
                    <a:lnR>
                      <a:noFill/>
                    </a:lnR>
                    <a:lnT>
                      <a:noFill/>
                    </a:lnT>
                    <a:lnB>
                      <a:noFill/>
                    </a:lnB>
                    <a:solidFill>
                      <a:srgbClr val="99CCFF"/>
                    </a:solidFill>
                  </a:tcPr>
                </a:tc>
                <a:tc>
                  <a:txBody>
                    <a:bodyPr/>
                    <a:lstStyle/>
                    <a:p>
                      <a:pPr algn="r" fontAlgn="b"/>
                      <a:r>
                        <a:rPr lang="en-US" sz="800" b="0" i="0" u="none" strike="noStrike" dirty="0">
                          <a:solidFill>
                            <a:srgbClr val="000000"/>
                          </a:solidFill>
                          <a:effectLst/>
                          <a:latin typeface="Arial" panose="020B0604020202020204" pitchFamily="34" charset="0"/>
                        </a:rPr>
                        <a:t>580.00</a:t>
                      </a:r>
                    </a:p>
                  </a:txBody>
                  <a:tcPr marL="9479" marR="9479" marT="9479" marB="0" anchor="b">
                    <a:lnL>
                      <a:noFill/>
                    </a:lnL>
                    <a:lnR>
                      <a:noFill/>
                    </a:lnR>
                    <a:lnT>
                      <a:noFill/>
                    </a:lnT>
                    <a:lnB>
                      <a:noFill/>
                    </a:lnB>
                    <a:solidFill>
                      <a:srgbClr val="FFFF99"/>
                    </a:solidFill>
                  </a:tcPr>
                </a:tc>
                <a:tc>
                  <a:txBody>
                    <a:bodyPr/>
                    <a:lstStyle/>
                    <a:p>
                      <a:pPr algn="r" fontAlgn="b"/>
                      <a:r>
                        <a:rPr lang="en-US" sz="800" b="0" i="0" u="none" strike="noStrike" dirty="0">
                          <a:solidFill>
                            <a:srgbClr val="000000"/>
                          </a:solidFill>
                          <a:effectLst/>
                          <a:latin typeface="Arial" panose="020B0604020202020204" pitchFamily="34" charset="0"/>
                        </a:rPr>
                        <a:t>245.00</a:t>
                      </a:r>
                    </a:p>
                  </a:txBody>
                  <a:tcPr marL="9479" marR="9479" marT="9479" marB="0" anchor="b">
                    <a:lnL>
                      <a:noFill/>
                    </a:lnL>
                    <a:lnR>
                      <a:noFill/>
                    </a:lnR>
                    <a:lnT>
                      <a:noFill/>
                    </a:lnT>
                    <a:lnB>
                      <a:noFill/>
                    </a:lnB>
                    <a:solidFill>
                      <a:srgbClr val="FFFF99"/>
                    </a:solidFill>
                  </a:tcPr>
                </a:tc>
                <a:tc>
                  <a:txBody>
                    <a:bodyPr/>
                    <a:lstStyle/>
                    <a:p>
                      <a:pPr algn="r" fontAlgn="b"/>
                      <a:r>
                        <a:rPr lang="en-US" sz="800" b="0" i="0" u="none" strike="noStrike" dirty="0">
                          <a:solidFill>
                            <a:srgbClr val="000000"/>
                          </a:solidFill>
                          <a:effectLst/>
                          <a:latin typeface="Arial" panose="020B0604020202020204" pitchFamily="34" charset="0"/>
                        </a:rPr>
                        <a:t>0.00</a:t>
                      </a:r>
                    </a:p>
                  </a:txBody>
                  <a:tcPr marL="9479" marR="9479" marT="9479" marB="0" anchor="b">
                    <a:lnL>
                      <a:noFill/>
                    </a:lnL>
                    <a:lnR>
                      <a:noFill/>
                    </a:lnR>
                    <a:lnT>
                      <a:noFill/>
                    </a:lnT>
                    <a:lnB>
                      <a:noFill/>
                    </a:lnB>
                    <a:solidFill>
                      <a:srgbClr val="FFFF99"/>
                    </a:solidFill>
                  </a:tcPr>
                </a:tc>
                <a:tc>
                  <a:txBody>
                    <a:bodyPr/>
                    <a:lstStyle/>
                    <a:p>
                      <a:pPr algn="r" fontAlgn="b"/>
                      <a:r>
                        <a:rPr lang="en-US" sz="800" b="0" i="0" u="none" strike="noStrike" dirty="0">
                          <a:solidFill>
                            <a:srgbClr val="000000"/>
                          </a:solidFill>
                          <a:effectLst/>
                          <a:latin typeface="Arial" panose="020B0604020202020204" pitchFamily="34" charset="0"/>
                        </a:rPr>
                        <a:t>245.00</a:t>
                      </a:r>
                    </a:p>
                  </a:txBody>
                  <a:tcPr marL="9479" marR="9479" marT="9479" marB="0" anchor="b">
                    <a:lnL>
                      <a:noFill/>
                    </a:lnL>
                    <a:lnR>
                      <a:noFill/>
                    </a:lnR>
                    <a:lnT>
                      <a:noFill/>
                    </a:lnT>
                    <a:lnB>
                      <a:noFill/>
                    </a:lnB>
                    <a:solidFill>
                      <a:srgbClr val="FFFF99"/>
                    </a:solidFill>
                  </a:tcPr>
                </a:tc>
                <a:tc>
                  <a:txBody>
                    <a:bodyPr/>
                    <a:lstStyle/>
                    <a:p>
                      <a:pPr algn="r" fontAlgn="b"/>
                      <a:r>
                        <a:rPr lang="en-US" sz="800" b="0" i="0" u="none" strike="noStrike" dirty="0">
                          <a:solidFill>
                            <a:srgbClr val="000000"/>
                          </a:solidFill>
                          <a:effectLst/>
                          <a:latin typeface="Arial" panose="020B0604020202020204" pitchFamily="34" charset="0"/>
                        </a:rPr>
                        <a:t>500.00</a:t>
                      </a:r>
                    </a:p>
                  </a:txBody>
                  <a:tcPr marL="9479" marR="9479" marT="9479" marB="0" anchor="b">
                    <a:lnL>
                      <a:noFill/>
                    </a:lnL>
                    <a:lnR>
                      <a:noFill/>
                    </a:lnR>
                    <a:lnT>
                      <a:noFill/>
                    </a:lnT>
                    <a:lnB>
                      <a:noFill/>
                    </a:lnB>
                    <a:solidFill>
                      <a:srgbClr val="FFFF99"/>
                    </a:solidFill>
                  </a:tcPr>
                </a:tc>
                <a:tc>
                  <a:txBody>
                    <a:bodyPr/>
                    <a:lstStyle/>
                    <a:p>
                      <a:pPr algn="r" fontAlgn="b"/>
                      <a:r>
                        <a:rPr lang="en-US" sz="800" b="0" i="0" u="none" strike="noStrike" dirty="0">
                          <a:solidFill>
                            <a:srgbClr val="000000"/>
                          </a:solidFill>
                          <a:effectLst/>
                          <a:latin typeface="Arial" panose="020B0604020202020204" pitchFamily="34" charset="0"/>
                        </a:rPr>
                        <a:t>600.00</a:t>
                      </a:r>
                    </a:p>
                  </a:txBody>
                  <a:tcPr marL="9479" marR="9479" marT="9479" marB="0" anchor="b">
                    <a:lnL>
                      <a:noFill/>
                    </a:lnL>
                    <a:lnR>
                      <a:noFill/>
                    </a:lnR>
                    <a:lnT>
                      <a:noFill/>
                    </a:lnT>
                    <a:lnB>
                      <a:noFill/>
                    </a:lnB>
                    <a:solidFill>
                      <a:srgbClr val="FFFF99"/>
                    </a:solidFill>
                  </a:tcPr>
                </a:tc>
                <a:extLst>
                  <a:ext uri="{0D108BD9-81ED-4DB2-BD59-A6C34878D82A}">
                    <a16:rowId xmlns:a16="http://schemas.microsoft.com/office/drawing/2014/main" val="1957515319"/>
                  </a:ext>
                </a:extLst>
              </a:tr>
              <a:tr h="161147">
                <a:tc>
                  <a:txBody>
                    <a:bodyPr/>
                    <a:lstStyle/>
                    <a:p>
                      <a:pPr algn="l" fontAlgn="b"/>
                      <a:endParaRPr lang="en-US" sz="800" b="1" i="0" u="none" strike="noStrike" dirty="0">
                        <a:solidFill>
                          <a:srgbClr val="000000"/>
                        </a:solidFill>
                        <a:effectLst/>
                        <a:latin typeface="Arial" panose="020B0604020202020204" pitchFamily="34" charset="0"/>
                      </a:endParaRPr>
                    </a:p>
                  </a:txBody>
                  <a:tcPr marL="9479" marR="9479" marT="9479" marB="0" anchor="b">
                    <a:lnL>
                      <a:noFill/>
                    </a:lnL>
                    <a:lnR>
                      <a:noFill/>
                    </a:lnR>
                    <a:lnT>
                      <a:noFill/>
                    </a:lnT>
                    <a:lnB>
                      <a:noFill/>
                    </a:lnB>
                  </a:tcPr>
                </a:tc>
                <a:tc gridSpan="4">
                  <a:txBody>
                    <a:bodyPr/>
                    <a:lstStyle/>
                    <a:p>
                      <a:pPr algn="l" fontAlgn="b"/>
                      <a:r>
                        <a:rPr lang="en-US" sz="800" b="1" i="0" u="none" strike="noStrike" dirty="0">
                          <a:solidFill>
                            <a:srgbClr val="000000"/>
                          </a:solidFill>
                          <a:effectLst/>
                          <a:latin typeface="Arial" panose="020B0604020202020204" pitchFamily="34" charset="0"/>
                        </a:rPr>
                        <a:t>48919 · BIKE TRAIL DONATIONS/MAPS</a:t>
                      </a:r>
                    </a:p>
                  </a:txBody>
                  <a:tcPr marL="9479" marR="9479" marT="9479" marB="0" anchor="b">
                    <a:lnL>
                      <a:noFill/>
                    </a:lnL>
                    <a:lnR>
                      <a:noFill/>
                    </a:lnR>
                    <a:lnT>
                      <a:noFill/>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r" fontAlgn="b"/>
                      <a:r>
                        <a:rPr lang="en-US" sz="800" b="0" i="0" u="none" strike="noStrike" dirty="0">
                          <a:solidFill>
                            <a:srgbClr val="000000"/>
                          </a:solidFill>
                          <a:effectLst/>
                          <a:latin typeface="Arial" panose="020B0604020202020204" pitchFamily="34" charset="0"/>
                        </a:rPr>
                        <a:t>2,714.29</a:t>
                      </a:r>
                    </a:p>
                  </a:txBody>
                  <a:tcPr marL="9479" marR="9479" marT="9479" marB="0" anchor="b">
                    <a:lnL>
                      <a:noFill/>
                    </a:lnL>
                    <a:lnR>
                      <a:noFill/>
                    </a:lnR>
                    <a:lnT>
                      <a:noFill/>
                    </a:lnT>
                    <a:lnB>
                      <a:noFill/>
                    </a:lnB>
                    <a:solidFill>
                      <a:srgbClr val="CCCCFF"/>
                    </a:solidFill>
                  </a:tcPr>
                </a:tc>
                <a:tc>
                  <a:txBody>
                    <a:bodyPr/>
                    <a:lstStyle/>
                    <a:p>
                      <a:pPr algn="r" fontAlgn="b"/>
                      <a:r>
                        <a:rPr lang="en-US" sz="800" b="0" i="0" u="none" strike="noStrike" dirty="0">
                          <a:solidFill>
                            <a:srgbClr val="000000"/>
                          </a:solidFill>
                          <a:effectLst/>
                          <a:latin typeface="Arial" panose="020B0604020202020204" pitchFamily="34" charset="0"/>
                        </a:rPr>
                        <a:t>2,149.00</a:t>
                      </a:r>
                    </a:p>
                  </a:txBody>
                  <a:tcPr marL="9479" marR="9479" marT="9479" marB="0" anchor="b">
                    <a:lnL>
                      <a:noFill/>
                    </a:lnL>
                    <a:lnR>
                      <a:noFill/>
                    </a:lnR>
                    <a:lnT>
                      <a:noFill/>
                    </a:lnT>
                    <a:lnB>
                      <a:noFill/>
                    </a:lnB>
                    <a:solidFill>
                      <a:srgbClr val="99CCFF"/>
                    </a:solidFill>
                  </a:tcPr>
                </a:tc>
                <a:tc>
                  <a:txBody>
                    <a:bodyPr/>
                    <a:lstStyle/>
                    <a:p>
                      <a:pPr algn="r" fontAlgn="b"/>
                      <a:r>
                        <a:rPr lang="en-US" sz="800" b="0" i="0" u="none" strike="noStrike" dirty="0">
                          <a:effectLst/>
                          <a:latin typeface="Arial" panose="020B0604020202020204" pitchFamily="34" charset="0"/>
                        </a:rPr>
                        <a:t>2,923.18</a:t>
                      </a:r>
                    </a:p>
                  </a:txBody>
                  <a:tcPr marL="9479" marR="9479" marT="9479" marB="0" anchor="b">
                    <a:lnL>
                      <a:noFill/>
                    </a:lnL>
                    <a:lnR>
                      <a:noFill/>
                    </a:lnR>
                    <a:lnT>
                      <a:noFill/>
                    </a:lnT>
                    <a:lnB>
                      <a:noFill/>
                    </a:lnB>
                    <a:solidFill>
                      <a:srgbClr val="FFFF99"/>
                    </a:solidFill>
                  </a:tcPr>
                </a:tc>
                <a:tc>
                  <a:txBody>
                    <a:bodyPr/>
                    <a:lstStyle/>
                    <a:p>
                      <a:pPr algn="r" fontAlgn="b"/>
                      <a:r>
                        <a:rPr lang="en-US" sz="800" b="0" i="0" u="none" strike="noStrike" dirty="0">
                          <a:solidFill>
                            <a:srgbClr val="000000"/>
                          </a:solidFill>
                          <a:effectLst/>
                          <a:latin typeface="Arial" panose="020B0604020202020204" pitchFamily="34" charset="0"/>
                        </a:rPr>
                        <a:t>1,052.11</a:t>
                      </a:r>
                    </a:p>
                  </a:txBody>
                  <a:tcPr marL="9479" marR="9479" marT="9479" marB="0" anchor="b">
                    <a:lnL>
                      <a:noFill/>
                    </a:lnL>
                    <a:lnR>
                      <a:noFill/>
                    </a:lnR>
                    <a:lnT>
                      <a:noFill/>
                    </a:lnT>
                    <a:lnB>
                      <a:noFill/>
                    </a:lnB>
                    <a:solidFill>
                      <a:srgbClr val="FFFF99"/>
                    </a:solidFill>
                  </a:tcPr>
                </a:tc>
                <a:tc>
                  <a:txBody>
                    <a:bodyPr/>
                    <a:lstStyle/>
                    <a:p>
                      <a:pPr algn="r" fontAlgn="b"/>
                      <a:r>
                        <a:rPr lang="en-US" sz="800" b="0" i="0" u="none" strike="noStrike" dirty="0">
                          <a:solidFill>
                            <a:srgbClr val="000000"/>
                          </a:solidFill>
                          <a:effectLst/>
                          <a:latin typeface="Arial" panose="020B0604020202020204" pitchFamily="34" charset="0"/>
                        </a:rPr>
                        <a:t>1,947.89</a:t>
                      </a:r>
                    </a:p>
                  </a:txBody>
                  <a:tcPr marL="9479" marR="9479" marT="9479" marB="0" anchor="b">
                    <a:lnL>
                      <a:noFill/>
                    </a:lnL>
                    <a:lnR>
                      <a:noFill/>
                    </a:lnR>
                    <a:lnT>
                      <a:noFill/>
                    </a:lnT>
                    <a:lnB>
                      <a:noFill/>
                    </a:lnB>
                    <a:solidFill>
                      <a:srgbClr val="FFFF99"/>
                    </a:solidFill>
                  </a:tcPr>
                </a:tc>
                <a:tc>
                  <a:txBody>
                    <a:bodyPr/>
                    <a:lstStyle/>
                    <a:p>
                      <a:pPr algn="r" fontAlgn="b"/>
                      <a:r>
                        <a:rPr lang="en-US" sz="800" b="0" i="0" u="none" strike="noStrike" dirty="0">
                          <a:solidFill>
                            <a:srgbClr val="000000"/>
                          </a:solidFill>
                          <a:effectLst/>
                          <a:latin typeface="Arial" panose="020B0604020202020204" pitchFamily="34" charset="0"/>
                        </a:rPr>
                        <a:t>3,000.00</a:t>
                      </a:r>
                    </a:p>
                  </a:txBody>
                  <a:tcPr marL="9479" marR="9479" marT="9479" marB="0" anchor="b">
                    <a:lnL>
                      <a:noFill/>
                    </a:lnL>
                    <a:lnR>
                      <a:noFill/>
                    </a:lnR>
                    <a:lnT>
                      <a:noFill/>
                    </a:lnT>
                    <a:lnB>
                      <a:noFill/>
                    </a:lnB>
                    <a:solidFill>
                      <a:srgbClr val="FFFF99"/>
                    </a:solidFill>
                  </a:tcPr>
                </a:tc>
                <a:tc>
                  <a:txBody>
                    <a:bodyPr/>
                    <a:lstStyle/>
                    <a:p>
                      <a:pPr algn="r" fontAlgn="b"/>
                      <a:r>
                        <a:rPr lang="en-US" sz="800" b="0" i="0" u="none" strike="noStrike" dirty="0">
                          <a:effectLst/>
                          <a:latin typeface="Arial" panose="020B0604020202020204" pitchFamily="34" charset="0"/>
                        </a:rPr>
                        <a:t>3,000.00</a:t>
                      </a:r>
                    </a:p>
                  </a:txBody>
                  <a:tcPr marL="9479" marR="9479" marT="9479" marB="0" anchor="b">
                    <a:lnL>
                      <a:noFill/>
                    </a:lnL>
                    <a:lnR>
                      <a:noFill/>
                    </a:lnR>
                    <a:lnT>
                      <a:noFill/>
                    </a:lnT>
                    <a:lnB>
                      <a:noFill/>
                    </a:lnB>
                    <a:solidFill>
                      <a:srgbClr val="FFFF99"/>
                    </a:solidFill>
                  </a:tcPr>
                </a:tc>
                <a:tc>
                  <a:txBody>
                    <a:bodyPr/>
                    <a:lstStyle/>
                    <a:p>
                      <a:pPr algn="r" fontAlgn="b"/>
                      <a:r>
                        <a:rPr lang="en-US" sz="800" b="0" i="0" u="none" strike="noStrike" dirty="0">
                          <a:effectLst/>
                          <a:latin typeface="Arial" panose="020B0604020202020204" pitchFamily="34" charset="0"/>
                        </a:rPr>
                        <a:t>3,000.00</a:t>
                      </a:r>
                    </a:p>
                  </a:txBody>
                  <a:tcPr marL="9479" marR="9479" marT="9479" marB="0" anchor="b">
                    <a:lnL>
                      <a:noFill/>
                    </a:lnL>
                    <a:lnR>
                      <a:noFill/>
                    </a:lnR>
                    <a:lnT>
                      <a:noFill/>
                    </a:lnT>
                    <a:lnB>
                      <a:noFill/>
                    </a:lnB>
                    <a:solidFill>
                      <a:srgbClr val="FFFF99"/>
                    </a:solidFill>
                  </a:tcPr>
                </a:tc>
                <a:extLst>
                  <a:ext uri="{0D108BD9-81ED-4DB2-BD59-A6C34878D82A}">
                    <a16:rowId xmlns:a16="http://schemas.microsoft.com/office/drawing/2014/main" val="977358271"/>
                  </a:ext>
                </a:extLst>
              </a:tr>
              <a:tr h="161147">
                <a:tc>
                  <a:txBody>
                    <a:bodyPr/>
                    <a:lstStyle/>
                    <a:p>
                      <a:pPr algn="l" fontAlgn="b"/>
                      <a:endParaRPr lang="en-US" sz="800" b="1" i="0" u="none" strike="noStrike" dirty="0">
                        <a:solidFill>
                          <a:srgbClr val="000000"/>
                        </a:solidFill>
                        <a:effectLst/>
                        <a:latin typeface="Arial" panose="020B0604020202020204" pitchFamily="34" charset="0"/>
                      </a:endParaRPr>
                    </a:p>
                  </a:txBody>
                  <a:tcPr marL="9479" marR="9479" marT="9479" marB="0" anchor="b">
                    <a:lnL>
                      <a:noFill/>
                    </a:lnL>
                    <a:lnR>
                      <a:noFill/>
                    </a:lnR>
                    <a:lnT>
                      <a:noFill/>
                    </a:lnT>
                    <a:lnB>
                      <a:noFill/>
                    </a:lnB>
                  </a:tcPr>
                </a:tc>
                <a:tc gridSpan="4">
                  <a:txBody>
                    <a:bodyPr/>
                    <a:lstStyle/>
                    <a:p>
                      <a:pPr algn="l" fontAlgn="b"/>
                      <a:r>
                        <a:rPr lang="en-US" sz="800" b="1" i="0" u="none" strike="noStrike" dirty="0">
                          <a:solidFill>
                            <a:srgbClr val="000000"/>
                          </a:solidFill>
                          <a:effectLst/>
                          <a:latin typeface="Arial" panose="020B0604020202020204" pitchFamily="34" charset="0"/>
                        </a:rPr>
                        <a:t>48920 · SNOWMOBILE CLB DEBT SERVICE</a:t>
                      </a:r>
                    </a:p>
                  </a:txBody>
                  <a:tcPr marL="9479" marR="9479" marT="9479" marB="0" anchor="b">
                    <a:lnL>
                      <a:noFill/>
                    </a:lnL>
                    <a:lnR>
                      <a:noFill/>
                    </a:lnR>
                    <a:lnT>
                      <a:noFill/>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r" fontAlgn="b"/>
                      <a:r>
                        <a:rPr lang="en-US" sz="800" b="0" i="0" u="none" strike="noStrike" dirty="0">
                          <a:solidFill>
                            <a:srgbClr val="000000"/>
                          </a:solidFill>
                          <a:effectLst/>
                          <a:latin typeface="Arial" panose="020B0604020202020204" pitchFamily="34" charset="0"/>
                        </a:rPr>
                        <a:t>14,743.14</a:t>
                      </a:r>
                    </a:p>
                  </a:txBody>
                  <a:tcPr marL="9479" marR="9479" marT="9479" marB="0" anchor="b">
                    <a:lnL>
                      <a:noFill/>
                    </a:lnL>
                    <a:lnR>
                      <a:noFill/>
                    </a:lnR>
                    <a:lnT>
                      <a:noFill/>
                    </a:lnT>
                    <a:lnB>
                      <a:noFill/>
                    </a:lnB>
                    <a:solidFill>
                      <a:srgbClr val="CCCCFF"/>
                    </a:solidFill>
                  </a:tcPr>
                </a:tc>
                <a:tc>
                  <a:txBody>
                    <a:bodyPr/>
                    <a:lstStyle/>
                    <a:p>
                      <a:pPr algn="r" fontAlgn="b"/>
                      <a:r>
                        <a:rPr lang="en-US" sz="800" b="0" i="0" u="none" strike="noStrike" dirty="0">
                          <a:solidFill>
                            <a:srgbClr val="000000"/>
                          </a:solidFill>
                          <a:effectLst/>
                          <a:latin typeface="Arial" panose="020B0604020202020204" pitchFamily="34" charset="0"/>
                        </a:rPr>
                        <a:t>14,743.14</a:t>
                      </a:r>
                    </a:p>
                  </a:txBody>
                  <a:tcPr marL="9479" marR="9479" marT="9479" marB="0" anchor="b">
                    <a:lnL>
                      <a:noFill/>
                    </a:lnL>
                    <a:lnR>
                      <a:noFill/>
                    </a:lnR>
                    <a:lnT>
                      <a:noFill/>
                    </a:lnT>
                    <a:lnB>
                      <a:noFill/>
                    </a:lnB>
                    <a:solidFill>
                      <a:srgbClr val="99CCFF"/>
                    </a:solidFill>
                  </a:tcPr>
                </a:tc>
                <a:tc>
                  <a:txBody>
                    <a:bodyPr/>
                    <a:lstStyle/>
                    <a:p>
                      <a:pPr algn="r" fontAlgn="b"/>
                      <a:r>
                        <a:rPr lang="en-US" sz="800" b="0" i="0" u="none" strike="noStrike" dirty="0">
                          <a:effectLst/>
                          <a:latin typeface="Arial" panose="020B0604020202020204" pitchFamily="34" charset="0"/>
                        </a:rPr>
                        <a:t>14,743.14</a:t>
                      </a:r>
                    </a:p>
                  </a:txBody>
                  <a:tcPr marL="9479" marR="9479" marT="9479" marB="0" anchor="b">
                    <a:lnL>
                      <a:noFill/>
                    </a:lnL>
                    <a:lnR>
                      <a:noFill/>
                    </a:lnR>
                    <a:lnT>
                      <a:noFill/>
                    </a:lnT>
                    <a:lnB>
                      <a:noFill/>
                    </a:lnB>
                    <a:solidFill>
                      <a:srgbClr val="FFFF99"/>
                    </a:solidFill>
                  </a:tcPr>
                </a:tc>
                <a:tc>
                  <a:txBody>
                    <a:bodyPr/>
                    <a:lstStyle/>
                    <a:p>
                      <a:pPr algn="r" fontAlgn="b"/>
                      <a:r>
                        <a:rPr lang="en-US" sz="800" b="0" i="0" u="none" strike="noStrike" dirty="0">
                          <a:solidFill>
                            <a:srgbClr val="000000"/>
                          </a:solidFill>
                          <a:effectLst/>
                          <a:latin typeface="Arial" panose="020B0604020202020204" pitchFamily="34" charset="0"/>
                        </a:rPr>
                        <a:t>14,743.14</a:t>
                      </a:r>
                    </a:p>
                  </a:txBody>
                  <a:tcPr marL="9479" marR="9479" marT="9479" marB="0" anchor="b">
                    <a:lnL>
                      <a:noFill/>
                    </a:lnL>
                    <a:lnR>
                      <a:noFill/>
                    </a:lnR>
                    <a:lnT>
                      <a:noFill/>
                    </a:lnT>
                    <a:lnB>
                      <a:noFill/>
                    </a:lnB>
                    <a:solidFill>
                      <a:srgbClr val="FFFF99"/>
                    </a:solidFill>
                  </a:tcPr>
                </a:tc>
                <a:tc>
                  <a:txBody>
                    <a:bodyPr/>
                    <a:lstStyle/>
                    <a:p>
                      <a:pPr algn="r" fontAlgn="b"/>
                      <a:r>
                        <a:rPr lang="en-US" sz="800" b="0" i="0" u="none" strike="noStrike" dirty="0">
                          <a:solidFill>
                            <a:srgbClr val="000000"/>
                          </a:solidFill>
                          <a:effectLst/>
                          <a:latin typeface="Arial" panose="020B0604020202020204" pitchFamily="34" charset="0"/>
                        </a:rPr>
                        <a:t>0.00</a:t>
                      </a:r>
                    </a:p>
                  </a:txBody>
                  <a:tcPr marL="9479" marR="9479" marT="9479" marB="0" anchor="b">
                    <a:lnL>
                      <a:noFill/>
                    </a:lnL>
                    <a:lnR>
                      <a:noFill/>
                    </a:lnR>
                    <a:lnT>
                      <a:noFill/>
                    </a:lnT>
                    <a:lnB>
                      <a:noFill/>
                    </a:lnB>
                    <a:solidFill>
                      <a:srgbClr val="FFFF99"/>
                    </a:solidFill>
                  </a:tcPr>
                </a:tc>
                <a:tc>
                  <a:txBody>
                    <a:bodyPr/>
                    <a:lstStyle/>
                    <a:p>
                      <a:pPr algn="r" fontAlgn="b"/>
                      <a:r>
                        <a:rPr lang="en-US" sz="800" b="0" i="0" u="none" strike="noStrike" dirty="0">
                          <a:solidFill>
                            <a:srgbClr val="000000"/>
                          </a:solidFill>
                          <a:effectLst/>
                          <a:latin typeface="Arial" panose="020B0604020202020204" pitchFamily="34" charset="0"/>
                        </a:rPr>
                        <a:t>14,743.14</a:t>
                      </a:r>
                    </a:p>
                  </a:txBody>
                  <a:tcPr marL="9479" marR="9479" marT="9479" marB="0" anchor="b">
                    <a:lnL>
                      <a:noFill/>
                    </a:lnL>
                    <a:lnR>
                      <a:noFill/>
                    </a:lnR>
                    <a:lnT>
                      <a:noFill/>
                    </a:lnT>
                    <a:lnB>
                      <a:noFill/>
                    </a:lnB>
                    <a:solidFill>
                      <a:srgbClr val="FFFF99"/>
                    </a:solidFill>
                  </a:tcPr>
                </a:tc>
                <a:tc>
                  <a:txBody>
                    <a:bodyPr/>
                    <a:lstStyle/>
                    <a:p>
                      <a:pPr algn="r" fontAlgn="b"/>
                      <a:r>
                        <a:rPr lang="en-US" sz="800" b="0" i="0" u="none" strike="noStrike" dirty="0">
                          <a:effectLst/>
                          <a:latin typeface="Arial" panose="020B0604020202020204" pitchFamily="34" charset="0"/>
                        </a:rPr>
                        <a:t>14,743.00</a:t>
                      </a:r>
                    </a:p>
                  </a:txBody>
                  <a:tcPr marL="9479" marR="9479" marT="9479" marB="0" anchor="b">
                    <a:lnL>
                      <a:noFill/>
                    </a:lnL>
                    <a:lnR>
                      <a:noFill/>
                    </a:lnR>
                    <a:lnT>
                      <a:noFill/>
                    </a:lnT>
                    <a:lnB>
                      <a:noFill/>
                    </a:lnB>
                    <a:solidFill>
                      <a:srgbClr val="FFFF99"/>
                    </a:solidFill>
                  </a:tcPr>
                </a:tc>
                <a:tc>
                  <a:txBody>
                    <a:bodyPr/>
                    <a:lstStyle/>
                    <a:p>
                      <a:pPr algn="r" fontAlgn="b"/>
                      <a:r>
                        <a:rPr lang="en-US" sz="800" b="0" i="0" u="none" strike="noStrike" dirty="0">
                          <a:effectLst/>
                          <a:latin typeface="Arial" panose="020B0604020202020204" pitchFamily="34" charset="0"/>
                        </a:rPr>
                        <a:t>0.00</a:t>
                      </a:r>
                    </a:p>
                  </a:txBody>
                  <a:tcPr marL="9479" marR="9479" marT="9479" marB="0" anchor="b">
                    <a:lnL>
                      <a:noFill/>
                    </a:lnL>
                    <a:lnR>
                      <a:noFill/>
                    </a:lnR>
                    <a:lnT>
                      <a:noFill/>
                    </a:lnT>
                    <a:lnB>
                      <a:noFill/>
                    </a:lnB>
                    <a:solidFill>
                      <a:srgbClr val="FFFF99"/>
                    </a:solidFill>
                  </a:tcPr>
                </a:tc>
                <a:extLst>
                  <a:ext uri="{0D108BD9-81ED-4DB2-BD59-A6C34878D82A}">
                    <a16:rowId xmlns:a16="http://schemas.microsoft.com/office/drawing/2014/main" val="2331647020"/>
                  </a:ext>
                </a:extLst>
              </a:tr>
              <a:tr h="170626">
                <a:tc>
                  <a:txBody>
                    <a:bodyPr/>
                    <a:lstStyle/>
                    <a:p>
                      <a:pPr algn="l" fontAlgn="b"/>
                      <a:endParaRPr lang="en-US" sz="800" b="1" i="0" u="none" strike="noStrike" dirty="0">
                        <a:solidFill>
                          <a:srgbClr val="000000"/>
                        </a:solidFill>
                        <a:effectLst/>
                        <a:latin typeface="Arial" panose="020B0604020202020204" pitchFamily="34" charset="0"/>
                      </a:endParaRPr>
                    </a:p>
                  </a:txBody>
                  <a:tcPr marL="9479" marR="9479" marT="9479" marB="0" anchor="b">
                    <a:lnL>
                      <a:noFill/>
                    </a:lnL>
                    <a:lnR>
                      <a:noFill/>
                    </a:lnR>
                    <a:lnT>
                      <a:noFill/>
                    </a:lnT>
                    <a:lnB>
                      <a:noFill/>
                    </a:lnB>
                  </a:tcPr>
                </a:tc>
                <a:tc gridSpan="4">
                  <a:txBody>
                    <a:bodyPr/>
                    <a:lstStyle/>
                    <a:p>
                      <a:pPr algn="l" fontAlgn="b"/>
                      <a:r>
                        <a:rPr lang="en-US" sz="800" b="1" i="0" u="none" strike="noStrike" dirty="0">
                          <a:solidFill>
                            <a:srgbClr val="000000"/>
                          </a:solidFill>
                          <a:effectLst/>
                          <a:latin typeface="Arial" panose="020B0604020202020204" pitchFamily="34" charset="0"/>
                        </a:rPr>
                        <a:t>48925 · SNOWMOBILE CLB EXP REIMB</a:t>
                      </a:r>
                    </a:p>
                  </a:txBody>
                  <a:tcPr marL="9479" marR="9479" marT="9479" marB="0" anchor="b">
                    <a:lnL>
                      <a:noFill/>
                    </a:lnL>
                    <a:lnR>
                      <a:noFill/>
                    </a:lnR>
                    <a:lnT>
                      <a:noFill/>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r" fontAlgn="b"/>
                      <a:r>
                        <a:rPr lang="en-US" sz="800" b="0" i="0" u="none" strike="noStrike" dirty="0">
                          <a:solidFill>
                            <a:srgbClr val="000000"/>
                          </a:solidFill>
                          <a:effectLst/>
                          <a:latin typeface="Arial" panose="020B0604020202020204" pitchFamily="34" charset="0"/>
                        </a:rPr>
                        <a:t>20,470.09</a:t>
                      </a:r>
                    </a:p>
                  </a:txBody>
                  <a:tcPr marL="9479" marR="9479" marT="9479" marB="0" anchor="b">
                    <a:lnL>
                      <a:noFill/>
                    </a:lnL>
                    <a:lnR>
                      <a:noFill/>
                    </a:lnR>
                    <a:lnT>
                      <a:noFill/>
                    </a:lnT>
                    <a:lnB w="12700" cap="flat" cmpd="sng" algn="ctr">
                      <a:solidFill>
                        <a:srgbClr val="000000"/>
                      </a:solidFill>
                      <a:prstDash val="solid"/>
                      <a:round/>
                      <a:headEnd type="none" w="med" len="med"/>
                      <a:tailEnd type="none" w="med" len="med"/>
                    </a:lnB>
                    <a:solidFill>
                      <a:srgbClr val="CCCCFF"/>
                    </a:solidFill>
                  </a:tcPr>
                </a:tc>
                <a:tc>
                  <a:txBody>
                    <a:bodyPr/>
                    <a:lstStyle/>
                    <a:p>
                      <a:pPr algn="r" fontAlgn="b"/>
                      <a:r>
                        <a:rPr lang="en-US" sz="800" b="0" i="0" u="none" strike="noStrike" dirty="0">
                          <a:solidFill>
                            <a:srgbClr val="000000"/>
                          </a:solidFill>
                          <a:effectLst/>
                          <a:latin typeface="Arial" panose="020B0604020202020204" pitchFamily="34" charset="0"/>
                        </a:rPr>
                        <a:t>4,261.82</a:t>
                      </a:r>
                    </a:p>
                  </a:txBody>
                  <a:tcPr marL="9479" marR="9479" marT="9479" marB="0" anchor="b">
                    <a:lnL>
                      <a:noFill/>
                    </a:lnL>
                    <a:lnR>
                      <a:noFill/>
                    </a:lnR>
                    <a:lnT>
                      <a:noFill/>
                    </a:lnT>
                    <a:lnB w="12700" cap="flat" cmpd="sng" algn="ctr">
                      <a:solidFill>
                        <a:srgbClr val="000000"/>
                      </a:solidFill>
                      <a:prstDash val="solid"/>
                      <a:round/>
                      <a:headEnd type="none" w="med" len="med"/>
                      <a:tailEnd type="none" w="med" len="med"/>
                    </a:lnB>
                    <a:solidFill>
                      <a:srgbClr val="99CCFF"/>
                    </a:solidFill>
                  </a:tcPr>
                </a:tc>
                <a:tc>
                  <a:txBody>
                    <a:bodyPr/>
                    <a:lstStyle/>
                    <a:p>
                      <a:pPr algn="r" fontAlgn="b"/>
                      <a:r>
                        <a:rPr lang="en-US" sz="800" b="0" i="0" u="none" strike="noStrike" dirty="0">
                          <a:effectLst/>
                          <a:latin typeface="Arial" panose="020B0604020202020204" pitchFamily="34" charset="0"/>
                        </a:rPr>
                        <a:t>2,904.56</a:t>
                      </a:r>
                    </a:p>
                  </a:txBody>
                  <a:tcPr marL="9479" marR="9479" marT="9479" marB="0" anchor="b">
                    <a:lnL>
                      <a:noFill/>
                    </a:lnL>
                    <a:lnR>
                      <a:noFill/>
                    </a:lnR>
                    <a:lnT>
                      <a:noFill/>
                    </a:lnT>
                    <a:lnB w="12700" cap="flat" cmpd="sng" algn="ctr">
                      <a:solidFill>
                        <a:srgbClr val="000000"/>
                      </a:solidFill>
                      <a:prstDash val="solid"/>
                      <a:round/>
                      <a:headEnd type="none" w="med" len="med"/>
                      <a:tailEnd type="none" w="med" len="med"/>
                    </a:lnB>
                    <a:solidFill>
                      <a:srgbClr val="FFFF99"/>
                    </a:solidFill>
                  </a:tcPr>
                </a:tc>
                <a:tc>
                  <a:txBody>
                    <a:bodyPr/>
                    <a:lstStyle/>
                    <a:p>
                      <a:pPr algn="r" fontAlgn="b"/>
                      <a:r>
                        <a:rPr lang="en-US" sz="800" b="0" i="0" u="none" strike="noStrike" dirty="0">
                          <a:solidFill>
                            <a:srgbClr val="000000"/>
                          </a:solidFill>
                          <a:effectLst/>
                          <a:latin typeface="Arial" panose="020B0604020202020204" pitchFamily="34" charset="0"/>
                        </a:rPr>
                        <a:t>5,332.63</a:t>
                      </a:r>
                    </a:p>
                  </a:txBody>
                  <a:tcPr marL="9479" marR="9479" marT="9479" marB="0" anchor="b">
                    <a:lnL>
                      <a:noFill/>
                    </a:lnL>
                    <a:lnR>
                      <a:noFill/>
                    </a:lnR>
                    <a:lnT>
                      <a:noFill/>
                    </a:lnT>
                    <a:lnB w="12700" cap="flat" cmpd="sng" algn="ctr">
                      <a:solidFill>
                        <a:srgbClr val="000000"/>
                      </a:solidFill>
                      <a:prstDash val="solid"/>
                      <a:round/>
                      <a:headEnd type="none" w="med" len="med"/>
                      <a:tailEnd type="none" w="med" len="med"/>
                    </a:lnB>
                    <a:solidFill>
                      <a:srgbClr val="FFFF99"/>
                    </a:solidFill>
                  </a:tcPr>
                </a:tc>
                <a:tc>
                  <a:txBody>
                    <a:bodyPr/>
                    <a:lstStyle/>
                    <a:p>
                      <a:pPr algn="r" fontAlgn="b"/>
                      <a:r>
                        <a:rPr lang="en-US" sz="800" b="0" i="0" u="none" strike="noStrike" dirty="0">
                          <a:solidFill>
                            <a:srgbClr val="000000"/>
                          </a:solidFill>
                          <a:effectLst/>
                          <a:latin typeface="Arial" panose="020B0604020202020204" pitchFamily="34" charset="0"/>
                        </a:rPr>
                        <a:t>10,917.37</a:t>
                      </a:r>
                    </a:p>
                  </a:txBody>
                  <a:tcPr marL="9479" marR="9479" marT="9479" marB="0" anchor="b">
                    <a:lnL>
                      <a:noFill/>
                    </a:lnL>
                    <a:lnR>
                      <a:noFill/>
                    </a:lnR>
                    <a:lnT>
                      <a:noFill/>
                    </a:lnT>
                    <a:lnB w="12700" cap="flat" cmpd="sng" algn="ctr">
                      <a:solidFill>
                        <a:srgbClr val="000000"/>
                      </a:solidFill>
                      <a:prstDash val="solid"/>
                      <a:round/>
                      <a:headEnd type="none" w="med" len="med"/>
                      <a:tailEnd type="none" w="med" len="med"/>
                    </a:lnB>
                    <a:solidFill>
                      <a:srgbClr val="FFFF99"/>
                    </a:solidFill>
                  </a:tcPr>
                </a:tc>
                <a:tc>
                  <a:txBody>
                    <a:bodyPr/>
                    <a:lstStyle/>
                    <a:p>
                      <a:pPr algn="r" fontAlgn="b"/>
                      <a:r>
                        <a:rPr lang="en-US" sz="800" b="0" i="0" u="none" strike="noStrike" dirty="0">
                          <a:solidFill>
                            <a:srgbClr val="000000"/>
                          </a:solidFill>
                          <a:effectLst/>
                          <a:latin typeface="Arial" panose="020B0604020202020204" pitchFamily="34" charset="0"/>
                        </a:rPr>
                        <a:t>16,250.00</a:t>
                      </a:r>
                    </a:p>
                  </a:txBody>
                  <a:tcPr marL="9479" marR="9479" marT="9479" marB="0" anchor="b">
                    <a:lnL>
                      <a:noFill/>
                    </a:lnL>
                    <a:lnR>
                      <a:noFill/>
                    </a:lnR>
                    <a:lnT>
                      <a:noFill/>
                    </a:lnT>
                    <a:lnB w="12700" cap="flat" cmpd="sng" algn="ctr">
                      <a:solidFill>
                        <a:srgbClr val="000000"/>
                      </a:solidFill>
                      <a:prstDash val="solid"/>
                      <a:round/>
                      <a:headEnd type="none" w="med" len="med"/>
                      <a:tailEnd type="none" w="med" len="med"/>
                    </a:lnB>
                    <a:solidFill>
                      <a:srgbClr val="FFFF99"/>
                    </a:solidFill>
                  </a:tcPr>
                </a:tc>
                <a:tc>
                  <a:txBody>
                    <a:bodyPr/>
                    <a:lstStyle/>
                    <a:p>
                      <a:pPr algn="r" fontAlgn="b"/>
                      <a:r>
                        <a:rPr lang="en-US" sz="800" b="0" i="0" u="none" strike="noStrike" dirty="0">
                          <a:effectLst/>
                          <a:latin typeface="Arial" panose="020B0604020202020204" pitchFamily="34" charset="0"/>
                        </a:rPr>
                        <a:t>16,250.00</a:t>
                      </a:r>
                    </a:p>
                  </a:txBody>
                  <a:tcPr marL="9479" marR="9479" marT="9479" marB="0" anchor="b">
                    <a:lnL>
                      <a:noFill/>
                    </a:lnL>
                    <a:lnR>
                      <a:noFill/>
                    </a:lnR>
                    <a:lnT>
                      <a:noFill/>
                    </a:lnT>
                    <a:lnB w="12700" cap="flat" cmpd="sng" algn="ctr">
                      <a:solidFill>
                        <a:srgbClr val="000000"/>
                      </a:solidFill>
                      <a:prstDash val="solid"/>
                      <a:round/>
                      <a:headEnd type="none" w="med" len="med"/>
                      <a:tailEnd type="none" w="med" len="med"/>
                    </a:lnB>
                    <a:solidFill>
                      <a:srgbClr val="FFFF99"/>
                    </a:solidFill>
                  </a:tcPr>
                </a:tc>
                <a:tc>
                  <a:txBody>
                    <a:bodyPr/>
                    <a:lstStyle/>
                    <a:p>
                      <a:pPr algn="r" fontAlgn="b"/>
                      <a:r>
                        <a:rPr lang="en-US" sz="800" b="0" i="0" u="none" strike="noStrike" dirty="0">
                          <a:effectLst/>
                          <a:latin typeface="Arial" panose="020B0604020202020204" pitchFamily="34" charset="0"/>
                        </a:rPr>
                        <a:t>5,600.00</a:t>
                      </a:r>
                    </a:p>
                  </a:txBody>
                  <a:tcPr marL="9479" marR="9479" marT="9479" marB="0" anchor="b">
                    <a:lnL>
                      <a:noFill/>
                    </a:lnL>
                    <a:lnR>
                      <a:noFill/>
                    </a:lnR>
                    <a:lnT>
                      <a:noFill/>
                    </a:lnT>
                    <a:lnB w="12700" cap="flat" cmpd="sng" algn="ctr">
                      <a:solidFill>
                        <a:srgbClr val="000000"/>
                      </a:solidFill>
                      <a:prstDash val="solid"/>
                      <a:round/>
                      <a:headEnd type="none" w="med" len="med"/>
                      <a:tailEnd type="none" w="med" len="med"/>
                    </a:lnB>
                    <a:solidFill>
                      <a:srgbClr val="FFFF99"/>
                    </a:solidFill>
                  </a:tcPr>
                </a:tc>
                <a:extLst>
                  <a:ext uri="{0D108BD9-81ED-4DB2-BD59-A6C34878D82A}">
                    <a16:rowId xmlns:a16="http://schemas.microsoft.com/office/drawing/2014/main" val="3531178827"/>
                  </a:ext>
                </a:extLst>
              </a:tr>
              <a:tr h="161147">
                <a:tc gridSpan="4">
                  <a:txBody>
                    <a:bodyPr/>
                    <a:lstStyle/>
                    <a:p>
                      <a:pPr algn="l" fontAlgn="b"/>
                      <a:r>
                        <a:rPr lang="en-US" sz="800" b="1" i="0" u="none" strike="noStrike" dirty="0">
                          <a:solidFill>
                            <a:srgbClr val="000000"/>
                          </a:solidFill>
                          <a:effectLst/>
                          <a:latin typeface="Arial" panose="020B0604020202020204" pitchFamily="34" charset="0"/>
                        </a:rPr>
                        <a:t>Total 48000 · MISCELLANEOUS REVENUES</a:t>
                      </a:r>
                    </a:p>
                  </a:txBody>
                  <a:tcPr marL="9479" marR="9479" marT="9479" marB="0" anchor="b">
                    <a:lnL>
                      <a:noFill/>
                    </a:lnL>
                    <a:lnR>
                      <a:noFill/>
                    </a:lnR>
                    <a:lnT>
                      <a:noFill/>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b"/>
                      <a:endParaRPr lang="en-US" sz="800" b="1" i="0" u="none" strike="noStrike" dirty="0">
                        <a:solidFill>
                          <a:srgbClr val="000000"/>
                        </a:solidFill>
                        <a:effectLst/>
                        <a:latin typeface="Arial" panose="020B0604020202020204" pitchFamily="34" charset="0"/>
                      </a:endParaRPr>
                    </a:p>
                  </a:txBody>
                  <a:tcPr marL="9479" marR="9479" marT="9479" marB="0" anchor="b">
                    <a:lnL>
                      <a:noFill/>
                    </a:lnL>
                    <a:lnR>
                      <a:noFill/>
                    </a:lnR>
                    <a:lnT>
                      <a:noFill/>
                    </a:lnT>
                    <a:lnB>
                      <a:noFill/>
                    </a:lnB>
                  </a:tcPr>
                </a:tc>
                <a:tc>
                  <a:txBody>
                    <a:bodyPr/>
                    <a:lstStyle/>
                    <a:p>
                      <a:pPr algn="r" fontAlgn="b"/>
                      <a:r>
                        <a:rPr lang="en-US" sz="800" b="0" i="0" u="none" strike="noStrike" dirty="0">
                          <a:solidFill>
                            <a:srgbClr val="000000"/>
                          </a:solidFill>
                          <a:effectLst/>
                          <a:latin typeface="Arial" panose="020B0604020202020204" pitchFamily="34" charset="0"/>
                        </a:rPr>
                        <a:t>225,197.96</a:t>
                      </a:r>
                    </a:p>
                  </a:txBody>
                  <a:tcPr marL="9479" marR="9479" marT="9479" marB="0" anchor="b">
                    <a:lnL>
                      <a:noFill/>
                    </a:lnL>
                    <a:lnR>
                      <a:noFill/>
                    </a:lnR>
                    <a:lnT w="12700" cap="flat" cmpd="sng" algn="ctr">
                      <a:solidFill>
                        <a:srgbClr val="000000"/>
                      </a:solidFill>
                      <a:prstDash val="solid"/>
                      <a:round/>
                      <a:headEnd type="none" w="med" len="med"/>
                      <a:tailEnd type="none" w="med" len="med"/>
                    </a:lnT>
                    <a:lnB>
                      <a:noFill/>
                    </a:lnB>
                    <a:solidFill>
                      <a:srgbClr val="CCCCFF"/>
                    </a:solidFill>
                  </a:tcPr>
                </a:tc>
                <a:tc>
                  <a:txBody>
                    <a:bodyPr/>
                    <a:lstStyle/>
                    <a:p>
                      <a:pPr algn="r" fontAlgn="b"/>
                      <a:r>
                        <a:rPr lang="en-US" sz="800" b="0" i="0" u="none" strike="noStrike" dirty="0">
                          <a:solidFill>
                            <a:srgbClr val="000000"/>
                          </a:solidFill>
                          <a:effectLst/>
                          <a:latin typeface="Arial" panose="020B0604020202020204" pitchFamily="34" charset="0"/>
                        </a:rPr>
                        <a:t>102,193.28</a:t>
                      </a:r>
                    </a:p>
                  </a:txBody>
                  <a:tcPr marL="9479" marR="9479" marT="9479" marB="0" anchor="b">
                    <a:lnL>
                      <a:noFill/>
                    </a:lnL>
                    <a:lnR>
                      <a:noFill/>
                    </a:lnR>
                    <a:lnT w="12700" cap="flat" cmpd="sng" algn="ctr">
                      <a:solidFill>
                        <a:srgbClr val="000000"/>
                      </a:solidFill>
                      <a:prstDash val="solid"/>
                      <a:round/>
                      <a:headEnd type="none" w="med" len="med"/>
                      <a:tailEnd type="none" w="med" len="med"/>
                    </a:lnT>
                    <a:lnB>
                      <a:noFill/>
                    </a:lnB>
                    <a:solidFill>
                      <a:srgbClr val="99CCFF"/>
                    </a:solidFill>
                  </a:tcPr>
                </a:tc>
                <a:tc>
                  <a:txBody>
                    <a:bodyPr/>
                    <a:lstStyle/>
                    <a:p>
                      <a:pPr algn="r" fontAlgn="b"/>
                      <a:r>
                        <a:rPr lang="en-US" sz="800" b="0" i="0" u="none" strike="noStrike" dirty="0">
                          <a:solidFill>
                            <a:srgbClr val="000000"/>
                          </a:solidFill>
                          <a:effectLst/>
                          <a:latin typeface="Arial" panose="020B0604020202020204" pitchFamily="34" charset="0"/>
                        </a:rPr>
                        <a:t>108,635.13</a:t>
                      </a:r>
                    </a:p>
                  </a:txBody>
                  <a:tcPr marL="9479" marR="9479" marT="9479" marB="0" anchor="b">
                    <a:lnL>
                      <a:noFill/>
                    </a:lnL>
                    <a:lnR>
                      <a:noFill/>
                    </a:lnR>
                    <a:lnT w="12700" cap="flat" cmpd="sng" algn="ctr">
                      <a:solidFill>
                        <a:srgbClr val="000000"/>
                      </a:solidFill>
                      <a:prstDash val="solid"/>
                      <a:round/>
                      <a:headEnd type="none" w="med" len="med"/>
                      <a:tailEnd type="none" w="med" len="med"/>
                    </a:lnT>
                    <a:lnB>
                      <a:noFill/>
                    </a:lnB>
                    <a:solidFill>
                      <a:srgbClr val="FFFF99"/>
                    </a:solidFill>
                  </a:tcPr>
                </a:tc>
                <a:tc>
                  <a:txBody>
                    <a:bodyPr/>
                    <a:lstStyle/>
                    <a:p>
                      <a:pPr algn="r" fontAlgn="b"/>
                      <a:r>
                        <a:rPr lang="en-US" sz="800" b="0" i="0" u="none" strike="noStrike" dirty="0">
                          <a:solidFill>
                            <a:srgbClr val="000000"/>
                          </a:solidFill>
                          <a:effectLst/>
                          <a:latin typeface="Arial" panose="020B0604020202020204" pitchFamily="34" charset="0"/>
                        </a:rPr>
                        <a:t>31,922.86</a:t>
                      </a:r>
                    </a:p>
                  </a:txBody>
                  <a:tcPr marL="9479" marR="9479" marT="9479" marB="0" anchor="b">
                    <a:lnL>
                      <a:noFill/>
                    </a:lnL>
                    <a:lnR>
                      <a:noFill/>
                    </a:lnR>
                    <a:lnT w="12700" cap="flat" cmpd="sng" algn="ctr">
                      <a:solidFill>
                        <a:srgbClr val="000000"/>
                      </a:solidFill>
                      <a:prstDash val="solid"/>
                      <a:round/>
                      <a:headEnd type="none" w="med" len="med"/>
                      <a:tailEnd type="none" w="med" len="med"/>
                    </a:lnT>
                    <a:lnB>
                      <a:noFill/>
                    </a:lnB>
                    <a:solidFill>
                      <a:srgbClr val="FFFF99"/>
                    </a:solidFill>
                  </a:tcPr>
                </a:tc>
                <a:tc>
                  <a:txBody>
                    <a:bodyPr/>
                    <a:lstStyle/>
                    <a:p>
                      <a:pPr algn="r" fontAlgn="b"/>
                      <a:r>
                        <a:rPr lang="en-US" sz="800" b="0" i="0" u="none" strike="noStrike" dirty="0">
                          <a:solidFill>
                            <a:srgbClr val="000000"/>
                          </a:solidFill>
                          <a:effectLst/>
                          <a:latin typeface="Arial" panose="020B0604020202020204" pitchFamily="34" charset="0"/>
                        </a:rPr>
                        <a:t>26,073.47</a:t>
                      </a:r>
                    </a:p>
                  </a:txBody>
                  <a:tcPr marL="9479" marR="9479" marT="9479" marB="0" anchor="b">
                    <a:lnL>
                      <a:noFill/>
                    </a:lnL>
                    <a:lnR>
                      <a:noFill/>
                    </a:lnR>
                    <a:lnT w="12700" cap="flat" cmpd="sng" algn="ctr">
                      <a:solidFill>
                        <a:srgbClr val="000000"/>
                      </a:solidFill>
                      <a:prstDash val="solid"/>
                      <a:round/>
                      <a:headEnd type="none" w="med" len="med"/>
                      <a:tailEnd type="none" w="med" len="med"/>
                    </a:lnT>
                    <a:lnB>
                      <a:noFill/>
                    </a:lnB>
                    <a:solidFill>
                      <a:srgbClr val="FFFF99"/>
                    </a:solidFill>
                  </a:tcPr>
                </a:tc>
                <a:tc>
                  <a:txBody>
                    <a:bodyPr/>
                    <a:lstStyle/>
                    <a:p>
                      <a:pPr algn="r" fontAlgn="b"/>
                      <a:r>
                        <a:rPr lang="en-US" sz="800" b="0" i="0" u="none" strike="noStrike" dirty="0">
                          <a:solidFill>
                            <a:srgbClr val="000000"/>
                          </a:solidFill>
                          <a:effectLst/>
                          <a:latin typeface="Arial" panose="020B0604020202020204" pitchFamily="34" charset="0"/>
                        </a:rPr>
                        <a:t>57,996.33</a:t>
                      </a:r>
                    </a:p>
                  </a:txBody>
                  <a:tcPr marL="9479" marR="9479" marT="9479" marB="0" anchor="b">
                    <a:lnL>
                      <a:noFill/>
                    </a:lnL>
                    <a:lnR>
                      <a:noFill/>
                    </a:lnR>
                    <a:lnT w="12700" cap="flat" cmpd="sng" algn="ctr">
                      <a:solidFill>
                        <a:srgbClr val="000000"/>
                      </a:solidFill>
                      <a:prstDash val="solid"/>
                      <a:round/>
                      <a:headEnd type="none" w="med" len="med"/>
                      <a:tailEnd type="none" w="med" len="med"/>
                    </a:lnT>
                    <a:lnB>
                      <a:noFill/>
                    </a:lnB>
                    <a:solidFill>
                      <a:srgbClr val="FFFF99"/>
                    </a:solidFill>
                  </a:tcPr>
                </a:tc>
                <a:tc>
                  <a:txBody>
                    <a:bodyPr/>
                    <a:lstStyle/>
                    <a:p>
                      <a:pPr algn="r" fontAlgn="b"/>
                      <a:r>
                        <a:rPr lang="en-US" sz="800" b="0" i="0" u="none" strike="noStrike" dirty="0">
                          <a:solidFill>
                            <a:srgbClr val="000000"/>
                          </a:solidFill>
                          <a:effectLst/>
                          <a:latin typeface="Arial" panose="020B0604020202020204" pitchFamily="34" charset="0"/>
                        </a:rPr>
                        <a:t>52,070.00</a:t>
                      </a:r>
                    </a:p>
                  </a:txBody>
                  <a:tcPr marL="9479" marR="9479" marT="9479" marB="0" anchor="b">
                    <a:lnL>
                      <a:noFill/>
                    </a:lnL>
                    <a:lnR>
                      <a:noFill/>
                    </a:lnR>
                    <a:lnT w="12700" cap="flat" cmpd="sng" algn="ctr">
                      <a:solidFill>
                        <a:srgbClr val="000000"/>
                      </a:solidFill>
                      <a:prstDash val="solid"/>
                      <a:round/>
                      <a:headEnd type="none" w="med" len="med"/>
                      <a:tailEnd type="none" w="med" len="med"/>
                    </a:lnT>
                    <a:lnB>
                      <a:noFill/>
                    </a:lnB>
                    <a:solidFill>
                      <a:srgbClr val="FFFF99"/>
                    </a:solidFill>
                  </a:tcPr>
                </a:tc>
                <a:tc>
                  <a:txBody>
                    <a:bodyPr/>
                    <a:lstStyle/>
                    <a:p>
                      <a:pPr algn="r" fontAlgn="b"/>
                      <a:r>
                        <a:rPr lang="en-US" sz="800" b="0" i="0" u="none" strike="noStrike" dirty="0">
                          <a:solidFill>
                            <a:srgbClr val="000000"/>
                          </a:solidFill>
                          <a:effectLst/>
                          <a:latin typeface="Arial" panose="020B0604020202020204" pitchFamily="34" charset="0"/>
                        </a:rPr>
                        <a:t>47,520.00</a:t>
                      </a:r>
                    </a:p>
                  </a:txBody>
                  <a:tcPr marL="9479" marR="9479" marT="9479" marB="0" anchor="b">
                    <a:lnL>
                      <a:noFill/>
                    </a:lnL>
                    <a:lnR>
                      <a:noFill/>
                    </a:lnR>
                    <a:lnT w="12700" cap="flat" cmpd="sng" algn="ctr">
                      <a:solidFill>
                        <a:srgbClr val="000000"/>
                      </a:solidFill>
                      <a:prstDash val="solid"/>
                      <a:round/>
                      <a:headEnd type="none" w="med" len="med"/>
                      <a:tailEnd type="none" w="med" len="med"/>
                    </a:lnT>
                    <a:lnB>
                      <a:noFill/>
                    </a:lnB>
                    <a:solidFill>
                      <a:srgbClr val="FFFF99"/>
                    </a:solidFill>
                  </a:tcPr>
                </a:tc>
                <a:extLst>
                  <a:ext uri="{0D108BD9-81ED-4DB2-BD59-A6C34878D82A}">
                    <a16:rowId xmlns:a16="http://schemas.microsoft.com/office/drawing/2014/main" val="3218780411"/>
                  </a:ext>
                </a:extLst>
              </a:tr>
            </a:tbl>
          </a:graphicData>
        </a:graphic>
      </p:graphicFrame>
      <p:sp>
        <p:nvSpPr>
          <p:cNvPr id="5" name="TextBox 4">
            <a:extLst>
              <a:ext uri="{FF2B5EF4-FFF2-40B4-BE49-F238E27FC236}">
                <a16:creationId xmlns:a16="http://schemas.microsoft.com/office/drawing/2014/main" id="{2C7CC0C8-2563-4D41-B849-05A060EC6667}"/>
              </a:ext>
            </a:extLst>
          </p:cNvPr>
          <p:cNvSpPr txBox="1"/>
          <p:nvPr/>
        </p:nvSpPr>
        <p:spPr>
          <a:xfrm>
            <a:off x="425807" y="5657671"/>
            <a:ext cx="7886697" cy="1200329"/>
          </a:xfrm>
          <a:prstGeom prst="rect">
            <a:avLst/>
          </a:prstGeom>
          <a:noFill/>
        </p:spPr>
        <p:txBody>
          <a:bodyPr wrap="square" rtlCol="0">
            <a:spAutoFit/>
          </a:bodyPr>
          <a:lstStyle/>
          <a:p>
            <a:pPr lvl="0"/>
            <a:r>
              <a:rPr lang="en-US" dirty="0">
                <a:solidFill>
                  <a:prstClr val="black"/>
                </a:solidFill>
              </a:rPr>
              <a:t>48920 The Snow Mobile Club elected to pay off the groomer eliminating the debt service otherwise Miscellaneous revenues remain flat.  Additionally, the reduction in 48925 Snow Mobile Club Expense Reimbursement  was a factor in the overall reduction.</a:t>
            </a:r>
          </a:p>
        </p:txBody>
      </p:sp>
    </p:spTree>
    <p:extLst>
      <p:ext uri="{BB962C8B-B14F-4D97-AF65-F5344CB8AC3E}">
        <p14:creationId xmlns:p14="http://schemas.microsoft.com/office/powerpoint/2010/main" val="422377258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5805" y="239233"/>
            <a:ext cx="8373683" cy="643776"/>
          </a:xfrm>
        </p:spPr>
        <p:txBody>
          <a:bodyPr>
            <a:normAutofit fontScale="90000"/>
          </a:bodyPr>
          <a:lstStyle/>
          <a:p>
            <a:r>
              <a:rPr lang="en-US" b="1" dirty="0"/>
              <a:t>Other Funds</a:t>
            </a:r>
          </a:p>
        </p:txBody>
      </p:sp>
      <p:sp>
        <p:nvSpPr>
          <p:cNvPr id="6" name="Content Placeholder 5"/>
          <p:cNvSpPr>
            <a:spLocks noGrp="1"/>
          </p:cNvSpPr>
          <p:nvPr>
            <p:ph idx="1"/>
          </p:nvPr>
        </p:nvSpPr>
        <p:spPr>
          <a:xfrm>
            <a:off x="425805" y="4733925"/>
            <a:ext cx="8162522" cy="762000"/>
          </a:xfrm>
          <a:ln>
            <a:solidFill>
              <a:schemeClr val="tx1"/>
            </a:solidFill>
          </a:ln>
        </p:spPr>
        <p:txBody>
          <a:bodyPr>
            <a:normAutofit/>
          </a:bodyPr>
          <a:lstStyle/>
          <a:p>
            <a:pPr lvl="0"/>
            <a:r>
              <a:rPr lang="en-US" sz="1800" dirty="0">
                <a:solidFill>
                  <a:prstClr val="black"/>
                </a:solidFill>
              </a:rPr>
              <a:t>The elimination of  debt service 48920 and the reduction in the Snow Mobile Club Expense Reimbursement 48925 are the key factors in the overall reduction.</a:t>
            </a:r>
          </a:p>
          <a:p>
            <a:endParaRPr lang="en-US" sz="1800" dirty="0"/>
          </a:p>
        </p:txBody>
      </p:sp>
      <p:graphicFrame>
        <p:nvGraphicFramePr>
          <p:cNvPr id="7" name="Table 6">
            <a:extLst>
              <a:ext uri="{FF2B5EF4-FFF2-40B4-BE49-F238E27FC236}">
                <a16:creationId xmlns:a16="http://schemas.microsoft.com/office/drawing/2014/main" id="{E7442B02-5368-4EEA-A26C-602663797D61}"/>
              </a:ext>
            </a:extLst>
          </p:cNvPr>
          <p:cNvGraphicFramePr>
            <a:graphicFrameLocks noGrp="1"/>
          </p:cNvGraphicFramePr>
          <p:nvPr>
            <p:extLst>
              <p:ext uri="{D42A27DB-BD31-4B8C-83A1-F6EECF244321}">
                <p14:modId xmlns:p14="http://schemas.microsoft.com/office/powerpoint/2010/main" val="458346675"/>
              </p:ext>
            </p:extLst>
          </p:nvPr>
        </p:nvGraphicFramePr>
        <p:xfrm>
          <a:off x="425805" y="1853919"/>
          <a:ext cx="7886695" cy="1361050"/>
        </p:xfrm>
        <a:graphic>
          <a:graphicData uri="http://schemas.openxmlformats.org/drawingml/2006/table">
            <a:tbl>
              <a:tblPr/>
              <a:tblGrid>
                <a:gridCol w="96081">
                  <a:extLst>
                    <a:ext uri="{9D8B030D-6E8A-4147-A177-3AD203B41FA5}">
                      <a16:colId xmlns:a16="http://schemas.microsoft.com/office/drawing/2014/main" val="490844840"/>
                    </a:ext>
                  </a:extLst>
                </a:gridCol>
                <a:gridCol w="96081">
                  <a:extLst>
                    <a:ext uri="{9D8B030D-6E8A-4147-A177-3AD203B41FA5}">
                      <a16:colId xmlns:a16="http://schemas.microsoft.com/office/drawing/2014/main" val="3515342494"/>
                    </a:ext>
                  </a:extLst>
                </a:gridCol>
                <a:gridCol w="96081">
                  <a:extLst>
                    <a:ext uri="{9D8B030D-6E8A-4147-A177-3AD203B41FA5}">
                      <a16:colId xmlns:a16="http://schemas.microsoft.com/office/drawing/2014/main" val="2413052368"/>
                    </a:ext>
                  </a:extLst>
                </a:gridCol>
                <a:gridCol w="288244">
                  <a:extLst>
                    <a:ext uri="{9D8B030D-6E8A-4147-A177-3AD203B41FA5}">
                      <a16:colId xmlns:a16="http://schemas.microsoft.com/office/drawing/2014/main" val="157266440"/>
                    </a:ext>
                  </a:extLst>
                </a:gridCol>
                <a:gridCol w="96081">
                  <a:extLst>
                    <a:ext uri="{9D8B030D-6E8A-4147-A177-3AD203B41FA5}">
                      <a16:colId xmlns:a16="http://schemas.microsoft.com/office/drawing/2014/main" val="153129431"/>
                    </a:ext>
                  </a:extLst>
                </a:gridCol>
                <a:gridCol w="1609368">
                  <a:extLst>
                    <a:ext uri="{9D8B030D-6E8A-4147-A177-3AD203B41FA5}">
                      <a16:colId xmlns:a16="http://schemas.microsoft.com/office/drawing/2014/main" val="1057375238"/>
                    </a:ext>
                  </a:extLst>
                </a:gridCol>
                <a:gridCol w="568483">
                  <a:extLst>
                    <a:ext uri="{9D8B030D-6E8A-4147-A177-3AD203B41FA5}">
                      <a16:colId xmlns:a16="http://schemas.microsoft.com/office/drawing/2014/main" val="802169960"/>
                    </a:ext>
                  </a:extLst>
                </a:gridCol>
                <a:gridCol w="96081">
                  <a:extLst>
                    <a:ext uri="{9D8B030D-6E8A-4147-A177-3AD203B41FA5}">
                      <a16:colId xmlns:a16="http://schemas.microsoft.com/office/drawing/2014/main" val="4000872622"/>
                    </a:ext>
                  </a:extLst>
                </a:gridCol>
                <a:gridCol w="600510">
                  <a:extLst>
                    <a:ext uri="{9D8B030D-6E8A-4147-A177-3AD203B41FA5}">
                      <a16:colId xmlns:a16="http://schemas.microsoft.com/office/drawing/2014/main" val="2594104210"/>
                    </a:ext>
                  </a:extLst>
                </a:gridCol>
                <a:gridCol w="96081">
                  <a:extLst>
                    <a:ext uri="{9D8B030D-6E8A-4147-A177-3AD203B41FA5}">
                      <a16:colId xmlns:a16="http://schemas.microsoft.com/office/drawing/2014/main" val="778548566"/>
                    </a:ext>
                  </a:extLst>
                </a:gridCol>
                <a:gridCol w="600510">
                  <a:extLst>
                    <a:ext uri="{9D8B030D-6E8A-4147-A177-3AD203B41FA5}">
                      <a16:colId xmlns:a16="http://schemas.microsoft.com/office/drawing/2014/main" val="3160881655"/>
                    </a:ext>
                  </a:extLst>
                </a:gridCol>
                <a:gridCol w="85406">
                  <a:extLst>
                    <a:ext uri="{9D8B030D-6E8A-4147-A177-3AD203B41FA5}">
                      <a16:colId xmlns:a16="http://schemas.microsoft.com/office/drawing/2014/main" val="2733562155"/>
                    </a:ext>
                  </a:extLst>
                </a:gridCol>
                <a:gridCol w="728619">
                  <a:extLst>
                    <a:ext uri="{9D8B030D-6E8A-4147-A177-3AD203B41FA5}">
                      <a16:colId xmlns:a16="http://schemas.microsoft.com/office/drawing/2014/main" val="1166307099"/>
                    </a:ext>
                  </a:extLst>
                </a:gridCol>
                <a:gridCol w="715274">
                  <a:extLst>
                    <a:ext uri="{9D8B030D-6E8A-4147-A177-3AD203B41FA5}">
                      <a16:colId xmlns:a16="http://schemas.microsoft.com/office/drawing/2014/main" val="717760163"/>
                    </a:ext>
                  </a:extLst>
                </a:gridCol>
                <a:gridCol w="120102">
                  <a:extLst>
                    <a:ext uri="{9D8B030D-6E8A-4147-A177-3AD203B41FA5}">
                      <a16:colId xmlns:a16="http://schemas.microsoft.com/office/drawing/2014/main" val="3148604792"/>
                    </a:ext>
                  </a:extLst>
                </a:gridCol>
                <a:gridCol w="587165">
                  <a:extLst>
                    <a:ext uri="{9D8B030D-6E8A-4147-A177-3AD203B41FA5}">
                      <a16:colId xmlns:a16="http://schemas.microsoft.com/office/drawing/2014/main" val="3747155615"/>
                    </a:ext>
                  </a:extLst>
                </a:gridCol>
                <a:gridCol w="117433">
                  <a:extLst>
                    <a:ext uri="{9D8B030D-6E8A-4147-A177-3AD203B41FA5}">
                      <a16:colId xmlns:a16="http://schemas.microsoft.com/office/drawing/2014/main" val="3720603339"/>
                    </a:ext>
                  </a:extLst>
                </a:gridCol>
                <a:gridCol w="600510">
                  <a:extLst>
                    <a:ext uri="{9D8B030D-6E8A-4147-A177-3AD203B41FA5}">
                      <a16:colId xmlns:a16="http://schemas.microsoft.com/office/drawing/2014/main" val="2311656455"/>
                    </a:ext>
                  </a:extLst>
                </a:gridCol>
                <a:gridCol w="88075">
                  <a:extLst>
                    <a:ext uri="{9D8B030D-6E8A-4147-A177-3AD203B41FA5}">
                      <a16:colId xmlns:a16="http://schemas.microsoft.com/office/drawing/2014/main" val="2036216752"/>
                    </a:ext>
                  </a:extLst>
                </a:gridCol>
                <a:gridCol w="600510">
                  <a:extLst>
                    <a:ext uri="{9D8B030D-6E8A-4147-A177-3AD203B41FA5}">
                      <a16:colId xmlns:a16="http://schemas.microsoft.com/office/drawing/2014/main" val="3317435872"/>
                    </a:ext>
                  </a:extLst>
                </a:gridCol>
              </a:tblGrid>
              <a:tr h="160516">
                <a:tc>
                  <a:txBody>
                    <a:bodyPr/>
                    <a:lstStyle/>
                    <a:p>
                      <a:pPr algn="l" fontAlgn="b"/>
                      <a:endParaRPr lang="en-US" sz="700" b="1" i="0" u="none" strike="noStrike" dirty="0">
                        <a:solidFill>
                          <a:srgbClr val="000000"/>
                        </a:solidFill>
                        <a:effectLst/>
                        <a:latin typeface="Arial" panose="020B0604020202020204" pitchFamily="34" charset="0"/>
                      </a:endParaRPr>
                    </a:p>
                  </a:txBody>
                  <a:tcPr marL="0" marR="0" marT="0" marB="0" anchor="b">
                    <a:lnL>
                      <a:noFill/>
                    </a:lnL>
                    <a:lnR>
                      <a:noFill/>
                    </a:lnR>
                    <a:lnT>
                      <a:noFill/>
                    </a:lnT>
                    <a:lnB>
                      <a:noFill/>
                    </a:lnB>
                  </a:tcPr>
                </a:tc>
                <a:tc>
                  <a:txBody>
                    <a:bodyPr/>
                    <a:lstStyle/>
                    <a:p>
                      <a:pPr algn="l" fontAlgn="b"/>
                      <a:endParaRPr lang="en-US" sz="700" b="1" i="0" u="none" strike="noStrike" dirty="0">
                        <a:solidFill>
                          <a:srgbClr val="000000"/>
                        </a:solidFill>
                        <a:effectLst/>
                        <a:latin typeface="Arial" panose="020B0604020202020204" pitchFamily="34" charset="0"/>
                      </a:endParaRPr>
                    </a:p>
                  </a:txBody>
                  <a:tcPr marL="0" marR="0" marT="0" marB="0" anchor="b">
                    <a:lnL>
                      <a:noFill/>
                    </a:lnL>
                    <a:lnR>
                      <a:noFill/>
                    </a:lnR>
                    <a:lnT>
                      <a:noFill/>
                    </a:lnT>
                    <a:lnB>
                      <a:noFill/>
                    </a:lnB>
                  </a:tcPr>
                </a:tc>
                <a:tc gridSpan="4">
                  <a:txBody>
                    <a:bodyPr/>
                    <a:lstStyle/>
                    <a:p>
                      <a:pPr algn="l" fontAlgn="b"/>
                      <a:r>
                        <a:rPr lang="en-US" sz="700" b="1" i="0" u="none" strike="noStrike" dirty="0">
                          <a:solidFill>
                            <a:srgbClr val="000000"/>
                          </a:solidFill>
                          <a:effectLst/>
                          <a:latin typeface="Arial" panose="020B0604020202020204" pitchFamily="34" charset="0"/>
                        </a:rPr>
                        <a:t>49000 · OTHER FINANCING SOURCES</a:t>
                      </a:r>
                    </a:p>
                  </a:txBody>
                  <a:tcPr marL="0" marR="0" marT="0" marB="0" anchor="b">
                    <a:lnL>
                      <a:noFill/>
                    </a:lnL>
                    <a:lnR>
                      <a:noFill/>
                    </a:lnR>
                    <a:lnT>
                      <a:noFill/>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0" marR="0" marT="0" marB="0" anchor="b">
                    <a:lnL>
                      <a:noFill/>
                    </a:lnL>
                    <a:lnR>
                      <a:noFill/>
                    </a:lnR>
                    <a:lnT>
                      <a:noFill/>
                    </a:lnT>
                    <a:lnB>
                      <a:noFill/>
                    </a:lnB>
                  </a:tcPr>
                </a:tc>
                <a:tc>
                  <a:txBody>
                    <a:bodyPr/>
                    <a:lstStyle/>
                    <a:p>
                      <a:pPr algn="l" fontAlgn="b"/>
                      <a:endParaRPr lang="en-US" sz="900" b="0" i="0" u="none" strike="noStrike" dirty="0">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0" marR="0" marT="0" marB="0" anchor="b">
                    <a:lnL>
                      <a:noFill/>
                    </a:lnL>
                    <a:lnR>
                      <a:noFill/>
                    </a:lnR>
                    <a:lnT>
                      <a:noFill/>
                    </a:lnT>
                    <a:lnB>
                      <a:noFill/>
                    </a:lnB>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0" marR="0" marT="0" marB="0" anchor="b">
                    <a:lnL>
                      <a:noFill/>
                    </a:lnL>
                    <a:lnR>
                      <a:noFill/>
                    </a:lnR>
                    <a:lnT>
                      <a:noFill/>
                    </a:lnT>
                    <a:lnB>
                      <a:noFill/>
                    </a:lnB>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0" marR="0" marT="0" marB="0" anchor="b">
                    <a:lnL>
                      <a:noFill/>
                    </a:lnL>
                    <a:lnR>
                      <a:noFill/>
                    </a:lnR>
                    <a:lnT>
                      <a:noFill/>
                    </a:lnT>
                    <a:lnB>
                      <a:noFill/>
                    </a:lnB>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0" marR="0" marT="0" marB="0" anchor="b">
                    <a:lnL>
                      <a:noFill/>
                    </a:lnL>
                    <a:lnR>
                      <a:noFill/>
                    </a:lnR>
                    <a:lnT>
                      <a:noFill/>
                    </a:lnT>
                    <a:lnB>
                      <a:noFill/>
                    </a:lnB>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0" marR="0" marT="0" marB="0" anchor="b">
                    <a:lnL>
                      <a:noFill/>
                    </a:lnL>
                    <a:lnR>
                      <a:noFill/>
                    </a:lnR>
                    <a:lnT>
                      <a:noFill/>
                    </a:lnT>
                    <a:lnB>
                      <a:noFill/>
                    </a:lnB>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0" marR="0" marT="0" marB="0" anchor="b">
                    <a:lnL>
                      <a:noFill/>
                    </a:lnL>
                    <a:lnR>
                      <a:noFill/>
                    </a:lnR>
                    <a:lnT>
                      <a:noFill/>
                    </a:lnT>
                    <a:lnB>
                      <a:noFill/>
                    </a:lnB>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0" marR="0" marT="0" marB="0" anchor="b">
                    <a:lnL>
                      <a:noFill/>
                    </a:lnL>
                    <a:lnR>
                      <a:noFill/>
                    </a:lnR>
                    <a:lnT>
                      <a:noFill/>
                    </a:lnT>
                    <a:lnB>
                      <a:noFill/>
                    </a:lnB>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0" marR="0" marT="0" marB="0" anchor="b">
                    <a:lnL>
                      <a:noFill/>
                    </a:lnL>
                    <a:lnR>
                      <a:noFill/>
                    </a:lnR>
                    <a:lnT>
                      <a:noFill/>
                    </a:lnT>
                    <a:lnB>
                      <a:noFill/>
                    </a:lnB>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0" marR="0" marT="0" marB="0" anchor="b">
                    <a:lnL>
                      <a:noFill/>
                    </a:lnL>
                    <a:lnR>
                      <a:noFill/>
                    </a:lnR>
                    <a:lnT>
                      <a:noFill/>
                    </a:lnT>
                    <a:lnB>
                      <a:noFill/>
                    </a:lnB>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0" marR="0" marT="0" marB="0" anchor="b">
                    <a:lnL>
                      <a:noFill/>
                    </a:lnL>
                    <a:lnR>
                      <a:noFill/>
                    </a:lnR>
                    <a:lnT>
                      <a:noFill/>
                    </a:lnT>
                    <a:lnB>
                      <a:noFill/>
                    </a:lnB>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0" marR="0" marT="0" marB="0" anchor="b">
                    <a:lnL>
                      <a:noFill/>
                    </a:lnL>
                    <a:lnR>
                      <a:noFill/>
                    </a:lnR>
                    <a:lnT>
                      <a:noFill/>
                    </a:lnT>
                    <a:lnB>
                      <a:noFill/>
                    </a:lnB>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0" marR="0" marT="0" marB="0" anchor="b">
                    <a:lnL>
                      <a:noFill/>
                    </a:lnL>
                    <a:lnR>
                      <a:noFill/>
                    </a:lnR>
                    <a:lnT>
                      <a:noFill/>
                    </a:lnT>
                    <a:lnB>
                      <a:noFill/>
                    </a:lnB>
                  </a:tcPr>
                </a:tc>
                <a:extLst>
                  <a:ext uri="{0D108BD9-81ED-4DB2-BD59-A6C34878D82A}">
                    <a16:rowId xmlns:a16="http://schemas.microsoft.com/office/drawing/2014/main" val="1475468511"/>
                  </a:ext>
                </a:extLst>
              </a:tr>
              <a:tr h="160516">
                <a:tc>
                  <a:txBody>
                    <a:bodyPr/>
                    <a:lstStyle/>
                    <a:p>
                      <a:pPr algn="l" fontAlgn="b"/>
                      <a:endParaRPr lang="en-US" sz="700" b="1" i="0" u="none" strike="noStrike" dirty="0">
                        <a:solidFill>
                          <a:srgbClr val="000000"/>
                        </a:solidFill>
                        <a:effectLst/>
                        <a:latin typeface="Arial" panose="020B0604020202020204" pitchFamily="34" charset="0"/>
                      </a:endParaRPr>
                    </a:p>
                  </a:txBody>
                  <a:tcPr marL="0" marR="0" marT="0" marB="0" anchor="b">
                    <a:lnL>
                      <a:noFill/>
                    </a:lnL>
                    <a:lnR>
                      <a:noFill/>
                    </a:lnR>
                    <a:lnT>
                      <a:noFill/>
                    </a:lnT>
                    <a:lnB>
                      <a:noFill/>
                    </a:lnB>
                  </a:tcPr>
                </a:tc>
                <a:tc>
                  <a:txBody>
                    <a:bodyPr/>
                    <a:lstStyle/>
                    <a:p>
                      <a:pPr algn="l" fontAlgn="b"/>
                      <a:endParaRPr lang="en-US" sz="700" b="1" i="0" u="none" strike="noStrike" dirty="0">
                        <a:solidFill>
                          <a:srgbClr val="000000"/>
                        </a:solidFill>
                        <a:effectLst/>
                        <a:latin typeface="Arial" panose="020B0604020202020204" pitchFamily="34" charset="0"/>
                      </a:endParaRPr>
                    </a:p>
                  </a:txBody>
                  <a:tcPr marL="0" marR="0" marT="0" marB="0" anchor="b">
                    <a:lnL>
                      <a:noFill/>
                    </a:lnL>
                    <a:lnR>
                      <a:noFill/>
                    </a:lnR>
                    <a:lnT>
                      <a:noFill/>
                    </a:lnT>
                    <a:lnB>
                      <a:noFill/>
                    </a:lnB>
                  </a:tcPr>
                </a:tc>
                <a:tc>
                  <a:txBody>
                    <a:bodyPr/>
                    <a:lstStyle/>
                    <a:p>
                      <a:pPr algn="l" fontAlgn="b"/>
                      <a:endParaRPr lang="en-US" sz="700" b="1" i="0" u="none" strike="noStrike" dirty="0">
                        <a:solidFill>
                          <a:srgbClr val="000000"/>
                        </a:solidFill>
                        <a:effectLst/>
                        <a:latin typeface="Arial" panose="020B0604020202020204" pitchFamily="34" charset="0"/>
                      </a:endParaRPr>
                    </a:p>
                  </a:txBody>
                  <a:tcPr marL="0" marR="0" marT="0" marB="0" anchor="b">
                    <a:lnL>
                      <a:noFill/>
                    </a:lnL>
                    <a:lnR>
                      <a:noFill/>
                    </a:lnR>
                    <a:lnT>
                      <a:noFill/>
                    </a:lnT>
                    <a:lnB>
                      <a:noFill/>
                    </a:lnB>
                  </a:tcPr>
                </a:tc>
                <a:tc gridSpan="3">
                  <a:txBody>
                    <a:bodyPr/>
                    <a:lstStyle/>
                    <a:p>
                      <a:pPr algn="l" fontAlgn="b"/>
                      <a:r>
                        <a:rPr lang="en-US" sz="700" b="1" i="0" u="none" strike="noStrike" dirty="0">
                          <a:solidFill>
                            <a:srgbClr val="000000"/>
                          </a:solidFill>
                          <a:effectLst/>
                          <a:latin typeface="Arial" panose="020B0604020202020204" pitchFamily="34" charset="0"/>
                        </a:rPr>
                        <a:t>49200 · BUILDING PROJECT-LONG TERM DEBT</a:t>
                      </a:r>
                    </a:p>
                  </a:txBody>
                  <a:tcPr marL="0" marR="0" marT="0" marB="0" anchor="b">
                    <a:lnL>
                      <a:noFill/>
                    </a:lnL>
                    <a:lnR>
                      <a:noFill/>
                    </a:lnR>
                    <a:lnT>
                      <a:noFill/>
                    </a:lnT>
                    <a:lnB>
                      <a:noFill/>
                    </a:lnB>
                  </a:tcPr>
                </a:tc>
                <a:tc hMerge="1">
                  <a:txBody>
                    <a:bodyPr/>
                    <a:lstStyle/>
                    <a:p>
                      <a:endParaRPr lang="en-US"/>
                    </a:p>
                  </a:txBody>
                  <a:tcPr/>
                </a:tc>
                <a:tc hMerge="1">
                  <a:txBody>
                    <a:bodyPr/>
                    <a:lstStyle/>
                    <a:p>
                      <a:endParaRPr lang="en-US"/>
                    </a:p>
                  </a:txBody>
                  <a:tcPr/>
                </a:tc>
                <a:tc>
                  <a:txBody>
                    <a:bodyPr/>
                    <a:lstStyle/>
                    <a:p>
                      <a:pPr algn="r" fontAlgn="b"/>
                      <a:r>
                        <a:rPr lang="en-US" sz="700" b="0" i="0" u="none" strike="noStrike" dirty="0">
                          <a:solidFill>
                            <a:srgbClr val="000000"/>
                          </a:solidFill>
                          <a:effectLst/>
                          <a:latin typeface="Arial" panose="020B0604020202020204" pitchFamily="34" charset="0"/>
                        </a:rPr>
                        <a:t>0.00</a:t>
                      </a:r>
                    </a:p>
                  </a:txBody>
                  <a:tcPr marL="0" marR="0" marT="0" marB="0" anchor="b">
                    <a:lnL>
                      <a:noFill/>
                    </a:lnL>
                    <a:lnR>
                      <a:noFill/>
                    </a:lnR>
                    <a:lnT>
                      <a:noFill/>
                    </a:lnT>
                    <a:lnB>
                      <a:noFill/>
                    </a:lnB>
                    <a:solidFill>
                      <a:srgbClr val="C5D9F1"/>
                    </a:solidFill>
                  </a:tcPr>
                </a:tc>
                <a:tc>
                  <a:txBody>
                    <a:bodyPr/>
                    <a:lstStyle/>
                    <a:p>
                      <a:pPr algn="l" fontAlgn="b"/>
                      <a:endParaRPr lang="en-US" sz="900" b="0" i="0" u="none" strike="noStrike" dirty="0">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r" fontAlgn="b"/>
                      <a:r>
                        <a:rPr lang="en-US" sz="700" b="0" i="0" u="none" strike="noStrike" dirty="0">
                          <a:solidFill>
                            <a:srgbClr val="000000"/>
                          </a:solidFill>
                          <a:effectLst/>
                          <a:latin typeface="Arial" panose="020B0604020202020204" pitchFamily="34" charset="0"/>
                        </a:rPr>
                        <a:t>0.00</a:t>
                      </a:r>
                    </a:p>
                  </a:txBody>
                  <a:tcPr marL="0" marR="0" marT="0" marB="0" anchor="b">
                    <a:lnL>
                      <a:noFill/>
                    </a:lnL>
                    <a:lnR>
                      <a:noFill/>
                    </a:lnR>
                    <a:lnT>
                      <a:noFill/>
                    </a:lnT>
                    <a:lnB>
                      <a:noFill/>
                    </a:lnB>
                    <a:solidFill>
                      <a:srgbClr val="8DB4E3"/>
                    </a:solidFill>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0" marR="0" marT="0" marB="0" anchor="b">
                    <a:lnL>
                      <a:noFill/>
                    </a:lnL>
                    <a:lnR>
                      <a:noFill/>
                    </a:lnR>
                    <a:lnT>
                      <a:noFill/>
                    </a:lnT>
                    <a:lnB>
                      <a:noFill/>
                    </a:lnB>
                  </a:tcPr>
                </a:tc>
                <a:tc>
                  <a:txBody>
                    <a:bodyPr/>
                    <a:lstStyle/>
                    <a:p>
                      <a:pPr algn="r" fontAlgn="b"/>
                      <a:r>
                        <a:rPr lang="en-US" sz="700" b="0" i="0" u="none" strike="noStrike" dirty="0">
                          <a:solidFill>
                            <a:srgbClr val="000000"/>
                          </a:solidFill>
                          <a:effectLst/>
                          <a:latin typeface="Arial" panose="020B0604020202020204" pitchFamily="34" charset="0"/>
                        </a:rPr>
                        <a:t>0.00</a:t>
                      </a:r>
                    </a:p>
                  </a:txBody>
                  <a:tcPr marL="0" marR="0" marT="0" marB="0" anchor="b">
                    <a:lnL>
                      <a:noFill/>
                    </a:lnL>
                    <a:lnR>
                      <a:noFill/>
                    </a:lnR>
                    <a:lnT>
                      <a:noFill/>
                    </a:lnT>
                    <a:lnB>
                      <a:noFill/>
                    </a:lnB>
                    <a:solidFill>
                      <a:srgbClr val="FFFF99"/>
                    </a:solidFill>
                  </a:tcPr>
                </a:tc>
                <a:tc>
                  <a:txBody>
                    <a:bodyPr/>
                    <a:lstStyle/>
                    <a:p>
                      <a:pPr algn="l" fontAlgn="b"/>
                      <a:r>
                        <a:rPr lang="en-US" sz="700" b="0" i="0" u="none" strike="noStrike" dirty="0">
                          <a:solidFill>
                            <a:srgbClr val="000000"/>
                          </a:solidFill>
                          <a:effectLst/>
                          <a:latin typeface="Arial" panose="020B0604020202020204" pitchFamily="34" charset="0"/>
                        </a:rPr>
                        <a:t> </a:t>
                      </a:r>
                    </a:p>
                  </a:txBody>
                  <a:tcPr marL="0" marR="0" marT="0" marB="0" anchor="b">
                    <a:lnL>
                      <a:noFill/>
                    </a:lnL>
                    <a:lnR>
                      <a:noFill/>
                    </a:lnR>
                    <a:lnT>
                      <a:noFill/>
                    </a:lnT>
                    <a:lnB>
                      <a:noFill/>
                    </a:lnB>
                    <a:solidFill>
                      <a:srgbClr val="000000"/>
                    </a:solidFill>
                  </a:tcPr>
                </a:tc>
                <a:tc>
                  <a:txBody>
                    <a:bodyPr/>
                    <a:lstStyle/>
                    <a:p>
                      <a:pPr algn="r" fontAlgn="b"/>
                      <a:r>
                        <a:rPr lang="en-US" sz="700" b="0" i="0" u="none" strike="noStrike" dirty="0">
                          <a:solidFill>
                            <a:srgbClr val="000000"/>
                          </a:solidFill>
                          <a:effectLst/>
                          <a:latin typeface="Arial" panose="020B0604020202020204" pitchFamily="34" charset="0"/>
                        </a:rPr>
                        <a:t>0.00</a:t>
                      </a:r>
                    </a:p>
                  </a:txBody>
                  <a:tcPr marL="0" marR="0" marT="0" marB="0" anchor="b">
                    <a:lnL>
                      <a:noFill/>
                    </a:lnL>
                    <a:lnR>
                      <a:noFill/>
                    </a:lnR>
                    <a:lnT>
                      <a:noFill/>
                    </a:lnT>
                    <a:lnB>
                      <a:noFill/>
                    </a:lnB>
                    <a:solidFill>
                      <a:srgbClr val="FFFF99"/>
                    </a:solidFill>
                  </a:tcPr>
                </a:tc>
                <a:tc>
                  <a:txBody>
                    <a:bodyPr/>
                    <a:lstStyle/>
                    <a:p>
                      <a:pPr algn="r" fontAlgn="b"/>
                      <a:r>
                        <a:rPr lang="en-US" sz="700" b="0" i="0" u="none" strike="noStrike" dirty="0">
                          <a:solidFill>
                            <a:srgbClr val="000000"/>
                          </a:solidFill>
                          <a:effectLst/>
                          <a:latin typeface="Arial" panose="020B0604020202020204" pitchFamily="34" charset="0"/>
                        </a:rPr>
                        <a:t>0.00</a:t>
                      </a:r>
                    </a:p>
                  </a:txBody>
                  <a:tcPr marL="0" marR="0" marT="0" marB="0" anchor="b">
                    <a:lnL>
                      <a:noFill/>
                    </a:lnL>
                    <a:lnR>
                      <a:noFill/>
                    </a:lnR>
                    <a:lnT>
                      <a:noFill/>
                    </a:lnT>
                    <a:lnB>
                      <a:noFill/>
                    </a:lnB>
                    <a:solidFill>
                      <a:srgbClr val="FFFF99"/>
                    </a:solidFill>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0" marR="0" marT="0" marB="0" anchor="b">
                    <a:lnL>
                      <a:noFill/>
                    </a:lnL>
                    <a:lnR>
                      <a:noFill/>
                    </a:lnR>
                    <a:lnT>
                      <a:noFill/>
                    </a:lnT>
                    <a:lnB>
                      <a:noFill/>
                    </a:lnB>
                  </a:tcPr>
                </a:tc>
                <a:tc>
                  <a:txBody>
                    <a:bodyPr/>
                    <a:lstStyle/>
                    <a:p>
                      <a:pPr algn="r" fontAlgn="b"/>
                      <a:r>
                        <a:rPr lang="en-US" sz="700" b="0" i="0" u="none" strike="noStrike" dirty="0">
                          <a:solidFill>
                            <a:srgbClr val="000000"/>
                          </a:solidFill>
                          <a:effectLst/>
                          <a:latin typeface="Arial" panose="020B0604020202020204" pitchFamily="34" charset="0"/>
                        </a:rPr>
                        <a:t>0.00</a:t>
                      </a:r>
                    </a:p>
                  </a:txBody>
                  <a:tcPr marL="0" marR="0" marT="0" marB="0" anchor="b">
                    <a:lnL>
                      <a:noFill/>
                    </a:lnL>
                    <a:lnR>
                      <a:noFill/>
                    </a:lnR>
                    <a:lnT>
                      <a:noFill/>
                    </a:lnT>
                    <a:lnB>
                      <a:noFill/>
                    </a:lnB>
                    <a:solidFill>
                      <a:srgbClr val="FFFF99"/>
                    </a:solidFill>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0" marR="0" marT="0" marB="0" anchor="b">
                    <a:lnL>
                      <a:noFill/>
                    </a:lnL>
                    <a:lnR>
                      <a:noFill/>
                    </a:lnR>
                    <a:lnT>
                      <a:noFill/>
                    </a:lnT>
                    <a:lnB>
                      <a:noFill/>
                    </a:lnB>
                  </a:tcPr>
                </a:tc>
                <a:tc>
                  <a:txBody>
                    <a:bodyPr/>
                    <a:lstStyle/>
                    <a:p>
                      <a:pPr algn="r" fontAlgn="b"/>
                      <a:r>
                        <a:rPr lang="en-US" sz="700" b="0" i="0" u="none" strike="noStrike" dirty="0">
                          <a:solidFill>
                            <a:srgbClr val="000000"/>
                          </a:solidFill>
                          <a:effectLst/>
                          <a:latin typeface="Arial" panose="020B0604020202020204" pitchFamily="34" charset="0"/>
                        </a:rPr>
                        <a:t>0.00</a:t>
                      </a:r>
                    </a:p>
                  </a:txBody>
                  <a:tcPr marL="0" marR="0" marT="0" marB="0" anchor="b">
                    <a:lnL>
                      <a:noFill/>
                    </a:lnL>
                    <a:lnR>
                      <a:noFill/>
                    </a:lnR>
                    <a:lnT>
                      <a:noFill/>
                    </a:lnT>
                    <a:lnB>
                      <a:noFill/>
                    </a:lnB>
                    <a:solidFill>
                      <a:srgbClr val="CCFF66"/>
                    </a:solidFill>
                  </a:tcPr>
                </a:tc>
                <a:tc>
                  <a:txBody>
                    <a:bodyPr/>
                    <a:lstStyle/>
                    <a:p>
                      <a:pPr algn="l" fontAlgn="b"/>
                      <a:r>
                        <a:rPr lang="en-US" sz="700" b="0" i="0" u="none" strike="noStrike" dirty="0">
                          <a:solidFill>
                            <a:srgbClr val="000000"/>
                          </a:solidFill>
                          <a:effectLst/>
                          <a:latin typeface="Arial" panose="020B0604020202020204" pitchFamily="34" charset="0"/>
                        </a:rPr>
                        <a:t> </a:t>
                      </a:r>
                    </a:p>
                  </a:txBody>
                  <a:tcPr marL="0" marR="0" marT="0" marB="0" anchor="b">
                    <a:lnL>
                      <a:noFill/>
                    </a:lnL>
                    <a:lnR>
                      <a:noFill/>
                    </a:lnR>
                    <a:lnT>
                      <a:noFill/>
                    </a:lnT>
                    <a:lnB>
                      <a:noFill/>
                    </a:lnB>
                    <a:solidFill>
                      <a:srgbClr val="000000"/>
                    </a:solidFill>
                  </a:tcPr>
                </a:tc>
                <a:tc>
                  <a:txBody>
                    <a:bodyPr/>
                    <a:lstStyle/>
                    <a:p>
                      <a:pPr algn="r" fontAlgn="b"/>
                      <a:r>
                        <a:rPr lang="en-US" sz="700" b="0" i="0" u="none" strike="noStrike" dirty="0">
                          <a:solidFill>
                            <a:srgbClr val="000000"/>
                          </a:solidFill>
                          <a:effectLst/>
                          <a:latin typeface="Arial" panose="020B0604020202020204" pitchFamily="34" charset="0"/>
                        </a:rPr>
                        <a:t>0.00</a:t>
                      </a:r>
                    </a:p>
                  </a:txBody>
                  <a:tcPr marL="0" marR="0" marT="0" marB="0" anchor="b">
                    <a:lnL>
                      <a:noFill/>
                    </a:lnL>
                    <a:lnR>
                      <a:noFill/>
                    </a:lnR>
                    <a:lnT>
                      <a:noFill/>
                    </a:lnT>
                    <a:lnB>
                      <a:noFill/>
                    </a:lnB>
                    <a:solidFill>
                      <a:srgbClr val="CCFF66"/>
                    </a:solidFill>
                  </a:tcPr>
                </a:tc>
                <a:extLst>
                  <a:ext uri="{0D108BD9-81ED-4DB2-BD59-A6C34878D82A}">
                    <a16:rowId xmlns:a16="http://schemas.microsoft.com/office/drawing/2014/main" val="1967747785"/>
                  </a:ext>
                </a:extLst>
              </a:tr>
              <a:tr h="168542">
                <a:tc>
                  <a:txBody>
                    <a:bodyPr/>
                    <a:lstStyle/>
                    <a:p>
                      <a:pPr algn="l" fontAlgn="b"/>
                      <a:endParaRPr lang="en-US" sz="700" b="1" i="0" u="none" strike="noStrike" dirty="0">
                        <a:solidFill>
                          <a:srgbClr val="000000"/>
                        </a:solidFill>
                        <a:effectLst/>
                        <a:latin typeface="Arial" panose="020B0604020202020204" pitchFamily="34" charset="0"/>
                      </a:endParaRPr>
                    </a:p>
                  </a:txBody>
                  <a:tcPr marL="0" marR="0" marT="0" marB="0" anchor="b">
                    <a:lnL>
                      <a:noFill/>
                    </a:lnL>
                    <a:lnR>
                      <a:noFill/>
                    </a:lnR>
                    <a:lnT>
                      <a:noFill/>
                    </a:lnT>
                    <a:lnB>
                      <a:noFill/>
                    </a:lnB>
                  </a:tcPr>
                </a:tc>
                <a:tc>
                  <a:txBody>
                    <a:bodyPr/>
                    <a:lstStyle/>
                    <a:p>
                      <a:pPr algn="l" fontAlgn="b"/>
                      <a:endParaRPr lang="en-US" sz="700" b="1" i="0" u="none" strike="noStrike" dirty="0">
                        <a:solidFill>
                          <a:srgbClr val="000000"/>
                        </a:solidFill>
                        <a:effectLst/>
                        <a:latin typeface="Arial" panose="020B0604020202020204" pitchFamily="34" charset="0"/>
                      </a:endParaRPr>
                    </a:p>
                  </a:txBody>
                  <a:tcPr marL="0" marR="0" marT="0" marB="0" anchor="b">
                    <a:lnL>
                      <a:noFill/>
                    </a:lnL>
                    <a:lnR>
                      <a:noFill/>
                    </a:lnR>
                    <a:lnT>
                      <a:noFill/>
                    </a:lnT>
                    <a:lnB>
                      <a:noFill/>
                    </a:lnB>
                  </a:tcPr>
                </a:tc>
                <a:tc>
                  <a:txBody>
                    <a:bodyPr/>
                    <a:lstStyle/>
                    <a:p>
                      <a:pPr algn="l" fontAlgn="b"/>
                      <a:endParaRPr lang="en-US" sz="700" b="1" i="0" u="none" strike="noStrike" dirty="0">
                        <a:solidFill>
                          <a:srgbClr val="000000"/>
                        </a:solidFill>
                        <a:effectLst/>
                        <a:latin typeface="Arial" panose="020B0604020202020204" pitchFamily="34" charset="0"/>
                      </a:endParaRPr>
                    </a:p>
                  </a:txBody>
                  <a:tcPr marL="0" marR="0" marT="0" marB="0" anchor="b">
                    <a:lnL>
                      <a:noFill/>
                    </a:lnL>
                    <a:lnR>
                      <a:noFill/>
                    </a:lnR>
                    <a:lnT>
                      <a:noFill/>
                    </a:lnT>
                    <a:lnB>
                      <a:noFill/>
                    </a:lnB>
                  </a:tcPr>
                </a:tc>
                <a:tc gridSpan="3">
                  <a:txBody>
                    <a:bodyPr/>
                    <a:lstStyle/>
                    <a:p>
                      <a:pPr algn="l" fontAlgn="b"/>
                      <a:r>
                        <a:rPr lang="en-US" sz="700" b="1" i="0" u="none" strike="noStrike" dirty="0">
                          <a:solidFill>
                            <a:srgbClr val="000000"/>
                          </a:solidFill>
                          <a:effectLst/>
                          <a:latin typeface="Arial" panose="020B0604020202020204" pitchFamily="34" charset="0"/>
                        </a:rPr>
                        <a:t>49100 · PROCEEDS FROM LONG TERM DEBT</a:t>
                      </a:r>
                    </a:p>
                  </a:txBody>
                  <a:tcPr marL="0" marR="0" marT="0" marB="0" anchor="b">
                    <a:lnL>
                      <a:noFill/>
                    </a:lnL>
                    <a:lnR>
                      <a:noFill/>
                    </a:lnR>
                    <a:lnT>
                      <a:noFill/>
                    </a:lnT>
                    <a:lnB>
                      <a:noFill/>
                    </a:lnB>
                  </a:tcPr>
                </a:tc>
                <a:tc hMerge="1">
                  <a:txBody>
                    <a:bodyPr/>
                    <a:lstStyle/>
                    <a:p>
                      <a:endParaRPr lang="en-US"/>
                    </a:p>
                  </a:txBody>
                  <a:tcPr/>
                </a:tc>
                <a:tc hMerge="1">
                  <a:txBody>
                    <a:bodyPr/>
                    <a:lstStyle/>
                    <a:p>
                      <a:endParaRPr lang="en-US"/>
                    </a:p>
                  </a:txBody>
                  <a:tcPr/>
                </a:tc>
                <a:tc>
                  <a:txBody>
                    <a:bodyPr/>
                    <a:lstStyle/>
                    <a:p>
                      <a:pPr algn="r" fontAlgn="b"/>
                      <a:r>
                        <a:rPr lang="en-US" sz="700" b="0" i="0" u="none" strike="noStrike" dirty="0">
                          <a:solidFill>
                            <a:srgbClr val="000000"/>
                          </a:solidFill>
                          <a:effectLst/>
                          <a:latin typeface="Arial" panose="020B0604020202020204" pitchFamily="34" charset="0"/>
                        </a:rPr>
                        <a:t>83,994.00</a:t>
                      </a:r>
                    </a:p>
                  </a:txBody>
                  <a:tcPr marL="0" marR="0" marT="0" marB="0" anchor="b">
                    <a:lnL>
                      <a:noFill/>
                    </a:lnL>
                    <a:lnR>
                      <a:noFill/>
                    </a:lnR>
                    <a:lnT>
                      <a:noFill/>
                    </a:lnT>
                    <a:lnB w="12700" cap="flat" cmpd="sng" algn="ctr">
                      <a:solidFill>
                        <a:srgbClr val="000000"/>
                      </a:solidFill>
                      <a:prstDash val="solid"/>
                      <a:round/>
                      <a:headEnd type="none" w="med" len="med"/>
                      <a:tailEnd type="none" w="med" len="med"/>
                    </a:lnB>
                    <a:solidFill>
                      <a:srgbClr val="C5D9F1"/>
                    </a:solidFill>
                  </a:tcPr>
                </a:tc>
                <a:tc>
                  <a:txBody>
                    <a:bodyPr/>
                    <a:lstStyle/>
                    <a:p>
                      <a:pPr algn="l" fontAlgn="b"/>
                      <a:endParaRPr lang="en-US" sz="900" b="0" i="0" u="none" strike="noStrike" dirty="0">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r" fontAlgn="b"/>
                      <a:r>
                        <a:rPr lang="en-US" sz="700" b="0" i="0" u="none" strike="noStrike" dirty="0">
                          <a:solidFill>
                            <a:srgbClr val="000000"/>
                          </a:solidFill>
                          <a:effectLst/>
                          <a:latin typeface="Arial" panose="020B0604020202020204" pitchFamily="34" charset="0"/>
                        </a:rPr>
                        <a:t>96,000.00</a:t>
                      </a:r>
                    </a:p>
                  </a:txBody>
                  <a:tcPr marL="0" marR="0" marT="0" marB="0" anchor="b">
                    <a:lnL>
                      <a:noFill/>
                    </a:lnL>
                    <a:lnR>
                      <a:noFill/>
                    </a:lnR>
                    <a:lnT>
                      <a:noFill/>
                    </a:lnT>
                    <a:lnB w="12700" cap="flat" cmpd="sng" algn="ctr">
                      <a:solidFill>
                        <a:srgbClr val="000000"/>
                      </a:solidFill>
                      <a:prstDash val="solid"/>
                      <a:round/>
                      <a:headEnd type="none" w="med" len="med"/>
                      <a:tailEnd type="none" w="med" len="med"/>
                    </a:lnB>
                    <a:solidFill>
                      <a:srgbClr val="8DB4E3"/>
                    </a:solidFill>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0" marR="0" marT="0" marB="0" anchor="b">
                    <a:lnL>
                      <a:noFill/>
                    </a:lnL>
                    <a:lnR>
                      <a:noFill/>
                    </a:lnR>
                    <a:lnT>
                      <a:noFill/>
                    </a:lnT>
                    <a:lnB>
                      <a:noFill/>
                    </a:lnB>
                  </a:tcPr>
                </a:tc>
                <a:tc>
                  <a:txBody>
                    <a:bodyPr/>
                    <a:lstStyle/>
                    <a:p>
                      <a:pPr algn="r" fontAlgn="b"/>
                      <a:r>
                        <a:rPr lang="en-US" sz="700" b="0" i="0" u="none" strike="noStrike" dirty="0">
                          <a:solidFill>
                            <a:srgbClr val="000000"/>
                          </a:solidFill>
                          <a:effectLst/>
                          <a:latin typeface="Arial" panose="020B0604020202020204" pitchFamily="34" charset="0"/>
                        </a:rPr>
                        <a:t>307,384.86</a:t>
                      </a:r>
                    </a:p>
                  </a:txBody>
                  <a:tcPr marL="0" marR="0" marT="0" marB="0" anchor="b">
                    <a:lnL>
                      <a:noFill/>
                    </a:lnL>
                    <a:lnR>
                      <a:noFill/>
                    </a:lnR>
                    <a:lnT>
                      <a:noFill/>
                    </a:lnT>
                    <a:lnB w="12700" cap="flat" cmpd="sng" algn="ctr">
                      <a:solidFill>
                        <a:srgbClr val="000000"/>
                      </a:solidFill>
                      <a:prstDash val="solid"/>
                      <a:round/>
                      <a:headEnd type="none" w="med" len="med"/>
                      <a:tailEnd type="none" w="med" len="med"/>
                    </a:lnB>
                    <a:solidFill>
                      <a:srgbClr val="FFFF99"/>
                    </a:solidFill>
                  </a:tcPr>
                </a:tc>
                <a:tc>
                  <a:txBody>
                    <a:bodyPr/>
                    <a:lstStyle/>
                    <a:p>
                      <a:pPr algn="l" fontAlgn="b"/>
                      <a:r>
                        <a:rPr lang="en-US" sz="700" b="0" i="0" u="none" strike="noStrike" dirty="0">
                          <a:solidFill>
                            <a:srgbClr val="000000"/>
                          </a:solidFill>
                          <a:effectLst/>
                          <a:latin typeface="Arial" panose="020B0604020202020204" pitchFamily="34" charset="0"/>
                        </a:rPr>
                        <a:t> </a:t>
                      </a:r>
                    </a:p>
                  </a:txBody>
                  <a:tcPr marL="0" marR="0" marT="0" marB="0" anchor="b">
                    <a:lnL>
                      <a:noFill/>
                    </a:lnL>
                    <a:lnR>
                      <a:noFill/>
                    </a:lnR>
                    <a:lnT>
                      <a:noFill/>
                    </a:lnT>
                    <a:lnB w="12700" cap="flat" cmpd="sng" algn="ctr">
                      <a:solidFill>
                        <a:srgbClr val="000000"/>
                      </a:solidFill>
                      <a:prstDash val="solid"/>
                      <a:round/>
                      <a:headEnd type="none" w="med" len="med"/>
                      <a:tailEnd type="none" w="med" len="med"/>
                    </a:lnB>
                    <a:solidFill>
                      <a:srgbClr val="000000"/>
                    </a:solidFill>
                  </a:tcPr>
                </a:tc>
                <a:tc>
                  <a:txBody>
                    <a:bodyPr/>
                    <a:lstStyle/>
                    <a:p>
                      <a:pPr algn="r" fontAlgn="b"/>
                      <a:r>
                        <a:rPr lang="en-US" sz="700" b="0" i="0" u="none" strike="noStrike" dirty="0">
                          <a:solidFill>
                            <a:srgbClr val="000000"/>
                          </a:solidFill>
                          <a:effectLst/>
                          <a:latin typeface="Arial" panose="020B0604020202020204" pitchFamily="34" charset="0"/>
                        </a:rPr>
                        <a:t>0.00</a:t>
                      </a:r>
                    </a:p>
                  </a:txBody>
                  <a:tcPr marL="0" marR="0" marT="0" marB="0" anchor="b">
                    <a:lnL>
                      <a:noFill/>
                    </a:lnL>
                    <a:lnR>
                      <a:noFill/>
                    </a:lnR>
                    <a:lnT>
                      <a:noFill/>
                    </a:lnT>
                    <a:lnB w="12700" cap="flat" cmpd="sng" algn="ctr">
                      <a:solidFill>
                        <a:srgbClr val="000000"/>
                      </a:solidFill>
                      <a:prstDash val="solid"/>
                      <a:round/>
                      <a:headEnd type="none" w="med" len="med"/>
                      <a:tailEnd type="none" w="med" len="med"/>
                    </a:lnB>
                    <a:solidFill>
                      <a:srgbClr val="FFFF99"/>
                    </a:solidFill>
                  </a:tcPr>
                </a:tc>
                <a:tc>
                  <a:txBody>
                    <a:bodyPr/>
                    <a:lstStyle/>
                    <a:p>
                      <a:pPr algn="r" fontAlgn="b"/>
                      <a:r>
                        <a:rPr lang="en-US" sz="700" b="0" i="0" u="none" strike="noStrike" dirty="0">
                          <a:solidFill>
                            <a:srgbClr val="000000"/>
                          </a:solidFill>
                          <a:effectLst/>
                          <a:latin typeface="Arial" panose="020B0604020202020204" pitchFamily="34" charset="0"/>
                        </a:rPr>
                        <a:t>0.00</a:t>
                      </a:r>
                    </a:p>
                  </a:txBody>
                  <a:tcPr marL="0" marR="0" marT="0" marB="0" anchor="b">
                    <a:lnL>
                      <a:noFill/>
                    </a:lnL>
                    <a:lnR>
                      <a:noFill/>
                    </a:lnR>
                    <a:lnT>
                      <a:noFill/>
                    </a:lnT>
                    <a:lnB w="12700" cap="flat" cmpd="sng" algn="ctr">
                      <a:solidFill>
                        <a:srgbClr val="000000"/>
                      </a:solidFill>
                      <a:prstDash val="solid"/>
                      <a:round/>
                      <a:headEnd type="none" w="med" len="med"/>
                      <a:tailEnd type="none" w="med" len="med"/>
                    </a:lnB>
                    <a:solidFill>
                      <a:srgbClr val="FFFF99"/>
                    </a:solidFill>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0" marR="0" marT="0"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r" fontAlgn="b"/>
                      <a:r>
                        <a:rPr lang="en-US" sz="700" b="0" i="0" u="none" strike="noStrike" dirty="0">
                          <a:solidFill>
                            <a:srgbClr val="000000"/>
                          </a:solidFill>
                          <a:effectLst/>
                          <a:latin typeface="Arial" panose="020B0604020202020204" pitchFamily="34" charset="0"/>
                        </a:rPr>
                        <a:t>0.00</a:t>
                      </a:r>
                    </a:p>
                  </a:txBody>
                  <a:tcPr marL="0" marR="0" marT="0" marB="0" anchor="b">
                    <a:lnL>
                      <a:noFill/>
                    </a:lnL>
                    <a:lnR>
                      <a:noFill/>
                    </a:lnR>
                    <a:lnT>
                      <a:noFill/>
                    </a:lnT>
                    <a:lnB w="12700" cap="flat" cmpd="sng" algn="ctr">
                      <a:solidFill>
                        <a:srgbClr val="000000"/>
                      </a:solidFill>
                      <a:prstDash val="solid"/>
                      <a:round/>
                      <a:headEnd type="none" w="med" len="med"/>
                      <a:tailEnd type="none" w="med" len="med"/>
                    </a:lnB>
                    <a:solidFill>
                      <a:srgbClr val="FFFF99"/>
                    </a:solidFill>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0" marR="0" marT="0"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r" fontAlgn="b"/>
                      <a:r>
                        <a:rPr lang="en-US" sz="700" b="0" i="0" u="none" strike="noStrike" dirty="0">
                          <a:solidFill>
                            <a:srgbClr val="000000"/>
                          </a:solidFill>
                          <a:effectLst/>
                          <a:latin typeface="Arial" panose="020B0604020202020204" pitchFamily="34" charset="0"/>
                        </a:rPr>
                        <a:t>0.00</a:t>
                      </a:r>
                    </a:p>
                  </a:txBody>
                  <a:tcPr marL="0" marR="0" marT="0" marB="0" anchor="b">
                    <a:lnL>
                      <a:noFill/>
                    </a:lnL>
                    <a:lnR>
                      <a:noFill/>
                    </a:lnR>
                    <a:lnT>
                      <a:noFill/>
                    </a:lnT>
                    <a:lnB w="12700" cap="flat" cmpd="sng" algn="ctr">
                      <a:solidFill>
                        <a:srgbClr val="000000"/>
                      </a:solidFill>
                      <a:prstDash val="solid"/>
                      <a:round/>
                      <a:headEnd type="none" w="med" len="med"/>
                      <a:tailEnd type="none" w="med" len="med"/>
                    </a:lnB>
                    <a:solidFill>
                      <a:srgbClr val="CCFF66"/>
                    </a:solidFill>
                  </a:tcPr>
                </a:tc>
                <a:tc>
                  <a:txBody>
                    <a:bodyPr/>
                    <a:lstStyle/>
                    <a:p>
                      <a:pPr algn="l" fontAlgn="b"/>
                      <a:r>
                        <a:rPr lang="en-US" sz="700" b="0" i="0" u="none" strike="noStrike" dirty="0">
                          <a:solidFill>
                            <a:srgbClr val="000000"/>
                          </a:solidFill>
                          <a:effectLst/>
                          <a:latin typeface="Arial" panose="020B0604020202020204" pitchFamily="34" charset="0"/>
                        </a:rPr>
                        <a:t> </a:t>
                      </a:r>
                    </a:p>
                  </a:txBody>
                  <a:tcPr marL="0" marR="0" marT="0" marB="0" anchor="b">
                    <a:lnL>
                      <a:noFill/>
                    </a:lnL>
                    <a:lnR>
                      <a:noFill/>
                    </a:lnR>
                    <a:lnT>
                      <a:noFill/>
                    </a:lnT>
                    <a:lnB w="12700" cap="flat" cmpd="sng" algn="ctr">
                      <a:solidFill>
                        <a:srgbClr val="000000"/>
                      </a:solidFill>
                      <a:prstDash val="solid"/>
                      <a:round/>
                      <a:headEnd type="none" w="med" len="med"/>
                      <a:tailEnd type="none" w="med" len="med"/>
                    </a:lnB>
                    <a:solidFill>
                      <a:srgbClr val="000000"/>
                    </a:solidFill>
                  </a:tcPr>
                </a:tc>
                <a:tc>
                  <a:txBody>
                    <a:bodyPr/>
                    <a:lstStyle/>
                    <a:p>
                      <a:pPr algn="r" fontAlgn="b"/>
                      <a:r>
                        <a:rPr lang="en-US" sz="700" b="0" i="0" u="none" strike="noStrike" dirty="0">
                          <a:solidFill>
                            <a:srgbClr val="000000"/>
                          </a:solidFill>
                          <a:effectLst/>
                          <a:latin typeface="Arial" panose="020B0604020202020204" pitchFamily="34" charset="0"/>
                        </a:rPr>
                        <a:t>0.00</a:t>
                      </a:r>
                    </a:p>
                  </a:txBody>
                  <a:tcPr marL="0" marR="0" marT="0" marB="0" anchor="b">
                    <a:lnL>
                      <a:noFill/>
                    </a:lnL>
                    <a:lnR>
                      <a:noFill/>
                    </a:lnR>
                    <a:lnT>
                      <a:noFill/>
                    </a:lnT>
                    <a:lnB w="12700" cap="flat" cmpd="sng" algn="ctr">
                      <a:solidFill>
                        <a:srgbClr val="000000"/>
                      </a:solidFill>
                      <a:prstDash val="solid"/>
                      <a:round/>
                      <a:headEnd type="none" w="med" len="med"/>
                      <a:tailEnd type="none" w="med" len="med"/>
                    </a:lnB>
                    <a:solidFill>
                      <a:srgbClr val="CCFF66"/>
                    </a:solidFill>
                  </a:tcPr>
                </a:tc>
                <a:extLst>
                  <a:ext uri="{0D108BD9-81ED-4DB2-BD59-A6C34878D82A}">
                    <a16:rowId xmlns:a16="http://schemas.microsoft.com/office/drawing/2014/main" val="249979661"/>
                  </a:ext>
                </a:extLst>
              </a:tr>
              <a:tr h="160516">
                <a:tc>
                  <a:txBody>
                    <a:bodyPr/>
                    <a:lstStyle/>
                    <a:p>
                      <a:pPr algn="l" fontAlgn="b"/>
                      <a:endParaRPr lang="en-US" sz="700" b="1" i="0" u="none" strike="noStrike" dirty="0">
                        <a:solidFill>
                          <a:srgbClr val="000000"/>
                        </a:solidFill>
                        <a:effectLst/>
                        <a:latin typeface="Arial" panose="020B0604020202020204" pitchFamily="34" charset="0"/>
                      </a:endParaRPr>
                    </a:p>
                  </a:txBody>
                  <a:tcPr marL="0" marR="0" marT="0" marB="0" anchor="b">
                    <a:lnL>
                      <a:noFill/>
                    </a:lnL>
                    <a:lnR>
                      <a:noFill/>
                    </a:lnR>
                    <a:lnT>
                      <a:noFill/>
                    </a:lnT>
                    <a:lnB>
                      <a:noFill/>
                    </a:lnB>
                  </a:tcPr>
                </a:tc>
                <a:tc>
                  <a:txBody>
                    <a:bodyPr/>
                    <a:lstStyle/>
                    <a:p>
                      <a:pPr algn="l" fontAlgn="b"/>
                      <a:endParaRPr lang="en-US" sz="700" b="1" i="0" u="none" strike="noStrike" dirty="0">
                        <a:solidFill>
                          <a:srgbClr val="000000"/>
                        </a:solidFill>
                        <a:effectLst/>
                        <a:latin typeface="Arial" panose="020B0604020202020204" pitchFamily="34" charset="0"/>
                      </a:endParaRPr>
                    </a:p>
                  </a:txBody>
                  <a:tcPr marL="0" marR="0" marT="0" marB="0" anchor="b">
                    <a:lnL>
                      <a:noFill/>
                    </a:lnL>
                    <a:lnR>
                      <a:noFill/>
                    </a:lnR>
                    <a:lnT>
                      <a:noFill/>
                    </a:lnT>
                    <a:lnB>
                      <a:noFill/>
                    </a:lnB>
                  </a:tcPr>
                </a:tc>
                <a:tc gridSpan="4">
                  <a:txBody>
                    <a:bodyPr/>
                    <a:lstStyle/>
                    <a:p>
                      <a:pPr algn="l" fontAlgn="b"/>
                      <a:r>
                        <a:rPr lang="en-US" sz="700" b="1" i="0" u="none" strike="noStrike" dirty="0">
                          <a:solidFill>
                            <a:srgbClr val="000000"/>
                          </a:solidFill>
                          <a:effectLst/>
                          <a:latin typeface="Arial" panose="020B0604020202020204" pitchFamily="34" charset="0"/>
                        </a:rPr>
                        <a:t>Total 49000 · OTHER FINANCING SOURCES</a:t>
                      </a:r>
                    </a:p>
                  </a:txBody>
                  <a:tcPr marL="0" marR="0" marT="0" marB="0" anchor="b">
                    <a:lnL>
                      <a:noFill/>
                    </a:lnL>
                    <a:lnR>
                      <a:noFill/>
                    </a:lnR>
                    <a:lnT>
                      <a:noFill/>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r" fontAlgn="b"/>
                      <a:r>
                        <a:rPr lang="en-US" sz="700" b="0" i="0" u="none" strike="noStrike" dirty="0">
                          <a:solidFill>
                            <a:srgbClr val="000000"/>
                          </a:solidFill>
                          <a:effectLst/>
                          <a:latin typeface="Arial" panose="020B0604020202020204" pitchFamily="34" charset="0"/>
                        </a:rPr>
                        <a:t>83,994.00</a:t>
                      </a:r>
                    </a:p>
                  </a:txBody>
                  <a:tcPr marL="0" marR="0" marT="0" marB="0" anchor="b">
                    <a:lnL>
                      <a:noFill/>
                    </a:lnL>
                    <a:lnR>
                      <a:noFill/>
                    </a:lnR>
                    <a:lnT w="12700" cap="flat" cmpd="sng" algn="ctr">
                      <a:solidFill>
                        <a:srgbClr val="000000"/>
                      </a:solidFill>
                      <a:prstDash val="solid"/>
                      <a:round/>
                      <a:headEnd type="none" w="med" len="med"/>
                      <a:tailEnd type="none" w="med" len="med"/>
                    </a:lnT>
                    <a:lnB>
                      <a:noFill/>
                    </a:lnB>
                    <a:solidFill>
                      <a:srgbClr val="C5D9F1"/>
                    </a:solidFill>
                  </a:tcPr>
                </a:tc>
                <a:tc>
                  <a:txBody>
                    <a:bodyPr/>
                    <a:lstStyle/>
                    <a:p>
                      <a:pPr algn="l" fontAlgn="b"/>
                      <a:endParaRPr lang="en-US" sz="900" b="0" i="0" u="none" strike="noStrike" dirty="0">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r" fontAlgn="b"/>
                      <a:r>
                        <a:rPr lang="en-US" sz="700" b="0" i="0" u="none" strike="noStrike" dirty="0">
                          <a:solidFill>
                            <a:srgbClr val="000000"/>
                          </a:solidFill>
                          <a:effectLst/>
                          <a:latin typeface="Arial" panose="020B0604020202020204" pitchFamily="34" charset="0"/>
                        </a:rPr>
                        <a:t>96,000.00</a:t>
                      </a:r>
                    </a:p>
                  </a:txBody>
                  <a:tcPr marL="0" marR="0" marT="0" marB="0" anchor="b">
                    <a:lnL>
                      <a:noFill/>
                    </a:lnL>
                    <a:lnR>
                      <a:noFill/>
                    </a:lnR>
                    <a:lnT w="12700" cap="flat" cmpd="sng" algn="ctr">
                      <a:solidFill>
                        <a:srgbClr val="000000"/>
                      </a:solidFill>
                      <a:prstDash val="solid"/>
                      <a:round/>
                      <a:headEnd type="none" w="med" len="med"/>
                      <a:tailEnd type="none" w="med" len="med"/>
                    </a:lnT>
                    <a:lnB>
                      <a:noFill/>
                    </a:lnB>
                    <a:solidFill>
                      <a:srgbClr val="8DB4E3"/>
                    </a:solidFill>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0" marR="0" marT="0" marB="0" anchor="b">
                    <a:lnL>
                      <a:noFill/>
                    </a:lnL>
                    <a:lnR>
                      <a:noFill/>
                    </a:lnR>
                    <a:lnT>
                      <a:noFill/>
                    </a:lnT>
                    <a:lnB>
                      <a:noFill/>
                    </a:lnB>
                  </a:tcPr>
                </a:tc>
                <a:tc>
                  <a:txBody>
                    <a:bodyPr/>
                    <a:lstStyle/>
                    <a:p>
                      <a:pPr algn="r" fontAlgn="b"/>
                      <a:r>
                        <a:rPr lang="en-US" sz="700" b="0" i="0" u="none" strike="noStrike" dirty="0">
                          <a:solidFill>
                            <a:srgbClr val="000000"/>
                          </a:solidFill>
                          <a:effectLst/>
                          <a:latin typeface="Arial" panose="020B0604020202020204" pitchFamily="34" charset="0"/>
                        </a:rPr>
                        <a:t>307,384.86</a:t>
                      </a:r>
                    </a:p>
                  </a:txBody>
                  <a:tcPr marL="0" marR="0" marT="0" marB="0" anchor="b">
                    <a:lnL>
                      <a:noFill/>
                    </a:lnL>
                    <a:lnR>
                      <a:noFill/>
                    </a:lnR>
                    <a:lnT w="12700" cap="flat" cmpd="sng" algn="ctr">
                      <a:solidFill>
                        <a:srgbClr val="000000"/>
                      </a:solidFill>
                      <a:prstDash val="solid"/>
                      <a:round/>
                      <a:headEnd type="none" w="med" len="med"/>
                      <a:tailEnd type="none" w="med" len="med"/>
                    </a:lnT>
                    <a:lnB>
                      <a:noFill/>
                    </a:lnB>
                    <a:solidFill>
                      <a:srgbClr val="FFFF99"/>
                    </a:solidFill>
                  </a:tcPr>
                </a:tc>
                <a:tc>
                  <a:txBody>
                    <a:bodyPr/>
                    <a:lstStyle/>
                    <a:p>
                      <a:pPr algn="l" fontAlgn="b"/>
                      <a:r>
                        <a:rPr lang="en-US" sz="700" b="0" i="0" u="none" strike="noStrike" dirty="0">
                          <a:solidFill>
                            <a:srgbClr val="000000"/>
                          </a:solidFill>
                          <a:effectLst/>
                          <a:latin typeface="Arial" panose="020B0604020202020204" pitchFamily="34" charset="0"/>
                        </a:rPr>
                        <a:t> </a:t>
                      </a:r>
                    </a:p>
                  </a:txBody>
                  <a:tcPr marL="0" marR="0" marT="0" marB="0" anchor="b">
                    <a:lnL>
                      <a:noFill/>
                    </a:lnL>
                    <a:lnR>
                      <a:noFill/>
                    </a:lnR>
                    <a:lnT w="12700" cap="flat" cmpd="sng" algn="ctr">
                      <a:solidFill>
                        <a:srgbClr val="000000"/>
                      </a:solidFill>
                      <a:prstDash val="solid"/>
                      <a:round/>
                      <a:headEnd type="none" w="med" len="med"/>
                      <a:tailEnd type="none" w="med" len="med"/>
                    </a:lnT>
                    <a:lnB>
                      <a:noFill/>
                    </a:lnB>
                    <a:solidFill>
                      <a:srgbClr val="000000"/>
                    </a:solidFill>
                  </a:tcPr>
                </a:tc>
                <a:tc>
                  <a:txBody>
                    <a:bodyPr/>
                    <a:lstStyle/>
                    <a:p>
                      <a:pPr algn="r" fontAlgn="b"/>
                      <a:r>
                        <a:rPr lang="en-US" sz="700" b="0" i="0" u="none" strike="noStrike" dirty="0">
                          <a:solidFill>
                            <a:srgbClr val="000000"/>
                          </a:solidFill>
                          <a:effectLst/>
                          <a:latin typeface="Arial" panose="020B0604020202020204" pitchFamily="34" charset="0"/>
                        </a:rPr>
                        <a:t>0.00</a:t>
                      </a:r>
                    </a:p>
                  </a:txBody>
                  <a:tcPr marL="0" marR="0" marT="0" marB="0" anchor="b">
                    <a:lnL>
                      <a:noFill/>
                    </a:lnL>
                    <a:lnR>
                      <a:noFill/>
                    </a:lnR>
                    <a:lnT w="12700" cap="flat" cmpd="sng" algn="ctr">
                      <a:solidFill>
                        <a:srgbClr val="000000"/>
                      </a:solidFill>
                      <a:prstDash val="solid"/>
                      <a:round/>
                      <a:headEnd type="none" w="med" len="med"/>
                      <a:tailEnd type="none" w="med" len="med"/>
                    </a:lnT>
                    <a:lnB>
                      <a:noFill/>
                    </a:lnB>
                    <a:solidFill>
                      <a:srgbClr val="FFFF99"/>
                    </a:solidFill>
                  </a:tcPr>
                </a:tc>
                <a:tc>
                  <a:txBody>
                    <a:bodyPr/>
                    <a:lstStyle/>
                    <a:p>
                      <a:pPr algn="r" fontAlgn="b"/>
                      <a:r>
                        <a:rPr lang="en-US" sz="700" b="0" i="0" u="none" strike="noStrike" dirty="0">
                          <a:solidFill>
                            <a:srgbClr val="000000"/>
                          </a:solidFill>
                          <a:effectLst/>
                          <a:latin typeface="Arial" panose="020B0604020202020204" pitchFamily="34" charset="0"/>
                        </a:rPr>
                        <a:t>0.00</a:t>
                      </a:r>
                    </a:p>
                  </a:txBody>
                  <a:tcPr marL="0" marR="0" marT="0" marB="0" anchor="b">
                    <a:lnL>
                      <a:noFill/>
                    </a:lnL>
                    <a:lnR>
                      <a:noFill/>
                    </a:lnR>
                    <a:lnT w="12700" cap="flat" cmpd="sng" algn="ctr">
                      <a:solidFill>
                        <a:srgbClr val="000000"/>
                      </a:solidFill>
                      <a:prstDash val="solid"/>
                      <a:round/>
                      <a:headEnd type="none" w="med" len="med"/>
                      <a:tailEnd type="none" w="med" len="med"/>
                    </a:lnT>
                    <a:lnB>
                      <a:noFill/>
                    </a:lnB>
                    <a:solidFill>
                      <a:srgbClr val="FFFF99"/>
                    </a:solidFill>
                  </a:tcPr>
                </a:tc>
                <a:tc>
                  <a:txBody>
                    <a:bodyPr/>
                    <a:lstStyle/>
                    <a:p>
                      <a:pPr algn="l" fontAlgn="b"/>
                      <a:r>
                        <a:rPr lang="en-US" sz="700" b="0" i="0" u="none" strike="noStrike" dirty="0">
                          <a:solidFill>
                            <a:srgbClr val="000000"/>
                          </a:solidFill>
                          <a:effectLst/>
                          <a:latin typeface="Arial" panose="020B0604020202020204" pitchFamily="34" charset="0"/>
                        </a:rPr>
                        <a:t> </a:t>
                      </a:r>
                    </a:p>
                  </a:txBody>
                  <a:tcPr marL="0" marR="0" marT="0"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r" fontAlgn="b"/>
                      <a:r>
                        <a:rPr lang="en-US" sz="700" b="0" i="0" u="none" strike="noStrike" dirty="0">
                          <a:solidFill>
                            <a:srgbClr val="000000"/>
                          </a:solidFill>
                          <a:effectLst/>
                          <a:latin typeface="Arial" panose="020B0604020202020204" pitchFamily="34" charset="0"/>
                        </a:rPr>
                        <a:t>0.00</a:t>
                      </a:r>
                    </a:p>
                  </a:txBody>
                  <a:tcPr marL="0" marR="0" marT="0" marB="0" anchor="b">
                    <a:lnL>
                      <a:noFill/>
                    </a:lnL>
                    <a:lnR>
                      <a:noFill/>
                    </a:lnR>
                    <a:lnT w="12700" cap="flat" cmpd="sng" algn="ctr">
                      <a:solidFill>
                        <a:srgbClr val="000000"/>
                      </a:solidFill>
                      <a:prstDash val="solid"/>
                      <a:round/>
                      <a:headEnd type="none" w="med" len="med"/>
                      <a:tailEnd type="none" w="med" len="med"/>
                    </a:lnT>
                    <a:lnB>
                      <a:noFill/>
                    </a:lnB>
                    <a:solidFill>
                      <a:srgbClr val="FFFF99"/>
                    </a:solidFill>
                  </a:tcPr>
                </a:tc>
                <a:tc>
                  <a:txBody>
                    <a:bodyPr/>
                    <a:lstStyle/>
                    <a:p>
                      <a:pPr algn="l" fontAlgn="b"/>
                      <a:r>
                        <a:rPr lang="en-US" sz="700" b="0" i="0" u="none" strike="noStrike" dirty="0">
                          <a:solidFill>
                            <a:srgbClr val="000000"/>
                          </a:solidFill>
                          <a:effectLst/>
                          <a:latin typeface="Arial" panose="020B0604020202020204" pitchFamily="34" charset="0"/>
                        </a:rPr>
                        <a:t> </a:t>
                      </a:r>
                    </a:p>
                  </a:txBody>
                  <a:tcPr marL="0" marR="0" marT="0"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r" fontAlgn="b"/>
                      <a:r>
                        <a:rPr lang="en-US" sz="700" b="0" i="0" u="none" strike="noStrike" dirty="0">
                          <a:solidFill>
                            <a:srgbClr val="000000"/>
                          </a:solidFill>
                          <a:effectLst/>
                          <a:latin typeface="Arial" panose="020B0604020202020204" pitchFamily="34" charset="0"/>
                        </a:rPr>
                        <a:t>0.00</a:t>
                      </a:r>
                    </a:p>
                  </a:txBody>
                  <a:tcPr marL="0" marR="0" marT="0" marB="0" anchor="b">
                    <a:lnL>
                      <a:noFill/>
                    </a:lnL>
                    <a:lnR>
                      <a:noFill/>
                    </a:lnR>
                    <a:lnT w="12700" cap="flat" cmpd="sng" algn="ctr">
                      <a:solidFill>
                        <a:srgbClr val="000000"/>
                      </a:solidFill>
                      <a:prstDash val="solid"/>
                      <a:round/>
                      <a:headEnd type="none" w="med" len="med"/>
                      <a:tailEnd type="none" w="med" len="med"/>
                    </a:lnT>
                    <a:lnB>
                      <a:noFill/>
                    </a:lnB>
                    <a:solidFill>
                      <a:srgbClr val="CCFF66"/>
                    </a:solidFill>
                  </a:tcPr>
                </a:tc>
                <a:tc>
                  <a:txBody>
                    <a:bodyPr/>
                    <a:lstStyle/>
                    <a:p>
                      <a:pPr algn="l" fontAlgn="b"/>
                      <a:r>
                        <a:rPr lang="en-US" sz="700" b="0" i="0" u="none" strike="noStrike" dirty="0">
                          <a:solidFill>
                            <a:srgbClr val="000000"/>
                          </a:solidFill>
                          <a:effectLst/>
                          <a:latin typeface="Arial" panose="020B0604020202020204" pitchFamily="34" charset="0"/>
                        </a:rPr>
                        <a:t> </a:t>
                      </a:r>
                    </a:p>
                  </a:txBody>
                  <a:tcPr marL="0" marR="0" marT="0" marB="0" anchor="b">
                    <a:lnL>
                      <a:noFill/>
                    </a:lnL>
                    <a:lnR>
                      <a:noFill/>
                    </a:lnR>
                    <a:lnT w="12700" cap="flat" cmpd="sng" algn="ctr">
                      <a:solidFill>
                        <a:srgbClr val="000000"/>
                      </a:solidFill>
                      <a:prstDash val="solid"/>
                      <a:round/>
                      <a:headEnd type="none" w="med" len="med"/>
                      <a:tailEnd type="none" w="med" len="med"/>
                    </a:lnT>
                    <a:lnB>
                      <a:noFill/>
                    </a:lnB>
                    <a:solidFill>
                      <a:srgbClr val="000000"/>
                    </a:solidFill>
                  </a:tcPr>
                </a:tc>
                <a:tc>
                  <a:txBody>
                    <a:bodyPr/>
                    <a:lstStyle/>
                    <a:p>
                      <a:pPr algn="r" fontAlgn="b"/>
                      <a:r>
                        <a:rPr lang="en-US" sz="700" b="0" i="0" u="none" strike="noStrike" dirty="0">
                          <a:solidFill>
                            <a:srgbClr val="000000"/>
                          </a:solidFill>
                          <a:effectLst/>
                          <a:latin typeface="Arial" panose="020B0604020202020204" pitchFamily="34" charset="0"/>
                        </a:rPr>
                        <a:t>0.00</a:t>
                      </a:r>
                    </a:p>
                  </a:txBody>
                  <a:tcPr marL="0" marR="0" marT="0" marB="0" anchor="b">
                    <a:lnL>
                      <a:noFill/>
                    </a:lnL>
                    <a:lnR>
                      <a:noFill/>
                    </a:lnR>
                    <a:lnT w="12700" cap="flat" cmpd="sng" algn="ctr">
                      <a:solidFill>
                        <a:srgbClr val="000000"/>
                      </a:solidFill>
                      <a:prstDash val="solid"/>
                      <a:round/>
                      <a:headEnd type="none" w="med" len="med"/>
                      <a:tailEnd type="none" w="med" len="med"/>
                    </a:lnT>
                    <a:lnB>
                      <a:noFill/>
                    </a:lnB>
                    <a:solidFill>
                      <a:srgbClr val="CCFF66"/>
                    </a:solidFill>
                  </a:tcPr>
                </a:tc>
                <a:extLst>
                  <a:ext uri="{0D108BD9-81ED-4DB2-BD59-A6C34878D82A}">
                    <a16:rowId xmlns:a16="http://schemas.microsoft.com/office/drawing/2014/main" val="3998550711"/>
                  </a:ext>
                </a:extLst>
              </a:tr>
              <a:tr h="160516">
                <a:tc>
                  <a:txBody>
                    <a:bodyPr/>
                    <a:lstStyle/>
                    <a:p>
                      <a:pPr algn="l" fontAlgn="b"/>
                      <a:endParaRPr lang="en-US" sz="700" b="1" i="0" u="none" strike="noStrike" dirty="0">
                        <a:solidFill>
                          <a:srgbClr val="000000"/>
                        </a:solidFill>
                        <a:effectLst/>
                        <a:latin typeface="Arial" panose="020B0604020202020204" pitchFamily="34" charset="0"/>
                      </a:endParaRPr>
                    </a:p>
                  </a:txBody>
                  <a:tcPr marL="0" marR="0" marT="0" marB="0" anchor="b">
                    <a:lnL>
                      <a:noFill/>
                    </a:lnL>
                    <a:lnR>
                      <a:noFill/>
                    </a:lnR>
                    <a:lnT>
                      <a:noFill/>
                    </a:lnT>
                    <a:lnB>
                      <a:noFill/>
                    </a:lnB>
                  </a:tcPr>
                </a:tc>
                <a:tc>
                  <a:txBody>
                    <a:bodyPr/>
                    <a:lstStyle/>
                    <a:p>
                      <a:pPr algn="l" fontAlgn="b"/>
                      <a:endParaRPr lang="en-US" sz="700" b="1" i="0" u="none" strike="noStrike" dirty="0">
                        <a:solidFill>
                          <a:srgbClr val="000000"/>
                        </a:solidFill>
                        <a:effectLst/>
                        <a:latin typeface="Arial" panose="020B0604020202020204" pitchFamily="34" charset="0"/>
                      </a:endParaRPr>
                    </a:p>
                  </a:txBody>
                  <a:tcPr marL="0" marR="0" marT="0" marB="0" anchor="b">
                    <a:lnL>
                      <a:noFill/>
                    </a:lnL>
                    <a:lnR>
                      <a:noFill/>
                    </a:lnR>
                    <a:lnT>
                      <a:noFill/>
                    </a:lnT>
                    <a:lnB>
                      <a:noFill/>
                    </a:lnB>
                  </a:tcPr>
                </a:tc>
                <a:tc gridSpan="4">
                  <a:txBody>
                    <a:bodyPr/>
                    <a:lstStyle/>
                    <a:p>
                      <a:pPr algn="l" fontAlgn="b"/>
                      <a:r>
                        <a:rPr lang="en-US" sz="700" b="1" i="0" u="none" strike="noStrike" dirty="0">
                          <a:solidFill>
                            <a:srgbClr val="000000"/>
                          </a:solidFill>
                          <a:effectLst/>
                          <a:latin typeface="Arial" panose="020B0604020202020204" pitchFamily="34" charset="0"/>
                        </a:rPr>
                        <a:t>49350 · SURPLUS APPLIED OTHER</a:t>
                      </a:r>
                    </a:p>
                  </a:txBody>
                  <a:tcPr marL="0" marR="0" marT="0" marB="0" anchor="b">
                    <a:lnL>
                      <a:noFill/>
                    </a:lnL>
                    <a:lnR>
                      <a:noFill/>
                    </a:lnR>
                    <a:lnT>
                      <a:noFill/>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r" fontAlgn="b"/>
                      <a:r>
                        <a:rPr lang="en-US" sz="700" b="0" i="0" u="none" strike="noStrike" dirty="0">
                          <a:solidFill>
                            <a:srgbClr val="000000"/>
                          </a:solidFill>
                          <a:effectLst/>
                          <a:latin typeface="Arial" panose="020B0604020202020204" pitchFamily="34" charset="0"/>
                        </a:rPr>
                        <a:t>0.00</a:t>
                      </a:r>
                    </a:p>
                  </a:txBody>
                  <a:tcPr marL="0" marR="0" marT="0" marB="0" anchor="b">
                    <a:lnL>
                      <a:noFill/>
                    </a:lnL>
                    <a:lnR>
                      <a:noFill/>
                    </a:lnR>
                    <a:lnT>
                      <a:noFill/>
                    </a:lnT>
                    <a:lnB>
                      <a:noFill/>
                    </a:lnB>
                    <a:solidFill>
                      <a:srgbClr val="C5D9F1"/>
                    </a:solidFill>
                  </a:tcPr>
                </a:tc>
                <a:tc>
                  <a:txBody>
                    <a:bodyPr/>
                    <a:lstStyle/>
                    <a:p>
                      <a:pPr algn="l" fontAlgn="b"/>
                      <a:endParaRPr lang="en-US" sz="900" b="0" i="0" u="none" strike="noStrike" dirty="0">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r" fontAlgn="b"/>
                      <a:r>
                        <a:rPr lang="en-US" sz="700" b="0" i="0" u="none" strike="noStrike" dirty="0">
                          <a:solidFill>
                            <a:srgbClr val="000000"/>
                          </a:solidFill>
                          <a:effectLst/>
                          <a:latin typeface="Arial" panose="020B0604020202020204" pitchFamily="34" charset="0"/>
                        </a:rPr>
                        <a:t>0.00</a:t>
                      </a:r>
                    </a:p>
                  </a:txBody>
                  <a:tcPr marL="0" marR="0" marT="0" marB="0" anchor="b">
                    <a:lnL>
                      <a:noFill/>
                    </a:lnL>
                    <a:lnR>
                      <a:noFill/>
                    </a:lnR>
                    <a:lnT>
                      <a:noFill/>
                    </a:lnT>
                    <a:lnB>
                      <a:noFill/>
                    </a:lnB>
                    <a:solidFill>
                      <a:srgbClr val="8DB4E3"/>
                    </a:solidFill>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0" marR="0" marT="0" marB="0" anchor="b">
                    <a:lnL>
                      <a:noFill/>
                    </a:lnL>
                    <a:lnR>
                      <a:noFill/>
                    </a:lnR>
                    <a:lnT>
                      <a:noFill/>
                    </a:lnT>
                    <a:lnB>
                      <a:noFill/>
                    </a:lnB>
                  </a:tcPr>
                </a:tc>
                <a:tc>
                  <a:txBody>
                    <a:bodyPr/>
                    <a:lstStyle/>
                    <a:p>
                      <a:pPr algn="r" fontAlgn="b"/>
                      <a:r>
                        <a:rPr lang="en-US" sz="700" b="0" i="0" u="none" strike="noStrike" dirty="0">
                          <a:solidFill>
                            <a:srgbClr val="000000"/>
                          </a:solidFill>
                          <a:effectLst/>
                          <a:latin typeface="Arial" panose="020B0604020202020204" pitchFamily="34" charset="0"/>
                        </a:rPr>
                        <a:t>63,129.71</a:t>
                      </a:r>
                    </a:p>
                  </a:txBody>
                  <a:tcPr marL="0" marR="0" marT="0" marB="0" anchor="b">
                    <a:lnL>
                      <a:noFill/>
                    </a:lnL>
                    <a:lnR>
                      <a:noFill/>
                    </a:lnR>
                    <a:lnT>
                      <a:noFill/>
                    </a:lnT>
                    <a:lnB>
                      <a:noFill/>
                    </a:lnB>
                    <a:solidFill>
                      <a:srgbClr val="FFFF99"/>
                    </a:solidFill>
                  </a:tcPr>
                </a:tc>
                <a:tc>
                  <a:txBody>
                    <a:bodyPr/>
                    <a:lstStyle/>
                    <a:p>
                      <a:pPr algn="l" fontAlgn="b"/>
                      <a:r>
                        <a:rPr lang="en-US" sz="700" b="0" i="0" u="none" strike="noStrike" dirty="0">
                          <a:solidFill>
                            <a:srgbClr val="000000"/>
                          </a:solidFill>
                          <a:effectLst/>
                          <a:latin typeface="Arial" panose="020B0604020202020204" pitchFamily="34" charset="0"/>
                        </a:rPr>
                        <a:t> </a:t>
                      </a:r>
                    </a:p>
                  </a:txBody>
                  <a:tcPr marL="0" marR="0" marT="0" marB="0" anchor="b">
                    <a:lnL>
                      <a:noFill/>
                    </a:lnL>
                    <a:lnR>
                      <a:noFill/>
                    </a:lnR>
                    <a:lnT>
                      <a:noFill/>
                    </a:lnT>
                    <a:lnB>
                      <a:noFill/>
                    </a:lnB>
                    <a:solidFill>
                      <a:srgbClr val="000000"/>
                    </a:solidFill>
                  </a:tcPr>
                </a:tc>
                <a:tc>
                  <a:txBody>
                    <a:bodyPr/>
                    <a:lstStyle/>
                    <a:p>
                      <a:pPr algn="r" fontAlgn="b"/>
                      <a:r>
                        <a:rPr lang="en-US" sz="700" b="0" i="0" u="none" strike="noStrike" dirty="0">
                          <a:solidFill>
                            <a:srgbClr val="000000"/>
                          </a:solidFill>
                          <a:effectLst/>
                          <a:latin typeface="Arial" panose="020B0604020202020204" pitchFamily="34" charset="0"/>
                        </a:rPr>
                        <a:t>45,480.00</a:t>
                      </a:r>
                    </a:p>
                  </a:txBody>
                  <a:tcPr marL="0" marR="0" marT="0" marB="0" anchor="b">
                    <a:lnL>
                      <a:noFill/>
                    </a:lnL>
                    <a:lnR>
                      <a:noFill/>
                    </a:lnR>
                    <a:lnT>
                      <a:noFill/>
                    </a:lnT>
                    <a:lnB>
                      <a:noFill/>
                    </a:lnB>
                    <a:solidFill>
                      <a:srgbClr val="FFFF99"/>
                    </a:solidFill>
                  </a:tcPr>
                </a:tc>
                <a:tc>
                  <a:txBody>
                    <a:bodyPr/>
                    <a:lstStyle/>
                    <a:p>
                      <a:pPr algn="r" fontAlgn="b"/>
                      <a:r>
                        <a:rPr lang="en-US" sz="700" b="0" i="0" u="none" strike="noStrike" dirty="0">
                          <a:solidFill>
                            <a:srgbClr val="000000"/>
                          </a:solidFill>
                          <a:effectLst/>
                          <a:latin typeface="Arial" panose="020B0604020202020204" pitchFamily="34" charset="0"/>
                        </a:rPr>
                        <a:t>0.00</a:t>
                      </a:r>
                    </a:p>
                  </a:txBody>
                  <a:tcPr marL="0" marR="0" marT="0" marB="0" anchor="b">
                    <a:lnL>
                      <a:noFill/>
                    </a:lnL>
                    <a:lnR>
                      <a:noFill/>
                    </a:lnR>
                    <a:lnT>
                      <a:noFill/>
                    </a:lnT>
                    <a:lnB>
                      <a:noFill/>
                    </a:lnB>
                    <a:solidFill>
                      <a:srgbClr val="FFFF99"/>
                    </a:solidFill>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0" marR="0" marT="0" marB="0" anchor="b">
                    <a:lnL>
                      <a:noFill/>
                    </a:lnL>
                    <a:lnR>
                      <a:noFill/>
                    </a:lnR>
                    <a:lnT>
                      <a:noFill/>
                    </a:lnT>
                    <a:lnB>
                      <a:noFill/>
                    </a:lnB>
                  </a:tcPr>
                </a:tc>
                <a:tc>
                  <a:txBody>
                    <a:bodyPr/>
                    <a:lstStyle/>
                    <a:p>
                      <a:pPr algn="r" fontAlgn="b"/>
                      <a:r>
                        <a:rPr lang="en-US" sz="700" b="0" i="0" u="none" strike="noStrike" dirty="0">
                          <a:solidFill>
                            <a:srgbClr val="000000"/>
                          </a:solidFill>
                          <a:effectLst/>
                          <a:latin typeface="Arial" panose="020B0604020202020204" pitchFamily="34" charset="0"/>
                        </a:rPr>
                        <a:t>45,480.00</a:t>
                      </a:r>
                    </a:p>
                  </a:txBody>
                  <a:tcPr marL="0" marR="0" marT="0" marB="0" anchor="b">
                    <a:lnL>
                      <a:noFill/>
                    </a:lnL>
                    <a:lnR>
                      <a:noFill/>
                    </a:lnR>
                    <a:lnT>
                      <a:noFill/>
                    </a:lnT>
                    <a:lnB>
                      <a:noFill/>
                    </a:lnB>
                    <a:solidFill>
                      <a:srgbClr val="FFFF99"/>
                    </a:solidFill>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0" marR="0" marT="0" marB="0" anchor="b">
                    <a:lnL>
                      <a:noFill/>
                    </a:lnL>
                    <a:lnR>
                      <a:noFill/>
                    </a:lnR>
                    <a:lnT>
                      <a:noFill/>
                    </a:lnT>
                    <a:lnB>
                      <a:noFill/>
                    </a:lnB>
                  </a:tcPr>
                </a:tc>
                <a:tc>
                  <a:txBody>
                    <a:bodyPr/>
                    <a:lstStyle/>
                    <a:p>
                      <a:pPr algn="r" fontAlgn="b"/>
                      <a:r>
                        <a:rPr lang="en-US" sz="700" b="0" i="0" u="none" strike="noStrike" dirty="0">
                          <a:solidFill>
                            <a:srgbClr val="000000"/>
                          </a:solidFill>
                          <a:effectLst/>
                          <a:latin typeface="Arial" panose="020B0604020202020204" pitchFamily="34" charset="0"/>
                        </a:rPr>
                        <a:t>0.00</a:t>
                      </a:r>
                    </a:p>
                  </a:txBody>
                  <a:tcPr marL="0" marR="0" marT="0" marB="0" anchor="b">
                    <a:lnL>
                      <a:noFill/>
                    </a:lnL>
                    <a:lnR>
                      <a:noFill/>
                    </a:lnR>
                    <a:lnT>
                      <a:noFill/>
                    </a:lnT>
                    <a:lnB>
                      <a:noFill/>
                    </a:lnB>
                    <a:solidFill>
                      <a:srgbClr val="CCFF66"/>
                    </a:solidFill>
                  </a:tcPr>
                </a:tc>
                <a:tc>
                  <a:txBody>
                    <a:bodyPr/>
                    <a:lstStyle/>
                    <a:p>
                      <a:pPr algn="l" fontAlgn="b"/>
                      <a:r>
                        <a:rPr lang="en-US" sz="700" b="0" i="0" u="none" strike="noStrike" dirty="0">
                          <a:solidFill>
                            <a:srgbClr val="000000"/>
                          </a:solidFill>
                          <a:effectLst/>
                          <a:latin typeface="Arial" panose="020B0604020202020204" pitchFamily="34" charset="0"/>
                        </a:rPr>
                        <a:t> </a:t>
                      </a:r>
                    </a:p>
                  </a:txBody>
                  <a:tcPr marL="0" marR="0" marT="0" marB="0" anchor="b">
                    <a:lnL>
                      <a:noFill/>
                    </a:lnL>
                    <a:lnR>
                      <a:noFill/>
                    </a:lnR>
                    <a:lnT>
                      <a:noFill/>
                    </a:lnT>
                    <a:lnB>
                      <a:noFill/>
                    </a:lnB>
                    <a:solidFill>
                      <a:srgbClr val="000000"/>
                    </a:solidFill>
                  </a:tcPr>
                </a:tc>
                <a:tc>
                  <a:txBody>
                    <a:bodyPr/>
                    <a:lstStyle/>
                    <a:p>
                      <a:pPr algn="r" fontAlgn="b"/>
                      <a:r>
                        <a:rPr lang="en-US" sz="700" b="0" i="0" u="none" strike="noStrike" dirty="0">
                          <a:solidFill>
                            <a:srgbClr val="000000"/>
                          </a:solidFill>
                          <a:effectLst/>
                          <a:latin typeface="Arial" panose="020B0604020202020204" pitchFamily="34" charset="0"/>
                        </a:rPr>
                        <a:t>0.00</a:t>
                      </a:r>
                    </a:p>
                  </a:txBody>
                  <a:tcPr marL="0" marR="0" marT="0" marB="0" anchor="b">
                    <a:lnL>
                      <a:noFill/>
                    </a:lnL>
                    <a:lnR>
                      <a:noFill/>
                    </a:lnR>
                    <a:lnT>
                      <a:noFill/>
                    </a:lnT>
                    <a:lnB>
                      <a:noFill/>
                    </a:lnB>
                    <a:solidFill>
                      <a:srgbClr val="CCFF66"/>
                    </a:solidFill>
                  </a:tcPr>
                </a:tc>
                <a:extLst>
                  <a:ext uri="{0D108BD9-81ED-4DB2-BD59-A6C34878D82A}">
                    <a16:rowId xmlns:a16="http://schemas.microsoft.com/office/drawing/2014/main" val="3156144382"/>
                  </a:ext>
                </a:extLst>
              </a:tr>
              <a:tr h="168542">
                <a:tc>
                  <a:txBody>
                    <a:bodyPr/>
                    <a:lstStyle/>
                    <a:p>
                      <a:pPr algn="l" fontAlgn="b"/>
                      <a:endParaRPr lang="en-US" sz="700" b="1" i="0" u="none" strike="noStrike" dirty="0">
                        <a:solidFill>
                          <a:srgbClr val="000000"/>
                        </a:solidFill>
                        <a:effectLst/>
                        <a:latin typeface="Arial" panose="020B0604020202020204" pitchFamily="34" charset="0"/>
                      </a:endParaRPr>
                    </a:p>
                  </a:txBody>
                  <a:tcPr marL="0" marR="0" marT="0" marB="0" anchor="b">
                    <a:lnL>
                      <a:noFill/>
                    </a:lnL>
                    <a:lnR>
                      <a:noFill/>
                    </a:lnR>
                    <a:lnT>
                      <a:noFill/>
                    </a:lnT>
                    <a:lnB>
                      <a:noFill/>
                    </a:lnB>
                  </a:tcPr>
                </a:tc>
                <a:tc>
                  <a:txBody>
                    <a:bodyPr/>
                    <a:lstStyle/>
                    <a:p>
                      <a:pPr algn="l" fontAlgn="b"/>
                      <a:endParaRPr lang="en-US" sz="700" b="1" i="0" u="none" strike="noStrike" dirty="0">
                        <a:solidFill>
                          <a:srgbClr val="000000"/>
                        </a:solidFill>
                        <a:effectLst/>
                        <a:latin typeface="Arial" panose="020B0604020202020204" pitchFamily="34" charset="0"/>
                      </a:endParaRPr>
                    </a:p>
                  </a:txBody>
                  <a:tcPr marL="0" marR="0" marT="0" marB="0" anchor="b">
                    <a:lnL>
                      <a:noFill/>
                    </a:lnL>
                    <a:lnR>
                      <a:noFill/>
                    </a:lnR>
                    <a:lnT>
                      <a:noFill/>
                    </a:lnT>
                    <a:lnB>
                      <a:noFill/>
                    </a:lnB>
                  </a:tcPr>
                </a:tc>
                <a:tc gridSpan="4">
                  <a:txBody>
                    <a:bodyPr/>
                    <a:lstStyle/>
                    <a:p>
                      <a:pPr algn="l" fontAlgn="b"/>
                      <a:r>
                        <a:rPr lang="en-US" sz="700" b="1" i="0" u="none" strike="noStrike" dirty="0">
                          <a:solidFill>
                            <a:srgbClr val="000000"/>
                          </a:solidFill>
                          <a:effectLst/>
                          <a:latin typeface="Arial" panose="020B0604020202020204" pitchFamily="34" charset="0"/>
                        </a:rPr>
                        <a:t>49340 · APPLIED FUNDS - ROADS</a:t>
                      </a:r>
                    </a:p>
                  </a:txBody>
                  <a:tcPr marL="0" marR="0" marT="0" marB="0" anchor="b">
                    <a:lnL>
                      <a:noFill/>
                    </a:lnL>
                    <a:lnR>
                      <a:noFill/>
                    </a:lnR>
                    <a:lnT>
                      <a:noFill/>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r" fontAlgn="b"/>
                      <a:r>
                        <a:rPr lang="en-US" sz="700" b="0" i="0" u="none" strike="noStrike" dirty="0">
                          <a:solidFill>
                            <a:srgbClr val="000000"/>
                          </a:solidFill>
                          <a:effectLst/>
                          <a:latin typeface="Arial" panose="020B0604020202020204" pitchFamily="34" charset="0"/>
                        </a:rPr>
                        <a:t>0.00</a:t>
                      </a:r>
                    </a:p>
                  </a:txBody>
                  <a:tcPr marL="0" marR="0" marT="0" marB="0" anchor="b">
                    <a:lnL>
                      <a:noFill/>
                    </a:lnL>
                    <a:lnR>
                      <a:noFill/>
                    </a:lnR>
                    <a:lnT>
                      <a:noFill/>
                    </a:lnT>
                    <a:lnB w="12700" cap="flat" cmpd="sng" algn="ctr">
                      <a:solidFill>
                        <a:srgbClr val="000000"/>
                      </a:solidFill>
                      <a:prstDash val="solid"/>
                      <a:round/>
                      <a:headEnd type="none" w="med" len="med"/>
                      <a:tailEnd type="none" w="med" len="med"/>
                    </a:lnB>
                    <a:solidFill>
                      <a:srgbClr val="C5D9F1"/>
                    </a:solidFill>
                  </a:tcPr>
                </a:tc>
                <a:tc>
                  <a:txBody>
                    <a:bodyPr/>
                    <a:lstStyle/>
                    <a:p>
                      <a:pPr algn="l" fontAlgn="b"/>
                      <a:endParaRPr lang="en-US" sz="900" b="0" i="0" u="none" strike="noStrike" dirty="0">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r" fontAlgn="b"/>
                      <a:r>
                        <a:rPr lang="en-US" sz="700" b="0" i="0" u="none" strike="noStrike" dirty="0">
                          <a:solidFill>
                            <a:srgbClr val="000000"/>
                          </a:solidFill>
                          <a:effectLst/>
                          <a:latin typeface="Arial" panose="020B0604020202020204" pitchFamily="34" charset="0"/>
                        </a:rPr>
                        <a:t>0.00</a:t>
                      </a:r>
                    </a:p>
                  </a:txBody>
                  <a:tcPr marL="0" marR="0" marT="0" marB="0" anchor="b">
                    <a:lnL>
                      <a:noFill/>
                    </a:lnL>
                    <a:lnR>
                      <a:noFill/>
                    </a:lnR>
                    <a:lnT>
                      <a:noFill/>
                    </a:lnT>
                    <a:lnB w="12700" cap="flat" cmpd="sng" algn="ctr">
                      <a:solidFill>
                        <a:srgbClr val="000000"/>
                      </a:solidFill>
                      <a:prstDash val="solid"/>
                      <a:round/>
                      <a:headEnd type="none" w="med" len="med"/>
                      <a:tailEnd type="none" w="med" len="med"/>
                    </a:lnB>
                    <a:solidFill>
                      <a:srgbClr val="8DB4E3"/>
                    </a:solidFill>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0" marR="0" marT="0" marB="0" anchor="b">
                    <a:lnL>
                      <a:noFill/>
                    </a:lnL>
                    <a:lnR>
                      <a:noFill/>
                    </a:lnR>
                    <a:lnT>
                      <a:noFill/>
                    </a:lnT>
                    <a:lnB>
                      <a:noFill/>
                    </a:lnB>
                  </a:tcPr>
                </a:tc>
                <a:tc>
                  <a:txBody>
                    <a:bodyPr/>
                    <a:lstStyle/>
                    <a:p>
                      <a:pPr algn="r" fontAlgn="b"/>
                      <a:r>
                        <a:rPr lang="en-US" sz="700" b="0" i="0" u="none" strike="noStrike" dirty="0">
                          <a:solidFill>
                            <a:srgbClr val="000000"/>
                          </a:solidFill>
                          <a:effectLst/>
                          <a:latin typeface="Arial" panose="020B0604020202020204" pitchFamily="34" charset="0"/>
                        </a:rPr>
                        <a:t>14,943.02</a:t>
                      </a:r>
                    </a:p>
                  </a:txBody>
                  <a:tcPr marL="0" marR="0" marT="0" marB="0" anchor="b">
                    <a:lnL>
                      <a:noFill/>
                    </a:lnL>
                    <a:lnR>
                      <a:noFill/>
                    </a:lnR>
                    <a:lnT>
                      <a:noFill/>
                    </a:lnT>
                    <a:lnB w="12700" cap="flat" cmpd="sng" algn="ctr">
                      <a:solidFill>
                        <a:srgbClr val="000000"/>
                      </a:solidFill>
                      <a:prstDash val="solid"/>
                      <a:round/>
                      <a:headEnd type="none" w="med" len="med"/>
                      <a:tailEnd type="none" w="med" len="med"/>
                    </a:lnB>
                    <a:solidFill>
                      <a:srgbClr val="FFFF99"/>
                    </a:solidFill>
                  </a:tcPr>
                </a:tc>
                <a:tc>
                  <a:txBody>
                    <a:bodyPr/>
                    <a:lstStyle/>
                    <a:p>
                      <a:pPr algn="l" fontAlgn="b"/>
                      <a:r>
                        <a:rPr lang="en-US" sz="700" b="0" i="0" u="none" strike="noStrike" dirty="0">
                          <a:solidFill>
                            <a:srgbClr val="000000"/>
                          </a:solidFill>
                          <a:effectLst/>
                          <a:latin typeface="Arial" panose="020B0604020202020204" pitchFamily="34" charset="0"/>
                        </a:rPr>
                        <a:t> </a:t>
                      </a:r>
                    </a:p>
                  </a:txBody>
                  <a:tcPr marL="0" marR="0" marT="0" marB="0" anchor="b">
                    <a:lnL>
                      <a:noFill/>
                    </a:lnL>
                    <a:lnR>
                      <a:noFill/>
                    </a:lnR>
                    <a:lnT>
                      <a:noFill/>
                    </a:lnT>
                    <a:lnB w="12700" cap="flat" cmpd="sng" algn="ctr">
                      <a:solidFill>
                        <a:srgbClr val="000000"/>
                      </a:solidFill>
                      <a:prstDash val="solid"/>
                      <a:round/>
                      <a:headEnd type="none" w="med" len="med"/>
                      <a:tailEnd type="none" w="med" len="med"/>
                    </a:lnB>
                    <a:solidFill>
                      <a:srgbClr val="000000"/>
                    </a:solidFill>
                  </a:tcPr>
                </a:tc>
                <a:tc>
                  <a:txBody>
                    <a:bodyPr/>
                    <a:lstStyle/>
                    <a:p>
                      <a:pPr algn="r" fontAlgn="b"/>
                      <a:r>
                        <a:rPr lang="en-US" sz="700" b="0" i="0" u="none" strike="noStrike" dirty="0">
                          <a:solidFill>
                            <a:srgbClr val="000000"/>
                          </a:solidFill>
                          <a:effectLst/>
                          <a:latin typeface="Arial" panose="020B0604020202020204" pitchFamily="34" charset="0"/>
                        </a:rPr>
                        <a:t>0.00</a:t>
                      </a:r>
                    </a:p>
                  </a:txBody>
                  <a:tcPr marL="0" marR="0" marT="0" marB="0" anchor="b">
                    <a:lnL>
                      <a:noFill/>
                    </a:lnL>
                    <a:lnR>
                      <a:noFill/>
                    </a:lnR>
                    <a:lnT>
                      <a:noFill/>
                    </a:lnT>
                    <a:lnB w="12700" cap="flat" cmpd="sng" algn="ctr">
                      <a:solidFill>
                        <a:srgbClr val="000000"/>
                      </a:solidFill>
                      <a:prstDash val="solid"/>
                      <a:round/>
                      <a:headEnd type="none" w="med" len="med"/>
                      <a:tailEnd type="none" w="med" len="med"/>
                    </a:lnB>
                    <a:solidFill>
                      <a:srgbClr val="FFFF99"/>
                    </a:solidFill>
                  </a:tcPr>
                </a:tc>
                <a:tc>
                  <a:txBody>
                    <a:bodyPr/>
                    <a:lstStyle/>
                    <a:p>
                      <a:pPr algn="r" fontAlgn="b"/>
                      <a:r>
                        <a:rPr lang="en-US" sz="700" b="0" i="0" u="none" strike="noStrike" dirty="0">
                          <a:solidFill>
                            <a:srgbClr val="000000"/>
                          </a:solidFill>
                          <a:effectLst/>
                          <a:latin typeface="Arial" panose="020B0604020202020204" pitchFamily="34" charset="0"/>
                        </a:rPr>
                        <a:t>0.00</a:t>
                      </a:r>
                    </a:p>
                  </a:txBody>
                  <a:tcPr marL="0" marR="0" marT="0" marB="0" anchor="b">
                    <a:lnL>
                      <a:noFill/>
                    </a:lnL>
                    <a:lnR>
                      <a:noFill/>
                    </a:lnR>
                    <a:lnT>
                      <a:noFill/>
                    </a:lnT>
                    <a:lnB w="12700" cap="flat" cmpd="sng" algn="ctr">
                      <a:solidFill>
                        <a:srgbClr val="000000"/>
                      </a:solidFill>
                      <a:prstDash val="solid"/>
                      <a:round/>
                      <a:headEnd type="none" w="med" len="med"/>
                      <a:tailEnd type="none" w="med" len="med"/>
                    </a:lnB>
                    <a:solidFill>
                      <a:srgbClr val="FFFF99"/>
                    </a:solidFill>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0" marR="0" marT="0"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r" fontAlgn="b"/>
                      <a:r>
                        <a:rPr lang="en-US" sz="700" b="0" i="0" u="none" strike="noStrike" dirty="0">
                          <a:solidFill>
                            <a:srgbClr val="000000"/>
                          </a:solidFill>
                          <a:effectLst/>
                          <a:latin typeface="Arial" panose="020B0604020202020204" pitchFamily="34" charset="0"/>
                        </a:rPr>
                        <a:t>0.00</a:t>
                      </a:r>
                    </a:p>
                  </a:txBody>
                  <a:tcPr marL="0" marR="0" marT="0" marB="0" anchor="b">
                    <a:lnL>
                      <a:noFill/>
                    </a:lnL>
                    <a:lnR>
                      <a:noFill/>
                    </a:lnR>
                    <a:lnT>
                      <a:noFill/>
                    </a:lnT>
                    <a:lnB w="12700" cap="flat" cmpd="sng" algn="ctr">
                      <a:solidFill>
                        <a:srgbClr val="000000"/>
                      </a:solidFill>
                      <a:prstDash val="solid"/>
                      <a:round/>
                      <a:headEnd type="none" w="med" len="med"/>
                      <a:tailEnd type="none" w="med" len="med"/>
                    </a:lnB>
                    <a:solidFill>
                      <a:srgbClr val="FFFF99"/>
                    </a:solidFill>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0" marR="0" marT="0"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r" fontAlgn="b"/>
                      <a:r>
                        <a:rPr lang="en-US" sz="700" b="0" i="0" u="none" strike="noStrike" dirty="0">
                          <a:solidFill>
                            <a:srgbClr val="000000"/>
                          </a:solidFill>
                          <a:effectLst/>
                          <a:latin typeface="Arial" panose="020B0604020202020204" pitchFamily="34" charset="0"/>
                        </a:rPr>
                        <a:t>0.00</a:t>
                      </a:r>
                    </a:p>
                  </a:txBody>
                  <a:tcPr marL="0" marR="0" marT="0" marB="0" anchor="b">
                    <a:lnL>
                      <a:noFill/>
                    </a:lnL>
                    <a:lnR>
                      <a:noFill/>
                    </a:lnR>
                    <a:lnT>
                      <a:noFill/>
                    </a:lnT>
                    <a:lnB w="12700" cap="flat" cmpd="sng" algn="ctr">
                      <a:solidFill>
                        <a:srgbClr val="000000"/>
                      </a:solidFill>
                      <a:prstDash val="solid"/>
                      <a:round/>
                      <a:headEnd type="none" w="med" len="med"/>
                      <a:tailEnd type="none" w="med" len="med"/>
                    </a:lnB>
                    <a:solidFill>
                      <a:srgbClr val="CCFF66"/>
                    </a:solidFill>
                  </a:tcPr>
                </a:tc>
                <a:tc>
                  <a:txBody>
                    <a:bodyPr/>
                    <a:lstStyle/>
                    <a:p>
                      <a:pPr algn="l" fontAlgn="b"/>
                      <a:r>
                        <a:rPr lang="en-US" sz="700" b="0" i="0" u="none" strike="noStrike" dirty="0">
                          <a:solidFill>
                            <a:srgbClr val="000000"/>
                          </a:solidFill>
                          <a:effectLst/>
                          <a:latin typeface="Arial" panose="020B0604020202020204" pitchFamily="34" charset="0"/>
                        </a:rPr>
                        <a:t> </a:t>
                      </a:r>
                    </a:p>
                  </a:txBody>
                  <a:tcPr marL="0" marR="0" marT="0" marB="0" anchor="b">
                    <a:lnL>
                      <a:noFill/>
                    </a:lnL>
                    <a:lnR>
                      <a:noFill/>
                    </a:lnR>
                    <a:lnT>
                      <a:noFill/>
                    </a:lnT>
                    <a:lnB w="12700" cap="flat" cmpd="sng" algn="ctr">
                      <a:solidFill>
                        <a:srgbClr val="000000"/>
                      </a:solidFill>
                      <a:prstDash val="solid"/>
                      <a:round/>
                      <a:headEnd type="none" w="med" len="med"/>
                      <a:tailEnd type="none" w="med" len="med"/>
                    </a:lnB>
                    <a:solidFill>
                      <a:srgbClr val="000000"/>
                    </a:solidFill>
                  </a:tcPr>
                </a:tc>
                <a:tc>
                  <a:txBody>
                    <a:bodyPr/>
                    <a:lstStyle/>
                    <a:p>
                      <a:pPr algn="r" fontAlgn="b"/>
                      <a:r>
                        <a:rPr lang="en-US" sz="700" b="0" i="0" u="none" strike="noStrike" dirty="0">
                          <a:solidFill>
                            <a:srgbClr val="000000"/>
                          </a:solidFill>
                          <a:effectLst/>
                          <a:latin typeface="Arial" panose="020B0604020202020204" pitchFamily="34" charset="0"/>
                        </a:rPr>
                        <a:t>0.00</a:t>
                      </a:r>
                    </a:p>
                  </a:txBody>
                  <a:tcPr marL="0" marR="0" marT="0" marB="0" anchor="b">
                    <a:lnL>
                      <a:noFill/>
                    </a:lnL>
                    <a:lnR>
                      <a:noFill/>
                    </a:lnR>
                    <a:lnT>
                      <a:noFill/>
                    </a:lnT>
                    <a:lnB w="12700" cap="flat" cmpd="sng" algn="ctr">
                      <a:solidFill>
                        <a:srgbClr val="000000"/>
                      </a:solidFill>
                      <a:prstDash val="solid"/>
                      <a:round/>
                      <a:headEnd type="none" w="med" len="med"/>
                      <a:tailEnd type="none" w="med" len="med"/>
                    </a:lnB>
                    <a:solidFill>
                      <a:srgbClr val="CCFF66"/>
                    </a:solidFill>
                  </a:tcPr>
                </a:tc>
                <a:extLst>
                  <a:ext uri="{0D108BD9-81ED-4DB2-BD59-A6C34878D82A}">
                    <a16:rowId xmlns:a16="http://schemas.microsoft.com/office/drawing/2014/main" val="1793128096"/>
                  </a:ext>
                </a:extLst>
              </a:tr>
              <a:tr h="168542">
                <a:tc>
                  <a:txBody>
                    <a:bodyPr/>
                    <a:lstStyle/>
                    <a:p>
                      <a:pPr algn="l" fontAlgn="b"/>
                      <a:endParaRPr lang="en-US" sz="700" b="1" i="0" u="none" strike="noStrike" dirty="0">
                        <a:solidFill>
                          <a:srgbClr val="000000"/>
                        </a:solidFill>
                        <a:effectLst/>
                        <a:latin typeface="Arial" panose="020B0604020202020204" pitchFamily="34" charset="0"/>
                      </a:endParaRPr>
                    </a:p>
                  </a:txBody>
                  <a:tcPr marL="0" marR="0" marT="0" marB="0" anchor="b">
                    <a:lnL>
                      <a:noFill/>
                    </a:lnL>
                    <a:lnR>
                      <a:noFill/>
                    </a:lnR>
                    <a:lnT>
                      <a:noFill/>
                    </a:lnT>
                    <a:lnB>
                      <a:noFill/>
                    </a:lnB>
                  </a:tcPr>
                </a:tc>
                <a:tc gridSpan="5">
                  <a:txBody>
                    <a:bodyPr/>
                    <a:lstStyle/>
                    <a:p>
                      <a:pPr algn="l" fontAlgn="b"/>
                      <a:r>
                        <a:rPr lang="en-US" sz="700" b="1" i="0" u="none" strike="noStrike" dirty="0">
                          <a:solidFill>
                            <a:srgbClr val="000000"/>
                          </a:solidFill>
                          <a:effectLst/>
                          <a:latin typeface="Arial" panose="020B0604020202020204" pitchFamily="34" charset="0"/>
                        </a:rPr>
                        <a:t>Total Income</a:t>
                      </a:r>
                    </a:p>
                  </a:txBody>
                  <a:tcPr marL="0" marR="0" marT="0" marB="0" anchor="b">
                    <a:lnL>
                      <a:noFill/>
                    </a:lnL>
                    <a:lnR>
                      <a:noFill/>
                    </a:lnR>
                    <a:lnT>
                      <a:noFill/>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r" fontAlgn="b"/>
                      <a:r>
                        <a:rPr lang="en-US" sz="700" b="0" i="0" u="none" strike="noStrike" dirty="0">
                          <a:solidFill>
                            <a:srgbClr val="000000"/>
                          </a:solidFill>
                          <a:effectLst/>
                          <a:latin typeface="Arial" panose="020B0604020202020204" pitchFamily="34" charset="0"/>
                        </a:rPr>
                        <a:t>1,793,099.09</a:t>
                      </a:r>
                    </a:p>
                  </a:txBody>
                  <a:tcPr marL="0" marR="0" marT="0"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5D9F1"/>
                    </a:solidFill>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0" marR="0" marT="0" marB="0" anchor="b">
                    <a:lnL>
                      <a:noFill/>
                    </a:lnL>
                    <a:lnR>
                      <a:noFill/>
                    </a:lnR>
                    <a:lnT>
                      <a:noFill/>
                    </a:lnT>
                    <a:lnB>
                      <a:noFill/>
                    </a:lnB>
                  </a:tcPr>
                </a:tc>
                <a:tc>
                  <a:txBody>
                    <a:bodyPr/>
                    <a:lstStyle/>
                    <a:p>
                      <a:pPr algn="r" fontAlgn="b"/>
                      <a:r>
                        <a:rPr lang="en-US" sz="700" b="0" i="0" u="none" strike="noStrike" dirty="0">
                          <a:solidFill>
                            <a:srgbClr val="000000"/>
                          </a:solidFill>
                          <a:effectLst/>
                          <a:latin typeface="Arial" panose="020B0604020202020204" pitchFamily="34" charset="0"/>
                        </a:rPr>
                        <a:t>1,817,443.30</a:t>
                      </a:r>
                    </a:p>
                  </a:txBody>
                  <a:tcPr marL="0" marR="0" marT="0"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8DB4E3"/>
                    </a:solidFill>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0" marR="0" marT="0" marB="0" anchor="b">
                    <a:lnL>
                      <a:noFill/>
                    </a:lnL>
                    <a:lnR>
                      <a:noFill/>
                    </a:lnR>
                    <a:lnT>
                      <a:noFill/>
                    </a:lnT>
                    <a:lnB>
                      <a:noFill/>
                    </a:lnB>
                  </a:tcPr>
                </a:tc>
                <a:tc>
                  <a:txBody>
                    <a:bodyPr/>
                    <a:lstStyle/>
                    <a:p>
                      <a:pPr algn="r" fontAlgn="b"/>
                      <a:r>
                        <a:rPr lang="en-US" sz="700" b="0" i="0" u="none" strike="noStrike" dirty="0">
                          <a:solidFill>
                            <a:srgbClr val="000000"/>
                          </a:solidFill>
                          <a:effectLst/>
                          <a:latin typeface="Arial" panose="020B0604020202020204" pitchFamily="34" charset="0"/>
                        </a:rPr>
                        <a:t>2,059,832.07</a:t>
                      </a:r>
                    </a:p>
                  </a:txBody>
                  <a:tcPr marL="0" marR="0" marT="0"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99"/>
                    </a:solidFill>
                  </a:tcPr>
                </a:tc>
                <a:tc>
                  <a:txBody>
                    <a:bodyPr/>
                    <a:lstStyle/>
                    <a:p>
                      <a:pPr algn="l" fontAlgn="b"/>
                      <a:r>
                        <a:rPr lang="en-US" sz="700" b="0" i="0" u="none" strike="noStrike" dirty="0">
                          <a:solidFill>
                            <a:srgbClr val="000000"/>
                          </a:solidFill>
                          <a:effectLst/>
                          <a:latin typeface="Arial" panose="020B0604020202020204" pitchFamily="34" charset="0"/>
                        </a:rPr>
                        <a:t> </a:t>
                      </a:r>
                    </a:p>
                  </a:txBody>
                  <a:tcPr marL="0" marR="0" marT="0"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0000"/>
                    </a:solidFill>
                  </a:tcPr>
                </a:tc>
                <a:tc>
                  <a:txBody>
                    <a:bodyPr/>
                    <a:lstStyle/>
                    <a:p>
                      <a:pPr algn="r" fontAlgn="b"/>
                      <a:r>
                        <a:rPr lang="en-US" sz="700" b="0" i="0" u="none" strike="noStrike" dirty="0">
                          <a:solidFill>
                            <a:srgbClr val="000000"/>
                          </a:solidFill>
                          <a:effectLst/>
                          <a:latin typeface="Arial" panose="020B0604020202020204" pitchFamily="34" charset="0"/>
                        </a:rPr>
                        <a:t>1,311,533.13</a:t>
                      </a:r>
                    </a:p>
                  </a:txBody>
                  <a:tcPr marL="0" marR="0" marT="0"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99"/>
                    </a:solidFill>
                  </a:tcPr>
                </a:tc>
                <a:tc>
                  <a:txBody>
                    <a:bodyPr/>
                    <a:lstStyle/>
                    <a:p>
                      <a:pPr algn="r" fontAlgn="b"/>
                      <a:r>
                        <a:rPr lang="en-US" sz="700" b="0" i="0" u="none" strike="noStrike" dirty="0">
                          <a:solidFill>
                            <a:srgbClr val="000000"/>
                          </a:solidFill>
                          <a:effectLst/>
                          <a:latin typeface="Arial" panose="020B0604020202020204" pitchFamily="34" charset="0"/>
                        </a:rPr>
                        <a:t>233,831.00</a:t>
                      </a:r>
                    </a:p>
                  </a:txBody>
                  <a:tcPr marL="0" marR="0" marT="0"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99"/>
                    </a:solidFill>
                  </a:tcPr>
                </a:tc>
                <a:tc>
                  <a:txBody>
                    <a:bodyPr/>
                    <a:lstStyle/>
                    <a:p>
                      <a:pPr algn="l" fontAlgn="b"/>
                      <a:r>
                        <a:rPr lang="en-US" sz="700" b="0" i="0" u="none" strike="noStrike" dirty="0">
                          <a:solidFill>
                            <a:srgbClr val="000000"/>
                          </a:solidFill>
                          <a:effectLst/>
                          <a:latin typeface="Arial" panose="020B0604020202020204" pitchFamily="34" charset="0"/>
                        </a:rPr>
                        <a:t> </a:t>
                      </a:r>
                    </a:p>
                  </a:txBody>
                  <a:tcPr marL="0" marR="0" marT="0"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b"/>
                      <a:r>
                        <a:rPr lang="en-US" sz="700" b="0" i="0" u="none" strike="noStrike" dirty="0">
                          <a:solidFill>
                            <a:srgbClr val="000000"/>
                          </a:solidFill>
                          <a:effectLst/>
                          <a:latin typeface="Arial" panose="020B0604020202020204" pitchFamily="34" charset="0"/>
                        </a:rPr>
                        <a:t>1,524,690.54</a:t>
                      </a:r>
                    </a:p>
                  </a:txBody>
                  <a:tcPr marL="0" marR="0" marT="0"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99"/>
                    </a:solidFill>
                  </a:tcPr>
                </a:tc>
                <a:tc>
                  <a:txBody>
                    <a:bodyPr/>
                    <a:lstStyle/>
                    <a:p>
                      <a:pPr algn="l" fontAlgn="b"/>
                      <a:r>
                        <a:rPr lang="en-US" sz="700" b="0" i="0" u="none" strike="noStrike" dirty="0">
                          <a:solidFill>
                            <a:srgbClr val="000000"/>
                          </a:solidFill>
                          <a:effectLst/>
                          <a:latin typeface="Arial" panose="020B0604020202020204" pitchFamily="34" charset="0"/>
                        </a:rPr>
                        <a:t> </a:t>
                      </a:r>
                    </a:p>
                  </a:txBody>
                  <a:tcPr marL="0" marR="0" marT="0"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b"/>
                      <a:r>
                        <a:rPr lang="en-US" sz="700" b="0" i="0" u="none" strike="noStrike" dirty="0">
                          <a:solidFill>
                            <a:srgbClr val="000000"/>
                          </a:solidFill>
                          <a:effectLst/>
                          <a:latin typeface="Arial" panose="020B0604020202020204" pitchFamily="34" charset="0"/>
                        </a:rPr>
                        <a:t>1,549,143.00</a:t>
                      </a:r>
                    </a:p>
                  </a:txBody>
                  <a:tcPr marL="0" marR="0" marT="0"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FF66"/>
                    </a:solidFill>
                  </a:tcPr>
                </a:tc>
                <a:tc>
                  <a:txBody>
                    <a:bodyPr/>
                    <a:lstStyle/>
                    <a:p>
                      <a:pPr algn="l" fontAlgn="b"/>
                      <a:r>
                        <a:rPr lang="en-US" sz="700" b="0" i="0" u="none" strike="noStrike" dirty="0">
                          <a:solidFill>
                            <a:srgbClr val="000000"/>
                          </a:solidFill>
                          <a:effectLst/>
                          <a:latin typeface="Arial" panose="020B0604020202020204" pitchFamily="34" charset="0"/>
                        </a:rPr>
                        <a:t> </a:t>
                      </a:r>
                    </a:p>
                  </a:txBody>
                  <a:tcPr marL="0" marR="0" marT="0"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0000"/>
                    </a:solidFill>
                  </a:tcPr>
                </a:tc>
                <a:tc>
                  <a:txBody>
                    <a:bodyPr/>
                    <a:lstStyle/>
                    <a:p>
                      <a:pPr algn="r" fontAlgn="b"/>
                      <a:r>
                        <a:rPr lang="en-US" sz="700" b="0" i="0" u="none" strike="noStrike" dirty="0">
                          <a:solidFill>
                            <a:srgbClr val="000000"/>
                          </a:solidFill>
                          <a:effectLst/>
                          <a:latin typeface="Arial" panose="020B0604020202020204" pitchFamily="34" charset="0"/>
                        </a:rPr>
                        <a:t>1,459,024.00</a:t>
                      </a:r>
                    </a:p>
                  </a:txBody>
                  <a:tcPr marL="0" marR="0" marT="0"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FF66"/>
                    </a:solidFill>
                  </a:tcPr>
                </a:tc>
                <a:extLst>
                  <a:ext uri="{0D108BD9-81ED-4DB2-BD59-A6C34878D82A}">
                    <a16:rowId xmlns:a16="http://schemas.microsoft.com/office/drawing/2014/main" val="1169198735"/>
                  </a:ext>
                </a:extLst>
              </a:tr>
              <a:tr h="160516">
                <a:tc gridSpan="4">
                  <a:txBody>
                    <a:bodyPr/>
                    <a:lstStyle/>
                    <a:p>
                      <a:pPr algn="l" fontAlgn="b"/>
                      <a:r>
                        <a:rPr lang="en-US" sz="700" b="1" i="0" u="none" strike="noStrike" dirty="0">
                          <a:solidFill>
                            <a:srgbClr val="000000"/>
                          </a:solidFill>
                          <a:effectLst/>
                          <a:latin typeface="Arial" panose="020B0604020202020204" pitchFamily="34" charset="0"/>
                        </a:rPr>
                        <a:t>Gross Profit</a:t>
                      </a:r>
                    </a:p>
                  </a:txBody>
                  <a:tcPr marL="0" marR="0" marT="0" marB="0" anchor="b">
                    <a:lnL>
                      <a:noFill/>
                    </a:lnL>
                    <a:lnR>
                      <a:noFill/>
                    </a:lnR>
                    <a:lnT>
                      <a:noFill/>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b"/>
                      <a:endParaRPr lang="en-US" sz="700" b="1" i="0" u="none" strike="noStrike" dirty="0">
                        <a:solidFill>
                          <a:srgbClr val="000000"/>
                        </a:solidFill>
                        <a:effectLst/>
                        <a:latin typeface="Arial" panose="020B0604020202020204" pitchFamily="34" charset="0"/>
                      </a:endParaRPr>
                    </a:p>
                  </a:txBody>
                  <a:tcPr marL="0" marR="0" marT="0" marB="0" anchor="b">
                    <a:lnL>
                      <a:noFill/>
                    </a:lnL>
                    <a:lnR>
                      <a:noFill/>
                    </a:lnR>
                    <a:lnT>
                      <a:noFill/>
                    </a:lnT>
                    <a:lnB>
                      <a:noFill/>
                    </a:lnB>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0" marR="0" marT="0" marB="0" anchor="b">
                    <a:lnL>
                      <a:noFill/>
                    </a:lnL>
                    <a:lnR>
                      <a:noFill/>
                    </a:lnR>
                    <a:lnT>
                      <a:noFill/>
                    </a:lnT>
                    <a:lnB>
                      <a:noFill/>
                    </a:lnB>
                  </a:tcPr>
                </a:tc>
                <a:tc>
                  <a:txBody>
                    <a:bodyPr/>
                    <a:lstStyle/>
                    <a:p>
                      <a:pPr algn="r" fontAlgn="b"/>
                      <a:r>
                        <a:rPr lang="en-US" sz="700" b="0" i="0" u="none" strike="noStrike" dirty="0">
                          <a:solidFill>
                            <a:srgbClr val="000000"/>
                          </a:solidFill>
                          <a:effectLst/>
                          <a:latin typeface="Arial" panose="020B0604020202020204" pitchFamily="34" charset="0"/>
                        </a:rPr>
                        <a:t>1,793,099.09</a:t>
                      </a:r>
                    </a:p>
                  </a:txBody>
                  <a:tcPr marL="0" marR="0" marT="0" marB="0" anchor="b">
                    <a:lnL>
                      <a:noFill/>
                    </a:lnL>
                    <a:lnR>
                      <a:noFill/>
                    </a:lnR>
                    <a:lnT w="12700" cap="flat" cmpd="sng" algn="ctr">
                      <a:solidFill>
                        <a:srgbClr val="000000"/>
                      </a:solidFill>
                      <a:prstDash val="solid"/>
                      <a:round/>
                      <a:headEnd type="none" w="med" len="med"/>
                      <a:tailEnd type="none" w="med" len="med"/>
                    </a:lnT>
                    <a:lnB>
                      <a:noFill/>
                    </a:lnB>
                    <a:solidFill>
                      <a:srgbClr val="C5D9F1"/>
                    </a:solidFill>
                  </a:tcPr>
                </a:tc>
                <a:tc>
                  <a:txBody>
                    <a:bodyPr/>
                    <a:lstStyle/>
                    <a:p>
                      <a:pPr algn="l" fontAlgn="b"/>
                      <a:endParaRPr lang="en-US" sz="900" b="0" i="0" u="none" strike="noStrike" dirty="0">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r" fontAlgn="b"/>
                      <a:r>
                        <a:rPr lang="en-US" sz="700" b="0" i="0" u="none" strike="noStrike" dirty="0">
                          <a:solidFill>
                            <a:srgbClr val="000000"/>
                          </a:solidFill>
                          <a:effectLst/>
                          <a:latin typeface="Arial" panose="020B0604020202020204" pitchFamily="34" charset="0"/>
                        </a:rPr>
                        <a:t>1,817,443.30</a:t>
                      </a:r>
                    </a:p>
                  </a:txBody>
                  <a:tcPr marL="0" marR="0" marT="0" marB="0" anchor="b">
                    <a:lnL>
                      <a:noFill/>
                    </a:lnL>
                    <a:lnR>
                      <a:noFill/>
                    </a:lnR>
                    <a:lnT w="12700" cap="flat" cmpd="sng" algn="ctr">
                      <a:solidFill>
                        <a:srgbClr val="000000"/>
                      </a:solidFill>
                      <a:prstDash val="solid"/>
                      <a:round/>
                      <a:headEnd type="none" w="med" len="med"/>
                      <a:tailEnd type="none" w="med" len="med"/>
                    </a:lnT>
                    <a:lnB>
                      <a:noFill/>
                    </a:lnB>
                    <a:solidFill>
                      <a:srgbClr val="8DB4E3"/>
                    </a:solidFill>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0" marR="0" marT="0" marB="0" anchor="b">
                    <a:lnL>
                      <a:noFill/>
                    </a:lnL>
                    <a:lnR>
                      <a:noFill/>
                    </a:lnR>
                    <a:lnT>
                      <a:noFill/>
                    </a:lnT>
                    <a:lnB>
                      <a:noFill/>
                    </a:lnB>
                  </a:tcPr>
                </a:tc>
                <a:tc>
                  <a:txBody>
                    <a:bodyPr/>
                    <a:lstStyle/>
                    <a:p>
                      <a:pPr algn="r" fontAlgn="b"/>
                      <a:r>
                        <a:rPr lang="en-US" sz="700" b="0" i="0" u="none" strike="noStrike" dirty="0">
                          <a:solidFill>
                            <a:srgbClr val="000000"/>
                          </a:solidFill>
                          <a:effectLst/>
                          <a:latin typeface="Arial" panose="020B0604020202020204" pitchFamily="34" charset="0"/>
                        </a:rPr>
                        <a:t>2,059,832.07</a:t>
                      </a:r>
                    </a:p>
                  </a:txBody>
                  <a:tcPr marL="0" marR="0" marT="0" marB="0" anchor="b">
                    <a:lnL>
                      <a:noFill/>
                    </a:lnL>
                    <a:lnR>
                      <a:noFill/>
                    </a:lnR>
                    <a:lnT w="12700" cap="flat" cmpd="sng" algn="ctr">
                      <a:solidFill>
                        <a:srgbClr val="000000"/>
                      </a:solidFill>
                      <a:prstDash val="solid"/>
                      <a:round/>
                      <a:headEnd type="none" w="med" len="med"/>
                      <a:tailEnd type="none" w="med" len="med"/>
                    </a:lnT>
                    <a:lnB>
                      <a:noFill/>
                    </a:lnB>
                    <a:solidFill>
                      <a:srgbClr val="FFFF99"/>
                    </a:solidFill>
                  </a:tcPr>
                </a:tc>
                <a:tc>
                  <a:txBody>
                    <a:bodyPr/>
                    <a:lstStyle/>
                    <a:p>
                      <a:pPr algn="l" fontAlgn="b"/>
                      <a:r>
                        <a:rPr lang="en-US" sz="700" b="0" i="0" u="none" strike="noStrike" dirty="0">
                          <a:solidFill>
                            <a:srgbClr val="000000"/>
                          </a:solidFill>
                          <a:effectLst/>
                          <a:latin typeface="Arial" panose="020B0604020202020204" pitchFamily="34" charset="0"/>
                        </a:rPr>
                        <a:t> </a:t>
                      </a:r>
                    </a:p>
                  </a:txBody>
                  <a:tcPr marL="0" marR="0" marT="0" marB="0" anchor="b">
                    <a:lnL>
                      <a:noFill/>
                    </a:lnL>
                    <a:lnR>
                      <a:noFill/>
                    </a:lnR>
                    <a:lnT w="12700" cap="flat" cmpd="sng" algn="ctr">
                      <a:solidFill>
                        <a:srgbClr val="000000"/>
                      </a:solidFill>
                      <a:prstDash val="solid"/>
                      <a:round/>
                      <a:headEnd type="none" w="med" len="med"/>
                      <a:tailEnd type="none" w="med" len="med"/>
                    </a:lnT>
                    <a:lnB>
                      <a:noFill/>
                    </a:lnB>
                    <a:solidFill>
                      <a:srgbClr val="000000"/>
                    </a:solidFill>
                  </a:tcPr>
                </a:tc>
                <a:tc>
                  <a:txBody>
                    <a:bodyPr/>
                    <a:lstStyle/>
                    <a:p>
                      <a:pPr algn="r" fontAlgn="b"/>
                      <a:r>
                        <a:rPr lang="en-US" sz="700" b="0" i="0" u="none" strike="noStrike" dirty="0">
                          <a:solidFill>
                            <a:srgbClr val="000000"/>
                          </a:solidFill>
                          <a:effectLst/>
                          <a:latin typeface="Arial" panose="020B0604020202020204" pitchFamily="34" charset="0"/>
                        </a:rPr>
                        <a:t>1,311,533.13</a:t>
                      </a:r>
                    </a:p>
                  </a:txBody>
                  <a:tcPr marL="0" marR="0" marT="0" marB="0" anchor="b">
                    <a:lnL>
                      <a:noFill/>
                    </a:lnL>
                    <a:lnR>
                      <a:noFill/>
                    </a:lnR>
                    <a:lnT w="12700" cap="flat" cmpd="sng" algn="ctr">
                      <a:solidFill>
                        <a:srgbClr val="000000"/>
                      </a:solidFill>
                      <a:prstDash val="solid"/>
                      <a:round/>
                      <a:headEnd type="none" w="med" len="med"/>
                      <a:tailEnd type="none" w="med" len="med"/>
                    </a:lnT>
                    <a:lnB>
                      <a:noFill/>
                    </a:lnB>
                    <a:solidFill>
                      <a:srgbClr val="FFFF99"/>
                    </a:solidFill>
                  </a:tcPr>
                </a:tc>
                <a:tc>
                  <a:txBody>
                    <a:bodyPr/>
                    <a:lstStyle/>
                    <a:p>
                      <a:pPr algn="r" fontAlgn="b"/>
                      <a:r>
                        <a:rPr lang="en-US" sz="700" b="0" i="0" u="none" strike="noStrike" dirty="0">
                          <a:solidFill>
                            <a:srgbClr val="000000"/>
                          </a:solidFill>
                          <a:effectLst/>
                          <a:latin typeface="Arial" panose="020B0604020202020204" pitchFamily="34" charset="0"/>
                        </a:rPr>
                        <a:t>233,831.00</a:t>
                      </a:r>
                    </a:p>
                  </a:txBody>
                  <a:tcPr marL="0" marR="0" marT="0" marB="0" anchor="b">
                    <a:lnL>
                      <a:noFill/>
                    </a:lnL>
                    <a:lnR>
                      <a:noFill/>
                    </a:lnR>
                    <a:lnT w="12700" cap="flat" cmpd="sng" algn="ctr">
                      <a:solidFill>
                        <a:srgbClr val="000000"/>
                      </a:solidFill>
                      <a:prstDash val="solid"/>
                      <a:round/>
                      <a:headEnd type="none" w="med" len="med"/>
                      <a:tailEnd type="none" w="med" len="med"/>
                    </a:lnT>
                    <a:lnB>
                      <a:noFill/>
                    </a:lnB>
                    <a:solidFill>
                      <a:srgbClr val="FFFF99"/>
                    </a:solidFill>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0" marR="0" marT="0"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r" fontAlgn="b"/>
                      <a:r>
                        <a:rPr lang="en-US" sz="700" b="0" i="0" u="none" strike="noStrike" dirty="0">
                          <a:solidFill>
                            <a:srgbClr val="000000"/>
                          </a:solidFill>
                          <a:effectLst/>
                          <a:latin typeface="Arial" panose="020B0604020202020204" pitchFamily="34" charset="0"/>
                        </a:rPr>
                        <a:t>1,524,690.54</a:t>
                      </a:r>
                    </a:p>
                  </a:txBody>
                  <a:tcPr marL="0" marR="0" marT="0" marB="0" anchor="b">
                    <a:lnL>
                      <a:noFill/>
                    </a:lnL>
                    <a:lnR>
                      <a:noFill/>
                    </a:lnR>
                    <a:lnT w="12700" cap="flat" cmpd="sng" algn="ctr">
                      <a:solidFill>
                        <a:srgbClr val="000000"/>
                      </a:solidFill>
                      <a:prstDash val="solid"/>
                      <a:round/>
                      <a:headEnd type="none" w="med" len="med"/>
                      <a:tailEnd type="none" w="med" len="med"/>
                    </a:lnT>
                    <a:lnB>
                      <a:noFill/>
                    </a:lnB>
                    <a:solidFill>
                      <a:srgbClr val="FFFF99"/>
                    </a:solidFill>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0" marR="0" marT="0"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r" fontAlgn="b"/>
                      <a:r>
                        <a:rPr lang="en-US" sz="700" b="0" i="0" u="none" strike="noStrike" dirty="0">
                          <a:solidFill>
                            <a:srgbClr val="000000"/>
                          </a:solidFill>
                          <a:effectLst/>
                          <a:latin typeface="Arial" panose="020B0604020202020204" pitchFamily="34" charset="0"/>
                        </a:rPr>
                        <a:t>1,549,143.00</a:t>
                      </a:r>
                    </a:p>
                  </a:txBody>
                  <a:tcPr marL="0" marR="0" marT="0" marB="0" anchor="b">
                    <a:lnL>
                      <a:noFill/>
                    </a:lnL>
                    <a:lnR>
                      <a:noFill/>
                    </a:lnR>
                    <a:lnT w="12700" cap="flat" cmpd="sng" algn="ctr">
                      <a:solidFill>
                        <a:srgbClr val="000000"/>
                      </a:solidFill>
                      <a:prstDash val="solid"/>
                      <a:round/>
                      <a:headEnd type="none" w="med" len="med"/>
                      <a:tailEnd type="none" w="med" len="med"/>
                    </a:lnT>
                    <a:lnB>
                      <a:noFill/>
                    </a:lnB>
                    <a:solidFill>
                      <a:srgbClr val="CCFF66"/>
                    </a:solidFill>
                  </a:tcPr>
                </a:tc>
                <a:tc>
                  <a:txBody>
                    <a:bodyPr/>
                    <a:lstStyle/>
                    <a:p>
                      <a:pPr algn="l" fontAlgn="b"/>
                      <a:r>
                        <a:rPr lang="en-US" sz="700" b="0" i="0" u="none" strike="noStrike" dirty="0">
                          <a:solidFill>
                            <a:srgbClr val="000000"/>
                          </a:solidFill>
                          <a:effectLst/>
                          <a:latin typeface="Arial" panose="020B0604020202020204" pitchFamily="34" charset="0"/>
                        </a:rPr>
                        <a:t> </a:t>
                      </a:r>
                    </a:p>
                  </a:txBody>
                  <a:tcPr marL="0" marR="0" marT="0" marB="0" anchor="b">
                    <a:lnL>
                      <a:noFill/>
                    </a:lnL>
                    <a:lnR>
                      <a:noFill/>
                    </a:lnR>
                    <a:lnT w="12700" cap="flat" cmpd="sng" algn="ctr">
                      <a:solidFill>
                        <a:srgbClr val="000000"/>
                      </a:solidFill>
                      <a:prstDash val="solid"/>
                      <a:round/>
                      <a:headEnd type="none" w="med" len="med"/>
                      <a:tailEnd type="none" w="med" len="med"/>
                    </a:lnT>
                    <a:lnB>
                      <a:noFill/>
                    </a:lnB>
                    <a:solidFill>
                      <a:srgbClr val="000000"/>
                    </a:solidFill>
                  </a:tcPr>
                </a:tc>
                <a:tc>
                  <a:txBody>
                    <a:bodyPr/>
                    <a:lstStyle/>
                    <a:p>
                      <a:pPr algn="r" fontAlgn="b"/>
                      <a:r>
                        <a:rPr lang="en-US" sz="700" b="0" i="0" u="none" strike="noStrike" dirty="0">
                          <a:solidFill>
                            <a:srgbClr val="000000"/>
                          </a:solidFill>
                          <a:effectLst/>
                          <a:latin typeface="Arial" panose="020B0604020202020204" pitchFamily="34" charset="0"/>
                        </a:rPr>
                        <a:t>1,459,024.00</a:t>
                      </a:r>
                    </a:p>
                  </a:txBody>
                  <a:tcPr marL="0" marR="0" marT="0" marB="0" anchor="b">
                    <a:lnL>
                      <a:noFill/>
                    </a:lnL>
                    <a:lnR>
                      <a:noFill/>
                    </a:lnR>
                    <a:lnT w="12700" cap="flat" cmpd="sng" algn="ctr">
                      <a:solidFill>
                        <a:srgbClr val="000000"/>
                      </a:solidFill>
                      <a:prstDash val="solid"/>
                      <a:round/>
                      <a:headEnd type="none" w="med" len="med"/>
                      <a:tailEnd type="none" w="med" len="med"/>
                    </a:lnT>
                    <a:lnB>
                      <a:noFill/>
                    </a:lnB>
                    <a:solidFill>
                      <a:srgbClr val="CCFF66"/>
                    </a:solidFill>
                  </a:tcPr>
                </a:tc>
                <a:extLst>
                  <a:ext uri="{0D108BD9-81ED-4DB2-BD59-A6C34878D82A}">
                    <a16:rowId xmlns:a16="http://schemas.microsoft.com/office/drawing/2014/main" val="312591067"/>
                  </a:ext>
                </a:extLst>
              </a:tr>
            </a:tbl>
          </a:graphicData>
        </a:graphic>
      </p:graphicFrame>
      <p:graphicFrame>
        <p:nvGraphicFramePr>
          <p:cNvPr id="8" name="Table 7">
            <a:extLst>
              <a:ext uri="{FF2B5EF4-FFF2-40B4-BE49-F238E27FC236}">
                <a16:creationId xmlns:a16="http://schemas.microsoft.com/office/drawing/2014/main" id="{7E05FA9A-9EA9-43FB-B121-1525C40EC951}"/>
              </a:ext>
            </a:extLst>
          </p:cNvPr>
          <p:cNvGraphicFramePr>
            <a:graphicFrameLocks noGrp="1"/>
          </p:cNvGraphicFramePr>
          <p:nvPr>
            <p:extLst>
              <p:ext uri="{D42A27DB-BD31-4B8C-83A1-F6EECF244321}">
                <p14:modId xmlns:p14="http://schemas.microsoft.com/office/powerpoint/2010/main" val="1492033424"/>
              </p:ext>
            </p:extLst>
          </p:nvPr>
        </p:nvGraphicFramePr>
        <p:xfrm>
          <a:off x="2686049" y="1481931"/>
          <a:ext cx="5705472" cy="485775"/>
        </p:xfrm>
        <a:graphic>
          <a:graphicData uri="http://schemas.openxmlformats.org/drawingml/2006/table">
            <a:tbl>
              <a:tblPr/>
              <a:tblGrid>
                <a:gridCol w="713184">
                  <a:extLst>
                    <a:ext uri="{9D8B030D-6E8A-4147-A177-3AD203B41FA5}">
                      <a16:colId xmlns:a16="http://schemas.microsoft.com/office/drawing/2014/main" val="3454615381"/>
                    </a:ext>
                  </a:extLst>
                </a:gridCol>
                <a:gridCol w="713184">
                  <a:extLst>
                    <a:ext uri="{9D8B030D-6E8A-4147-A177-3AD203B41FA5}">
                      <a16:colId xmlns:a16="http://schemas.microsoft.com/office/drawing/2014/main" val="3551635358"/>
                    </a:ext>
                  </a:extLst>
                </a:gridCol>
                <a:gridCol w="713184">
                  <a:extLst>
                    <a:ext uri="{9D8B030D-6E8A-4147-A177-3AD203B41FA5}">
                      <a16:colId xmlns:a16="http://schemas.microsoft.com/office/drawing/2014/main" val="3065273015"/>
                    </a:ext>
                  </a:extLst>
                </a:gridCol>
                <a:gridCol w="713184">
                  <a:extLst>
                    <a:ext uri="{9D8B030D-6E8A-4147-A177-3AD203B41FA5}">
                      <a16:colId xmlns:a16="http://schemas.microsoft.com/office/drawing/2014/main" val="1430824937"/>
                    </a:ext>
                  </a:extLst>
                </a:gridCol>
                <a:gridCol w="713184">
                  <a:extLst>
                    <a:ext uri="{9D8B030D-6E8A-4147-A177-3AD203B41FA5}">
                      <a16:colId xmlns:a16="http://schemas.microsoft.com/office/drawing/2014/main" val="2181395219"/>
                    </a:ext>
                  </a:extLst>
                </a:gridCol>
                <a:gridCol w="713184">
                  <a:extLst>
                    <a:ext uri="{9D8B030D-6E8A-4147-A177-3AD203B41FA5}">
                      <a16:colId xmlns:a16="http://schemas.microsoft.com/office/drawing/2014/main" val="647345200"/>
                    </a:ext>
                  </a:extLst>
                </a:gridCol>
                <a:gridCol w="713184">
                  <a:extLst>
                    <a:ext uri="{9D8B030D-6E8A-4147-A177-3AD203B41FA5}">
                      <a16:colId xmlns:a16="http://schemas.microsoft.com/office/drawing/2014/main" val="1709407045"/>
                    </a:ext>
                  </a:extLst>
                </a:gridCol>
                <a:gridCol w="713184">
                  <a:extLst>
                    <a:ext uri="{9D8B030D-6E8A-4147-A177-3AD203B41FA5}">
                      <a16:colId xmlns:a16="http://schemas.microsoft.com/office/drawing/2014/main" val="1376253177"/>
                    </a:ext>
                  </a:extLst>
                </a:gridCol>
              </a:tblGrid>
              <a:tr h="190500">
                <a:tc>
                  <a:txBody>
                    <a:bodyPr/>
                    <a:lstStyle/>
                    <a:p>
                      <a:pPr algn="ctr" fontAlgn="b"/>
                      <a:r>
                        <a:rPr lang="en-US" sz="1100" b="0" i="0" u="none" strike="noStrike" dirty="0">
                          <a:solidFill>
                            <a:srgbClr val="000000"/>
                          </a:solidFill>
                          <a:effectLst/>
                          <a:latin typeface="Calibri" panose="020F0502020204030204" pitchFamily="34" charset="0"/>
                        </a:rPr>
                        <a:t> </a:t>
                      </a:r>
                    </a:p>
                  </a:txBody>
                  <a:tcPr marL="9525" marR="9525" marT="9525" marB="0" anchor="b">
                    <a:lnL>
                      <a:noFill/>
                    </a:lnL>
                    <a:lnR>
                      <a:noFill/>
                    </a:lnR>
                    <a:lnT>
                      <a:noFill/>
                    </a:lnT>
                    <a:lnB>
                      <a:noFill/>
                    </a:lnB>
                    <a:solidFill>
                      <a:srgbClr val="CCCCFF"/>
                    </a:solidFill>
                  </a:tcPr>
                </a:tc>
                <a:tc>
                  <a:txBody>
                    <a:bodyPr/>
                    <a:lstStyle/>
                    <a:p>
                      <a:pPr algn="ctr" fontAlgn="b"/>
                      <a:r>
                        <a:rPr lang="en-US" sz="1100" b="0" i="0" u="none" strike="noStrike" dirty="0">
                          <a:solidFill>
                            <a:srgbClr val="000000"/>
                          </a:solidFill>
                          <a:effectLst/>
                          <a:latin typeface="Calibri" panose="020F0502020204030204" pitchFamily="34" charset="0"/>
                        </a:rPr>
                        <a:t> </a:t>
                      </a:r>
                    </a:p>
                  </a:txBody>
                  <a:tcPr marL="9525" marR="9525" marT="9525" marB="0" anchor="b">
                    <a:lnL>
                      <a:noFill/>
                    </a:lnL>
                    <a:lnR>
                      <a:noFill/>
                    </a:lnR>
                    <a:lnT>
                      <a:noFill/>
                    </a:lnT>
                    <a:lnB>
                      <a:noFill/>
                    </a:lnB>
                    <a:solidFill>
                      <a:srgbClr val="99CCFF"/>
                    </a:solidFill>
                  </a:tcPr>
                </a:tc>
                <a:tc>
                  <a:txBody>
                    <a:bodyPr/>
                    <a:lstStyle/>
                    <a:p>
                      <a:pPr algn="ctr" fontAlgn="b"/>
                      <a:r>
                        <a:rPr lang="en-US" sz="800" b="1" i="0" u="none" strike="noStrike" dirty="0">
                          <a:effectLst/>
                          <a:latin typeface="Arial" panose="020B0604020202020204" pitchFamily="34" charset="0"/>
                        </a:rPr>
                        <a:t> </a:t>
                      </a:r>
                    </a:p>
                  </a:txBody>
                  <a:tcPr marL="9525" marR="9525" marT="9525" marB="0" anchor="b">
                    <a:lnL>
                      <a:noFill/>
                    </a:lnL>
                    <a:lnR>
                      <a:noFill/>
                    </a:lnR>
                    <a:lnT>
                      <a:noFill/>
                    </a:lnT>
                    <a:lnB>
                      <a:noFill/>
                    </a:lnB>
                    <a:solidFill>
                      <a:srgbClr val="FFFF99"/>
                    </a:solidFill>
                  </a:tcPr>
                </a:tc>
                <a:tc>
                  <a:txBody>
                    <a:bodyPr/>
                    <a:lstStyle/>
                    <a:p>
                      <a:pPr algn="ctr" fontAlgn="b"/>
                      <a:r>
                        <a:rPr lang="en-US" sz="800" b="1" i="0" u="none" strike="noStrike" dirty="0">
                          <a:effectLst/>
                          <a:latin typeface="Arial" panose="020B0604020202020204" pitchFamily="34" charset="0"/>
                        </a:rPr>
                        <a:t>Actual</a:t>
                      </a:r>
                    </a:p>
                  </a:txBody>
                  <a:tcPr marL="9525" marR="9525" marT="9525" marB="0" anchor="b">
                    <a:lnL>
                      <a:noFill/>
                    </a:lnL>
                    <a:lnR>
                      <a:noFill/>
                    </a:lnR>
                    <a:lnT>
                      <a:noFill/>
                    </a:lnT>
                    <a:lnB>
                      <a:noFill/>
                    </a:lnB>
                    <a:solidFill>
                      <a:srgbClr val="FFFF99"/>
                    </a:solidFill>
                  </a:tcPr>
                </a:tc>
                <a:tc>
                  <a:txBody>
                    <a:bodyPr/>
                    <a:lstStyle/>
                    <a:p>
                      <a:pPr algn="ctr" fontAlgn="b"/>
                      <a:r>
                        <a:rPr lang="en-US" sz="800" b="1" i="0" u="none" strike="noStrike" dirty="0">
                          <a:effectLst/>
                          <a:latin typeface="Arial" panose="020B0604020202020204" pitchFamily="34" charset="0"/>
                        </a:rPr>
                        <a:t>Estimated</a:t>
                      </a:r>
                    </a:p>
                  </a:txBody>
                  <a:tcPr marL="9525" marR="9525" marT="9525" marB="0" anchor="b">
                    <a:lnL>
                      <a:noFill/>
                    </a:lnL>
                    <a:lnR>
                      <a:noFill/>
                    </a:lnR>
                    <a:lnT>
                      <a:noFill/>
                    </a:lnT>
                    <a:lnB>
                      <a:noFill/>
                    </a:lnB>
                    <a:solidFill>
                      <a:srgbClr val="FFFF99"/>
                    </a:solidFill>
                  </a:tcPr>
                </a:tc>
                <a:tc>
                  <a:txBody>
                    <a:bodyPr/>
                    <a:lstStyle/>
                    <a:p>
                      <a:pPr algn="ctr" fontAlgn="b"/>
                      <a:r>
                        <a:rPr lang="en-US" sz="800" b="1" i="0" u="none" strike="noStrike" dirty="0">
                          <a:effectLst/>
                          <a:latin typeface="Arial" panose="020B0604020202020204" pitchFamily="34" charset="0"/>
                        </a:rPr>
                        <a:t>Estimated &amp;</a:t>
                      </a:r>
                    </a:p>
                  </a:txBody>
                  <a:tcPr marL="9525" marR="9525" marT="9525" marB="0" anchor="b">
                    <a:lnL>
                      <a:noFill/>
                    </a:lnL>
                    <a:lnR>
                      <a:noFill/>
                    </a:lnR>
                    <a:lnT>
                      <a:noFill/>
                    </a:lnT>
                    <a:lnB>
                      <a:noFill/>
                    </a:lnB>
                    <a:solidFill>
                      <a:srgbClr val="FFFF99"/>
                    </a:solidFill>
                  </a:tcPr>
                </a:tc>
                <a:tc>
                  <a:txBody>
                    <a:bodyPr/>
                    <a:lstStyle/>
                    <a:p>
                      <a:pPr algn="ctr" fontAlgn="b"/>
                      <a:r>
                        <a:rPr lang="en-US" sz="800" b="1" i="0" u="none" strike="noStrike" dirty="0">
                          <a:effectLst/>
                          <a:latin typeface="Arial" panose="020B0604020202020204" pitchFamily="34" charset="0"/>
                        </a:rPr>
                        <a:t>FINAL</a:t>
                      </a:r>
                    </a:p>
                  </a:txBody>
                  <a:tcPr marL="9525" marR="9525" marT="9525" marB="0" anchor="b">
                    <a:lnL>
                      <a:noFill/>
                    </a:lnL>
                    <a:lnR>
                      <a:noFill/>
                    </a:lnR>
                    <a:lnT>
                      <a:noFill/>
                    </a:lnT>
                    <a:lnB>
                      <a:noFill/>
                    </a:lnB>
                    <a:solidFill>
                      <a:srgbClr val="FFFF99"/>
                    </a:solidFill>
                  </a:tcPr>
                </a:tc>
                <a:tc>
                  <a:txBody>
                    <a:bodyPr/>
                    <a:lstStyle/>
                    <a:p>
                      <a:pPr algn="ctr" fontAlgn="b"/>
                      <a:r>
                        <a:rPr lang="en-US" sz="800" b="1" i="0" u="none" strike="noStrike" dirty="0">
                          <a:effectLst/>
                          <a:latin typeface="Arial" panose="020B0604020202020204" pitchFamily="34" charset="0"/>
                        </a:rPr>
                        <a:t>PROPOSED</a:t>
                      </a:r>
                    </a:p>
                  </a:txBody>
                  <a:tcPr marL="9525" marR="9525" marT="9525" marB="0" anchor="b">
                    <a:lnL>
                      <a:noFill/>
                    </a:lnL>
                    <a:lnR>
                      <a:noFill/>
                    </a:lnR>
                    <a:lnT>
                      <a:noFill/>
                    </a:lnT>
                    <a:lnB>
                      <a:noFill/>
                    </a:lnB>
                    <a:solidFill>
                      <a:srgbClr val="FFFF99"/>
                    </a:solidFill>
                  </a:tcPr>
                </a:tc>
                <a:extLst>
                  <a:ext uri="{0D108BD9-81ED-4DB2-BD59-A6C34878D82A}">
                    <a16:rowId xmlns:a16="http://schemas.microsoft.com/office/drawing/2014/main" val="3168609281"/>
                  </a:ext>
                </a:extLst>
              </a:tr>
              <a:tr h="295275">
                <a:tc>
                  <a:txBody>
                    <a:bodyPr/>
                    <a:lstStyle/>
                    <a:p>
                      <a:pPr algn="ctr" fontAlgn="b"/>
                      <a:r>
                        <a:rPr lang="en-US" sz="800" b="1" i="0" u="none" strike="noStrike" dirty="0">
                          <a:solidFill>
                            <a:srgbClr val="000000"/>
                          </a:solidFill>
                          <a:effectLst/>
                          <a:latin typeface="Arial" panose="020B0604020202020204" pitchFamily="34" charset="0"/>
                        </a:rPr>
                        <a:t>Jan - Dec 14</a:t>
                      </a:r>
                    </a:p>
                  </a:txBody>
                  <a:tcPr marL="9525" marR="9525" marT="9525" marB="0" anchor="b">
                    <a:lnL>
                      <a:noFill/>
                    </a:lnL>
                    <a:lnR>
                      <a:noFill/>
                    </a:lnR>
                    <a:lnT>
                      <a:noFill/>
                    </a:lnT>
                    <a:lnB w="19050" cap="flat" cmpd="sng" algn="ctr">
                      <a:solidFill>
                        <a:srgbClr val="000000"/>
                      </a:solidFill>
                      <a:prstDash val="solid"/>
                      <a:round/>
                      <a:headEnd type="none" w="med" len="med"/>
                      <a:tailEnd type="none" w="med" len="med"/>
                    </a:lnB>
                    <a:solidFill>
                      <a:srgbClr val="CCCCFF"/>
                    </a:solidFill>
                  </a:tcPr>
                </a:tc>
                <a:tc>
                  <a:txBody>
                    <a:bodyPr/>
                    <a:lstStyle/>
                    <a:p>
                      <a:pPr algn="ctr" fontAlgn="b"/>
                      <a:r>
                        <a:rPr lang="en-US" sz="800" b="1" i="0" u="none" strike="noStrike" dirty="0">
                          <a:solidFill>
                            <a:srgbClr val="000000"/>
                          </a:solidFill>
                          <a:effectLst/>
                          <a:latin typeface="Arial" panose="020B0604020202020204" pitchFamily="34" charset="0"/>
                        </a:rPr>
                        <a:t>Jan - Dec 15</a:t>
                      </a:r>
                    </a:p>
                  </a:txBody>
                  <a:tcPr marL="9525" marR="9525" marT="9525" marB="0" anchor="b">
                    <a:lnL>
                      <a:noFill/>
                    </a:lnL>
                    <a:lnR>
                      <a:noFill/>
                    </a:lnR>
                    <a:lnT>
                      <a:noFill/>
                    </a:lnT>
                    <a:lnB w="19050" cap="flat" cmpd="sng" algn="ctr">
                      <a:solidFill>
                        <a:srgbClr val="000000"/>
                      </a:solidFill>
                      <a:prstDash val="solid"/>
                      <a:round/>
                      <a:headEnd type="none" w="med" len="med"/>
                      <a:tailEnd type="none" w="med" len="med"/>
                    </a:lnB>
                    <a:solidFill>
                      <a:srgbClr val="99CCFF"/>
                    </a:solidFill>
                  </a:tcPr>
                </a:tc>
                <a:tc>
                  <a:txBody>
                    <a:bodyPr/>
                    <a:lstStyle/>
                    <a:p>
                      <a:pPr algn="ctr" fontAlgn="b"/>
                      <a:r>
                        <a:rPr lang="en-US" sz="800" b="1" i="0" u="none" strike="noStrike" dirty="0">
                          <a:solidFill>
                            <a:srgbClr val="000000"/>
                          </a:solidFill>
                          <a:effectLst/>
                          <a:latin typeface="Arial" panose="020B0604020202020204" pitchFamily="34" charset="0"/>
                        </a:rPr>
                        <a:t>Jan-Dec 16 </a:t>
                      </a:r>
                    </a:p>
                  </a:txBody>
                  <a:tcPr marL="9525" marR="9525" marT="9525" marB="0" anchor="b">
                    <a:lnL>
                      <a:noFill/>
                    </a:lnL>
                    <a:lnR>
                      <a:noFill/>
                    </a:lnR>
                    <a:lnT>
                      <a:noFill/>
                    </a:lnT>
                    <a:lnB w="12700" cap="flat" cmpd="sng" algn="ctr">
                      <a:solidFill>
                        <a:srgbClr val="000000"/>
                      </a:solidFill>
                      <a:prstDash val="solid"/>
                      <a:round/>
                      <a:headEnd type="none" w="med" len="med"/>
                      <a:tailEnd type="none" w="med" len="med"/>
                    </a:lnB>
                    <a:solidFill>
                      <a:srgbClr val="FFFF99"/>
                    </a:solidFill>
                  </a:tcPr>
                </a:tc>
                <a:tc>
                  <a:txBody>
                    <a:bodyPr/>
                    <a:lstStyle/>
                    <a:p>
                      <a:pPr algn="ctr" fontAlgn="b"/>
                      <a:r>
                        <a:rPr lang="en-US" sz="800" b="1" i="0" u="none" strike="noStrike" dirty="0">
                          <a:solidFill>
                            <a:srgbClr val="000000"/>
                          </a:solidFill>
                          <a:effectLst/>
                          <a:latin typeface="Arial" panose="020B0604020202020204" pitchFamily="34" charset="0"/>
                        </a:rPr>
                        <a:t>Jan - Aug 17</a:t>
                      </a:r>
                    </a:p>
                  </a:txBody>
                  <a:tcPr marL="9525" marR="9525" marT="9525" marB="0" anchor="b">
                    <a:lnL>
                      <a:noFill/>
                    </a:lnL>
                    <a:lnR>
                      <a:noFill/>
                    </a:lnR>
                    <a:lnT>
                      <a:noFill/>
                    </a:lnT>
                    <a:lnB w="12700" cap="flat" cmpd="sng" algn="ctr">
                      <a:solidFill>
                        <a:srgbClr val="000000"/>
                      </a:solidFill>
                      <a:prstDash val="solid"/>
                      <a:round/>
                      <a:headEnd type="none" w="med" len="med"/>
                      <a:tailEnd type="none" w="med" len="med"/>
                    </a:lnB>
                    <a:solidFill>
                      <a:srgbClr val="FFFF99"/>
                    </a:solidFill>
                  </a:tcPr>
                </a:tc>
                <a:tc>
                  <a:txBody>
                    <a:bodyPr/>
                    <a:lstStyle/>
                    <a:p>
                      <a:pPr algn="ctr" fontAlgn="b"/>
                      <a:r>
                        <a:rPr lang="en-US" sz="800" b="1" i="0" u="none" strike="noStrike" dirty="0">
                          <a:solidFill>
                            <a:srgbClr val="000000"/>
                          </a:solidFill>
                          <a:effectLst/>
                          <a:latin typeface="Arial" panose="020B0604020202020204" pitchFamily="34" charset="0"/>
                        </a:rPr>
                        <a:t>Sept - Dec 2017</a:t>
                      </a:r>
                    </a:p>
                  </a:txBody>
                  <a:tcPr marL="9525" marR="9525" marT="9525" marB="0" anchor="b">
                    <a:lnL>
                      <a:noFill/>
                    </a:lnL>
                    <a:lnR>
                      <a:noFill/>
                    </a:lnR>
                    <a:lnT>
                      <a:noFill/>
                    </a:lnT>
                    <a:lnB w="12700" cap="flat" cmpd="sng" algn="ctr">
                      <a:solidFill>
                        <a:srgbClr val="000000"/>
                      </a:solidFill>
                      <a:prstDash val="solid"/>
                      <a:round/>
                      <a:headEnd type="none" w="med" len="med"/>
                      <a:tailEnd type="none" w="med" len="med"/>
                    </a:lnB>
                    <a:solidFill>
                      <a:srgbClr val="FFFF99"/>
                    </a:solidFill>
                  </a:tcPr>
                </a:tc>
                <a:tc>
                  <a:txBody>
                    <a:bodyPr/>
                    <a:lstStyle/>
                    <a:p>
                      <a:pPr algn="ctr" fontAlgn="b"/>
                      <a:r>
                        <a:rPr lang="en-US" sz="800" b="1" i="0" u="none" strike="noStrike" dirty="0">
                          <a:solidFill>
                            <a:srgbClr val="000000"/>
                          </a:solidFill>
                          <a:effectLst/>
                          <a:latin typeface="Arial" panose="020B0604020202020204" pitchFamily="34" charset="0"/>
                        </a:rPr>
                        <a:t>Actual 2017</a:t>
                      </a:r>
                    </a:p>
                  </a:txBody>
                  <a:tcPr marL="9525" marR="9525" marT="9525" marB="0" anchor="b">
                    <a:lnL>
                      <a:noFill/>
                    </a:lnL>
                    <a:lnR>
                      <a:noFill/>
                    </a:lnR>
                    <a:lnT>
                      <a:noFill/>
                    </a:lnT>
                    <a:lnB w="12700" cap="flat" cmpd="sng" algn="ctr">
                      <a:solidFill>
                        <a:srgbClr val="000000"/>
                      </a:solidFill>
                      <a:prstDash val="solid"/>
                      <a:round/>
                      <a:headEnd type="none" w="med" len="med"/>
                      <a:tailEnd type="none" w="med" len="med"/>
                    </a:lnB>
                    <a:solidFill>
                      <a:srgbClr val="FFFF99"/>
                    </a:solidFill>
                  </a:tcPr>
                </a:tc>
                <a:tc>
                  <a:txBody>
                    <a:bodyPr/>
                    <a:lstStyle/>
                    <a:p>
                      <a:pPr algn="ctr" fontAlgn="b"/>
                      <a:r>
                        <a:rPr lang="en-US" sz="800" b="1" i="0" u="none" strike="noStrike" dirty="0">
                          <a:solidFill>
                            <a:srgbClr val="000000"/>
                          </a:solidFill>
                          <a:effectLst/>
                          <a:latin typeface="Arial" panose="020B0604020202020204" pitchFamily="34" charset="0"/>
                        </a:rPr>
                        <a:t>2017 Budget</a:t>
                      </a:r>
                    </a:p>
                  </a:txBody>
                  <a:tcPr marL="9525" marR="9525" marT="9525" marB="0" anchor="b">
                    <a:lnL>
                      <a:noFill/>
                    </a:lnL>
                    <a:lnR>
                      <a:noFill/>
                    </a:lnR>
                    <a:lnT>
                      <a:noFill/>
                    </a:lnT>
                    <a:lnB w="12700" cap="flat" cmpd="sng" algn="ctr">
                      <a:solidFill>
                        <a:srgbClr val="000000"/>
                      </a:solidFill>
                      <a:prstDash val="solid"/>
                      <a:round/>
                      <a:headEnd type="none" w="med" len="med"/>
                      <a:tailEnd type="none" w="med" len="med"/>
                    </a:lnB>
                    <a:solidFill>
                      <a:srgbClr val="FFFF99"/>
                    </a:solidFill>
                  </a:tcPr>
                </a:tc>
                <a:tc>
                  <a:txBody>
                    <a:bodyPr/>
                    <a:lstStyle/>
                    <a:p>
                      <a:pPr algn="ctr" fontAlgn="b"/>
                      <a:r>
                        <a:rPr lang="en-US" sz="800" b="1" i="0" u="none" strike="noStrike" dirty="0">
                          <a:solidFill>
                            <a:srgbClr val="000000"/>
                          </a:solidFill>
                          <a:effectLst/>
                          <a:latin typeface="Arial" panose="020B0604020202020204" pitchFamily="34" charset="0"/>
                        </a:rPr>
                        <a:t>2018 Budget</a:t>
                      </a:r>
                    </a:p>
                  </a:txBody>
                  <a:tcPr marL="9525" marR="9525" marT="9525" marB="0" anchor="b">
                    <a:lnL>
                      <a:noFill/>
                    </a:lnL>
                    <a:lnR>
                      <a:noFill/>
                    </a:lnR>
                    <a:lnT>
                      <a:noFill/>
                    </a:lnT>
                    <a:lnB w="12700" cap="flat" cmpd="sng" algn="ctr">
                      <a:solidFill>
                        <a:srgbClr val="000000"/>
                      </a:solidFill>
                      <a:prstDash val="solid"/>
                      <a:round/>
                      <a:headEnd type="none" w="med" len="med"/>
                      <a:tailEnd type="none" w="med" len="med"/>
                    </a:lnB>
                    <a:solidFill>
                      <a:srgbClr val="FFFF99"/>
                    </a:solidFill>
                  </a:tcPr>
                </a:tc>
                <a:extLst>
                  <a:ext uri="{0D108BD9-81ED-4DB2-BD59-A6C34878D82A}">
                    <a16:rowId xmlns:a16="http://schemas.microsoft.com/office/drawing/2014/main" val="4207612886"/>
                  </a:ext>
                </a:extLst>
              </a:tr>
            </a:tbl>
          </a:graphicData>
        </a:graphic>
      </p:graphicFrame>
    </p:spTree>
    <p:extLst>
      <p:ext uri="{BB962C8B-B14F-4D97-AF65-F5344CB8AC3E}">
        <p14:creationId xmlns:p14="http://schemas.microsoft.com/office/powerpoint/2010/main" val="404724710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Expenses</a:t>
            </a:r>
          </a:p>
        </p:txBody>
      </p:sp>
      <p:sp>
        <p:nvSpPr>
          <p:cNvPr id="3" name="Text Placeholder 2"/>
          <p:cNvSpPr>
            <a:spLocks noGrp="1"/>
          </p:cNvSpPr>
          <p:nvPr>
            <p:ph type="body" idx="1"/>
          </p:nvPr>
        </p:nvSpPr>
        <p:spPr/>
        <p:txBody>
          <a:bodyPr/>
          <a:lstStyle/>
          <a:p>
            <a:r>
              <a:rPr lang="en-US" dirty="0"/>
              <a:t>Forecasted Town costs / spending for all areas</a:t>
            </a:r>
          </a:p>
        </p:txBody>
      </p:sp>
    </p:spTree>
    <p:extLst>
      <p:ext uri="{BB962C8B-B14F-4D97-AF65-F5344CB8AC3E}">
        <p14:creationId xmlns:p14="http://schemas.microsoft.com/office/powerpoint/2010/main" val="28540397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5807" y="252111"/>
            <a:ext cx="8373683" cy="643776"/>
          </a:xfrm>
        </p:spPr>
        <p:txBody>
          <a:bodyPr>
            <a:normAutofit fontScale="90000"/>
          </a:bodyPr>
          <a:lstStyle/>
          <a:p>
            <a:r>
              <a:rPr lang="en-US" b="1" dirty="0"/>
              <a:t>General Government </a:t>
            </a:r>
          </a:p>
        </p:txBody>
      </p:sp>
      <p:sp>
        <p:nvSpPr>
          <p:cNvPr id="6" name="Content Placeholder 5"/>
          <p:cNvSpPr>
            <a:spLocks noGrp="1"/>
          </p:cNvSpPr>
          <p:nvPr>
            <p:ph idx="1"/>
          </p:nvPr>
        </p:nvSpPr>
        <p:spPr>
          <a:xfrm>
            <a:off x="425807" y="4981575"/>
            <a:ext cx="8461701" cy="1590675"/>
          </a:xfrm>
          <a:ln>
            <a:solidFill>
              <a:schemeClr val="tx1"/>
            </a:solidFill>
          </a:ln>
        </p:spPr>
        <p:txBody>
          <a:bodyPr>
            <a:noAutofit/>
          </a:bodyPr>
          <a:lstStyle/>
          <a:p>
            <a:pPr marL="0" indent="0">
              <a:buNone/>
            </a:pPr>
            <a:r>
              <a:rPr lang="en-US" sz="1800" dirty="0"/>
              <a:t>51300 Legal Fees increased to address the increased need</a:t>
            </a:r>
          </a:p>
          <a:p>
            <a:pPr marL="0" indent="0">
              <a:buNone/>
            </a:pPr>
            <a:r>
              <a:rPr lang="en-US" sz="1800" dirty="0"/>
              <a:t>51430 Deputy Clerk/Treasurer increase $2600, enable more cross training,  (4)2018 elections, develop record retention schedule, file records in vault organized, board will be reviewing out sourced accounting  functions, </a:t>
            </a:r>
          </a:p>
          <a:p>
            <a:pPr marL="0" indent="0">
              <a:buNone/>
            </a:pPr>
            <a:r>
              <a:rPr lang="en-US" sz="1800" dirty="0">
                <a:solidFill>
                  <a:prstClr val="black"/>
                </a:solidFill>
              </a:rPr>
              <a:t>51440 Increase election expense for 2018 elections</a:t>
            </a:r>
          </a:p>
          <a:p>
            <a:pPr marL="0" indent="0">
              <a:buNone/>
            </a:pPr>
            <a:endParaRPr lang="en-US" sz="1800" dirty="0"/>
          </a:p>
          <a:p>
            <a:pPr marL="0" indent="0">
              <a:buNone/>
            </a:pPr>
            <a:endParaRPr lang="en-US" sz="1800" dirty="0"/>
          </a:p>
        </p:txBody>
      </p:sp>
      <p:graphicFrame>
        <p:nvGraphicFramePr>
          <p:cNvPr id="3" name="Object 2">
            <a:extLst>
              <a:ext uri="{FF2B5EF4-FFF2-40B4-BE49-F238E27FC236}">
                <a16:creationId xmlns:a16="http://schemas.microsoft.com/office/drawing/2014/main" id="{4135AA9D-B187-4B63-9982-838270BEC960}"/>
              </a:ext>
            </a:extLst>
          </p:cNvPr>
          <p:cNvGraphicFramePr>
            <a:graphicFrameLocks noChangeAspect="1"/>
          </p:cNvGraphicFramePr>
          <p:nvPr>
            <p:extLst>
              <p:ext uri="{D42A27DB-BD31-4B8C-83A1-F6EECF244321}">
                <p14:modId xmlns:p14="http://schemas.microsoft.com/office/powerpoint/2010/main" val="3605110577"/>
              </p:ext>
            </p:extLst>
          </p:nvPr>
        </p:nvGraphicFramePr>
        <p:xfrm>
          <a:off x="0" y="998530"/>
          <a:ext cx="8982075" cy="3076575"/>
        </p:xfrm>
        <a:graphic>
          <a:graphicData uri="http://schemas.openxmlformats.org/presentationml/2006/ole">
            <mc:AlternateContent xmlns:mc="http://schemas.openxmlformats.org/markup-compatibility/2006">
              <mc:Choice xmlns:v="urn:schemas-microsoft-com:vml" Requires="v">
                <p:oleObj spid="_x0000_s10282" name="Worksheet" r:id="rId4" imgW="8982000" imgH="3075840" progId="Excel.Sheet.8">
                  <p:embed/>
                </p:oleObj>
              </mc:Choice>
              <mc:Fallback>
                <p:oleObj name="Worksheet" r:id="rId4" imgW="8982000" imgH="3075840" progId="Excel.Sheet.8">
                  <p:embed/>
                  <p:pic>
                    <p:nvPicPr>
                      <p:cNvPr id="0" name=""/>
                      <p:cNvPicPr/>
                      <p:nvPr/>
                    </p:nvPicPr>
                    <p:blipFill>
                      <a:blip r:embed="rId5"/>
                      <a:stretch>
                        <a:fillRect/>
                      </a:stretch>
                    </p:blipFill>
                    <p:spPr>
                      <a:xfrm>
                        <a:off x="0" y="998530"/>
                        <a:ext cx="8982075" cy="3076575"/>
                      </a:xfrm>
                      <a:prstGeom prst="rect">
                        <a:avLst/>
                      </a:prstGeom>
                    </p:spPr>
                  </p:pic>
                </p:oleObj>
              </mc:Fallback>
            </mc:AlternateContent>
          </a:graphicData>
        </a:graphic>
      </p:graphicFrame>
    </p:spTree>
    <p:extLst>
      <p:ext uri="{BB962C8B-B14F-4D97-AF65-F5344CB8AC3E}">
        <p14:creationId xmlns:p14="http://schemas.microsoft.com/office/powerpoint/2010/main" val="416258784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5807" y="290748"/>
            <a:ext cx="8373683" cy="643776"/>
          </a:xfrm>
        </p:spPr>
        <p:txBody>
          <a:bodyPr>
            <a:normAutofit fontScale="90000"/>
          </a:bodyPr>
          <a:lstStyle/>
          <a:p>
            <a:r>
              <a:rPr lang="en-US" b="1" dirty="0"/>
              <a:t>General Government </a:t>
            </a:r>
            <a:r>
              <a:rPr lang="en-US" sz="2400" b="1" dirty="0"/>
              <a:t>(cont’d) </a:t>
            </a:r>
            <a:endParaRPr lang="en-US" b="1" dirty="0"/>
          </a:p>
        </p:txBody>
      </p:sp>
      <p:graphicFrame>
        <p:nvGraphicFramePr>
          <p:cNvPr id="6" name="Content Placeholder 5">
            <a:extLst>
              <a:ext uri="{FF2B5EF4-FFF2-40B4-BE49-F238E27FC236}">
                <a16:creationId xmlns:a16="http://schemas.microsoft.com/office/drawing/2014/main" id="{6FBEA7D4-8506-4052-ACC6-4418904AD3AF}"/>
              </a:ext>
            </a:extLst>
          </p:cNvPr>
          <p:cNvGraphicFramePr>
            <a:graphicFrameLocks noGrp="1"/>
          </p:cNvGraphicFramePr>
          <p:nvPr>
            <p:ph idx="1"/>
            <p:extLst>
              <p:ext uri="{D42A27DB-BD31-4B8C-83A1-F6EECF244321}">
                <p14:modId xmlns:p14="http://schemas.microsoft.com/office/powerpoint/2010/main" val="646993020"/>
              </p:ext>
            </p:extLst>
          </p:nvPr>
        </p:nvGraphicFramePr>
        <p:xfrm>
          <a:off x="425807" y="1186043"/>
          <a:ext cx="7886698" cy="2849202"/>
        </p:xfrm>
        <a:graphic>
          <a:graphicData uri="http://schemas.openxmlformats.org/drawingml/2006/table">
            <a:tbl>
              <a:tblPr/>
              <a:tblGrid>
                <a:gridCol w="99726">
                  <a:extLst>
                    <a:ext uri="{9D8B030D-6E8A-4147-A177-3AD203B41FA5}">
                      <a16:colId xmlns:a16="http://schemas.microsoft.com/office/drawing/2014/main" val="660453160"/>
                    </a:ext>
                  </a:extLst>
                </a:gridCol>
                <a:gridCol w="1969597">
                  <a:extLst>
                    <a:ext uri="{9D8B030D-6E8A-4147-A177-3AD203B41FA5}">
                      <a16:colId xmlns:a16="http://schemas.microsoft.com/office/drawing/2014/main" val="437563709"/>
                    </a:ext>
                  </a:extLst>
                </a:gridCol>
                <a:gridCol w="590048">
                  <a:extLst>
                    <a:ext uri="{9D8B030D-6E8A-4147-A177-3AD203B41FA5}">
                      <a16:colId xmlns:a16="http://schemas.microsoft.com/office/drawing/2014/main" val="533505977"/>
                    </a:ext>
                  </a:extLst>
                </a:gridCol>
                <a:gridCol w="99726">
                  <a:extLst>
                    <a:ext uri="{9D8B030D-6E8A-4147-A177-3AD203B41FA5}">
                      <a16:colId xmlns:a16="http://schemas.microsoft.com/office/drawing/2014/main" val="2344751260"/>
                    </a:ext>
                  </a:extLst>
                </a:gridCol>
                <a:gridCol w="623290">
                  <a:extLst>
                    <a:ext uri="{9D8B030D-6E8A-4147-A177-3AD203B41FA5}">
                      <a16:colId xmlns:a16="http://schemas.microsoft.com/office/drawing/2014/main" val="1894851095"/>
                    </a:ext>
                  </a:extLst>
                </a:gridCol>
                <a:gridCol w="99726">
                  <a:extLst>
                    <a:ext uri="{9D8B030D-6E8A-4147-A177-3AD203B41FA5}">
                      <a16:colId xmlns:a16="http://schemas.microsoft.com/office/drawing/2014/main" val="1847954739"/>
                    </a:ext>
                  </a:extLst>
                </a:gridCol>
                <a:gridCol w="623290">
                  <a:extLst>
                    <a:ext uri="{9D8B030D-6E8A-4147-A177-3AD203B41FA5}">
                      <a16:colId xmlns:a16="http://schemas.microsoft.com/office/drawing/2014/main" val="3577599117"/>
                    </a:ext>
                  </a:extLst>
                </a:gridCol>
                <a:gridCol w="88646">
                  <a:extLst>
                    <a:ext uri="{9D8B030D-6E8A-4147-A177-3AD203B41FA5}">
                      <a16:colId xmlns:a16="http://schemas.microsoft.com/office/drawing/2014/main" val="4063582805"/>
                    </a:ext>
                  </a:extLst>
                </a:gridCol>
                <a:gridCol w="756259">
                  <a:extLst>
                    <a:ext uri="{9D8B030D-6E8A-4147-A177-3AD203B41FA5}">
                      <a16:colId xmlns:a16="http://schemas.microsoft.com/office/drawing/2014/main" val="3602164657"/>
                    </a:ext>
                  </a:extLst>
                </a:gridCol>
                <a:gridCol w="742408">
                  <a:extLst>
                    <a:ext uri="{9D8B030D-6E8A-4147-A177-3AD203B41FA5}">
                      <a16:colId xmlns:a16="http://schemas.microsoft.com/office/drawing/2014/main" val="2496499356"/>
                    </a:ext>
                  </a:extLst>
                </a:gridCol>
                <a:gridCol w="124658">
                  <a:extLst>
                    <a:ext uri="{9D8B030D-6E8A-4147-A177-3AD203B41FA5}">
                      <a16:colId xmlns:a16="http://schemas.microsoft.com/office/drawing/2014/main" val="3659280290"/>
                    </a:ext>
                  </a:extLst>
                </a:gridCol>
                <a:gridCol w="609440">
                  <a:extLst>
                    <a:ext uri="{9D8B030D-6E8A-4147-A177-3AD203B41FA5}">
                      <a16:colId xmlns:a16="http://schemas.microsoft.com/office/drawing/2014/main" val="3032938175"/>
                    </a:ext>
                  </a:extLst>
                </a:gridCol>
                <a:gridCol w="121888">
                  <a:extLst>
                    <a:ext uri="{9D8B030D-6E8A-4147-A177-3AD203B41FA5}">
                      <a16:colId xmlns:a16="http://schemas.microsoft.com/office/drawing/2014/main" val="1753444483"/>
                    </a:ext>
                  </a:extLst>
                </a:gridCol>
                <a:gridCol w="623290">
                  <a:extLst>
                    <a:ext uri="{9D8B030D-6E8A-4147-A177-3AD203B41FA5}">
                      <a16:colId xmlns:a16="http://schemas.microsoft.com/office/drawing/2014/main" val="736166549"/>
                    </a:ext>
                  </a:extLst>
                </a:gridCol>
                <a:gridCol w="91416">
                  <a:extLst>
                    <a:ext uri="{9D8B030D-6E8A-4147-A177-3AD203B41FA5}">
                      <a16:colId xmlns:a16="http://schemas.microsoft.com/office/drawing/2014/main" val="1727634089"/>
                    </a:ext>
                  </a:extLst>
                </a:gridCol>
                <a:gridCol w="623290">
                  <a:extLst>
                    <a:ext uri="{9D8B030D-6E8A-4147-A177-3AD203B41FA5}">
                      <a16:colId xmlns:a16="http://schemas.microsoft.com/office/drawing/2014/main" val="2649379834"/>
                    </a:ext>
                  </a:extLst>
                </a:gridCol>
              </a:tblGrid>
              <a:tr h="166620">
                <a:tc gridSpan="2">
                  <a:txBody>
                    <a:bodyPr/>
                    <a:lstStyle/>
                    <a:p>
                      <a:pPr algn="l" fontAlgn="b"/>
                      <a:r>
                        <a:rPr lang="en-US" sz="700" b="1" i="0" u="none" strike="noStrike" dirty="0">
                          <a:solidFill>
                            <a:srgbClr val="000000"/>
                          </a:solidFill>
                          <a:effectLst/>
                          <a:latin typeface="Arial" panose="020B0604020202020204" pitchFamily="34" charset="0"/>
                        </a:rPr>
                        <a:t>51500 · FINANCE EXPENSES</a:t>
                      </a:r>
                    </a:p>
                  </a:txBody>
                  <a:tcPr marL="0" marR="0" marT="0" marB="0" anchor="b">
                    <a:lnL>
                      <a:noFill/>
                    </a:lnL>
                    <a:lnR>
                      <a:noFill/>
                    </a:lnR>
                    <a:lnT>
                      <a:noFill/>
                    </a:lnT>
                    <a:lnB>
                      <a:noFill/>
                    </a:lnB>
                  </a:tcPr>
                </a:tc>
                <a:tc hMerge="1">
                  <a:txBody>
                    <a:bodyPr/>
                    <a:lstStyle/>
                    <a:p>
                      <a:endParaRPr lang="en-US"/>
                    </a:p>
                  </a:txBody>
                  <a:tcPr/>
                </a:tc>
                <a:tc>
                  <a:txBody>
                    <a:bodyPr/>
                    <a:lstStyle/>
                    <a:p>
                      <a:pPr algn="r" fontAlgn="b"/>
                      <a:r>
                        <a:rPr lang="en-US" sz="700" b="0" i="0" u="none" strike="noStrike" dirty="0">
                          <a:solidFill>
                            <a:srgbClr val="000000"/>
                          </a:solidFill>
                          <a:effectLst/>
                          <a:latin typeface="Arial" panose="020B0604020202020204" pitchFamily="34" charset="0"/>
                        </a:rPr>
                        <a:t>0.00</a:t>
                      </a:r>
                    </a:p>
                  </a:txBody>
                  <a:tcPr marL="0" marR="0" marT="0" marB="0" anchor="b">
                    <a:lnL>
                      <a:noFill/>
                    </a:lnL>
                    <a:lnR>
                      <a:noFill/>
                    </a:lnR>
                    <a:lnT>
                      <a:noFill/>
                    </a:lnT>
                    <a:lnB>
                      <a:noFill/>
                    </a:lnB>
                    <a:solidFill>
                      <a:srgbClr val="C5D9F1"/>
                    </a:solidFill>
                  </a:tcPr>
                </a:tc>
                <a:tc>
                  <a:txBody>
                    <a:bodyPr/>
                    <a:lstStyle/>
                    <a:p>
                      <a:pPr algn="l" fontAlgn="b"/>
                      <a:endParaRPr lang="en-US" sz="1000" b="0" i="0" u="none" strike="noStrike" dirty="0">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r" fontAlgn="b"/>
                      <a:r>
                        <a:rPr lang="en-US" sz="700" b="0" i="0" u="none" strike="noStrike" dirty="0">
                          <a:solidFill>
                            <a:srgbClr val="000000"/>
                          </a:solidFill>
                          <a:effectLst/>
                          <a:latin typeface="Arial" panose="020B0604020202020204" pitchFamily="34" charset="0"/>
                        </a:rPr>
                        <a:t>361.90</a:t>
                      </a:r>
                    </a:p>
                  </a:txBody>
                  <a:tcPr marL="0" marR="0" marT="0" marB="0" anchor="b">
                    <a:lnL>
                      <a:noFill/>
                    </a:lnL>
                    <a:lnR>
                      <a:noFill/>
                    </a:lnR>
                    <a:lnT>
                      <a:noFill/>
                    </a:lnT>
                    <a:lnB>
                      <a:noFill/>
                    </a:lnB>
                    <a:solidFill>
                      <a:srgbClr val="8DB4E3"/>
                    </a:solidFill>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0" marR="0" marT="0" marB="0" anchor="b">
                    <a:lnL>
                      <a:noFill/>
                    </a:lnL>
                    <a:lnR>
                      <a:noFill/>
                    </a:lnR>
                    <a:lnT>
                      <a:noFill/>
                    </a:lnT>
                    <a:lnB>
                      <a:noFill/>
                    </a:lnB>
                  </a:tcPr>
                </a:tc>
                <a:tc>
                  <a:txBody>
                    <a:bodyPr/>
                    <a:lstStyle/>
                    <a:p>
                      <a:pPr algn="r" fontAlgn="b"/>
                      <a:r>
                        <a:rPr lang="en-US" sz="700" b="0" i="0" u="none" strike="noStrike" dirty="0">
                          <a:solidFill>
                            <a:srgbClr val="000000"/>
                          </a:solidFill>
                          <a:effectLst/>
                          <a:latin typeface="Arial" panose="020B0604020202020204" pitchFamily="34" charset="0"/>
                        </a:rPr>
                        <a:t>8,700.00</a:t>
                      </a:r>
                    </a:p>
                  </a:txBody>
                  <a:tcPr marL="0" marR="0" marT="0" marB="0" anchor="b">
                    <a:lnL>
                      <a:noFill/>
                    </a:lnL>
                    <a:lnR>
                      <a:noFill/>
                    </a:lnR>
                    <a:lnT>
                      <a:noFill/>
                    </a:lnT>
                    <a:lnB>
                      <a:noFill/>
                    </a:lnB>
                    <a:solidFill>
                      <a:srgbClr val="FFFF99"/>
                    </a:solidFill>
                  </a:tcPr>
                </a:tc>
                <a:tc>
                  <a:txBody>
                    <a:bodyPr/>
                    <a:lstStyle/>
                    <a:p>
                      <a:pPr algn="l" fontAlgn="b"/>
                      <a:r>
                        <a:rPr lang="en-US" sz="700" b="0" i="0" u="none" strike="noStrike" dirty="0">
                          <a:solidFill>
                            <a:srgbClr val="000000"/>
                          </a:solidFill>
                          <a:effectLst/>
                          <a:latin typeface="Arial" panose="020B0604020202020204" pitchFamily="34" charset="0"/>
                        </a:rPr>
                        <a:t> </a:t>
                      </a:r>
                    </a:p>
                  </a:txBody>
                  <a:tcPr marL="0" marR="0" marT="0" marB="0" anchor="b">
                    <a:lnL>
                      <a:noFill/>
                    </a:lnL>
                    <a:lnR>
                      <a:noFill/>
                    </a:lnR>
                    <a:lnT>
                      <a:noFill/>
                    </a:lnT>
                    <a:lnB>
                      <a:noFill/>
                    </a:lnB>
                    <a:solidFill>
                      <a:srgbClr val="000000"/>
                    </a:solidFill>
                  </a:tcPr>
                </a:tc>
                <a:tc>
                  <a:txBody>
                    <a:bodyPr/>
                    <a:lstStyle/>
                    <a:p>
                      <a:pPr algn="r" fontAlgn="b"/>
                      <a:r>
                        <a:rPr lang="en-US" sz="700" b="0" i="0" u="none" strike="noStrike" dirty="0">
                          <a:solidFill>
                            <a:srgbClr val="000000"/>
                          </a:solidFill>
                          <a:effectLst/>
                          <a:latin typeface="Arial" panose="020B0604020202020204" pitchFamily="34" charset="0"/>
                        </a:rPr>
                        <a:t>0.00</a:t>
                      </a:r>
                    </a:p>
                  </a:txBody>
                  <a:tcPr marL="0" marR="0" marT="0" marB="0" anchor="b">
                    <a:lnL>
                      <a:noFill/>
                    </a:lnL>
                    <a:lnR>
                      <a:noFill/>
                    </a:lnR>
                    <a:lnT>
                      <a:noFill/>
                    </a:lnT>
                    <a:lnB>
                      <a:noFill/>
                    </a:lnB>
                    <a:solidFill>
                      <a:srgbClr val="FFFF99"/>
                    </a:solidFill>
                  </a:tcPr>
                </a:tc>
                <a:tc>
                  <a:txBody>
                    <a:bodyPr/>
                    <a:lstStyle/>
                    <a:p>
                      <a:pPr algn="r" fontAlgn="b"/>
                      <a:r>
                        <a:rPr lang="en-US" sz="700" b="0" i="0" u="none" strike="noStrike" dirty="0">
                          <a:solidFill>
                            <a:srgbClr val="000000"/>
                          </a:solidFill>
                          <a:effectLst/>
                          <a:latin typeface="Arial" panose="020B0604020202020204" pitchFamily="34" charset="0"/>
                        </a:rPr>
                        <a:t>0.00</a:t>
                      </a:r>
                    </a:p>
                  </a:txBody>
                  <a:tcPr marL="0" marR="0" marT="0" marB="0" anchor="b">
                    <a:lnL>
                      <a:noFill/>
                    </a:lnL>
                    <a:lnR>
                      <a:noFill/>
                    </a:lnR>
                    <a:lnT>
                      <a:noFill/>
                    </a:lnT>
                    <a:lnB>
                      <a:noFill/>
                    </a:lnB>
                    <a:solidFill>
                      <a:srgbClr val="FFFF99"/>
                    </a:solidFill>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0" marR="0" marT="0" marB="0" anchor="b">
                    <a:lnL>
                      <a:noFill/>
                    </a:lnL>
                    <a:lnR>
                      <a:noFill/>
                    </a:lnR>
                    <a:lnT>
                      <a:noFill/>
                    </a:lnT>
                    <a:lnB>
                      <a:noFill/>
                    </a:lnB>
                  </a:tcPr>
                </a:tc>
                <a:tc>
                  <a:txBody>
                    <a:bodyPr/>
                    <a:lstStyle/>
                    <a:p>
                      <a:pPr algn="r" fontAlgn="b"/>
                      <a:r>
                        <a:rPr lang="en-US" sz="700" b="0" i="0" u="none" strike="noStrike" dirty="0">
                          <a:solidFill>
                            <a:srgbClr val="000000"/>
                          </a:solidFill>
                          <a:effectLst/>
                          <a:latin typeface="Arial" panose="020B0604020202020204" pitchFamily="34" charset="0"/>
                        </a:rPr>
                        <a:t>0.00</a:t>
                      </a:r>
                    </a:p>
                  </a:txBody>
                  <a:tcPr marL="0" marR="0" marT="0" marB="0" anchor="b">
                    <a:lnL>
                      <a:noFill/>
                    </a:lnL>
                    <a:lnR>
                      <a:noFill/>
                    </a:lnR>
                    <a:lnT>
                      <a:noFill/>
                    </a:lnT>
                    <a:lnB>
                      <a:noFill/>
                    </a:lnB>
                    <a:solidFill>
                      <a:srgbClr val="FFFF99"/>
                    </a:solidFill>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0" marR="0" marT="0" marB="0" anchor="b">
                    <a:lnL>
                      <a:noFill/>
                    </a:lnL>
                    <a:lnR>
                      <a:noFill/>
                    </a:lnR>
                    <a:lnT>
                      <a:noFill/>
                    </a:lnT>
                    <a:lnB>
                      <a:noFill/>
                    </a:lnB>
                  </a:tcPr>
                </a:tc>
                <a:tc>
                  <a:txBody>
                    <a:bodyPr/>
                    <a:lstStyle/>
                    <a:p>
                      <a:pPr algn="r" fontAlgn="b"/>
                      <a:r>
                        <a:rPr lang="en-US" sz="700" b="0" i="0" u="none" strike="noStrike" dirty="0">
                          <a:solidFill>
                            <a:srgbClr val="000000"/>
                          </a:solidFill>
                          <a:effectLst/>
                          <a:latin typeface="Arial" panose="020B0604020202020204" pitchFamily="34" charset="0"/>
                        </a:rPr>
                        <a:t>0.00</a:t>
                      </a:r>
                    </a:p>
                  </a:txBody>
                  <a:tcPr marL="0" marR="0" marT="0" marB="0" anchor="b">
                    <a:lnL>
                      <a:noFill/>
                    </a:lnL>
                    <a:lnR>
                      <a:noFill/>
                    </a:lnR>
                    <a:lnT>
                      <a:noFill/>
                    </a:lnT>
                    <a:lnB>
                      <a:noFill/>
                    </a:lnB>
                    <a:solidFill>
                      <a:srgbClr val="CCFF66"/>
                    </a:solidFill>
                  </a:tcPr>
                </a:tc>
                <a:tc>
                  <a:txBody>
                    <a:bodyPr/>
                    <a:lstStyle/>
                    <a:p>
                      <a:pPr algn="l" fontAlgn="b"/>
                      <a:r>
                        <a:rPr lang="en-US" sz="700" b="0" i="0" u="none" strike="noStrike" dirty="0">
                          <a:solidFill>
                            <a:srgbClr val="000000"/>
                          </a:solidFill>
                          <a:effectLst/>
                          <a:latin typeface="Arial" panose="020B0604020202020204" pitchFamily="34" charset="0"/>
                        </a:rPr>
                        <a:t> </a:t>
                      </a:r>
                    </a:p>
                  </a:txBody>
                  <a:tcPr marL="0" marR="0" marT="0" marB="0" anchor="b">
                    <a:lnL>
                      <a:noFill/>
                    </a:lnL>
                    <a:lnR>
                      <a:noFill/>
                    </a:lnR>
                    <a:lnT>
                      <a:noFill/>
                    </a:lnT>
                    <a:lnB>
                      <a:noFill/>
                    </a:lnB>
                    <a:solidFill>
                      <a:srgbClr val="000000"/>
                    </a:solidFill>
                  </a:tcPr>
                </a:tc>
                <a:tc>
                  <a:txBody>
                    <a:bodyPr/>
                    <a:lstStyle/>
                    <a:p>
                      <a:pPr algn="r" fontAlgn="b"/>
                      <a:r>
                        <a:rPr lang="en-US" sz="700" b="0" i="0" u="none" strike="noStrike" dirty="0">
                          <a:solidFill>
                            <a:srgbClr val="000000"/>
                          </a:solidFill>
                          <a:effectLst/>
                          <a:latin typeface="Arial" panose="020B0604020202020204" pitchFamily="34" charset="0"/>
                        </a:rPr>
                        <a:t>0.00</a:t>
                      </a:r>
                    </a:p>
                  </a:txBody>
                  <a:tcPr marL="0" marR="0" marT="0" marB="0" anchor="b">
                    <a:lnL>
                      <a:noFill/>
                    </a:lnL>
                    <a:lnR>
                      <a:noFill/>
                    </a:lnR>
                    <a:lnT>
                      <a:noFill/>
                    </a:lnT>
                    <a:lnB>
                      <a:noFill/>
                    </a:lnB>
                    <a:solidFill>
                      <a:srgbClr val="CCFF66"/>
                    </a:solidFill>
                  </a:tcPr>
                </a:tc>
                <a:extLst>
                  <a:ext uri="{0D108BD9-81ED-4DB2-BD59-A6C34878D82A}">
                    <a16:rowId xmlns:a16="http://schemas.microsoft.com/office/drawing/2014/main" val="1622360173"/>
                  </a:ext>
                </a:extLst>
              </a:tr>
              <a:tr h="166620">
                <a:tc gridSpan="2">
                  <a:txBody>
                    <a:bodyPr/>
                    <a:lstStyle/>
                    <a:p>
                      <a:pPr algn="l" fontAlgn="b"/>
                      <a:r>
                        <a:rPr lang="en-US" sz="700" b="1" i="0" u="none" strike="noStrike" dirty="0">
                          <a:solidFill>
                            <a:srgbClr val="000000"/>
                          </a:solidFill>
                          <a:effectLst/>
                          <a:latin typeface="Arial" panose="020B0604020202020204" pitchFamily="34" charset="0"/>
                        </a:rPr>
                        <a:t>51600 · SOCIAL SECURITY EXPENSE</a:t>
                      </a:r>
                    </a:p>
                  </a:txBody>
                  <a:tcPr marL="0" marR="0" marT="0" marB="0" anchor="b">
                    <a:lnL>
                      <a:noFill/>
                    </a:lnL>
                    <a:lnR>
                      <a:noFill/>
                    </a:lnR>
                    <a:lnT>
                      <a:noFill/>
                    </a:lnT>
                    <a:lnB>
                      <a:noFill/>
                    </a:lnB>
                  </a:tcPr>
                </a:tc>
                <a:tc hMerge="1">
                  <a:txBody>
                    <a:bodyPr/>
                    <a:lstStyle/>
                    <a:p>
                      <a:endParaRPr lang="en-US"/>
                    </a:p>
                  </a:txBody>
                  <a:tcPr/>
                </a:tc>
                <a:tc>
                  <a:txBody>
                    <a:bodyPr/>
                    <a:lstStyle/>
                    <a:p>
                      <a:pPr algn="r" fontAlgn="b"/>
                      <a:r>
                        <a:rPr lang="en-US" sz="700" b="0" i="0" u="none" strike="noStrike" dirty="0">
                          <a:solidFill>
                            <a:srgbClr val="000000"/>
                          </a:solidFill>
                          <a:effectLst/>
                          <a:latin typeface="Arial" panose="020B0604020202020204" pitchFamily="34" charset="0"/>
                        </a:rPr>
                        <a:t>6,066.59</a:t>
                      </a:r>
                    </a:p>
                  </a:txBody>
                  <a:tcPr marL="0" marR="0" marT="0" marB="0" anchor="b">
                    <a:lnL>
                      <a:noFill/>
                    </a:lnL>
                    <a:lnR>
                      <a:noFill/>
                    </a:lnR>
                    <a:lnT>
                      <a:noFill/>
                    </a:lnT>
                    <a:lnB>
                      <a:noFill/>
                    </a:lnB>
                    <a:solidFill>
                      <a:srgbClr val="C5D9F1"/>
                    </a:solidFill>
                  </a:tcPr>
                </a:tc>
                <a:tc>
                  <a:txBody>
                    <a:bodyPr/>
                    <a:lstStyle/>
                    <a:p>
                      <a:pPr algn="l" fontAlgn="b"/>
                      <a:endParaRPr lang="en-US" sz="1000" b="0" i="0" u="none" strike="noStrike" dirty="0">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r" fontAlgn="b"/>
                      <a:r>
                        <a:rPr lang="en-US" sz="700" b="0" i="0" u="none" strike="noStrike" dirty="0">
                          <a:solidFill>
                            <a:srgbClr val="000000"/>
                          </a:solidFill>
                          <a:effectLst/>
                          <a:latin typeface="Arial" panose="020B0604020202020204" pitchFamily="34" charset="0"/>
                        </a:rPr>
                        <a:t>5,742.44</a:t>
                      </a:r>
                    </a:p>
                  </a:txBody>
                  <a:tcPr marL="0" marR="0" marT="0" marB="0" anchor="b">
                    <a:lnL>
                      <a:noFill/>
                    </a:lnL>
                    <a:lnR>
                      <a:noFill/>
                    </a:lnR>
                    <a:lnT>
                      <a:noFill/>
                    </a:lnT>
                    <a:lnB>
                      <a:noFill/>
                    </a:lnB>
                    <a:solidFill>
                      <a:srgbClr val="8DB4E3"/>
                    </a:solidFill>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0" marR="0" marT="0" marB="0" anchor="b">
                    <a:lnL>
                      <a:noFill/>
                    </a:lnL>
                    <a:lnR>
                      <a:noFill/>
                    </a:lnR>
                    <a:lnT>
                      <a:noFill/>
                    </a:lnT>
                    <a:lnB>
                      <a:noFill/>
                    </a:lnB>
                  </a:tcPr>
                </a:tc>
                <a:tc>
                  <a:txBody>
                    <a:bodyPr/>
                    <a:lstStyle/>
                    <a:p>
                      <a:pPr algn="r" fontAlgn="b"/>
                      <a:r>
                        <a:rPr lang="en-US" sz="700" b="0" i="0" u="none" strike="noStrike" dirty="0">
                          <a:solidFill>
                            <a:srgbClr val="000000"/>
                          </a:solidFill>
                          <a:effectLst/>
                          <a:latin typeface="Arial" panose="020B0604020202020204" pitchFamily="34" charset="0"/>
                        </a:rPr>
                        <a:t>6,463.54</a:t>
                      </a:r>
                    </a:p>
                  </a:txBody>
                  <a:tcPr marL="0" marR="0" marT="0" marB="0" anchor="b">
                    <a:lnL>
                      <a:noFill/>
                    </a:lnL>
                    <a:lnR>
                      <a:noFill/>
                    </a:lnR>
                    <a:lnT>
                      <a:noFill/>
                    </a:lnT>
                    <a:lnB>
                      <a:noFill/>
                    </a:lnB>
                    <a:solidFill>
                      <a:srgbClr val="FFFF99"/>
                    </a:solidFill>
                  </a:tcPr>
                </a:tc>
                <a:tc>
                  <a:txBody>
                    <a:bodyPr/>
                    <a:lstStyle/>
                    <a:p>
                      <a:pPr algn="l" fontAlgn="b"/>
                      <a:r>
                        <a:rPr lang="en-US" sz="700" b="0" i="0" u="none" strike="noStrike" dirty="0">
                          <a:solidFill>
                            <a:srgbClr val="000000"/>
                          </a:solidFill>
                          <a:effectLst/>
                          <a:latin typeface="Arial" panose="020B0604020202020204" pitchFamily="34" charset="0"/>
                        </a:rPr>
                        <a:t> </a:t>
                      </a:r>
                    </a:p>
                  </a:txBody>
                  <a:tcPr marL="0" marR="0" marT="0" marB="0" anchor="b">
                    <a:lnL>
                      <a:noFill/>
                    </a:lnL>
                    <a:lnR>
                      <a:noFill/>
                    </a:lnR>
                    <a:lnT>
                      <a:noFill/>
                    </a:lnT>
                    <a:lnB>
                      <a:noFill/>
                    </a:lnB>
                    <a:solidFill>
                      <a:srgbClr val="000000"/>
                    </a:solidFill>
                  </a:tcPr>
                </a:tc>
                <a:tc>
                  <a:txBody>
                    <a:bodyPr/>
                    <a:lstStyle/>
                    <a:p>
                      <a:pPr algn="r" fontAlgn="b"/>
                      <a:r>
                        <a:rPr lang="en-US" sz="700" b="0" i="0" u="none" strike="noStrike" dirty="0">
                          <a:solidFill>
                            <a:srgbClr val="000000"/>
                          </a:solidFill>
                          <a:effectLst/>
                          <a:latin typeface="Arial" panose="020B0604020202020204" pitchFamily="34" charset="0"/>
                        </a:rPr>
                        <a:t>3,832.39</a:t>
                      </a:r>
                    </a:p>
                  </a:txBody>
                  <a:tcPr marL="0" marR="0" marT="0" marB="0" anchor="b">
                    <a:lnL>
                      <a:noFill/>
                    </a:lnL>
                    <a:lnR>
                      <a:noFill/>
                    </a:lnR>
                    <a:lnT>
                      <a:noFill/>
                    </a:lnT>
                    <a:lnB>
                      <a:noFill/>
                    </a:lnB>
                    <a:solidFill>
                      <a:srgbClr val="FFFF99"/>
                    </a:solidFill>
                  </a:tcPr>
                </a:tc>
                <a:tc>
                  <a:txBody>
                    <a:bodyPr/>
                    <a:lstStyle/>
                    <a:p>
                      <a:pPr algn="r" fontAlgn="b"/>
                      <a:r>
                        <a:rPr lang="en-US" sz="700" b="0" i="0" u="none" strike="noStrike" dirty="0">
                          <a:solidFill>
                            <a:srgbClr val="000000"/>
                          </a:solidFill>
                          <a:effectLst/>
                          <a:latin typeface="Arial" panose="020B0604020202020204" pitchFamily="34" charset="0"/>
                        </a:rPr>
                        <a:t>2,167.61</a:t>
                      </a:r>
                    </a:p>
                  </a:txBody>
                  <a:tcPr marL="0" marR="0" marT="0" marB="0" anchor="b">
                    <a:lnL>
                      <a:noFill/>
                    </a:lnL>
                    <a:lnR>
                      <a:noFill/>
                    </a:lnR>
                    <a:lnT>
                      <a:noFill/>
                    </a:lnT>
                    <a:lnB>
                      <a:noFill/>
                    </a:lnB>
                    <a:solidFill>
                      <a:srgbClr val="FFFF99"/>
                    </a:solidFill>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0" marR="0" marT="0" marB="0" anchor="b">
                    <a:lnL>
                      <a:noFill/>
                    </a:lnL>
                    <a:lnR>
                      <a:noFill/>
                    </a:lnR>
                    <a:lnT>
                      <a:noFill/>
                    </a:lnT>
                    <a:lnB>
                      <a:noFill/>
                    </a:lnB>
                  </a:tcPr>
                </a:tc>
                <a:tc>
                  <a:txBody>
                    <a:bodyPr/>
                    <a:lstStyle/>
                    <a:p>
                      <a:pPr algn="r" fontAlgn="b"/>
                      <a:r>
                        <a:rPr lang="en-US" sz="700" b="0" i="0" u="none" strike="noStrike" dirty="0">
                          <a:solidFill>
                            <a:srgbClr val="000000"/>
                          </a:solidFill>
                          <a:effectLst/>
                          <a:latin typeface="Arial" panose="020B0604020202020204" pitchFamily="34" charset="0"/>
                        </a:rPr>
                        <a:t>6,000.00</a:t>
                      </a:r>
                    </a:p>
                  </a:txBody>
                  <a:tcPr marL="0" marR="0" marT="0" marB="0" anchor="b">
                    <a:lnL>
                      <a:noFill/>
                    </a:lnL>
                    <a:lnR>
                      <a:noFill/>
                    </a:lnR>
                    <a:lnT>
                      <a:noFill/>
                    </a:lnT>
                    <a:lnB>
                      <a:noFill/>
                    </a:lnB>
                    <a:solidFill>
                      <a:srgbClr val="FFFF99"/>
                    </a:solidFill>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0" marR="0" marT="0" marB="0" anchor="b">
                    <a:lnL>
                      <a:noFill/>
                    </a:lnL>
                    <a:lnR>
                      <a:noFill/>
                    </a:lnR>
                    <a:lnT>
                      <a:noFill/>
                    </a:lnT>
                    <a:lnB>
                      <a:noFill/>
                    </a:lnB>
                  </a:tcPr>
                </a:tc>
                <a:tc>
                  <a:txBody>
                    <a:bodyPr/>
                    <a:lstStyle/>
                    <a:p>
                      <a:pPr algn="r" fontAlgn="b"/>
                      <a:r>
                        <a:rPr lang="en-US" sz="700" b="0" i="0" u="none" strike="noStrike" dirty="0">
                          <a:solidFill>
                            <a:srgbClr val="000000"/>
                          </a:solidFill>
                          <a:effectLst/>
                          <a:latin typeface="Arial" panose="020B0604020202020204" pitchFamily="34" charset="0"/>
                        </a:rPr>
                        <a:t>6,000.00</a:t>
                      </a:r>
                    </a:p>
                  </a:txBody>
                  <a:tcPr marL="0" marR="0" marT="0" marB="0" anchor="b">
                    <a:lnL>
                      <a:noFill/>
                    </a:lnL>
                    <a:lnR>
                      <a:noFill/>
                    </a:lnR>
                    <a:lnT>
                      <a:noFill/>
                    </a:lnT>
                    <a:lnB>
                      <a:noFill/>
                    </a:lnB>
                    <a:solidFill>
                      <a:srgbClr val="CCFF66"/>
                    </a:solidFill>
                  </a:tcPr>
                </a:tc>
                <a:tc>
                  <a:txBody>
                    <a:bodyPr/>
                    <a:lstStyle/>
                    <a:p>
                      <a:pPr algn="l" fontAlgn="b"/>
                      <a:r>
                        <a:rPr lang="en-US" sz="700" b="0" i="0" u="none" strike="noStrike" dirty="0">
                          <a:solidFill>
                            <a:srgbClr val="000000"/>
                          </a:solidFill>
                          <a:effectLst/>
                          <a:latin typeface="Arial" panose="020B0604020202020204" pitchFamily="34" charset="0"/>
                        </a:rPr>
                        <a:t> </a:t>
                      </a:r>
                    </a:p>
                  </a:txBody>
                  <a:tcPr marL="0" marR="0" marT="0" marB="0" anchor="b">
                    <a:lnL>
                      <a:noFill/>
                    </a:lnL>
                    <a:lnR>
                      <a:noFill/>
                    </a:lnR>
                    <a:lnT>
                      <a:noFill/>
                    </a:lnT>
                    <a:lnB>
                      <a:noFill/>
                    </a:lnB>
                    <a:solidFill>
                      <a:srgbClr val="000000"/>
                    </a:solidFill>
                  </a:tcPr>
                </a:tc>
                <a:tc>
                  <a:txBody>
                    <a:bodyPr/>
                    <a:lstStyle/>
                    <a:p>
                      <a:pPr algn="r" fontAlgn="b"/>
                      <a:r>
                        <a:rPr lang="en-US" sz="700" b="0" i="0" u="none" strike="noStrike" dirty="0">
                          <a:solidFill>
                            <a:srgbClr val="000000"/>
                          </a:solidFill>
                          <a:effectLst/>
                          <a:latin typeface="Arial" panose="020B0604020202020204" pitchFamily="34" charset="0"/>
                        </a:rPr>
                        <a:t>6,000.00</a:t>
                      </a:r>
                    </a:p>
                  </a:txBody>
                  <a:tcPr marL="0" marR="0" marT="0" marB="0" anchor="b">
                    <a:lnL>
                      <a:noFill/>
                    </a:lnL>
                    <a:lnR>
                      <a:noFill/>
                    </a:lnR>
                    <a:lnT>
                      <a:noFill/>
                    </a:lnT>
                    <a:lnB>
                      <a:noFill/>
                    </a:lnB>
                    <a:solidFill>
                      <a:srgbClr val="CCFF66"/>
                    </a:solidFill>
                  </a:tcPr>
                </a:tc>
                <a:extLst>
                  <a:ext uri="{0D108BD9-81ED-4DB2-BD59-A6C34878D82A}">
                    <a16:rowId xmlns:a16="http://schemas.microsoft.com/office/drawing/2014/main" val="4058683258"/>
                  </a:ext>
                </a:extLst>
              </a:tr>
              <a:tr h="166620">
                <a:tc gridSpan="2">
                  <a:txBody>
                    <a:bodyPr/>
                    <a:lstStyle/>
                    <a:p>
                      <a:pPr algn="l" fontAlgn="b"/>
                      <a:r>
                        <a:rPr lang="en-US" sz="700" b="1" i="0" u="none" strike="noStrike" dirty="0">
                          <a:solidFill>
                            <a:srgbClr val="000000"/>
                          </a:solidFill>
                          <a:effectLst/>
                          <a:latin typeface="Arial" panose="020B0604020202020204" pitchFamily="34" charset="0"/>
                        </a:rPr>
                        <a:t>51610 · HEALTH INSURANCE</a:t>
                      </a:r>
                    </a:p>
                  </a:txBody>
                  <a:tcPr marL="0" marR="0" marT="0" marB="0" anchor="b">
                    <a:lnL>
                      <a:noFill/>
                    </a:lnL>
                    <a:lnR>
                      <a:noFill/>
                    </a:lnR>
                    <a:lnT>
                      <a:noFill/>
                    </a:lnT>
                    <a:lnB>
                      <a:noFill/>
                    </a:lnB>
                  </a:tcPr>
                </a:tc>
                <a:tc hMerge="1">
                  <a:txBody>
                    <a:bodyPr/>
                    <a:lstStyle/>
                    <a:p>
                      <a:endParaRPr lang="en-US"/>
                    </a:p>
                  </a:txBody>
                  <a:tcPr/>
                </a:tc>
                <a:tc>
                  <a:txBody>
                    <a:bodyPr/>
                    <a:lstStyle/>
                    <a:p>
                      <a:pPr algn="r" fontAlgn="b"/>
                      <a:r>
                        <a:rPr lang="en-US" sz="700" b="0" i="0" u="none" strike="noStrike" dirty="0">
                          <a:solidFill>
                            <a:srgbClr val="000000"/>
                          </a:solidFill>
                          <a:effectLst/>
                          <a:latin typeface="Arial" panose="020B0604020202020204" pitchFamily="34" charset="0"/>
                        </a:rPr>
                        <a:t>900.00</a:t>
                      </a:r>
                    </a:p>
                  </a:txBody>
                  <a:tcPr marL="0" marR="0" marT="0" marB="0" anchor="b">
                    <a:lnL>
                      <a:noFill/>
                    </a:lnL>
                    <a:lnR>
                      <a:noFill/>
                    </a:lnR>
                    <a:lnT>
                      <a:noFill/>
                    </a:lnT>
                    <a:lnB>
                      <a:noFill/>
                    </a:lnB>
                    <a:solidFill>
                      <a:srgbClr val="C5D9F1"/>
                    </a:solidFill>
                  </a:tcPr>
                </a:tc>
                <a:tc>
                  <a:txBody>
                    <a:bodyPr/>
                    <a:lstStyle/>
                    <a:p>
                      <a:pPr algn="l" fontAlgn="b"/>
                      <a:endParaRPr lang="en-US" sz="1000" b="0" i="0" u="none" strike="noStrike" dirty="0">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r" fontAlgn="b"/>
                      <a:r>
                        <a:rPr lang="en-US" sz="700" b="0" i="0" u="none" strike="noStrike" dirty="0">
                          <a:solidFill>
                            <a:srgbClr val="000000"/>
                          </a:solidFill>
                          <a:effectLst/>
                          <a:latin typeface="Arial" panose="020B0604020202020204" pitchFamily="34" charset="0"/>
                        </a:rPr>
                        <a:t>750.00</a:t>
                      </a:r>
                    </a:p>
                  </a:txBody>
                  <a:tcPr marL="0" marR="0" marT="0" marB="0" anchor="b">
                    <a:lnL>
                      <a:noFill/>
                    </a:lnL>
                    <a:lnR>
                      <a:noFill/>
                    </a:lnR>
                    <a:lnT>
                      <a:noFill/>
                    </a:lnT>
                    <a:lnB>
                      <a:noFill/>
                    </a:lnB>
                    <a:solidFill>
                      <a:srgbClr val="8DB4E3"/>
                    </a:solidFill>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0" marR="0" marT="0" marB="0" anchor="b">
                    <a:lnL>
                      <a:noFill/>
                    </a:lnL>
                    <a:lnR>
                      <a:noFill/>
                    </a:lnR>
                    <a:lnT>
                      <a:noFill/>
                    </a:lnT>
                    <a:lnB>
                      <a:noFill/>
                    </a:lnB>
                  </a:tcPr>
                </a:tc>
                <a:tc>
                  <a:txBody>
                    <a:bodyPr/>
                    <a:lstStyle/>
                    <a:p>
                      <a:pPr algn="r" fontAlgn="b"/>
                      <a:r>
                        <a:rPr lang="en-US" sz="700" b="0" i="0" u="none" strike="noStrike" dirty="0">
                          <a:solidFill>
                            <a:srgbClr val="000000"/>
                          </a:solidFill>
                          <a:effectLst/>
                          <a:latin typeface="Arial" panose="020B0604020202020204" pitchFamily="34" charset="0"/>
                        </a:rPr>
                        <a:t>0.00</a:t>
                      </a:r>
                    </a:p>
                  </a:txBody>
                  <a:tcPr marL="0" marR="0" marT="0" marB="0" anchor="b">
                    <a:lnL>
                      <a:noFill/>
                    </a:lnL>
                    <a:lnR>
                      <a:noFill/>
                    </a:lnR>
                    <a:lnT>
                      <a:noFill/>
                    </a:lnT>
                    <a:lnB>
                      <a:noFill/>
                    </a:lnB>
                    <a:solidFill>
                      <a:srgbClr val="FFFF99"/>
                    </a:solidFill>
                  </a:tcPr>
                </a:tc>
                <a:tc>
                  <a:txBody>
                    <a:bodyPr/>
                    <a:lstStyle/>
                    <a:p>
                      <a:pPr algn="l" fontAlgn="b"/>
                      <a:r>
                        <a:rPr lang="en-US" sz="700" b="0" i="0" u="none" strike="noStrike" dirty="0">
                          <a:solidFill>
                            <a:srgbClr val="000000"/>
                          </a:solidFill>
                          <a:effectLst/>
                          <a:latin typeface="Arial" panose="020B0604020202020204" pitchFamily="34" charset="0"/>
                        </a:rPr>
                        <a:t> </a:t>
                      </a:r>
                    </a:p>
                  </a:txBody>
                  <a:tcPr marL="0" marR="0" marT="0" marB="0" anchor="b">
                    <a:lnL>
                      <a:noFill/>
                    </a:lnL>
                    <a:lnR>
                      <a:noFill/>
                    </a:lnR>
                    <a:lnT>
                      <a:noFill/>
                    </a:lnT>
                    <a:lnB>
                      <a:noFill/>
                    </a:lnB>
                    <a:solidFill>
                      <a:srgbClr val="000000"/>
                    </a:solidFill>
                  </a:tcPr>
                </a:tc>
                <a:tc>
                  <a:txBody>
                    <a:bodyPr/>
                    <a:lstStyle/>
                    <a:p>
                      <a:pPr algn="r" fontAlgn="b"/>
                      <a:r>
                        <a:rPr lang="en-US" sz="700" b="0" i="0" u="none" strike="noStrike" dirty="0">
                          <a:solidFill>
                            <a:srgbClr val="000000"/>
                          </a:solidFill>
                          <a:effectLst/>
                          <a:latin typeface="Arial" panose="020B0604020202020204" pitchFamily="34" charset="0"/>
                        </a:rPr>
                        <a:t>17.00</a:t>
                      </a:r>
                    </a:p>
                  </a:txBody>
                  <a:tcPr marL="0" marR="0" marT="0" marB="0" anchor="b">
                    <a:lnL>
                      <a:noFill/>
                    </a:lnL>
                    <a:lnR>
                      <a:noFill/>
                    </a:lnR>
                    <a:lnT>
                      <a:noFill/>
                    </a:lnT>
                    <a:lnB>
                      <a:noFill/>
                    </a:lnB>
                    <a:solidFill>
                      <a:srgbClr val="FFFF99"/>
                    </a:solidFill>
                  </a:tcPr>
                </a:tc>
                <a:tc>
                  <a:txBody>
                    <a:bodyPr/>
                    <a:lstStyle/>
                    <a:p>
                      <a:pPr algn="r" fontAlgn="b"/>
                      <a:r>
                        <a:rPr lang="en-US" sz="700" b="0" i="0" u="none" strike="noStrike" dirty="0">
                          <a:solidFill>
                            <a:srgbClr val="000000"/>
                          </a:solidFill>
                          <a:effectLst/>
                          <a:latin typeface="Arial" panose="020B0604020202020204" pitchFamily="34" charset="0"/>
                        </a:rPr>
                        <a:t>0.00</a:t>
                      </a:r>
                    </a:p>
                  </a:txBody>
                  <a:tcPr marL="0" marR="0" marT="0" marB="0" anchor="b">
                    <a:lnL>
                      <a:noFill/>
                    </a:lnL>
                    <a:lnR>
                      <a:noFill/>
                    </a:lnR>
                    <a:lnT>
                      <a:noFill/>
                    </a:lnT>
                    <a:lnB>
                      <a:noFill/>
                    </a:lnB>
                    <a:solidFill>
                      <a:srgbClr val="FFFF99"/>
                    </a:solidFill>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0" marR="0" marT="0" marB="0" anchor="b">
                    <a:lnL>
                      <a:noFill/>
                    </a:lnL>
                    <a:lnR>
                      <a:noFill/>
                    </a:lnR>
                    <a:lnT>
                      <a:noFill/>
                    </a:lnT>
                    <a:lnB>
                      <a:noFill/>
                    </a:lnB>
                  </a:tcPr>
                </a:tc>
                <a:tc>
                  <a:txBody>
                    <a:bodyPr/>
                    <a:lstStyle/>
                    <a:p>
                      <a:pPr algn="r" fontAlgn="b"/>
                      <a:r>
                        <a:rPr lang="en-US" sz="700" b="0" i="0" u="none" strike="noStrike" dirty="0">
                          <a:solidFill>
                            <a:srgbClr val="000000"/>
                          </a:solidFill>
                          <a:effectLst/>
                          <a:latin typeface="Arial" panose="020B0604020202020204" pitchFamily="34" charset="0"/>
                        </a:rPr>
                        <a:t>17.00</a:t>
                      </a:r>
                    </a:p>
                  </a:txBody>
                  <a:tcPr marL="0" marR="0" marT="0" marB="0" anchor="b">
                    <a:lnL>
                      <a:noFill/>
                    </a:lnL>
                    <a:lnR>
                      <a:noFill/>
                    </a:lnR>
                    <a:lnT>
                      <a:noFill/>
                    </a:lnT>
                    <a:lnB>
                      <a:noFill/>
                    </a:lnB>
                    <a:solidFill>
                      <a:srgbClr val="FFFF99"/>
                    </a:solidFill>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0" marR="0" marT="0" marB="0" anchor="b">
                    <a:lnL>
                      <a:noFill/>
                    </a:lnL>
                    <a:lnR>
                      <a:noFill/>
                    </a:lnR>
                    <a:lnT>
                      <a:noFill/>
                    </a:lnT>
                    <a:lnB>
                      <a:noFill/>
                    </a:lnB>
                  </a:tcPr>
                </a:tc>
                <a:tc>
                  <a:txBody>
                    <a:bodyPr/>
                    <a:lstStyle/>
                    <a:p>
                      <a:pPr algn="r" fontAlgn="b"/>
                      <a:r>
                        <a:rPr lang="en-US" sz="700" b="0" i="0" u="none" strike="noStrike" dirty="0">
                          <a:solidFill>
                            <a:srgbClr val="000000"/>
                          </a:solidFill>
                          <a:effectLst/>
                          <a:latin typeface="Arial" panose="020B0604020202020204" pitchFamily="34" charset="0"/>
                        </a:rPr>
                        <a:t>0.00</a:t>
                      </a:r>
                    </a:p>
                  </a:txBody>
                  <a:tcPr marL="0" marR="0" marT="0" marB="0" anchor="b">
                    <a:lnL>
                      <a:noFill/>
                    </a:lnL>
                    <a:lnR>
                      <a:noFill/>
                    </a:lnR>
                    <a:lnT>
                      <a:noFill/>
                    </a:lnT>
                    <a:lnB>
                      <a:noFill/>
                    </a:lnB>
                    <a:solidFill>
                      <a:srgbClr val="CCFF66"/>
                    </a:solidFill>
                  </a:tcPr>
                </a:tc>
                <a:tc>
                  <a:txBody>
                    <a:bodyPr/>
                    <a:lstStyle/>
                    <a:p>
                      <a:pPr algn="l" fontAlgn="b"/>
                      <a:r>
                        <a:rPr lang="en-US" sz="700" b="0" i="0" u="none" strike="noStrike" dirty="0">
                          <a:solidFill>
                            <a:srgbClr val="000000"/>
                          </a:solidFill>
                          <a:effectLst/>
                          <a:latin typeface="Arial" panose="020B0604020202020204" pitchFamily="34" charset="0"/>
                        </a:rPr>
                        <a:t> </a:t>
                      </a:r>
                    </a:p>
                  </a:txBody>
                  <a:tcPr marL="0" marR="0" marT="0" marB="0" anchor="b">
                    <a:lnL>
                      <a:noFill/>
                    </a:lnL>
                    <a:lnR>
                      <a:noFill/>
                    </a:lnR>
                    <a:lnT>
                      <a:noFill/>
                    </a:lnT>
                    <a:lnB>
                      <a:noFill/>
                    </a:lnB>
                    <a:solidFill>
                      <a:srgbClr val="000000"/>
                    </a:solidFill>
                  </a:tcPr>
                </a:tc>
                <a:tc>
                  <a:txBody>
                    <a:bodyPr/>
                    <a:lstStyle/>
                    <a:p>
                      <a:pPr algn="r" fontAlgn="b"/>
                      <a:r>
                        <a:rPr lang="en-US" sz="700" b="0" i="0" u="none" strike="noStrike" dirty="0">
                          <a:solidFill>
                            <a:srgbClr val="000000"/>
                          </a:solidFill>
                          <a:effectLst/>
                          <a:latin typeface="Arial" panose="020B0604020202020204" pitchFamily="34" charset="0"/>
                        </a:rPr>
                        <a:t>0.00</a:t>
                      </a:r>
                    </a:p>
                  </a:txBody>
                  <a:tcPr marL="0" marR="0" marT="0" marB="0" anchor="b">
                    <a:lnL>
                      <a:noFill/>
                    </a:lnL>
                    <a:lnR>
                      <a:noFill/>
                    </a:lnR>
                    <a:lnT>
                      <a:noFill/>
                    </a:lnT>
                    <a:lnB>
                      <a:noFill/>
                    </a:lnB>
                    <a:solidFill>
                      <a:srgbClr val="CCFF66"/>
                    </a:solidFill>
                  </a:tcPr>
                </a:tc>
                <a:extLst>
                  <a:ext uri="{0D108BD9-81ED-4DB2-BD59-A6C34878D82A}">
                    <a16:rowId xmlns:a16="http://schemas.microsoft.com/office/drawing/2014/main" val="2804902672"/>
                  </a:ext>
                </a:extLst>
              </a:tr>
              <a:tr h="166620">
                <a:tc gridSpan="2">
                  <a:txBody>
                    <a:bodyPr/>
                    <a:lstStyle/>
                    <a:p>
                      <a:pPr algn="l" fontAlgn="b"/>
                      <a:r>
                        <a:rPr lang="en-US" sz="700" b="1" i="0" u="none" strike="noStrike" dirty="0">
                          <a:solidFill>
                            <a:srgbClr val="000000"/>
                          </a:solidFill>
                          <a:effectLst/>
                          <a:latin typeface="Arial" panose="020B0604020202020204" pitchFamily="34" charset="0"/>
                        </a:rPr>
                        <a:t>51614 · HEALTH INS - CLERK</a:t>
                      </a:r>
                    </a:p>
                  </a:txBody>
                  <a:tcPr marL="0" marR="0" marT="0" marB="0" anchor="b">
                    <a:lnL>
                      <a:noFill/>
                    </a:lnL>
                    <a:lnR>
                      <a:noFill/>
                    </a:lnR>
                    <a:lnT>
                      <a:noFill/>
                    </a:lnT>
                    <a:lnB>
                      <a:noFill/>
                    </a:lnB>
                  </a:tcPr>
                </a:tc>
                <a:tc hMerge="1">
                  <a:txBody>
                    <a:bodyPr/>
                    <a:lstStyle/>
                    <a:p>
                      <a:endParaRPr lang="en-US"/>
                    </a:p>
                  </a:txBody>
                  <a:tcPr/>
                </a:tc>
                <a:tc>
                  <a:txBody>
                    <a:bodyPr/>
                    <a:lstStyle/>
                    <a:p>
                      <a:pPr algn="r" fontAlgn="b"/>
                      <a:r>
                        <a:rPr lang="en-US" sz="700" b="0" i="0" u="none" strike="noStrike" dirty="0">
                          <a:solidFill>
                            <a:srgbClr val="000000"/>
                          </a:solidFill>
                          <a:effectLst/>
                          <a:latin typeface="Arial" panose="020B0604020202020204" pitchFamily="34" charset="0"/>
                        </a:rPr>
                        <a:t>14,853.22</a:t>
                      </a:r>
                    </a:p>
                  </a:txBody>
                  <a:tcPr marL="0" marR="0" marT="0" marB="0" anchor="b">
                    <a:lnL>
                      <a:noFill/>
                    </a:lnL>
                    <a:lnR>
                      <a:noFill/>
                    </a:lnR>
                    <a:lnT>
                      <a:noFill/>
                    </a:lnT>
                    <a:lnB>
                      <a:noFill/>
                    </a:lnB>
                    <a:solidFill>
                      <a:srgbClr val="C5D9F1"/>
                    </a:solidFill>
                  </a:tcPr>
                </a:tc>
                <a:tc>
                  <a:txBody>
                    <a:bodyPr/>
                    <a:lstStyle/>
                    <a:p>
                      <a:pPr algn="l" fontAlgn="b"/>
                      <a:endParaRPr lang="en-US" sz="1000" b="0" i="0" u="none" strike="noStrike" dirty="0">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r" fontAlgn="b"/>
                      <a:r>
                        <a:rPr lang="en-US" sz="700" b="0" i="0" u="none" strike="noStrike" dirty="0">
                          <a:solidFill>
                            <a:srgbClr val="000000"/>
                          </a:solidFill>
                          <a:effectLst/>
                          <a:latin typeface="Arial" panose="020B0604020202020204" pitchFamily="34" charset="0"/>
                        </a:rPr>
                        <a:t>21,437.38</a:t>
                      </a:r>
                    </a:p>
                  </a:txBody>
                  <a:tcPr marL="0" marR="0" marT="0" marB="0" anchor="b">
                    <a:lnL>
                      <a:noFill/>
                    </a:lnL>
                    <a:lnR>
                      <a:noFill/>
                    </a:lnR>
                    <a:lnT>
                      <a:noFill/>
                    </a:lnT>
                    <a:lnB>
                      <a:noFill/>
                    </a:lnB>
                    <a:solidFill>
                      <a:srgbClr val="8DB4E3"/>
                    </a:solidFill>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0" marR="0" marT="0" marB="0" anchor="b">
                    <a:lnL>
                      <a:noFill/>
                    </a:lnL>
                    <a:lnR>
                      <a:noFill/>
                    </a:lnR>
                    <a:lnT>
                      <a:noFill/>
                    </a:lnT>
                    <a:lnB>
                      <a:noFill/>
                    </a:lnB>
                  </a:tcPr>
                </a:tc>
                <a:tc>
                  <a:txBody>
                    <a:bodyPr/>
                    <a:lstStyle/>
                    <a:p>
                      <a:pPr algn="r" fontAlgn="b"/>
                      <a:r>
                        <a:rPr lang="en-US" sz="700" b="0" i="0" u="none" strike="noStrike" dirty="0">
                          <a:solidFill>
                            <a:srgbClr val="000000"/>
                          </a:solidFill>
                          <a:effectLst/>
                          <a:latin typeface="Arial" panose="020B0604020202020204" pitchFamily="34" charset="0"/>
                        </a:rPr>
                        <a:t>17,691.19</a:t>
                      </a:r>
                    </a:p>
                  </a:txBody>
                  <a:tcPr marL="0" marR="0" marT="0" marB="0" anchor="b">
                    <a:lnL>
                      <a:noFill/>
                    </a:lnL>
                    <a:lnR>
                      <a:noFill/>
                    </a:lnR>
                    <a:lnT>
                      <a:noFill/>
                    </a:lnT>
                    <a:lnB>
                      <a:noFill/>
                    </a:lnB>
                    <a:solidFill>
                      <a:srgbClr val="FFFF99"/>
                    </a:solidFill>
                  </a:tcPr>
                </a:tc>
                <a:tc>
                  <a:txBody>
                    <a:bodyPr/>
                    <a:lstStyle/>
                    <a:p>
                      <a:pPr algn="l" fontAlgn="b"/>
                      <a:r>
                        <a:rPr lang="en-US" sz="700" b="0" i="0" u="none" strike="noStrike" dirty="0">
                          <a:solidFill>
                            <a:srgbClr val="000000"/>
                          </a:solidFill>
                          <a:effectLst/>
                          <a:latin typeface="Arial" panose="020B0604020202020204" pitchFamily="34" charset="0"/>
                        </a:rPr>
                        <a:t> </a:t>
                      </a:r>
                    </a:p>
                  </a:txBody>
                  <a:tcPr marL="0" marR="0" marT="0" marB="0" anchor="b">
                    <a:lnL>
                      <a:noFill/>
                    </a:lnL>
                    <a:lnR>
                      <a:noFill/>
                    </a:lnR>
                    <a:lnT>
                      <a:noFill/>
                    </a:lnT>
                    <a:lnB>
                      <a:noFill/>
                    </a:lnB>
                    <a:solidFill>
                      <a:srgbClr val="000000"/>
                    </a:solidFill>
                  </a:tcPr>
                </a:tc>
                <a:tc>
                  <a:txBody>
                    <a:bodyPr/>
                    <a:lstStyle/>
                    <a:p>
                      <a:pPr algn="r" fontAlgn="b"/>
                      <a:r>
                        <a:rPr lang="en-US" sz="700" b="0" i="0" u="none" strike="noStrike" dirty="0">
                          <a:solidFill>
                            <a:srgbClr val="000000"/>
                          </a:solidFill>
                          <a:effectLst/>
                          <a:latin typeface="Arial" panose="020B0604020202020204" pitchFamily="34" charset="0"/>
                        </a:rPr>
                        <a:t>12,687.45</a:t>
                      </a:r>
                    </a:p>
                  </a:txBody>
                  <a:tcPr marL="0" marR="0" marT="0" marB="0" anchor="b">
                    <a:lnL>
                      <a:noFill/>
                    </a:lnL>
                    <a:lnR>
                      <a:noFill/>
                    </a:lnR>
                    <a:lnT>
                      <a:noFill/>
                    </a:lnT>
                    <a:lnB>
                      <a:noFill/>
                    </a:lnB>
                    <a:solidFill>
                      <a:srgbClr val="FFFF99"/>
                    </a:solidFill>
                  </a:tcPr>
                </a:tc>
                <a:tc>
                  <a:txBody>
                    <a:bodyPr/>
                    <a:lstStyle/>
                    <a:p>
                      <a:pPr algn="r" fontAlgn="b"/>
                      <a:r>
                        <a:rPr lang="en-US" sz="700" b="0" i="0" u="none" strike="noStrike" dirty="0">
                          <a:solidFill>
                            <a:srgbClr val="000000"/>
                          </a:solidFill>
                          <a:effectLst/>
                          <a:latin typeface="Arial" panose="020B0604020202020204" pitchFamily="34" charset="0"/>
                        </a:rPr>
                        <a:t>4,812.55</a:t>
                      </a:r>
                    </a:p>
                  </a:txBody>
                  <a:tcPr marL="0" marR="0" marT="0" marB="0" anchor="b">
                    <a:lnL>
                      <a:noFill/>
                    </a:lnL>
                    <a:lnR>
                      <a:noFill/>
                    </a:lnR>
                    <a:lnT>
                      <a:noFill/>
                    </a:lnT>
                    <a:lnB>
                      <a:noFill/>
                    </a:lnB>
                    <a:solidFill>
                      <a:srgbClr val="FFFF99"/>
                    </a:solidFill>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0" marR="0" marT="0" marB="0" anchor="b">
                    <a:lnL>
                      <a:noFill/>
                    </a:lnL>
                    <a:lnR>
                      <a:noFill/>
                    </a:lnR>
                    <a:lnT>
                      <a:noFill/>
                    </a:lnT>
                    <a:lnB>
                      <a:noFill/>
                    </a:lnB>
                  </a:tcPr>
                </a:tc>
                <a:tc>
                  <a:txBody>
                    <a:bodyPr/>
                    <a:lstStyle/>
                    <a:p>
                      <a:pPr algn="r" fontAlgn="b"/>
                      <a:r>
                        <a:rPr lang="en-US" sz="700" b="0" i="0" u="none" strike="noStrike" dirty="0">
                          <a:solidFill>
                            <a:srgbClr val="000000"/>
                          </a:solidFill>
                          <a:effectLst/>
                          <a:latin typeface="Arial" panose="020B0604020202020204" pitchFamily="34" charset="0"/>
                        </a:rPr>
                        <a:t>17,500.00</a:t>
                      </a:r>
                    </a:p>
                  </a:txBody>
                  <a:tcPr marL="0" marR="0" marT="0" marB="0" anchor="b">
                    <a:lnL>
                      <a:noFill/>
                    </a:lnL>
                    <a:lnR>
                      <a:noFill/>
                    </a:lnR>
                    <a:lnT>
                      <a:noFill/>
                    </a:lnT>
                    <a:lnB>
                      <a:noFill/>
                    </a:lnB>
                    <a:solidFill>
                      <a:srgbClr val="FFFF99"/>
                    </a:solidFill>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0" marR="0" marT="0" marB="0" anchor="b">
                    <a:lnL>
                      <a:noFill/>
                    </a:lnL>
                    <a:lnR>
                      <a:noFill/>
                    </a:lnR>
                    <a:lnT>
                      <a:noFill/>
                    </a:lnT>
                    <a:lnB>
                      <a:noFill/>
                    </a:lnB>
                  </a:tcPr>
                </a:tc>
                <a:tc>
                  <a:txBody>
                    <a:bodyPr/>
                    <a:lstStyle/>
                    <a:p>
                      <a:pPr algn="r" fontAlgn="b"/>
                      <a:r>
                        <a:rPr lang="en-US" sz="700" b="0" i="0" u="none" strike="noStrike" dirty="0">
                          <a:solidFill>
                            <a:srgbClr val="000000"/>
                          </a:solidFill>
                          <a:effectLst/>
                          <a:latin typeface="Arial" panose="020B0604020202020204" pitchFamily="34" charset="0"/>
                        </a:rPr>
                        <a:t>17,500.00</a:t>
                      </a:r>
                    </a:p>
                  </a:txBody>
                  <a:tcPr marL="0" marR="0" marT="0" marB="0" anchor="b">
                    <a:lnL>
                      <a:noFill/>
                    </a:lnL>
                    <a:lnR>
                      <a:noFill/>
                    </a:lnR>
                    <a:lnT>
                      <a:noFill/>
                    </a:lnT>
                    <a:lnB>
                      <a:noFill/>
                    </a:lnB>
                    <a:solidFill>
                      <a:srgbClr val="CCFF66"/>
                    </a:solidFill>
                  </a:tcPr>
                </a:tc>
                <a:tc>
                  <a:txBody>
                    <a:bodyPr/>
                    <a:lstStyle/>
                    <a:p>
                      <a:pPr algn="l" fontAlgn="b"/>
                      <a:r>
                        <a:rPr lang="en-US" sz="700" b="0" i="0" u="none" strike="noStrike" dirty="0">
                          <a:solidFill>
                            <a:srgbClr val="000000"/>
                          </a:solidFill>
                          <a:effectLst/>
                          <a:latin typeface="Arial" panose="020B0604020202020204" pitchFamily="34" charset="0"/>
                        </a:rPr>
                        <a:t> </a:t>
                      </a:r>
                    </a:p>
                  </a:txBody>
                  <a:tcPr marL="0" marR="0" marT="0" marB="0" anchor="b">
                    <a:lnL>
                      <a:noFill/>
                    </a:lnL>
                    <a:lnR>
                      <a:noFill/>
                    </a:lnR>
                    <a:lnT>
                      <a:noFill/>
                    </a:lnT>
                    <a:lnB>
                      <a:noFill/>
                    </a:lnB>
                    <a:solidFill>
                      <a:srgbClr val="000000"/>
                    </a:solidFill>
                  </a:tcPr>
                </a:tc>
                <a:tc>
                  <a:txBody>
                    <a:bodyPr/>
                    <a:lstStyle/>
                    <a:p>
                      <a:pPr algn="r" fontAlgn="b"/>
                      <a:r>
                        <a:rPr lang="en-US" sz="700" b="0" i="0" u="none" strike="noStrike" dirty="0">
                          <a:solidFill>
                            <a:srgbClr val="000000"/>
                          </a:solidFill>
                          <a:effectLst/>
                          <a:latin typeface="Arial" panose="020B0604020202020204" pitchFamily="34" charset="0"/>
                        </a:rPr>
                        <a:t>17,500.00</a:t>
                      </a:r>
                    </a:p>
                  </a:txBody>
                  <a:tcPr marL="0" marR="0" marT="0" marB="0" anchor="b">
                    <a:lnL>
                      <a:noFill/>
                    </a:lnL>
                    <a:lnR>
                      <a:noFill/>
                    </a:lnR>
                    <a:lnT>
                      <a:noFill/>
                    </a:lnT>
                    <a:lnB>
                      <a:noFill/>
                    </a:lnB>
                    <a:solidFill>
                      <a:srgbClr val="CCFF66"/>
                    </a:solidFill>
                  </a:tcPr>
                </a:tc>
                <a:extLst>
                  <a:ext uri="{0D108BD9-81ED-4DB2-BD59-A6C34878D82A}">
                    <a16:rowId xmlns:a16="http://schemas.microsoft.com/office/drawing/2014/main" val="2117180785"/>
                  </a:ext>
                </a:extLst>
              </a:tr>
              <a:tr h="166620">
                <a:tc gridSpan="2">
                  <a:txBody>
                    <a:bodyPr/>
                    <a:lstStyle/>
                    <a:p>
                      <a:pPr algn="l" fontAlgn="b"/>
                      <a:r>
                        <a:rPr lang="en-US" sz="700" b="1" i="0" u="none" strike="noStrike" dirty="0">
                          <a:solidFill>
                            <a:srgbClr val="000000"/>
                          </a:solidFill>
                          <a:effectLst/>
                          <a:latin typeface="Arial" panose="020B0604020202020204" pitchFamily="34" charset="0"/>
                        </a:rPr>
                        <a:t>51620 · MILEAGE EXPENSE</a:t>
                      </a:r>
                    </a:p>
                  </a:txBody>
                  <a:tcPr marL="0" marR="0" marT="0" marB="0" anchor="b">
                    <a:lnL>
                      <a:noFill/>
                    </a:lnL>
                    <a:lnR>
                      <a:noFill/>
                    </a:lnR>
                    <a:lnT>
                      <a:noFill/>
                    </a:lnT>
                    <a:lnB>
                      <a:noFill/>
                    </a:lnB>
                  </a:tcPr>
                </a:tc>
                <a:tc hMerge="1">
                  <a:txBody>
                    <a:bodyPr/>
                    <a:lstStyle/>
                    <a:p>
                      <a:endParaRPr lang="en-US"/>
                    </a:p>
                  </a:txBody>
                  <a:tcPr/>
                </a:tc>
                <a:tc>
                  <a:txBody>
                    <a:bodyPr/>
                    <a:lstStyle/>
                    <a:p>
                      <a:pPr algn="r" fontAlgn="b"/>
                      <a:r>
                        <a:rPr lang="en-US" sz="700" b="0" i="0" u="none" strike="noStrike" dirty="0">
                          <a:solidFill>
                            <a:srgbClr val="000000"/>
                          </a:solidFill>
                          <a:effectLst/>
                          <a:latin typeface="Arial" panose="020B0604020202020204" pitchFamily="34" charset="0"/>
                        </a:rPr>
                        <a:t>1,290.98</a:t>
                      </a:r>
                    </a:p>
                  </a:txBody>
                  <a:tcPr marL="0" marR="0" marT="0" marB="0" anchor="b">
                    <a:lnL>
                      <a:noFill/>
                    </a:lnL>
                    <a:lnR>
                      <a:noFill/>
                    </a:lnR>
                    <a:lnT>
                      <a:noFill/>
                    </a:lnT>
                    <a:lnB>
                      <a:noFill/>
                    </a:lnB>
                    <a:solidFill>
                      <a:srgbClr val="C5D9F1"/>
                    </a:solidFill>
                  </a:tcPr>
                </a:tc>
                <a:tc>
                  <a:txBody>
                    <a:bodyPr/>
                    <a:lstStyle/>
                    <a:p>
                      <a:pPr algn="l" fontAlgn="b"/>
                      <a:endParaRPr lang="en-US" sz="1000" b="0" i="0" u="none" strike="noStrike" dirty="0">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r" fontAlgn="b"/>
                      <a:r>
                        <a:rPr lang="en-US" sz="700" b="0" i="0" u="none" strike="noStrike" dirty="0">
                          <a:solidFill>
                            <a:srgbClr val="000000"/>
                          </a:solidFill>
                          <a:effectLst/>
                          <a:latin typeface="Arial" panose="020B0604020202020204" pitchFamily="34" charset="0"/>
                        </a:rPr>
                        <a:t>978.70</a:t>
                      </a:r>
                    </a:p>
                  </a:txBody>
                  <a:tcPr marL="0" marR="0" marT="0" marB="0" anchor="b">
                    <a:lnL>
                      <a:noFill/>
                    </a:lnL>
                    <a:lnR>
                      <a:noFill/>
                    </a:lnR>
                    <a:lnT>
                      <a:noFill/>
                    </a:lnT>
                    <a:lnB>
                      <a:noFill/>
                    </a:lnB>
                    <a:solidFill>
                      <a:srgbClr val="8DB4E3"/>
                    </a:solidFill>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0" marR="0" marT="0" marB="0" anchor="b">
                    <a:lnL>
                      <a:noFill/>
                    </a:lnL>
                    <a:lnR>
                      <a:noFill/>
                    </a:lnR>
                    <a:lnT>
                      <a:noFill/>
                    </a:lnT>
                    <a:lnB>
                      <a:noFill/>
                    </a:lnB>
                  </a:tcPr>
                </a:tc>
                <a:tc>
                  <a:txBody>
                    <a:bodyPr/>
                    <a:lstStyle/>
                    <a:p>
                      <a:pPr algn="r" fontAlgn="b"/>
                      <a:r>
                        <a:rPr lang="en-US" sz="700" b="0" i="0" u="none" strike="noStrike" dirty="0">
                          <a:solidFill>
                            <a:srgbClr val="000000"/>
                          </a:solidFill>
                          <a:effectLst/>
                          <a:latin typeface="Arial" panose="020B0604020202020204" pitchFamily="34" charset="0"/>
                        </a:rPr>
                        <a:t>2,131.22</a:t>
                      </a:r>
                    </a:p>
                  </a:txBody>
                  <a:tcPr marL="0" marR="0" marT="0" marB="0" anchor="b">
                    <a:lnL>
                      <a:noFill/>
                    </a:lnL>
                    <a:lnR>
                      <a:noFill/>
                    </a:lnR>
                    <a:lnT>
                      <a:noFill/>
                    </a:lnT>
                    <a:lnB>
                      <a:noFill/>
                    </a:lnB>
                    <a:solidFill>
                      <a:srgbClr val="FFFF99"/>
                    </a:solidFill>
                  </a:tcPr>
                </a:tc>
                <a:tc>
                  <a:txBody>
                    <a:bodyPr/>
                    <a:lstStyle/>
                    <a:p>
                      <a:pPr algn="l" fontAlgn="b"/>
                      <a:r>
                        <a:rPr lang="en-US" sz="700" b="0" i="0" u="none" strike="noStrike" dirty="0">
                          <a:solidFill>
                            <a:srgbClr val="000000"/>
                          </a:solidFill>
                          <a:effectLst/>
                          <a:latin typeface="Arial" panose="020B0604020202020204" pitchFamily="34" charset="0"/>
                        </a:rPr>
                        <a:t> </a:t>
                      </a:r>
                    </a:p>
                  </a:txBody>
                  <a:tcPr marL="0" marR="0" marT="0" marB="0" anchor="b">
                    <a:lnL>
                      <a:noFill/>
                    </a:lnL>
                    <a:lnR>
                      <a:noFill/>
                    </a:lnR>
                    <a:lnT>
                      <a:noFill/>
                    </a:lnT>
                    <a:lnB>
                      <a:noFill/>
                    </a:lnB>
                    <a:solidFill>
                      <a:srgbClr val="000000"/>
                    </a:solidFill>
                  </a:tcPr>
                </a:tc>
                <a:tc>
                  <a:txBody>
                    <a:bodyPr/>
                    <a:lstStyle/>
                    <a:p>
                      <a:pPr algn="r" fontAlgn="b"/>
                      <a:r>
                        <a:rPr lang="en-US" sz="700" b="0" i="0" u="none" strike="noStrike" dirty="0">
                          <a:solidFill>
                            <a:srgbClr val="000000"/>
                          </a:solidFill>
                          <a:effectLst/>
                          <a:latin typeface="Arial" panose="020B0604020202020204" pitchFamily="34" charset="0"/>
                        </a:rPr>
                        <a:t>798.20</a:t>
                      </a:r>
                    </a:p>
                  </a:txBody>
                  <a:tcPr marL="0" marR="0" marT="0" marB="0" anchor="b">
                    <a:lnL>
                      <a:noFill/>
                    </a:lnL>
                    <a:lnR>
                      <a:noFill/>
                    </a:lnR>
                    <a:lnT>
                      <a:noFill/>
                    </a:lnT>
                    <a:lnB>
                      <a:noFill/>
                    </a:lnB>
                    <a:solidFill>
                      <a:srgbClr val="FFFF99"/>
                    </a:solidFill>
                  </a:tcPr>
                </a:tc>
                <a:tc>
                  <a:txBody>
                    <a:bodyPr/>
                    <a:lstStyle/>
                    <a:p>
                      <a:pPr algn="r" fontAlgn="b"/>
                      <a:r>
                        <a:rPr lang="en-US" sz="700" b="0" i="0" u="none" strike="noStrike" dirty="0">
                          <a:solidFill>
                            <a:srgbClr val="000000"/>
                          </a:solidFill>
                          <a:effectLst/>
                          <a:latin typeface="Arial" panose="020B0604020202020204" pitchFamily="34" charset="0"/>
                        </a:rPr>
                        <a:t>701.80</a:t>
                      </a:r>
                    </a:p>
                  </a:txBody>
                  <a:tcPr marL="0" marR="0" marT="0" marB="0" anchor="b">
                    <a:lnL>
                      <a:noFill/>
                    </a:lnL>
                    <a:lnR>
                      <a:noFill/>
                    </a:lnR>
                    <a:lnT>
                      <a:noFill/>
                    </a:lnT>
                    <a:lnB>
                      <a:noFill/>
                    </a:lnB>
                    <a:solidFill>
                      <a:srgbClr val="FFFF99"/>
                    </a:solidFill>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0" marR="0" marT="0" marB="0" anchor="b">
                    <a:lnL>
                      <a:noFill/>
                    </a:lnL>
                    <a:lnR>
                      <a:noFill/>
                    </a:lnR>
                    <a:lnT>
                      <a:noFill/>
                    </a:lnT>
                    <a:lnB>
                      <a:noFill/>
                    </a:lnB>
                  </a:tcPr>
                </a:tc>
                <a:tc>
                  <a:txBody>
                    <a:bodyPr/>
                    <a:lstStyle/>
                    <a:p>
                      <a:pPr algn="r" fontAlgn="b"/>
                      <a:r>
                        <a:rPr lang="en-US" sz="700" b="0" i="0" u="none" strike="noStrike" dirty="0">
                          <a:solidFill>
                            <a:srgbClr val="000000"/>
                          </a:solidFill>
                          <a:effectLst/>
                          <a:latin typeface="Arial" panose="020B0604020202020204" pitchFamily="34" charset="0"/>
                        </a:rPr>
                        <a:t>1,500.00</a:t>
                      </a:r>
                    </a:p>
                  </a:txBody>
                  <a:tcPr marL="0" marR="0" marT="0" marB="0" anchor="b">
                    <a:lnL>
                      <a:noFill/>
                    </a:lnL>
                    <a:lnR>
                      <a:noFill/>
                    </a:lnR>
                    <a:lnT>
                      <a:noFill/>
                    </a:lnT>
                    <a:lnB>
                      <a:noFill/>
                    </a:lnB>
                    <a:solidFill>
                      <a:srgbClr val="FFFF99"/>
                    </a:solidFill>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0" marR="0" marT="0" marB="0" anchor="b">
                    <a:lnL>
                      <a:noFill/>
                    </a:lnL>
                    <a:lnR>
                      <a:noFill/>
                    </a:lnR>
                    <a:lnT>
                      <a:noFill/>
                    </a:lnT>
                    <a:lnB>
                      <a:noFill/>
                    </a:lnB>
                  </a:tcPr>
                </a:tc>
                <a:tc>
                  <a:txBody>
                    <a:bodyPr/>
                    <a:lstStyle/>
                    <a:p>
                      <a:pPr algn="r" fontAlgn="b"/>
                      <a:r>
                        <a:rPr lang="en-US" sz="700" b="0" i="0" u="none" strike="noStrike" dirty="0">
                          <a:solidFill>
                            <a:srgbClr val="000000"/>
                          </a:solidFill>
                          <a:effectLst/>
                          <a:latin typeface="Arial" panose="020B0604020202020204" pitchFamily="34" charset="0"/>
                        </a:rPr>
                        <a:t>1,500.00</a:t>
                      </a:r>
                    </a:p>
                  </a:txBody>
                  <a:tcPr marL="0" marR="0" marT="0" marB="0" anchor="b">
                    <a:lnL>
                      <a:noFill/>
                    </a:lnL>
                    <a:lnR>
                      <a:noFill/>
                    </a:lnR>
                    <a:lnT>
                      <a:noFill/>
                    </a:lnT>
                    <a:lnB>
                      <a:noFill/>
                    </a:lnB>
                    <a:solidFill>
                      <a:srgbClr val="CCFF66"/>
                    </a:solidFill>
                  </a:tcPr>
                </a:tc>
                <a:tc>
                  <a:txBody>
                    <a:bodyPr/>
                    <a:lstStyle/>
                    <a:p>
                      <a:pPr algn="l" fontAlgn="b"/>
                      <a:r>
                        <a:rPr lang="en-US" sz="700" b="0" i="0" u="none" strike="noStrike" dirty="0">
                          <a:solidFill>
                            <a:srgbClr val="000000"/>
                          </a:solidFill>
                          <a:effectLst/>
                          <a:latin typeface="Arial" panose="020B0604020202020204" pitchFamily="34" charset="0"/>
                        </a:rPr>
                        <a:t> </a:t>
                      </a:r>
                    </a:p>
                  </a:txBody>
                  <a:tcPr marL="0" marR="0" marT="0" marB="0" anchor="b">
                    <a:lnL>
                      <a:noFill/>
                    </a:lnL>
                    <a:lnR>
                      <a:noFill/>
                    </a:lnR>
                    <a:lnT>
                      <a:noFill/>
                    </a:lnT>
                    <a:lnB>
                      <a:noFill/>
                    </a:lnB>
                    <a:solidFill>
                      <a:srgbClr val="000000"/>
                    </a:solidFill>
                  </a:tcPr>
                </a:tc>
                <a:tc>
                  <a:txBody>
                    <a:bodyPr/>
                    <a:lstStyle/>
                    <a:p>
                      <a:pPr algn="r" fontAlgn="b"/>
                      <a:r>
                        <a:rPr lang="en-US" sz="700" b="0" i="0" u="none" strike="noStrike" dirty="0">
                          <a:solidFill>
                            <a:srgbClr val="000000"/>
                          </a:solidFill>
                          <a:effectLst/>
                          <a:latin typeface="Arial" panose="020B0604020202020204" pitchFamily="34" charset="0"/>
                        </a:rPr>
                        <a:t>1,500.00</a:t>
                      </a:r>
                    </a:p>
                  </a:txBody>
                  <a:tcPr marL="0" marR="0" marT="0" marB="0" anchor="b">
                    <a:lnL>
                      <a:noFill/>
                    </a:lnL>
                    <a:lnR>
                      <a:noFill/>
                    </a:lnR>
                    <a:lnT>
                      <a:noFill/>
                    </a:lnT>
                    <a:lnB>
                      <a:noFill/>
                    </a:lnB>
                    <a:solidFill>
                      <a:srgbClr val="CCFF66"/>
                    </a:solidFill>
                  </a:tcPr>
                </a:tc>
                <a:extLst>
                  <a:ext uri="{0D108BD9-81ED-4DB2-BD59-A6C34878D82A}">
                    <a16:rowId xmlns:a16="http://schemas.microsoft.com/office/drawing/2014/main" val="3068783858"/>
                  </a:ext>
                </a:extLst>
              </a:tr>
              <a:tr h="166620">
                <a:tc gridSpan="2">
                  <a:txBody>
                    <a:bodyPr/>
                    <a:lstStyle/>
                    <a:p>
                      <a:pPr algn="l" fontAlgn="b"/>
                      <a:r>
                        <a:rPr lang="en-US" sz="700" b="1" i="0" u="none" strike="noStrike" dirty="0">
                          <a:solidFill>
                            <a:srgbClr val="000000"/>
                          </a:solidFill>
                          <a:effectLst/>
                          <a:latin typeface="Arial" panose="020B0604020202020204" pitchFamily="34" charset="0"/>
                        </a:rPr>
                        <a:t>51700 · OFFICE EXPENSES</a:t>
                      </a:r>
                    </a:p>
                  </a:txBody>
                  <a:tcPr marL="0" marR="0" marT="0" marB="0" anchor="b">
                    <a:lnL>
                      <a:noFill/>
                    </a:lnL>
                    <a:lnR>
                      <a:noFill/>
                    </a:lnR>
                    <a:lnT>
                      <a:noFill/>
                    </a:lnT>
                    <a:lnB>
                      <a:noFill/>
                    </a:lnB>
                  </a:tcPr>
                </a:tc>
                <a:tc hMerge="1">
                  <a:txBody>
                    <a:bodyPr/>
                    <a:lstStyle/>
                    <a:p>
                      <a:endParaRPr lang="en-US"/>
                    </a:p>
                  </a:txBody>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0" marR="0" marT="0" marB="0" anchor="b">
                    <a:lnL>
                      <a:noFill/>
                    </a:lnL>
                    <a:lnR>
                      <a:noFill/>
                    </a:lnR>
                    <a:lnT>
                      <a:noFill/>
                    </a:lnT>
                    <a:lnB>
                      <a:noFill/>
                    </a:lnB>
                  </a:tcPr>
                </a:tc>
                <a:tc>
                  <a:txBody>
                    <a:bodyPr/>
                    <a:lstStyle/>
                    <a:p>
                      <a:pPr algn="l" fontAlgn="b"/>
                      <a:endParaRPr lang="en-US" sz="1000" b="0" i="0" u="none" strike="noStrike" dirty="0">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0" marR="0" marT="0" marB="0" anchor="b">
                    <a:lnL>
                      <a:noFill/>
                    </a:lnL>
                    <a:lnR>
                      <a:noFill/>
                    </a:lnR>
                    <a:lnT>
                      <a:noFill/>
                    </a:lnT>
                    <a:lnB>
                      <a:noFill/>
                    </a:lnB>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0" marR="0" marT="0" marB="0" anchor="b">
                    <a:lnL>
                      <a:noFill/>
                    </a:lnL>
                    <a:lnR>
                      <a:noFill/>
                    </a:lnR>
                    <a:lnT>
                      <a:noFill/>
                    </a:lnT>
                    <a:lnB>
                      <a:noFill/>
                    </a:lnB>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0" marR="0" marT="0" marB="0" anchor="b">
                    <a:lnL>
                      <a:noFill/>
                    </a:lnL>
                    <a:lnR>
                      <a:noFill/>
                    </a:lnR>
                    <a:lnT>
                      <a:noFill/>
                    </a:lnT>
                    <a:lnB>
                      <a:noFill/>
                    </a:lnB>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0" marR="0" marT="0" marB="0" anchor="b">
                    <a:lnL>
                      <a:noFill/>
                    </a:lnL>
                    <a:lnR>
                      <a:noFill/>
                    </a:lnR>
                    <a:lnT>
                      <a:noFill/>
                    </a:lnT>
                    <a:lnB>
                      <a:noFill/>
                    </a:lnB>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0" marR="0" marT="0" marB="0" anchor="b">
                    <a:lnL>
                      <a:noFill/>
                    </a:lnL>
                    <a:lnR>
                      <a:noFill/>
                    </a:lnR>
                    <a:lnT>
                      <a:noFill/>
                    </a:lnT>
                    <a:lnB>
                      <a:noFill/>
                    </a:lnB>
                  </a:tcPr>
                </a:tc>
                <a:tc>
                  <a:txBody>
                    <a:bodyPr/>
                    <a:lstStyle/>
                    <a:p>
                      <a:pPr algn="r" fontAlgn="b"/>
                      <a:r>
                        <a:rPr lang="en-US" sz="700" b="0" i="0" u="none" strike="noStrike" dirty="0">
                          <a:solidFill>
                            <a:srgbClr val="000000"/>
                          </a:solidFill>
                          <a:effectLst/>
                          <a:latin typeface="Arial" panose="020B0604020202020204" pitchFamily="34" charset="0"/>
                        </a:rPr>
                        <a:t>0.00</a:t>
                      </a:r>
                    </a:p>
                  </a:txBody>
                  <a:tcPr marL="0" marR="0" marT="0" marB="0" anchor="b">
                    <a:lnL>
                      <a:noFill/>
                    </a:lnL>
                    <a:lnR>
                      <a:noFill/>
                    </a:lnR>
                    <a:lnT>
                      <a:noFill/>
                    </a:lnT>
                    <a:lnB>
                      <a:noFill/>
                    </a:lnB>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0" marR="0" marT="0" marB="0" anchor="b">
                    <a:lnL>
                      <a:noFill/>
                    </a:lnL>
                    <a:lnR>
                      <a:noFill/>
                    </a:lnR>
                    <a:lnT>
                      <a:noFill/>
                    </a:lnT>
                    <a:lnB>
                      <a:noFill/>
                    </a:lnB>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0" marR="0" marT="0" marB="0" anchor="b">
                    <a:lnL>
                      <a:noFill/>
                    </a:lnL>
                    <a:lnR>
                      <a:noFill/>
                    </a:lnR>
                    <a:lnT>
                      <a:noFill/>
                    </a:lnT>
                    <a:lnB>
                      <a:noFill/>
                    </a:lnB>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0" marR="0" marT="0" marB="0" anchor="b">
                    <a:lnL>
                      <a:noFill/>
                    </a:lnL>
                    <a:lnR>
                      <a:noFill/>
                    </a:lnR>
                    <a:lnT>
                      <a:noFill/>
                    </a:lnT>
                    <a:lnB>
                      <a:noFill/>
                    </a:lnB>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0" marR="0" marT="0" marB="0" anchor="b">
                    <a:lnL>
                      <a:noFill/>
                    </a:lnL>
                    <a:lnR>
                      <a:noFill/>
                    </a:lnR>
                    <a:lnT>
                      <a:noFill/>
                    </a:lnT>
                    <a:lnB>
                      <a:noFill/>
                    </a:lnB>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0" marR="0" marT="0" marB="0" anchor="b">
                    <a:lnL>
                      <a:noFill/>
                    </a:lnL>
                    <a:lnR>
                      <a:noFill/>
                    </a:lnR>
                    <a:lnT>
                      <a:noFill/>
                    </a:lnT>
                    <a:lnB>
                      <a:noFill/>
                    </a:lnB>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0" marR="0" marT="0" marB="0" anchor="b">
                    <a:lnL>
                      <a:noFill/>
                    </a:lnL>
                    <a:lnR>
                      <a:noFill/>
                    </a:lnR>
                    <a:lnT>
                      <a:noFill/>
                    </a:lnT>
                    <a:lnB>
                      <a:noFill/>
                    </a:lnB>
                  </a:tcPr>
                </a:tc>
                <a:extLst>
                  <a:ext uri="{0D108BD9-81ED-4DB2-BD59-A6C34878D82A}">
                    <a16:rowId xmlns:a16="http://schemas.microsoft.com/office/drawing/2014/main" val="3722818960"/>
                  </a:ext>
                </a:extLst>
              </a:tr>
              <a:tr h="166620">
                <a:tc>
                  <a:txBody>
                    <a:bodyPr/>
                    <a:lstStyle/>
                    <a:p>
                      <a:pPr algn="l" fontAlgn="b"/>
                      <a:endParaRPr lang="en-US" sz="700" b="1" i="0" u="none" strike="noStrike" dirty="0">
                        <a:solidFill>
                          <a:srgbClr val="000000"/>
                        </a:solidFill>
                        <a:effectLst/>
                        <a:latin typeface="Arial" panose="020B0604020202020204" pitchFamily="34" charset="0"/>
                      </a:endParaRPr>
                    </a:p>
                  </a:txBody>
                  <a:tcPr marL="0" marR="0" marT="0" marB="0" anchor="b">
                    <a:lnL>
                      <a:noFill/>
                    </a:lnL>
                    <a:lnR>
                      <a:noFill/>
                    </a:lnR>
                    <a:lnT>
                      <a:noFill/>
                    </a:lnT>
                    <a:lnB>
                      <a:noFill/>
                    </a:lnB>
                  </a:tcPr>
                </a:tc>
                <a:tc>
                  <a:txBody>
                    <a:bodyPr/>
                    <a:lstStyle/>
                    <a:p>
                      <a:pPr algn="l" fontAlgn="b"/>
                      <a:r>
                        <a:rPr lang="en-US" sz="700" b="1" i="0" u="none" strike="noStrike" dirty="0">
                          <a:solidFill>
                            <a:srgbClr val="000000"/>
                          </a:solidFill>
                          <a:effectLst/>
                          <a:latin typeface="Arial" panose="020B0604020202020204" pitchFamily="34" charset="0"/>
                        </a:rPr>
                        <a:t>51701 · WEBSITE &amp; COMMUNICATIONS</a:t>
                      </a:r>
                    </a:p>
                  </a:txBody>
                  <a:tcPr marL="0" marR="0" marT="0" marB="0" anchor="b">
                    <a:lnL>
                      <a:noFill/>
                    </a:lnL>
                    <a:lnR>
                      <a:noFill/>
                    </a:lnR>
                    <a:lnT>
                      <a:noFill/>
                    </a:lnT>
                    <a:lnB>
                      <a:noFill/>
                    </a:lnB>
                  </a:tcPr>
                </a:tc>
                <a:tc>
                  <a:txBody>
                    <a:bodyPr/>
                    <a:lstStyle/>
                    <a:p>
                      <a:pPr algn="r" fontAlgn="b"/>
                      <a:r>
                        <a:rPr lang="en-US" sz="700" b="0" i="0" u="none" strike="noStrike" dirty="0">
                          <a:solidFill>
                            <a:srgbClr val="000000"/>
                          </a:solidFill>
                          <a:effectLst/>
                          <a:latin typeface="Arial" panose="020B0604020202020204" pitchFamily="34" charset="0"/>
                        </a:rPr>
                        <a:t>0.00</a:t>
                      </a:r>
                    </a:p>
                  </a:txBody>
                  <a:tcPr marL="0" marR="0" marT="0" marB="0" anchor="b">
                    <a:lnL>
                      <a:noFill/>
                    </a:lnL>
                    <a:lnR>
                      <a:noFill/>
                    </a:lnR>
                    <a:lnT>
                      <a:noFill/>
                    </a:lnT>
                    <a:lnB>
                      <a:noFill/>
                    </a:lnB>
                    <a:solidFill>
                      <a:srgbClr val="C5D9F1"/>
                    </a:solidFill>
                  </a:tcPr>
                </a:tc>
                <a:tc>
                  <a:txBody>
                    <a:bodyPr/>
                    <a:lstStyle/>
                    <a:p>
                      <a:pPr algn="l" fontAlgn="b"/>
                      <a:endParaRPr lang="en-US" sz="1000" b="0" i="0" u="none" strike="noStrike" dirty="0">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r" fontAlgn="b"/>
                      <a:r>
                        <a:rPr lang="en-US" sz="700" b="0" i="0" u="none" strike="noStrike" dirty="0">
                          <a:solidFill>
                            <a:srgbClr val="000000"/>
                          </a:solidFill>
                          <a:effectLst/>
                          <a:latin typeface="Arial" panose="020B0604020202020204" pitchFamily="34" charset="0"/>
                        </a:rPr>
                        <a:t>415.00</a:t>
                      </a:r>
                    </a:p>
                  </a:txBody>
                  <a:tcPr marL="0" marR="0" marT="0" marB="0" anchor="b">
                    <a:lnL>
                      <a:noFill/>
                    </a:lnL>
                    <a:lnR>
                      <a:noFill/>
                    </a:lnR>
                    <a:lnT>
                      <a:noFill/>
                    </a:lnT>
                    <a:lnB>
                      <a:noFill/>
                    </a:lnB>
                    <a:solidFill>
                      <a:srgbClr val="8DB4E3"/>
                    </a:solidFill>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0" marR="0" marT="0" marB="0" anchor="b">
                    <a:lnL>
                      <a:noFill/>
                    </a:lnL>
                    <a:lnR>
                      <a:noFill/>
                    </a:lnR>
                    <a:lnT>
                      <a:noFill/>
                    </a:lnT>
                    <a:lnB>
                      <a:noFill/>
                    </a:lnB>
                  </a:tcPr>
                </a:tc>
                <a:tc>
                  <a:txBody>
                    <a:bodyPr/>
                    <a:lstStyle/>
                    <a:p>
                      <a:pPr algn="r" fontAlgn="b"/>
                      <a:r>
                        <a:rPr lang="en-US" sz="700" b="0" i="0" u="none" strike="noStrike" dirty="0">
                          <a:solidFill>
                            <a:srgbClr val="000000"/>
                          </a:solidFill>
                          <a:effectLst/>
                          <a:latin typeface="Arial" panose="020B0604020202020204" pitchFamily="34" charset="0"/>
                        </a:rPr>
                        <a:t>794.00</a:t>
                      </a:r>
                    </a:p>
                  </a:txBody>
                  <a:tcPr marL="0" marR="0" marT="0" marB="0" anchor="b">
                    <a:lnL>
                      <a:noFill/>
                    </a:lnL>
                    <a:lnR>
                      <a:noFill/>
                    </a:lnR>
                    <a:lnT>
                      <a:noFill/>
                    </a:lnT>
                    <a:lnB>
                      <a:noFill/>
                    </a:lnB>
                    <a:solidFill>
                      <a:srgbClr val="FFFF99"/>
                    </a:solidFill>
                  </a:tcPr>
                </a:tc>
                <a:tc>
                  <a:txBody>
                    <a:bodyPr/>
                    <a:lstStyle/>
                    <a:p>
                      <a:pPr algn="l" fontAlgn="b"/>
                      <a:r>
                        <a:rPr lang="en-US" sz="700" b="0" i="0" u="none" strike="noStrike" dirty="0">
                          <a:solidFill>
                            <a:srgbClr val="000000"/>
                          </a:solidFill>
                          <a:effectLst/>
                          <a:latin typeface="Arial" panose="020B0604020202020204" pitchFamily="34" charset="0"/>
                        </a:rPr>
                        <a:t> </a:t>
                      </a:r>
                    </a:p>
                  </a:txBody>
                  <a:tcPr marL="0" marR="0" marT="0" marB="0" anchor="b">
                    <a:lnL>
                      <a:noFill/>
                    </a:lnL>
                    <a:lnR>
                      <a:noFill/>
                    </a:lnR>
                    <a:lnT>
                      <a:noFill/>
                    </a:lnT>
                    <a:lnB>
                      <a:noFill/>
                    </a:lnB>
                    <a:solidFill>
                      <a:srgbClr val="000000"/>
                    </a:solidFill>
                  </a:tcPr>
                </a:tc>
                <a:tc>
                  <a:txBody>
                    <a:bodyPr/>
                    <a:lstStyle/>
                    <a:p>
                      <a:pPr algn="r" fontAlgn="b"/>
                      <a:r>
                        <a:rPr lang="en-US" sz="700" b="0" i="0" u="none" strike="noStrike" dirty="0">
                          <a:solidFill>
                            <a:srgbClr val="000000"/>
                          </a:solidFill>
                          <a:effectLst/>
                          <a:latin typeface="Arial" panose="020B0604020202020204" pitchFamily="34" charset="0"/>
                        </a:rPr>
                        <a:t>415.00</a:t>
                      </a:r>
                    </a:p>
                  </a:txBody>
                  <a:tcPr marL="0" marR="0" marT="0" marB="0" anchor="b">
                    <a:lnL>
                      <a:noFill/>
                    </a:lnL>
                    <a:lnR>
                      <a:noFill/>
                    </a:lnR>
                    <a:lnT>
                      <a:noFill/>
                    </a:lnT>
                    <a:lnB>
                      <a:noFill/>
                    </a:lnB>
                    <a:solidFill>
                      <a:srgbClr val="FFFF99"/>
                    </a:solidFill>
                  </a:tcPr>
                </a:tc>
                <a:tc>
                  <a:txBody>
                    <a:bodyPr/>
                    <a:lstStyle/>
                    <a:p>
                      <a:pPr algn="r" fontAlgn="b"/>
                      <a:r>
                        <a:rPr lang="en-US" sz="700" b="0" i="0" u="none" strike="noStrike" dirty="0">
                          <a:solidFill>
                            <a:srgbClr val="000000"/>
                          </a:solidFill>
                          <a:effectLst/>
                          <a:latin typeface="Arial" panose="020B0604020202020204" pitchFamily="34" charset="0"/>
                        </a:rPr>
                        <a:t>0.00</a:t>
                      </a:r>
                    </a:p>
                  </a:txBody>
                  <a:tcPr marL="0" marR="0" marT="0" marB="0" anchor="b">
                    <a:lnL>
                      <a:noFill/>
                    </a:lnL>
                    <a:lnR>
                      <a:noFill/>
                    </a:lnR>
                    <a:lnT>
                      <a:noFill/>
                    </a:lnT>
                    <a:lnB>
                      <a:noFill/>
                    </a:lnB>
                    <a:solidFill>
                      <a:srgbClr val="FFFF99"/>
                    </a:solidFill>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0" marR="0" marT="0" marB="0" anchor="b">
                    <a:lnL>
                      <a:noFill/>
                    </a:lnL>
                    <a:lnR>
                      <a:noFill/>
                    </a:lnR>
                    <a:lnT>
                      <a:noFill/>
                    </a:lnT>
                    <a:lnB>
                      <a:noFill/>
                    </a:lnB>
                  </a:tcPr>
                </a:tc>
                <a:tc>
                  <a:txBody>
                    <a:bodyPr/>
                    <a:lstStyle/>
                    <a:p>
                      <a:pPr algn="r" fontAlgn="b"/>
                      <a:r>
                        <a:rPr lang="en-US" sz="700" b="0" i="0" u="none" strike="noStrike" dirty="0">
                          <a:solidFill>
                            <a:srgbClr val="000000"/>
                          </a:solidFill>
                          <a:effectLst/>
                          <a:latin typeface="Arial" panose="020B0604020202020204" pitchFamily="34" charset="0"/>
                        </a:rPr>
                        <a:t>415.00</a:t>
                      </a:r>
                    </a:p>
                  </a:txBody>
                  <a:tcPr marL="0" marR="0" marT="0" marB="0" anchor="b">
                    <a:lnL>
                      <a:noFill/>
                    </a:lnL>
                    <a:lnR>
                      <a:noFill/>
                    </a:lnR>
                    <a:lnT>
                      <a:noFill/>
                    </a:lnT>
                    <a:lnB>
                      <a:noFill/>
                    </a:lnB>
                    <a:solidFill>
                      <a:srgbClr val="FFFF99"/>
                    </a:solidFill>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0" marR="0" marT="0" marB="0" anchor="b">
                    <a:lnL>
                      <a:noFill/>
                    </a:lnL>
                    <a:lnR>
                      <a:noFill/>
                    </a:lnR>
                    <a:lnT>
                      <a:noFill/>
                    </a:lnT>
                    <a:lnB>
                      <a:noFill/>
                    </a:lnB>
                  </a:tcPr>
                </a:tc>
                <a:tc>
                  <a:txBody>
                    <a:bodyPr/>
                    <a:lstStyle/>
                    <a:p>
                      <a:pPr algn="r" fontAlgn="b"/>
                      <a:r>
                        <a:rPr lang="en-US" sz="700" b="0" i="0" u="none" strike="noStrike" dirty="0">
                          <a:solidFill>
                            <a:srgbClr val="000000"/>
                          </a:solidFill>
                          <a:effectLst/>
                          <a:latin typeface="Arial" panose="020B0604020202020204" pitchFamily="34" charset="0"/>
                        </a:rPr>
                        <a:t>450.00</a:t>
                      </a:r>
                    </a:p>
                  </a:txBody>
                  <a:tcPr marL="0" marR="0" marT="0" marB="0" anchor="b">
                    <a:lnL>
                      <a:noFill/>
                    </a:lnL>
                    <a:lnR>
                      <a:noFill/>
                    </a:lnR>
                    <a:lnT>
                      <a:noFill/>
                    </a:lnT>
                    <a:lnB>
                      <a:noFill/>
                    </a:lnB>
                    <a:solidFill>
                      <a:srgbClr val="CCFF66"/>
                    </a:solidFill>
                  </a:tcPr>
                </a:tc>
                <a:tc>
                  <a:txBody>
                    <a:bodyPr/>
                    <a:lstStyle/>
                    <a:p>
                      <a:pPr algn="l" fontAlgn="b"/>
                      <a:r>
                        <a:rPr lang="en-US" sz="700" b="0" i="0" u="none" strike="noStrike" dirty="0">
                          <a:solidFill>
                            <a:srgbClr val="000000"/>
                          </a:solidFill>
                          <a:effectLst/>
                          <a:latin typeface="Arial" panose="020B0604020202020204" pitchFamily="34" charset="0"/>
                        </a:rPr>
                        <a:t> </a:t>
                      </a:r>
                    </a:p>
                  </a:txBody>
                  <a:tcPr marL="0" marR="0" marT="0" marB="0" anchor="b">
                    <a:lnL>
                      <a:noFill/>
                    </a:lnL>
                    <a:lnR>
                      <a:noFill/>
                    </a:lnR>
                    <a:lnT>
                      <a:noFill/>
                    </a:lnT>
                    <a:lnB>
                      <a:noFill/>
                    </a:lnB>
                    <a:solidFill>
                      <a:srgbClr val="000000"/>
                    </a:solidFill>
                  </a:tcPr>
                </a:tc>
                <a:tc>
                  <a:txBody>
                    <a:bodyPr/>
                    <a:lstStyle/>
                    <a:p>
                      <a:pPr algn="r" fontAlgn="b"/>
                      <a:r>
                        <a:rPr lang="en-US" sz="700" b="0" i="0" u="none" strike="noStrike" dirty="0">
                          <a:solidFill>
                            <a:srgbClr val="000000"/>
                          </a:solidFill>
                          <a:effectLst/>
                          <a:latin typeface="Arial" panose="020B0604020202020204" pitchFamily="34" charset="0"/>
                        </a:rPr>
                        <a:t>450.00</a:t>
                      </a:r>
                    </a:p>
                  </a:txBody>
                  <a:tcPr marL="0" marR="0" marT="0" marB="0" anchor="b">
                    <a:lnL>
                      <a:noFill/>
                    </a:lnL>
                    <a:lnR>
                      <a:noFill/>
                    </a:lnR>
                    <a:lnT>
                      <a:noFill/>
                    </a:lnT>
                    <a:lnB>
                      <a:noFill/>
                    </a:lnB>
                    <a:solidFill>
                      <a:srgbClr val="CCFF66"/>
                    </a:solidFill>
                  </a:tcPr>
                </a:tc>
                <a:extLst>
                  <a:ext uri="{0D108BD9-81ED-4DB2-BD59-A6C34878D82A}">
                    <a16:rowId xmlns:a16="http://schemas.microsoft.com/office/drawing/2014/main" val="1968418459"/>
                  </a:ext>
                </a:extLst>
              </a:tr>
              <a:tr h="166620">
                <a:tc>
                  <a:txBody>
                    <a:bodyPr/>
                    <a:lstStyle/>
                    <a:p>
                      <a:pPr algn="l" fontAlgn="b"/>
                      <a:endParaRPr lang="en-US" sz="700" b="1" i="0" u="none" strike="noStrike" dirty="0">
                        <a:solidFill>
                          <a:srgbClr val="000000"/>
                        </a:solidFill>
                        <a:effectLst/>
                        <a:latin typeface="Arial" panose="020B0604020202020204" pitchFamily="34" charset="0"/>
                      </a:endParaRPr>
                    </a:p>
                  </a:txBody>
                  <a:tcPr marL="0" marR="0" marT="0" marB="0" anchor="b">
                    <a:lnL>
                      <a:noFill/>
                    </a:lnL>
                    <a:lnR>
                      <a:noFill/>
                    </a:lnR>
                    <a:lnT>
                      <a:noFill/>
                    </a:lnT>
                    <a:lnB>
                      <a:noFill/>
                    </a:lnB>
                  </a:tcPr>
                </a:tc>
                <a:tc>
                  <a:txBody>
                    <a:bodyPr/>
                    <a:lstStyle/>
                    <a:p>
                      <a:pPr algn="l" fontAlgn="b"/>
                      <a:r>
                        <a:rPr lang="en-US" sz="700" b="1" i="0" u="none" strike="noStrike" dirty="0">
                          <a:solidFill>
                            <a:srgbClr val="000000"/>
                          </a:solidFill>
                          <a:effectLst/>
                          <a:latin typeface="Arial" panose="020B0604020202020204" pitchFamily="34" charset="0"/>
                        </a:rPr>
                        <a:t>51702 · POSTAGE</a:t>
                      </a:r>
                    </a:p>
                  </a:txBody>
                  <a:tcPr marL="0" marR="0" marT="0" marB="0" anchor="b">
                    <a:lnL>
                      <a:noFill/>
                    </a:lnL>
                    <a:lnR>
                      <a:noFill/>
                    </a:lnR>
                    <a:lnT>
                      <a:noFill/>
                    </a:lnT>
                    <a:lnB>
                      <a:noFill/>
                    </a:lnB>
                  </a:tcPr>
                </a:tc>
                <a:tc>
                  <a:txBody>
                    <a:bodyPr/>
                    <a:lstStyle/>
                    <a:p>
                      <a:pPr algn="r" fontAlgn="b"/>
                      <a:r>
                        <a:rPr lang="en-US" sz="700" b="0" i="0" u="none" strike="noStrike" dirty="0">
                          <a:solidFill>
                            <a:srgbClr val="000000"/>
                          </a:solidFill>
                          <a:effectLst/>
                          <a:latin typeface="Arial" panose="020B0604020202020204" pitchFamily="34" charset="0"/>
                        </a:rPr>
                        <a:t>161.46</a:t>
                      </a:r>
                    </a:p>
                  </a:txBody>
                  <a:tcPr marL="0" marR="0" marT="0" marB="0" anchor="b">
                    <a:lnL>
                      <a:noFill/>
                    </a:lnL>
                    <a:lnR>
                      <a:noFill/>
                    </a:lnR>
                    <a:lnT>
                      <a:noFill/>
                    </a:lnT>
                    <a:lnB>
                      <a:noFill/>
                    </a:lnB>
                    <a:solidFill>
                      <a:srgbClr val="C5D9F1"/>
                    </a:solidFill>
                  </a:tcPr>
                </a:tc>
                <a:tc>
                  <a:txBody>
                    <a:bodyPr/>
                    <a:lstStyle/>
                    <a:p>
                      <a:pPr algn="l" fontAlgn="b"/>
                      <a:endParaRPr lang="en-US" sz="1000" b="0" i="0" u="none" strike="noStrike" dirty="0">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r" fontAlgn="b"/>
                      <a:r>
                        <a:rPr lang="en-US" sz="700" b="0" i="0" u="none" strike="noStrike" dirty="0">
                          <a:solidFill>
                            <a:srgbClr val="000000"/>
                          </a:solidFill>
                          <a:effectLst/>
                          <a:latin typeface="Arial" panose="020B0604020202020204" pitchFamily="34" charset="0"/>
                        </a:rPr>
                        <a:t>2,349.55</a:t>
                      </a:r>
                    </a:p>
                  </a:txBody>
                  <a:tcPr marL="0" marR="0" marT="0" marB="0" anchor="b">
                    <a:lnL>
                      <a:noFill/>
                    </a:lnL>
                    <a:lnR>
                      <a:noFill/>
                    </a:lnR>
                    <a:lnT>
                      <a:noFill/>
                    </a:lnT>
                    <a:lnB>
                      <a:noFill/>
                    </a:lnB>
                    <a:solidFill>
                      <a:srgbClr val="8DB4E3"/>
                    </a:solidFill>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0" marR="0" marT="0" marB="0" anchor="b">
                    <a:lnL>
                      <a:noFill/>
                    </a:lnL>
                    <a:lnR>
                      <a:noFill/>
                    </a:lnR>
                    <a:lnT>
                      <a:noFill/>
                    </a:lnT>
                    <a:lnB>
                      <a:noFill/>
                    </a:lnB>
                  </a:tcPr>
                </a:tc>
                <a:tc>
                  <a:txBody>
                    <a:bodyPr/>
                    <a:lstStyle/>
                    <a:p>
                      <a:pPr algn="r" fontAlgn="b"/>
                      <a:r>
                        <a:rPr lang="en-US" sz="700" b="0" i="0" u="none" strike="noStrike" dirty="0">
                          <a:solidFill>
                            <a:srgbClr val="000000"/>
                          </a:solidFill>
                          <a:effectLst/>
                          <a:latin typeface="Arial" panose="020B0604020202020204" pitchFamily="34" charset="0"/>
                        </a:rPr>
                        <a:t>888.05</a:t>
                      </a:r>
                    </a:p>
                  </a:txBody>
                  <a:tcPr marL="0" marR="0" marT="0" marB="0" anchor="b">
                    <a:lnL>
                      <a:noFill/>
                    </a:lnL>
                    <a:lnR>
                      <a:noFill/>
                    </a:lnR>
                    <a:lnT>
                      <a:noFill/>
                    </a:lnT>
                    <a:lnB>
                      <a:noFill/>
                    </a:lnB>
                    <a:solidFill>
                      <a:srgbClr val="FFFF99"/>
                    </a:solidFill>
                  </a:tcPr>
                </a:tc>
                <a:tc>
                  <a:txBody>
                    <a:bodyPr/>
                    <a:lstStyle/>
                    <a:p>
                      <a:pPr algn="l" fontAlgn="b"/>
                      <a:r>
                        <a:rPr lang="en-US" sz="700" b="0" i="0" u="none" strike="noStrike" dirty="0">
                          <a:solidFill>
                            <a:srgbClr val="000000"/>
                          </a:solidFill>
                          <a:effectLst/>
                          <a:latin typeface="Arial" panose="020B0604020202020204" pitchFamily="34" charset="0"/>
                        </a:rPr>
                        <a:t> </a:t>
                      </a:r>
                    </a:p>
                  </a:txBody>
                  <a:tcPr marL="0" marR="0" marT="0" marB="0" anchor="b">
                    <a:lnL>
                      <a:noFill/>
                    </a:lnL>
                    <a:lnR>
                      <a:noFill/>
                    </a:lnR>
                    <a:lnT>
                      <a:noFill/>
                    </a:lnT>
                    <a:lnB>
                      <a:noFill/>
                    </a:lnB>
                    <a:solidFill>
                      <a:srgbClr val="000000"/>
                    </a:solidFill>
                  </a:tcPr>
                </a:tc>
                <a:tc>
                  <a:txBody>
                    <a:bodyPr/>
                    <a:lstStyle/>
                    <a:p>
                      <a:pPr algn="r" fontAlgn="b"/>
                      <a:r>
                        <a:rPr lang="en-US" sz="700" b="0" i="0" u="none" strike="noStrike" dirty="0">
                          <a:solidFill>
                            <a:srgbClr val="000000"/>
                          </a:solidFill>
                          <a:effectLst/>
                          <a:latin typeface="Arial" panose="020B0604020202020204" pitchFamily="34" charset="0"/>
                        </a:rPr>
                        <a:t>1,289.56</a:t>
                      </a:r>
                    </a:p>
                  </a:txBody>
                  <a:tcPr marL="0" marR="0" marT="0" marB="0" anchor="b">
                    <a:lnL>
                      <a:noFill/>
                    </a:lnL>
                    <a:lnR>
                      <a:noFill/>
                    </a:lnR>
                    <a:lnT>
                      <a:noFill/>
                    </a:lnT>
                    <a:lnB>
                      <a:noFill/>
                    </a:lnB>
                    <a:solidFill>
                      <a:srgbClr val="FFFF99"/>
                    </a:solidFill>
                  </a:tcPr>
                </a:tc>
                <a:tc>
                  <a:txBody>
                    <a:bodyPr/>
                    <a:lstStyle/>
                    <a:p>
                      <a:pPr algn="r" fontAlgn="b"/>
                      <a:r>
                        <a:rPr lang="en-US" sz="700" b="0" i="0" u="none" strike="noStrike" dirty="0">
                          <a:solidFill>
                            <a:srgbClr val="000000"/>
                          </a:solidFill>
                          <a:effectLst/>
                          <a:latin typeface="Arial" panose="020B0604020202020204" pitchFamily="34" charset="0"/>
                        </a:rPr>
                        <a:t>1,210.44</a:t>
                      </a:r>
                    </a:p>
                  </a:txBody>
                  <a:tcPr marL="0" marR="0" marT="0" marB="0" anchor="b">
                    <a:lnL>
                      <a:noFill/>
                    </a:lnL>
                    <a:lnR>
                      <a:noFill/>
                    </a:lnR>
                    <a:lnT>
                      <a:noFill/>
                    </a:lnT>
                    <a:lnB>
                      <a:noFill/>
                    </a:lnB>
                    <a:solidFill>
                      <a:srgbClr val="FFFF99"/>
                    </a:solidFill>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0" marR="0" marT="0" marB="0" anchor="b">
                    <a:lnL>
                      <a:noFill/>
                    </a:lnL>
                    <a:lnR>
                      <a:noFill/>
                    </a:lnR>
                    <a:lnT>
                      <a:noFill/>
                    </a:lnT>
                    <a:lnB>
                      <a:noFill/>
                    </a:lnB>
                  </a:tcPr>
                </a:tc>
                <a:tc>
                  <a:txBody>
                    <a:bodyPr/>
                    <a:lstStyle/>
                    <a:p>
                      <a:pPr algn="r" fontAlgn="b"/>
                      <a:r>
                        <a:rPr lang="en-US" sz="700" b="0" i="0" u="none" strike="noStrike" dirty="0">
                          <a:solidFill>
                            <a:srgbClr val="000000"/>
                          </a:solidFill>
                          <a:effectLst/>
                          <a:latin typeface="Arial" panose="020B0604020202020204" pitchFamily="34" charset="0"/>
                        </a:rPr>
                        <a:t>2,500.00</a:t>
                      </a:r>
                    </a:p>
                  </a:txBody>
                  <a:tcPr marL="0" marR="0" marT="0" marB="0" anchor="b">
                    <a:lnL>
                      <a:noFill/>
                    </a:lnL>
                    <a:lnR>
                      <a:noFill/>
                    </a:lnR>
                    <a:lnT>
                      <a:noFill/>
                    </a:lnT>
                    <a:lnB>
                      <a:noFill/>
                    </a:lnB>
                    <a:solidFill>
                      <a:srgbClr val="FFFF99"/>
                    </a:solidFill>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0" marR="0" marT="0" marB="0" anchor="b">
                    <a:lnL>
                      <a:noFill/>
                    </a:lnL>
                    <a:lnR>
                      <a:noFill/>
                    </a:lnR>
                    <a:lnT>
                      <a:noFill/>
                    </a:lnT>
                    <a:lnB>
                      <a:noFill/>
                    </a:lnB>
                  </a:tcPr>
                </a:tc>
                <a:tc>
                  <a:txBody>
                    <a:bodyPr/>
                    <a:lstStyle/>
                    <a:p>
                      <a:pPr algn="r" fontAlgn="b"/>
                      <a:r>
                        <a:rPr lang="en-US" sz="700" b="0" i="0" u="none" strike="noStrike" dirty="0">
                          <a:solidFill>
                            <a:srgbClr val="000000"/>
                          </a:solidFill>
                          <a:effectLst/>
                          <a:latin typeface="Arial" panose="020B0604020202020204" pitchFamily="34" charset="0"/>
                        </a:rPr>
                        <a:t>2,500.00</a:t>
                      </a:r>
                    </a:p>
                  </a:txBody>
                  <a:tcPr marL="0" marR="0" marT="0" marB="0" anchor="b">
                    <a:lnL>
                      <a:noFill/>
                    </a:lnL>
                    <a:lnR>
                      <a:noFill/>
                    </a:lnR>
                    <a:lnT>
                      <a:noFill/>
                    </a:lnT>
                    <a:lnB>
                      <a:noFill/>
                    </a:lnB>
                    <a:solidFill>
                      <a:srgbClr val="CCFF66"/>
                    </a:solidFill>
                  </a:tcPr>
                </a:tc>
                <a:tc>
                  <a:txBody>
                    <a:bodyPr/>
                    <a:lstStyle/>
                    <a:p>
                      <a:pPr algn="l" fontAlgn="b"/>
                      <a:r>
                        <a:rPr lang="en-US" sz="700" b="0" i="0" u="none" strike="noStrike" dirty="0">
                          <a:solidFill>
                            <a:srgbClr val="000000"/>
                          </a:solidFill>
                          <a:effectLst/>
                          <a:latin typeface="Arial" panose="020B0604020202020204" pitchFamily="34" charset="0"/>
                        </a:rPr>
                        <a:t> </a:t>
                      </a:r>
                    </a:p>
                  </a:txBody>
                  <a:tcPr marL="0" marR="0" marT="0" marB="0" anchor="b">
                    <a:lnL>
                      <a:noFill/>
                    </a:lnL>
                    <a:lnR>
                      <a:noFill/>
                    </a:lnR>
                    <a:lnT>
                      <a:noFill/>
                    </a:lnT>
                    <a:lnB>
                      <a:noFill/>
                    </a:lnB>
                    <a:solidFill>
                      <a:srgbClr val="000000"/>
                    </a:solidFill>
                  </a:tcPr>
                </a:tc>
                <a:tc>
                  <a:txBody>
                    <a:bodyPr/>
                    <a:lstStyle/>
                    <a:p>
                      <a:pPr algn="r" fontAlgn="b"/>
                      <a:r>
                        <a:rPr lang="en-US" sz="700" b="0" i="0" u="none" strike="noStrike" dirty="0">
                          <a:solidFill>
                            <a:srgbClr val="000000"/>
                          </a:solidFill>
                          <a:effectLst/>
                          <a:latin typeface="Arial" panose="020B0604020202020204" pitchFamily="34" charset="0"/>
                        </a:rPr>
                        <a:t>2,500.00</a:t>
                      </a:r>
                    </a:p>
                  </a:txBody>
                  <a:tcPr marL="0" marR="0" marT="0" marB="0" anchor="b">
                    <a:lnL>
                      <a:noFill/>
                    </a:lnL>
                    <a:lnR>
                      <a:noFill/>
                    </a:lnR>
                    <a:lnT>
                      <a:noFill/>
                    </a:lnT>
                    <a:lnB>
                      <a:noFill/>
                    </a:lnB>
                    <a:solidFill>
                      <a:srgbClr val="CCFF66"/>
                    </a:solidFill>
                  </a:tcPr>
                </a:tc>
                <a:extLst>
                  <a:ext uri="{0D108BD9-81ED-4DB2-BD59-A6C34878D82A}">
                    <a16:rowId xmlns:a16="http://schemas.microsoft.com/office/drawing/2014/main" val="15475935"/>
                  </a:ext>
                </a:extLst>
              </a:tr>
              <a:tr h="166620">
                <a:tc>
                  <a:txBody>
                    <a:bodyPr/>
                    <a:lstStyle/>
                    <a:p>
                      <a:pPr algn="l" fontAlgn="b"/>
                      <a:endParaRPr lang="en-US" sz="700" b="1" i="0" u="none" strike="noStrike" dirty="0">
                        <a:solidFill>
                          <a:srgbClr val="000000"/>
                        </a:solidFill>
                        <a:effectLst/>
                        <a:latin typeface="Arial" panose="020B0604020202020204" pitchFamily="34" charset="0"/>
                      </a:endParaRPr>
                    </a:p>
                  </a:txBody>
                  <a:tcPr marL="0" marR="0" marT="0" marB="0" anchor="b">
                    <a:lnL>
                      <a:noFill/>
                    </a:lnL>
                    <a:lnR>
                      <a:noFill/>
                    </a:lnR>
                    <a:lnT>
                      <a:noFill/>
                    </a:lnT>
                    <a:lnB>
                      <a:noFill/>
                    </a:lnB>
                  </a:tcPr>
                </a:tc>
                <a:tc>
                  <a:txBody>
                    <a:bodyPr/>
                    <a:lstStyle/>
                    <a:p>
                      <a:pPr algn="l" fontAlgn="b"/>
                      <a:r>
                        <a:rPr lang="en-US" sz="700" b="1" i="0" u="none" strike="noStrike" dirty="0">
                          <a:solidFill>
                            <a:srgbClr val="000000"/>
                          </a:solidFill>
                          <a:effectLst/>
                          <a:latin typeface="Arial" panose="020B0604020202020204" pitchFamily="34" charset="0"/>
                        </a:rPr>
                        <a:t>51704 · OFFICE - CLERK</a:t>
                      </a:r>
                    </a:p>
                  </a:txBody>
                  <a:tcPr marL="0" marR="0" marT="0" marB="0" anchor="b">
                    <a:lnL>
                      <a:noFill/>
                    </a:lnL>
                    <a:lnR>
                      <a:noFill/>
                    </a:lnR>
                    <a:lnT>
                      <a:noFill/>
                    </a:lnT>
                    <a:lnB>
                      <a:noFill/>
                    </a:lnB>
                  </a:tcPr>
                </a:tc>
                <a:tc>
                  <a:txBody>
                    <a:bodyPr/>
                    <a:lstStyle/>
                    <a:p>
                      <a:pPr algn="r" fontAlgn="b"/>
                      <a:r>
                        <a:rPr lang="en-US" sz="700" b="0" i="0" u="none" strike="noStrike" dirty="0">
                          <a:solidFill>
                            <a:srgbClr val="000000"/>
                          </a:solidFill>
                          <a:effectLst/>
                          <a:latin typeface="Arial" panose="020B0604020202020204" pitchFamily="34" charset="0"/>
                        </a:rPr>
                        <a:t>3,220.43</a:t>
                      </a:r>
                    </a:p>
                  </a:txBody>
                  <a:tcPr marL="0" marR="0" marT="0" marB="0" anchor="b">
                    <a:lnL>
                      <a:noFill/>
                    </a:lnL>
                    <a:lnR>
                      <a:noFill/>
                    </a:lnR>
                    <a:lnT>
                      <a:noFill/>
                    </a:lnT>
                    <a:lnB>
                      <a:noFill/>
                    </a:lnB>
                    <a:solidFill>
                      <a:srgbClr val="C5D9F1"/>
                    </a:solidFill>
                  </a:tcPr>
                </a:tc>
                <a:tc>
                  <a:txBody>
                    <a:bodyPr/>
                    <a:lstStyle/>
                    <a:p>
                      <a:pPr algn="l" fontAlgn="b"/>
                      <a:endParaRPr lang="en-US" sz="1000" b="0" i="0" u="none" strike="noStrike" dirty="0">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r" fontAlgn="b"/>
                      <a:r>
                        <a:rPr lang="en-US" sz="700" b="0" i="0" u="none" strike="noStrike" dirty="0">
                          <a:solidFill>
                            <a:srgbClr val="000000"/>
                          </a:solidFill>
                          <a:effectLst/>
                          <a:latin typeface="Arial" panose="020B0604020202020204" pitchFamily="34" charset="0"/>
                        </a:rPr>
                        <a:t>2,510.17</a:t>
                      </a:r>
                    </a:p>
                  </a:txBody>
                  <a:tcPr marL="0" marR="0" marT="0" marB="0" anchor="b">
                    <a:lnL>
                      <a:noFill/>
                    </a:lnL>
                    <a:lnR>
                      <a:noFill/>
                    </a:lnR>
                    <a:lnT>
                      <a:noFill/>
                    </a:lnT>
                    <a:lnB>
                      <a:noFill/>
                    </a:lnB>
                    <a:solidFill>
                      <a:srgbClr val="8DB4E3"/>
                    </a:solidFill>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0" marR="0" marT="0" marB="0" anchor="b">
                    <a:lnL>
                      <a:noFill/>
                    </a:lnL>
                    <a:lnR>
                      <a:noFill/>
                    </a:lnR>
                    <a:lnT>
                      <a:noFill/>
                    </a:lnT>
                    <a:lnB>
                      <a:noFill/>
                    </a:lnB>
                  </a:tcPr>
                </a:tc>
                <a:tc>
                  <a:txBody>
                    <a:bodyPr/>
                    <a:lstStyle/>
                    <a:p>
                      <a:pPr algn="r" fontAlgn="b"/>
                      <a:r>
                        <a:rPr lang="en-US" sz="700" b="0" i="0" u="none" strike="noStrike" dirty="0">
                          <a:solidFill>
                            <a:srgbClr val="000000"/>
                          </a:solidFill>
                          <a:effectLst/>
                          <a:latin typeface="Arial" panose="020B0604020202020204" pitchFamily="34" charset="0"/>
                        </a:rPr>
                        <a:t>2,362.12</a:t>
                      </a:r>
                    </a:p>
                  </a:txBody>
                  <a:tcPr marL="0" marR="0" marT="0" marB="0" anchor="b">
                    <a:lnL>
                      <a:noFill/>
                    </a:lnL>
                    <a:lnR>
                      <a:noFill/>
                    </a:lnR>
                    <a:lnT>
                      <a:noFill/>
                    </a:lnT>
                    <a:lnB>
                      <a:noFill/>
                    </a:lnB>
                    <a:solidFill>
                      <a:srgbClr val="FFFF99"/>
                    </a:solidFill>
                  </a:tcPr>
                </a:tc>
                <a:tc>
                  <a:txBody>
                    <a:bodyPr/>
                    <a:lstStyle/>
                    <a:p>
                      <a:pPr algn="l" fontAlgn="b"/>
                      <a:r>
                        <a:rPr lang="en-US" sz="700" b="0" i="0" u="none" strike="noStrike" dirty="0">
                          <a:solidFill>
                            <a:srgbClr val="000000"/>
                          </a:solidFill>
                          <a:effectLst/>
                          <a:latin typeface="Arial" panose="020B0604020202020204" pitchFamily="34" charset="0"/>
                        </a:rPr>
                        <a:t> </a:t>
                      </a:r>
                    </a:p>
                  </a:txBody>
                  <a:tcPr marL="0" marR="0" marT="0" marB="0" anchor="b">
                    <a:lnL>
                      <a:noFill/>
                    </a:lnL>
                    <a:lnR>
                      <a:noFill/>
                    </a:lnR>
                    <a:lnT>
                      <a:noFill/>
                    </a:lnT>
                    <a:lnB>
                      <a:noFill/>
                    </a:lnB>
                    <a:solidFill>
                      <a:srgbClr val="000000"/>
                    </a:solidFill>
                  </a:tcPr>
                </a:tc>
                <a:tc>
                  <a:txBody>
                    <a:bodyPr/>
                    <a:lstStyle/>
                    <a:p>
                      <a:pPr algn="r" fontAlgn="b"/>
                      <a:r>
                        <a:rPr lang="en-US" sz="700" b="0" i="0" u="none" strike="noStrike" dirty="0">
                          <a:solidFill>
                            <a:srgbClr val="000000"/>
                          </a:solidFill>
                          <a:effectLst/>
                          <a:latin typeface="Arial" panose="020B0604020202020204" pitchFamily="34" charset="0"/>
                        </a:rPr>
                        <a:t>1,640.58</a:t>
                      </a:r>
                    </a:p>
                  </a:txBody>
                  <a:tcPr marL="0" marR="0" marT="0" marB="0" anchor="b">
                    <a:lnL>
                      <a:noFill/>
                    </a:lnL>
                    <a:lnR>
                      <a:noFill/>
                    </a:lnR>
                    <a:lnT>
                      <a:noFill/>
                    </a:lnT>
                    <a:lnB>
                      <a:noFill/>
                    </a:lnB>
                    <a:solidFill>
                      <a:srgbClr val="FFFF99"/>
                    </a:solidFill>
                  </a:tcPr>
                </a:tc>
                <a:tc>
                  <a:txBody>
                    <a:bodyPr/>
                    <a:lstStyle/>
                    <a:p>
                      <a:pPr algn="r" fontAlgn="b"/>
                      <a:r>
                        <a:rPr lang="en-US" sz="700" b="0" i="0" u="none" strike="noStrike" dirty="0">
                          <a:solidFill>
                            <a:srgbClr val="000000"/>
                          </a:solidFill>
                          <a:effectLst/>
                          <a:latin typeface="Arial" panose="020B0604020202020204" pitchFamily="34" charset="0"/>
                        </a:rPr>
                        <a:t>359.42</a:t>
                      </a:r>
                    </a:p>
                  </a:txBody>
                  <a:tcPr marL="0" marR="0" marT="0" marB="0" anchor="b">
                    <a:lnL>
                      <a:noFill/>
                    </a:lnL>
                    <a:lnR>
                      <a:noFill/>
                    </a:lnR>
                    <a:lnT>
                      <a:noFill/>
                    </a:lnT>
                    <a:lnB>
                      <a:noFill/>
                    </a:lnB>
                    <a:solidFill>
                      <a:srgbClr val="FFFF99"/>
                    </a:solidFill>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0" marR="0" marT="0" marB="0" anchor="b">
                    <a:lnL>
                      <a:noFill/>
                    </a:lnL>
                    <a:lnR>
                      <a:noFill/>
                    </a:lnR>
                    <a:lnT>
                      <a:noFill/>
                    </a:lnT>
                    <a:lnB>
                      <a:noFill/>
                    </a:lnB>
                  </a:tcPr>
                </a:tc>
                <a:tc>
                  <a:txBody>
                    <a:bodyPr/>
                    <a:lstStyle/>
                    <a:p>
                      <a:pPr algn="r" fontAlgn="b"/>
                      <a:r>
                        <a:rPr lang="en-US" sz="700" b="0" i="0" u="none" strike="noStrike" dirty="0">
                          <a:solidFill>
                            <a:srgbClr val="000000"/>
                          </a:solidFill>
                          <a:effectLst/>
                          <a:latin typeface="Arial" panose="020B0604020202020204" pitchFamily="34" charset="0"/>
                        </a:rPr>
                        <a:t>2,000.00</a:t>
                      </a:r>
                    </a:p>
                  </a:txBody>
                  <a:tcPr marL="0" marR="0" marT="0" marB="0" anchor="b">
                    <a:lnL>
                      <a:noFill/>
                    </a:lnL>
                    <a:lnR>
                      <a:noFill/>
                    </a:lnR>
                    <a:lnT>
                      <a:noFill/>
                    </a:lnT>
                    <a:lnB>
                      <a:noFill/>
                    </a:lnB>
                    <a:solidFill>
                      <a:srgbClr val="FFFF99"/>
                    </a:solidFill>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0" marR="0" marT="0" marB="0" anchor="b">
                    <a:lnL>
                      <a:noFill/>
                    </a:lnL>
                    <a:lnR>
                      <a:noFill/>
                    </a:lnR>
                    <a:lnT>
                      <a:noFill/>
                    </a:lnT>
                    <a:lnB>
                      <a:noFill/>
                    </a:lnB>
                  </a:tcPr>
                </a:tc>
                <a:tc>
                  <a:txBody>
                    <a:bodyPr/>
                    <a:lstStyle/>
                    <a:p>
                      <a:pPr algn="r" fontAlgn="b"/>
                      <a:r>
                        <a:rPr lang="en-US" sz="700" b="0" i="0" u="none" strike="noStrike" dirty="0">
                          <a:solidFill>
                            <a:srgbClr val="000000"/>
                          </a:solidFill>
                          <a:effectLst/>
                          <a:latin typeface="Arial" panose="020B0604020202020204" pitchFamily="34" charset="0"/>
                        </a:rPr>
                        <a:t>2,000.00</a:t>
                      </a:r>
                    </a:p>
                  </a:txBody>
                  <a:tcPr marL="0" marR="0" marT="0" marB="0" anchor="b">
                    <a:lnL>
                      <a:noFill/>
                    </a:lnL>
                    <a:lnR>
                      <a:noFill/>
                    </a:lnR>
                    <a:lnT>
                      <a:noFill/>
                    </a:lnT>
                    <a:lnB>
                      <a:noFill/>
                    </a:lnB>
                    <a:solidFill>
                      <a:srgbClr val="CCFF66"/>
                    </a:solidFill>
                  </a:tcPr>
                </a:tc>
                <a:tc>
                  <a:txBody>
                    <a:bodyPr/>
                    <a:lstStyle/>
                    <a:p>
                      <a:pPr algn="l" fontAlgn="b"/>
                      <a:r>
                        <a:rPr lang="en-US" sz="700" b="0" i="0" u="none" strike="noStrike" dirty="0">
                          <a:solidFill>
                            <a:srgbClr val="000000"/>
                          </a:solidFill>
                          <a:effectLst/>
                          <a:latin typeface="Arial" panose="020B0604020202020204" pitchFamily="34" charset="0"/>
                        </a:rPr>
                        <a:t> </a:t>
                      </a:r>
                    </a:p>
                  </a:txBody>
                  <a:tcPr marL="0" marR="0" marT="0" marB="0" anchor="b">
                    <a:lnL>
                      <a:noFill/>
                    </a:lnL>
                    <a:lnR>
                      <a:noFill/>
                    </a:lnR>
                    <a:lnT>
                      <a:noFill/>
                    </a:lnT>
                    <a:lnB>
                      <a:noFill/>
                    </a:lnB>
                    <a:solidFill>
                      <a:srgbClr val="000000"/>
                    </a:solidFill>
                  </a:tcPr>
                </a:tc>
                <a:tc>
                  <a:txBody>
                    <a:bodyPr/>
                    <a:lstStyle/>
                    <a:p>
                      <a:pPr algn="r" fontAlgn="b"/>
                      <a:r>
                        <a:rPr lang="en-US" sz="700" b="0" i="0" u="none" strike="noStrike" dirty="0">
                          <a:solidFill>
                            <a:srgbClr val="000000"/>
                          </a:solidFill>
                          <a:effectLst/>
                          <a:latin typeface="Arial" panose="020B0604020202020204" pitchFamily="34" charset="0"/>
                        </a:rPr>
                        <a:t>2,000.00</a:t>
                      </a:r>
                    </a:p>
                  </a:txBody>
                  <a:tcPr marL="0" marR="0" marT="0" marB="0" anchor="b">
                    <a:lnL>
                      <a:noFill/>
                    </a:lnL>
                    <a:lnR>
                      <a:noFill/>
                    </a:lnR>
                    <a:lnT>
                      <a:noFill/>
                    </a:lnT>
                    <a:lnB>
                      <a:noFill/>
                    </a:lnB>
                    <a:solidFill>
                      <a:srgbClr val="CCFF66"/>
                    </a:solidFill>
                  </a:tcPr>
                </a:tc>
                <a:extLst>
                  <a:ext uri="{0D108BD9-81ED-4DB2-BD59-A6C34878D82A}">
                    <a16:rowId xmlns:a16="http://schemas.microsoft.com/office/drawing/2014/main" val="2496459733"/>
                  </a:ext>
                </a:extLst>
              </a:tr>
              <a:tr h="166620">
                <a:tc>
                  <a:txBody>
                    <a:bodyPr/>
                    <a:lstStyle/>
                    <a:p>
                      <a:pPr algn="l" fontAlgn="b"/>
                      <a:endParaRPr lang="en-US" sz="700" b="1" i="0" u="none" strike="noStrike" dirty="0">
                        <a:solidFill>
                          <a:srgbClr val="000000"/>
                        </a:solidFill>
                        <a:effectLst/>
                        <a:latin typeface="Arial" panose="020B0604020202020204" pitchFamily="34" charset="0"/>
                      </a:endParaRPr>
                    </a:p>
                  </a:txBody>
                  <a:tcPr marL="0" marR="0" marT="0" marB="0" anchor="b">
                    <a:lnL>
                      <a:noFill/>
                    </a:lnL>
                    <a:lnR>
                      <a:noFill/>
                    </a:lnR>
                    <a:lnT>
                      <a:noFill/>
                    </a:lnT>
                    <a:lnB>
                      <a:noFill/>
                    </a:lnB>
                  </a:tcPr>
                </a:tc>
                <a:tc>
                  <a:txBody>
                    <a:bodyPr/>
                    <a:lstStyle/>
                    <a:p>
                      <a:pPr algn="l" fontAlgn="b"/>
                      <a:r>
                        <a:rPr lang="en-US" sz="700" b="1" i="0" u="none" strike="noStrike" dirty="0">
                          <a:solidFill>
                            <a:srgbClr val="000000"/>
                          </a:solidFill>
                          <a:effectLst/>
                          <a:latin typeface="Arial" panose="020B0604020202020204" pitchFamily="34" charset="0"/>
                        </a:rPr>
                        <a:t>51705 · OFFICE EQUIPMENT</a:t>
                      </a:r>
                    </a:p>
                  </a:txBody>
                  <a:tcPr marL="0" marR="0" marT="0" marB="0" anchor="b">
                    <a:lnL>
                      <a:noFill/>
                    </a:lnL>
                    <a:lnR>
                      <a:noFill/>
                    </a:lnR>
                    <a:lnT>
                      <a:noFill/>
                    </a:lnT>
                    <a:lnB>
                      <a:noFill/>
                    </a:lnB>
                  </a:tcPr>
                </a:tc>
                <a:tc>
                  <a:txBody>
                    <a:bodyPr/>
                    <a:lstStyle/>
                    <a:p>
                      <a:pPr algn="r" fontAlgn="b"/>
                      <a:r>
                        <a:rPr lang="en-US" sz="700" b="0" i="0" u="none" strike="noStrike" dirty="0">
                          <a:solidFill>
                            <a:srgbClr val="000000"/>
                          </a:solidFill>
                          <a:effectLst/>
                          <a:latin typeface="Arial" panose="020B0604020202020204" pitchFamily="34" charset="0"/>
                        </a:rPr>
                        <a:t>1,496.00</a:t>
                      </a:r>
                    </a:p>
                  </a:txBody>
                  <a:tcPr marL="0" marR="0" marT="0" marB="0" anchor="b">
                    <a:lnL>
                      <a:noFill/>
                    </a:lnL>
                    <a:lnR>
                      <a:noFill/>
                    </a:lnR>
                    <a:lnT>
                      <a:noFill/>
                    </a:lnT>
                    <a:lnB>
                      <a:noFill/>
                    </a:lnB>
                    <a:solidFill>
                      <a:srgbClr val="C5D9F1"/>
                    </a:solidFill>
                  </a:tcPr>
                </a:tc>
                <a:tc>
                  <a:txBody>
                    <a:bodyPr/>
                    <a:lstStyle/>
                    <a:p>
                      <a:pPr algn="l" fontAlgn="b"/>
                      <a:endParaRPr lang="en-US" sz="1000" b="0" i="0" u="none" strike="noStrike" dirty="0">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r" fontAlgn="b"/>
                      <a:r>
                        <a:rPr lang="en-US" sz="700" b="0" i="0" u="none" strike="noStrike" dirty="0">
                          <a:solidFill>
                            <a:srgbClr val="000000"/>
                          </a:solidFill>
                          <a:effectLst/>
                          <a:latin typeface="Arial" panose="020B0604020202020204" pitchFamily="34" charset="0"/>
                        </a:rPr>
                        <a:t>163.99</a:t>
                      </a:r>
                    </a:p>
                  </a:txBody>
                  <a:tcPr marL="0" marR="0" marT="0" marB="0" anchor="b">
                    <a:lnL>
                      <a:noFill/>
                    </a:lnL>
                    <a:lnR>
                      <a:noFill/>
                    </a:lnR>
                    <a:lnT>
                      <a:noFill/>
                    </a:lnT>
                    <a:lnB>
                      <a:noFill/>
                    </a:lnB>
                    <a:solidFill>
                      <a:srgbClr val="8DB4E3"/>
                    </a:solidFill>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0" marR="0" marT="0" marB="0" anchor="b">
                    <a:lnL>
                      <a:noFill/>
                    </a:lnL>
                    <a:lnR>
                      <a:noFill/>
                    </a:lnR>
                    <a:lnT>
                      <a:noFill/>
                    </a:lnT>
                    <a:lnB>
                      <a:noFill/>
                    </a:lnB>
                  </a:tcPr>
                </a:tc>
                <a:tc>
                  <a:txBody>
                    <a:bodyPr/>
                    <a:lstStyle/>
                    <a:p>
                      <a:pPr algn="r" fontAlgn="b"/>
                      <a:r>
                        <a:rPr lang="en-US" sz="700" b="0" i="0" u="none" strike="noStrike" dirty="0">
                          <a:solidFill>
                            <a:srgbClr val="000000"/>
                          </a:solidFill>
                          <a:effectLst/>
                          <a:latin typeface="Arial" panose="020B0604020202020204" pitchFamily="34" charset="0"/>
                        </a:rPr>
                        <a:t>1,507.87</a:t>
                      </a:r>
                    </a:p>
                  </a:txBody>
                  <a:tcPr marL="0" marR="0" marT="0" marB="0" anchor="b">
                    <a:lnL>
                      <a:noFill/>
                    </a:lnL>
                    <a:lnR>
                      <a:noFill/>
                    </a:lnR>
                    <a:lnT>
                      <a:noFill/>
                    </a:lnT>
                    <a:lnB>
                      <a:noFill/>
                    </a:lnB>
                    <a:solidFill>
                      <a:srgbClr val="FFFF99"/>
                    </a:solidFill>
                  </a:tcPr>
                </a:tc>
                <a:tc>
                  <a:txBody>
                    <a:bodyPr/>
                    <a:lstStyle/>
                    <a:p>
                      <a:pPr algn="l" fontAlgn="b"/>
                      <a:r>
                        <a:rPr lang="en-US" sz="700" b="0" i="0" u="none" strike="noStrike" dirty="0">
                          <a:solidFill>
                            <a:srgbClr val="000000"/>
                          </a:solidFill>
                          <a:effectLst/>
                          <a:latin typeface="Arial" panose="020B0604020202020204" pitchFamily="34" charset="0"/>
                        </a:rPr>
                        <a:t> </a:t>
                      </a:r>
                    </a:p>
                  </a:txBody>
                  <a:tcPr marL="0" marR="0" marT="0" marB="0" anchor="b">
                    <a:lnL>
                      <a:noFill/>
                    </a:lnL>
                    <a:lnR>
                      <a:noFill/>
                    </a:lnR>
                    <a:lnT>
                      <a:noFill/>
                    </a:lnT>
                    <a:lnB>
                      <a:noFill/>
                    </a:lnB>
                    <a:solidFill>
                      <a:srgbClr val="000000"/>
                    </a:solidFill>
                  </a:tcPr>
                </a:tc>
                <a:tc>
                  <a:txBody>
                    <a:bodyPr/>
                    <a:lstStyle/>
                    <a:p>
                      <a:pPr algn="r" fontAlgn="b"/>
                      <a:r>
                        <a:rPr lang="en-US" sz="700" b="0" i="0" u="none" strike="noStrike" dirty="0">
                          <a:solidFill>
                            <a:srgbClr val="000000"/>
                          </a:solidFill>
                          <a:effectLst/>
                          <a:latin typeface="Arial" panose="020B0604020202020204" pitchFamily="34" charset="0"/>
                        </a:rPr>
                        <a:t>1,165.94</a:t>
                      </a:r>
                    </a:p>
                  </a:txBody>
                  <a:tcPr marL="0" marR="0" marT="0" marB="0" anchor="b">
                    <a:lnL>
                      <a:noFill/>
                    </a:lnL>
                    <a:lnR>
                      <a:noFill/>
                    </a:lnR>
                    <a:lnT>
                      <a:noFill/>
                    </a:lnT>
                    <a:lnB>
                      <a:noFill/>
                    </a:lnB>
                    <a:solidFill>
                      <a:srgbClr val="FFFF99"/>
                    </a:solidFill>
                  </a:tcPr>
                </a:tc>
                <a:tc>
                  <a:txBody>
                    <a:bodyPr/>
                    <a:lstStyle/>
                    <a:p>
                      <a:pPr algn="r" fontAlgn="b"/>
                      <a:r>
                        <a:rPr lang="en-US" sz="700" b="0" i="0" u="none" strike="noStrike" dirty="0">
                          <a:solidFill>
                            <a:srgbClr val="000000"/>
                          </a:solidFill>
                          <a:effectLst/>
                          <a:latin typeface="Arial" panose="020B0604020202020204" pitchFamily="34" charset="0"/>
                        </a:rPr>
                        <a:t>0.00</a:t>
                      </a:r>
                    </a:p>
                  </a:txBody>
                  <a:tcPr marL="0" marR="0" marT="0" marB="0" anchor="b">
                    <a:lnL>
                      <a:noFill/>
                    </a:lnL>
                    <a:lnR>
                      <a:noFill/>
                    </a:lnR>
                    <a:lnT>
                      <a:noFill/>
                    </a:lnT>
                    <a:lnB>
                      <a:noFill/>
                    </a:lnB>
                    <a:solidFill>
                      <a:srgbClr val="FFFF99"/>
                    </a:solidFill>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0" marR="0" marT="0" marB="0" anchor="b">
                    <a:lnL>
                      <a:noFill/>
                    </a:lnL>
                    <a:lnR>
                      <a:noFill/>
                    </a:lnR>
                    <a:lnT>
                      <a:noFill/>
                    </a:lnT>
                    <a:lnB>
                      <a:noFill/>
                    </a:lnB>
                  </a:tcPr>
                </a:tc>
                <a:tc>
                  <a:txBody>
                    <a:bodyPr/>
                    <a:lstStyle/>
                    <a:p>
                      <a:pPr algn="r" fontAlgn="b"/>
                      <a:r>
                        <a:rPr lang="en-US" sz="700" b="0" i="0" u="none" strike="noStrike" dirty="0">
                          <a:solidFill>
                            <a:srgbClr val="000000"/>
                          </a:solidFill>
                          <a:effectLst/>
                          <a:latin typeface="Arial" panose="020B0604020202020204" pitchFamily="34" charset="0"/>
                        </a:rPr>
                        <a:t>1,165.94</a:t>
                      </a:r>
                    </a:p>
                  </a:txBody>
                  <a:tcPr marL="0" marR="0" marT="0" marB="0" anchor="b">
                    <a:lnL>
                      <a:noFill/>
                    </a:lnL>
                    <a:lnR>
                      <a:noFill/>
                    </a:lnR>
                    <a:lnT>
                      <a:noFill/>
                    </a:lnT>
                    <a:lnB>
                      <a:noFill/>
                    </a:lnB>
                    <a:solidFill>
                      <a:srgbClr val="FFFF99"/>
                    </a:solidFill>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0" marR="0" marT="0" marB="0" anchor="b">
                    <a:lnL>
                      <a:noFill/>
                    </a:lnL>
                    <a:lnR>
                      <a:noFill/>
                    </a:lnR>
                    <a:lnT>
                      <a:noFill/>
                    </a:lnT>
                    <a:lnB>
                      <a:noFill/>
                    </a:lnB>
                  </a:tcPr>
                </a:tc>
                <a:tc>
                  <a:txBody>
                    <a:bodyPr/>
                    <a:lstStyle/>
                    <a:p>
                      <a:pPr algn="r" fontAlgn="b"/>
                      <a:r>
                        <a:rPr lang="en-US" sz="700" b="0" i="0" u="none" strike="noStrike" dirty="0">
                          <a:solidFill>
                            <a:srgbClr val="000000"/>
                          </a:solidFill>
                          <a:effectLst/>
                          <a:latin typeface="Arial" panose="020B0604020202020204" pitchFamily="34" charset="0"/>
                        </a:rPr>
                        <a:t>500.00</a:t>
                      </a:r>
                    </a:p>
                  </a:txBody>
                  <a:tcPr marL="0" marR="0" marT="0" marB="0" anchor="b">
                    <a:lnL>
                      <a:noFill/>
                    </a:lnL>
                    <a:lnR>
                      <a:noFill/>
                    </a:lnR>
                    <a:lnT>
                      <a:noFill/>
                    </a:lnT>
                    <a:lnB>
                      <a:noFill/>
                    </a:lnB>
                    <a:solidFill>
                      <a:srgbClr val="CCFF66"/>
                    </a:solidFill>
                  </a:tcPr>
                </a:tc>
                <a:tc>
                  <a:txBody>
                    <a:bodyPr/>
                    <a:lstStyle/>
                    <a:p>
                      <a:pPr algn="l" fontAlgn="b"/>
                      <a:r>
                        <a:rPr lang="en-US" sz="700" b="0" i="0" u="none" strike="noStrike" dirty="0">
                          <a:solidFill>
                            <a:srgbClr val="000000"/>
                          </a:solidFill>
                          <a:effectLst/>
                          <a:latin typeface="Arial" panose="020B0604020202020204" pitchFamily="34" charset="0"/>
                        </a:rPr>
                        <a:t> </a:t>
                      </a:r>
                    </a:p>
                  </a:txBody>
                  <a:tcPr marL="0" marR="0" marT="0" marB="0" anchor="b">
                    <a:lnL>
                      <a:noFill/>
                    </a:lnL>
                    <a:lnR>
                      <a:noFill/>
                    </a:lnR>
                    <a:lnT>
                      <a:noFill/>
                    </a:lnT>
                    <a:lnB>
                      <a:noFill/>
                    </a:lnB>
                    <a:solidFill>
                      <a:srgbClr val="000000"/>
                    </a:solidFill>
                  </a:tcPr>
                </a:tc>
                <a:tc>
                  <a:txBody>
                    <a:bodyPr/>
                    <a:lstStyle/>
                    <a:p>
                      <a:pPr algn="r" fontAlgn="b"/>
                      <a:r>
                        <a:rPr lang="en-US" sz="700" b="0" i="0" u="none" strike="noStrike" dirty="0">
                          <a:solidFill>
                            <a:srgbClr val="000000"/>
                          </a:solidFill>
                          <a:effectLst/>
                          <a:latin typeface="Arial" panose="020B0604020202020204" pitchFamily="34" charset="0"/>
                        </a:rPr>
                        <a:t>500.00</a:t>
                      </a:r>
                    </a:p>
                  </a:txBody>
                  <a:tcPr marL="0" marR="0" marT="0" marB="0" anchor="b">
                    <a:lnL>
                      <a:noFill/>
                    </a:lnL>
                    <a:lnR>
                      <a:noFill/>
                    </a:lnR>
                    <a:lnT>
                      <a:noFill/>
                    </a:lnT>
                    <a:lnB>
                      <a:noFill/>
                    </a:lnB>
                    <a:solidFill>
                      <a:srgbClr val="CCFF66"/>
                    </a:solidFill>
                  </a:tcPr>
                </a:tc>
                <a:extLst>
                  <a:ext uri="{0D108BD9-81ED-4DB2-BD59-A6C34878D82A}">
                    <a16:rowId xmlns:a16="http://schemas.microsoft.com/office/drawing/2014/main" val="1764864008"/>
                  </a:ext>
                </a:extLst>
              </a:tr>
              <a:tr h="174951">
                <a:tc>
                  <a:txBody>
                    <a:bodyPr/>
                    <a:lstStyle/>
                    <a:p>
                      <a:pPr algn="l" fontAlgn="b"/>
                      <a:endParaRPr lang="en-US" sz="700" b="1" i="0" u="none" strike="noStrike" dirty="0">
                        <a:solidFill>
                          <a:srgbClr val="000000"/>
                        </a:solidFill>
                        <a:effectLst/>
                        <a:latin typeface="Arial" panose="020B0604020202020204" pitchFamily="34" charset="0"/>
                      </a:endParaRPr>
                    </a:p>
                  </a:txBody>
                  <a:tcPr marL="0" marR="0" marT="0" marB="0" anchor="b">
                    <a:lnL>
                      <a:noFill/>
                    </a:lnL>
                    <a:lnR>
                      <a:noFill/>
                    </a:lnR>
                    <a:lnT>
                      <a:noFill/>
                    </a:lnT>
                    <a:lnB>
                      <a:noFill/>
                    </a:lnB>
                  </a:tcPr>
                </a:tc>
                <a:tc>
                  <a:txBody>
                    <a:bodyPr/>
                    <a:lstStyle/>
                    <a:p>
                      <a:pPr algn="l" fontAlgn="b"/>
                      <a:r>
                        <a:rPr lang="en-US" sz="700" b="1" i="0" u="none" strike="noStrike" dirty="0">
                          <a:solidFill>
                            <a:srgbClr val="000000"/>
                          </a:solidFill>
                          <a:effectLst/>
                          <a:latin typeface="Arial" panose="020B0604020202020204" pitchFamily="34" charset="0"/>
                        </a:rPr>
                        <a:t>51700 · OFFICE EXPENSES - Other</a:t>
                      </a:r>
                    </a:p>
                  </a:txBody>
                  <a:tcPr marL="0" marR="0" marT="0" marB="0" anchor="b">
                    <a:lnL>
                      <a:noFill/>
                    </a:lnL>
                    <a:lnR>
                      <a:noFill/>
                    </a:lnR>
                    <a:lnT>
                      <a:noFill/>
                    </a:lnT>
                    <a:lnB>
                      <a:noFill/>
                    </a:lnB>
                  </a:tcPr>
                </a:tc>
                <a:tc>
                  <a:txBody>
                    <a:bodyPr/>
                    <a:lstStyle/>
                    <a:p>
                      <a:pPr algn="r" fontAlgn="b"/>
                      <a:r>
                        <a:rPr lang="en-US" sz="700" b="0" i="0" u="none" strike="noStrike" dirty="0">
                          <a:solidFill>
                            <a:srgbClr val="000000"/>
                          </a:solidFill>
                          <a:effectLst/>
                          <a:latin typeface="Arial" panose="020B0604020202020204" pitchFamily="34" charset="0"/>
                        </a:rPr>
                        <a:t>213.39</a:t>
                      </a:r>
                    </a:p>
                  </a:txBody>
                  <a:tcPr marL="0" marR="0" marT="0" marB="0" anchor="b">
                    <a:lnL>
                      <a:noFill/>
                    </a:lnL>
                    <a:lnR>
                      <a:noFill/>
                    </a:lnR>
                    <a:lnT>
                      <a:noFill/>
                    </a:lnT>
                    <a:lnB w="12700" cap="flat" cmpd="sng" algn="ctr">
                      <a:solidFill>
                        <a:srgbClr val="000000"/>
                      </a:solidFill>
                      <a:prstDash val="solid"/>
                      <a:round/>
                      <a:headEnd type="none" w="med" len="med"/>
                      <a:tailEnd type="none" w="med" len="med"/>
                    </a:lnB>
                    <a:solidFill>
                      <a:srgbClr val="C5D9F1"/>
                    </a:solidFill>
                  </a:tcPr>
                </a:tc>
                <a:tc>
                  <a:txBody>
                    <a:bodyPr/>
                    <a:lstStyle/>
                    <a:p>
                      <a:pPr algn="l" fontAlgn="b"/>
                      <a:endParaRPr lang="en-US" sz="1000" b="0" i="0" u="none" strike="noStrike" dirty="0">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r" fontAlgn="b"/>
                      <a:r>
                        <a:rPr lang="en-US" sz="700" b="0" i="0" u="none" strike="noStrike" dirty="0">
                          <a:solidFill>
                            <a:srgbClr val="000000"/>
                          </a:solidFill>
                          <a:effectLst/>
                          <a:latin typeface="Arial" panose="020B0604020202020204" pitchFamily="34" charset="0"/>
                        </a:rPr>
                        <a:t>94.94</a:t>
                      </a:r>
                    </a:p>
                  </a:txBody>
                  <a:tcPr marL="0" marR="0" marT="0" marB="0" anchor="b">
                    <a:lnL>
                      <a:noFill/>
                    </a:lnL>
                    <a:lnR>
                      <a:noFill/>
                    </a:lnR>
                    <a:lnT>
                      <a:noFill/>
                    </a:lnT>
                    <a:lnB w="12700" cap="flat" cmpd="sng" algn="ctr">
                      <a:solidFill>
                        <a:srgbClr val="000000"/>
                      </a:solidFill>
                      <a:prstDash val="solid"/>
                      <a:round/>
                      <a:headEnd type="none" w="med" len="med"/>
                      <a:tailEnd type="none" w="med" len="med"/>
                    </a:lnB>
                    <a:solidFill>
                      <a:srgbClr val="8DB4E3"/>
                    </a:solidFill>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0" marR="0" marT="0" marB="0" anchor="b">
                    <a:lnL>
                      <a:noFill/>
                    </a:lnL>
                    <a:lnR>
                      <a:noFill/>
                    </a:lnR>
                    <a:lnT>
                      <a:noFill/>
                    </a:lnT>
                    <a:lnB>
                      <a:noFill/>
                    </a:lnB>
                  </a:tcPr>
                </a:tc>
                <a:tc>
                  <a:txBody>
                    <a:bodyPr/>
                    <a:lstStyle/>
                    <a:p>
                      <a:pPr algn="r" fontAlgn="b"/>
                      <a:r>
                        <a:rPr lang="en-US" sz="700" b="0" i="0" u="none" strike="noStrike" dirty="0">
                          <a:solidFill>
                            <a:srgbClr val="000000"/>
                          </a:solidFill>
                          <a:effectLst/>
                          <a:latin typeface="Arial" panose="020B0604020202020204" pitchFamily="34" charset="0"/>
                        </a:rPr>
                        <a:t>110.00</a:t>
                      </a:r>
                    </a:p>
                  </a:txBody>
                  <a:tcPr marL="0" marR="0" marT="0" marB="0" anchor="b">
                    <a:lnL>
                      <a:noFill/>
                    </a:lnL>
                    <a:lnR>
                      <a:noFill/>
                    </a:lnR>
                    <a:lnT>
                      <a:noFill/>
                    </a:lnT>
                    <a:lnB w="12700" cap="flat" cmpd="sng" algn="ctr">
                      <a:solidFill>
                        <a:srgbClr val="000000"/>
                      </a:solidFill>
                      <a:prstDash val="solid"/>
                      <a:round/>
                      <a:headEnd type="none" w="med" len="med"/>
                      <a:tailEnd type="none" w="med" len="med"/>
                    </a:lnB>
                    <a:solidFill>
                      <a:srgbClr val="FFFF99"/>
                    </a:solidFill>
                  </a:tcPr>
                </a:tc>
                <a:tc>
                  <a:txBody>
                    <a:bodyPr/>
                    <a:lstStyle/>
                    <a:p>
                      <a:pPr algn="l" fontAlgn="b"/>
                      <a:r>
                        <a:rPr lang="en-US" sz="700" b="0" i="0" u="none" strike="noStrike" dirty="0">
                          <a:solidFill>
                            <a:srgbClr val="000000"/>
                          </a:solidFill>
                          <a:effectLst/>
                          <a:latin typeface="Arial" panose="020B0604020202020204" pitchFamily="34" charset="0"/>
                        </a:rPr>
                        <a:t> </a:t>
                      </a:r>
                    </a:p>
                  </a:txBody>
                  <a:tcPr marL="0" marR="0" marT="0" marB="0" anchor="b">
                    <a:lnL>
                      <a:noFill/>
                    </a:lnL>
                    <a:lnR>
                      <a:noFill/>
                    </a:lnR>
                    <a:lnT>
                      <a:noFill/>
                    </a:lnT>
                    <a:lnB w="12700" cap="flat" cmpd="sng" algn="ctr">
                      <a:solidFill>
                        <a:srgbClr val="000000"/>
                      </a:solidFill>
                      <a:prstDash val="solid"/>
                      <a:round/>
                      <a:headEnd type="none" w="med" len="med"/>
                      <a:tailEnd type="none" w="med" len="med"/>
                    </a:lnB>
                    <a:solidFill>
                      <a:srgbClr val="000000"/>
                    </a:solidFill>
                  </a:tcPr>
                </a:tc>
                <a:tc>
                  <a:txBody>
                    <a:bodyPr/>
                    <a:lstStyle/>
                    <a:p>
                      <a:pPr algn="r" fontAlgn="b"/>
                      <a:r>
                        <a:rPr lang="en-US" sz="700" b="0" i="0" u="none" strike="noStrike" dirty="0">
                          <a:solidFill>
                            <a:srgbClr val="000000"/>
                          </a:solidFill>
                          <a:effectLst/>
                          <a:latin typeface="Arial" panose="020B0604020202020204" pitchFamily="34" charset="0"/>
                        </a:rPr>
                        <a:t>0.00</a:t>
                      </a:r>
                    </a:p>
                  </a:txBody>
                  <a:tcPr marL="0" marR="0" marT="0" marB="0" anchor="b">
                    <a:lnL>
                      <a:noFill/>
                    </a:lnL>
                    <a:lnR>
                      <a:noFill/>
                    </a:lnR>
                    <a:lnT>
                      <a:noFill/>
                    </a:lnT>
                    <a:lnB w="12700" cap="flat" cmpd="sng" algn="ctr">
                      <a:solidFill>
                        <a:srgbClr val="000000"/>
                      </a:solidFill>
                      <a:prstDash val="solid"/>
                      <a:round/>
                      <a:headEnd type="none" w="med" len="med"/>
                      <a:tailEnd type="none" w="med" len="med"/>
                    </a:lnB>
                    <a:solidFill>
                      <a:srgbClr val="FFFF99"/>
                    </a:solidFill>
                  </a:tcPr>
                </a:tc>
                <a:tc>
                  <a:txBody>
                    <a:bodyPr/>
                    <a:lstStyle/>
                    <a:p>
                      <a:pPr algn="r" fontAlgn="b"/>
                      <a:r>
                        <a:rPr lang="en-US" sz="700" b="0" i="0" u="none" strike="noStrike" dirty="0">
                          <a:solidFill>
                            <a:srgbClr val="000000"/>
                          </a:solidFill>
                          <a:effectLst/>
                          <a:latin typeface="Arial" panose="020B0604020202020204" pitchFamily="34" charset="0"/>
                        </a:rPr>
                        <a:t>0.00</a:t>
                      </a:r>
                    </a:p>
                  </a:txBody>
                  <a:tcPr marL="0" marR="0" marT="0" marB="0" anchor="b">
                    <a:lnL>
                      <a:noFill/>
                    </a:lnL>
                    <a:lnR>
                      <a:noFill/>
                    </a:lnR>
                    <a:lnT>
                      <a:noFill/>
                    </a:lnT>
                    <a:lnB w="12700" cap="flat" cmpd="sng" algn="ctr">
                      <a:solidFill>
                        <a:srgbClr val="000000"/>
                      </a:solidFill>
                      <a:prstDash val="solid"/>
                      <a:round/>
                      <a:headEnd type="none" w="med" len="med"/>
                      <a:tailEnd type="none" w="med" len="med"/>
                    </a:lnB>
                    <a:solidFill>
                      <a:srgbClr val="FFFF99"/>
                    </a:solidFill>
                  </a:tcPr>
                </a:tc>
                <a:tc>
                  <a:txBody>
                    <a:bodyPr/>
                    <a:lstStyle/>
                    <a:p>
                      <a:pPr algn="l" fontAlgn="b"/>
                      <a:r>
                        <a:rPr lang="en-US" sz="700" b="0" i="0" u="none" strike="noStrike" dirty="0">
                          <a:solidFill>
                            <a:srgbClr val="000000"/>
                          </a:solidFill>
                          <a:effectLst/>
                          <a:latin typeface="Arial" panose="020B0604020202020204" pitchFamily="34" charset="0"/>
                        </a:rPr>
                        <a:t> </a:t>
                      </a:r>
                    </a:p>
                  </a:txBody>
                  <a:tcPr marL="0" marR="0" marT="0"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r" fontAlgn="b"/>
                      <a:r>
                        <a:rPr lang="en-US" sz="700" b="0" i="0" u="none" strike="noStrike" dirty="0">
                          <a:solidFill>
                            <a:srgbClr val="000000"/>
                          </a:solidFill>
                          <a:effectLst/>
                          <a:latin typeface="Arial" panose="020B0604020202020204" pitchFamily="34" charset="0"/>
                        </a:rPr>
                        <a:t>0.00</a:t>
                      </a:r>
                    </a:p>
                  </a:txBody>
                  <a:tcPr marL="0" marR="0" marT="0" marB="0" anchor="b">
                    <a:lnL>
                      <a:noFill/>
                    </a:lnL>
                    <a:lnR>
                      <a:noFill/>
                    </a:lnR>
                    <a:lnT>
                      <a:noFill/>
                    </a:lnT>
                    <a:lnB w="12700" cap="flat" cmpd="sng" algn="ctr">
                      <a:solidFill>
                        <a:srgbClr val="000000"/>
                      </a:solidFill>
                      <a:prstDash val="solid"/>
                      <a:round/>
                      <a:headEnd type="none" w="med" len="med"/>
                      <a:tailEnd type="none" w="med" len="med"/>
                    </a:lnB>
                    <a:solidFill>
                      <a:srgbClr val="FFFF99"/>
                    </a:solidFill>
                  </a:tcPr>
                </a:tc>
                <a:tc>
                  <a:txBody>
                    <a:bodyPr/>
                    <a:lstStyle/>
                    <a:p>
                      <a:pPr algn="l" fontAlgn="b"/>
                      <a:r>
                        <a:rPr lang="en-US" sz="700" b="0" i="0" u="none" strike="noStrike" dirty="0">
                          <a:solidFill>
                            <a:srgbClr val="000000"/>
                          </a:solidFill>
                          <a:effectLst/>
                          <a:latin typeface="Arial" panose="020B0604020202020204" pitchFamily="34" charset="0"/>
                        </a:rPr>
                        <a:t> </a:t>
                      </a:r>
                    </a:p>
                  </a:txBody>
                  <a:tcPr marL="0" marR="0" marT="0"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r" fontAlgn="b"/>
                      <a:r>
                        <a:rPr lang="en-US" sz="700" b="0" i="0" u="none" strike="noStrike" dirty="0">
                          <a:solidFill>
                            <a:srgbClr val="000000"/>
                          </a:solidFill>
                          <a:effectLst/>
                          <a:latin typeface="Arial" panose="020B0604020202020204" pitchFamily="34" charset="0"/>
                        </a:rPr>
                        <a:t>0.00</a:t>
                      </a:r>
                    </a:p>
                  </a:txBody>
                  <a:tcPr marL="0" marR="0" marT="0" marB="0" anchor="b">
                    <a:lnL>
                      <a:noFill/>
                    </a:lnL>
                    <a:lnR>
                      <a:noFill/>
                    </a:lnR>
                    <a:lnT>
                      <a:noFill/>
                    </a:lnT>
                    <a:lnB w="12700" cap="flat" cmpd="sng" algn="ctr">
                      <a:solidFill>
                        <a:srgbClr val="000000"/>
                      </a:solidFill>
                      <a:prstDash val="solid"/>
                      <a:round/>
                      <a:headEnd type="none" w="med" len="med"/>
                      <a:tailEnd type="none" w="med" len="med"/>
                    </a:lnB>
                    <a:solidFill>
                      <a:srgbClr val="CCFF66"/>
                    </a:solidFill>
                  </a:tcPr>
                </a:tc>
                <a:tc>
                  <a:txBody>
                    <a:bodyPr/>
                    <a:lstStyle/>
                    <a:p>
                      <a:pPr algn="l" fontAlgn="b"/>
                      <a:r>
                        <a:rPr lang="en-US" sz="700" b="0" i="0" u="none" strike="noStrike" dirty="0">
                          <a:solidFill>
                            <a:srgbClr val="000000"/>
                          </a:solidFill>
                          <a:effectLst/>
                          <a:latin typeface="Arial" panose="020B0604020202020204" pitchFamily="34" charset="0"/>
                        </a:rPr>
                        <a:t> </a:t>
                      </a:r>
                    </a:p>
                  </a:txBody>
                  <a:tcPr marL="0" marR="0" marT="0" marB="0" anchor="b">
                    <a:lnL>
                      <a:noFill/>
                    </a:lnL>
                    <a:lnR>
                      <a:noFill/>
                    </a:lnR>
                    <a:lnT>
                      <a:noFill/>
                    </a:lnT>
                    <a:lnB w="12700" cap="flat" cmpd="sng" algn="ctr">
                      <a:solidFill>
                        <a:srgbClr val="000000"/>
                      </a:solidFill>
                      <a:prstDash val="solid"/>
                      <a:round/>
                      <a:headEnd type="none" w="med" len="med"/>
                      <a:tailEnd type="none" w="med" len="med"/>
                    </a:lnB>
                    <a:solidFill>
                      <a:srgbClr val="000000"/>
                    </a:solidFill>
                  </a:tcPr>
                </a:tc>
                <a:tc>
                  <a:txBody>
                    <a:bodyPr/>
                    <a:lstStyle/>
                    <a:p>
                      <a:pPr algn="r" fontAlgn="b"/>
                      <a:r>
                        <a:rPr lang="en-US" sz="700" b="0" i="0" u="none" strike="noStrike" dirty="0">
                          <a:solidFill>
                            <a:srgbClr val="000000"/>
                          </a:solidFill>
                          <a:effectLst/>
                          <a:latin typeface="Arial" panose="020B0604020202020204" pitchFamily="34" charset="0"/>
                        </a:rPr>
                        <a:t>0.00</a:t>
                      </a:r>
                    </a:p>
                  </a:txBody>
                  <a:tcPr marL="0" marR="0" marT="0" marB="0" anchor="b">
                    <a:lnL>
                      <a:noFill/>
                    </a:lnL>
                    <a:lnR>
                      <a:noFill/>
                    </a:lnR>
                    <a:lnT>
                      <a:noFill/>
                    </a:lnT>
                    <a:lnB w="12700" cap="flat" cmpd="sng" algn="ctr">
                      <a:solidFill>
                        <a:srgbClr val="000000"/>
                      </a:solidFill>
                      <a:prstDash val="solid"/>
                      <a:round/>
                      <a:headEnd type="none" w="med" len="med"/>
                      <a:tailEnd type="none" w="med" len="med"/>
                    </a:lnB>
                    <a:solidFill>
                      <a:srgbClr val="CCFF66"/>
                    </a:solidFill>
                  </a:tcPr>
                </a:tc>
                <a:extLst>
                  <a:ext uri="{0D108BD9-81ED-4DB2-BD59-A6C34878D82A}">
                    <a16:rowId xmlns:a16="http://schemas.microsoft.com/office/drawing/2014/main" val="1917840391"/>
                  </a:ext>
                </a:extLst>
              </a:tr>
              <a:tr h="166620">
                <a:tc gridSpan="2">
                  <a:txBody>
                    <a:bodyPr/>
                    <a:lstStyle/>
                    <a:p>
                      <a:pPr algn="l" fontAlgn="b"/>
                      <a:r>
                        <a:rPr lang="en-US" sz="700" b="1" i="0" u="none" strike="noStrike" dirty="0">
                          <a:solidFill>
                            <a:srgbClr val="000000"/>
                          </a:solidFill>
                          <a:effectLst/>
                          <a:latin typeface="Arial" panose="020B0604020202020204" pitchFamily="34" charset="0"/>
                        </a:rPr>
                        <a:t>Total 51700 · OFFICE EXPENSES</a:t>
                      </a:r>
                    </a:p>
                  </a:txBody>
                  <a:tcPr marL="0" marR="0" marT="0" marB="0" anchor="b">
                    <a:lnL>
                      <a:noFill/>
                    </a:lnL>
                    <a:lnR>
                      <a:noFill/>
                    </a:lnR>
                    <a:lnT>
                      <a:noFill/>
                    </a:lnT>
                    <a:lnB>
                      <a:noFill/>
                    </a:lnB>
                  </a:tcPr>
                </a:tc>
                <a:tc hMerge="1">
                  <a:txBody>
                    <a:bodyPr/>
                    <a:lstStyle/>
                    <a:p>
                      <a:endParaRPr lang="en-US"/>
                    </a:p>
                  </a:txBody>
                  <a:tcPr/>
                </a:tc>
                <a:tc>
                  <a:txBody>
                    <a:bodyPr/>
                    <a:lstStyle/>
                    <a:p>
                      <a:pPr algn="r" fontAlgn="b"/>
                      <a:r>
                        <a:rPr lang="en-US" sz="700" b="0" i="0" u="none" strike="noStrike" dirty="0">
                          <a:solidFill>
                            <a:srgbClr val="000000"/>
                          </a:solidFill>
                          <a:effectLst/>
                          <a:latin typeface="Arial" panose="020B0604020202020204" pitchFamily="34" charset="0"/>
                        </a:rPr>
                        <a:t>5,091.28</a:t>
                      </a:r>
                    </a:p>
                  </a:txBody>
                  <a:tcPr marL="0" marR="0" marT="0" marB="0" anchor="b">
                    <a:lnL>
                      <a:noFill/>
                    </a:lnL>
                    <a:lnR>
                      <a:noFill/>
                    </a:lnR>
                    <a:lnT w="12700" cap="flat" cmpd="sng" algn="ctr">
                      <a:solidFill>
                        <a:srgbClr val="000000"/>
                      </a:solidFill>
                      <a:prstDash val="solid"/>
                      <a:round/>
                      <a:headEnd type="none" w="med" len="med"/>
                      <a:tailEnd type="none" w="med" len="med"/>
                    </a:lnT>
                    <a:lnB>
                      <a:noFill/>
                    </a:lnB>
                    <a:solidFill>
                      <a:srgbClr val="C5D9F1"/>
                    </a:solidFill>
                  </a:tcPr>
                </a:tc>
                <a:tc>
                  <a:txBody>
                    <a:bodyPr/>
                    <a:lstStyle/>
                    <a:p>
                      <a:pPr algn="l" fontAlgn="b"/>
                      <a:endParaRPr lang="en-US" sz="1000" b="0" i="0" u="none" strike="noStrike" dirty="0">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r" fontAlgn="b"/>
                      <a:r>
                        <a:rPr lang="en-US" sz="700" b="0" i="0" u="none" strike="noStrike" dirty="0">
                          <a:solidFill>
                            <a:srgbClr val="000000"/>
                          </a:solidFill>
                          <a:effectLst/>
                          <a:latin typeface="Arial" panose="020B0604020202020204" pitchFamily="34" charset="0"/>
                        </a:rPr>
                        <a:t>5,533.65</a:t>
                      </a:r>
                    </a:p>
                  </a:txBody>
                  <a:tcPr marL="0" marR="0" marT="0" marB="0" anchor="b">
                    <a:lnL>
                      <a:noFill/>
                    </a:lnL>
                    <a:lnR>
                      <a:noFill/>
                    </a:lnR>
                    <a:lnT w="12700" cap="flat" cmpd="sng" algn="ctr">
                      <a:solidFill>
                        <a:srgbClr val="000000"/>
                      </a:solidFill>
                      <a:prstDash val="solid"/>
                      <a:round/>
                      <a:headEnd type="none" w="med" len="med"/>
                      <a:tailEnd type="none" w="med" len="med"/>
                    </a:lnT>
                    <a:lnB>
                      <a:noFill/>
                    </a:lnB>
                    <a:solidFill>
                      <a:srgbClr val="8DB4E3"/>
                    </a:solidFill>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0" marR="0" marT="0" marB="0" anchor="b">
                    <a:lnL>
                      <a:noFill/>
                    </a:lnL>
                    <a:lnR>
                      <a:noFill/>
                    </a:lnR>
                    <a:lnT>
                      <a:noFill/>
                    </a:lnT>
                    <a:lnB>
                      <a:noFill/>
                    </a:lnB>
                  </a:tcPr>
                </a:tc>
                <a:tc>
                  <a:txBody>
                    <a:bodyPr/>
                    <a:lstStyle/>
                    <a:p>
                      <a:pPr algn="r" fontAlgn="b"/>
                      <a:r>
                        <a:rPr lang="en-US" sz="700" b="0" i="0" u="none" strike="noStrike" dirty="0">
                          <a:solidFill>
                            <a:srgbClr val="000000"/>
                          </a:solidFill>
                          <a:effectLst/>
                          <a:latin typeface="Arial" panose="020B0604020202020204" pitchFamily="34" charset="0"/>
                        </a:rPr>
                        <a:t>5,662.04</a:t>
                      </a:r>
                    </a:p>
                  </a:txBody>
                  <a:tcPr marL="0" marR="0" marT="0" marB="0" anchor="b">
                    <a:lnL>
                      <a:noFill/>
                    </a:lnL>
                    <a:lnR>
                      <a:noFill/>
                    </a:lnR>
                    <a:lnT w="12700" cap="flat" cmpd="sng" algn="ctr">
                      <a:solidFill>
                        <a:srgbClr val="000000"/>
                      </a:solidFill>
                      <a:prstDash val="solid"/>
                      <a:round/>
                      <a:headEnd type="none" w="med" len="med"/>
                      <a:tailEnd type="none" w="med" len="med"/>
                    </a:lnT>
                    <a:lnB>
                      <a:noFill/>
                    </a:lnB>
                    <a:solidFill>
                      <a:srgbClr val="FFFF99"/>
                    </a:solidFill>
                  </a:tcPr>
                </a:tc>
                <a:tc>
                  <a:txBody>
                    <a:bodyPr/>
                    <a:lstStyle/>
                    <a:p>
                      <a:pPr algn="l" fontAlgn="b"/>
                      <a:r>
                        <a:rPr lang="en-US" sz="700" b="0" i="0" u="none" strike="noStrike" dirty="0">
                          <a:solidFill>
                            <a:srgbClr val="000000"/>
                          </a:solidFill>
                          <a:effectLst/>
                          <a:latin typeface="Arial" panose="020B0604020202020204" pitchFamily="34" charset="0"/>
                        </a:rPr>
                        <a:t> </a:t>
                      </a:r>
                    </a:p>
                  </a:txBody>
                  <a:tcPr marL="0" marR="0" marT="0" marB="0" anchor="b">
                    <a:lnL>
                      <a:noFill/>
                    </a:lnL>
                    <a:lnR>
                      <a:noFill/>
                    </a:lnR>
                    <a:lnT w="12700" cap="flat" cmpd="sng" algn="ctr">
                      <a:solidFill>
                        <a:srgbClr val="000000"/>
                      </a:solidFill>
                      <a:prstDash val="solid"/>
                      <a:round/>
                      <a:headEnd type="none" w="med" len="med"/>
                      <a:tailEnd type="none" w="med" len="med"/>
                    </a:lnT>
                    <a:lnB>
                      <a:noFill/>
                    </a:lnB>
                    <a:solidFill>
                      <a:srgbClr val="000000"/>
                    </a:solidFill>
                  </a:tcPr>
                </a:tc>
                <a:tc>
                  <a:txBody>
                    <a:bodyPr/>
                    <a:lstStyle/>
                    <a:p>
                      <a:pPr algn="r" fontAlgn="b"/>
                      <a:r>
                        <a:rPr lang="en-US" sz="700" b="0" i="0" u="none" strike="noStrike" dirty="0">
                          <a:solidFill>
                            <a:srgbClr val="000000"/>
                          </a:solidFill>
                          <a:effectLst/>
                          <a:latin typeface="Arial" panose="020B0604020202020204" pitchFamily="34" charset="0"/>
                        </a:rPr>
                        <a:t>4,511.08</a:t>
                      </a:r>
                    </a:p>
                  </a:txBody>
                  <a:tcPr marL="0" marR="0" marT="0" marB="0" anchor="b">
                    <a:lnL>
                      <a:noFill/>
                    </a:lnL>
                    <a:lnR>
                      <a:noFill/>
                    </a:lnR>
                    <a:lnT w="12700" cap="flat" cmpd="sng" algn="ctr">
                      <a:solidFill>
                        <a:srgbClr val="000000"/>
                      </a:solidFill>
                      <a:prstDash val="solid"/>
                      <a:round/>
                      <a:headEnd type="none" w="med" len="med"/>
                      <a:tailEnd type="none" w="med" len="med"/>
                    </a:lnT>
                    <a:lnB>
                      <a:noFill/>
                    </a:lnB>
                    <a:solidFill>
                      <a:srgbClr val="FFFF99"/>
                    </a:solidFill>
                  </a:tcPr>
                </a:tc>
                <a:tc>
                  <a:txBody>
                    <a:bodyPr/>
                    <a:lstStyle/>
                    <a:p>
                      <a:pPr algn="r" fontAlgn="b"/>
                      <a:r>
                        <a:rPr lang="en-US" sz="700" b="0" i="0" u="none" strike="noStrike" dirty="0">
                          <a:solidFill>
                            <a:srgbClr val="000000"/>
                          </a:solidFill>
                          <a:effectLst/>
                          <a:latin typeface="Arial" panose="020B0604020202020204" pitchFamily="34" charset="0"/>
                        </a:rPr>
                        <a:t>1,569.86</a:t>
                      </a:r>
                    </a:p>
                  </a:txBody>
                  <a:tcPr marL="0" marR="0" marT="0" marB="0" anchor="b">
                    <a:lnL>
                      <a:noFill/>
                    </a:lnL>
                    <a:lnR>
                      <a:noFill/>
                    </a:lnR>
                    <a:lnT w="12700" cap="flat" cmpd="sng" algn="ctr">
                      <a:solidFill>
                        <a:srgbClr val="000000"/>
                      </a:solidFill>
                      <a:prstDash val="solid"/>
                      <a:round/>
                      <a:headEnd type="none" w="med" len="med"/>
                      <a:tailEnd type="none" w="med" len="med"/>
                    </a:lnT>
                    <a:lnB>
                      <a:noFill/>
                    </a:lnB>
                    <a:solidFill>
                      <a:srgbClr val="FFFF99"/>
                    </a:solidFill>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0" marR="0" marT="0"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r" fontAlgn="b"/>
                      <a:r>
                        <a:rPr lang="en-US" sz="700" b="0" i="0" u="none" strike="noStrike" dirty="0">
                          <a:solidFill>
                            <a:srgbClr val="000000"/>
                          </a:solidFill>
                          <a:effectLst/>
                          <a:latin typeface="Arial" panose="020B0604020202020204" pitchFamily="34" charset="0"/>
                        </a:rPr>
                        <a:t>6,080.94</a:t>
                      </a:r>
                    </a:p>
                  </a:txBody>
                  <a:tcPr marL="0" marR="0" marT="0" marB="0" anchor="b">
                    <a:lnL>
                      <a:noFill/>
                    </a:lnL>
                    <a:lnR>
                      <a:noFill/>
                    </a:lnR>
                    <a:lnT w="12700" cap="flat" cmpd="sng" algn="ctr">
                      <a:solidFill>
                        <a:srgbClr val="000000"/>
                      </a:solidFill>
                      <a:prstDash val="solid"/>
                      <a:round/>
                      <a:headEnd type="none" w="med" len="med"/>
                      <a:tailEnd type="none" w="med" len="med"/>
                    </a:lnT>
                    <a:lnB>
                      <a:noFill/>
                    </a:lnB>
                    <a:solidFill>
                      <a:srgbClr val="FFFF99"/>
                    </a:solidFill>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0" marR="0" marT="0"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r" fontAlgn="b"/>
                      <a:r>
                        <a:rPr lang="en-US" sz="700" b="0" i="0" u="none" strike="noStrike" dirty="0">
                          <a:solidFill>
                            <a:srgbClr val="000000"/>
                          </a:solidFill>
                          <a:effectLst/>
                          <a:latin typeface="Arial" panose="020B0604020202020204" pitchFamily="34" charset="0"/>
                        </a:rPr>
                        <a:t>5,450.00</a:t>
                      </a:r>
                    </a:p>
                  </a:txBody>
                  <a:tcPr marL="0" marR="0" marT="0" marB="0" anchor="b">
                    <a:lnL>
                      <a:noFill/>
                    </a:lnL>
                    <a:lnR>
                      <a:noFill/>
                    </a:lnR>
                    <a:lnT w="12700" cap="flat" cmpd="sng" algn="ctr">
                      <a:solidFill>
                        <a:srgbClr val="000000"/>
                      </a:solidFill>
                      <a:prstDash val="solid"/>
                      <a:round/>
                      <a:headEnd type="none" w="med" len="med"/>
                      <a:tailEnd type="none" w="med" len="med"/>
                    </a:lnT>
                    <a:lnB>
                      <a:noFill/>
                    </a:lnB>
                    <a:solidFill>
                      <a:srgbClr val="CCFF66"/>
                    </a:solidFill>
                  </a:tcPr>
                </a:tc>
                <a:tc>
                  <a:txBody>
                    <a:bodyPr/>
                    <a:lstStyle/>
                    <a:p>
                      <a:pPr algn="l" fontAlgn="b"/>
                      <a:r>
                        <a:rPr lang="en-US" sz="700" b="0" i="0" u="none" strike="noStrike" dirty="0">
                          <a:solidFill>
                            <a:srgbClr val="000000"/>
                          </a:solidFill>
                          <a:effectLst/>
                          <a:latin typeface="Arial" panose="020B0604020202020204" pitchFamily="34" charset="0"/>
                        </a:rPr>
                        <a:t> </a:t>
                      </a:r>
                    </a:p>
                  </a:txBody>
                  <a:tcPr marL="0" marR="0" marT="0" marB="0" anchor="b">
                    <a:lnL>
                      <a:noFill/>
                    </a:lnL>
                    <a:lnR>
                      <a:noFill/>
                    </a:lnR>
                    <a:lnT w="12700" cap="flat" cmpd="sng" algn="ctr">
                      <a:solidFill>
                        <a:srgbClr val="000000"/>
                      </a:solidFill>
                      <a:prstDash val="solid"/>
                      <a:round/>
                      <a:headEnd type="none" w="med" len="med"/>
                      <a:tailEnd type="none" w="med" len="med"/>
                    </a:lnT>
                    <a:lnB>
                      <a:noFill/>
                    </a:lnB>
                    <a:solidFill>
                      <a:srgbClr val="000000"/>
                    </a:solidFill>
                  </a:tcPr>
                </a:tc>
                <a:tc>
                  <a:txBody>
                    <a:bodyPr/>
                    <a:lstStyle/>
                    <a:p>
                      <a:pPr algn="r" fontAlgn="b"/>
                      <a:r>
                        <a:rPr lang="en-US" sz="700" b="0" i="0" u="none" strike="noStrike" dirty="0">
                          <a:solidFill>
                            <a:srgbClr val="000000"/>
                          </a:solidFill>
                          <a:effectLst/>
                          <a:latin typeface="Arial" panose="020B0604020202020204" pitchFamily="34" charset="0"/>
                        </a:rPr>
                        <a:t>5,450.00</a:t>
                      </a:r>
                    </a:p>
                  </a:txBody>
                  <a:tcPr marL="0" marR="0" marT="0" marB="0" anchor="b">
                    <a:lnL>
                      <a:noFill/>
                    </a:lnL>
                    <a:lnR>
                      <a:noFill/>
                    </a:lnR>
                    <a:lnT w="12700" cap="flat" cmpd="sng" algn="ctr">
                      <a:solidFill>
                        <a:srgbClr val="000000"/>
                      </a:solidFill>
                      <a:prstDash val="solid"/>
                      <a:round/>
                      <a:headEnd type="none" w="med" len="med"/>
                      <a:tailEnd type="none" w="med" len="med"/>
                    </a:lnT>
                    <a:lnB>
                      <a:noFill/>
                    </a:lnB>
                    <a:solidFill>
                      <a:srgbClr val="CCFF66"/>
                    </a:solidFill>
                  </a:tcPr>
                </a:tc>
                <a:extLst>
                  <a:ext uri="{0D108BD9-81ED-4DB2-BD59-A6C34878D82A}">
                    <a16:rowId xmlns:a16="http://schemas.microsoft.com/office/drawing/2014/main" val="4190776549"/>
                  </a:ext>
                </a:extLst>
              </a:tr>
              <a:tr h="166620">
                <a:tc gridSpan="2">
                  <a:txBody>
                    <a:bodyPr/>
                    <a:lstStyle/>
                    <a:p>
                      <a:pPr algn="l" fontAlgn="b"/>
                      <a:r>
                        <a:rPr lang="en-US" sz="700" b="1" i="0" u="none" strike="noStrike" dirty="0">
                          <a:solidFill>
                            <a:srgbClr val="000000"/>
                          </a:solidFill>
                          <a:effectLst/>
                          <a:latin typeface="Arial" panose="020B0604020202020204" pitchFamily="34" charset="0"/>
                        </a:rPr>
                        <a:t>51720 · DUES &amp; FEES</a:t>
                      </a:r>
                    </a:p>
                  </a:txBody>
                  <a:tcPr marL="0" marR="0" marT="0" marB="0" anchor="b">
                    <a:lnL>
                      <a:noFill/>
                    </a:lnL>
                    <a:lnR>
                      <a:noFill/>
                    </a:lnR>
                    <a:lnT>
                      <a:noFill/>
                    </a:lnT>
                    <a:lnB>
                      <a:noFill/>
                    </a:lnB>
                  </a:tcPr>
                </a:tc>
                <a:tc hMerge="1">
                  <a:txBody>
                    <a:bodyPr/>
                    <a:lstStyle/>
                    <a:p>
                      <a:endParaRPr lang="en-US"/>
                    </a:p>
                  </a:txBody>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0" marR="0" marT="0" marB="0" anchor="b">
                    <a:lnL>
                      <a:noFill/>
                    </a:lnL>
                    <a:lnR>
                      <a:noFill/>
                    </a:lnR>
                    <a:lnT>
                      <a:noFill/>
                    </a:lnT>
                    <a:lnB>
                      <a:noFill/>
                    </a:lnB>
                  </a:tcPr>
                </a:tc>
                <a:tc>
                  <a:txBody>
                    <a:bodyPr/>
                    <a:lstStyle/>
                    <a:p>
                      <a:pPr algn="l" fontAlgn="b"/>
                      <a:endParaRPr lang="en-US" sz="1000" b="0" i="0" u="none" strike="noStrike" dirty="0">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0" marR="0" marT="0" marB="0" anchor="b">
                    <a:lnL>
                      <a:noFill/>
                    </a:lnL>
                    <a:lnR>
                      <a:noFill/>
                    </a:lnR>
                    <a:lnT>
                      <a:noFill/>
                    </a:lnT>
                    <a:lnB>
                      <a:noFill/>
                    </a:lnB>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0" marR="0" marT="0" marB="0" anchor="b">
                    <a:lnL>
                      <a:noFill/>
                    </a:lnL>
                    <a:lnR>
                      <a:noFill/>
                    </a:lnR>
                    <a:lnT>
                      <a:noFill/>
                    </a:lnT>
                    <a:lnB>
                      <a:noFill/>
                    </a:lnB>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0" marR="0" marT="0" marB="0" anchor="b">
                    <a:lnL>
                      <a:noFill/>
                    </a:lnL>
                    <a:lnR>
                      <a:noFill/>
                    </a:lnR>
                    <a:lnT>
                      <a:noFill/>
                    </a:lnT>
                    <a:lnB>
                      <a:noFill/>
                    </a:lnB>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0" marR="0" marT="0" marB="0" anchor="b">
                    <a:lnL>
                      <a:noFill/>
                    </a:lnL>
                    <a:lnR>
                      <a:noFill/>
                    </a:lnR>
                    <a:lnT>
                      <a:noFill/>
                    </a:lnT>
                    <a:lnB>
                      <a:noFill/>
                    </a:lnB>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0" marR="0" marT="0" marB="0" anchor="b">
                    <a:lnL>
                      <a:noFill/>
                    </a:lnL>
                    <a:lnR>
                      <a:noFill/>
                    </a:lnR>
                    <a:lnT>
                      <a:noFill/>
                    </a:lnT>
                    <a:lnB>
                      <a:noFill/>
                    </a:lnB>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0" marR="0" marT="0" marB="0" anchor="b">
                    <a:lnL>
                      <a:noFill/>
                    </a:lnL>
                    <a:lnR>
                      <a:noFill/>
                    </a:lnR>
                    <a:lnT>
                      <a:noFill/>
                    </a:lnT>
                    <a:lnB>
                      <a:noFill/>
                    </a:lnB>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0" marR="0" marT="0" marB="0" anchor="b">
                    <a:lnL>
                      <a:noFill/>
                    </a:lnL>
                    <a:lnR>
                      <a:noFill/>
                    </a:lnR>
                    <a:lnT>
                      <a:noFill/>
                    </a:lnT>
                    <a:lnB>
                      <a:noFill/>
                    </a:lnB>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0" marR="0" marT="0" marB="0" anchor="b">
                    <a:lnL>
                      <a:noFill/>
                    </a:lnL>
                    <a:lnR>
                      <a:noFill/>
                    </a:lnR>
                    <a:lnT>
                      <a:noFill/>
                    </a:lnT>
                    <a:lnB>
                      <a:noFill/>
                    </a:lnB>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0" marR="0" marT="0" marB="0" anchor="b">
                    <a:lnL>
                      <a:noFill/>
                    </a:lnL>
                    <a:lnR>
                      <a:noFill/>
                    </a:lnR>
                    <a:lnT>
                      <a:noFill/>
                    </a:lnT>
                    <a:lnB>
                      <a:noFill/>
                    </a:lnB>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0" marR="0" marT="0" marB="0" anchor="b">
                    <a:lnL>
                      <a:noFill/>
                    </a:lnL>
                    <a:lnR>
                      <a:noFill/>
                    </a:lnR>
                    <a:lnT>
                      <a:noFill/>
                    </a:lnT>
                    <a:lnB>
                      <a:noFill/>
                    </a:lnB>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0" marR="0" marT="0" marB="0" anchor="b">
                    <a:lnL>
                      <a:noFill/>
                    </a:lnL>
                    <a:lnR>
                      <a:noFill/>
                    </a:lnR>
                    <a:lnT>
                      <a:noFill/>
                    </a:lnT>
                    <a:lnB>
                      <a:noFill/>
                    </a:lnB>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0" marR="0" marT="0" marB="0" anchor="b">
                    <a:lnL>
                      <a:noFill/>
                    </a:lnL>
                    <a:lnR>
                      <a:noFill/>
                    </a:lnR>
                    <a:lnT>
                      <a:noFill/>
                    </a:lnT>
                    <a:lnB>
                      <a:noFill/>
                    </a:lnB>
                  </a:tcPr>
                </a:tc>
                <a:extLst>
                  <a:ext uri="{0D108BD9-81ED-4DB2-BD59-A6C34878D82A}">
                    <a16:rowId xmlns:a16="http://schemas.microsoft.com/office/drawing/2014/main" val="3055596449"/>
                  </a:ext>
                </a:extLst>
              </a:tr>
              <a:tr h="166620">
                <a:tc>
                  <a:txBody>
                    <a:bodyPr/>
                    <a:lstStyle/>
                    <a:p>
                      <a:pPr algn="l" fontAlgn="b"/>
                      <a:endParaRPr lang="en-US" sz="700" b="1" i="0" u="none" strike="noStrike" dirty="0">
                        <a:solidFill>
                          <a:srgbClr val="000000"/>
                        </a:solidFill>
                        <a:effectLst/>
                        <a:latin typeface="Arial" panose="020B0604020202020204" pitchFamily="34" charset="0"/>
                      </a:endParaRPr>
                    </a:p>
                  </a:txBody>
                  <a:tcPr marL="0" marR="0" marT="0" marB="0" anchor="b">
                    <a:lnL>
                      <a:noFill/>
                    </a:lnL>
                    <a:lnR>
                      <a:noFill/>
                    </a:lnR>
                    <a:lnT>
                      <a:noFill/>
                    </a:lnT>
                    <a:lnB>
                      <a:noFill/>
                    </a:lnB>
                  </a:tcPr>
                </a:tc>
                <a:tc>
                  <a:txBody>
                    <a:bodyPr/>
                    <a:lstStyle/>
                    <a:p>
                      <a:pPr algn="l" fontAlgn="b"/>
                      <a:r>
                        <a:rPr lang="en-US" sz="700" b="1" i="0" u="none" strike="noStrike" dirty="0">
                          <a:solidFill>
                            <a:srgbClr val="000000"/>
                          </a:solidFill>
                          <a:effectLst/>
                          <a:latin typeface="Arial" panose="020B0604020202020204" pitchFamily="34" charset="0"/>
                        </a:rPr>
                        <a:t>51721 · DUES - TOWN BOARD</a:t>
                      </a:r>
                    </a:p>
                  </a:txBody>
                  <a:tcPr marL="0" marR="0" marT="0" marB="0" anchor="b">
                    <a:lnL>
                      <a:noFill/>
                    </a:lnL>
                    <a:lnR>
                      <a:noFill/>
                    </a:lnR>
                    <a:lnT>
                      <a:noFill/>
                    </a:lnT>
                    <a:lnB>
                      <a:noFill/>
                    </a:lnB>
                  </a:tcPr>
                </a:tc>
                <a:tc>
                  <a:txBody>
                    <a:bodyPr/>
                    <a:lstStyle/>
                    <a:p>
                      <a:pPr algn="r" fontAlgn="b"/>
                      <a:r>
                        <a:rPr lang="en-US" sz="700" b="0" i="0" u="none" strike="noStrike" dirty="0">
                          <a:solidFill>
                            <a:srgbClr val="000000"/>
                          </a:solidFill>
                          <a:effectLst/>
                          <a:latin typeface="Arial" panose="020B0604020202020204" pitchFamily="34" charset="0"/>
                        </a:rPr>
                        <a:t>496.20</a:t>
                      </a:r>
                    </a:p>
                  </a:txBody>
                  <a:tcPr marL="0" marR="0" marT="0" marB="0" anchor="b">
                    <a:lnL>
                      <a:noFill/>
                    </a:lnL>
                    <a:lnR>
                      <a:noFill/>
                    </a:lnR>
                    <a:lnT>
                      <a:noFill/>
                    </a:lnT>
                    <a:lnB>
                      <a:noFill/>
                    </a:lnB>
                    <a:solidFill>
                      <a:srgbClr val="C5D9F1"/>
                    </a:solidFill>
                  </a:tcPr>
                </a:tc>
                <a:tc>
                  <a:txBody>
                    <a:bodyPr/>
                    <a:lstStyle/>
                    <a:p>
                      <a:pPr algn="l" fontAlgn="b"/>
                      <a:endParaRPr lang="en-US" sz="1000" b="0" i="0" u="none" strike="noStrike" dirty="0">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r" fontAlgn="b"/>
                      <a:r>
                        <a:rPr lang="en-US" sz="700" b="0" i="0" u="none" strike="noStrike" dirty="0">
                          <a:solidFill>
                            <a:srgbClr val="000000"/>
                          </a:solidFill>
                          <a:effectLst/>
                          <a:latin typeface="Arial" panose="020B0604020202020204" pitchFamily="34" charset="0"/>
                        </a:rPr>
                        <a:t>0.00</a:t>
                      </a:r>
                    </a:p>
                  </a:txBody>
                  <a:tcPr marL="0" marR="0" marT="0" marB="0" anchor="b">
                    <a:lnL>
                      <a:noFill/>
                    </a:lnL>
                    <a:lnR>
                      <a:noFill/>
                    </a:lnR>
                    <a:lnT>
                      <a:noFill/>
                    </a:lnT>
                    <a:lnB>
                      <a:noFill/>
                    </a:lnB>
                    <a:solidFill>
                      <a:srgbClr val="8DB4E3"/>
                    </a:solidFill>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0" marR="0" marT="0" marB="0" anchor="b">
                    <a:lnL>
                      <a:noFill/>
                    </a:lnL>
                    <a:lnR>
                      <a:noFill/>
                    </a:lnR>
                    <a:lnT>
                      <a:noFill/>
                    </a:lnT>
                    <a:lnB>
                      <a:noFill/>
                    </a:lnB>
                  </a:tcPr>
                </a:tc>
                <a:tc>
                  <a:txBody>
                    <a:bodyPr/>
                    <a:lstStyle/>
                    <a:p>
                      <a:pPr algn="r" fontAlgn="b"/>
                      <a:r>
                        <a:rPr lang="en-US" sz="700" b="0" i="0" u="none" strike="noStrike" dirty="0">
                          <a:solidFill>
                            <a:srgbClr val="000000"/>
                          </a:solidFill>
                          <a:effectLst/>
                          <a:latin typeface="Arial" panose="020B0604020202020204" pitchFamily="34" charset="0"/>
                        </a:rPr>
                        <a:t>782.34</a:t>
                      </a:r>
                    </a:p>
                  </a:txBody>
                  <a:tcPr marL="0" marR="0" marT="0" marB="0" anchor="b">
                    <a:lnL>
                      <a:noFill/>
                    </a:lnL>
                    <a:lnR>
                      <a:noFill/>
                    </a:lnR>
                    <a:lnT>
                      <a:noFill/>
                    </a:lnT>
                    <a:lnB>
                      <a:noFill/>
                    </a:lnB>
                    <a:solidFill>
                      <a:srgbClr val="FFFF99"/>
                    </a:solidFill>
                  </a:tcPr>
                </a:tc>
                <a:tc>
                  <a:txBody>
                    <a:bodyPr/>
                    <a:lstStyle/>
                    <a:p>
                      <a:pPr algn="l" fontAlgn="b"/>
                      <a:r>
                        <a:rPr lang="en-US" sz="700" b="0" i="0" u="none" strike="noStrike" dirty="0">
                          <a:solidFill>
                            <a:srgbClr val="000000"/>
                          </a:solidFill>
                          <a:effectLst/>
                          <a:latin typeface="Arial" panose="020B0604020202020204" pitchFamily="34" charset="0"/>
                        </a:rPr>
                        <a:t> </a:t>
                      </a:r>
                    </a:p>
                  </a:txBody>
                  <a:tcPr marL="0" marR="0" marT="0" marB="0" anchor="b">
                    <a:lnL>
                      <a:noFill/>
                    </a:lnL>
                    <a:lnR>
                      <a:noFill/>
                    </a:lnR>
                    <a:lnT>
                      <a:noFill/>
                    </a:lnT>
                    <a:lnB>
                      <a:noFill/>
                    </a:lnB>
                    <a:solidFill>
                      <a:srgbClr val="000000"/>
                    </a:solidFill>
                  </a:tcPr>
                </a:tc>
                <a:tc>
                  <a:txBody>
                    <a:bodyPr/>
                    <a:lstStyle/>
                    <a:p>
                      <a:pPr algn="r" fontAlgn="b"/>
                      <a:r>
                        <a:rPr lang="en-US" sz="700" b="0" i="0" u="none" strike="noStrike" dirty="0">
                          <a:solidFill>
                            <a:srgbClr val="000000"/>
                          </a:solidFill>
                          <a:effectLst/>
                          <a:latin typeface="Arial" panose="020B0604020202020204" pitchFamily="34" charset="0"/>
                        </a:rPr>
                        <a:t>0.00</a:t>
                      </a:r>
                    </a:p>
                  </a:txBody>
                  <a:tcPr marL="0" marR="0" marT="0" marB="0" anchor="b">
                    <a:lnL>
                      <a:noFill/>
                    </a:lnL>
                    <a:lnR>
                      <a:noFill/>
                    </a:lnR>
                    <a:lnT>
                      <a:noFill/>
                    </a:lnT>
                    <a:lnB>
                      <a:noFill/>
                    </a:lnB>
                    <a:solidFill>
                      <a:srgbClr val="FFFF99"/>
                    </a:solidFill>
                  </a:tcPr>
                </a:tc>
                <a:tc>
                  <a:txBody>
                    <a:bodyPr/>
                    <a:lstStyle/>
                    <a:p>
                      <a:pPr algn="r" fontAlgn="b"/>
                      <a:r>
                        <a:rPr lang="en-US" sz="700" b="0" i="0" u="none" strike="noStrike" dirty="0">
                          <a:solidFill>
                            <a:srgbClr val="000000"/>
                          </a:solidFill>
                          <a:effectLst/>
                          <a:latin typeface="Arial" panose="020B0604020202020204" pitchFamily="34" charset="0"/>
                        </a:rPr>
                        <a:t>0.00</a:t>
                      </a:r>
                    </a:p>
                  </a:txBody>
                  <a:tcPr marL="0" marR="0" marT="0" marB="0" anchor="b">
                    <a:lnL>
                      <a:noFill/>
                    </a:lnL>
                    <a:lnR>
                      <a:noFill/>
                    </a:lnR>
                    <a:lnT>
                      <a:noFill/>
                    </a:lnT>
                    <a:lnB>
                      <a:noFill/>
                    </a:lnB>
                    <a:solidFill>
                      <a:srgbClr val="FFFF99"/>
                    </a:solidFill>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0" marR="0" marT="0" marB="0" anchor="b">
                    <a:lnL>
                      <a:noFill/>
                    </a:lnL>
                    <a:lnR>
                      <a:noFill/>
                    </a:lnR>
                    <a:lnT>
                      <a:noFill/>
                    </a:lnT>
                    <a:lnB>
                      <a:noFill/>
                    </a:lnB>
                  </a:tcPr>
                </a:tc>
                <a:tc>
                  <a:txBody>
                    <a:bodyPr/>
                    <a:lstStyle/>
                    <a:p>
                      <a:pPr algn="r" fontAlgn="b"/>
                      <a:r>
                        <a:rPr lang="en-US" sz="700" b="0" i="0" u="none" strike="noStrike" dirty="0">
                          <a:solidFill>
                            <a:srgbClr val="000000"/>
                          </a:solidFill>
                          <a:effectLst/>
                          <a:latin typeface="Arial" panose="020B0604020202020204" pitchFamily="34" charset="0"/>
                        </a:rPr>
                        <a:t>0.00</a:t>
                      </a:r>
                    </a:p>
                  </a:txBody>
                  <a:tcPr marL="0" marR="0" marT="0" marB="0" anchor="b">
                    <a:lnL>
                      <a:noFill/>
                    </a:lnL>
                    <a:lnR>
                      <a:noFill/>
                    </a:lnR>
                    <a:lnT>
                      <a:noFill/>
                    </a:lnT>
                    <a:lnB>
                      <a:noFill/>
                    </a:lnB>
                    <a:solidFill>
                      <a:srgbClr val="FFFF99"/>
                    </a:solidFill>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0" marR="0" marT="0" marB="0" anchor="b">
                    <a:lnL>
                      <a:noFill/>
                    </a:lnL>
                    <a:lnR>
                      <a:noFill/>
                    </a:lnR>
                    <a:lnT>
                      <a:noFill/>
                    </a:lnT>
                    <a:lnB>
                      <a:noFill/>
                    </a:lnB>
                  </a:tcPr>
                </a:tc>
                <a:tc>
                  <a:txBody>
                    <a:bodyPr/>
                    <a:lstStyle/>
                    <a:p>
                      <a:pPr algn="r" fontAlgn="b"/>
                      <a:r>
                        <a:rPr lang="en-US" sz="700" b="0" i="0" u="none" strike="noStrike" dirty="0">
                          <a:solidFill>
                            <a:srgbClr val="000000"/>
                          </a:solidFill>
                          <a:effectLst/>
                          <a:latin typeface="Arial" panose="020B0604020202020204" pitchFamily="34" charset="0"/>
                        </a:rPr>
                        <a:t>700.00</a:t>
                      </a:r>
                    </a:p>
                  </a:txBody>
                  <a:tcPr marL="0" marR="0" marT="0" marB="0" anchor="b">
                    <a:lnL>
                      <a:noFill/>
                    </a:lnL>
                    <a:lnR>
                      <a:noFill/>
                    </a:lnR>
                    <a:lnT>
                      <a:noFill/>
                    </a:lnT>
                    <a:lnB>
                      <a:noFill/>
                    </a:lnB>
                    <a:solidFill>
                      <a:srgbClr val="CCFF66"/>
                    </a:solidFill>
                  </a:tcPr>
                </a:tc>
                <a:tc>
                  <a:txBody>
                    <a:bodyPr/>
                    <a:lstStyle/>
                    <a:p>
                      <a:pPr algn="l" fontAlgn="b"/>
                      <a:r>
                        <a:rPr lang="en-US" sz="700" b="0" i="0" u="none" strike="noStrike" dirty="0">
                          <a:solidFill>
                            <a:srgbClr val="000000"/>
                          </a:solidFill>
                          <a:effectLst/>
                          <a:latin typeface="Arial" panose="020B0604020202020204" pitchFamily="34" charset="0"/>
                        </a:rPr>
                        <a:t> </a:t>
                      </a:r>
                    </a:p>
                  </a:txBody>
                  <a:tcPr marL="0" marR="0" marT="0" marB="0" anchor="b">
                    <a:lnL>
                      <a:noFill/>
                    </a:lnL>
                    <a:lnR>
                      <a:noFill/>
                    </a:lnR>
                    <a:lnT>
                      <a:noFill/>
                    </a:lnT>
                    <a:lnB>
                      <a:noFill/>
                    </a:lnB>
                    <a:solidFill>
                      <a:srgbClr val="000000"/>
                    </a:solidFill>
                  </a:tcPr>
                </a:tc>
                <a:tc>
                  <a:txBody>
                    <a:bodyPr/>
                    <a:lstStyle/>
                    <a:p>
                      <a:pPr algn="r" fontAlgn="b"/>
                      <a:r>
                        <a:rPr lang="en-US" sz="700" b="0" i="0" u="none" strike="noStrike" dirty="0">
                          <a:solidFill>
                            <a:srgbClr val="000000"/>
                          </a:solidFill>
                          <a:effectLst/>
                          <a:latin typeface="Arial" panose="020B0604020202020204" pitchFamily="34" charset="0"/>
                        </a:rPr>
                        <a:t>500.00</a:t>
                      </a:r>
                    </a:p>
                  </a:txBody>
                  <a:tcPr marL="0" marR="0" marT="0" marB="0" anchor="b">
                    <a:lnL>
                      <a:noFill/>
                    </a:lnL>
                    <a:lnR>
                      <a:noFill/>
                    </a:lnR>
                    <a:lnT>
                      <a:noFill/>
                    </a:lnT>
                    <a:lnB>
                      <a:noFill/>
                    </a:lnB>
                    <a:solidFill>
                      <a:srgbClr val="CCFF66"/>
                    </a:solidFill>
                  </a:tcPr>
                </a:tc>
                <a:extLst>
                  <a:ext uri="{0D108BD9-81ED-4DB2-BD59-A6C34878D82A}">
                    <a16:rowId xmlns:a16="http://schemas.microsoft.com/office/drawing/2014/main" val="2531647065"/>
                  </a:ext>
                </a:extLst>
              </a:tr>
              <a:tr h="166620">
                <a:tc>
                  <a:txBody>
                    <a:bodyPr/>
                    <a:lstStyle/>
                    <a:p>
                      <a:pPr algn="l" fontAlgn="b"/>
                      <a:endParaRPr lang="en-US" sz="700" b="1" i="0" u="none" strike="noStrike" dirty="0">
                        <a:solidFill>
                          <a:srgbClr val="000000"/>
                        </a:solidFill>
                        <a:effectLst/>
                        <a:latin typeface="Arial" panose="020B0604020202020204" pitchFamily="34" charset="0"/>
                      </a:endParaRPr>
                    </a:p>
                  </a:txBody>
                  <a:tcPr marL="0" marR="0" marT="0" marB="0" anchor="b">
                    <a:lnL>
                      <a:noFill/>
                    </a:lnL>
                    <a:lnR>
                      <a:noFill/>
                    </a:lnR>
                    <a:lnT>
                      <a:noFill/>
                    </a:lnT>
                    <a:lnB>
                      <a:noFill/>
                    </a:lnB>
                  </a:tcPr>
                </a:tc>
                <a:tc>
                  <a:txBody>
                    <a:bodyPr/>
                    <a:lstStyle/>
                    <a:p>
                      <a:pPr algn="l" fontAlgn="b"/>
                      <a:r>
                        <a:rPr lang="en-US" sz="700" b="1" i="0" u="none" strike="noStrike" dirty="0">
                          <a:solidFill>
                            <a:srgbClr val="000000"/>
                          </a:solidFill>
                          <a:effectLst/>
                          <a:latin typeface="Arial" panose="020B0604020202020204" pitchFamily="34" charset="0"/>
                        </a:rPr>
                        <a:t>51724 · DUES &amp; FEES - CLERK</a:t>
                      </a:r>
                    </a:p>
                  </a:txBody>
                  <a:tcPr marL="0" marR="0" marT="0" marB="0" anchor="b">
                    <a:lnL>
                      <a:noFill/>
                    </a:lnL>
                    <a:lnR>
                      <a:noFill/>
                    </a:lnR>
                    <a:lnT>
                      <a:noFill/>
                    </a:lnT>
                    <a:lnB>
                      <a:noFill/>
                    </a:lnB>
                  </a:tcPr>
                </a:tc>
                <a:tc>
                  <a:txBody>
                    <a:bodyPr/>
                    <a:lstStyle/>
                    <a:p>
                      <a:pPr algn="r" fontAlgn="b"/>
                      <a:r>
                        <a:rPr lang="en-US" sz="700" b="0" i="0" u="none" strike="noStrike" dirty="0">
                          <a:solidFill>
                            <a:srgbClr val="000000"/>
                          </a:solidFill>
                          <a:effectLst/>
                          <a:latin typeface="Arial" panose="020B0604020202020204" pitchFamily="34" charset="0"/>
                        </a:rPr>
                        <a:t>0.00</a:t>
                      </a:r>
                    </a:p>
                  </a:txBody>
                  <a:tcPr marL="0" marR="0" marT="0" marB="0" anchor="b">
                    <a:lnL>
                      <a:noFill/>
                    </a:lnL>
                    <a:lnR>
                      <a:noFill/>
                    </a:lnR>
                    <a:lnT>
                      <a:noFill/>
                    </a:lnT>
                    <a:lnB>
                      <a:noFill/>
                    </a:lnB>
                    <a:solidFill>
                      <a:srgbClr val="C5D9F1"/>
                    </a:solidFill>
                  </a:tcPr>
                </a:tc>
                <a:tc>
                  <a:txBody>
                    <a:bodyPr/>
                    <a:lstStyle/>
                    <a:p>
                      <a:pPr algn="l" fontAlgn="b"/>
                      <a:endParaRPr lang="en-US" sz="1000" b="0" i="0" u="none" strike="noStrike" dirty="0">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r" fontAlgn="b"/>
                      <a:r>
                        <a:rPr lang="en-US" sz="700" b="0" i="0" u="none" strike="noStrike" dirty="0">
                          <a:solidFill>
                            <a:srgbClr val="000000"/>
                          </a:solidFill>
                          <a:effectLst/>
                          <a:latin typeface="Arial" panose="020B0604020202020204" pitchFamily="34" charset="0"/>
                        </a:rPr>
                        <a:t>90.00</a:t>
                      </a:r>
                    </a:p>
                  </a:txBody>
                  <a:tcPr marL="0" marR="0" marT="0" marB="0" anchor="b">
                    <a:lnL>
                      <a:noFill/>
                    </a:lnL>
                    <a:lnR>
                      <a:noFill/>
                    </a:lnR>
                    <a:lnT>
                      <a:noFill/>
                    </a:lnT>
                    <a:lnB>
                      <a:noFill/>
                    </a:lnB>
                    <a:solidFill>
                      <a:srgbClr val="8DB4E3"/>
                    </a:solidFill>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0" marR="0" marT="0" marB="0" anchor="b">
                    <a:lnL>
                      <a:noFill/>
                    </a:lnL>
                    <a:lnR>
                      <a:noFill/>
                    </a:lnR>
                    <a:lnT>
                      <a:noFill/>
                    </a:lnT>
                    <a:lnB>
                      <a:noFill/>
                    </a:lnB>
                  </a:tcPr>
                </a:tc>
                <a:tc>
                  <a:txBody>
                    <a:bodyPr/>
                    <a:lstStyle/>
                    <a:p>
                      <a:pPr algn="r" fontAlgn="b"/>
                      <a:r>
                        <a:rPr lang="en-US" sz="700" b="0" i="0" u="none" strike="noStrike" dirty="0">
                          <a:solidFill>
                            <a:srgbClr val="000000"/>
                          </a:solidFill>
                          <a:effectLst/>
                          <a:latin typeface="Arial" panose="020B0604020202020204" pitchFamily="34" charset="0"/>
                        </a:rPr>
                        <a:t>467.70</a:t>
                      </a:r>
                    </a:p>
                  </a:txBody>
                  <a:tcPr marL="0" marR="0" marT="0" marB="0" anchor="b">
                    <a:lnL>
                      <a:noFill/>
                    </a:lnL>
                    <a:lnR>
                      <a:noFill/>
                    </a:lnR>
                    <a:lnT>
                      <a:noFill/>
                    </a:lnT>
                    <a:lnB>
                      <a:noFill/>
                    </a:lnB>
                    <a:solidFill>
                      <a:srgbClr val="FFFF99"/>
                    </a:solidFill>
                  </a:tcPr>
                </a:tc>
                <a:tc>
                  <a:txBody>
                    <a:bodyPr/>
                    <a:lstStyle/>
                    <a:p>
                      <a:pPr algn="l" fontAlgn="b"/>
                      <a:r>
                        <a:rPr lang="en-US" sz="700" b="0" i="0" u="none" strike="noStrike" dirty="0">
                          <a:solidFill>
                            <a:srgbClr val="000000"/>
                          </a:solidFill>
                          <a:effectLst/>
                          <a:latin typeface="Arial" panose="020B0604020202020204" pitchFamily="34" charset="0"/>
                        </a:rPr>
                        <a:t> </a:t>
                      </a:r>
                    </a:p>
                  </a:txBody>
                  <a:tcPr marL="0" marR="0" marT="0" marB="0" anchor="b">
                    <a:lnL>
                      <a:noFill/>
                    </a:lnL>
                    <a:lnR>
                      <a:noFill/>
                    </a:lnR>
                    <a:lnT>
                      <a:noFill/>
                    </a:lnT>
                    <a:lnB>
                      <a:noFill/>
                    </a:lnB>
                    <a:solidFill>
                      <a:srgbClr val="000000"/>
                    </a:solidFill>
                  </a:tcPr>
                </a:tc>
                <a:tc>
                  <a:txBody>
                    <a:bodyPr/>
                    <a:lstStyle/>
                    <a:p>
                      <a:pPr algn="r" fontAlgn="b"/>
                      <a:r>
                        <a:rPr lang="en-US" sz="700" b="0" i="0" u="none" strike="noStrike" dirty="0">
                          <a:solidFill>
                            <a:srgbClr val="000000"/>
                          </a:solidFill>
                          <a:effectLst/>
                          <a:latin typeface="Arial" panose="020B0604020202020204" pitchFamily="34" charset="0"/>
                        </a:rPr>
                        <a:t>360.00</a:t>
                      </a:r>
                    </a:p>
                  </a:txBody>
                  <a:tcPr marL="0" marR="0" marT="0" marB="0" anchor="b">
                    <a:lnL>
                      <a:noFill/>
                    </a:lnL>
                    <a:lnR>
                      <a:noFill/>
                    </a:lnR>
                    <a:lnT>
                      <a:noFill/>
                    </a:lnT>
                    <a:lnB>
                      <a:noFill/>
                    </a:lnB>
                    <a:solidFill>
                      <a:srgbClr val="FFFF99"/>
                    </a:solidFill>
                  </a:tcPr>
                </a:tc>
                <a:tc>
                  <a:txBody>
                    <a:bodyPr/>
                    <a:lstStyle/>
                    <a:p>
                      <a:pPr algn="r" fontAlgn="b"/>
                      <a:r>
                        <a:rPr lang="en-US" sz="700" b="0" i="0" u="none" strike="noStrike" dirty="0">
                          <a:solidFill>
                            <a:srgbClr val="000000"/>
                          </a:solidFill>
                          <a:effectLst/>
                          <a:latin typeface="Arial" panose="020B0604020202020204" pitchFamily="34" charset="0"/>
                        </a:rPr>
                        <a:t>0.00</a:t>
                      </a:r>
                    </a:p>
                  </a:txBody>
                  <a:tcPr marL="0" marR="0" marT="0" marB="0" anchor="b">
                    <a:lnL>
                      <a:noFill/>
                    </a:lnL>
                    <a:lnR>
                      <a:noFill/>
                    </a:lnR>
                    <a:lnT>
                      <a:noFill/>
                    </a:lnT>
                    <a:lnB>
                      <a:noFill/>
                    </a:lnB>
                    <a:solidFill>
                      <a:srgbClr val="FFFF99"/>
                    </a:solidFill>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0" marR="0" marT="0" marB="0" anchor="b">
                    <a:lnL>
                      <a:noFill/>
                    </a:lnL>
                    <a:lnR>
                      <a:noFill/>
                    </a:lnR>
                    <a:lnT>
                      <a:noFill/>
                    </a:lnT>
                    <a:lnB>
                      <a:noFill/>
                    </a:lnB>
                  </a:tcPr>
                </a:tc>
                <a:tc>
                  <a:txBody>
                    <a:bodyPr/>
                    <a:lstStyle/>
                    <a:p>
                      <a:pPr algn="r" fontAlgn="b"/>
                      <a:r>
                        <a:rPr lang="en-US" sz="700" b="0" i="0" u="none" strike="noStrike" dirty="0">
                          <a:solidFill>
                            <a:srgbClr val="000000"/>
                          </a:solidFill>
                          <a:effectLst/>
                          <a:latin typeface="Arial" panose="020B0604020202020204" pitchFamily="34" charset="0"/>
                        </a:rPr>
                        <a:t>360.00</a:t>
                      </a:r>
                    </a:p>
                  </a:txBody>
                  <a:tcPr marL="0" marR="0" marT="0" marB="0" anchor="b">
                    <a:lnL>
                      <a:noFill/>
                    </a:lnL>
                    <a:lnR>
                      <a:noFill/>
                    </a:lnR>
                    <a:lnT>
                      <a:noFill/>
                    </a:lnT>
                    <a:lnB>
                      <a:noFill/>
                    </a:lnB>
                    <a:solidFill>
                      <a:srgbClr val="FFFF99"/>
                    </a:solidFill>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0" marR="0" marT="0" marB="0" anchor="b">
                    <a:lnL>
                      <a:noFill/>
                    </a:lnL>
                    <a:lnR>
                      <a:noFill/>
                    </a:lnR>
                    <a:lnT>
                      <a:noFill/>
                    </a:lnT>
                    <a:lnB>
                      <a:noFill/>
                    </a:lnB>
                  </a:tcPr>
                </a:tc>
                <a:tc>
                  <a:txBody>
                    <a:bodyPr/>
                    <a:lstStyle/>
                    <a:p>
                      <a:pPr algn="r" fontAlgn="b"/>
                      <a:r>
                        <a:rPr lang="en-US" sz="700" b="0" i="0" u="none" strike="noStrike" dirty="0">
                          <a:solidFill>
                            <a:srgbClr val="000000"/>
                          </a:solidFill>
                          <a:effectLst/>
                          <a:latin typeface="Arial" panose="020B0604020202020204" pitchFamily="34" charset="0"/>
                        </a:rPr>
                        <a:t>750.00</a:t>
                      </a:r>
                    </a:p>
                  </a:txBody>
                  <a:tcPr marL="0" marR="0" marT="0" marB="0" anchor="b">
                    <a:lnL>
                      <a:noFill/>
                    </a:lnL>
                    <a:lnR>
                      <a:noFill/>
                    </a:lnR>
                    <a:lnT>
                      <a:noFill/>
                    </a:lnT>
                    <a:lnB>
                      <a:noFill/>
                    </a:lnB>
                    <a:solidFill>
                      <a:srgbClr val="CCFF66"/>
                    </a:solidFill>
                  </a:tcPr>
                </a:tc>
                <a:tc>
                  <a:txBody>
                    <a:bodyPr/>
                    <a:lstStyle/>
                    <a:p>
                      <a:pPr algn="l" fontAlgn="b"/>
                      <a:r>
                        <a:rPr lang="en-US" sz="700" b="0" i="0" u="none" strike="noStrike" dirty="0">
                          <a:solidFill>
                            <a:srgbClr val="000000"/>
                          </a:solidFill>
                          <a:effectLst/>
                          <a:latin typeface="Arial" panose="020B0604020202020204" pitchFamily="34" charset="0"/>
                        </a:rPr>
                        <a:t> </a:t>
                      </a:r>
                    </a:p>
                  </a:txBody>
                  <a:tcPr marL="0" marR="0" marT="0" marB="0" anchor="b">
                    <a:lnL>
                      <a:noFill/>
                    </a:lnL>
                    <a:lnR>
                      <a:noFill/>
                    </a:lnR>
                    <a:lnT>
                      <a:noFill/>
                    </a:lnT>
                    <a:lnB>
                      <a:noFill/>
                    </a:lnB>
                    <a:solidFill>
                      <a:srgbClr val="000000"/>
                    </a:solidFill>
                  </a:tcPr>
                </a:tc>
                <a:tc>
                  <a:txBody>
                    <a:bodyPr/>
                    <a:lstStyle/>
                    <a:p>
                      <a:pPr algn="r" fontAlgn="b"/>
                      <a:r>
                        <a:rPr lang="en-US" sz="700" b="0" i="0" u="none" strike="noStrike" dirty="0">
                          <a:solidFill>
                            <a:srgbClr val="000000"/>
                          </a:solidFill>
                          <a:effectLst/>
                          <a:latin typeface="Arial" panose="020B0604020202020204" pitchFamily="34" charset="0"/>
                        </a:rPr>
                        <a:t>400.00</a:t>
                      </a:r>
                    </a:p>
                  </a:txBody>
                  <a:tcPr marL="0" marR="0" marT="0" marB="0" anchor="b">
                    <a:lnL>
                      <a:noFill/>
                    </a:lnL>
                    <a:lnR>
                      <a:noFill/>
                    </a:lnR>
                    <a:lnT>
                      <a:noFill/>
                    </a:lnT>
                    <a:lnB>
                      <a:noFill/>
                    </a:lnB>
                    <a:solidFill>
                      <a:srgbClr val="CCFF66"/>
                    </a:solidFill>
                  </a:tcPr>
                </a:tc>
                <a:extLst>
                  <a:ext uri="{0D108BD9-81ED-4DB2-BD59-A6C34878D82A}">
                    <a16:rowId xmlns:a16="http://schemas.microsoft.com/office/drawing/2014/main" val="526421431"/>
                  </a:ext>
                </a:extLst>
              </a:tr>
              <a:tr h="174951">
                <a:tc>
                  <a:txBody>
                    <a:bodyPr/>
                    <a:lstStyle/>
                    <a:p>
                      <a:pPr algn="l" fontAlgn="b"/>
                      <a:endParaRPr lang="en-US" sz="700" b="1" i="0" u="none" strike="noStrike" dirty="0">
                        <a:solidFill>
                          <a:srgbClr val="000000"/>
                        </a:solidFill>
                        <a:effectLst/>
                        <a:latin typeface="Arial" panose="020B0604020202020204" pitchFamily="34" charset="0"/>
                      </a:endParaRPr>
                    </a:p>
                  </a:txBody>
                  <a:tcPr marL="0" marR="0" marT="0" marB="0" anchor="b">
                    <a:lnL>
                      <a:noFill/>
                    </a:lnL>
                    <a:lnR>
                      <a:noFill/>
                    </a:lnR>
                    <a:lnT>
                      <a:noFill/>
                    </a:lnT>
                    <a:lnB>
                      <a:noFill/>
                    </a:lnB>
                  </a:tcPr>
                </a:tc>
                <a:tc>
                  <a:txBody>
                    <a:bodyPr/>
                    <a:lstStyle/>
                    <a:p>
                      <a:pPr algn="l" fontAlgn="b"/>
                      <a:r>
                        <a:rPr lang="en-US" sz="700" b="1" i="0" u="none" strike="noStrike" dirty="0">
                          <a:solidFill>
                            <a:srgbClr val="000000"/>
                          </a:solidFill>
                          <a:effectLst/>
                          <a:latin typeface="Arial" panose="020B0604020202020204" pitchFamily="34" charset="0"/>
                        </a:rPr>
                        <a:t>51720 · DUES &amp; FEES - Other</a:t>
                      </a:r>
                    </a:p>
                  </a:txBody>
                  <a:tcPr marL="0" marR="0" marT="0" marB="0" anchor="b">
                    <a:lnL>
                      <a:noFill/>
                    </a:lnL>
                    <a:lnR>
                      <a:noFill/>
                    </a:lnR>
                    <a:lnT>
                      <a:noFill/>
                    </a:lnT>
                    <a:lnB>
                      <a:noFill/>
                    </a:lnB>
                  </a:tcPr>
                </a:tc>
                <a:tc>
                  <a:txBody>
                    <a:bodyPr/>
                    <a:lstStyle/>
                    <a:p>
                      <a:pPr algn="r" fontAlgn="b"/>
                      <a:r>
                        <a:rPr lang="en-US" sz="700" b="0" i="0" u="none" strike="noStrike" dirty="0">
                          <a:solidFill>
                            <a:srgbClr val="000000"/>
                          </a:solidFill>
                          <a:effectLst/>
                          <a:latin typeface="Arial" panose="020B0604020202020204" pitchFamily="34" charset="0"/>
                        </a:rPr>
                        <a:t>325.00</a:t>
                      </a:r>
                    </a:p>
                  </a:txBody>
                  <a:tcPr marL="0" marR="0" marT="0" marB="0" anchor="b">
                    <a:lnL>
                      <a:noFill/>
                    </a:lnL>
                    <a:lnR>
                      <a:noFill/>
                    </a:lnR>
                    <a:lnT>
                      <a:noFill/>
                    </a:lnT>
                    <a:lnB w="12700" cap="flat" cmpd="sng" algn="ctr">
                      <a:solidFill>
                        <a:srgbClr val="000000"/>
                      </a:solidFill>
                      <a:prstDash val="solid"/>
                      <a:round/>
                      <a:headEnd type="none" w="med" len="med"/>
                      <a:tailEnd type="none" w="med" len="med"/>
                    </a:lnB>
                    <a:solidFill>
                      <a:srgbClr val="C5D9F1"/>
                    </a:solidFill>
                  </a:tcPr>
                </a:tc>
                <a:tc>
                  <a:txBody>
                    <a:bodyPr/>
                    <a:lstStyle/>
                    <a:p>
                      <a:pPr algn="l" fontAlgn="b"/>
                      <a:endParaRPr lang="en-US" sz="1000" b="0" i="0" u="none" strike="noStrike" dirty="0">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r" fontAlgn="b"/>
                      <a:r>
                        <a:rPr lang="en-US" sz="700" b="0" i="0" u="none" strike="noStrike" dirty="0">
                          <a:solidFill>
                            <a:srgbClr val="000000"/>
                          </a:solidFill>
                          <a:effectLst/>
                          <a:latin typeface="Arial" panose="020B0604020202020204" pitchFamily="34" charset="0"/>
                        </a:rPr>
                        <a:t>831.43</a:t>
                      </a:r>
                    </a:p>
                  </a:txBody>
                  <a:tcPr marL="0" marR="0" marT="0" marB="0" anchor="b">
                    <a:lnL>
                      <a:noFill/>
                    </a:lnL>
                    <a:lnR>
                      <a:noFill/>
                    </a:lnR>
                    <a:lnT>
                      <a:noFill/>
                    </a:lnT>
                    <a:lnB w="12700" cap="flat" cmpd="sng" algn="ctr">
                      <a:solidFill>
                        <a:srgbClr val="000000"/>
                      </a:solidFill>
                      <a:prstDash val="solid"/>
                      <a:round/>
                      <a:headEnd type="none" w="med" len="med"/>
                      <a:tailEnd type="none" w="med" len="med"/>
                    </a:lnB>
                    <a:solidFill>
                      <a:srgbClr val="8DB4E3"/>
                    </a:solidFill>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0" marR="0" marT="0" marB="0" anchor="b">
                    <a:lnL>
                      <a:noFill/>
                    </a:lnL>
                    <a:lnR>
                      <a:noFill/>
                    </a:lnR>
                    <a:lnT>
                      <a:noFill/>
                    </a:lnT>
                    <a:lnB>
                      <a:noFill/>
                    </a:lnB>
                  </a:tcPr>
                </a:tc>
                <a:tc>
                  <a:txBody>
                    <a:bodyPr/>
                    <a:lstStyle/>
                    <a:p>
                      <a:pPr algn="r" fontAlgn="b"/>
                      <a:r>
                        <a:rPr lang="en-US" sz="700" b="0" i="0" u="none" strike="noStrike" dirty="0">
                          <a:solidFill>
                            <a:srgbClr val="000000"/>
                          </a:solidFill>
                          <a:effectLst/>
                          <a:latin typeface="Arial" panose="020B0604020202020204" pitchFamily="34" charset="0"/>
                        </a:rPr>
                        <a:t>345.00</a:t>
                      </a:r>
                    </a:p>
                  </a:txBody>
                  <a:tcPr marL="0" marR="0" marT="0" marB="0" anchor="b">
                    <a:lnL>
                      <a:noFill/>
                    </a:lnL>
                    <a:lnR>
                      <a:noFill/>
                    </a:lnR>
                    <a:lnT>
                      <a:noFill/>
                    </a:lnT>
                    <a:lnB w="12700" cap="flat" cmpd="sng" algn="ctr">
                      <a:solidFill>
                        <a:srgbClr val="000000"/>
                      </a:solidFill>
                      <a:prstDash val="solid"/>
                      <a:round/>
                      <a:headEnd type="none" w="med" len="med"/>
                      <a:tailEnd type="none" w="med" len="med"/>
                    </a:lnB>
                    <a:solidFill>
                      <a:srgbClr val="FFFF99"/>
                    </a:solidFill>
                  </a:tcPr>
                </a:tc>
                <a:tc>
                  <a:txBody>
                    <a:bodyPr/>
                    <a:lstStyle/>
                    <a:p>
                      <a:pPr algn="l" fontAlgn="b"/>
                      <a:r>
                        <a:rPr lang="en-US" sz="700" b="0" i="0" u="none" strike="noStrike" dirty="0">
                          <a:solidFill>
                            <a:srgbClr val="000000"/>
                          </a:solidFill>
                          <a:effectLst/>
                          <a:latin typeface="Arial" panose="020B0604020202020204" pitchFamily="34" charset="0"/>
                        </a:rPr>
                        <a:t> </a:t>
                      </a:r>
                    </a:p>
                  </a:txBody>
                  <a:tcPr marL="0" marR="0" marT="0" marB="0" anchor="b">
                    <a:lnL>
                      <a:noFill/>
                    </a:lnL>
                    <a:lnR>
                      <a:noFill/>
                    </a:lnR>
                    <a:lnT>
                      <a:noFill/>
                    </a:lnT>
                    <a:lnB w="12700" cap="flat" cmpd="sng" algn="ctr">
                      <a:solidFill>
                        <a:srgbClr val="000000"/>
                      </a:solidFill>
                      <a:prstDash val="solid"/>
                      <a:round/>
                      <a:headEnd type="none" w="med" len="med"/>
                      <a:tailEnd type="none" w="med" len="med"/>
                    </a:lnB>
                    <a:solidFill>
                      <a:srgbClr val="000000"/>
                    </a:solidFill>
                  </a:tcPr>
                </a:tc>
                <a:tc>
                  <a:txBody>
                    <a:bodyPr/>
                    <a:lstStyle/>
                    <a:p>
                      <a:pPr algn="r" fontAlgn="b"/>
                      <a:r>
                        <a:rPr lang="en-US" sz="700" b="0" i="0" u="none" strike="noStrike" dirty="0">
                          <a:solidFill>
                            <a:srgbClr val="000000"/>
                          </a:solidFill>
                          <a:effectLst/>
                          <a:latin typeface="Arial" panose="020B0604020202020204" pitchFamily="34" charset="0"/>
                        </a:rPr>
                        <a:t>0.00</a:t>
                      </a:r>
                    </a:p>
                  </a:txBody>
                  <a:tcPr marL="0" marR="0" marT="0" marB="0" anchor="b">
                    <a:lnL>
                      <a:noFill/>
                    </a:lnL>
                    <a:lnR>
                      <a:noFill/>
                    </a:lnR>
                    <a:lnT>
                      <a:noFill/>
                    </a:lnT>
                    <a:lnB w="12700" cap="flat" cmpd="sng" algn="ctr">
                      <a:solidFill>
                        <a:srgbClr val="000000"/>
                      </a:solidFill>
                      <a:prstDash val="solid"/>
                      <a:round/>
                      <a:headEnd type="none" w="med" len="med"/>
                      <a:tailEnd type="none" w="med" len="med"/>
                    </a:lnB>
                    <a:solidFill>
                      <a:srgbClr val="FFFF99"/>
                    </a:solidFill>
                  </a:tcPr>
                </a:tc>
                <a:tc>
                  <a:txBody>
                    <a:bodyPr/>
                    <a:lstStyle/>
                    <a:p>
                      <a:pPr algn="r" fontAlgn="b"/>
                      <a:r>
                        <a:rPr lang="en-US" sz="700" b="0" i="0" u="none" strike="noStrike" dirty="0">
                          <a:solidFill>
                            <a:srgbClr val="000000"/>
                          </a:solidFill>
                          <a:effectLst/>
                          <a:latin typeface="Arial" panose="020B0604020202020204" pitchFamily="34" charset="0"/>
                        </a:rPr>
                        <a:t>0.00</a:t>
                      </a:r>
                    </a:p>
                  </a:txBody>
                  <a:tcPr marL="0" marR="0" marT="0" marB="0" anchor="b">
                    <a:lnL>
                      <a:noFill/>
                    </a:lnL>
                    <a:lnR>
                      <a:noFill/>
                    </a:lnR>
                    <a:lnT>
                      <a:noFill/>
                    </a:lnT>
                    <a:lnB w="12700" cap="flat" cmpd="sng" algn="ctr">
                      <a:solidFill>
                        <a:srgbClr val="000000"/>
                      </a:solidFill>
                      <a:prstDash val="solid"/>
                      <a:round/>
                      <a:headEnd type="none" w="med" len="med"/>
                      <a:tailEnd type="none" w="med" len="med"/>
                    </a:lnB>
                    <a:solidFill>
                      <a:srgbClr val="FFFF99"/>
                    </a:solidFill>
                  </a:tcPr>
                </a:tc>
                <a:tc>
                  <a:txBody>
                    <a:bodyPr/>
                    <a:lstStyle/>
                    <a:p>
                      <a:pPr algn="l" fontAlgn="b"/>
                      <a:r>
                        <a:rPr lang="en-US" sz="700" b="0" i="0" u="none" strike="noStrike" dirty="0">
                          <a:solidFill>
                            <a:srgbClr val="000000"/>
                          </a:solidFill>
                          <a:effectLst/>
                          <a:latin typeface="Arial" panose="020B0604020202020204" pitchFamily="34" charset="0"/>
                        </a:rPr>
                        <a:t> </a:t>
                      </a:r>
                    </a:p>
                  </a:txBody>
                  <a:tcPr marL="0" marR="0" marT="0"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r" fontAlgn="b"/>
                      <a:r>
                        <a:rPr lang="en-US" sz="700" b="0" i="0" u="none" strike="noStrike" dirty="0">
                          <a:solidFill>
                            <a:srgbClr val="000000"/>
                          </a:solidFill>
                          <a:effectLst/>
                          <a:latin typeface="Arial" panose="020B0604020202020204" pitchFamily="34" charset="0"/>
                        </a:rPr>
                        <a:t>0.00</a:t>
                      </a:r>
                    </a:p>
                  </a:txBody>
                  <a:tcPr marL="0" marR="0" marT="0" marB="0" anchor="b">
                    <a:lnL>
                      <a:noFill/>
                    </a:lnL>
                    <a:lnR>
                      <a:noFill/>
                    </a:lnR>
                    <a:lnT>
                      <a:noFill/>
                    </a:lnT>
                    <a:lnB w="12700" cap="flat" cmpd="sng" algn="ctr">
                      <a:solidFill>
                        <a:srgbClr val="000000"/>
                      </a:solidFill>
                      <a:prstDash val="solid"/>
                      <a:round/>
                      <a:headEnd type="none" w="med" len="med"/>
                      <a:tailEnd type="none" w="med" len="med"/>
                    </a:lnB>
                    <a:solidFill>
                      <a:srgbClr val="FFFF99"/>
                    </a:solidFill>
                  </a:tcPr>
                </a:tc>
                <a:tc>
                  <a:txBody>
                    <a:bodyPr/>
                    <a:lstStyle/>
                    <a:p>
                      <a:pPr algn="l" fontAlgn="b"/>
                      <a:r>
                        <a:rPr lang="en-US" sz="700" b="0" i="0" u="none" strike="noStrike" dirty="0">
                          <a:solidFill>
                            <a:srgbClr val="000000"/>
                          </a:solidFill>
                          <a:effectLst/>
                          <a:latin typeface="Arial" panose="020B0604020202020204" pitchFamily="34" charset="0"/>
                        </a:rPr>
                        <a:t> </a:t>
                      </a:r>
                    </a:p>
                  </a:txBody>
                  <a:tcPr marL="0" marR="0" marT="0"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r" fontAlgn="b"/>
                      <a:r>
                        <a:rPr lang="en-US" sz="700" b="0" i="0" u="none" strike="noStrike" dirty="0">
                          <a:solidFill>
                            <a:srgbClr val="000000"/>
                          </a:solidFill>
                          <a:effectLst/>
                          <a:latin typeface="Arial" panose="020B0604020202020204" pitchFamily="34" charset="0"/>
                        </a:rPr>
                        <a:t>0.00</a:t>
                      </a:r>
                    </a:p>
                  </a:txBody>
                  <a:tcPr marL="0" marR="0" marT="0" marB="0" anchor="b">
                    <a:lnL>
                      <a:noFill/>
                    </a:lnL>
                    <a:lnR>
                      <a:noFill/>
                    </a:lnR>
                    <a:lnT>
                      <a:noFill/>
                    </a:lnT>
                    <a:lnB w="12700" cap="flat" cmpd="sng" algn="ctr">
                      <a:solidFill>
                        <a:srgbClr val="000000"/>
                      </a:solidFill>
                      <a:prstDash val="solid"/>
                      <a:round/>
                      <a:headEnd type="none" w="med" len="med"/>
                      <a:tailEnd type="none" w="med" len="med"/>
                    </a:lnB>
                    <a:solidFill>
                      <a:srgbClr val="CCFF66"/>
                    </a:solidFill>
                  </a:tcPr>
                </a:tc>
                <a:tc>
                  <a:txBody>
                    <a:bodyPr/>
                    <a:lstStyle/>
                    <a:p>
                      <a:pPr algn="l" fontAlgn="b"/>
                      <a:r>
                        <a:rPr lang="en-US" sz="700" b="0" i="0" u="none" strike="noStrike" dirty="0">
                          <a:solidFill>
                            <a:srgbClr val="000000"/>
                          </a:solidFill>
                          <a:effectLst/>
                          <a:latin typeface="Arial" panose="020B0604020202020204" pitchFamily="34" charset="0"/>
                        </a:rPr>
                        <a:t> </a:t>
                      </a:r>
                    </a:p>
                  </a:txBody>
                  <a:tcPr marL="0" marR="0" marT="0" marB="0" anchor="b">
                    <a:lnL>
                      <a:noFill/>
                    </a:lnL>
                    <a:lnR>
                      <a:noFill/>
                    </a:lnR>
                    <a:lnT>
                      <a:noFill/>
                    </a:lnT>
                    <a:lnB w="12700" cap="flat" cmpd="sng" algn="ctr">
                      <a:solidFill>
                        <a:srgbClr val="000000"/>
                      </a:solidFill>
                      <a:prstDash val="solid"/>
                      <a:round/>
                      <a:headEnd type="none" w="med" len="med"/>
                      <a:tailEnd type="none" w="med" len="med"/>
                    </a:lnB>
                    <a:solidFill>
                      <a:srgbClr val="000000"/>
                    </a:solidFill>
                  </a:tcPr>
                </a:tc>
                <a:tc>
                  <a:txBody>
                    <a:bodyPr/>
                    <a:lstStyle/>
                    <a:p>
                      <a:pPr algn="r" fontAlgn="b"/>
                      <a:r>
                        <a:rPr lang="en-US" sz="700" b="0" i="0" u="none" strike="noStrike" dirty="0">
                          <a:solidFill>
                            <a:srgbClr val="000000"/>
                          </a:solidFill>
                          <a:effectLst/>
                          <a:latin typeface="Arial" panose="020B0604020202020204" pitchFamily="34" charset="0"/>
                        </a:rPr>
                        <a:t>0.00</a:t>
                      </a:r>
                    </a:p>
                  </a:txBody>
                  <a:tcPr marL="0" marR="0" marT="0" marB="0" anchor="b">
                    <a:lnL>
                      <a:noFill/>
                    </a:lnL>
                    <a:lnR>
                      <a:noFill/>
                    </a:lnR>
                    <a:lnT>
                      <a:noFill/>
                    </a:lnT>
                    <a:lnB w="12700" cap="flat" cmpd="sng" algn="ctr">
                      <a:solidFill>
                        <a:srgbClr val="000000"/>
                      </a:solidFill>
                      <a:prstDash val="solid"/>
                      <a:round/>
                      <a:headEnd type="none" w="med" len="med"/>
                      <a:tailEnd type="none" w="med" len="med"/>
                    </a:lnB>
                    <a:solidFill>
                      <a:srgbClr val="CCFF66"/>
                    </a:solidFill>
                  </a:tcPr>
                </a:tc>
                <a:extLst>
                  <a:ext uri="{0D108BD9-81ED-4DB2-BD59-A6C34878D82A}">
                    <a16:rowId xmlns:a16="http://schemas.microsoft.com/office/drawing/2014/main" val="2232696754"/>
                  </a:ext>
                </a:extLst>
              </a:tr>
              <a:tr h="166620">
                <a:tc gridSpan="2">
                  <a:txBody>
                    <a:bodyPr/>
                    <a:lstStyle/>
                    <a:p>
                      <a:pPr algn="l" fontAlgn="b"/>
                      <a:r>
                        <a:rPr lang="en-US" sz="700" b="1" i="0" u="none" strike="noStrike" dirty="0">
                          <a:solidFill>
                            <a:srgbClr val="000000"/>
                          </a:solidFill>
                          <a:effectLst/>
                          <a:latin typeface="Arial" panose="020B0604020202020204" pitchFamily="34" charset="0"/>
                        </a:rPr>
                        <a:t>Total 51720 · DUES &amp; FEES</a:t>
                      </a:r>
                    </a:p>
                  </a:txBody>
                  <a:tcPr marL="0" marR="0" marT="0" marB="0" anchor="b">
                    <a:lnL>
                      <a:noFill/>
                    </a:lnL>
                    <a:lnR>
                      <a:noFill/>
                    </a:lnR>
                    <a:lnT>
                      <a:noFill/>
                    </a:lnT>
                    <a:lnB>
                      <a:noFill/>
                    </a:lnB>
                  </a:tcPr>
                </a:tc>
                <a:tc hMerge="1">
                  <a:txBody>
                    <a:bodyPr/>
                    <a:lstStyle/>
                    <a:p>
                      <a:endParaRPr lang="en-US"/>
                    </a:p>
                  </a:txBody>
                  <a:tcPr/>
                </a:tc>
                <a:tc>
                  <a:txBody>
                    <a:bodyPr/>
                    <a:lstStyle/>
                    <a:p>
                      <a:pPr algn="r" fontAlgn="b"/>
                      <a:r>
                        <a:rPr lang="en-US" sz="700" b="0" i="0" u="none" strike="noStrike" dirty="0">
                          <a:solidFill>
                            <a:srgbClr val="000000"/>
                          </a:solidFill>
                          <a:effectLst/>
                          <a:latin typeface="Arial" panose="020B0604020202020204" pitchFamily="34" charset="0"/>
                        </a:rPr>
                        <a:t>821.20</a:t>
                      </a:r>
                    </a:p>
                  </a:txBody>
                  <a:tcPr marL="0" marR="0" marT="0" marB="0" anchor="b">
                    <a:lnL>
                      <a:noFill/>
                    </a:lnL>
                    <a:lnR>
                      <a:noFill/>
                    </a:lnR>
                    <a:lnT w="12700" cap="flat" cmpd="sng" algn="ctr">
                      <a:solidFill>
                        <a:srgbClr val="000000"/>
                      </a:solidFill>
                      <a:prstDash val="solid"/>
                      <a:round/>
                      <a:headEnd type="none" w="med" len="med"/>
                      <a:tailEnd type="none" w="med" len="med"/>
                    </a:lnT>
                    <a:lnB>
                      <a:noFill/>
                    </a:lnB>
                    <a:solidFill>
                      <a:srgbClr val="C5D9F1"/>
                    </a:solidFill>
                  </a:tcPr>
                </a:tc>
                <a:tc>
                  <a:txBody>
                    <a:bodyPr/>
                    <a:lstStyle/>
                    <a:p>
                      <a:pPr algn="l" fontAlgn="b"/>
                      <a:endParaRPr lang="en-US" sz="1000" b="0" i="0" u="none" strike="noStrike" dirty="0">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r" fontAlgn="b"/>
                      <a:r>
                        <a:rPr lang="en-US" sz="700" b="0" i="0" u="none" strike="noStrike" dirty="0">
                          <a:solidFill>
                            <a:srgbClr val="000000"/>
                          </a:solidFill>
                          <a:effectLst/>
                          <a:latin typeface="Arial" panose="020B0604020202020204" pitchFamily="34" charset="0"/>
                        </a:rPr>
                        <a:t>921.43</a:t>
                      </a:r>
                    </a:p>
                  </a:txBody>
                  <a:tcPr marL="0" marR="0" marT="0" marB="0" anchor="b">
                    <a:lnL>
                      <a:noFill/>
                    </a:lnL>
                    <a:lnR>
                      <a:noFill/>
                    </a:lnR>
                    <a:lnT w="12700" cap="flat" cmpd="sng" algn="ctr">
                      <a:solidFill>
                        <a:srgbClr val="000000"/>
                      </a:solidFill>
                      <a:prstDash val="solid"/>
                      <a:round/>
                      <a:headEnd type="none" w="med" len="med"/>
                      <a:tailEnd type="none" w="med" len="med"/>
                    </a:lnT>
                    <a:lnB>
                      <a:noFill/>
                    </a:lnB>
                    <a:solidFill>
                      <a:srgbClr val="8DB4E3"/>
                    </a:solidFill>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0" marR="0" marT="0" marB="0" anchor="b">
                    <a:lnL>
                      <a:noFill/>
                    </a:lnL>
                    <a:lnR>
                      <a:noFill/>
                    </a:lnR>
                    <a:lnT>
                      <a:noFill/>
                    </a:lnT>
                    <a:lnB>
                      <a:noFill/>
                    </a:lnB>
                  </a:tcPr>
                </a:tc>
                <a:tc>
                  <a:txBody>
                    <a:bodyPr/>
                    <a:lstStyle/>
                    <a:p>
                      <a:pPr algn="r" fontAlgn="b"/>
                      <a:r>
                        <a:rPr lang="en-US" sz="700" b="0" i="0" u="none" strike="noStrike" dirty="0">
                          <a:solidFill>
                            <a:srgbClr val="000000"/>
                          </a:solidFill>
                          <a:effectLst/>
                          <a:latin typeface="Arial" panose="020B0604020202020204" pitchFamily="34" charset="0"/>
                        </a:rPr>
                        <a:t>1,595.04</a:t>
                      </a:r>
                    </a:p>
                  </a:txBody>
                  <a:tcPr marL="0" marR="0" marT="0" marB="0" anchor="b">
                    <a:lnL>
                      <a:noFill/>
                    </a:lnL>
                    <a:lnR>
                      <a:noFill/>
                    </a:lnR>
                    <a:lnT w="12700" cap="flat" cmpd="sng" algn="ctr">
                      <a:solidFill>
                        <a:srgbClr val="000000"/>
                      </a:solidFill>
                      <a:prstDash val="solid"/>
                      <a:round/>
                      <a:headEnd type="none" w="med" len="med"/>
                      <a:tailEnd type="none" w="med" len="med"/>
                    </a:lnT>
                    <a:lnB>
                      <a:noFill/>
                    </a:lnB>
                    <a:solidFill>
                      <a:srgbClr val="FFFF99"/>
                    </a:solidFill>
                  </a:tcPr>
                </a:tc>
                <a:tc>
                  <a:txBody>
                    <a:bodyPr/>
                    <a:lstStyle/>
                    <a:p>
                      <a:pPr algn="l" fontAlgn="b"/>
                      <a:r>
                        <a:rPr lang="en-US" sz="700" b="0" i="0" u="none" strike="noStrike" dirty="0">
                          <a:solidFill>
                            <a:srgbClr val="000000"/>
                          </a:solidFill>
                          <a:effectLst/>
                          <a:latin typeface="Arial" panose="020B0604020202020204" pitchFamily="34" charset="0"/>
                        </a:rPr>
                        <a:t> </a:t>
                      </a:r>
                    </a:p>
                  </a:txBody>
                  <a:tcPr marL="0" marR="0" marT="0" marB="0" anchor="b">
                    <a:lnL>
                      <a:noFill/>
                    </a:lnL>
                    <a:lnR>
                      <a:noFill/>
                    </a:lnR>
                    <a:lnT w="12700" cap="flat" cmpd="sng" algn="ctr">
                      <a:solidFill>
                        <a:srgbClr val="000000"/>
                      </a:solidFill>
                      <a:prstDash val="solid"/>
                      <a:round/>
                      <a:headEnd type="none" w="med" len="med"/>
                      <a:tailEnd type="none" w="med" len="med"/>
                    </a:lnT>
                    <a:lnB>
                      <a:noFill/>
                    </a:lnB>
                    <a:solidFill>
                      <a:srgbClr val="000000"/>
                    </a:solidFill>
                  </a:tcPr>
                </a:tc>
                <a:tc>
                  <a:txBody>
                    <a:bodyPr/>
                    <a:lstStyle/>
                    <a:p>
                      <a:pPr algn="r" fontAlgn="b"/>
                      <a:r>
                        <a:rPr lang="en-US" sz="700" b="0" i="0" u="none" strike="noStrike" dirty="0">
                          <a:solidFill>
                            <a:srgbClr val="000000"/>
                          </a:solidFill>
                          <a:effectLst/>
                          <a:latin typeface="Arial" panose="020B0604020202020204" pitchFamily="34" charset="0"/>
                        </a:rPr>
                        <a:t>360.00</a:t>
                      </a:r>
                    </a:p>
                  </a:txBody>
                  <a:tcPr marL="0" marR="0" marT="0" marB="0" anchor="b">
                    <a:lnL>
                      <a:noFill/>
                    </a:lnL>
                    <a:lnR>
                      <a:noFill/>
                    </a:lnR>
                    <a:lnT w="12700" cap="flat" cmpd="sng" algn="ctr">
                      <a:solidFill>
                        <a:srgbClr val="000000"/>
                      </a:solidFill>
                      <a:prstDash val="solid"/>
                      <a:round/>
                      <a:headEnd type="none" w="med" len="med"/>
                      <a:tailEnd type="none" w="med" len="med"/>
                    </a:lnT>
                    <a:lnB>
                      <a:noFill/>
                    </a:lnB>
                    <a:solidFill>
                      <a:srgbClr val="FFFF99"/>
                    </a:solidFill>
                  </a:tcPr>
                </a:tc>
                <a:tc>
                  <a:txBody>
                    <a:bodyPr/>
                    <a:lstStyle/>
                    <a:p>
                      <a:pPr algn="r" fontAlgn="b"/>
                      <a:r>
                        <a:rPr lang="en-US" sz="700" b="0" i="0" u="none" strike="noStrike" dirty="0">
                          <a:solidFill>
                            <a:srgbClr val="000000"/>
                          </a:solidFill>
                          <a:effectLst/>
                          <a:latin typeface="Arial" panose="020B0604020202020204" pitchFamily="34" charset="0"/>
                        </a:rPr>
                        <a:t>0.00</a:t>
                      </a:r>
                    </a:p>
                  </a:txBody>
                  <a:tcPr marL="0" marR="0" marT="0" marB="0" anchor="b">
                    <a:lnL>
                      <a:noFill/>
                    </a:lnL>
                    <a:lnR>
                      <a:noFill/>
                    </a:lnR>
                    <a:lnT w="12700" cap="flat" cmpd="sng" algn="ctr">
                      <a:solidFill>
                        <a:srgbClr val="000000"/>
                      </a:solidFill>
                      <a:prstDash val="solid"/>
                      <a:round/>
                      <a:headEnd type="none" w="med" len="med"/>
                      <a:tailEnd type="none" w="med" len="med"/>
                    </a:lnT>
                    <a:lnB>
                      <a:noFill/>
                    </a:lnB>
                    <a:solidFill>
                      <a:srgbClr val="FFFF99"/>
                    </a:solidFill>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0" marR="0" marT="0"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r" fontAlgn="b"/>
                      <a:r>
                        <a:rPr lang="en-US" sz="700" b="0" i="0" u="none" strike="noStrike" dirty="0">
                          <a:solidFill>
                            <a:srgbClr val="000000"/>
                          </a:solidFill>
                          <a:effectLst/>
                          <a:latin typeface="Arial" panose="020B0604020202020204" pitchFamily="34" charset="0"/>
                        </a:rPr>
                        <a:t>360.00</a:t>
                      </a:r>
                    </a:p>
                  </a:txBody>
                  <a:tcPr marL="0" marR="0" marT="0" marB="0" anchor="b">
                    <a:lnL>
                      <a:noFill/>
                    </a:lnL>
                    <a:lnR>
                      <a:noFill/>
                    </a:lnR>
                    <a:lnT w="12700" cap="flat" cmpd="sng" algn="ctr">
                      <a:solidFill>
                        <a:srgbClr val="000000"/>
                      </a:solidFill>
                      <a:prstDash val="solid"/>
                      <a:round/>
                      <a:headEnd type="none" w="med" len="med"/>
                      <a:tailEnd type="none" w="med" len="med"/>
                    </a:lnT>
                    <a:lnB>
                      <a:noFill/>
                    </a:lnB>
                    <a:solidFill>
                      <a:srgbClr val="FFFF99"/>
                    </a:solidFill>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0" marR="0" marT="0"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r" fontAlgn="b"/>
                      <a:r>
                        <a:rPr lang="en-US" sz="700" b="0" i="0" u="none" strike="noStrike" dirty="0">
                          <a:solidFill>
                            <a:srgbClr val="000000"/>
                          </a:solidFill>
                          <a:effectLst/>
                          <a:latin typeface="Arial" panose="020B0604020202020204" pitchFamily="34" charset="0"/>
                        </a:rPr>
                        <a:t>1,450.00</a:t>
                      </a:r>
                    </a:p>
                  </a:txBody>
                  <a:tcPr marL="0" marR="0" marT="0" marB="0" anchor="b">
                    <a:lnL>
                      <a:noFill/>
                    </a:lnL>
                    <a:lnR>
                      <a:noFill/>
                    </a:lnR>
                    <a:lnT w="12700" cap="flat" cmpd="sng" algn="ctr">
                      <a:solidFill>
                        <a:srgbClr val="000000"/>
                      </a:solidFill>
                      <a:prstDash val="solid"/>
                      <a:round/>
                      <a:headEnd type="none" w="med" len="med"/>
                      <a:tailEnd type="none" w="med" len="med"/>
                    </a:lnT>
                    <a:lnB>
                      <a:noFill/>
                    </a:lnB>
                    <a:solidFill>
                      <a:srgbClr val="CCFF66"/>
                    </a:solidFill>
                  </a:tcPr>
                </a:tc>
                <a:tc>
                  <a:txBody>
                    <a:bodyPr/>
                    <a:lstStyle/>
                    <a:p>
                      <a:pPr algn="l" fontAlgn="b"/>
                      <a:r>
                        <a:rPr lang="en-US" sz="700" b="0" i="0" u="none" strike="noStrike" dirty="0">
                          <a:solidFill>
                            <a:srgbClr val="000000"/>
                          </a:solidFill>
                          <a:effectLst/>
                          <a:latin typeface="Arial" panose="020B0604020202020204" pitchFamily="34" charset="0"/>
                        </a:rPr>
                        <a:t> </a:t>
                      </a:r>
                    </a:p>
                  </a:txBody>
                  <a:tcPr marL="0" marR="0" marT="0" marB="0" anchor="b">
                    <a:lnL>
                      <a:noFill/>
                    </a:lnL>
                    <a:lnR>
                      <a:noFill/>
                    </a:lnR>
                    <a:lnT w="12700" cap="flat" cmpd="sng" algn="ctr">
                      <a:solidFill>
                        <a:srgbClr val="000000"/>
                      </a:solidFill>
                      <a:prstDash val="solid"/>
                      <a:round/>
                      <a:headEnd type="none" w="med" len="med"/>
                      <a:tailEnd type="none" w="med" len="med"/>
                    </a:lnT>
                    <a:lnB>
                      <a:noFill/>
                    </a:lnB>
                    <a:solidFill>
                      <a:srgbClr val="000000"/>
                    </a:solidFill>
                  </a:tcPr>
                </a:tc>
                <a:tc>
                  <a:txBody>
                    <a:bodyPr/>
                    <a:lstStyle/>
                    <a:p>
                      <a:pPr algn="r" fontAlgn="b"/>
                      <a:r>
                        <a:rPr lang="en-US" sz="700" b="0" i="0" u="none" strike="noStrike" dirty="0">
                          <a:solidFill>
                            <a:srgbClr val="000000"/>
                          </a:solidFill>
                          <a:effectLst/>
                          <a:latin typeface="Arial" panose="020B0604020202020204" pitchFamily="34" charset="0"/>
                        </a:rPr>
                        <a:t>900.00</a:t>
                      </a:r>
                    </a:p>
                  </a:txBody>
                  <a:tcPr marL="0" marR="0" marT="0" marB="0" anchor="b">
                    <a:lnL>
                      <a:noFill/>
                    </a:lnL>
                    <a:lnR>
                      <a:noFill/>
                    </a:lnR>
                    <a:lnT w="12700" cap="flat" cmpd="sng" algn="ctr">
                      <a:solidFill>
                        <a:srgbClr val="000000"/>
                      </a:solidFill>
                      <a:prstDash val="solid"/>
                      <a:round/>
                      <a:headEnd type="none" w="med" len="med"/>
                      <a:tailEnd type="none" w="med" len="med"/>
                    </a:lnT>
                    <a:lnB>
                      <a:noFill/>
                    </a:lnB>
                    <a:solidFill>
                      <a:srgbClr val="CCFF66"/>
                    </a:solidFill>
                  </a:tcPr>
                </a:tc>
                <a:extLst>
                  <a:ext uri="{0D108BD9-81ED-4DB2-BD59-A6C34878D82A}">
                    <a16:rowId xmlns:a16="http://schemas.microsoft.com/office/drawing/2014/main" val="1646634574"/>
                  </a:ext>
                </a:extLst>
              </a:tr>
            </a:tbl>
          </a:graphicData>
        </a:graphic>
      </p:graphicFrame>
      <p:sp>
        <p:nvSpPr>
          <p:cNvPr id="3" name="TextBox 2">
            <a:extLst>
              <a:ext uri="{FF2B5EF4-FFF2-40B4-BE49-F238E27FC236}">
                <a16:creationId xmlns:a16="http://schemas.microsoft.com/office/drawing/2014/main" id="{4B5C117E-4113-4A74-8FBE-E923C7EBD610}"/>
              </a:ext>
            </a:extLst>
          </p:cNvPr>
          <p:cNvSpPr txBox="1"/>
          <p:nvPr/>
        </p:nvSpPr>
        <p:spPr>
          <a:xfrm>
            <a:off x="495301" y="4448175"/>
            <a:ext cx="7817204" cy="369332"/>
          </a:xfrm>
          <a:prstGeom prst="rect">
            <a:avLst/>
          </a:prstGeom>
          <a:noFill/>
        </p:spPr>
        <p:txBody>
          <a:bodyPr wrap="square" rtlCol="0">
            <a:spAutoFit/>
          </a:bodyPr>
          <a:lstStyle/>
          <a:p>
            <a:r>
              <a:rPr lang="en-US" dirty="0"/>
              <a:t>51720 Budget remains at a similar level with dues and fees slightly reduced </a:t>
            </a:r>
          </a:p>
        </p:txBody>
      </p:sp>
    </p:spTree>
    <p:extLst>
      <p:ext uri="{BB962C8B-B14F-4D97-AF65-F5344CB8AC3E}">
        <p14:creationId xmlns:p14="http://schemas.microsoft.com/office/powerpoint/2010/main" val="214194307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5807" y="303627"/>
            <a:ext cx="8373683" cy="643776"/>
          </a:xfrm>
        </p:spPr>
        <p:txBody>
          <a:bodyPr>
            <a:normAutofit fontScale="90000"/>
          </a:bodyPr>
          <a:lstStyle/>
          <a:p>
            <a:r>
              <a:rPr lang="en-US" b="1" dirty="0"/>
              <a:t>General Government </a:t>
            </a:r>
            <a:r>
              <a:rPr lang="en-US" sz="2400" b="1" dirty="0"/>
              <a:t>(cont’d) </a:t>
            </a:r>
            <a:endParaRPr lang="en-US" b="1" dirty="0"/>
          </a:p>
        </p:txBody>
      </p:sp>
      <p:graphicFrame>
        <p:nvGraphicFramePr>
          <p:cNvPr id="5" name="Content Placeholder 4">
            <a:extLst>
              <a:ext uri="{FF2B5EF4-FFF2-40B4-BE49-F238E27FC236}">
                <a16:creationId xmlns:a16="http://schemas.microsoft.com/office/drawing/2014/main" id="{B472CA9E-22BC-4E59-BCAA-E5C739D500F9}"/>
              </a:ext>
            </a:extLst>
          </p:cNvPr>
          <p:cNvGraphicFramePr>
            <a:graphicFrameLocks noGrp="1"/>
          </p:cNvGraphicFramePr>
          <p:nvPr>
            <p:ph idx="1"/>
            <p:extLst>
              <p:ext uri="{D42A27DB-BD31-4B8C-83A1-F6EECF244321}">
                <p14:modId xmlns:p14="http://schemas.microsoft.com/office/powerpoint/2010/main" val="551421100"/>
              </p:ext>
            </p:extLst>
          </p:nvPr>
        </p:nvGraphicFramePr>
        <p:xfrm>
          <a:off x="0" y="1257223"/>
          <a:ext cx="7886704" cy="2878292"/>
        </p:xfrm>
        <a:graphic>
          <a:graphicData uri="http://schemas.openxmlformats.org/drawingml/2006/table">
            <a:tbl>
              <a:tblPr/>
              <a:tblGrid>
                <a:gridCol w="563336">
                  <a:extLst>
                    <a:ext uri="{9D8B030D-6E8A-4147-A177-3AD203B41FA5}">
                      <a16:colId xmlns:a16="http://schemas.microsoft.com/office/drawing/2014/main" val="322048866"/>
                    </a:ext>
                  </a:extLst>
                </a:gridCol>
                <a:gridCol w="563336">
                  <a:extLst>
                    <a:ext uri="{9D8B030D-6E8A-4147-A177-3AD203B41FA5}">
                      <a16:colId xmlns:a16="http://schemas.microsoft.com/office/drawing/2014/main" val="876855921"/>
                    </a:ext>
                  </a:extLst>
                </a:gridCol>
                <a:gridCol w="563336">
                  <a:extLst>
                    <a:ext uri="{9D8B030D-6E8A-4147-A177-3AD203B41FA5}">
                      <a16:colId xmlns:a16="http://schemas.microsoft.com/office/drawing/2014/main" val="2547869361"/>
                    </a:ext>
                  </a:extLst>
                </a:gridCol>
                <a:gridCol w="563336">
                  <a:extLst>
                    <a:ext uri="{9D8B030D-6E8A-4147-A177-3AD203B41FA5}">
                      <a16:colId xmlns:a16="http://schemas.microsoft.com/office/drawing/2014/main" val="2352846900"/>
                    </a:ext>
                  </a:extLst>
                </a:gridCol>
                <a:gridCol w="563336">
                  <a:extLst>
                    <a:ext uri="{9D8B030D-6E8A-4147-A177-3AD203B41FA5}">
                      <a16:colId xmlns:a16="http://schemas.microsoft.com/office/drawing/2014/main" val="2995650592"/>
                    </a:ext>
                  </a:extLst>
                </a:gridCol>
                <a:gridCol w="563336">
                  <a:extLst>
                    <a:ext uri="{9D8B030D-6E8A-4147-A177-3AD203B41FA5}">
                      <a16:colId xmlns:a16="http://schemas.microsoft.com/office/drawing/2014/main" val="1205844630"/>
                    </a:ext>
                  </a:extLst>
                </a:gridCol>
                <a:gridCol w="563336">
                  <a:extLst>
                    <a:ext uri="{9D8B030D-6E8A-4147-A177-3AD203B41FA5}">
                      <a16:colId xmlns:a16="http://schemas.microsoft.com/office/drawing/2014/main" val="4170758276"/>
                    </a:ext>
                  </a:extLst>
                </a:gridCol>
                <a:gridCol w="563336">
                  <a:extLst>
                    <a:ext uri="{9D8B030D-6E8A-4147-A177-3AD203B41FA5}">
                      <a16:colId xmlns:a16="http://schemas.microsoft.com/office/drawing/2014/main" val="3979492842"/>
                    </a:ext>
                  </a:extLst>
                </a:gridCol>
                <a:gridCol w="563336">
                  <a:extLst>
                    <a:ext uri="{9D8B030D-6E8A-4147-A177-3AD203B41FA5}">
                      <a16:colId xmlns:a16="http://schemas.microsoft.com/office/drawing/2014/main" val="2006018279"/>
                    </a:ext>
                  </a:extLst>
                </a:gridCol>
                <a:gridCol w="563336">
                  <a:extLst>
                    <a:ext uri="{9D8B030D-6E8A-4147-A177-3AD203B41FA5}">
                      <a16:colId xmlns:a16="http://schemas.microsoft.com/office/drawing/2014/main" val="2449638476"/>
                    </a:ext>
                  </a:extLst>
                </a:gridCol>
                <a:gridCol w="563336">
                  <a:extLst>
                    <a:ext uri="{9D8B030D-6E8A-4147-A177-3AD203B41FA5}">
                      <a16:colId xmlns:a16="http://schemas.microsoft.com/office/drawing/2014/main" val="4230894275"/>
                    </a:ext>
                  </a:extLst>
                </a:gridCol>
                <a:gridCol w="563336">
                  <a:extLst>
                    <a:ext uri="{9D8B030D-6E8A-4147-A177-3AD203B41FA5}">
                      <a16:colId xmlns:a16="http://schemas.microsoft.com/office/drawing/2014/main" val="2390377065"/>
                    </a:ext>
                  </a:extLst>
                </a:gridCol>
                <a:gridCol w="563336">
                  <a:extLst>
                    <a:ext uri="{9D8B030D-6E8A-4147-A177-3AD203B41FA5}">
                      <a16:colId xmlns:a16="http://schemas.microsoft.com/office/drawing/2014/main" val="2459078182"/>
                    </a:ext>
                  </a:extLst>
                </a:gridCol>
                <a:gridCol w="563336">
                  <a:extLst>
                    <a:ext uri="{9D8B030D-6E8A-4147-A177-3AD203B41FA5}">
                      <a16:colId xmlns:a16="http://schemas.microsoft.com/office/drawing/2014/main" val="3895699820"/>
                    </a:ext>
                  </a:extLst>
                </a:gridCol>
              </a:tblGrid>
              <a:tr h="176042">
                <a:tc>
                  <a:txBody>
                    <a:bodyPr/>
                    <a:lstStyle/>
                    <a:p>
                      <a:pPr algn="l" fontAlgn="b"/>
                      <a:endParaRPr lang="en-US" sz="900" b="0" i="0" u="none" strike="noStrike" dirty="0">
                        <a:effectLst/>
                        <a:latin typeface="Arial" panose="020B0604020202020204" pitchFamily="34" charset="0"/>
                      </a:endParaRPr>
                    </a:p>
                  </a:txBody>
                  <a:tcPr marL="8802" marR="8802" marT="8802" marB="0" anchor="b">
                    <a:lnL>
                      <a:noFill/>
                    </a:lnL>
                    <a:lnR>
                      <a:noFill/>
                    </a:lnR>
                    <a:lnT>
                      <a:noFill/>
                    </a:lnT>
                    <a:lnB>
                      <a:noFill/>
                    </a:lnB>
                  </a:tcPr>
                </a:tc>
                <a:tc>
                  <a:txBody>
                    <a:bodyPr/>
                    <a:lstStyle/>
                    <a:p>
                      <a:pPr algn="l" fontAlgn="b"/>
                      <a:endParaRPr lang="en-US" sz="900" b="0" i="0" u="none" strike="noStrike" dirty="0">
                        <a:effectLst/>
                        <a:latin typeface="Arial" panose="020B0604020202020204" pitchFamily="34" charset="0"/>
                      </a:endParaRPr>
                    </a:p>
                  </a:txBody>
                  <a:tcPr marL="8802" marR="8802" marT="8802" marB="0" anchor="b">
                    <a:lnL>
                      <a:noFill/>
                    </a:lnL>
                    <a:lnR>
                      <a:noFill/>
                    </a:lnR>
                    <a:lnT>
                      <a:noFill/>
                    </a:lnT>
                    <a:lnB>
                      <a:noFill/>
                    </a:lnB>
                  </a:tcPr>
                </a:tc>
                <a:tc>
                  <a:txBody>
                    <a:bodyPr/>
                    <a:lstStyle/>
                    <a:p>
                      <a:pPr algn="l" fontAlgn="b"/>
                      <a:endParaRPr lang="en-US" sz="900" b="0" i="0" u="none" strike="noStrike" dirty="0">
                        <a:effectLst/>
                        <a:latin typeface="Arial" panose="020B0604020202020204" pitchFamily="34" charset="0"/>
                      </a:endParaRPr>
                    </a:p>
                  </a:txBody>
                  <a:tcPr marL="8802" marR="8802" marT="8802" marB="0" anchor="b">
                    <a:lnL>
                      <a:noFill/>
                    </a:lnL>
                    <a:lnR>
                      <a:noFill/>
                    </a:lnR>
                    <a:lnT>
                      <a:noFill/>
                    </a:lnT>
                    <a:lnB>
                      <a:noFill/>
                    </a:lnB>
                  </a:tcPr>
                </a:tc>
                <a:tc>
                  <a:txBody>
                    <a:bodyPr/>
                    <a:lstStyle/>
                    <a:p>
                      <a:pPr algn="l" fontAlgn="b"/>
                      <a:endParaRPr lang="en-US" sz="900" b="0" i="0" u="none" strike="noStrike" dirty="0">
                        <a:effectLst/>
                        <a:latin typeface="Arial" panose="020B0604020202020204" pitchFamily="34" charset="0"/>
                      </a:endParaRPr>
                    </a:p>
                  </a:txBody>
                  <a:tcPr marL="8802" marR="8802" marT="8802" marB="0" anchor="b">
                    <a:lnL>
                      <a:noFill/>
                    </a:lnL>
                    <a:lnR>
                      <a:noFill/>
                    </a:lnR>
                    <a:lnT>
                      <a:noFill/>
                    </a:lnT>
                    <a:lnB>
                      <a:noFill/>
                    </a:lnB>
                  </a:tcPr>
                </a:tc>
                <a:tc>
                  <a:txBody>
                    <a:bodyPr/>
                    <a:lstStyle/>
                    <a:p>
                      <a:pPr algn="l" fontAlgn="b"/>
                      <a:endParaRPr lang="en-US" sz="900" b="0" i="0" u="none" strike="noStrike" dirty="0">
                        <a:effectLst/>
                        <a:latin typeface="Arial" panose="020B0604020202020204" pitchFamily="34" charset="0"/>
                      </a:endParaRPr>
                    </a:p>
                  </a:txBody>
                  <a:tcPr marL="8802" marR="8802" marT="8802" marB="0" anchor="b">
                    <a:lnL>
                      <a:noFill/>
                    </a:lnL>
                    <a:lnR>
                      <a:noFill/>
                    </a:lnR>
                    <a:lnT>
                      <a:noFill/>
                    </a:lnT>
                    <a:lnB>
                      <a:noFill/>
                    </a:lnB>
                  </a:tcPr>
                </a:tc>
                <a:tc>
                  <a:txBody>
                    <a:bodyPr/>
                    <a:lstStyle/>
                    <a:p>
                      <a:pPr algn="l" fontAlgn="b"/>
                      <a:endParaRPr lang="en-US" sz="900" b="0" i="0" u="none" strike="noStrike" dirty="0">
                        <a:effectLst/>
                        <a:latin typeface="Arial" panose="020B0604020202020204" pitchFamily="34" charset="0"/>
                      </a:endParaRPr>
                    </a:p>
                  </a:txBody>
                  <a:tcPr marL="8802" marR="8802" marT="8802" marB="0" anchor="b">
                    <a:lnL>
                      <a:noFill/>
                    </a:lnL>
                    <a:lnR>
                      <a:noFill/>
                    </a:lnR>
                    <a:lnT>
                      <a:noFill/>
                    </a:lnT>
                    <a:lnB>
                      <a:noFill/>
                    </a:lnB>
                  </a:tcPr>
                </a:tc>
                <a:tc>
                  <a:txBody>
                    <a:bodyPr/>
                    <a:lstStyle/>
                    <a:p>
                      <a:pPr algn="ctr" fontAlgn="b"/>
                      <a:r>
                        <a:rPr lang="en-US" sz="1000" b="0" i="0" u="none" strike="noStrike" dirty="0">
                          <a:solidFill>
                            <a:srgbClr val="000000"/>
                          </a:solidFill>
                          <a:effectLst/>
                          <a:latin typeface="Calibri" panose="020F0502020204030204" pitchFamily="34" charset="0"/>
                        </a:rPr>
                        <a:t> </a:t>
                      </a:r>
                    </a:p>
                  </a:txBody>
                  <a:tcPr marL="8802" marR="8802" marT="8802" marB="0" anchor="b">
                    <a:lnL>
                      <a:noFill/>
                    </a:lnL>
                    <a:lnR>
                      <a:noFill/>
                    </a:lnR>
                    <a:lnT>
                      <a:noFill/>
                    </a:lnT>
                    <a:lnB>
                      <a:noFill/>
                    </a:lnB>
                    <a:solidFill>
                      <a:srgbClr val="CCCCFF"/>
                    </a:solidFill>
                  </a:tcPr>
                </a:tc>
                <a:tc>
                  <a:txBody>
                    <a:bodyPr/>
                    <a:lstStyle/>
                    <a:p>
                      <a:pPr algn="ctr" fontAlgn="b"/>
                      <a:r>
                        <a:rPr lang="en-US" sz="1000" b="0" i="0" u="none" strike="noStrike" dirty="0">
                          <a:solidFill>
                            <a:srgbClr val="000000"/>
                          </a:solidFill>
                          <a:effectLst/>
                          <a:latin typeface="Calibri" panose="020F0502020204030204" pitchFamily="34" charset="0"/>
                        </a:rPr>
                        <a:t> </a:t>
                      </a:r>
                    </a:p>
                  </a:txBody>
                  <a:tcPr marL="8802" marR="8802" marT="8802" marB="0" anchor="b">
                    <a:lnL>
                      <a:noFill/>
                    </a:lnL>
                    <a:lnR>
                      <a:noFill/>
                    </a:lnR>
                    <a:lnT>
                      <a:noFill/>
                    </a:lnT>
                    <a:lnB>
                      <a:noFill/>
                    </a:lnB>
                    <a:solidFill>
                      <a:srgbClr val="99CCFF"/>
                    </a:solidFill>
                  </a:tcPr>
                </a:tc>
                <a:tc>
                  <a:txBody>
                    <a:bodyPr/>
                    <a:lstStyle/>
                    <a:p>
                      <a:pPr algn="ctr" fontAlgn="b"/>
                      <a:r>
                        <a:rPr lang="en-US" sz="700" b="1" i="0" u="none" strike="noStrike" dirty="0">
                          <a:effectLst/>
                          <a:latin typeface="Arial" panose="020B0604020202020204" pitchFamily="34" charset="0"/>
                        </a:rPr>
                        <a:t> </a:t>
                      </a:r>
                    </a:p>
                  </a:txBody>
                  <a:tcPr marL="8802" marR="8802" marT="8802" marB="0" anchor="b">
                    <a:lnL>
                      <a:noFill/>
                    </a:lnL>
                    <a:lnR>
                      <a:noFill/>
                    </a:lnR>
                    <a:lnT>
                      <a:noFill/>
                    </a:lnT>
                    <a:lnB>
                      <a:noFill/>
                    </a:lnB>
                    <a:solidFill>
                      <a:srgbClr val="FFFF99"/>
                    </a:solidFill>
                  </a:tcPr>
                </a:tc>
                <a:tc>
                  <a:txBody>
                    <a:bodyPr/>
                    <a:lstStyle/>
                    <a:p>
                      <a:pPr algn="ctr" fontAlgn="b"/>
                      <a:r>
                        <a:rPr lang="en-US" sz="700" b="1" i="0" u="none" strike="noStrike" dirty="0">
                          <a:effectLst/>
                          <a:latin typeface="Arial" panose="020B0604020202020204" pitchFamily="34" charset="0"/>
                        </a:rPr>
                        <a:t>Actual</a:t>
                      </a:r>
                    </a:p>
                  </a:txBody>
                  <a:tcPr marL="8802" marR="8802" marT="8802" marB="0" anchor="b">
                    <a:lnL>
                      <a:noFill/>
                    </a:lnL>
                    <a:lnR>
                      <a:noFill/>
                    </a:lnR>
                    <a:lnT>
                      <a:noFill/>
                    </a:lnT>
                    <a:lnB>
                      <a:noFill/>
                    </a:lnB>
                    <a:solidFill>
                      <a:srgbClr val="FFFF99"/>
                    </a:solidFill>
                  </a:tcPr>
                </a:tc>
                <a:tc>
                  <a:txBody>
                    <a:bodyPr/>
                    <a:lstStyle/>
                    <a:p>
                      <a:pPr algn="ctr" fontAlgn="b"/>
                      <a:r>
                        <a:rPr lang="en-US" sz="700" b="1" i="0" u="none" strike="noStrike" dirty="0">
                          <a:effectLst/>
                          <a:latin typeface="Arial" panose="020B0604020202020204" pitchFamily="34" charset="0"/>
                        </a:rPr>
                        <a:t>Estimated</a:t>
                      </a:r>
                    </a:p>
                  </a:txBody>
                  <a:tcPr marL="8802" marR="8802" marT="8802" marB="0" anchor="b">
                    <a:lnL>
                      <a:noFill/>
                    </a:lnL>
                    <a:lnR>
                      <a:noFill/>
                    </a:lnR>
                    <a:lnT>
                      <a:noFill/>
                    </a:lnT>
                    <a:lnB>
                      <a:noFill/>
                    </a:lnB>
                    <a:solidFill>
                      <a:srgbClr val="FFFF99"/>
                    </a:solidFill>
                  </a:tcPr>
                </a:tc>
                <a:tc>
                  <a:txBody>
                    <a:bodyPr/>
                    <a:lstStyle/>
                    <a:p>
                      <a:pPr algn="ctr" fontAlgn="b"/>
                      <a:r>
                        <a:rPr lang="en-US" sz="700" b="1" i="0" u="none" strike="noStrike" dirty="0">
                          <a:effectLst/>
                          <a:latin typeface="Arial" panose="020B0604020202020204" pitchFamily="34" charset="0"/>
                        </a:rPr>
                        <a:t>Estimated &amp;</a:t>
                      </a:r>
                    </a:p>
                  </a:txBody>
                  <a:tcPr marL="8802" marR="8802" marT="8802" marB="0" anchor="b">
                    <a:lnL>
                      <a:noFill/>
                    </a:lnL>
                    <a:lnR>
                      <a:noFill/>
                    </a:lnR>
                    <a:lnT>
                      <a:noFill/>
                    </a:lnT>
                    <a:lnB>
                      <a:noFill/>
                    </a:lnB>
                    <a:solidFill>
                      <a:srgbClr val="FFFF99"/>
                    </a:solidFill>
                  </a:tcPr>
                </a:tc>
                <a:tc>
                  <a:txBody>
                    <a:bodyPr/>
                    <a:lstStyle/>
                    <a:p>
                      <a:pPr algn="ctr" fontAlgn="b"/>
                      <a:r>
                        <a:rPr lang="en-US" sz="700" b="1" i="0" u="none" strike="noStrike" dirty="0">
                          <a:effectLst/>
                          <a:latin typeface="Arial" panose="020B0604020202020204" pitchFamily="34" charset="0"/>
                        </a:rPr>
                        <a:t>FINAL</a:t>
                      </a:r>
                    </a:p>
                  </a:txBody>
                  <a:tcPr marL="8802" marR="8802" marT="8802" marB="0" anchor="b">
                    <a:lnL>
                      <a:noFill/>
                    </a:lnL>
                    <a:lnR>
                      <a:noFill/>
                    </a:lnR>
                    <a:lnT>
                      <a:noFill/>
                    </a:lnT>
                    <a:lnB>
                      <a:noFill/>
                    </a:lnB>
                    <a:solidFill>
                      <a:srgbClr val="FFFF99"/>
                    </a:solidFill>
                  </a:tcPr>
                </a:tc>
                <a:tc>
                  <a:txBody>
                    <a:bodyPr/>
                    <a:lstStyle/>
                    <a:p>
                      <a:pPr algn="ctr" fontAlgn="b"/>
                      <a:r>
                        <a:rPr lang="en-US" sz="700" b="1" i="0" u="none" strike="noStrike" dirty="0">
                          <a:effectLst/>
                          <a:latin typeface="Arial" panose="020B0604020202020204" pitchFamily="34" charset="0"/>
                        </a:rPr>
                        <a:t>PROPOSED</a:t>
                      </a:r>
                    </a:p>
                  </a:txBody>
                  <a:tcPr marL="8802" marR="8802" marT="8802" marB="0" anchor="b">
                    <a:lnL>
                      <a:noFill/>
                    </a:lnL>
                    <a:lnR>
                      <a:noFill/>
                    </a:lnR>
                    <a:lnT>
                      <a:noFill/>
                    </a:lnT>
                    <a:lnB>
                      <a:noFill/>
                    </a:lnB>
                    <a:solidFill>
                      <a:srgbClr val="FFFF99"/>
                    </a:solidFill>
                  </a:tcPr>
                </a:tc>
                <a:extLst>
                  <a:ext uri="{0D108BD9-81ED-4DB2-BD59-A6C34878D82A}">
                    <a16:rowId xmlns:a16="http://schemas.microsoft.com/office/drawing/2014/main" val="3170799667"/>
                  </a:ext>
                </a:extLst>
              </a:tr>
              <a:tr h="272866">
                <a:tc>
                  <a:txBody>
                    <a:bodyPr/>
                    <a:lstStyle/>
                    <a:p>
                      <a:pPr algn="l" fontAlgn="b"/>
                      <a:endParaRPr lang="en-US" sz="900" b="0" i="0" u="none" strike="noStrike" dirty="0">
                        <a:effectLst/>
                        <a:latin typeface="Arial" panose="020B0604020202020204" pitchFamily="34" charset="0"/>
                      </a:endParaRPr>
                    </a:p>
                  </a:txBody>
                  <a:tcPr marL="8802" marR="8802" marT="8802" marB="0" anchor="b">
                    <a:lnL>
                      <a:noFill/>
                    </a:lnL>
                    <a:lnR>
                      <a:noFill/>
                    </a:lnR>
                    <a:lnT>
                      <a:noFill/>
                    </a:lnT>
                    <a:lnB>
                      <a:noFill/>
                    </a:lnB>
                  </a:tcPr>
                </a:tc>
                <a:tc>
                  <a:txBody>
                    <a:bodyPr/>
                    <a:lstStyle/>
                    <a:p>
                      <a:pPr algn="l" fontAlgn="b"/>
                      <a:endParaRPr lang="en-US" sz="900" b="0" i="0" u="none" strike="noStrike" dirty="0">
                        <a:effectLst/>
                        <a:latin typeface="Arial" panose="020B0604020202020204" pitchFamily="34" charset="0"/>
                      </a:endParaRPr>
                    </a:p>
                  </a:txBody>
                  <a:tcPr marL="8802" marR="8802" marT="8802" marB="0" anchor="b">
                    <a:lnL>
                      <a:noFill/>
                    </a:lnL>
                    <a:lnR>
                      <a:noFill/>
                    </a:lnR>
                    <a:lnT>
                      <a:noFill/>
                    </a:lnT>
                    <a:lnB>
                      <a:noFill/>
                    </a:lnB>
                  </a:tcPr>
                </a:tc>
                <a:tc>
                  <a:txBody>
                    <a:bodyPr/>
                    <a:lstStyle/>
                    <a:p>
                      <a:pPr algn="l" fontAlgn="b"/>
                      <a:endParaRPr lang="en-US" sz="900" b="0" i="0" u="none" strike="noStrike" dirty="0">
                        <a:effectLst/>
                        <a:latin typeface="Arial" panose="020B0604020202020204" pitchFamily="34" charset="0"/>
                      </a:endParaRPr>
                    </a:p>
                  </a:txBody>
                  <a:tcPr marL="8802" marR="8802" marT="8802" marB="0" anchor="b">
                    <a:lnL>
                      <a:noFill/>
                    </a:lnL>
                    <a:lnR>
                      <a:noFill/>
                    </a:lnR>
                    <a:lnT>
                      <a:noFill/>
                    </a:lnT>
                    <a:lnB>
                      <a:noFill/>
                    </a:lnB>
                  </a:tcPr>
                </a:tc>
                <a:tc>
                  <a:txBody>
                    <a:bodyPr/>
                    <a:lstStyle/>
                    <a:p>
                      <a:pPr algn="l" fontAlgn="b"/>
                      <a:endParaRPr lang="en-US" sz="900" b="0" i="0" u="none" strike="noStrike" dirty="0">
                        <a:effectLst/>
                        <a:latin typeface="Arial" panose="020B0604020202020204" pitchFamily="34" charset="0"/>
                      </a:endParaRPr>
                    </a:p>
                  </a:txBody>
                  <a:tcPr marL="8802" marR="8802" marT="8802" marB="0" anchor="b">
                    <a:lnL>
                      <a:noFill/>
                    </a:lnL>
                    <a:lnR>
                      <a:noFill/>
                    </a:lnR>
                    <a:lnT>
                      <a:noFill/>
                    </a:lnT>
                    <a:lnB>
                      <a:noFill/>
                    </a:lnB>
                  </a:tcPr>
                </a:tc>
                <a:tc>
                  <a:txBody>
                    <a:bodyPr/>
                    <a:lstStyle/>
                    <a:p>
                      <a:pPr algn="l" fontAlgn="b"/>
                      <a:endParaRPr lang="en-US" sz="900" b="0" i="0" u="none" strike="noStrike" dirty="0">
                        <a:effectLst/>
                        <a:latin typeface="Arial" panose="020B0604020202020204" pitchFamily="34" charset="0"/>
                      </a:endParaRPr>
                    </a:p>
                  </a:txBody>
                  <a:tcPr marL="8802" marR="8802" marT="8802" marB="0" anchor="b">
                    <a:lnL>
                      <a:noFill/>
                    </a:lnL>
                    <a:lnR>
                      <a:noFill/>
                    </a:lnR>
                    <a:lnT>
                      <a:noFill/>
                    </a:lnT>
                    <a:lnB>
                      <a:noFill/>
                    </a:lnB>
                  </a:tcPr>
                </a:tc>
                <a:tc>
                  <a:txBody>
                    <a:bodyPr/>
                    <a:lstStyle/>
                    <a:p>
                      <a:pPr algn="l" fontAlgn="b"/>
                      <a:endParaRPr lang="en-US" sz="900" b="0" i="0" u="none" strike="noStrike" dirty="0">
                        <a:effectLst/>
                        <a:latin typeface="Arial" panose="020B0604020202020204" pitchFamily="34" charset="0"/>
                      </a:endParaRPr>
                    </a:p>
                  </a:txBody>
                  <a:tcPr marL="8802" marR="8802" marT="8802" marB="0" anchor="b">
                    <a:lnL>
                      <a:noFill/>
                    </a:lnL>
                    <a:lnR>
                      <a:noFill/>
                    </a:lnR>
                    <a:lnT>
                      <a:noFill/>
                    </a:lnT>
                    <a:lnB>
                      <a:noFill/>
                    </a:lnB>
                  </a:tcPr>
                </a:tc>
                <a:tc>
                  <a:txBody>
                    <a:bodyPr/>
                    <a:lstStyle/>
                    <a:p>
                      <a:pPr algn="ctr" fontAlgn="b"/>
                      <a:r>
                        <a:rPr lang="en-US" sz="700" b="1" i="0" u="none" strike="noStrike" dirty="0">
                          <a:solidFill>
                            <a:srgbClr val="000000"/>
                          </a:solidFill>
                          <a:effectLst/>
                          <a:latin typeface="Arial" panose="020B0604020202020204" pitchFamily="34" charset="0"/>
                        </a:rPr>
                        <a:t>Jan - Dec 14</a:t>
                      </a:r>
                    </a:p>
                  </a:txBody>
                  <a:tcPr marL="8802" marR="8802" marT="8802" marB="0" anchor="b">
                    <a:lnL>
                      <a:noFill/>
                    </a:lnL>
                    <a:lnR>
                      <a:noFill/>
                    </a:lnR>
                    <a:lnT>
                      <a:noFill/>
                    </a:lnT>
                    <a:lnB w="19050" cap="flat" cmpd="sng" algn="ctr">
                      <a:solidFill>
                        <a:srgbClr val="000000"/>
                      </a:solidFill>
                      <a:prstDash val="solid"/>
                      <a:round/>
                      <a:headEnd type="none" w="med" len="med"/>
                      <a:tailEnd type="none" w="med" len="med"/>
                    </a:lnB>
                    <a:solidFill>
                      <a:srgbClr val="CCCCFF"/>
                    </a:solidFill>
                  </a:tcPr>
                </a:tc>
                <a:tc>
                  <a:txBody>
                    <a:bodyPr/>
                    <a:lstStyle/>
                    <a:p>
                      <a:pPr algn="ctr" fontAlgn="b"/>
                      <a:r>
                        <a:rPr lang="en-US" sz="700" b="1" i="0" u="none" strike="noStrike" dirty="0">
                          <a:solidFill>
                            <a:srgbClr val="000000"/>
                          </a:solidFill>
                          <a:effectLst/>
                          <a:latin typeface="Arial" panose="020B0604020202020204" pitchFamily="34" charset="0"/>
                        </a:rPr>
                        <a:t>Jan - Dec 15</a:t>
                      </a:r>
                    </a:p>
                  </a:txBody>
                  <a:tcPr marL="8802" marR="8802" marT="8802" marB="0" anchor="b">
                    <a:lnL>
                      <a:noFill/>
                    </a:lnL>
                    <a:lnR>
                      <a:noFill/>
                    </a:lnR>
                    <a:lnT>
                      <a:noFill/>
                    </a:lnT>
                    <a:lnB w="19050" cap="flat" cmpd="sng" algn="ctr">
                      <a:solidFill>
                        <a:srgbClr val="000000"/>
                      </a:solidFill>
                      <a:prstDash val="solid"/>
                      <a:round/>
                      <a:headEnd type="none" w="med" len="med"/>
                      <a:tailEnd type="none" w="med" len="med"/>
                    </a:lnB>
                    <a:solidFill>
                      <a:srgbClr val="99CCFF"/>
                    </a:solidFill>
                  </a:tcPr>
                </a:tc>
                <a:tc>
                  <a:txBody>
                    <a:bodyPr/>
                    <a:lstStyle/>
                    <a:p>
                      <a:pPr algn="ctr" fontAlgn="b"/>
                      <a:r>
                        <a:rPr lang="en-US" sz="700" b="1" i="0" u="none" strike="noStrike" dirty="0">
                          <a:solidFill>
                            <a:srgbClr val="000000"/>
                          </a:solidFill>
                          <a:effectLst/>
                          <a:latin typeface="Arial" panose="020B0604020202020204" pitchFamily="34" charset="0"/>
                        </a:rPr>
                        <a:t>Jan-Dec 16 </a:t>
                      </a:r>
                    </a:p>
                  </a:txBody>
                  <a:tcPr marL="8802" marR="8802" marT="8802" marB="0" anchor="b">
                    <a:lnL>
                      <a:noFill/>
                    </a:lnL>
                    <a:lnR>
                      <a:noFill/>
                    </a:lnR>
                    <a:lnT>
                      <a:noFill/>
                    </a:lnT>
                    <a:lnB w="12700" cap="flat" cmpd="sng" algn="ctr">
                      <a:solidFill>
                        <a:srgbClr val="000000"/>
                      </a:solidFill>
                      <a:prstDash val="solid"/>
                      <a:round/>
                      <a:headEnd type="none" w="med" len="med"/>
                      <a:tailEnd type="none" w="med" len="med"/>
                    </a:lnB>
                    <a:solidFill>
                      <a:srgbClr val="FFFF99"/>
                    </a:solidFill>
                  </a:tcPr>
                </a:tc>
                <a:tc>
                  <a:txBody>
                    <a:bodyPr/>
                    <a:lstStyle/>
                    <a:p>
                      <a:pPr algn="ctr" fontAlgn="b"/>
                      <a:r>
                        <a:rPr lang="en-US" sz="700" b="1" i="0" u="none" strike="noStrike" dirty="0">
                          <a:solidFill>
                            <a:srgbClr val="000000"/>
                          </a:solidFill>
                          <a:effectLst/>
                          <a:latin typeface="Arial" panose="020B0604020202020204" pitchFamily="34" charset="0"/>
                        </a:rPr>
                        <a:t>Jan - Aug 17</a:t>
                      </a:r>
                    </a:p>
                  </a:txBody>
                  <a:tcPr marL="8802" marR="8802" marT="8802" marB="0" anchor="b">
                    <a:lnL>
                      <a:noFill/>
                    </a:lnL>
                    <a:lnR>
                      <a:noFill/>
                    </a:lnR>
                    <a:lnT>
                      <a:noFill/>
                    </a:lnT>
                    <a:lnB w="12700" cap="flat" cmpd="sng" algn="ctr">
                      <a:solidFill>
                        <a:srgbClr val="000000"/>
                      </a:solidFill>
                      <a:prstDash val="solid"/>
                      <a:round/>
                      <a:headEnd type="none" w="med" len="med"/>
                      <a:tailEnd type="none" w="med" len="med"/>
                    </a:lnB>
                    <a:solidFill>
                      <a:srgbClr val="FFFF99"/>
                    </a:solidFill>
                  </a:tcPr>
                </a:tc>
                <a:tc>
                  <a:txBody>
                    <a:bodyPr/>
                    <a:lstStyle/>
                    <a:p>
                      <a:pPr algn="ctr" fontAlgn="b"/>
                      <a:r>
                        <a:rPr lang="en-US" sz="700" b="1" i="0" u="none" strike="noStrike" dirty="0">
                          <a:solidFill>
                            <a:srgbClr val="000000"/>
                          </a:solidFill>
                          <a:effectLst/>
                          <a:latin typeface="Arial" panose="020B0604020202020204" pitchFamily="34" charset="0"/>
                        </a:rPr>
                        <a:t>Sept - Dec 2017</a:t>
                      </a:r>
                    </a:p>
                  </a:txBody>
                  <a:tcPr marL="8802" marR="8802" marT="8802" marB="0" anchor="b">
                    <a:lnL>
                      <a:noFill/>
                    </a:lnL>
                    <a:lnR>
                      <a:noFill/>
                    </a:lnR>
                    <a:lnT>
                      <a:noFill/>
                    </a:lnT>
                    <a:lnB w="12700" cap="flat" cmpd="sng" algn="ctr">
                      <a:solidFill>
                        <a:srgbClr val="000000"/>
                      </a:solidFill>
                      <a:prstDash val="solid"/>
                      <a:round/>
                      <a:headEnd type="none" w="med" len="med"/>
                      <a:tailEnd type="none" w="med" len="med"/>
                    </a:lnB>
                    <a:solidFill>
                      <a:srgbClr val="FFFF99"/>
                    </a:solidFill>
                  </a:tcPr>
                </a:tc>
                <a:tc>
                  <a:txBody>
                    <a:bodyPr/>
                    <a:lstStyle/>
                    <a:p>
                      <a:pPr algn="ctr" fontAlgn="b"/>
                      <a:r>
                        <a:rPr lang="en-US" sz="700" b="1" i="0" u="none" strike="noStrike" dirty="0">
                          <a:solidFill>
                            <a:srgbClr val="000000"/>
                          </a:solidFill>
                          <a:effectLst/>
                          <a:latin typeface="Arial" panose="020B0604020202020204" pitchFamily="34" charset="0"/>
                        </a:rPr>
                        <a:t>Actual 2017</a:t>
                      </a:r>
                    </a:p>
                  </a:txBody>
                  <a:tcPr marL="8802" marR="8802" marT="8802" marB="0" anchor="b">
                    <a:lnL>
                      <a:noFill/>
                    </a:lnL>
                    <a:lnR>
                      <a:noFill/>
                    </a:lnR>
                    <a:lnT>
                      <a:noFill/>
                    </a:lnT>
                    <a:lnB w="12700" cap="flat" cmpd="sng" algn="ctr">
                      <a:solidFill>
                        <a:srgbClr val="000000"/>
                      </a:solidFill>
                      <a:prstDash val="solid"/>
                      <a:round/>
                      <a:headEnd type="none" w="med" len="med"/>
                      <a:tailEnd type="none" w="med" len="med"/>
                    </a:lnB>
                    <a:solidFill>
                      <a:srgbClr val="FFFF99"/>
                    </a:solidFill>
                  </a:tcPr>
                </a:tc>
                <a:tc>
                  <a:txBody>
                    <a:bodyPr/>
                    <a:lstStyle/>
                    <a:p>
                      <a:pPr algn="ctr" fontAlgn="b"/>
                      <a:r>
                        <a:rPr lang="en-US" sz="700" b="1" i="0" u="none" strike="noStrike" dirty="0">
                          <a:solidFill>
                            <a:srgbClr val="000000"/>
                          </a:solidFill>
                          <a:effectLst/>
                          <a:latin typeface="Arial" panose="020B0604020202020204" pitchFamily="34" charset="0"/>
                        </a:rPr>
                        <a:t>2017 Budget</a:t>
                      </a:r>
                    </a:p>
                  </a:txBody>
                  <a:tcPr marL="8802" marR="8802" marT="8802" marB="0" anchor="b">
                    <a:lnL>
                      <a:noFill/>
                    </a:lnL>
                    <a:lnR>
                      <a:noFill/>
                    </a:lnR>
                    <a:lnT>
                      <a:noFill/>
                    </a:lnT>
                    <a:lnB w="12700" cap="flat" cmpd="sng" algn="ctr">
                      <a:solidFill>
                        <a:srgbClr val="000000"/>
                      </a:solidFill>
                      <a:prstDash val="solid"/>
                      <a:round/>
                      <a:headEnd type="none" w="med" len="med"/>
                      <a:tailEnd type="none" w="med" len="med"/>
                    </a:lnB>
                    <a:solidFill>
                      <a:srgbClr val="FFFF99"/>
                    </a:solidFill>
                  </a:tcPr>
                </a:tc>
                <a:tc>
                  <a:txBody>
                    <a:bodyPr/>
                    <a:lstStyle/>
                    <a:p>
                      <a:pPr algn="ctr" fontAlgn="b"/>
                      <a:r>
                        <a:rPr lang="en-US" sz="700" b="1" i="0" u="none" strike="noStrike" dirty="0">
                          <a:solidFill>
                            <a:srgbClr val="000000"/>
                          </a:solidFill>
                          <a:effectLst/>
                          <a:latin typeface="Arial" panose="020B0604020202020204" pitchFamily="34" charset="0"/>
                        </a:rPr>
                        <a:t>2018 Budget</a:t>
                      </a:r>
                    </a:p>
                  </a:txBody>
                  <a:tcPr marL="8802" marR="8802" marT="8802" marB="0" anchor="b">
                    <a:lnL>
                      <a:noFill/>
                    </a:lnL>
                    <a:lnR>
                      <a:noFill/>
                    </a:lnR>
                    <a:lnT>
                      <a:noFill/>
                    </a:lnT>
                    <a:lnB w="12700" cap="flat" cmpd="sng" algn="ctr">
                      <a:solidFill>
                        <a:srgbClr val="000000"/>
                      </a:solidFill>
                      <a:prstDash val="solid"/>
                      <a:round/>
                      <a:headEnd type="none" w="med" len="med"/>
                      <a:tailEnd type="none" w="med" len="med"/>
                    </a:lnB>
                    <a:solidFill>
                      <a:srgbClr val="FFFF99"/>
                    </a:solidFill>
                  </a:tcPr>
                </a:tc>
                <a:extLst>
                  <a:ext uri="{0D108BD9-81ED-4DB2-BD59-A6C34878D82A}">
                    <a16:rowId xmlns:a16="http://schemas.microsoft.com/office/drawing/2014/main" val="3277151140"/>
                  </a:ext>
                </a:extLst>
              </a:tr>
              <a:tr h="158438">
                <a:tc>
                  <a:txBody>
                    <a:bodyPr/>
                    <a:lstStyle/>
                    <a:p>
                      <a:pPr algn="l" fontAlgn="b"/>
                      <a:endParaRPr lang="en-US" sz="700" b="1" i="0" u="none" strike="noStrike" dirty="0">
                        <a:solidFill>
                          <a:srgbClr val="000000"/>
                        </a:solidFill>
                        <a:effectLst/>
                        <a:latin typeface="Arial" panose="020B0604020202020204" pitchFamily="34" charset="0"/>
                      </a:endParaRPr>
                    </a:p>
                  </a:txBody>
                  <a:tcPr marL="8802" marR="8802" marT="8802" marB="0" anchor="b">
                    <a:lnL>
                      <a:noFill/>
                    </a:lnL>
                    <a:lnR>
                      <a:noFill/>
                    </a:lnR>
                    <a:lnT>
                      <a:noFill/>
                    </a:lnT>
                    <a:lnB>
                      <a:noFill/>
                    </a:lnB>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8802" marR="8802" marT="8802" marB="0" anchor="b">
                    <a:lnL>
                      <a:noFill/>
                    </a:lnL>
                    <a:lnR>
                      <a:noFill/>
                    </a:lnR>
                    <a:lnT>
                      <a:noFill/>
                    </a:lnT>
                    <a:lnB>
                      <a:noFill/>
                    </a:lnB>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8802" marR="8802" marT="8802" marB="0" anchor="b">
                    <a:lnL>
                      <a:noFill/>
                    </a:lnL>
                    <a:lnR>
                      <a:noFill/>
                    </a:lnR>
                    <a:lnT>
                      <a:noFill/>
                    </a:lnT>
                    <a:lnB>
                      <a:noFill/>
                    </a:lnB>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8802" marR="8802" marT="8802" marB="0" anchor="b">
                    <a:lnL>
                      <a:noFill/>
                    </a:lnL>
                    <a:lnR>
                      <a:noFill/>
                    </a:lnR>
                    <a:lnT>
                      <a:noFill/>
                    </a:lnT>
                    <a:lnB>
                      <a:noFill/>
                    </a:lnB>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8802" marR="8802" marT="8802" marB="0" anchor="b">
                    <a:lnL>
                      <a:noFill/>
                    </a:lnL>
                    <a:lnR>
                      <a:noFill/>
                    </a:lnR>
                    <a:lnT>
                      <a:noFill/>
                    </a:lnT>
                    <a:lnB>
                      <a:noFill/>
                    </a:lnB>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8802" marR="8802" marT="8802" marB="0" anchor="b">
                    <a:lnL>
                      <a:noFill/>
                    </a:lnL>
                    <a:lnR>
                      <a:noFill/>
                    </a:lnR>
                    <a:lnT>
                      <a:noFill/>
                    </a:lnT>
                    <a:lnB>
                      <a:noFill/>
                    </a:lnB>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8802" marR="8802" marT="8802" marB="0" anchor="b">
                    <a:lnL>
                      <a:noFill/>
                    </a:lnL>
                    <a:lnR>
                      <a:noFill/>
                    </a:lnR>
                    <a:lnT w="19050" cap="flat" cmpd="sng" algn="ctr">
                      <a:solidFill>
                        <a:srgbClr val="000000"/>
                      </a:solidFill>
                      <a:prstDash val="solid"/>
                      <a:round/>
                      <a:headEnd type="none" w="med" len="med"/>
                      <a:tailEnd type="none" w="med" len="med"/>
                    </a:lnT>
                    <a:lnB>
                      <a:noFill/>
                    </a:lnB>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8802" marR="8802" marT="8802" marB="0" anchor="b">
                    <a:lnL>
                      <a:noFill/>
                    </a:lnL>
                    <a:lnR>
                      <a:noFill/>
                    </a:lnR>
                    <a:lnT w="19050" cap="flat" cmpd="sng" algn="ctr">
                      <a:solidFill>
                        <a:srgbClr val="000000"/>
                      </a:solidFill>
                      <a:prstDash val="solid"/>
                      <a:round/>
                      <a:headEnd type="none" w="med" len="med"/>
                      <a:tailEnd type="none" w="med" len="med"/>
                    </a:lnT>
                    <a:lnB>
                      <a:noFill/>
                    </a:lnB>
                  </a:tcPr>
                </a:tc>
                <a:tc>
                  <a:txBody>
                    <a:bodyPr/>
                    <a:lstStyle/>
                    <a:p>
                      <a:pPr algn="l" fontAlgn="b"/>
                      <a:endParaRPr lang="en-US" sz="900" b="0" i="0" u="none" strike="noStrike" dirty="0">
                        <a:effectLst/>
                        <a:latin typeface="Arial" panose="020B0604020202020204" pitchFamily="34" charset="0"/>
                      </a:endParaRPr>
                    </a:p>
                  </a:txBody>
                  <a:tcPr marL="8802" marR="8802" marT="8802"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endParaRPr lang="en-US" sz="900" b="0" i="0" u="none" strike="noStrike" dirty="0">
                        <a:effectLst/>
                        <a:latin typeface="Arial" panose="020B0604020202020204" pitchFamily="34" charset="0"/>
                      </a:endParaRPr>
                    </a:p>
                  </a:txBody>
                  <a:tcPr marL="8802" marR="8802" marT="8802"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endParaRPr lang="en-US" sz="900" b="0" i="0" u="none" strike="noStrike" dirty="0">
                        <a:effectLst/>
                        <a:latin typeface="Arial" panose="020B0604020202020204" pitchFamily="34" charset="0"/>
                      </a:endParaRPr>
                    </a:p>
                  </a:txBody>
                  <a:tcPr marL="8802" marR="8802" marT="8802"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endParaRPr lang="en-US" sz="900" b="0" i="0" u="none" strike="noStrike" dirty="0">
                        <a:effectLst/>
                        <a:latin typeface="Arial" panose="020B0604020202020204" pitchFamily="34" charset="0"/>
                      </a:endParaRPr>
                    </a:p>
                  </a:txBody>
                  <a:tcPr marL="8802" marR="8802" marT="8802"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endParaRPr lang="en-US" sz="900" b="0" i="0" u="none" strike="noStrike" dirty="0">
                        <a:effectLst/>
                        <a:latin typeface="Arial" panose="020B0604020202020204" pitchFamily="34" charset="0"/>
                      </a:endParaRPr>
                    </a:p>
                  </a:txBody>
                  <a:tcPr marL="8802" marR="8802" marT="8802"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endParaRPr lang="en-US" sz="900" b="0" i="0" u="none" strike="noStrike" dirty="0">
                        <a:effectLst/>
                        <a:latin typeface="Arial" panose="020B0604020202020204" pitchFamily="34" charset="0"/>
                      </a:endParaRPr>
                    </a:p>
                  </a:txBody>
                  <a:tcPr marL="8802" marR="8802" marT="8802" marB="0" anchor="b">
                    <a:lnL>
                      <a:noFill/>
                    </a:lnL>
                    <a:lnR>
                      <a:noFill/>
                    </a:lnR>
                    <a:lnT w="1270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val="2222163156"/>
                  </a:ext>
                </a:extLst>
              </a:tr>
              <a:tr h="149636">
                <a:tc>
                  <a:txBody>
                    <a:bodyPr/>
                    <a:lstStyle/>
                    <a:p>
                      <a:pPr algn="l" fontAlgn="b"/>
                      <a:endParaRPr lang="en-US" sz="700" b="1" i="0" u="none" strike="noStrike" dirty="0">
                        <a:solidFill>
                          <a:srgbClr val="000000"/>
                        </a:solidFill>
                        <a:effectLst/>
                        <a:latin typeface="Arial" panose="020B0604020202020204" pitchFamily="34" charset="0"/>
                      </a:endParaRPr>
                    </a:p>
                  </a:txBody>
                  <a:tcPr marL="8802" marR="8802" marT="8802" marB="0" anchor="b">
                    <a:lnL>
                      <a:noFill/>
                    </a:lnL>
                    <a:lnR>
                      <a:noFill/>
                    </a:lnR>
                    <a:lnT>
                      <a:noFill/>
                    </a:lnT>
                    <a:lnB>
                      <a:noFill/>
                    </a:lnB>
                  </a:tcPr>
                </a:tc>
                <a:tc gridSpan="4">
                  <a:txBody>
                    <a:bodyPr/>
                    <a:lstStyle/>
                    <a:p>
                      <a:pPr algn="l" fontAlgn="b"/>
                      <a:r>
                        <a:rPr lang="en-US" sz="700" b="1" i="0" u="none" strike="noStrike" dirty="0">
                          <a:solidFill>
                            <a:srgbClr val="000000"/>
                          </a:solidFill>
                          <a:effectLst/>
                          <a:latin typeface="Arial" panose="020B0604020202020204" pitchFamily="34" charset="0"/>
                        </a:rPr>
                        <a:t>51728 · WORKSHOPS &amp; CONV. - BOARD</a:t>
                      </a:r>
                    </a:p>
                  </a:txBody>
                  <a:tcPr marL="8802" marR="8802" marT="8802" marB="0" anchor="b">
                    <a:lnL>
                      <a:noFill/>
                    </a:lnL>
                    <a:lnR>
                      <a:noFill/>
                    </a:lnR>
                    <a:lnT>
                      <a:noFill/>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8802" marR="8802" marT="8802" marB="0" anchor="b">
                    <a:lnL>
                      <a:noFill/>
                    </a:lnL>
                    <a:lnR>
                      <a:noFill/>
                    </a:lnR>
                    <a:lnT>
                      <a:noFill/>
                    </a:lnT>
                    <a:lnB>
                      <a:noFill/>
                    </a:lnB>
                  </a:tcPr>
                </a:tc>
                <a:tc>
                  <a:txBody>
                    <a:bodyPr/>
                    <a:lstStyle/>
                    <a:p>
                      <a:pPr algn="r" fontAlgn="b"/>
                      <a:r>
                        <a:rPr lang="en-US" sz="700" b="0" i="0" u="none" strike="noStrike" dirty="0">
                          <a:solidFill>
                            <a:srgbClr val="000000"/>
                          </a:solidFill>
                          <a:effectLst/>
                          <a:latin typeface="Arial" panose="020B0604020202020204" pitchFamily="34" charset="0"/>
                        </a:rPr>
                        <a:t>180.00</a:t>
                      </a:r>
                    </a:p>
                  </a:txBody>
                  <a:tcPr marL="8802" marR="8802" marT="8802" marB="0" anchor="b">
                    <a:lnL>
                      <a:noFill/>
                    </a:lnL>
                    <a:lnR>
                      <a:noFill/>
                    </a:lnR>
                    <a:lnT>
                      <a:noFill/>
                    </a:lnT>
                    <a:lnB>
                      <a:noFill/>
                    </a:lnB>
                    <a:solidFill>
                      <a:srgbClr val="CCCCFF"/>
                    </a:solidFill>
                  </a:tcPr>
                </a:tc>
                <a:tc>
                  <a:txBody>
                    <a:bodyPr/>
                    <a:lstStyle/>
                    <a:p>
                      <a:pPr algn="r" fontAlgn="b"/>
                      <a:r>
                        <a:rPr lang="en-US" sz="700" b="0" i="0" u="none" strike="noStrike" dirty="0">
                          <a:solidFill>
                            <a:srgbClr val="000000"/>
                          </a:solidFill>
                          <a:effectLst/>
                          <a:latin typeface="Arial" panose="020B0604020202020204" pitchFamily="34" charset="0"/>
                        </a:rPr>
                        <a:t>477.25</a:t>
                      </a:r>
                    </a:p>
                  </a:txBody>
                  <a:tcPr marL="8802" marR="8802" marT="8802" marB="0" anchor="b">
                    <a:lnL>
                      <a:noFill/>
                    </a:lnL>
                    <a:lnR>
                      <a:noFill/>
                    </a:lnR>
                    <a:lnT>
                      <a:noFill/>
                    </a:lnT>
                    <a:lnB>
                      <a:noFill/>
                    </a:lnB>
                    <a:solidFill>
                      <a:srgbClr val="99CCFF"/>
                    </a:solidFill>
                  </a:tcPr>
                </a:tc>
                <a:tc>
                  <a:txBody>
                    <a:bodyPr/>
                    <a:lstStyle/>
                    <a:p>
                      <a:pPr algn="r" fontAlgn="b"/>
                      <a:r>
                        <a:rPr lang="en-US" sz="700" b="0" i="0" u="none" strike="noStrike" dirty="0">
                          <a:effectLst/>
                          <a:latin typeface="Arial" panose="020B0604020202020204" pitchFamily="34" charset="0"/>
                        </a:rPr>
                        <a:t>130.00</a:t>
                      </a:r>
                    </a:p>
                  </a:txBody>
                  <a:tcPr marL="8802" marR="8802" marT="8802" marB="0" anchor="b">
                    <a:lnL>
                      <a:noFill/>
                    </a:lnL>
                    <a:lnR>
                      <a:noFill/>
                    </a:lnR>
                    <a:lnT>
                      <a:noFill/>
                    </a:lnT>
                    <a:lnB>
                      <a:noFill/>
                    </a:lnB>
                    <a:solidFill>
                      <a:srgbClr val="FFFF99"/>
                    </a:solidFill>
                  </a:tcPr>
                </a:tc>
                <a:tc>
                  <a:txBody>
                    <a:bodyPr/>
                    <a:lstStyle/>
                    <a:p>
                      <a:pPr algn="r" fontAlgn="b"/>
                      <a:r>
                        <a:rPr lang="en-US" sz="700" b="0" i="0" u="none" strike="noStrike" dirty="0">
                          <a:solidFill>
                            <a:srgbClr val="000000"/>
                          </a:solidFill>
                          <a:effectLst/>
                          <a:latin typeface="Arial" panose="020B0604020202020204" pitchFamily="34" charset="0"/>
                        </a:rPr>
                        <a:t>1,218.72</a:t>
                      </a:r>
                    </a:p>
                  </a:txBody>
                  <a:tcPr marL="8802" marR="8802" marT="8802" marB="0" anchor="b">
                    <a:lnL>
                      <a:noFill/>
                    </a:lnL>
                    <a:lnR>
                      <a:noFill/>
                    </a:lnR>
                    <a:lnT>
                      <a:noFill/>
                    </a:lnT>
                    <a:lnB>
                      <a:noFill/>
                    </a:lnB>
                    <a:solidFill>
                      <a:srgbClr val="FFFF99"/>
                    </a:solidFill>
                  </a:tcPr>
                </a:tc>
                <a:tc>
                  <a:txBody>
                    <a:bodyPr/>
                    <a:lstStyle/>
                    <a:p>
                      <a:pPr algn="r" fontAlgn="b"/>
                      <a:r>
                        <a:rPr lang="en-US" sz="700" b="0" i="0" u="none" strike="noStrike" dirty="0">
                          <a:solidFill>
                            <a:srgbClr val="000000"/>
                          </a:solidFill>
                          <a:effectLst/>
                          <a:latin typeface="Arial" panose="020B0604020202020204" pitchFamily="34" charset="0"/>
                        </a:rPr>
                        <a:t>0.00</a:t>
                      </a:r>
                    </a:p>
                  </a:txBody>
                  <a:tcPr marL="8802" marR="8802" marT="8802" marB="0" anchor="b">
                    <a:lnL>
                      <a:noFill/>
                    </a:lnL>
                    <a:lnR>
                      <a:noFill/>
                    </a:lnR>
                    <a:lnT>
                      <a:noFill/>
                    </a:lnT>
                    <a:lnB>
                      <a:noFill/>
                    </a:lnB>
                    <a:solidFill>
                      <a:srgbClr val="FFFF99"/>
                    </a:solidFill>
                  </a:tcPr>
                </a:tc>
                <a:tc>
                  <a:txBody>
                    <a:bodyPr/>
                    <a:lstStyle/>
                    <a:p>
                      <a:pPr algn="r" fontAlgn="b"/>
                      <a:r>
                        <a:rPr lang="en-US" sz="700" b="0" i="0" u="none" strike="noStrike" dirty="0">
                          <a:solidFill>
                            <a:srgbClr val="000000"/>
                          </a:solidFill>
                          <a:effectLst/>
                          <a:latin typeface="Arial" panose="020B0604020202020204" pitchFamily="34" charset="0"/>
                        </a:rPr>
                        <a:t>1,218.72</a:t>
                      </a:r>
                    </a:p>
                  </a:txBody>
                  <a:tcPr marL="8802" marR="8802" marT="8802" marB="0" anchor="b">
                    <a:lnL>
                      <a:noFill/>
                    </a:lnL>
                    <a:lnR>
                      <a:noFill/>
                    </a:lnR>
                    <a:lnT>
                      <a:noFill/>
                    </a:lnT>
                    <a:lnB>
                      <a:noFill/>
                    </a:lnB>
                    <a:solidFill>
                      <a:srgbClr val="FFFF99"/>
                    </a:solidFill>
                  </a:tcPr>
                </a:tc>
                <a:tc>
                  <a:txBody>
                    <a:bodyPr/>
                    <a:lstStyle/>
                    <a:p>
                      <a:pPr algn="r" fontAlgn="b"/>
                      <a:r>
                        <a:rPr lang="en-US" sz="700" b="0" i="0" u="none" strike="noStrike" dirty="0">
                          <a:effectLst/>
                          <a:latin typeface="Arial" panose="020B0604020202020204" pitchFamily="34" charset="0"/>
                        </a:rPr>
                        <a:t>1,500.00</a:t>
                      </a:r>
                    </a:p>
                  </a:txBody>
                  <a:tcPr marL="8802" marR="8802" marT="8802" marB="0" anchor="b">
                    <a:lnL>
                      <a:noFill/>
                    </a:lnL>
                    <a:lnR>
                      <a:noFill/>
                    </a:lnR>
                    <a:lnT>
                      <a:noFill/>
                    </a:lnT>
                    <a:lnB>
                      <a:noFill/>
                    </a:lnB>
                    <a:solidFill>
                      <a:srgbClr val="FFFF99"/>
                    </a:solidFill>
                  </a:tcPr>
                </a:tc>
                <a:tc>
                  <a:txBody>
                    <a:bodyPr/>
                    <a:lstStyle/>
                    <a:p>
                      <a:pPr algn="r" fontAlgn="b"/>
                      <a:r>
                        <a:rPr lang="en-US" sz="700" b="0" i="0" u="none" strike="noStrike" dirty="0">
                          <a:effectLst/>
                          <a:latin typeface="Arial" panose="020B0604020202020204" pitchFamily="34" charset="0"/>
                        </a:rPr>
                        <a:t>1,500.00</a:t>
                      </a:r>
                    </a:p>
                  </a:txBody>
                  <a:tcPr marL="8802" marR="8802" marT="8802" marB="0" anchor="b">
                    <a:lnL>
                      <a:noFill/>
                    </a:lnL>
                    <a:lnR>
                      <a:noFill/>
                    </a:lnR>
                    <a:lnT>
                      <a:noFill/>
                    </a:lnT>
                    <a:lnB>
                      <a:noFill/>
                    </a:lnB>
                    <a:solidFill>
                      <a:srgbClr val="FFFF99"/>
                    </a:solidFill>
                  </a:tcPr>
                </a:tc>
                <a:extLst>
                  <a:ext uri="{0D108BD9-81ED-4DB2-BD59-A6C34878D82A}">
                    <a16:rowId xmlns:a16="http://schemas.microsoft.com/office/drawing/2014/main" val="4083265423"/>
                  </a:ext>
                </a:extLst>
              </a:tr>
              <a:tr h="149636">
                <a:tc>
                  <a:txBody>
                    <a:bodyPr/>
                    <a:lstStyle/>
                    <a:p>
                      <a:pPr algn="l" fontAlgn="b"/>
                      <a:endParaRPr lang="en-US" sz="700" b="1" i="0" u="none" strike="noStrike" dirty="0">
                        <a:solidFill>
                          <a:srgbClr val="000000"/>
                        </a:solidFill>
                        <a:effectLst/>
                        <a:latin typeface="Arial" panose="020B0604020202020204" pitchFamily="34" charset="0"/>
                      </a:endParaRPr>
                    </a:p>
                  </a:txBody>
                  <a:tcPr marL="8802" marR="8802" marT="8802" marB="0" anchor="b">
                    <a:lnL>
                      <a:noFill/>
                    </a:lnL>
                    <a:lnR>
                      <a:noFill/>
                    </a:lnR>
                    <a:lnT>
                      <a:noFill/>
                    </a:lnT>
                    <a:lnB>
                      <a:noFill/>
                    </a:lnB>
                  </a:tcPr>
                </a:tc>
                <a:tc gridSpan="4">
                  <a:txBody>
                    <a:bodyPr/>
                    <a:lstStyle/>
                    <a:p>
                      <a:pPr algn="l" fontAlgn="b"/>
                      <a:r>
                        <a:rPr lang="en-US" sz="700" b="1" i="0" u="none" strike="noStrike" dirty="0">
                          <a:solidFill>
                            <a:srgbClr val="000000"/>
                          </a:solidFill>
                          <a:effectLst/>
                          <a:latin typeface="Arial" panose="020B0604020202020204" pitchFamily="34" charset="0"/>
                        </a:rPr>
                        <a:t>51729 · WORKSHOPS &amp; CONV. - CLERK</a:t>
                      </a:r>
                    </a:p>
                  </a:txBody>
                  <a:tcPr marL="8802" marR="8802" marT="8802" marB="0" anchor="b">
                    <a:lnL>
                      <a:noFill/>
                    </a:lnL>
                    <a:lnR>
                      <a:noFill/>
                    </a:lnR>
                    <a:lnT>
                      <a:noFill/>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8802" marR="8802" marT="8802" marB="0" anchor="b">
                    <a:lnL>
                      <a:noFill/>
                    </a:lnL>
                    <a:lnR>
                      <a:noFill/>
                    </a:lnR>
                    <a:lnT>
                      <a:noFill/>
                    </a:lnT>
                    <a:lnB>
                      <a:noFill/>
                    </a:lnB>
                  </a:tcPr>
                </a:tc>
                <a:tc>
                  <a:txBody>
                    <a:bodyPr/>
                    <a:lstStyle/>
                    <a:p>
                      <a:pPr algn="r" fontAlgn="b"/>
                      <a:r>
                        <a:rPr lang="en-US" sz="700" b="0" i="0" u="none" strike="noStrike" dirty="0">
                          <a:solidFill>
                            <a:srgbClr val="000000"/>
                          </a:solidFill>
                          <a:effectLst/>
                          <a:latin typeface="Arial" panose="020B0604020202020204" pitchFamily="34" charset="0"/>
                        </a:rPr>
                        <a:t>610.00</a:t>
                      </a:r>
                    </a:p>
                  </a:txBody>
                  <a:tcPr marL="8802" marR="8802" marT="8802" marB="0" anchor="b">
                    <a:lnL>
                      <a:noFill/>
                    </a:lnL>
                    <a:lnR>
                      <a:noFill/>
                    </a:lnR>
                    <a:lnT>
                      <a:noFill/>
                    </a:lnT>
                    <a:lnB>
                      <a:noFill/>
                    </a:lnB>
                    <a:solidFill>
                      <a:srgbClr val="CCCCFF"/>
                    </a:solidFill>
                  </a:tcPr>
                </a:tc>
                <a:tc>
                  <a:txBody>
                    <a:bodyPr/>
                    <a:lstStyle/>
                    <a:p>
                      <a:pPr algn="r" fontAlgn="b"/>
                      <a:r>
                        <a:rPr lang="en-US" sz="700" b="0" i="0" u="none" strike="noStrike" dirty="0">
                          <a:solidFill>
                            <a:srgbClr val="000000"/>
                          </a:solidFill>
                          <a:effectLst/>
                          <a:latin typeface="Arial" panose="020B0604020202020204" pitchFamily="34" charset="0"/>
                        </a:rPr>
                        <a:t>971.20</a:t>
                      </a:r>
                    </a:p>
                  </a:txBody>
                  <a:tcPr marL="8802" marR="8802" marT="8802" marB="0" anchor="b">
                    <a:lnL>
                      <a:noFill/>
                    </a:lnL>
                    <a:lnR>
                      <a:noFill/>
                    </a:lnR>
                    <a:lnT>
                      <a:noFill/>
                    </a:lnT>
                    <a:lnB>
                      <a:noFill/>
                    </a:lnB>
                    <a:solidFill>
                      <a:srgbClr val="99CCFF"/>
                    </a:solidFill>
                  </a:tcPr>
                </a:tc>
                <a:tc>
                  <a:txBody>
                    <a:bodyPr/>
                    <a:lstStyle/>
                    <a:p>
                      <a:pPr algn="r" fontAlgn="b"/>
                      <a:r>
                        <a:rPr lang="en-US" sz="700" b="0" i="0" u="none" strike="noStrike" dirty="0">
                          <a:effectLst/>
                          <a:latin typeface="Arial" panose="020B0604020202020204" pitchFamily="34" charset="0"/>
                        </a:rPr>
                        <a:t>1,548.13</a:t>
                      </a:r>
                    </a:p>
                  </a:txBody>
                  <a:tcPr marL="8802" marR="8802" marT="8802" marB="0" anchor="b">
                    <a:lnL>
                      <a:noFill/>
                    </a:lnL>
                    <a:lnR>
                      <a:noFill/>
                    </a:lnR>
                    <a:lnT>
                      <a:noFill/>
                    </a:lnT>
                    <a:lnB>
                      <a:noFill/>
                    </a:lnB>
                    <a:solidFill>
                      <a:srgbClr val="FFFF99"/>
                    </a:solidFill>
                  </a:tcPr>
                </a:tc>
                <a:tc>
                  <a:txBody>
                    <a:bodyPr/>
                    <a:lstStyle/>
                    <a:p>
                      <a:pPr algn="r" fontAlgn="b"/>
                      <a:r>
                        <a:rPr lang="en-US" sz="700" b="0" i="0" u="none" strike="noStrike" dirty="0">
                          <a:solidFill>
                            <a:srgbClr val="000000"/>
                          </a:solidFill>
                          <a:effectLst/>
                          <a:latin typeface="Arial" panose="020B0604020202020204" pitchFamily="34" charset="0"/>
                        </a:rPr>
                        <a:t>1,919.64</a:t>
                      </a:r>
                    </a:p>
                  </a:txBody>
                  <a:tcPr marL="8802" marR="8802" marT="8802" marB="0" anchor="b">
                    <a:lnL>
                      <a:noFill/>
                    </a:lnL>
                    <a:lnR>
                      <a:noFill/>
                    </a:lnR>
                    <a:lnT>
                      <a:noFill/>
                    </a:lnT>
                    <a:lnB>
                      <a:noFill/>
                    </a:lnB>
                    <a:solidFill>
                      <a:srgbClr val="FFFF99"/>
                    </a:solidFill>
                  </a:tcPr>
                </a:tc>
                <a:tc>
                  <a:txBody>
                    <a:bodyPr/>
                    <a:lstStyle/>
                    <a:p>
                      <a:pPr algn="r" fontAlgn="b"/>
                      <a:r>
                        <a:rPr lang="en-US" sz="700" b="0" i="0" u="none" strike="noStrike" dirty="0">
                          <a:solidFill>
                            <a:srgbClr val="000000"/>
                          </a:solidFill>
                          <a:effectLst/>
                          <a:latin typeface="Arial" panose="020B0604020202020204" pitchFamily="34" charset="0"/>
                        </a:rPr>
                        <a:t>0.00</a:t>
                      </a:r>
                    </a:p>
                  </a:txBody>
                  <a:tcPr marL="8802" marR="8802" marT="8802" marB="0" anchor="b">
                    <a:lnL>
                      <a:noFill/>
                    </a:lnL>
                    <a:lnR>
                      <a:noFill/>
                    </a:lnR>
                    <a:lnT>
                      <a:noFill/>
                    </a:lnT>
                    <a:lnB>
                      <a:noFill/>
                    </a:lnB>
                    <a:solidFill>
                      <a:srgbClr val="FFFF99"/>
                    </a:solidFill>
                  </a:tcPr>
                </a:tc>
                <a:tc>
                  <a:txBody>
                    <a:bodyPr/>
                    <a:lstStyle/>
                    <a:p>
                      <a:pPr algn="r" fontAlgn="b"/>
                      <a:r>
                        <a:rPr lang="en-US" sz="700" b="0" i="0" u="none" strike="noStrike" dirty="0">
                          <a:solidFill>
                            <a:srgbClr val="000000"/>
                          </a:solidFill>
                          <a:effectLst/>
                          <a:latin typeface="Arial" panose="020B0604020202020204" pitchFamily="34" charset="0"/>
                        </a:rPr>
                        <a:t>1,919.64</a:t>
                      </a:r>
                    </a:p>
                  </a:txBody>
                  <a:tcPr marL="8802" marR="8802" marT="8802" marB="0" anchor="b">
                    <a:lnL>
                      <a:noFill/>
                    </a:lnL>
                    <a:lnR>
                      <a:noFill/>
                    </a:lnR>
                    <a:lnT>
                      <a:noFill/>
                    </a:lnT>
                    <a:lnB>
                      <a:noFill/>
                    </a:lnB>
                    <a:solidFill>
                      <a:srgbClr val="FFFF99"/>
                    </a:solidFill>
                  </a:tcPr>
                </a:tc>
                <a:tc>
                  <a:txBody>
                    <a:bodyPr/>
                    <a:lstStyle/>
                    <a:p>
                      <a:pPr algn="r" fontAlgn="b"/>
                      <a:r>
                        <a:rPr lang="en-US" sz="700" b="0" i="0" u="none" strike="noStrike" dirty="0">
                          <a:effectLst/>
                          <a:latin typeface="Arial" panose="020B0604020202020204" pitchFamily="34" charset="0"/>
                        </a:rPr>
                        <a:t>1,500.00</a:t>
                      </a:r>
                    </a:p>
                  </a:txBody>
                  <a:tcPr marL="8802" marR="8802" marT="8802" marB="0" anchor="b">
                    <a:lnL>
                      <a:noFill/>
                    </a:lnL>
                    <a:lnR>
                      <a:noFill/>
                    </a:lnR>
                    <a:lnT>
                      <a:noFill/>
                    </a:lnT>
                    <a:lnB>
                      <a:noFill/>
                    </a:lnB>
                    <a:solidFill>
                      <a:srgbClr val="FFFF99"/>
                    </a:solidFill>
                  </a:tcPr>
                </a:tc>
                <a:tc>
                  <a:txBody>
                    <a:bodyPr/>
                    <a:lstStyle/>
                    <a:p>
                      <a:pPr algn="r" fontAlgn="b"/>
                      <a:r>
                        <a:rPr lang="en-US" sz="700" b="0" i="0" u="none" strike="noStrike" dirty="0">
                          <a:effectLst/>
                          <a:latin typeface="Arial" panose="020B0604020202020204" pitchFamily="34" charset="0"/>
                        </a:rPr>
                        <a:t>1,500.00</a:t>
                      </a:r>
                    </a:p>
                  </a:txBody>
                  <a:tcPr marL="8802" marR="8802" marT="8802" marB="0" anchor="b">
                    <a:lnL>
                      <a:noFill/>
                    </a:lnL>
                    <a:lnR>
                      <a:noFill/>
                    </a:lnR>
                    <a:lnT>
                      <a:noFill/>
                    </a:lnT>
                    <a:lnB>
                      <a:noFill/>
                    </a:lnB>
                    <a:solidFill>
                      <a:srgbClr val="FFFF99"/>
                    </a:solidFill>
                  </a:tcPr>
                </a:tc>
                <a:extLst>
                  <a:ext uri="{0D108BD9-81ED-4DB2-BD59-A6C34878D82A}">
                    <a16:rowId xmlns:a16="http://schemas.microsoft.com/office/drawing/2014/main" val="1926374323"/>
                  </a:ext>
                </a:extLst>
              </a:tr>
              <a:tr h="149636">
                <a:tc>
                  <a:txBody>
                    <a:bodyPr/>
                    <a:lstStyle/>
                    <a:p>
                      <a:pPr algn="l" fontAlgn="b"/>
                      <a:endParaRPr lang="en-US" sz="700" b="1" i="0" u="none" strike="noStrike" dirty="0">
                        <a:solidFill>
                          <a:srgbClr val="000000"/>
                        </a:solidFill>
                        <a:effectLst/>
                        <a:latin typeface="Arial" panose="020B0604020202020204" pitchFamily="34" charset="0"/>
                      </a:endParaRPr>
                    </a:p>
                  </a:txBody>
                  <a:tcPr marL="8802" marR="8802" marT="8802" marB="0" anchor="b">
                    <a:lnL>
                      <a:noFill/>
                    </a:lnL>
                    <a:lnR>
                      <a:noFill/>
                    </a:lnR>
                    <a:lnT>
                      <a:noFill/>
                    </a:lnT>
                    <a:lnB>
                      <a:noFill/>
                    </a:lnB>
                  </a:tcPr>
                </a:tc>
                <a:tc gridSpan="3">
                  <a:txBody>
                    <a:bodyPr/>
                    <a:lstStyle/>
                    <a:p>
                      <a:pPr algn="l" fontAlgn="b"/>
                      <a:r>
                        <a:rPr lang="en-US" sz="700" b="1" i="0" u="none" strike="noStrike" dirty="0">
                          <a:solidFill>
                            <a:srgbClr val="000000"/>
                          </a:solidFill>
                          <a:effectLst/>
                          <a:latin typeface="Arial" panose="020B0604020202020204" pitchFamily="34" charset="0"/>
                        </a:rPr>
                        <a:t>51740 · PRINTING &amp; PUBLISHING</a:t>
                      </a:r>
                    </a:p>
                  </a:txBody>
                  <a:tcPr marL="8802" marR="8802" marT="8802" marB="0" anchor="b">
                    <a:lnL>
                      <a:noFill/>
                    </a:lnL>
                    <a:lnR>
                      <a:noFill/>
                    </a:lnR>
                    <a:lnT>
                      <a:noFill/>
                    </a:lnT>
                    <a:lnB>
                      <a:noFill/>
                    </a:lnB>
                  </a:tcPr>
                </a:tc>
                <a:tc hMerge="1">
                  <a:txBody>
                    <a:bodyPr/>
                    <a:lstStyle/>
                    <a:p>
                      <a:endParaRPr lang="en-US"/>
                    </a:p>
                  </a:txBody>
                  <a:tcPr/>
                </a:tc>
                <a:tc hMerge="1">
                  <a:txBody>
                    <a:bodyPr/>
                    <a:lstStyle/>
                    <a:p>
                      <a:endParaRPr lang="en-US"/>
                    </a:p>
                  </a:txBody>
                  <a:tcPr/>
                </a:tc>
                <a:tc>
                  <a:txBody>
                    <a:bodyPr/>
                    <a:lstStyle/>
                    <a:p>
                      <a:pPr algn="l" fontAlgn="b"/>
                      <a:endParaRPr lang="en-US" sz="700" b="1" i="0" u="none" strike="noStrike" dirty="0">
                        <a:solidFill>
                          <a:srgbClr val="000000"/>
                        </a:solidFill>
                        <a:effectLst/>
                        <a:latin typeface="Arial" panose="020B0604020202020204" pitchFamily="34" charset="0"/>
                      </a:endParaRPr>
                    </a:p>
                  </a:txBody>
                  <a:tcPr marL="8802" marR="8802" marT="8802" marB="0" anchor="b">
                    <a:lnL>
                      <a:noFill/>
                    </a:lnL>
                    <a:lnR>
                      <a:noFill/>
                    </a:lnR>
                    <a:lnT>
                      <a:noFill/>
                    </a:lnT>
                    <a:lnB>
                      <a:noFill/>
                    </a:lnB>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8802" marR="8802" marT="8802" marB="0" anchor="b">
                    <a:lnL>
                      <a:noFill/>
                    </a:lnL>
                    <a:lnR>
                      <a:noFill/>
                    </a:lnR>
                    <a:lnT>
                      <a:noFill/>
                    </a:lnT>
                    <a:lnB>
                      <a:noFill/>
                    </a:lnB>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8802" marR="8802" marT="8802" marB="0" anchor="b">
                    <a:lnL>
                      <a:noFill/>
                    </a:lnL>
                    <a:lnR>
                      <a:noFill/>
                    </a:lnR>
                    <a:lnT>
                      <a:noFill/>
                    </a:lnT>
                    <a:lnB>
                      <a:noFill/>
                    </a:lnB>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8802" marR="8802" marT="8802" marB="0" anchor="b">
                    <a:lnL>
                      <a:noFill/>
                    </a:lnL>
                    <a:lnR>
                      <a:noFill/>
                    </a:lnR>
                    <a:lnT>
                      <a:noFill/>
                    </a:lnT>
                    <a:lnB>
                      <a:noFill/>
                    </a:lnB>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8802" marR="8802" marT="8802" marB="0" anchor="b">
                    <a:lnL>
                      <a:noFill/>
                    </a:lnL>
                    <a:lnR>
                      <a:noFill/>
                    </a:lnR>
                    <a:lnT>
                      <a:noFill/>
                    </a:lnT>
                    <a:lnB>
                      <a:noFill/>
                    </a:lnB>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8802" marR="8802" marT="8802" marB="0" anchor="b">
                    <a:lnL>
                      <a:noFill/>
                    </a:lnL>
                    <a:lnR>
                      <a:noFill/>
                    </a:lnR>
                    <a:lnT>
                      <a:noFill/>
                    </a:lnT>
                    <a:lnB>
                      <a:noFill/>
                    </a:lnB>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8802" marR="8802" marT="8802" marB="0" anchor="b">
                    <a:lnL>
                      <a:noFill/>
                    </a:lnL>
                    <a:lnR>
                      <a:noFill/>
                    </a:lnR>
                    <a:lnT>
                      <a:noFill/>
                    </a:lnT>
                    <a:lnB>
                      <a:noFill/>
                    </a:lnB>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8802" marR="8802" marT="8802" marB="0" anchor="b">
                    <a:lnL>
                      <a:noFill/>
                    </a:lnL>
                    <a:lnR>
                      <a:noFill/>
                    </a:lnR>
                    <a:lnT>
                      <a:noFill/>
                    </a:lnT>
                    <a:lnB>
                      <a:noFill/>
                    </a:lnB>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8802" marR="8802" marT="8802" marB="0" anchor="b">
                    <a:lnL>
                      <a:noFill/>
                    </a:lnL>
                    <a:lnR>
                      <a:noFill/>
                    </a:lnR>
                    <a:lnT>
                      <a:noFill/>
                    </a:lnT>
                    <a:lnB>
                      <a:noFill/>
                    </a:lnB>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8802" marR="8802" marT="8802" marB="0" anchor="b">
                    <a:lnL>
                      <a:noFill/>
                    </a:lnL>
                    <a:lnR>
                      <a:noFill/>
                    </a:lnR>
                    <a:lnT>
                      <a:noFill/>
                    </a:lnT>
                    <a:lnB>
                      <a:noFill/>
                    </a:lnB>
                  </a:tcPr>
                </a:tc>
                <a:extLst>
                  <a:ext uri="{0D108BD9-81ED-4DB2-BD59-A6C34878D82A}">
                    <a16:rowId xmlns:a16="http://schemas.microsoft.com/office/drawing/2014/main" val="33413796"/>
                  </a:ext>
                </a:extLst>
              </a:tr>
              <a:tr h="149636">
                <a:tc>
                  <a:txBody>
                    <a:bodyPr/>
                    <a:lstStyle/>
                    <a:p>
                      <a:pPr algn="l" fontAlgn="b"/>
                      <a:endParaRPr lang="en-US" sz="700" b="1" i="0" u="none" strike="noStrike" dirty="0">
                        <a:solidFill>
                          <a:srgbClr val="000000"/>
                        </a:solidFill>
                        <a:effectLst/>
                        <a:latin typeface="Arial" panose="020B0604020202020204" pitchFamily="34" charset="0"/>
                      </a:endParaRPr>
                    </a:p>
                  </a:txBody>
                  <a:tcPr marL="8802" marR="8802" marT="8802" marB="0" anchor="b">
                    <a:lnL>
                      <a:noFill/>
                    </a:lnL>
                    <a:lnR>
                      <a:noFill/>
                    </a:lnR>
                    <a:lnT>
                      <a:noFill/>
                    </a:lnT>
                    <a:lnB>
                      <a:noFill/>
                    </a:lnB>
                  </a:tcPr>
                </a:tc>
                <a:tc>
                  <a:txBody>
                    <a:bodyPr/>
                    <a:lstStyle/>
                    <a:p>
                      <a:pPr algn="l" fontAlgn="b"/>
                      <a:endParaRPr lang="en-US" sz="700" b="1" i="0" u="none" strike="noStrike" dirty="0">
                        <a:solidFill>
                          <a:srgbClr val="000000"/>
                        </a:solidFill>
                        <a:effectLst/>
                        <a:latin typeface="Arial" panose="020B0604020202020204" pitchFamily="34" charset="0"/>
                      </a:endParaRPr>
                    </a:p>
                  </a:txBody>
                  <a:tcPr marL="8802" marR="8802" marT="8802" marB="0" anchor="b">
                    <a:lnL>
                      <a:noFill/>
                    </a:lnL>
                    <a:lnR>
                      <a:noFill/>
                    </a:lnR>
                    <a:lnT>
                      <a:noFill/>
                    </a:lnT>
                    <a:lnB>
                      <a:noFill/>
                    </a:lnB>
                  </a:tcPr>
                </a:tc>
                <a:tc gridSpan="3">
                  <a:txBody>
                    <a:bodyPr/>
                    <a:lstStyle/>
                    <a:p>
                      <a:pPr algn="l" fontAlgn="b"/>
                      <a:r>
                        <a:rPr lang="en-US" sz="700" b="1" i="0" u="none" strike="noStrike" dirty="0">
                          <a:solidFill>
                            <a:srgbClr val="000000"/>
                          </a:solidFill>
                          <a:effectLst/>
                          <a:latin typeface="Arial" panose="020B0604020202020204" pitchFamily="34" charset="0"/>
                        </a:rPr>
                        <a:t>51744 · PRINTING-CLERK</a:t>
                      </a:r>
                    </a:p>
                  </a:txBody>
                  <a:tcPr marL="8802" marR="8802" marT="8802" marB="0" anchor="b">
                    <a:lnL>
                      <a:noFill/>
                    </a:lnL>
                    <a:lnR>
                      <a:noFill/>
                    </a:lnR>
                    <a:lnT>
                      <a:noFill/>
                    </a:lnT>
                    <a:lnB>
                      <a:noFill/>
                    </a:lnB>
                  </a:tcPr>
                </a:tc>
                <a:tc hMerge="1">
                  <a:txBody>
                    <a:bodyPr/>
                    <a:lstStyle/>
                    <a:p>
                      <a:endParaRPr lang="en-US"/>
                    </a:p>
                  </a:txBody>
                  <a:tcPr/>
                </a:tc>
                <a:tc hMerge="1">
                  <a:txBody>
                    <a:bodyPr/>
                    <a:lstStyle/>
                    <a:p>
                      <a:endParaRPr lang="en-US"/>
                    </a:p>
                  </a:txBody>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8802" marR="8802" marT="8802" marB="0" anchor="b">
                    <a:lnL>
                      <a:noFill/>
                    </a:lnL>
                    <a:lnR>
                      <a:noFill/>
                    </a:lnR>
                    <a:lnT>
                      <a:noFill/>
                    </a:lnT>
                    <a:lnB>
                      <a:noFill/>
                    </a:lnB>
                  </a:tcPr>
                </a:tc>
                <a:tc>
                  <a:txBody>
                    <a:bodyPr/>
                    <a:lstStyle/>
                    <a:p>
                      <a:pPr algn="r" fontAlgn="b"/>
                      <a:r>
                        <a:rPr lang="en-US" sz="700" b="0" i="0" u="none" strike="noStrike" dirty="0">
                          <a:solidFill>
                            <a:srgbClr val="000000"/>
                          </a:solidFill>
                          <a:effectLst/>
                          <a:latin typeface="Arial" panose="020B0604020202020204" pitchFamily="34" charset="0"/>
                        </a:rPr>
                        <a:t>479.29</a:t>
                      </a:r>
                    </a:p>
                  </a:txBody>
                  <a:tcPr marL="8802" marR="8802" marT="8802" marB="0" anchor="b">
                    <a:lnL>
                      <a:noFill/>
                    </a:lnL>
                    <a:lnR>
                      <a:noFill/>
                    </a:lnR>
                    <a:lnT>
                      <a:noFill/>
                    </a:lnT>
                    <a:lnB>
                      <a:noFill/>
                    </a:lnB>
                    <a:solidFill>
                      <a:srgbClr val="CCCCFF"/>
                    </a:solidFill>
                  </a:tcPr>
                </a:tc>
                <a:tc>
                  <a:txBody>
                    <a:bodyPr/>
                    <a:lstStyle/>
                    <a:p>
                      <a:pPr algn="r" fontAlgn="b"/>
                      <a:r>
                        <a:rPr lang="en-US" sz="700" b="0" i="0" u="none" strike="noStrike" dirty="0">
                          <a:solidFill>
                            <a:srgbClr val="000000"/>
                          </a:solidFill>
                          <a:effectLst/>
                          <a:latin typeface="Arial" panose="020B0604020202020204" pitchFamily="34" charset="0"/>
                        </a:rPr>
                        <a:t>137.00</a:t>
                      </a:r>
                    </a:p>
                  </a:txBody>
                  <a:tcPr marL="8802" marR="8802" marT="8802" marB="0" anchor="b">
                    <a:lnL>
                      <a:noFill/>
                    </a:lnL>
                    <a:lnR>
                      <a:noFill/>
                    </a:lnR>
                    <a:lnT>
                      <a:noFill/>
                    </a:lnT>
                    <a:lnB>
                      <a:noFill/>
                    </a:lnB>
                    <a:solidFill>
                      <a:srgbClr val="99CCFF"/>
                    </a:solidFill>
                  </a:tcPr>
                </a:tc>
                <a:tc>
                  <a:txBody>
                    <a:bodyPr/>
                    <a:lstStyle/>
                    <a:p>
                      <a:pPr algn="r" fontAlgn="b"/>
                      <a:r>
                        <a:rPr lang="en-US" sz="700" b="0" i="0" u="none" strike="noStrike" dirty="0">
                          <a:solidFill>
                            <a:srgbClr val="000000"/>
                          </a:solidFill>
                          <a:effectLst/>
                          <a:latin typeface="Arial" panose="020B0604020202020204" pitchFamily="34" charset="0"/>
                        </a:rPr>
                        <a:t>80.00</a:t>
                      </a:r>
                    </a:p>
                  </a:txBody>
                  <a:tcPr marL="8802" marR="8802" marT="8802" marB="0" anchor="b">
                    <a:lnL>
                      <a:noFill/>
                    </a:lnL>
                    <a:lnR>
                      <a:noFill/>
                    </a:lnR>
                    <a:lnT>
                      <a:noFill/>
                    </a:lnT>
                    <a:lnB>
                      <a:noFill/>
                    </a:lnB>
                    <a:solidFill>
                      <a:srgbClr val="FFFF99"/>
                    </a:solidFill>
                  </a:tcPr>
                </a:tc>
                <a:tc>
                  <a:txBody>
                    <a:bodyPr/>
                    <a:lstStyle/>
                    <a:p>
                      <a:pPr algn="r" fontAlgn="b"/>
                      <a:r>
                        <a:rPr lang="en-US" sz="700" b="0" i="0" u="none" strike="noStrike" dirty="0">
                          <a:solidFill>
                            <a:srgbClr val="000000"/>
                          </a:solidFill>
                          <a:effectLst/>
                          <a:latin typeface="Arial" panose="020B0604020202020204" pitchFamily="34" charset="0"/>
                        </a:rPr>
                        <a:t>217.71</a:t>
                      </a:r>
                    </a:p>
                  </a:txBody>
                  <a:tcPr marL="8802" marR="8802" marT="8802" marB="0" anchor="b">
                    <a:lnL>
                      <a:noFill/>
                    </a:lnL>
                    <a:lnR>
                      <a:noFill/>
                    </a:lnR>
                    <a:lnT>
                      <a:noFill/>
                    </a:lnT>
                    <a:lnB>
                      <a:noFill/>
                    </a:lnB>
                    <a:solidFill>
                      <a:srgbClr val="FFFF99"/>
                    </a:solidFill>
                  </a:tcPr>
                </a:tc>
                <a:tc>
                  <a:txBody>
                    <a:bodyPr/>
                    <a:lstStyle/>
                    <a:p>
                      <a:pPr algn="r" fontAlgn="b"/>
                      <a:r>
                        <a:rPr lang="en-US" sz="700" b="0" i="0" u="none" strike="noStrike" dirty="0">
                          <a:solidFill>
                            <a:srgbClr val="000000"/>
                          </a:solidFill>
                          <a:effectLst/>
                          <a:latin typeface="Arial" panose="020B0604020202020204" pitchFamily="34" charset="0"/>
                        </a:rPr>
                        <a:t>382.29</a:t>
                      </a:r>
                    </a:p>
                  </a:txBody>
                  <a:tcPr marL="8802" marR="8802" marT="8802" marB="0" anchor="b">
                    <a:lnL>
                      <a:noFill/>
                    </a:lnL>
                    <a:lnR>
                      <a:noFill/>
                    </a:lnR>
                    <a:lnT>
                      <a:noFill/>
                    </a:lnT>
                    <a:lnB>
                      <a:noFill/>
                    </a:lnB>
                    <a:solidFill>
                      <a:srgbClr val="FFFF99"/>
                    </a:solidFill>
                  </a:tcPr>
                </a:tc>
                <a:tc>
                  <a:txBody>
                    <a:bodyPr/>
                    <a:lstStyle/>
                    <a:p>
                      <a:pPr algn="r" fontAlgn="b"/>
                      <a:r>
                        <a:rPr lang="en-US" sz="700" b="0" i="0" u="none" strike="noStrike" dirty="0">
                          <a:solidFill>
                            <a:srgbClr val="000000"/>
                          </a:solidFill>
                          <a:effectLst/>
                          <a:latin typeface="Arial" panose="020B0604020202020204" pitchFamily="34" charset="0"/>
                        </a:rPr>
                        <a:t>600.00</a:t>
                      </a:r>
                    </a:p>
                  </a:txBody>
                  <a:tcPr marL="8802" marR="8802" marT="8802" marB="0" anchor="b">
                    <a:lnL>
                      <a:noFill/>
                    </a:lnL>
                    <a:lnR>
                      <a:noFill/>
                    </a:lnR>
                    <a:lnT>
                      <a:noFill/>
                    </a:lnT>
                    <a:lnB>
                      <a:noFill/>
                    </a:lnB>
                    <a:solidFill>
                      <a:srgbClr val="FFFF99"/>
                    </a:solidFill>
                  </a:tcPr>
                </a:tc>
                <a:tc>
                  <a:txBody>
                    <a:bodyPr/>
                    <a:lstStyle/>
                    <a:p>
                      <a:pPr algn="r" fontAlgn="b"/>
                      <a:r>
                        <a:rPr lang="en-US" sz="700" b="0" i="0" u="none" strike="noStrike" dirty="0">
                          <a:solidFill>
                            <a:srgbClr val="000000"/>
                          </a:solidFill>
                          <a:effectLst/>
                          <a:latin typeface="Arial" panose="020B0604020202020204" pitchFamily="34" charset="0"/>
                        </a:rPr>
                        <a:t>600.00</a:t>
                      </a:r>
                    </a:p>
                  </a:txBody>
                  <a:tcPr marL="8802" marR="8802" marT="8802" marB="0" anchor="b">
                    <a:lnL>
                      <a:noFill/>
                    </a:lnL>
                    <a:lnR>
                      <a:noFill/>
                    </a:lnR>
                    <a:lnT>
                      <a:noFill/>
                    </a:lnT>
                    <a:lnB>
                      <a:noFill/>
                    </a:lnB>
                    <a:solidFill>
                      <a:srgbClr val="FFFF99"/>
                    </a:solidFill>
                  </a:tcPr>
                </a:tc>
                <a:tc>
                  <a:txBody>
                    <a:bodyPr/>
                    <a:lstStyle/>
                    <a:p>
                      <a:pPr algn="r" fontAlgn="b"/>
                      <a:r>
                        <a:rPr lang="en-US" sz="700" b="0" i="0" u="none" strike="noStrike" dirty="0">
                          <a:solidFill>
                            <a:srgbClr val="000000"/>
                          </a:solidFill>
                          <a:effectLst/>
                          <a:latin typeface="Arial" panose="020B0604020202020204" pitchFamily="34" charset="0"/>
                        </a:rPr>
                        <a:t>600.00</a:t>
                      </a:r>
                    </a:p>
                  </a:txBody>
                  <a:tcPr marL="8802" marR="8802" marT="8802" marB="0" anchor="b">
                    <a:lnL>
                      <a:noFill/>
                    </a:lnL>
                    <a:lnR>
                      <a:noFill/>
                    </a:lnR>
                    <a:lnT>
                      <a:noFill/>
                    </a:lnT>
                    <a:lnB>
                      <a:noFill/>
                    </a:lnB>
                    <a:solidFill>
                      <a:srgbClr val="FFFF99"/>
                    </a:solidFill>
                  </a:tcPr>
                </a:tc>
                <a:extLst>
                  <a:ext uri="{0D108BD9-81ED-4DB2-BD59-A6C34878D82A}">
                    <a16:rowId xmlns:a16="http://schemas.microsoft.com/office/drawing/2014/main" val="1985047925"/>
                  </a:ext>
                </a:extLst>
              </a:tr>
              <a:tr h="158438">
                <a:tc>
                  <a:txBody>
                    <a:bodyPr/>
                    <a:lstStyle/>
                    <a:p>
                      <a:pPr algn="l" fontAlgn="b"/>
                      <a:endParaRPr lang="en-US" sz="700" b="1" i="0" u="none" strike="noStrike" dirty="0">
                        <a:solidFill>
                          <a:srgbClr val="000000"/>
                        </a:solidFill>
                        <a:effectLst/>
                        <a:latin typeface="Arial" panose="020B0604020202020204" pitchFamily="34" charset="0"/>
                      </a:endParaRPr>
                    </a:p>
                  </a:txBody>
                  <a:tcPr marL="8802" marR="8802" marT="8802" marB="0" anchor="b">
                    <a:lnL>
                      <a:noFill/>
                    </a:lnL>
                    <a:lnR>
                      <a:noFill/>
                    </a:lnR>
                    <a:lnT>
                      <a:noFill/>
                    </a:lnT>
                    <a:lnB>
                      <a:noFill/>
                    </a:lnB>
                  </a:tcPr>
                </a:tc>
                <a:tc>
                  <a:txBody>
                    <a:bodyPr/>
                    <a:lstStyle/>
                    <a:p>
                      <a:pPr algn="l" fontAlgn="b"/>
                      <a:endParaRPr lang="en-US" sz="700" b="1" i="0" u="none" strike="noStrike" dirty="0">
                        <a:solidFill>
                          <a:srgbClr val="000000"/>
                        </a:solidFill>
                        <a:effectLst/>
                        <a:latin typeface="Arial" panose="020B0604020202020204" pitchFamily="34" charset="0"/>
                      </a:endParaRPr>
                    </a:p>
                  </a:txBody>
                  <a:tcPr marL="8802" marR="8802" marT="8802" marB="0" anchor="b">
                    <a:lnL>
                      <a:noFill/>
                    </a:lnL>
                    <a:lnR>
                      <a:noFill/>
                    </a:lnR>
                    <a:lnT>
                      <a:noFill/>
                    </a:lnT>
                    <a:lnB>
                      <a:noFill/>
                    </a:lnB>
                  </a:tcPr>
                </a:tc>
                <a:tc gridSpan="4">
                  <a:txBody>
                    <a:bodyPr/>
                    <a:lstStyle/>
                    <a:p>
                      <a:pPr algn="l" fontAlgn="b"/>
                      <a:r>
                        <a:rPr lang="en-US" sz="700" b="1" i="0" u="none" strike="noStrike" dirty="0">
                          <a:solidFill>
                            <a:srgbClr val="000000"/>
                          </a:solidFill>
                          <a:effectLst/>
                          <a:latin typeface="Arial" panose="020B0604020202020204" pitchFamily="34" charset="0"/>
                        </a:rPr>
                        <a:t>51740 · PRINTING &amp; PUBLISHING - Other</a:t>
                      </a:r>
                    </a:p>
                  </a:txBody>
                  <a:tcPr marL="8802" marR="8802" marT="8802" marB="0" anchor="b">
                    <a:lnL>
                      <a:noFill/>
                    </a:lnL>
                    <a:lnR>
                      <a:noFill/>
                    </a:lnR>
                    <a:lnT>
                      <a:noFill/>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r" fontAlgn="b"/>
                      <a:r>
                        <a:rPr lang="en-US" sz="700" b="0" i="0" u="none" strike="noStrike" dirty="0">
                          <a:solidFill>
                            <a:srgbClr val="000000"/>
                          </a:solidFill>
                          <a:effectLst/>
                          <a:latin typeface="Arial" panose="020B0604020202020204" pitchFamily="34" charset="0"/>
                        </a:rPr>
                        <a:t>623.69</a:t>
                      </a:r>
                    </a:p>
                  </a:txBody>
                  <a:tcPr marL="8802" marR="8802" marT="8802" marB="0" anchor="b">
                    <a:lnL>
                      <a:noFill/>
                    </a:lnL>
                    <a:lnR>
                      <a:noFill/>
                    </a:lnR>
                    <a:lnT>
                      <a:noFill/>
                    </a:lnT>
                    <a:lnB w="12700" cap="flat" cmpd="sng" algn="ctr">
                      <a:solidFill>
                        <a:srgbClr val="000000"/>
                      </a:solidFill>
                      <a:prstDash val="solid"/>
                      <a:round/>
                      <a:headEnd type="none" w="med" len="med"/>
                      <a:tailEnd type="none" w="med" len="med"/>
                    </a:lnB>
                    <a:solidFill>
                      <a:srgbClr val="CCCCFF"/>
                    </a:solidFill>
                  </a:tcPr>
                </a:tc>
                <a:tc>
                  <a:txBody>
                    <a:bodyPr/>
                    <a:lstStyle/>
                    <a:p>
                      <a:pPr algn="r" fontAlgn="b"/>
                      <a:r>
                        <a:rPr lang="en-US" sz="700" b="0" i="0" u="none" strike="noStrike" dirty="0">
                          <a:solidFill>
                            <a:srgbClr val="000000"/>
                          </a:solidFill>
                          <a:effectLst/>
                          <a:latin typeface="Arial" panose="020B0604020202020204" pitchFamily="34" charset="0"/>
                        </a:rPr>
                        <a:t>627.44</a:t>
                      </a:r>
                    </a:p>
                  </a:txBody>
                  <a:tcPr marL="8802" marR="8802" marT="8802" marB="0" anchor="b">
                    <a:lnL>
                      <a:noFill/>
                    </a:lnL>
                    <a:lnR>
                      <a:noFill/>
                    </a:lnR>
                    <a:lnT>
                      <a:noFill/>
                    </a:lnT>
                    <a:lnB w="12700" cap="flat" cmpd="sng" algn="ctr">
                      <a:solidFill>
                        <a:srgbClr val="000000"/>
                      </a:solidFill>
                      <a:prstDash val="solid"/>
                      <a:round/>
                      <a:headEnd type="none" w="med" len="med"/>
                      <a:tailEnd type="none" w="med" len="med"/>
                    </a:lnB>
                    <a:solidFill>
                      <a:srgbClr val="99CCFF"/>
                    </a:solidFill>
                  </a:tcPr>
                </a:tc>
                <a:tc>
                  <a:txBody>
                    <a:bodyPr/>
                    <a:lstStyle/>
                    <a:p>
                      <a:pPr algn="r" fontAlgn="b"/>
                      <a:r>
                        <a:rPr lang="en-US" sz="700" b="0" i="0" u="none" strike="noStrike" dirty="0">
                          <a:solidFill>
                            <a:srgbClr val="000000"/>
                          </a:solidFill>
                          <a:effectLst/>
                          <a:latin typeface="Arial" panose="020B0604020202020204" pitchFamily="34" charset="0"/>
                        </a:rPr>
                        <a:t>1,037.92</a:t>
                      </a:r>
                    </a:p>
                  </a:txBody>
                  <a:tcPr marL="8802" marR="8802" marT="8802" marB="0" anchor="b">
                    <a:lnL>
                      <a:noFill/>
                    </a:lnL>
                    <a:lnR>
                      <a:noFill/>
                    </a:lnR>
                    <a:lnT>
                      <a:noFill/>
                    </a:lnT>
                    <a:lnB w="12700" cap="flat" cmpd="sng" algn="ctr">
                      <a:solidFill>
                        <a:srgbClr val="000000"/>
                      </a:solidFill>
                      <a:prstDash val="solid"/>
                      <a:round/>
                      <a:headEnd type="none" w="med" len="med"/>
                      <a:tailEnd type="none" w="med" len="med"/>
                    </a:lnB>
                    <a:solidFill>
                      <a:srgbClr val="FFFF99"/>
                    </a:solidFill>
                  </a:tcPr>
                </a:tc>
                <a:tc>
                  <a:txBody>
                    <a:bodyPr/>
                    <a:lstStyle/>
                    <a:p>
                      <a:pPr algn="r" fontAlgn="b"/>
                      <a:r>
                        <a:rPr lang="en-US" sz="700" b="0" i="0" u="none" strike="noStrike" dirty="0">
                          <a:solidFill>
                            <a:srgbClr val="000000"/>
                          </a:solidFill>
                          <a:effectLst/>
                          <a:latin typeface="Arial" panose="020B0604020202020204" pitchFamily="34" charset="0"/>
                        </a:rPr>
                        <a:t>390.39</a:t>
                      </a:r>
                    </a:p>
                  </a:txBody>
                  <a:tcPr marL="8802" marR="8802" marT="8802" marB="0" anchor="b">
                    <a:lnL>
                      <a:noFill/>
                    </a:lnL>
                    <a:lnR>
                      <a:noFill/>
                    </a:lnR>
                    <a:lnT>
                      <a:noFill/>
                    </a:lnT>
                    <a:lnB w="12700" cap="flat" cmpd="sng" algn="ctr">
                      <a:solidFill>
                        <a:srgbClr val="000000"/>
                      </a:solidFill>
                      <a:prstDash val="solid"/>
                      <a:round/>
                      <a:headEnd type="none" w="med" len="med"/>
                      <a:tailEnd type="none" w="med" len="med"/>
                    </a:lnB>
                    <a:solidFill>
                      <a:srgbClr val="FFFF99"/>
                    </a:solidFill>
                  </a:tcPr>
                </a:tc>
                <a:tc>
                  <a:txBody>
                    <a:bodyPr/>
                    <a:lstStyle/>
                    <a:p>
                      <a:pPr algn="r" fontAlgn="b"/>
                      <a:r>
                        <a:rPr lang="en-US" sz="700" b="0" i="0" u="none" strike="noStrike" dirty="0">
                          <a:solidFill>
                            <a:srgbClr val="000000"/>
                          </a:solidFill>
                          <a:effectLst/>
                          <a:latin typeface="Arial" panose="020B0604020202020204" pitchFamily="34" charset="0"/>
                        </a:rPr>
                        <a:t>609.61</a:t>
                      </a:r>
                    </a:p>
                  </a:txBody>
                  <a:tcPr marL="8802" marR="8802" marT="8802" marB="0" anchor="b">
                    <a:lnL>
                      <a:noFill/>
                    </a:lnL>
                    <a:lnR>
                      <a:noFill/>
                    </a:lnR>
                    <a:lnT>
                      <a:noFill/>
                    </a:lnT>
                    <a:lnB w="12700" cap="flat" cmpd="sng" algn="ctr">
                      <a:solidFill>
                        <a:srgbClr val="000000"/>
                      </a:solidFill>
                      <a:prstDash val="solid"/>
                      <a:round/>
                      <a:headEnd type="none" w="med" len="med"/>
                      <a:tailEnd type="none" w="med" len="med"/>
                    </a:lnB>
                    <a:solidFill>
                      <a:srgbClr val="FFFF99"/>
                    </a:solidFill>
                  </a:tcPr>
                </a:tc>
                <a:tc>
                  <a:txBody>
                    <a:bodyPr/>
                    <a:lstStyle/>
                    <a:p>
                      <a:pPr algn="r" fontAlgn="b"/>
                      <a:r>
                        <a:rPr lang="en-US" sz="700" b="0" i="0" u="none" strike="noStrike" dirty="0">
                          <a:solidFill>
                            <a:srgbClr val="000000"/>
                          </a:solidFill>
                          <a:effectLst/>
                          <a:latin typeface="Arial" panose="020B0604020202020204" pitchFamily="34" charset="0"/>
                        </a:rPr>
                        <a:t>1,000.00</a:t>
                      </a:r>
                    </a:p>
                  </a:txBody>
                  <a:tcPr marL="8802" marR="8802" marT="8802" marB="0" anchor="b">
                    <a:lnL>
                      <a:noFill/>
                    </a:lnL>
                    <a:lnR>
                      <a:noFill/>
                    </a:lnR>
                    <a:lnT>
                      <a:noFill/>
                    </a:lnT>
                    <a:lnB w="12700" cap="flat" cmpd="sng" algn="ctr">
                      <a:solidFill>
                        <a:srgbClr val="000000"/>
                      </a:solidFill>
                      <a:prstDash val="solid"/>
                      <a:round/>
                      <a:headEnd type="none" w="med" len="med"/>
                      <a:tailEnd type="none" w="med" len="med"/>
                    </a:lnB>
                    <a:solidFill>
                      <a:srgbClr val="FFFF99"/>
                    </a:solidFill>
                  </a:tcPr>
                </a:tc>
                <a:tc>
                  <a:txBody>
                    <a:bodyPr/>
                    <a:lstStyle/>
                    <a:p>
                      <a:pPr algn="r" fontAlgn="b"/>
                      <a:r>
                        <a:rPr lang="en-US" sz="700" b="0" i="0" u="none" strike="noStrike" dirty="0">
                          <a:solidFill>
                            <a:srgbClr val="000000"/>
                          </a:solidFill>
                          <a:effectLst/>
                          <a:latin typeface="Arial" panose="020B0604020202020204" pitchFamily="34" charset="0"/>
                        </a:rPr>
                        <a:t>1,000.00</a:t>
                      </a:r>
                    </a:p>
                  </a:txBody>
                  <a:tcPr marL="8802" marR="8802" marT="8802" marB="0" anchor="b">
                    <a:lnL>
                      <a:noFill/>
                    </a:lnL>
                    <a:lnR>
                      <a:noFill/>
                    </a:lnR>
                    <a:lnT>
                      <a:noFill/>
                    </a:lnT>
                    <a:lnB w="12700" cap="flat" cmpd="sng" algn="ctr">
                      <a:solidFill>
                        <a:srgbClr val="000000"/>
                      </a:solidFill>
                      <a:prstDash val="solid"/>
                      <a:round/>
                      <a:headEnd type="none" w="med" len="med"/>
                      <a:tailEnd type="none" w="med" len="med"/>
                    </a:lnB>
                    <a:solidFill>
                      <a:srgbClr val="FFFF99"/>
                    </a:solidFill>
                  </a:tcPr>
                </a:tc>
                <a:tc>
                  <a:txBody>
                    <a:bodyPr/>
                    <a:lstStyle/>
                    <a:p>
                      <a:pPr algn="r" fontAlgn="b"/>
                      <a:r>
                        <a:rPr lang="en-US" sz="700" b="0" i="0" u="none" strike="noStrike" dirty="0">
                          <a:solidFill>
                            <a:srgbClr val="000000"/>
                          </a:solidFill>
                          <a:effectLst/>
                          <a:latin typeface="Arial" panose="020B0604020202020204" pitchFamily="34" charset="0"/>
                        </a:rPr>
                        <a:t>1,000.00</a:t>
                      </a:r>
                    </a:p>
                  </a:txBody>
                  <a:tcPr marL="8802" marR="8802" marT="8802" marB="0" anchor="b">
                    <a:lnL>
                      <a:noFill/>
                    </a:lnL>
                    <a:lnR>
                      <a:noFill/>
                    </a:lnR>
                    <a:lnT>
                      <a:noFill/>
                    </a:lnT>
                    <a:lnB w="12700" cap="flat" cmpd="sng" algn="ctr">
                      <a:solidFill>
                        <a:srgbClr val="000000"/>
                      </a:solidFill>
                      <a:prstDash val="solid"/>
                      <a:round/>
                      <a:headEnd type="none" w="med" len="med"/>
                      <a:tailEnd type="none" w="med" len="med"/>
                    </a:lnB>
                    <a:solidFill>
                      <a:srgbClr val="FFFF99"/>
                    </a:solidFill>
                  </a:tcPr>
                </a:tc>
                <a:extLst>
                  <a:ext uri="{0D108BD9-81ED-4DB2-BD59-A6C34878D82A}">
                    <a16:rowId xmlns:a16="http://schemas.microsoft.com/office/drawing/2014/main" val="2765568942"/>
                  </a:ext>
                </a:extLst>
              </a:tr>
              <a:tr h="149636">
                <a:tc>
                  <a:txBody>
                    <a:bodyPr/>
                    <a:lstStyle/>
                    <a:p>
                      <a:pPr algn="l" fontAlgn="b"/>
                      <a:endParaRPr lang="en-US" sz="700" b="1" i="0" u="none" strike="noStrike" dirty="0">
                        <a:solidFill>
                          <a:srgbClr val="000000"/>
                        </a:solidFill>
                        <a:effectLst/>
                        <a:latin typeface="Arial" panose="020B0604020202020204" pitchFamily="34" charset="0"/>
                      </a:endParaRPr>
                    </a:p>
                  </a:txBody>
                  <a:tcPr marL="8802" marR="8802" marT="8802" marB="0" anchor="b">
                    <a:lnL>
                      <a:noFill/>
                    </a:lnL>
                    <a:lnR>
                      <a:noFill/>
                    </a:lnR>
                    <a:lnT>
                      <a:noFill/>
                    </a:lnT>
                    <a:lnB>
                      <a:noFill/>
                    </a:lnB>
                  </a:tcPr>
                </a:tc>
                <a:tc gridSpan="4">
                  <a:txBody>
                    <a:bodyPr/>
                    <a:lstStyle/>
                    <a:p>
                      <a:pPr algn="l" fontAlgn="b"/>
                      <a:r>
                        <a:rPr lang="en-US" sz="700" b="1" i="0" u="none" strike="noStrike" dirty="0">
                          <a:solidFill>
                            <a:srgbClr val="000000"/>
                          </a:solidFill>
                          <a:effectLst/>
                          <a:latin typeface="Arial" panose="020B0604020202020204" pitchFamily="34" charset="0"/>
                        </a:rPr>
                        <a:t>Total 51740 · PRINTING &amp; PUBLISHING</a:t>
                      </a:r>
                    </a:p>
                  </a:txBody>
                  <a:tcPr marL="8802" marR="8802" marT="8802" marB="0" anchor="b">
                    <a:lnL>
                      <a:noFill/>
                    </a:lnL>
                    <a:lnR>
                      <a:noFill/>
                    </a:lnR>
                    <a:lnT>
                      <a:noFill/>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8802" marR="8802" marT="8802" marB="0" anchor="b">
                    <a:lnL>
                      <a:noFill/>
                    </a:lnL>
                    <a:lnR>
                      <a:noFill/>
                    </a:lnR>
                    <a:lnT>
                      <a:noFill/>
                    </a:lnT>
                    <a:lnB>
                      <a:noFill/>
                    </a:lnB>
                  </a:tcPr>
                </a:tc>
                <a:tc>
                  <a:txBody>
                    <a:bodyPr/>
                    <a:lstStyle/>
                    <a:p>
                      <a:pPr algn="r" fontAlgn="b"/>
                      <a:r>
                        <a:rPr lang="en-US" sz="700" b="0" i="0" u="none" strike="noStrike" dirty="0">
                          <a:solidFill>
                            <a:srgbClr val="000000"/>
                          </a:solidFill>
                          <a:effectLst/>
                          <a:latin typeface="Arial" panose="020B0604020202020204" pitchFamily="34" charset="0"/>
                        </a:rPr>
                        <a:t>1,102.98</a:t>
                      </a:r>
                    </a:p>
                  </a:txBody>
                  <a:tcPr marL="8802" marR="8802" marT="8802" marB="0" anchor="b">
                    <a:lnL>
                      <a:noFill/>
                    </a:lnL>
                    <a:lnR>
                      <a:noFill/>
                    </a:lnR>
                    <a:lnT w="12700" cap="flat" cmpd="sng" algn="ctr">
                      <a:solidFill>
                        <a:srgbClr val="000000"/>
                      </a:solidFill>
                      <a:prstDash val="solid"/>
                      <a:round/>
                      <a:headEnd type="none" w="med" len="med"/>
                      <a:tailEnd type="none" w="med" len="med"/>
                    </a:lnT>
                    <a:lnB>
                      <a:noFill/>
                    </a:lnB>
                    <a:solidFill>
                      <a:srgbClr val="CCCCFF"/>
                    </a:solidFill>
                  </a:tcPr>
                </a:tc>
                <a:tc>
                  <a:txBody>
                    <a:bodyPr/>
                    <a:lstStyle/>
                    <a:p>
                      <a:pPr algn="r" fontAlgn="b"/>
                      <a:r>
                        <a:rPr lang="en-US" sz="700" b="0" i="0" u="none" strike="noStrike" dirty="0">
                          <a:solidFill>
                            <a:srgbClr val="000000"/>
                          </a:solidFill>
                          <a:effectLst/>
                          <a:latin typeface="Arial" panose="020B0604020202020204" pitchFamily="34" charset="0"/>
                        </a:rPr>
                        <a:t>764.44</a:t>
                      </a:r>
                    </a:p>
                  </a:txBody>
                  <a:tcPr marL="8802" marR="8802" marT="8802" marB="0" anchor="b">
                    <a:lnL>
                      <a:noFill/>
                    </a:lnL>
                    <a:lnR>
                      <a:noFill/>
                    </a:lnR>
                    <a:lnT w="12700" cap="flat" cmpd="sng" algn="ctr">
                      <a:solidFill>
                        <a:srgbClr val="000000"/>
                      </a:solidFill>
                      <a:prstDash val="solid"/>
                      <a:round/>
                      <a:headEnd type="none" w="med" len="med"/>
                      <a:tailEnd type="none" w="med" len="med"/>
                    </a:lnT>
                    <a:lnB>
                      <a:noFill/>
                    </a:lnB>
                    <a:solidFill>
                      <a:srgbClr val="99CCFF"/>
                    </a:solidFill>
                  </a:tcPr>
                </a:tc>
                <a:tc>
                  <a:txBody>
                    <a:bodyPr/>
                    <a:lstStyle/>
                    <a:p>
                      <a:pPr algn="r" fontAlgn="b"/>
                      <a:r>
                        <a:rPr lang="en-US" sz="700" b="0" i="0" u="none" strike="noStrike" dirty="0">
                          <a:solidFill>
                            <a:srgbClr val="000000"/>
                          </a:solidFill>
                          <a:effectLst/>
                          <a:latin typeface="Arial" panose="020B0604020202020204" pitchFamily="34" charset="0"/>
                        </a:rPr>
                        <a:t>1,117.92</a:t>
                      </a:r>
                    </a:p>
                  </a:txBody>
                  <a:tcPr marL="8802" marR="8802" marT="8802" marB="0" anchor="b">
                    <a:lnL>
                      <a:noFill/>
                    </a:lnL>
                    <a:lnR>
                      <a:noFill/>
                    </a:lnR>
                    <a:lnT w="12700" cap="flat" cmpd="sng" algn="ctr">
                      <a:solidFill>
                        <a:srgbClr val="000000"/>
                      </a:solidFill>
                      <a:prstDash val="solid"/>
                      <a:round/>
                      <a:headEnd type="none" w="med" len="med"/>
                      <a:tailEnd type="none" w="med" len="med"/>
                    </a:lnT>
                    <a:lnB>
                      <a:noFill/>
                    </a:lnB>
                    <a:solidFill>
                      <a:srgbClr val="FFFF99"/>
                    </a:solidFill>
                  </a:tcPr>
                </a:tc>
                <a:tc>
                  <a:txBody>
                    <a:bodyPr/>
                    <a:lstStyle/>
                    <a:p>
                      <a:pPr algn="r" fontAlgn="b"/>
                      <a:r>
                        <a:rPr lang="en-US" sz="700" b="0" i="0" u="none" strike="noStrike" dirty="0">
                          <a:solidFill>
                            <a:srgbClr val="000000"/>
                          </a:solidFill>
                          <a:effectLst/>
                          <a:latin typeface="Arial" panose="020B0604020202020204" pitchFamily="34" charset="0"/>
                        </a:rPr>
                        <a:t>608.10</a:t>
                      </a:r>
                    </a:p>
                  </a:txBody>
                  <a:tcPr marL="8802" marR="8802" marT="8802" marB="0" anchor="b">
                    <a:lnL>
                      <a:noFill/>
                    </a:lnL>
                    <a:lnR>
                      <a:noFill/>
                    </a:lnR>
                    <a:lnT w="12700" cap="flat" cmpd="sng" algn="ctr">
                      <a:solidFill>
                        <a:srgbClr val="000000"/>
                      </a:solidFill>
                      <a:prstDash val="solid"/>
                      <a:round/>
                      <a:headEnd type="none" w="med" len="med"/>
                      <a:tailEnd type="none" w="med" len="med"/>
                    </a:lnT>
                    <a:lnB>
                      <a:noFill/>
                    </a:lnB>
                    <a:solidFill>
                      <a:srgbClr val="FFFF99"/>
                    </a:solidFill>
                  </a:tcPr>
                </a:tc>
                <a:tc>
                  <a:txBody>
                    <a:bodyPr/>
                    <a:lstStyle/>
                    <a:p>
                      <a:pPr algn="r" fontAlgn="b"/>
                      <a:r>
                        <a:rPr lang="en-US" sz="700" b="0" i="0" u="none" strike="noStrike" dirty="0">
                          <a:solidFill>
                            <a:srgbClr val="000000"/>
                          </a:solidFill>
                          <a:effectLst/>
                          <a:latin typeface="Arial" panose="020B0604020202020204" pitchFamily="34" charset="0"/>
                        </a:rPr>
                        <a:t>991.90</a:t>
                      </a:r>
                    </a:p>
                  </a:txBody>
                  <a:tcPr marL="8802" marR="8802" marT="8802" marB="0" anchor="b">
                    <a:lnL>
                      <a:noFill/>
                    </a:lnL>
                    <a:lnR>
                      <a:noFill/>
                    </a:lnR>
                    <a:lnT w="12700" cap="flat" cmpd="sng" algn="ctr">
                      <a:solidFill>
                        <a:srgbClr val="000000"/>
                      </a:solidFill>
                      <a:prstDash val="solid"/>
                      <a:round/>
                      <a:headEnd type="none" w="med" len="med"/>
                      <a:tailEnd type="none" w="med" len="med"/>
                    </a:lnT>
                    <a:lnB>
                      <a:noFill/>
                    </a:lnB>
                    <a:solidFill>
                      <a:srgbClr val="FFFF99"/>
                    </a:solidFill>
                  </a:tcPr>
                </a:tc>
                <a:tc>
                  <a:txBody>
                    <a:bodyPr/>
                    <a:lstStyle/>
                    <a:p>
                      <a:pPr algn="r" fontAlgn="b"/>
                      <a:r>
                        <a:rPr lang="en-US" sz="700" b="0" i="0" u="none" strike="noStrike" dirty="0">
                          <a:solidFill>
                            <a:srgbClr val="000000"/>
                          </a:solidFill>
                          <a:effectLst/>
                          <a:latin typeface="Arial" panose="020B0604020202020204" pitchFamily="34" charset="0"/>
                        </a:rPr>
                        <a:t>1,600.00</a:t>
                      </a:r>
                    </a:p>
                  </a:txBody>
                  <a:tcPr marL="8802" marR="8802" marT="8802" marB="0" anchor="b">
                    <a:lnL>
                      <a:noFill/>
                    </a:lnL>
                    <a:lnR>
                      <a:noFill/>
                    </a:lnR>
                    <a:lnT w="12700" cap="flat" cmpd="sng" algn="ctr">
                      <a:solidFill>
                        <a:srgbClr val="000000"/>
                      </a:solidFill>
                      <a:prstDash val="solid"/>
                      <a:round/>
                      <a:headEnd type="none" w="med" len="med"/>
                      <a:tailEnd type="none" w="med" len="med"/>
                    </a:lnT>
                    <a:lnB>
                      <a:noFill/>
                    </a:lnB>
                    <a:solidFill>
                      <a:srgbClr val="FFFF99"/>
                    </a:solidFill>
                  </a:tcPr>
                </a:tc>
                <a:tc>
                  <a:txBody>
                    <a:bodyPr/>
                    <a:lstStyle/>
                    <a:p>
                      <a:pPr algn="r" fontAlgn="b"/>
                      <a:r>
                        <a:rPr lang="en-US" sz="700" b="0" i="0" u="none" strike="noStrike" dirty="0">
                          <a:solidFill>
                            <a:srgbClr val="000000"/>
                          </a:solidFill>
                          <a:effectLst/>
                          <a:latin typeface="Arial" panose="020B0604020202020204" pitchFamily="34" charset="0"/>
                        </a:rPr>
                        <a:t>1,600.00</a:t>
                      </a:r>
                    </a:p>
                  </a:txBody>
                  <a:tcPr marL="8802" marR="8802" marT="8802" marB="0" anchor="b">
                    <a:lnL>
                      <a:noFill/>
                    </a:lnL>
                    <a:lnR>
                      <a:noFill/>
                    </a:lnR>
                    <a:lnT w="12700" cap="flat" cmpd="sng" algn="ctr">
                      <a:solidFill>
                        <a:srgbClr val="000000"/>
                      </a:solidFill>
                      <a:prstDash val="solid"/>
                      <a:round/>
                      <a:headEnd type="none" w="med" len="med"/>
                      <a:tailEnd type="none" w="med" len="med"/>
                    </a:lnT>
                    <a:lnB>
                      <a:noFill/>
                    </a:lnB>
                    <a:solidFill>
                      <a:srgbClr val="FFFF99"/>
                    </a:solidFill>
                  </a:tcPr>
                </a:tc>
                <a:tc>
                  <a:txBody>
                    <a:bodyPr/>
                    <a:lstStyle/>
                    <a:p>
                      <a:pPr algn="r" fontAlgn="b"/>
                      <a:r>
                        <a:rPr lang="en-US" sz="700" b="0" i="0" u="none" strike="noStrike" dirty="0">
                          <a:solidFill>
                            <a:srgbClr val="000000"/>
                          </a:solidFill>
                          <a:effectLst/>
                          <a:latin typeface="Arial" panose="020B0604020202020204" pitchFamily="34" charset="0"/>
                        </a:rPr>
                        <a:t>1,600.00</a:t>
                      </a:r>
                    </a:p>
                  </a:txBody>
                  <a:tcPr marL="8802" marR="8802" marT="8802" marB="0" anchor="b">
                    <a:lnL>
                      <a:noFill/>
                    </a:lnL>
                    <a:lnR>
                      <a:noFill/>
                    </a:lnR>
                    <a:lnT w="12700" cap="flat" cmpd="sng" algn="ctr">
                      <a:solidFill>
                        <a:srgbClr val="000000"/>
                      </a:solidFill>
                      <a:prstDash val="solid"/>
                      <a:round/>
                      <a:headEnd type="none" w="med" len="med"/>
                      <a:tailEnd type="none" w="med" len="med"/>
                    </a:lnT>
                    <a:lnB>
                      <a:noFill/>
                    </a:lnB>
                    <a:solidFill>
                      <a:srgbClr val="FFFF99"/>
                    </a:solidFill>
                  </a:tcPr>
                </a:tc>
                <a:extLst>
                  <a:ext uri="{0D108BD9-81ED-4DB2-BD59-A6C34878D82A}">
                    <a16:rowId xmlns:a16="http://schemas.microsoft.com/office/drawing/2014/main" val="2580307276"/>
                  </a:ext>
                </a:extLst>
              </a:tr>
              <a:tr h="149636">
                <a:tc>
                  <a:txBody>
                    <a:bodyPr/>
                    <a:lstStyle/>
                    <a:p>
                      <a:pPr algn="l" fontAlgn="b"/>
                      <a:endParaRPr lang="en-US" sz="700" b="1" i="0" u="none" strike="noStrike" dirty="0">
                        <a:solidFill>
                          <a:srgbClr val="000000"/>
                        </a:solidFill>
                        <a:effectLst/>
                        <a:latin typeface="Arial" panose="020B0604020202020204" pitchFamily="34" charset="0"/>
                      </a:endParaRPr>
                    </a:p>
                  </a:txBody>
                  <a:tcPr marL="8802" marR="8802" marT="8802" marB="0" anchor="b">
                    <a:lnL>
                      <a:noFill/>
                    </a:lnL>
                    <a:lnR>
                      <a:noFill/>
                    </a:lnR>
                    <a:lnT>
                      <a:noFill/>
                    </a:lnT>
                    <a:lnB>
                      <a:noFill/>
                    </a:lnB>
                  </a:tcPr>
                </a:tc>
                <a:tc>
                  <a:txBody>
                    <a:bodyPr/>
                    <a:lstStyle/>
                    <a:p>
                      <a:pPr algn="l" fontAlgn="b"/>
                      <a:endParaRPr lang="en-US" sz="700" b="1" i="0" u="none" strike="noStrike" dirty="0">
                        <a:solidFill>
                          <a:srgbClr val="000000"/>
                        </a:solidFill>
                        <a:effectLst/>
                        <a:latin typeface="Arial" panose="020B0604020202020204" pitchFamily="34" charset="0"/>
                      </a:endParaRPr>
                    </a:p>
                  </a:txBody>
                  <a:tcPr marL="8802" marR="8802" marT="8802" marB="0" anchor="b">
                    <a:lnL>
                      <a:noFill/>
                    </a:lnL>
                    <a:lnR>
                      <a:noFill/>
                    </a:lnR>
                    <a:lnT>
                      <a:noFill/>
                    </a:lnT>
                    <a:lnB>
                      <a:noFill/>
                    </a:lnB>
                  </a:tcPr>
                </a:tc>
                <a:tc>
                  <a:txBody>
                    <a:bodyPr/>
                    <a:lstStyle/>
                    <a:p>
                      <a:pPr algn="l" fontAlgn="b"/>
                      <a:endParaRPr lang="en-US" sz="700" b="1" i="0" u="none" strike="noStrike" dirty="0">
                        <a:solidFill>
                          <a:srgbClr val="000000"/>
                        </a:solidFill>
                        <a:effectLst/>
                        <a:latin typeface="Arial" panose="020B0604020202020204" pitchFamily="34" charset="0"/>
                      </a:endParaRPr>
                    </a:p>
                  </a:txBody>
                  <a:tcPr marL="8802" marR="8802" marT="8802" marB="0" anchor="b">
                    <a:lnL>
                      <a:noFill/>
                    </a:lnL>
                    <a:lnR>
                      <a:noFill/>
                    </a:lnR>
                    <a:lnT>
                      <a:noFill/>
                    </a:lnT>
                    <a:lnB>
                      <a:noFill/>
                    </a:lnB>
                  </a:tcPr>
                </a:tc>
                <a:tc>
                  <a:txBody>
                    <a:bodyPr/>
                    <a:lstStyle/>
                    <a:p>
                      <a:pPr algn="l" fontAlgn="b"/>
                      <a:endParaRPr lang="en-US" sz="700" b="1" i="0" u="none" strike="noStrike" dirty="0">
                        <a:solidFill>
                          <a:srgbClr val="000000"/>
                        </a:solidFill>
                        <a:effectLst/>
                        <a:latin typeface="Arial" panose="020B0604020202020204" pitchFamily="34" charset="0"/>
                      </a:endParaRPr>
                    </a:p>
                  </a:txBody>
                  <a:tcPr marL="8802" marR="8802" marT="8802" marB="0" anchor="b">
                    <a:lnL>
                      <a:noFill/>
                    </a:lnL>
                    <a:lnR>
                      <a:noFill/>
                    </a:lnR>
                    <a:lnT>
                      <a:noFill/>
                    </a:lnT>
                    <a:lnB>
                      <a:noFill/>
                    </a:lnB>
                  </a:tcPr>
                </a:tc>
                <a:tc>
                  <a:txBody>
                    <a:bodyPr/>
                    <a:lstStyle/>
                    <a:p>
                      <a:pPr algn="l" fontAlgn="b"/>
                      <a:endParaRPr lang="en-US" sz="700" b="1" i="0" u="none" strike="noStrike" dirty="0">
                        <a:solidFill>
                          <a:srgbClr val="000000"/>
                        </a:solidFill>
                        <a:effectLst/>
                        <a:latin typeface="Arial" panose="020B0604020202020204" pitchFamily="34" charset="0"/>
                      </a:endParaRPr>
                    </a:p>
                  </a:txBody>
                  <a:tcPr marL="8802" marR="8802" marT="8802" marB="0" anchor="b">
                    <a:lnL>
                      <a:noFill/>
                    </a:lnL>
                    <a:lnR>
                      <a:noFill/>
                    </a:lnR>
                    <a:lnT>
                      <a:noFill/>
                    </a:lnT>
                    <a:lnB>
                      <a:noFill/>
                    </a:lnB>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8802" marR="8802" marT="8802" marB="0" anchor="b">
                    <a:lnL>
                      <a:noFill/>
                    </a:lnL>
                    <a:lnR>
                      <a:noFill/>
                    </a:lnR>
                    <a:lnT>
                      <a:noFill/>
                    </a:lnT>
                    <a:lnB>
                      <a:noFill/>
                    </a:lnB>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8802" marR="8802" marT="8802" marB="0" anchor="b">
                    <a:lnL>
                      <a:noFill/>
                    </a:lnL>
                    <a:lnR>
                      <a:noFill/>
                    </a:lnR>
                    <a:lnT>
                      <a:noFill/>
                    </a:lnT>
                    <a:lnB>
                      <a:noFill/>
                    </a:lnB>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8802" marR="8802" marT="8802" marB="0" anchor="b">
                    <a:lnL>
                      <a:noFill/>
                    </a:lnL>
                    <a:lnR>
                      <a:noFill/>
                    </a:lnR>
                    <a:lnT>
                      <a:noFill/>
                    </a:lnT>
                    <a:lnB>
                      <a:noFill/>
                    </a:lnB>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8802" marR="8802" marT="8802" marB="0" anchor="b">
                    <a:lnL>
                      <a:noFill/>
                    </a:lnL>
                    <a:lnR>
                      <a:noFill/>
                    </a:lnR>
                    <a:lnT>
                      <a:noFill/>
                    </a:lnT>
                    <a:lnB>
                      <a:noFill/>
                    </a:lnB>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8802" marR="8802" marT="8802" marB="0" anchor="b">
                    <a:lnL>
                      <a:noFill/>
                    </a:lnL>
                    <a:lnR>
                      <a:noFill/>
                    </a:lnR>
                    <a:lnT>
                      <a:noFill/>
                    </a:lnT>
                    <a:lnB>
                      <a:noFill/>
                    </a:lnB>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8802" marR="8802" marT="8802" marB="0" anchor="b">
                    <a:lnL>
                      <a:noFill/>
                    </a:lnL>
                    <a:lnR>
                      <a:noFill/>
                    </a:lnR>
                    <a:lnT>
                      <a:noFill/>
                    </a:lnT>
                    <a:lnB>
                      <a:noFill/>
                    </a:lnB>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8802" marR="8802" marT="8802" marB="0" anchor="b">
                    <a:lnL>
                      <a:noFill/>
                    </a:lnL>
                    <a:lnR>
                      <a:noFill/>
                    </a:lnR>
                    <a:lnT>
                      <a:noFill/>
                    </a:lnT>
                    <a:lnB>
                      <a:noFill/>
                    </a:lnB>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8802" marR="8802" marT="8802" marB="0" anchor="b">
                    <a:lnL>
                      <a:noFill/>
                    </a:lnL>
                    <a:lnR>
                      <a:noFill/>
                    </a:lnR>
                    <a:lnT>
                      <a:noFill/>
                    </a:lnT>
                    <a:lnB>
                      <a:noFill/>
                    </a:lnB>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8802" marR="8802" marT="8802" marB="0" anchor="b">
                    <a:lnL>
                      <a:noFill/>
                    </a:lnL>
                    <a:lnR>
                      <a:noFill/>
                    </a:lnR>
                    <a:lnT>
                      <a:noFill/>
                    </a:lnT>
                    <a:lnB>
                      <a:noFill/>
                    </a:lnB>
                  </a:tcPr>
                </a:tc>
                <a:extLst>
                  <a:ext uri="{0D108BD9-81ED-4DB2-BD59-A6C34878D82A}">
                    <a16:rowId xmlns:a16="http://schemas.microsoft.com/office/drawing/2014/main" val="1203120470"/>
                  </a:ext>
                </a:extLst>
              </a:tr>
              <a:tr h="149636">
                <a:tc>
                  <a:txBody>
                    <a:bodyPr/>
                    <a:lstStyle/>
                    <a:p>
                      <a:pPr algn="l" fontAlgn="b"/>
                      <a:endParaRPr lang="en-US" sz="700" b="1" i="0" u="none" strike="noStrike" dirty="0">
                        <a:solidFill>
                          <a:srgbClr val="000000"/>
                        </a:solidFill>
                        <a:effectLst/>
                        <a:latin typeface="Arial" panose="020B0604020202020204" pitchFamily="34" charset="0"/>
                      </a:endParaRPr>
                    </a:p>
                  </a:txBody>
                  <a:tcPr marL="8802" marR="8802" marT="8802" marB="0" anchor="b">
                    <a:lnL>
                      <a:noFill/>
                    </a:lnL>
                    <a:lnR>
                      <a:noFill/>
                    </a:lnR>
                    <a:lnT>
                      <a:noFill/>
                    </a:lnT>
                    <a:lnB>
                      <a:noFill/>
                    </a:lnB>
                  </a:tcPr>
                </a:tc>
                <a:tc gridSpan="4">
                  <a:txBody>
                    <a:bodyPr/>
                    <a:lstStyle/>
                    <a:p>
                      <a:pPr algn="l" fontAlgn="b"/>
                      <a:r>
                        <a:rPr lang="en-US" sz="700" b="1" i="0" u="none" strike="noStrike" dirty="0">
                          <a:solidFill>
                            <a:srgbClr val="000000"/>
                          </a:solidFill>
                          <a:effectLst/>
                          <a:latin typeface="Arial" panose="020B0604020202020204" pitchFamily="34" charset="0"/>
                        </a:rPr>
                        <a:t>51930 · PROPERTY &amp; LIAB. INSURANCE</a:t>
                      </a:r>
                    </a:p>
                  </a:txBody>
                  <a:tcPr marL="8802" marR="8802" marT="8802" marB="0" anchor="b">
                    <a:lnL>
                      <a:noFill/>
                    </a:lnL>
                    <a:lnR>
                      <a:noFill/>
                    </a:lnR>
                    <a:lnT>
                      <a:noFill/>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8802" marR="8802" marT="8802" marB="0" anchor="b">
                    <a:lnL>
                      <a:noFill/>
                    </a:lnL>
                    <a:lnR>
                      <a:noFill/>
                    </a:lnR>
                    <a:lnT>
                      <a:noFill/>
                    </a:lnT>
                    <a:lnB>
                      <a:noFill/>
                    </a:lnB>
                  </a:tcPr>
                </a:tc>
                <a:tc>
                  <a:txBody>
                    <a:bodyPr/>
                    <a:lstStyle/>
                    <a:p>
                      <a:pPr algn="r" fontAlgn="b"/>
                      <a:r>
                        <a:rPr lang="en-US" sz="700" b="0" i="0" u="none" strike="noStrike" dirty="0">
                          <a:solidFill>
                            <a:srgbClr val="000000"/>
                          </a:solidFill>
                          <a:effectLst/>
                          <a:latin typeface="Arial" panose="020B0604020202020204" pitchFamily="34" charset="0"/>
                        </a:rPr>
                        <a:t>25,216.93</a:t>
                      </a:r>
                    </a:p>
                  </a:txBody>
                  <a:tcPr marL="8802" marR="8802" marT="8802" marB="0" anchor="b">
                    <a:lnL>
                      <a:noFill/>
                    </a:lnL>
                    <a:lnR>
                      <a:noFill/>
                    </a:lnR>
                    <a:lnT>
                      <a:noFill/>
                    </a:lnT>
                    <a:lnB>
                      <a:noFill/>
                    </a:lnB>
                    <a:solidFill>
                      <a:srgbClr val="CCCCFF"/>
                    </a:solidFill>
                  </a:tcPr>
                </a:tc>
                <a:tc>
                  <a:txBody>
                    <a:bodyPr/>
                    <a:lstStyle/>
                    <a:p>
                      <a:pPr algn="r" fontAlgn="b"/>
                      <a:r>
                        <a:rPr lang="en-US" sz="700" b="0" i="0" u="none" strike="noStrike" dirty="0">
                          <a:solidFill>
                            <a:srgbClr val="000000"/>
                          </a:solidFill>
                          <a:effectLst/>
                          <a:latin typeface="Arial" panose="020B0604020202020204" pitchFamily="34" charset="0"/>
                        </a:rPr>
                        <a:t>25,795.00</a:t>
                      </a:r>
                    </a:p>
                  </a:txBody>
                  <a:tcPr marL="8802" marR="8802" marT="8802" marB="0" anchor="b">
                    <a:lnL>
                      <a:noFill/>
                    </a:lnL>
                    <a:lnR>
                      <a:noFill/>
                    </a:lnR>
                    <a:lnT>
                      <a:noFill/>
                    </a:lnT>
                    <a:lnB>
                      <a:noFill/>
                    </a:lnB>
                    <a:solidFill>
                      <a:srgbClr val="99CCFF"/>
                    </a:solidFill>
                  </a:tcPr>
                </a:tc>
                <a:tc>
                  <a:txBody>
                    <a:bodyPr/>
                    <a:lstStyle/>
                    <a:p>
                      <a:pPr algn="r" fontAlgn="b"/>
                      <a:r>
                        <a:rPr lang="en-US" sz="700" b="0" i="0" u="none" strike="noStrike" dirty="0">
                          <a:effectLst/>
                          <a:latin typeface="Arial" panose="020B0604020202020204" pitchFamily="34" charset="0"/>
                        </a:rPr>
                        <a:t>28,764.00</a:t>
                      </a:r>
                    </a:p>
                  </a:txBody>
                  <a:tcPr marL="8802" marR="8802" marT="8802" marB="0" anchor="b">
                    <a:lnL>
                      <a:noFill/>
                    </a:lnL>
                    <a:lnR>
                      <a:noFill/>
                    </a:lnR>
                    <a:lnT>
                      <a:noFill/>
                    </a:lnT>
                    <a:lnB>
                      <a:noFill/>
                    </a:lnB>
                    <a:solidFill>
                      <a:srgbClr val="FFFF99"/>
                    </a:solidFill>
                  </a:tcPr>
                </a:tc>
                <a:tc>
                  <a:txBody>
                    <a:bodyPr/>
                    <a:lstStyle/>
                    <a:p>
                      <a:pPr algn="r" fontAlgn="b"/>
                      <a:r>
                        <a:rPr lang="en-US" sz="700" b="0" i="0" u="none" strike="noStrike" dirty="0">
                          <a:solidFill>
                            <a:srgbClr val="000000"/>
                          </a:solidFill>
                          <a:effectLst/>
                          <a:latin typeface="Arial" panose="020B0604020202020204" pitchFamily="34" charset="0"/>
                        </a:rPr>
                        <a:t>27,390.00</a:t>
                      </a:r>
                    </a:p>
                  </a:txBody>
                  <a:tcPr marL="8802" marR="8802" marT="8802" marB="0" anchor="b">
                    <a:lnL>
                      <a:noFill/>
                    </a:lnL>
                    <a:lnR>
                      <a:noFill/>
                    </a:lnR>
                    <a:lnT>
                      <a:noFill/>
                    </a:lnT>
                    <a:lnB>
                      <a:noFill/>
                    </a:lnB>
                    <a:solidFill>
                      <a:srgbClr val="FFFF99"/>
                    </a:solidFill>
                  </a:tcPr>
                </a:tc>
                <a:tc>
                  <a:txBody>
                    <a:bodyPr/>
                    <a:lstStyle/>
                    <a:p>
                      <a:pPr algn="r" fontAlgn="b"/>
                      <a:r>
                        <a:rPr lang="en-US" sz="700" b="0" i="0" u="none" strike="noStrike" dirty="0">
                          <a:solidFill>
                            <a:srgbClr val="000000"/>
                          </a:solidFill>
                          <a:effectLst/>
                          <a:latin typeface="Arial" panose="020B0604020202020204" pitchFamily="34" charset="0"/>
                        </a:rPr>
                        <a:t>0.00</a:t>
                      </a:r>
                    </a:p>
                  </a:txBody>
                  <a:tcPr marL="8802" marR="8802" marT="8802" marB="0" anchor="b">
                    <a:lnL>
                      <a:noFill/>
                    </a:lnL>
                    <a:lnR>
                      <a:noFill/>
                    </a:lnR>
                    <a:lnT>
                      <a:noFill/>
                    </a:lnT>
                    <a:lnB>
                      <a:noFill/>
                    </a:lnB>
                    <a:solidFill>
                      <a:srgbClr val="FFFF99"/>
                    </a:solidFill>
                  </a:tcPr>
                </a:tc>
                <a:tc>
                  <a:txBody>
                    <a:bodyPr/>
                    <a:lstStyle/>
                    <a:p>
                      <a:pPr algn="r" fontAlgn="b"/>
                      <a:r>
                        <a:rPr lang="en-US" sz="700" b="0" i="0" u="none" strike="noStrike" dirty="0">
                          <a:solidFill>
                            <a:srgbClr val="000000"/>
                          </a:solidFill>
                          <a:effectLst/>
                          <a:latin typeface="Arial" panose="020B0604020202020204" pitchFamily="34" charset="0"/>
                        </a:rPr>
                        <a:t>27,390.00</a:t>
                      </a:r>
                    </a:p>
                  </a:txBody>
                  <a:tcPr marL="8802" marR="8802" marT="8802" marB="0" anchor="b">
                    <a:lnL>
                      <a:noFill/>
                    </a:lnL>
                    <a:lnR>
                      <a:noFill/>
                    </a:lnR>
                    <a:lnT>
                      <a:noFill/>
                    </a:lnT>
                    <a:lnB>
                      <a:noFill/>
                    </a:lnB>
                    <a:solidFill>
                      <a:srgbClr val="FFFF99"/>
                    </a:solidFill>
                  </a:tcPr>
                </a:tc>
                <a:tc>
                  <a:txBody>
                    <a:bodyPr/>
                    <a:lstStyle/>
                    <a:p>
                      <a:pPr algn="r" fontAlgn="b"/>
                      <a:r>
                        <a:rPr lang="en-US" sz="700" b="0" i="0" u="none" strike="noStrike" dirty="0">
                          <a:effectLst/>
                          <a:latin typeface="Arial" panose="020B0604020202020204" pitchFamily="34" charset="0"/>
                        </a:rPr>
                        <a:t>25,305.00</a:t>
                      </a:r>
                    </a:p>
                  </a:txBody>
                  <a:tcPr marL="8802" marR="8802" marT="8802" marB="0" anchor="b">
                    <a:lnL>
                      <a:noFill/>
                    </a:lnL>
                    <a:lnR>
                      <a:noFill/>
                    </a:lnR>
                    <a:lnT>
                      <a:noFill/>
                    </a:lnT>
                    <a:lnB>
                      <a:noFill/>
                    </a:lnB>
                    <a:solidFill>
                      <a:srgbClr val="FFFF99"/>
                    </a:solidFill>
                  </a:tcPr>
                </a:tc>
                <a:tc>
                  <a:txBody>
                    <a:bodyPr/>
                    <a:lstStyle/>
                    <a:p>
                      <a:pPr algn="r" fontAlgn="b"/>
                      <a:r>
                        <a:rPr lang="en-US" sz="700" b="0" i="0" u="none" strike="noStrike" dirty="0">
                          <a:effectLst/>
                          <a:latin typeface="Arial" panose="020B0604020202020204" pitchFamily="34" charset="0"/>
                        </a:rPr>
                        <a:t>25,305.00</a:t>
                      </a:r>
                    </a:p>
                  </a:txBody>
                  <a:tcPr marL="8802" marR="8802" marT="8802" marB="0" anchor="b">
                    <a:lnL>
                      <a:noFill/>
                    </a:lnL>
                    <a:lnR>
                      <a:noFill/>
                    </a:lnR>
                    <a:lnT>
                      <a:noFill/>
                    </a:lnT>
                    <a:lnB>
                      <a:noFill/>
                    </a:lnB>
                    <a:solidFill>
                      <a:srgbClr val="FFFF99"/>
                    </a:solidFill>
                  </a:tcPr>
                </a:tc>
                <a:extLst>
                  <a:ext uri="{0D108BD9-81ED-4DB2-BD59-A6C34878D82A}">
                    <a16:rowId xmlns:a16="http://schemas.microsoft.com/office/drawing/2014/main" val="4132266771"/>
                  </a:ext>
                </a:extLst>
              </a:tr>
              <a:tr h="149636">
                <a:tc>
                  <a:txBody>
                    <a:bodyPr/>
                    <a:lstStyle/>
                    <a:p>
                      <a:pPr algn="l" fontAlgn="b"/>
                      <a:endParaRPr lang="en-US" sz="700" b="1" i="0" u="none" strike="noStrike" dirty="0">
                        <a:solidFill>
                          <a:srgbClr val="000000"/>
                        </a:solidFill>
                        <a:effectLst/>
                        <a:latin typeface="Arial" panose="020B0604020202020204" pitchFamily="34" charset="0"/>
                      </a:endParaRPr>
                    </a:p>
                  </a:txBody>
                  <a:tcPr marL="8802" marR="8802" marT="8802" marB="0" anchor="b">
                    <a:lnL>
                      <a:noFill/>
                    </a:lnL>
                    <a:lnR>
                      <a:noFill/>
                    </a:lnR>
                    <a:lnT>
                      <a:noFill/>
                    </a:lnT>
                    <a:lnB>
                      <a:noFill/>
                    </a:lnB>
                  </a:tcPr>
                </a:tc>
                <a:tc gridSpan="3">
                  <a:txBody>
                    <a:bodyPr/>
                    <a:lstStyle/>
                    <a:p>
                      <a:pPr algn="l" fontAlgn="b"/>
                      <a:r>
                        <a:rPr lang="en-US" sz="700" b="1" i="0" u="none" strike="noStrike" dirty="0">
                          <a:solidFill>
                            <a:srgbClr val="000000"/>
                          </a:solidFill>
                          <a:effectLst/>
                          <a:latin typeface="Arial" panose="020B0604020202020204" pitchFamily="34" charset="0"/>
                        </a:rPr>
                        <a:t>51938 · OTHER INSURANCE</a:t>
                      </a:r>
                    </a:p>
                  </a:txBody>
                  <a:tcPr marL="8802" marR="8802" marT="8802" marB="0" anchor="b">
                    <a:lnL>
                      <a:noFill/>
                    </a:lnL>
                    <a:lnR>
                      <a:noFill/>
                    </a:lnR>
                    <a:lnT>
                      <a:noFill/>
                    </a:lnT>
                    <a:lnB>
                      <a:noFill/>
                    </a:lnB>
                  </a:tcPr>
                </a:tc>
                <a:tc hMerge="1">
                  <a:txBody>
                    <a:bodyPr/>
                    <a:lstStyle/>
                    <a:p>
                      <a:endParaRPr lang="en-US"/>
                    </a:p>
                  </a:txBody>
                  <a:tcPr/>
                </a:tc>
                <a:tc hMerge="1">
                  <a:txBody>
                    <a:bodyPr/>
                    <a:lstStyle/>
                    <a:p>
                      <a:endParaRPr lang="en-US"/>
                    </a:p>
                  </a:txBody>
                  <a:tcPr/>
                </a:tc>
                <a:tc>
                  <a:txBody>
                    <a:bodyPr/>
                    <a:lstStyle/>
                    <a:p>
                      <a:pPr algn="l" fontAlgn="b"/>
                      <a:endParaRPr lang="en-US" sz="700" b="1" i="0" u="none" strike="noStrike" dirty="0">
                        <a:solidFill>
                          <a:srgbClr val="000000"/>
                        </a:solidFill>
                        <a:effectLst/>
                        <a:latin typeface="Arial" panose="020B0604020202020204" pitchFamily="34" charset="0"/>
                      </a:endParaRPr>
                    </a:p>
                  </a:txBody>
                  <a:tcPr marL="8802" marR="8802" marT="8802" marB="0" anchor="b">
                    <a:lnL>
                      <a:noFill/>
                    </a:lnL>
                    <a:lnR>
                      <a:noFill/>
                    </a:lnR>
                    <a:lnT>
                      <a:noFill/>
                    </a:lnT>
                    <a:lnB>
                      <a:noFill/>
                    </a:lnB>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8802" marR="8802" marT="8802" marB="0" anchor="b">
                    <a:lnL>
                      <a:noFill/>
                    </a:lnL>
                    <a:lnR>
                      <a:noFill/>
                    </a:lnR>
                    <a:lnT>
                      <a:noFill/>
                    </a:lnT>
                    <a:lnB>
                      <a:noFill/>
                    </a:lnB>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8802" marR="8802" marT="8802" marB="0" anchor="b">
                    <a:lnL>
                      <a:noFill/>
                    </a:lnL>
                    <a:lnR>
                      <a:noFill/>
                    </a:lnR>
                    <a:lnT>
                      <a:noFill/>
                    </a:lnT>
                    <a:lnB>
                      <a:noFill/>
                    </a:lnB>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8802" marR="8802" marT="8802" marB="0" anchor="b">
                    <a:lnL>
                      <a:noFill/>
                    </a:lnL>
                    <a:lnR>
                      <a:noFill/>
                    </a:lnR>
                    <a:lnT>
                      <a:noFill/>
                    </a:lnT>
                    <a:lnB>
                      <a:noFill/>
                    </a:lnB>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8802" marR="8802" marT="8802" marB="0" anchor="b">
                    <a:lnL>
                      <a:noFill/>
                    </a:lnL>
                    <a:lnR>
                      <a:noFill/>
                    </a:lnR>
                    <a:lnT>
                      <a:noFill/>
                    </a:lnT>
                    <a:lnB>
                      <a:noFill/>
                    </a:lnB>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8802" marR="8802" marT="8802" marB="0" anchor="b">
                    <a:lnL>
                      <a:noFill/>
                    </a:lnL>
                    <a:lnR>
                      <a:noFill/>
                    </a:lnR>
                    <a:lnT>
                      <a:noFill/>
                    </a:lnT>
                    <a:lnB>
                      <a:noFill/>
                    </a:lnB>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8802" marR="8802" marT="8802" marB="0" anchor="b">
                    <a:lnL>
                      <a:noFill/>
                    </a:lnL>
                    <a:lnR>
                      <a:noFill/>
                    </a:lnR>
                    <a:lnT>
                      <a:noFill/>
                    </a:lnT>
                    <a:lnB>
                      <a:noFill/>
                    </a:lnB>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8802" marR="8802" marT="8802" marB="0" anchor="b">
                    <a:lnL>
                      <a:noFill/>
                    </a:lnL>
                    <a:lnR>
                      <a:noFill/>
                    </a:lnR>
                    <a:lnT>
                      <a:noFill/>
                    </a:lnT>
                    <a:lnB>
                      <a:noFill/>
                    </a:lnB>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8802" marR="8802" marT="8802" marB="0" anchor="b">
                    <a:lnL>
                      <a:noFill/>
                    </a:lnL>
                    <a:lnR>
                      <a:noFill/>
                    </a:lnR>
                    <a:lnT>
                      <a:noFill/>
                    </a:lnT>
                    <a:lnB>
                      <a:noFill/>
                    </a:lnB>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8802" marR="8802" marT="8802" marB="0" anchor="b">
                    <a:lnL>
                      <a:noFill/>
                    </a:lnL>
                    <a:lnR>
                      <a:noFill/>
                    </a:lnR>
                    <a:lnT>
                      <a:noFill/>
                    </a:lnT>
                    <a:lnB>
                      <a:noFill/>
                    </a:lnB>
                  </a:tcPr>
                </a:tc>
                <a:extLst>
                  <a:ext uri="{0D108BD9-81ED-4DB2-BD59-A6C34878D82A}">
                    <a16:rowId xmlns:a16="http://schemas.microsoft.com/office/drawing/2014/main" val="3416430957"/>
                  </a:ext>
                </a:extLst>
              </a:tr>
              <a:tr h="149636">
                <a:tc>
                  <a:txBody>
                    <a:bodyPr/>
                    <a:lstStyle/>
                    <a:p>
                      <a:pPr algn="l" fontAlgn="b"/>
                      <a:endParaRPr lang="en-US" sz="700" b="1" i="0" u="none" strike="noStrike" dirty="0">
                        <a:solidFill>
                          <a:srgbClr val="000000"/>
                        </a:solidFill>
                        <a:effectLst/>
                        <a:latin typeface="Arial" panose="020B0604020202020204" pitchFamily="34" charset="0"/>
                      </a:endParaRPr>
                    </a:p>
                  </a:txBody>
                  <a:tcPr marL="8802" marR="8802" marT="8802" marB="0" anchor="b">
                    <a:lnL>
                      <a:noFill/>
                    </a:lnL>
                    <a:lnR>
                      <a:noFill/>
                    </a:lnR>
                    <a:lnT>
                      <a:noFill/>
                    </a:lnT>
                    <a:lnB>
                      <a:noFill/>
                    </a:lnB>
                  </a:tcPr>
                </a:tc>
                <a:tc>
                  <a:txBody>
                    <a:bodyPr/>
                    <a:lstStyle/>
                    <a:p>
                      <a:pPr algn="l" fontAlgn="b"/>
                      <a:endParaRPr lang="en-US" sz="700" b="1" i="0" u="none" strike="noStrike" dirty="0">
                        <a:solidFill>
                          <a:srgbClr val="000000"/>
                        </a:solidFill>
                        <a:effectLst/>
                        <a:latin typeface="Arial" panose="020B0604020202020204" pitchFamily="34" charset="0"/>
                      </a:endParaRPr>
                    </a:p>
                  </a:txBody>
                  <a:tcPr marL="8802" marR="8802" marT="8802" marB="0" anchor="b">
                    <a:lnL>
                      <a:noFill/>
                    </a:lnL>
                    <a:lnR>
                      <a:noFill/>
                    </a:lnR>
                    <a:lnT>
                      <a:noFill/>
                    </a:lnT>
                    <a:lnB>
                      <a:noFill/>
                    </a:lnB>
                  </a:tcPr>
                </a:tc>
                <a:tc gridSpan="4">
                  <a:txBody>
                    <a:bodyPr/>
                    <a:lstStyle/>
                    <a:p>
                      <a:pPr algn="l" fontAlgn="b"/>
                      <a:r>
                        <a:rPr lang="en-US" sz="700" b="1" i="0" u="none" strike="noStrike" dirty="0">
                          <a:solidFill>
                            <a:srgbClr val="000000"/>
                          </a:solidFill>
                          <a:effectLst/>
                          <a:latin typeface="Arial" panose="020B0604020202020204" pitchFamily="34" charset="0"/>
                        </a:rPr>
                        <a:t>51640 · UNEMPLOYMENT CONTRIBUTION</a:t>
                      </a:r>
                    </a:p>
                  </a:txBody>
                  <a:tcPr marL="8802" marR="8802" marT="8802" marB="0" anchor="b">
                    <a:lnL>
                      <a:noFill/>
                    </a:lnL>
                    <a:lnR>
                      <a:noFill/>
                    </a:lnR>
                    <a:lnT>
                      <a:noFill/>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r" fontAlgn="b"/>
                      <a:r>
                        <a:rPr lang="en-US" sz="700" b="0" i="0" u="none" strike="noStrike" dirty="0">
                          <a:solidFill>
                            <a:srgbClr val="000000"/>
                          </a:solidFill>
                          <a:effectLst/>
                          <a:latin typeface="Arial" panose="020B0604020202020204" pitchFamily="34" charset="0"/>
                        </a:rPr>
                        <a:t>90.37</a:t>
                      </a:r>
                    </a:p>
                  </a:txBody>
                  <a:tcPr marL="8802" marR="8802" marT="8802" marB="0" anchor="b">
                    <a:lnL>
                      <a:noFill/>
                    </a:lnL>
                    <a:lnR>
                      <a:noFill/>
                    </a:lnR>
                    <a:lnT>
                      <a:noFill/>
                    </a:lnT>
                    <a:lnB>
                      <a:noFill/>
                    </a:lnB>
                    <a:solidFill>
                      <a:srgbClr val="CCCCFF"/>
                    </a:solidFill>
                  </a:tcPr>
                </a:tc>
                <a:tc>
                  <a:txBody>
                    <a:bodyPr/>
                    <a:lstStyle/>
                    <a:p>
                      <a:pPr algn="r" fontAlgn="b"/>
                      <a:r>
                        <a:rPr lang="en-US" sz="700" b="0" i="0" u="none" strike="noStrike" dirty="0">
                          <a:solidFill>
                            <a:srgbClr val="000000"/>
                          </a:solidFill>
                          <a:effectLst/>
                          <a:latin typeface="Arial" panose="020B0604020202020204" pitchFamily="34" charset="0"/>
                        </a:rPr>
                        <a:t>33.91</a:t>
                      </a:r>
                    </a:p>
                  </a:txBody>
                  <a:tcPr marL="8802" marR="8802" marT="8802" marB="0" anchor="b">
                    <a:lnL>
                      <a:noFill/>
                    </a:lnL>
                    <a:lnR>
                      <a:noFill/>
                    </a:lnR>
                    <a:lnT>
                      <a:noFill/>
                    </a:lnT>
                    <a:lnB>
                      <a:noFill/>
                    </a:lnB>
                    <a:solidFill>
                      <a:srgbClr val="99CCFF"/>
                    </a:solidFill>
                  </a:tcPr>
                </a:tc>
                <a:tc>
                  <a:txBody>
                    <a:bodyPr/>
                    <a:lstStyle/>
                    <a:p>
                      <a:pPr algn="r" fontAlgn="b"/>
                      <a:r>
                        <a:rPr lang="en-US" sz="700" b="0" i="0" u="none" strike="noStrike" dirty="0">
                          <a:solidFill>
                            <a:srgbClr val="000000"/>
                          </a:solidFill>
                          <a:effectLst/>
                          <a:latin typeface="Arial" panose="020B0604020202020204" pitchFamily="34" charset="0"/>
                        </a:rPr>
                        <a:t>35.64</a:t>
                      </a:r>
                    </a:p>
                  </a:txBody>
                  <a:tcPr marL="8802" marR="8802" marT="8802" marB="0" anchor="b">
                    <a:lnL>
                      <a:noFill/>
                    </a:lnL>
                    <a:lnR>
                      <a:noFill/>
                    </a:lnR>
                    <a:lnT>
                      <a:noFill/>
                    </a:lnT>
                    <a:lnB>
                      <a:noFill/>
                    </a:lnB>
                    <a:solidFill>
                      <a:srgbClr val="FFFF99"/>
                    </a:solidFill>
                  </a:tcPr>
                </a:tc>
                <a:tc>
                  <a:txBody>
                    <a:bodyPr/>
                    <a:lstStyle/>
                    <a:p>
                      <a:pPr algn="r" fontAlgn="b"/>
                      <a:r>
                        <a:rPr lang="en-US" sz="700" b="0" i="0" u="none" strike="noStrike" dirty="0">
                          <a:solidFill>
                            <a:srgbClr val="000000"/>
                          </a:solidFill>
                          <a:effectLst/>
                          <a:latin typeface="Arial" panose="020B0604020202020204" pitchFamily="34" charset="0"/>
                        </a:rPr>
                        <a:t>23.88</a:t>
                      </a:r>
                    </a:p>
                  </a:txBody>
                  <a:tcPr marL="8802" marR="8802" marT="8802" marB="0" anchor="b">
                    <a:lnL>
                      <a:noFill/>
                    </a:lnL>
                    <a:lnR>
                      <a:noFill/>
                    </a:lnR>
                    <a:lnT>
                      <a:noFill/>
                    </a:lnT>
                    <a:lnB>
                      <a:noFill/>
                    </a:lnB>
                    <a:solidFill>
                      <a:srgbClr val="FFFF99"/>
                    </a:solidFill>
                  </a:tcPr>
                </a:tc>
                <a:tc>
                  <a:txBody>
                    <a:bodyPr/>
                    <a:lstStyle/>
                    <a:p>
                      <a:pPr algn="r" fontAlgn="b"/>
                      <a:r>
                        <a:rPr lang="en-US" sz="700" b="0" i="0" u="none" strike="noStrike" dirty="0">
                          <a:solidFill>
                            <a:srgbClr val="000000"/>
                          </a:solidFill>
                          <a:effectLst/>
                          <a:latin typeface="Arial" panose="020B0604020202020204" pitchFamily="34" charset="0"/>
                        </a:rPr>
                        <a:t>76.12</a:t>
                      </a:r>
                    </a:p>
                  </a:txBody>
                  <a:tcPr marL="8802" marR="8802" marT="8802" marB="0" anchor="b">
                    <a:lnL>
                      <a:noFill/>
                    </a:lnL>
                    <a:lnR>
                      <a:noFill/>
                    </a:lnR>
                    <a:lnT>
                      <a:noFill/>
                    </a:lnT>
                    <a:lnB>
                      <a:noFill/>
                    </a:lnB>
                    <a:solidFill>
                      <a:srgbClr val="FFFF99"/>
                    </a:solidFill>
                  </a:tcPr>
                </a:tc>
                <a:tc>
                  <a:txBody>
                    <a:bodyPr/>
                    <a:lstStyle/>
                    <a:p>
                      <a:pPr algn="r" fontAlgn="b"/>
                      <a:r>
                        <a:rPr lang="en-US" sz="700" b="0" i="0" u="none" strike="noStrike" dirty="0">
                          <a:solidFill>
                            <a:srgbClr val="000000"/>
                          </a:solidFill>
                          <a:effectLst/>
                          <a:latin typeface="Arial" panose="020B0604020202020204" pitchFamily="34" charset="0"/>
                        </a:rPr>
                        <a:t>100.00</a:t>
                      </a:r>
                    </a:p>
                  </a:txBody>
                  <a:tcPr marL="8802" marR="8802" marT="8802" marB="0" anchor="b">
                    <a:lnL>
                      <a:noFill/>
                    </a:lnL>
                    <a:lnR>
                      <a:noFill/>
                    </a:lnR>
                    <a:lnT>
                      <a:noFill/>
                    </a:lnT>
                    <a:lnB>
                      <a:noFill/>
                    </a:lnB>
                    <a:solidFill>
                      <a:srgbClr val="FFFF99"/>
                    </a:solidFill>
                  </a:tcPr>
                </a:tc>
                <a:tc>
                  <a:txBody>
                    <a:bodyPr/>
                    <a:lstStyle/>
                    <a:p>
                      <a:pPr algn="r" fontAlgn="b"/>
                      <a:r>
                        <a:rPr lang="en-US" sz="700" b="0" i="0" u="none" strike="noStrike" dirty="0">
                          <a:solidFill>
                            <a:srgbClr val="000000"/>
                          </a:solidFill>
                          <a:effectLst/>
                          <a:latin typeface="Arial" panose="020B0604020202020204" pitchFamily="34" charset="0"/>
                        </a:rPr>
                        <a:t>100.00</a:t>
                      </a:r>
                    </a:p>
                  </a:txBody>
                  <a:tcPr marL="8802" marR="8802" marT="8802" marB="0" anchor="b">
                    <a:lnL>
                      <a:noFill/>
                    </a:lnL>
                    <a:lnR>
                      <a:noFill/>
                    </a:lnR>
                    <a:lnT>
                      <a:noFill/>
                    </a:lnT>
                    <a:lnB>
                      <a:noFill/>
                    </a:lnB>
                    <a:solidFill>
                      <a:srgbClr val="FFFF99"/>
                    </a:solidFill>
                  </a:tcPr>
                </a:tc>
                <a:tc>
                  <a:txBody>
                    <a:bodyPr/>
                    <a:lstStyle/>
                    <a:p>
                      <a:pPr algn="r" fontAlgn="b"/>
                      <a:r>
                        <a:rPr lang="en-US" sz="700" b="0" i="0" u="none" strike="noStrike" dirty="0">
                          <a:solidFill>
                            <a:srgbClr val="000000"/>
                          </a:solidFill>
                          <a:effectLst/>
                          <a:latin typeface="Arial" panose="020B0604020202020204" pitchFamily="34" charset="0"/>
                        </a:rPr>
                        <a:t>100.00</a:t>
                      </a:r>
                    </a:p>
                  </a:txBody>
                  <a:tcPr marL="8802" marR="8802" marT="8802" marB="0" anchor="b">
                    <a:lnL>
                      <a:noFill/>
                    </a:lnL>
                    <a:lnR>
                      <a:noFill/>
                    </a:lnR>
                    <a:lnT>
                      <a:noFill/>
                    </a:lnT>
                    <a:lnB>
                      <a:noFill/>
                    </a:lnB>
                    <a:solidFill>
                      <a:srgbClr val="FFFF99"/>
                    </a:solidFill>
                  </a:tcPr>
                </a:tc>
                <a:extLst>
                  <a:ext uri="{0D108BD9-81ED-4DB2-BD59-A6C34878D82A}">
                    <a16:rowId xmlns:a16="http://schemas.microsoft.com/office/drawing/2014/main" val="372587391"/>
                  </a:ext>
                </a:extLst>
              </a:tr>
              <a:tr h="149636">
                <a:tc>
                  <a:txBody>
                    <a:bodyPr/>
                    <a:lstStyle/>
                    <a:p>
                      <a:pPr algn="l" fontAlgn="b"/>
                      <a:endParaRPr lang="en-US" sz="700" b="1" i="0" u="none" strike="noStrike" dirty="0">
                        <a:solidFill>
                          <a:srgbClr val="000000"/>
                        </a:solidFill>
                        <a:effectLst/>
                        <a:latin typeface="Arial" panose="020B0604020202020204" pitchFamily="34" charset="0"/>
                      </a:endParaRPr>
                    </a:p>
                  </a:txBody>
                  <a:tcPr marL="8802" marR="8802" marT="8802" marB="0" anchor="b">
                    <a:lnL>
                      <a:noFill/>
                    </a:lnL>
                    <a:lnR>
                      <a:noFill/>
                    </a:lnR>
                    <a:lnT>
                      <a:noFill/>
                    </a:lnT>
                    <a:lnB>
                      <a:noFill/>
                    </a:lnB>
                  </a:tcPr>
                </a:tc>
                <a:tc>
                  <a:txBody>
                    <a:bodyPr/>
                    <a:lstStyle/>
                    <a:p>
                      <a:pPr algn="l" fontAlgn="b"/>
                      <a:endParaRPr lang="en-US" sz="700" b="1" i="0" u="none" strike="noStrike" dirty="0">
                        <a:solidFill>
                          <a:srgbClr val="000000"/>
                        </a:solidFill>
                        <a:effectLst/>
                        <a:latin typeface="Arial" panose="020B0604020202020204" pitchFamily="34" charset="0"/>
                      </a:endParaRPr>
                    </a:p>
                  </a:txBody>
                  <a:tcPr marL="8802" marR="8802" marT="8802" marB="0" anchor="b">
                    <a:lnL>
                      <a:noFill/>
                    </a:lnL>
                    <a:lnR>
                      <a:noFill/>
                    </a:lnR>
                    <a:lnT>
                      <a:noFill/>
                    </a:lnT>
                    <a:lnB>
                      <a:noFill/>
                    </a:lnB>
                  </a:tcPr>
                </a:tc>
                <a:tc gridSpan="4">
                  <a:txBody>
                    <a:bodyPr/>
                    <a:lstStyle/>
                    <a:p>
                      <a:pPr algn="l" fontAlgn="b"/>
                      <a:r>
                        <a:rPr lang="en-US" sz="700" b="1" i="0" u="none" strike="noStrike" dirty="0">
                          <a:solidFill>
                            <a:srgbClr val="000000"/>
                          </a:solidFill>
                          <a:effectLst/>
                          <a:latin typeface="Arial" panose="020B0604020202020204" pitchFamily="34" charset="0"/>
                        </a:rPr>
                        <a:t>51920 · WORKERS COMPENSATION INSURANCE</a:t>
                      </a:r>
                    </a:p>
                  </a:txBody>
                  <a:tcPr marL="8802" marR="8802" marT="8802" marB="0" anchor="b">
                    <a:lnL>
                      <a:noFill/>
                    </a:lnL>
                    <a:lnR>
                      <a:noFill/>
                    </a:lnR>
                    <a:lnT>
                      <a:noFill/>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r" fontAlgn="b"/>
                      <a:r>
                        <a:rPr lang="en-US" sz="700" b="0" i="0" u="none" strike="noStrike" dirty="0">
                          <a:solidFill>
                            <a:srgbClr val="000000"/>
                          </a:solidFill>
                          <a:effectLst/>
                          <a:latin typeface="Arial" panose="020B0604020202020204" pitchFamily="34" charset="0"/>
                        </a:rPr>
                        <a:t>9,044.00</a:t>
                      </a:r>
                    </a:p>
                  </a:txBody>
                  <a:tcPr marL="8802" marR="8802" marT="8802" marB="0" anchor="b">
                    <a:lnL>
                      <a:noFill/>
                    </a:lnL>
                    <a:lnR>
                      <a:noFill/>
                    </a:lnR>
                    <a:lnT>
                      <a:noFill/>
                    </a:lnT>
                    <a:lnB>
                      <a:noFill/>
                    </a:lnB>
                    <a:solidFill>
                      <a:srgbClr val="CCCCFF"/>
                    </a:solidFill>
                  </a:tcPr>
                </a:tc>
                <a:tc>
                  <a:txBody>
                    <a:bodyPr/>
                    <a:lstStyle/>
                    <a:p>
                      <a:pPr algn="r" fontAlgn="b"/>
                      <a:r>
                        <a:rPr lang="en-US" sz="700" b="0" i="0" u="none" strike="noStrike" dirty="0">
                          <a:solidFill>
                            <a:srgbClr val="000000"/>
                          </a:solidFill>
                          <a:effectLst/>
                          <a:latin typeface="Arial" panose="020B0604020202020204" pitchFamily="34" charset="0"/>
                        </a:rPr>
                        <a:t>10,968.11</a:t>
                      </a:r>
                    </a:p>
                  </a:txBody>
                  <a:tcPr marL="8802" marR="8802" marT="8802" marB="0" anchor="b">
                    <a:lnL>
                      <a:noFill/>
                    </a:lnL>
                    <a:lnR>
                      <a:noFill/>
                    </a:lnR>
                    <a:lnT>
                      <a:noFill/>
                    </a:lnT>
                    <a:lnB>
                      <a:noFill/>
                    </a:lnB>
                    <a:solidFill>
                      <a:srgbClr val="99CCFF"/>
                    </a:solidFill>
                  </a:tcPr>
                </a:tc>
                <a:tc>
                  <a:txBody>
                    <a:bodyPr/>
                    <a:lstStyle/>
                    <a:p>
                      <a:pPr algn="r" fontAlgn="b"/>
                      <a:r>
                        <a:rPr lang="en-US" sz="700" b="0" i="0" u="none" strike="noStrike" dirty="0">
                          <a:solidFill>
                            <a:srgbClr val="000000"/>
                          </a:solidFill>
                          <a:effectLst/>
                          <a:latin typeface="Arial" panose="020B0604020202020204" pitchFamily="34" charset="0"/>
                        </a:rPr>
                        <a:t>10,279.50</a:t>
                      </a:r>
                    </a:p>
                  </a:txBody>
                  <a:tcPr marL="8802" marR="8802" marT="8802" marB="0" anchor="b">
                    <a:lnL>
                      <a:noFill/>
                    </a:lnL>
                    <a:lnR>
                      <a:noFill/>
                    </a:lnR>
                    <a:lnT>
                      <a:noFill/>
                    </a:lnT>
                    <a:lnB>
                      <a:noFill/>
                    </a:lnB>
                    <a:solidFill>
                      <a:srgbClr val="FFFF99"/>
                    </a:solidFill>
                  </a:tcPr>
                </a:tc>
                <a:tc>
                  <a:txBody>
                    <a:bodyPr/>
                    <a:lstStyle/>
                    <a:p>
                      <a:pPr algn="r" fontAlgn="b"/>
                      <a:r>
                        <a:rPr lang="en-US" sz="700" b="0" i="0" u="none" strike="noStrike" dirty="0">
                          <a:solidFill>
                            <a:srgbClr val="000000"/>
                          </a:solidFill>
                          <a:effectLst/>
                          <a:latin typeface="Arial" panose="020B0604020202020204" pitchFamily="34" charset="0"/>
                        </a:rPr>
                        <a:t>10,891.00</a:t>
                      </a:r>
                    </a:p>
                  </a:txBody>
                  <a:tcPr marL="8802" marR="8802" marT="8802" marB="0" anchor="b">
                    <a:lnL>
                      <a:noFill/>
                    </a:lnL>
                    <a:lnR>
                      <a:noFill/>
                    </a:lnR>
                    <a:lnT>
                      <a:noFill/>
                    </a:lnT>
                    <a:lnB>
                      <a:noFill/>
                    </a:lnB>
                    <a:solidFill>
                      <a:srgbClr val="FFFF99"/>
                    </a:solidFill>
                  </a:tcPr>
                </a:tc>
                <a:tc>
                  <a:txBody>
                    <a:bodyPr/>
                    <a:lstStyle/>
                    <a:p>
                      <a:pPr algn="r" fontAlgn="b"/>
                      <a:r>
                        <a:rPr lang="en-US" sz="700" b="0" i="0" u="none" strike="noStrike" dirty="0">
                          <a:solidFill>
                            <a:srgbClr val="000000"/>
                          </a:solidFill>
                          <a:effectLst/>
                          <a:latin typeface="Arial" panose="020B0604020202020204" pitchFamily="34" charset="0"/>
                        </a:rPr>
                        <a:t>0.00</a:t>
                      </a:r>
                    </a:p>
                  </a:txBody>
                  <a:tcPr marL="8802" marR="8802" marT="8802" marB="0" anchor="b">
                    <a:lnL>
                      <a:noFill/>
                    </a:lnL>
                    <a:lnR>
                      <a:noFill/>
                    </a:lnR>
                    <a:lnT>
                      <a:noFill/>
                    </a:lnT>
                    <a:lnB>
                      <a:noFill/>
                    </a:lnB>
                    <a:solidFill>
                      <a:srgbClr val="FFFF99"/>
                    </a:solidFill>
                  </a:tcPr>
                </a:tc>
                <a:tc>
                  <a:txBody>
                    <a:bodyPr/>
                    <a:lstStyle/>
                    <a:p>
                      <a:pPr algn="r" fontAlgn="b"/>
                      <a:r>
                        <a:rPr lang="en-US" sz="700" b="0" i="0" u="none" strike="noStrike" dirty="0">
                          <a:solidFill>
                            <a:srgbClr val="000000"/>
                          </a:solidFill>
                          <a:effectLst/>
                          <a:latin typeface="Arial" panose="020B0604020202020204" pitchFamily="34" charset="0"/>
                        </a:rPr>
                        <a:t>10,891.00</a:t>
                      </a:r>
                    </a:p>
                  </a:txBody>
                  <a:tcPr marL="8802" marR="8802" marT="8802" marB="0" anchor="b">
                    <a:lnL>
                      <a:noFill/>
                    </a:lnL>
                    <a:lnR>
                      <a:noFill/>
                    </a:lnR>
                    <a:lnT>
                      <a:noFill/>
                    </a:lnT>
                    <a:lnB>
                      <a:noFill/>
                    </a:lnB>
                    <a:solidFill>
                      <a:srgbClr val="FFFF99"/>
                    </a:solidFill>
                  </a:tcPr>
                </a:tc>
                <a:tc>
                  <a:txBody>
                    <a:bodyPr/>
                    <a:lstStyle/>
                    <a:p>
                      <a:pPr algn="r" fontAlgn="b"/>
                      <a:r>
                        <a:rPr lang="en-US" sz="700" b="0" i="0" u="none" strike="noStrike" dirty="0">
                          <a:solidFill>
                            <a:srgbClr val="000000"/>
                          </a:solidFill>
                          <a:effectLst/>
                          <a:latin typeface="Arial" panose="020B0604020202020204" pitchFamily="34" charset="0"/>
                        </a:rPr>
                        <a:t>10,000.00</a:t>
                      </a:r>
                    </a:p>
                  </a:txBody>
                  <a:tcPr marL="8802" marR="8802" marT="8802" marB="0" anchor="b">
                    <a:lnL>
                      <a:noFill/>
                    </a:lnL>
                    <a:lnR>
                      <a:noFill/>
                    </a:lnR>
                    <a:lnT>
                      <a:noFill/>
                    </a:lnT>
                    <a:lnB>
                      <a:noFill/>
                    </a:lnB>
                    <a:solidFill>
                      <a:srgbClr val="FFFF99"/>
                    </a:solidFill>
                  </a:tcPr>
                </a:tc>
                <a:tc>
                  <a:txBody>
                    <a:bodyPr/>
                    <a:lstStyle/>
                    <a:p>
                      <a:pPr algn="r" fontAlgn="b"/>
                      <a:r>
                        <a:rPr lang="en-US" sz="700" b="0" i="0" u="none" strike="noStrike" dirty="0">
                          <a:solidFill>
                            <a:srgbClr val="000000"/>
                          </a:solidFill>
                          <a:effectLst/>
                          <a:latin typeface="Arial" panose="020B0604020202020204" pitchFamily="34" charset="0"/>
                        </a:rPr>
                        <a:t>10,500.00</a:t>
                      </a:r>
                    </a:p>
                  </a:txBody>
                  <a:tcPr marL="8802" marR="8802" marT="8802" marB="0" anchor="b">
                    <a:lnL>
                      <a:noFill/>
                    </a:lnL>
                    <a:lnR>
                      <a:noFill/>
                    </a:lnR>
                    <a:lnT>
                      <a:noFill/>
                    </a:lnT>
                    <a:lnB>
                      <a:noFill/>
                    </a:lnB>
                    <a:solidFill>
                      <a:srgbClr val="FFFF99"/>
                    </a:solidFill>
                  </a:tcPr>
                </a:tc>
                <a:extLst>
                  <a:ext uri="{0D108BD9-81ED-4DB2-BD59-A6C34878D82A}">
                    <a16:rowId xmlns:a16="http://schemas.microsoft.com/office/drawing/2014/main" val="4116864010"/>
                  </a:ext>
                </a:extLst>
              </a:tr>
              <a:tr h="158438">
                <a:tc>
                  <a:txBody>
                    <a:bodyPr/>
                    <a:lstStyle/>
                    <a:p>
                      <a:pPr algn="l" fontAlgn="b"/>
                      <a:endParaRPr lang="en-US" sz="700" b="1" i="0" u="none" strike="noStrike" dirty="0">
                        <a:solidFill>
                          <a:srgbClr val="000000"/>
                        </a:solidFill>
                        <a:effectLst/>
                        <a:latin typeface="Arial" panose="020B0604020202020204" pitchFamily="34" charset="0"/>
                      </a:endParaRPr>
                    </a:p>
                  </a:txBody>
                  <a:tcPr marL="8802" marR="8802" marT="8802" marB="0" anchor="b">
                    <a:lnL>
                      <a:noFill/>
                    </a:lnL>
                    <a:lnR>
                      <a:noFill/>
                    </a:lnR>
                    <a:lnT>
                      <a:noFill/>
                    </a:lnT>
                    <a:lnB>
                      <a:noFill/>
                    </a:lnB>
                  </a:tcPr>
                </a:tc>
                <a:tc>
                  <a:txBody>
                    <a:bodyPr/>
                    <a:lstStyle/>
                    <a:p>
                      <a:pPr algn="l" fontAlgn="b"/>
                      <a:endParaRPr lang="en-US" sz="700" b="1" i="0" u="none" strike="noStrike" dirty="0">
                        <a:solidFill>
                          <a:srgbClr val="000000"/>
                        </a:solidFill>
                        <a:effectLst/>
                        <a:latin typeface="Arial" panose="020B0604020202020204" pitchFamily="34" charset="0"/>
                      </a:endParaRPr>
                    </a:p>
                  </a:txBody>
                  <a:tcPr marL="8802" marR="8802" marT="8802" marB="0" anchor="b">
                    <a:lnL>
                      <a:noFill/>
                    </a:lnL>
                    <a:lnR>
                      <a:noFill/>
                    </a:lnR>
                    <a:lnT>
                      <a:noFill/>
                    </a:lnT>
                    <a:lnB>
                      <a:noFill/>
                    </a:lnB>
                  </a:tcPr>
                </a:tc>
                <a:tc gridSpan="3">
                  <a:txBody>
                    <a:bodyPr/>
                    <a:lstStyle/>
                    <a:p>
                      <a:pPr algn="l" fontAlgn="b"/>
                      <a:r>
                        <a:rPr lang="en-US" sz="700" b="1" i="0" u="none" strike="noStrike" dirty="0">
                          <a:solidFill>
                            <a:srgbClr val="000000"/>
                          </a:solidFill>
                          <a:effectLst/>
                          <a:latin typeface="Arial" panose="020B0604020202020204" pitchFamily="34" charset="0"/>
                        </a:rPr>
                        <a:t>51938 · OTHER INSURANCE - Other</a:t>
                      </a:r>
                    </a:p>
                  </a:txBody>
                  <a:tcPr marL="8802" marR="8802" marT="8802" marB="0" anchor="b">
                    <a:lnL>
                      <a:noFill/>
                    </a:lnL>
                    <a:lnR>
                      <a:noFill/>
                    </a:lnR>
                    <a:lnT>
                      <a:noFill/>
                    </a:lnT>
                    <a:lnB>
                      <a:noFill/>
                    </a:lnB>
                  </a:tcPr>
                </a:tc>
                <a:tc hMerge="1">
                  <a:txBody>
                    <a:bodyPr/>
                    <a:lstStyle/>
                    <a:p>
                      <a:endParaRPr lang="en-US"/>
                    </a:p>
                  </a:txBody>
                  <a:tcPr/>
                </a:tc>
                <a:tc hMerge="1">
                  <a:txBody>
                    <a:bodyPr/>
                    <a:lstStyle/>
                    <a:p>
                      <a:endParaRPr lang="en-US"/>
                    </a:p>
                  </a:txBody>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8802" marR="8802" marT="8802" marB="0" anchor="b">
                    <a:lnL>
                      <a:noFill/>
                    </a:lnL>
                    <a:lnR>
                      <a:noFill/>
                    </a:lnR>
                    <a:lnT>
                      <a:noFill/>
                    </a:lnT>
                    <a:lnB>
                      <a:noFill/>
                    </a:lnB>
                  </a:tcPr>
                </a:tc>
                <a:tc>
                  <a:txBody>
                    <a:bodyPr/>
                    <a:lstStyle/>
                    <a:p>
                      <a:pPr algn="r" fontAlgn="b"/>
                      <a:r>
                        <a:rPr lang="en-US" sz="700" b="0" i="0" u="none" strike="noStrike" dirty="0">
                          <a:solidFill>
                            <a:srgbClr val="000000"/>
                          </a:solidFill>
                          <a:effectLst/>
                          <a:latin typeface="Arial" panose="020B0604020202020204" pitchFamily="34" charset="0"/>
                        </a:rPr>
                        <a:t>0.00</a:t>
                      </a:r>
                    </a:p>
                  </a:txBody>
                  <a:tcPr marL="8802" marR="8802" marT="8802" marB="0" anchor="b">
                    <a:lnL>
                      <a:noFill/>
                    </a:lnL>
                    <a:lnR>
                      <a:noFill/>
                    </a:lnR>
                    <a:lnT>
                      <a:noFill/>
                    </a:lnT>
                    <a:lnB w="12700" cap="flat" cmpd="sng" algn="ctr">
                      <a:solidFill>
                        <a:srgbClr val="000000"/>
                      </a:solidFill>
                      <a:prstDash val="solid"/>
                      <a:round/>
                      <a:headEnd type="none" w="med" len="med"/>
                      <a:tailEnd type="none" w="med" len="med"/>
                    </a:lnB>
                    <a:solidFill>
                      <a:srgbClr val="CCCCFF"/>
                    </a:solidFill>
                  </a:tcPr>
                </a:tc>
                <a:tc>
                  <a:txBody>
                    <a:bodyPr/>
                    <a:lstStyle/>
                    <a:p>
                      <a:pPr algn="r" fontAlgn="b"/>
                      <a:r>
                        <a:rPr lang="en-US" sz="700" b="0" i="0" u="none" strike="noStrike" dirty="0">
                          <a:solidFill>
                            <a:srgbClr val="000000"/>
                          </a:solidFill>
                          <a:effectLst/>
                          <a:latin typeface="Arial" panose="020B0604020202020204" pitchFamily="34" charset="0"/>
                        </a:rPr>
                        <a:t>0.00</a:t>
                      </a:r>
                    </a:p>
                  </a:txBody>
                  <a:tcPr marL="8802" marR="8802" marT="8802" marB="0" anchor="b">
                    <a:lnL>
                      <a:noFill/>
                    </a:lnL>
                    <a:lnR>
                      <a:noFill/>
                    </a:lnR>
                    <a:lnT>
                      <a:noFill/>
                    </a:lnT>
                    <a:lnB w="12700" cap="flat" cmpd="sng" algn="ctr">
                      <a:solidFill>
                        <a:srgbClr val="000000"/>
                      </a:solidFill>
                      <a:prstDash val="solid"/>
                      <a:round/>
                      <a:headEnd type="none" w="med" len="med"/>
                      <a:tailEnd type="none" w="med" len="med"/>
                    </a:lnB>
                    <a:solidFill>
                      <a:srgbClr val="99CCFF"/>
                    </a:solidFill>
                  </a:tcPr>
                </a:tc>
                <a:tc>
                  <a:txBody>
                    <a:bodyPr/>
                    <a:lstStyle/>
                    <a:p>
                      <a:pPr algn="r" fontAlgn="b"/>
                      <a:r>
                        <a:rPr lang="en-US" sz="700" b="0" i="0" u="none" strike="noStrike" dirty="0">
                          <a:solidFill>
                            <a:srgbClr val="000000"/>
                          </a:solidFill>
                          <a:effectLst/>
                          <a:latin typeface="Arial" panose="020B0604020202020204" pitchFamily="34" charset="0"/>
                        </a:rPr>
                        <a:t>0.00</a:t>
                      </a:r>
                    </a:p>
                  </a:txBody>
                  <a:tcPr marL="8802" marR="8802" marT="8802" marB="0" anchor="b">
                    <a:lnL>
                      <a:noFill/>
                    </a:lnL>
                    <a:lnR>
                      <a:noFill/>
                    </a:lnR>
                    <a:lnT>
                      <a:noFill/>
                    </a:lnT>
                    <a:lnB w="12700" cap="flat" cmpd="sng" algn="ctr">
                      <a:solidFill>
                        <a:srgbClr val="000000"/>
                      </a:solidFill>
                      <a:prstDash val="solid"/>
                      <a:round/>
                      <a:headEnd type="none" w="med" len="med"/>
                      <a:tailEnd type="none" w="med" len="med"/>
                    </a:lnB>
                    <a:solidFill>
                      <a:srgbClr val="FFFF99"/>
                    </a:solidFill>
                  </a:tcPr>
                </a:tc>
                <a:tc>
                  <a:txBody>
                    <a:bodyPr/>
                    <a:lstStyle/>
                    <a:p>
                      <a:pPr algn="r" fontAlgn="b"/>
                      <a:r>
                        <a:rPr lang="en-US" sz="700" b="0" i="0" u="none" strike="noStrike" dirty="0">
                          <a:solidFill>
                            <a:srgbClr val="000000"/>
                          </a:solidFill>
                          <a:effectLst/>
                          <a:latin typeface="Arial" panose="020B0604020202020204" pitchFamily="34" charset="0"/>
                        </a:rPr>
                        <a:t>0.00</a:t>
                      </a:r>
                    </a:p>
                  </a:txBody>
                  <a:tcPr marL="8802" marR="8802" marT="8802" marB="0" anchor="b">
                    <a:lnL>
                      <a:noFill/>
                    </a:lnL>
                    <a:lnR>
                      <a:noFill/>
                    </a:lnR>
                    <a:lnT>
                      <a:noFill/>
                    </a:lnT>
                    <a:lnB w="12700" cap="flat" cmpd="sng" algn="ctr">
                      <a:solidFill>
                        <a:srgbClr val="000000"/>
                      </a:solidFill>
                      <a:prstDash val="solid"/>
                      <a:round/>
                      <a:headEnd type="none" w="med" len="med"/>
                      <a:tailEnd type="none" w="med" len="med"/>
                    </a:lnB>
                    <a:solidFill>
                      <a:srgbClr val="FFFF99"/>
                    </a:solidFill>
                  </a:tcPr>
                </a:tc>
                <a:tc>
                  <a:txBody>
                    <a:bodyPr/>
                    <a:lstStyle/>
                    <a:p>
                      <a:pPr algn="r" fontAlgn="b"/>
                      <a:r>
                        <a:rPr lang="en-US" sz="700" b="0" i="0" u="none" strike="noStrike" dirty="0">
                          <a:solidFill>
                            <a:srgbClr val="000000"/>
                          </a:solidFill>
                          <a:effectLst/>
                          <a:latin typeface="Arial" panose="020B0604020202020204" pitchFamily="34" charset="0"/>
                        </a:rPr>
                        <a:t>0.00</a:t>
                      </a:r>
                    </a:p>
                  </a:txBody>
                  <a:tcPr marL="8802" marR="8802" marT="8802" marB="0" anchor="b">
                    <a:lnL>
                      <a:noFill/>
                    </a:lnL>
                    <a:lnR>
                      <a:noFill/>
                    </a:lnR>
                    <a:lnT>
                      <a:noFill/>
                    </a:lnT>
                    <a:lnB w="12700" cap="flat" cmpd="sng" algn="ctr">
                      <a:solidFill>
                        <a:srgbClr val="000000"/>
                      </a:solidFill>
                      <a:prstDash val="solid"/>
                      <a:round/>
                      <a:headEnd type="none" w="med" len="med"/>
                      <a:tailEnd type="none" w="med" len="med"/>
                    </a:lnB>
                    <a:solidFill>
                      <a:srgbClr val="FFFF99"/>
                    </a:solidFill>
                  </a:tcPr>
                </a:tc>
                <a:tc>
                  <a:txBody>
                    <a:bodyPr/>
                    <a:lstStyle/>
                    <a:p>
                      <a:pPr algn="r" fontAlgn="b"/>
                      <a:r>
                        <a:rPr lang="en-US" sz="700" b="0" i="0" u="none" strike="noStrike" dirty="0">
                          <a:solidFill>
                            <a:srgbClr val="000000"/>
                          </a:solidFill>
                          <a:effectLst/>
                          <a:latin typeface="Arial" panose="020B0604020202020204" pitchFamily="34" charset="0"/>
                        </a:rPr>
                        <a:t>0.00</a:t>
                      </a:r>
                    </a:p>
                  </a:txBody>
                  <a:tcPr marL="8802" marR="8802" marT="8802" marB="0" anchor="b">
                    <a:lnL>
                      <a:noFill/>
                    </a:lnL>
                    <a:lnR>
                      <a:noFill/>
                    </a:lnR>
                    <a:lnT>
                      <a:noFill/>
                    </a:lnT>
                    <a:lnB w="12700" cap="flat" cmpd="sng" algn="ctr">
                      <a:solidFill>
                        <a:srgbClr val="000000"/>
                      </a:solidFill>
                      <a:prstDash val="solid"/>
                      <a:round/>
                      <a:headEnd type="none" w="med" len="med"/>
                      <a:tailEnd type="none" w="med" len="med"/>
                    </a:lnB>
                    <a:solidFill>
                      <a:srgbClr val="FFFF99"/>
                    </a:solidFill>
                  </a:tcPr>
                </a:tc>
                <a:tc>
                  <a:txBody>
                    <a:bodyPr/>
                    <a:lstStyle/>
                    <a:p>
                      <a:pPr algn="r" fontAlgn="b"/>
                      <a:r>
                        <a:rPr lang="en-US" sz="700" b="0" i="0" u="none" strike="noStrike" dirty="0">
                          <a:solidFill>
                            <a:srgbClr val="000000"/>
                          </a:solidFill>
                          <a:effectLst/>
                          <a:latin typeface="Arial" panose="020B0604020202020204" pitchFamily="34" charset="0"/>
                        </a:rPr>
                        <a:t>0.00</a:t>
                      </a:r>
                    </a:p>
                  </a:txBody>
                  <a:tcPr marL="8802" marR="8802" marT="8802" marB="0" anchor="b">
                    <a:lnL>
                      <a:noFill/>
                    </a:lnL>
                    <a:lnR>
                      <a:noFill/>
                    </a:lnR>
                    <a:lnT>
                      <a:noFill/>
                    </a:lnT>
                    <a:lnB w="12700" cap="flat" cmpd="sng" algn="ctr">
                      <a:solidFill>
                        <a:srgbClr val="000000"/>
                      </a:solidFill>
                      <a:prstDash val="solid"/>
                      <a:round/>
                      <a:headEnd type="none" w="med" len="med"/>
                      <a:tailEnd type="none" w="med" len="med"/>
                    </a:lnB>
                    <a:solidFill>
                      <a:srgbClr val="FFFF99"/>
                    </a:solidFill>
                  </a:tcPr>
                </a:tc>
                <a:tc>
                  <a:txBody>
                    <a:bodyPr/>
                    <a:lstStyle/>
                    <a:p>
                      <a:pPr algn="r" fontAlgn="b"/>
                      <a:r>
                        <a:rPr lang="en-US" sz="700" b="0" i="0" u="none" strike="noStrike" dirty="0">
                          <a:solidFill>
                            <a:srgbClr val="000000"/>
                          </a:solidFill>
                          <a:effectLst/>
                          <a:latin typeface="Arial" panose="020B0604020202020204" pitchFamily="34" charset="0"/>
                        </a:rPr>
                        <a:t>0.00</a:t>
                      </a:r>
                    </a:p>
                  </a:txBody>
                  <a:tcPr marL="8802" marR="8802" marT="8802" marB="0" anchor="b">
                    <a:lnL>
                      <a:noFill/>
                    </a:lnL>
                    <a:lnR>
                      <a:noFill/>
                    </a:lnR>
                    <a:lnT>
                      <a:noFill/>
                    </a:lnT>
                    <a:lnB w="12700" cap="flat" cmpd="sng" algn="ctr">
                      <a:solidFill>
                        <a:srgbClr val="000000"/>
                      </a:solidFill>
                      <a:prstDash val="solid"/>
                      <a:round/>
                      <a:headEnd type="none" w="med" len="med"/>
                      <a:tailEnd type="none" w="med" len="med"/>
                    </a:lnB>
                    <a:solidFill>
                      <a:srgbClr val="FFFF99"/>
                    </a:solidFill>
                  </a:tcPr>
                </a:tc>
                <a:extLst>
                  <a:ext uri="{0D108BD9-81ED-4DB2-BD59-A6C34878D82A}">
                    <a16:rowId xmlns:a16="http://schemas.microsoft.com/office/drawing/2014/main" val="3965709025"/>
                  </a:ext>
                </a:extLst>
              </a:tr>
              <a:tr h="158438">
                <a:tc>
                  <a:txBody>
                    <a:bodyPr/>
                    <a:lstStyle/>
                    <a:p>
                      <a:pPr algn="l" fontAlgn="b"/>
                      <a:endParaRPr lang="en-US" sz="700" b="1" i="0" u="none" strike="noStrike" dirty="0">
                        <a:solidFill>
                          <a:srgbClr val="000000"/>
                        </a:solidFill>
                        <a:effectLst/>
                        <a:latin typeface="Arial" panose="020B0604020202020204" pitchFamily="34" charset="0"/>
                      </a:endParaRPr>
                    </a:p>
                  </a:txBody>
                  <a:tcPr marL="8802" marR="8802" marT="8802" marB="0" anchor="b">
                    <a:lnL>
                      <a:noFill/>
                    </a:lnL>
                    <a:lnR>
                      <a:noFill/>
                    </a:lnR>
                    <a:lnT>
                      <a:noFill/>
                    </a:lnT>
                    <a:lnB>
                      <a:noFill/>
                    </a:lnB>
                  </a:tcPr>
                </a:tc>
                <a:tc gridSpan="3">
                  <a:txBody>
                    <a:bodyPr/>
                    <a:lstStyle/>
                    <a:p>
                      <a:pPr algn="l" fontAlgn="b"/>
                      <a:r>
                        <a:rPr lang="en-US" sz="700" b="1" i="0" u="none" strike="noStrike" dirty="0">
                          <a:solidFill>
                            <a:srgbClr val="000000"/>
                          </a:solidFill>
                          <a:effectLst/>
                          <a:latin typeface="Arial" panose="020B0604020202020204" pitchFamily="34" charset="0"/>
                        </a:rPr>
                        <a:t>Total 51938 · OTHER INSURANCE</a:t>
                      </a:r>
                    </a:p>
                  </a:txBody>
                  <a:tcPr marL="8802" marR="8802" marT="8802" marB="0" anchor="b">
                    <a:lnL>
                      <a:noFill/>
                    </a:lnL>
                    <a:lnR>
                      <a:noFill/>
                    </a:lnR>
                    <a:lnT>
                      <a:noFill/>
                    </a:lnT>
                    <a:lnB>
                      <a:noFill/>
                    </a:lnB>
                  </a:tcPr>
                </a:tc>
                <a:tc hMerge="1">
                  <a:txBody>
                    <a:bodyPr/>
                    <a:lstStyle/>
                    <a:p>
                      <a:endParaRPr lang="en-US"/>
                    </a:p>
                  </a:txBody>
                  <a:tcPr/>
                </a:tc>
                <a:tc hMerge="1">
                  <a:txBody>
                    <a:bodyPr/>
                    <a:lstStyle/>
                    <a:p>
                      <a:endParaRPr lang="en-US"/>
                    </a:p>
                  </a:txBody>
                  <a:tcPr/>
                </a:tc>
                <a:tc>
                  <a:txBody>
                    <a:bodyPr/>
                    <a:lstStyle/>
                    <a:p>
                      <a:pPr algn="l" fontAlgn="b"/>
                      <a:endParaRPr lang="en-US" sz="700" b="1" i="0" u="none" strike="noStrike" dirty="0">
                        <a:solidFill>
                          <a:srgbClr val="000000"/>
                        </a:solidFill>
                        <a:effectLst/>
                        <a:latin typeface="Arial" panose="020B0604020202020204" pitchFamily="34" charset="0"/>
                      </a:endParaRPr>
                    </a:p>
                  </a:txBody>
                  <a:tcPr marL="8802" marR="8802" marT="8802" marB="0" anchor="b">
                    <a:lnL>
                      <a:noFill/>
                    </a:lnL>
                    <a:lnR>
                      <a:noFill/>
                    </a:lnR>
                    <a:lnT>
                      <a:noFill/>
                    </a:lnT>
                    <a:lnB>
                      <a:noFill/>
                    </a:lnB>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8802" marR="8802" marT="8802" marB="0" anchor="b">
                    <a:lnL>
                      <a:noFill/>
                    </a:lnL>
                    <a:lnR>
                      <a:noFill/>
                    </a:lnR>
                    <a:lnT>
                      <a:noFill/>
                    </a:lnT>
                    <a:lnB>
                      <a:noFill/>
                    </a:lnB>
                  </a:tcPr>
                </a:tc>
                <a:tc>
                  <a:txBody>
                    <a:bodyPr/>
                    <a:lstStyle/>
                    <a:p>
                      <a:pPr algn="r" fontAlgn="b"/>
                      <a:r>
                        <a:rPr lang="en-US" sz="700" b="0" i="0" u="none" strike="noStrike" dirty="0">
                          <a:solidFill>
                            <a:srgbClr val="000000"/>
                          </a:solidFill>
                          <a:effectLst/>
                          <a:latin typeface="Arial" panose="020B0604020202020204" pitchFamily="34" charset="0"/>
                        </a:rPr>
                        <a:t>9,134.37</a:t>
                      </a:r>
                    </a:p>
                  </a:txBody>
                  <a:tcPr marL="8802" marR="8802" marT="8802"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CCFF"/>
                    </a:solidFill>
                  </a:tcPr>
                </a:tc>
                <a:tc>
                  <a:txBody>
                    <a:bodyPr/>
                    <a:lstStyle/>
                    <a:p>
                      <a:pPr algn="r" fontAlgn="b"/>
                      <a:r>
                        <a:rPr lang="en-US" sz="700" b="0" i="0" u="none" strike="noStrike" dirty="0">
                          <a:solidFill>
                            <a:srgbClr val="000000"/>
                          </a:solidFill>
                          <a:effectLst/>
                          <a:latin typeface="Arial" panose="020B0604020202020204" pitchFamily="34" charset="0"/>
                        </a:rPr>
                        <a:t>11,002.02</a:t>
                      </a:r>
                    </a:p>
                  </a:txBody>
                  <a:tcPr marL="8802" marR="8802" marT="8802"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9CCFF"/>
                    </a:solidFill>
                  </a:tcPr>
                </a:tc>
                <a:tc>
                  <a:txBody>
                    <a:bodyPr/>
                    <a:lstStyle/>
                    <a:p>
                      <a:pPr algn="r" fontAlgn="b"/>
                      <a:r>
                        <a:rPr lang="en-US" sz="700" b="0" i="0" u="none" strike="noStrike" dirty="0">
                          <a:solidFill>
                            <a:srgbClr val="000000"/>
                          </a:solidFill>
                          <a:effectLst/>
                          <a:latin typeface="Arial" panose="020B0604020202020204" pitchFamily="34" charset="0"/>
                        </a:rPr>
                        <a:t>10,315.14</a:t>
                      </a:r>
                    </a:p>
                  </a:txBody>
                  <a:tcPr marL="8802" marR="8802" marT="8802"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99"/>
                    </a:solidFill>
                  </a:tcPr>
                </a:tc>
                <a:tc>
                  <a:txBody>
                    <a:bodyPr/>
                    <a:lstStyle/>
                    <a:p>
                      <a:pPr algn="r" fontAlgn="b"/>
                      <a:r>
                        <a:rPr lang="en-US" sz="700" b="0" i="0" u="none" strike="noStrike" dirty="0">
                          <a:solidFill>
                            <a:srgbClr val="000000"/>
                          </a:solidFill>
                          <a:effectLst/>
                          <a:latin typeface="Arial" panose="020B0604020202020204" pitchFamily="34" charset="0"/>
                        </a:rPr>
                        <a:t>10,914.88</a:t>
                      </a:r>
                    </a:p>
                  </a:txBody>
                  <a:tcPr marL="8802" marR="8802" marT="8802"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99"/>
                    </a:solidFill>
                  </a:tcPr>
                </a:tc>
                <a:tc>
                  <a:txBody>
                    <a:bodyPr/>
                    <a:lstStyle/>
                    <a:p>
                      <a:pPr algn="r" fontAlgn="b"/>
                      <a:r>
                        <a:rPr lang="en-US" sz="700" b="0" i="0" u="none" strike="noStrike" dirty="0">
                          <a:solidFill>
                            <a:srgbClr val="000000"/>
                          </a:solidFill>
                          <a:effectLst/>
                          <a:latin typeface="Arial" panose="020B0604020202020204" pitchFamily="34" charset="0"/>
                        </a:rPr>
                        <a:t>76.12</a:t>
                      </a:r>
                    </a:p>
                  </a:txBody>
                  <a:tcPr marL="8802" marR="8802" marT="8802"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99"/>
                    </a:solidFill>
                  </a:tcPr>
                </a:tc>
                <a:tc>
                  <a:txBody>
                    <a:bodyPr/>
                    <a:lstStyle/>
                    <a:p>
                      <a:pPr algn="r" fontAlgn="b"/>
                      <a:r>
                        <a:rPr lang="en-US" sz="700" b="0" i="0" u="none" strike="noStrike" dirty="0">
                          <a:solidFill>
                            <a:srgbClr val="000000"/>
                          </a:solidFill>
                          <a:effectLst/>
                          <a:latin typeface="Arial" panose="020B0604020202020204" pitchFamily="34" charset="0"/>
                        </a:rPr>
                        <a:t>10,991.00</a:t>
                      </a:r>
                    </a:p>
                  </a:txBody>
                  <a:tcPr marL="8802" marR="8802" marT="8802"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99"/>
                    </a:solidFill>
                  </a:tcPr>
                </a:tc>
                <a:tc>
                  <a:txBody>
                    <a:bodyPr/>
                    <a:lstStyle/>
                    <a:p>
                      <a:pPr algn="r" fontAlgn="b"/>
                      <a:r>
                        <a:rPr lang="en-US" sz="700" b="0" i="0" u="none" strike="noStrike" dirty="0">
                          <a:solidFill>
                            <a:srgbClr val="000000"/>
                          </a:solidFill>
                          <a:effectLst/>
                          <a:latin typeface="Arial" panose="020B0604020202020204" pitchFamily="34" charset="0"/>
                        </a:rPr>
                        <a:t>10,100.00</a:t>
                      </a:r>
                    </a:p>
                  </a:txBody>
                  <a:tcPr marL="8802" marR="8802" marT="8802"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99"/>
                    </a:solidFill>
                  </a:tcPr>
                </a:tc>
                <a:tc>
                  <a:txBody>
                    <a:bodyPr/>
                    <a:lstStyle/>
                    <a:p>
                      <a:pPr algn="r" fontAlgn="b"/>
                      <a:r>
                        <a:rPr lang="en-US" sz="700" b="0" i="0" u="none" strike="noStrike" dirty="0">
                          <a:solidFill>
                            <a:srgbClr val="000000"/>
                          </a:solidFill>
                          <a:effectLst/>
                          <a:latin typeface="Arial" panose="020B0604020202020204" pitchFamily="34" charset="0"/>
                        </a:rPr>
                        <a:t>10,600.00</a:t>
                      </a:r>
                    </a:p>
                  </a:txBody>
                  <a:tcPr marL="8802" marR="8802" marT="8802"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99"/>
                    </a:solidFill>
                  </a:tcPr>
                </a:tc>
                <a:extLst>
                  <a:ext uri="{0D108BD9-81ED-4DB2-BD59-A6C34878D82A}">
                    <a16:rowId xmlns:a16="http://schemas.microsoft.com/office/drawing/2014/main" val="4048191973"/>
                  </a:ext>
                </a:extLst>
              </a:tr>
              <a:tr h="149636">
                <a:tc>
                  <a:txBody>
                    <a:bodyPr/>
                    <a:lstStyle/>
                    <a:p>
                      <a:pPr algn="l" fontAlgn="b"/>
                      <a:endParaRPr lang="en-US" sz="700" b="1" i="0" u="none" strike="noStrike" dirty="0">
                        <a:solidFill>
                          <a:srgbClr val="000000"/>
                        </a:solidFill>
                        <a:effectLst/>
                        <a:latin typeface="Arial" panose="020B0604020202020204" pitchFamily="34" charset="0"/>
                      </a:endParaRPr>
                    </a:p>
                  </a:txBody>
                  <a:tcPr marL="8802" marR="8802" marT="8802" marB="0" anchor="b">
                    <a:lnL>
                      <a:noFill/>
                    </a:lnL>
                    <a:lnR>
                      <a:noFill/>
                    </a:lnR>
                    <a:lnT>
                      <a:noFill/>
                    </a:lnT>
                    <a:lnB>
                      <a:noFill/>
                    </a:lnB>
                  </a:tcPr>
                </a:tc>
                <a:tc>
                  <a:txBody>
                    <a:bodyPr/>
                    <a:lstStyle/>
                    <a:p>
                      <a:pPr algn="l" fontAlgn="b"/>
                      <a:endParaRPr lang="en-US" sz="700" b="1" i="0" u="none" strike="noStrike" dirty="0">
                        <a:solidFill>
                          <a:srgbClr val="000000"/>
                        </a:solidFill>
                        <a:effectLst/>
                        <a:latin typeface="Arial" panose="020B0604020202020204" pitchFamily="34" charset="0"/>
                      </a:endParaRPr>
                    </a:p>
                  </a:txBody>
                  <a:tcPr marL="8802" marR="8802" marT="8802" marB="0" anchor="b">
                    <a:lnL>
                      <a:noFill/>
                    </a:lnL>
                    <a:lnR>
                      <a:noFill/>
                    </a:lnR>
                    <a:lnT>
                      <a:noFill/>
                    </a:lnT>
                    <a:lnB>
                      <a:noFill/>
                    </a:lnB>
                  </a:tcPr>
                </a:tc>
                <a:tc>
                  <a:txBody>
                    <a:bodyPr/>
                    <a:lstStyle/>
                    <a:p>
                      <a:pPr algn="l" fontAlgn="b"/>
                      <a:endParaRPr lang="en-US" sz="700" b="1" i="0" u="none" strike="noStrike" dirty="0">
                        <a:solidFill>
                          <a:srgbClr val="000000"/>
                        </a:solidFill>
                        <a:effectLst/>
                        <a:latin typeface="Arial" panose="020B0604020202020204" pitchFamily="34" charset="0"/>
                      </a:endParaRPr>
                    </a:p>
                  </a:txBody>
                  <a:tcPr marL="8802" marR="8802" marT="8802" marB="0" anchor="b">
                    <a:lnL>
                      <a:noFill/>
                    </a:lnL>
                    <a:lnR>
                      <a:noFill/>
                    </a:lnR>
                    <a:lnT>
                      <a:noFill/>
                    </a:lnT>
                    <a:lnB>
                      <a:noFill/>
                    </a:lnB>
                  </a:tcPr>
                </a:tc>
                <a:tc>
                  <a:txBody>
                    <a:bodyPr/>
                    <a:lstStyle/>
                    <a:p>
                      <a:pPr algn="l" fontAlgn="b"/>
                      <a:endParaRPr lang="en-US" sz="700" b="1" i="0" u="none" strike="noStrike" dirty="0">
                        <a:solidFill>
                          <a:srgbClr val="000000"/>
                        </a:solidFill>
                        <a:effectLst/>
                        <a:latin typeface="Arial" panose="020B0604020202020204" pitchFamily="34" charset="0"/>
                      </a:endParaRPr>
                    </a:p>
                  </a:txBody>
                  <a:tcPr marL="8802" marR="8802" marT="8802" marB="0" anchor="b">
                    <a:lnL>
                      <a:noFill/>
                    </a:lnL>
                    <a:lnR>
                      <a:noFill/>
                    </a:lnR>
                    <a:lnT>
                      <a:noFill/>
                    </a:lnT>
                    <a:lnB>
                      <a:noFill/>
                    </a:lnB>
                  </a:tcPr>
                </a:tc>
                <a:tc>
                  <a:txBody>
                    <a:bodyPr/>
                    <a:lstStyle/>
                    <a:p>
                      <a:pPr algn="l" fontAlgn="b"/>
                      <a:endParaRPr lang="en-US" sz="700" b="1" i="0" u="none" strike="noStrike" dirty="0">
                        <a:solidFill>
                          <a:srgbClr val="000000"/>
                        </a:solidFill>
                        <a:effectLst/>
                        <a:latin typeface="Arial" panose="020B0604020202020204" pitchFamily="34" charset="0"/>
                      </a:endParaRPr>
                    </a:p>
                  </a:txBody>
                  <a:tcPr marL="8802" marR="8802" marT="8802" marB="0" anchor="b">
                    <a:lnL>
                      <a:noFill/>
                    </a:lnL>
                    <a:lnR>
                      <a:noFill/>
                    </a:lnR>
                    <a:lnT>
                      <a:noFill/>
                    </a:lnT>
                    <a:lnB>
                      <a:noFill/>
                    </a:lnB>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8802" marR="8802" marT="8802" marB="0" anchor="b">
                    <a:lnL>
                      <a:noFill/>
                    </a:lnL>
                    <a:lnR>
                      <a:noFill/>
                    </a:lnR>
                    <a:lnT>
                      <a:noFill/>
                    </a:lnT>
                    <a:lnB>
                      <a:noFill/>
                    </a:lnB>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8802" marR="8802" marT="8802"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8802" marR="8802" marT="8802"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8802" marR="8802" marT="8802"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8802" marR="8802" marT="8802"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8802" marR="8802" marT="8802"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8802" marR="8802" marT="8802"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8802" marR="8802" marT="8802"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8802" marR="8802" marT="8802" marB="0" anchor="b">
                    <a:lnL>
                      <a:noFill/>
                    </a:lnL>
                    <a:lnR>
                      <a:noFill/>
                    </a:lnR>
                    <a:lnT w="1270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val="310915252"/>
                  </a:ext>
                </a:extLst>
              </a:tr>
              <a:tr h="149636">
                <a:tc gridSpan="4">
                  <a:txBody>
                    <a:bodyPr/>
                    <a:lstStyle/>
                    <a:p>
                      <a:pPr algn="l" fontAlgn="b"/>
                      <a:r>
                        <a:rPr lang="en-US" sz="700" b="1" i="0" u="none" strike="noStrike" dirty="0">
                          <a:solidFill>
                            <a:srgbClr val="000000"/>
                          </a:solidFill>
                          <a:effectLst/>
                          <a:latin typeface="Arial" panose="020B0604020202020204" pitchFamily="34" charset="0"/>
                        </a:rPr>
                        <a:t>Total 51000 · GENERAL GOVERNMENT</a:t>
                      </a:r>
                    </a:p>
                  </a:txBody>
                  <a:tcPr marL="8802" marR="8802" marT="8802" marB="0" anchor="b">
                    <a:lnL>
                      <a:noFill/>
                    </a:lnL>
                    <a:lnR>
                      <a:noFill/>
                    </a:lnR>
                    <a:lnT>
                      <a:noFill/>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b"/>
                      <a:endParaRPr lang="en-US" sz="700" b="1" i="0" u="none" strike="noStrike" dirty="0">
                        <a:solidFill>
                          <a:srgbClr val="000000"/>
                        </a:solidFill>
                        <a:effectLst/>
                        <a:latin typeface="Arial" panose="020B0604020202020204" pitchFamily="34" charset="0"/>
                      </a:endParaRPr>
                    </a:p>
                  </a:txBody>
                  <a:tcPr marL="8802" marR="8802" marT="8802" marB="0" anchor="b">
                    <a:lnL>
                      <a:noFill/>
                    </a:lnL>
                    <a:lnR>
                      <a:noFill/>
                    </a:lnR>
                    <a:lnT>
                      <a:noFill/>
                    </a:lnT>
                    <a:lnB>
                      <a:noFill/>
                    </a:lnB>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8802" marR="8802" marT="8802" marB="0" anchor="b">
                    <a:lnL>
                      <a:noFill/>
                    </a:lnL>
                    <a:lnR>
                      <a:noFill/>
                    </a:lnR>
                    <a:lnT>
                      <a:noFill/>
                    </a:lnT>
                    <a:lnB>
                      <a:noFill/>
                    </a:lnB>
                  </a:tcPr>
                </a:tc>
                <a:tc>
                  <a:txBody>
                    <a:bodyPr/>
                    <a:lstStyle/>
                    <a:p>
                      <a:pPr algn="r" fontAlgn="b"/>
                      <a:r>
                        <a:rPr lang="en-US" sz="700" b="0" i="0" u="none" strike="noStrike" dirty="0">
                          <a:solidFill>
                            <a:srgbClr val="000000"/>
                          </a:solidFill>
                          <a:effectLst/>
                          <a:latin typeface="Arial" panose="020B0604020202020204" pitchFamily="34" charset="0"/>
                        </a:rPr>
                        <a:t>196,320.26</a:t>
                      </a:r>
                    </a:p>
                  </a:txBody>
                  <a:tcPr marL="8802" marR="8802" marT="8802" marB="0" anchor="b">
                    <a:lnL>
                      <a:noFill/>
                    </a:lnL>
                    <a:lnR>
                      <a:noFill/>
                    </a:lnR>
                    <a:lnT>
                      <a:noFill/>
                    </a:lnT>
                    <a:lnB>
                      <a:noFill/>
                    </a:lnB>
                    <a:solidFill>
                      <a:srgbClr val="CCCCFF"/>
                    </a:solidFill>
                  </a:tcPr>
                </a:tc>
                <a:tc>
                  <a:txBody>
                    <a:bodyPr/>
                    <a:lstStyle/>
                    <a:p>
                      <a:pPr algn="r" fontAlgn="b"/>
                      <a:r>
                        <a:rPr lang="en-US" sz="700" b="0" i="0" u="none" strike="noStrike" dirty="0">
                          <a:solidFill>
                            <a:srgbClr val="000000"/>
                          </a:solidFill>
                          <a:effectLst/>
                          <a:latin typeface="Arial" panose="020B0604020202020204" pitchFamily="34" charset="0"/>
                        </a:rPr>
                        <a:t>191,837.30</a:t>
                      </a:r>
                    </a:p>
                  </a:txBody>
                  <a:tcPr marL="8802" marR="8802" marT="8802" marB="0" anchor="b">
                    <a:lnL>
                      <a:noFill/>
                    </a:lnL>
                    <a:lnR>
                      <a:noFill/>
                    </a:lnR>
                    <a:lnT>
                      <a:noFill/>
                    </a:lnT>
                    <a:lnB>
                      <a:noFill/>
                    </a:lnB>
                    <a:solidFill>
                      <a:srgbClr val="99CCFF"/>
                    </a:solidFill>
                  </a:tcPr>
                </a:tc>
                <a:tc>
                  <a:txBody>
                    <a:bodyPr/>
                    <a:lstStyle/>
                    <a:p>
                      <a:pPr algn="r" fontAlgn="b"/>
                      <a:r>
                        <a:rPr lang="en-US" sz="700" b="0" i="0" u="none" strike="noStrike" dirty="0">
                          <a:solidFill>
                            <a:srgbClr val="000000"/>
                          </a:solidFill>
                          <a:effectLst/>
                          <a:latin typeface="Arial" panose="020B0604020202020204" pitchFamily="34" charset="0"/>
                        </a:rPr>
                        <a:t>217,663.19</a:t>
                      </a:r>
                    </a:p>
                  </a:txBody>
                  <a:tcPr marL="8802" marR="8802" marT="8802" marB="0" anchor="b">
                    <a:lnL>
                      <a:noFill/>
                    </a:lnL>
                    <a:lnR>
                      <a:noFill/>
                    </a:lnR>
                    <a:lnT>
                      <a:noFill/>
                    </a:lnT>
                    <a:lnB>
                      <a:noFill/>
                    </a:lnB>
                    <a:solidFill>
                      <a:srgbClr val="FFFF99"/>
                    </a:solidFill>
                  </a:tcPr>
                </a:tc>
                <a:tc>
                  <a:txBody>
                    <a:bodyPr/>
                    <a:lstStyle/>
                    <a:p>
                      <a:pPr algn="r" fontAlgn="b"/>
                      <a:r>
                        <a:rPr lang="en-US" sz="700" b="0" i="0" u="none" strike="noStrike" dirty="0">
                          <a:solidFill>
                            <a:srgbClr val="000000"/>
                          </a:solidFill>
                          <a:effectLst/>
                          <a:latin typeface="Arial" panose="020B0604020202020204" pitchFamily="34" charset="0"/>
                        </a:rPr>
                        <a:t>156,319.14</a:t>
                      </a:r>
                    </a:p>
                  </a:txBody>
                  <a:tcPr marL="8802" marR="8802" marT="8802" marB="0" anchor="b">
                    <a:lnL>
                      <a:noFill/>
                    </a:lnL>
                    <a:lnR>
                      <a:noFill/>
                    </a:lnR>
                    <a:lnT>
                      <a:noFill/>
                    </a:lnT>
                    <a:lnB>
                      <a:noFill/>
                    </a:lnB>
                    <a:solidFill>
                      <a:srgbClr val="FFFF99"/>
                    </a:solidFill>
                  </a:tcPr>
                </a:tc>
                <a:tc>
                  <a:txBody>
                    <a:bodyPr/>
                    <a:lstStyle/>
                    <a:p>
                      <a:pPr algn="r" fontAlgn="b"/>
                      <a:r>
                        <a:rPr lang="en-US" sz="700" b="0" i="0" u="none" strike="noStrike" dirty="0">
                          <a:solidFill>
                            <a:srgbClr val="000000"/>
                          </a:solidFill>
                          <a:effectLst/>
                          <a:latin typeface="Arial" panose="020B0604020202020204" pitchFamily="34" charset="0"/>
                        </a:rPr>
                        <a:t>46,936.51</a:t>
                      </a:r>
                    </a:p>
                  </a:txBody>
                  <a:tcPr marL="8802" marR="8802" marT="8802" marB="0" anchor="b">
                    <a:lnL>
                      <a:noFill/>
                    </a:lnL>
                    <a:lnR>
                      <a:noFill/>
                    </a:lnR>
                    <a:lnT>
                      <a:noFill/>
                    </a:lnT>
                    <a:lnB>
                      <a:noFill/>
                    </a:lnB>
                    <a:solidFill>
                      <a:srgbClr val="FFFF99"/>
                    </a:solidFill>
                  </a:tcPr>
                </a:tc>
                <a:tc>
                  <a:txBody>
                    <a:bodyPr/>
                    <a:lstStyle/>
                    <a:p>
                      <a:pPr algn="r" fontAlgn="b"/>
                      <a:r>
                        <a:rPr lang="en-US" sz="700" b="0" i="0" u="none" strike="noStrike" dirty="0">
                          <a:solidFill>
                            <a:srgbClr val="000000"/>
                          </a:solidFill>
                          <a:effectLst/>
                          <a:latin typeface="Arial" panose="020B0604020202020204" pitchFamily="34" charset="0"/>
                        </a:rPr>
                        <a:t>203,255.65</a:t>
                      </a:r>
                    </a:p>
                  </a:txBody>
                  <a:tcPr marL="8802" marR="8802" marT="8802" marB="0" anchor="b">
                    <a:lnL>
                      <a:noFill/>
                    </a:lnL>
                    <a:lnR>
                      <a:noFill/>
                    </a:lnR>
                    <a:lnT>
                      <a:noFill/>
                    </a:lnT>
                    <a:lnB>
                      <a:noFill/>
                    </a:lnB>
                    <a:solidFill>
                      <a:srgbClr val="FFFF99"/>
                    </a:solidFill>
                  </a:tcPr>
                </a:tc>
                <a:tc>
                  <a:txBody>
                    <a:bodyPr/>
                    <a:lstStyle/>
                    <a:p>
                      <a:pPr algn="r" fontAlgn="b"/>
                      <a:r>
                        <a:rPr lang="en-US" sz="700" b="0" i="0" u="none" strike="noStrike" dirty="0">
                          <a:solidFill>
                            <a:srgbClr val="000000"/>
                          </a:solidFill>
                          <a:effectLst/>
                          <a:latin typeface="Arial" panose="020B0604020202020204" pitchFamily="34" charset="0"/>
                        </a:rPr>
                        <a:t>197,218.00</a:t>
                      </a:r>
                    </a:p>
                  </a:txBody>
                  <a:tcPr marL="8802" marR="8802" marT="8802" marB="0" anchor="b">
                    <a:lnL>
                      <a:noFill/>
                    </a:lnL>
                    <a:lnR>
                      <a:noFill/>
                    </a:lnR>
                    <a:lnT>
                      <a:noFill/>
                    </a:lnT>
                    <a:lnB>
                      <a:noFill/>
                    </a:lnB>
                    <a:solidFill>
                      <a:srgbClr val="FFFF99"/>
                    </a:solidFill>
                  </a:tcPr>
                </a:tc>
                <a:tc>
                  <a:txBody>
                    <a:bodyPr/>
                    <a:lstStyle/>
                    <a:p>
                      <a:pPr algn="r" fontAlgn="b"/>
                      <a:r>
                        <a:rPr lang="en-US" sz="700" b="0" i="0" u="none" strike="noStrike" dirty="0">
                          <a:solidFill>
                            <a:srgbClr val="000000"/>
                          </a:solidFill>
                          <a:effectLst/>
                          <a:latin typeface="Arial" panose="020B0604020202020204" pitchFamily="34" charset="0"/>
                        </a:rPr>
                        <a:t>208,418.00</a:t>
                      </a:r>
                    </a:p>
                  </a:txBody>
                  <a:tcPr marL="8802" marR="8802" marT="8802" marB="0" anchor="b">
                    <a:lnL>
                      <a:noFill/>
                    </a:lnL>
                    <a:lnR>
                      <a:noFill/>
                    </a:lnR>
                    <a:lnT>
                      <a:noFill/>
                    </a:lnT>
                    <a:lnB>
                      <a:noFill/>
                    </a:lnB>
                    <a:solidFill>
                      <a:srgbClr val="FFFF99"/>
                    </a:solidFill>
                  </a:tcPr>
                </a:tc>
                <a:extLst>
                  <a:ext uri="{0D108BD9-81ED-4DB2-BD59-A6C34878D82A}">
                    <a16:rowId xmlns:a16="http://schemas.microsoft.com/office/drawing/2014/main" val="3379261078"/>
                  </a:ext>
                </a:extLst>
              </a:tr>
            </a:tbl>
          </a:graphicData>
        </a:graphic>
      </p:graphicFrame>
      <p:sp>
        <p:nvSpPr>
          <p:cNvPr id="3" name="TextBox 2">
            <a:extLst>
              <a:ext uri="{FF2B5EF4-FFF2-40B4-BE49-F238E27FC236}">
                <a16:creationId xmlns:a16="http://schemas.microsoft.com/office/drawing/2014/main" id="{56C9D959-3420-452C-807E-F3B84D1F26AA}"/>
              </a:ext>
            </a:extLst>
          </p:cNvPr>
          <p:cNvSpPr txBox="1"/>
          <p:nvPr/>
        </p:nvSpPr>
        <p:spPr>
          <a:xfrm>
            <a:off x="200025" y="5657850"/>
            <a:ext cx="7686679" cy="923330"/>
          </a:xfrm>
          <a:prstGeom prst="rect">
            <a:avLst/>
          </a:prstGeom>
          <a:noFill/>
        </p:spPr>
        <p:txBody>
          <a:bodyPr wrap="square" rtlCol="0">
            <a:spAutoFit/>
          </a:bodyPr>
          <a:lstStyle/>
          <a:p>
            <a:r>
              <a:rPr lang="en-US" dirty="0"/>
              <a:t>Budget remains relatively at the same level as last year with a 5% increase to address cross training, election expense(4 elections) and a review to reduce out sourced accounting  fees, implement &amp; complete record retention schedule</a:t>
            </a:r>
          </a:p>
        </p:txBody>
      </p:sp>
    </p:spTree>
    <p:extLst>
      <p:ext uri="{BB962C8B-B14F-4D97-AF65-F5344CB8AC3E}">
        <p14:creationId xmlns:p14="http://schemas.microsoft.com/office/powerpoint/2010/main" val="331392126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5807" y="213475"/>
            <a:ext cx="8373683" cy="643776"/>
          </a:xfrm>
        </p:spPr>
        <p:txBody>
          <a:bodyPr>
            <a:normAutofit fontScale="90000"/>
          </a:bodyPr>
          <a:lstStyle/>
          <a:p>
            <a:r>
              <a:rPr lang="en-US" b="1" dirty="0"/>
              <a:t>Public Safety – Fire &amp; EMS</a:t>
            </a:r>
          </a:p>
        </p:txBody>
      </p:sp>
      <p:sp>
        <p:nvSpPr>
          <p:cNvPr id="6" name="Content Placeholder 5"/>
          <p:cNvSpPr>
            <a:spLocks noGrp="1"/>
          </p:cNvSpPr>
          <p:nvPr>
            <p:ph idx="1"/>
          </p:nvPr>
        </p:nvSpPr>
        <p:spPr>
          <a:xfrm>
            <a:off x="425807" y="5097619"/>
            <a:ext cx="8162520" cy="1252272"/>
          </a:xfrm>
          <a:ln>
            <a:solidFill>
              <a:schemeClr val="tx1"/>
            </a:solidFill>
          </a:ln>
        </p:spPr>
        <p:txBody>
          <a:bodyPr>
            <a:normAutofit/>
          </a:bodyPr>
          <a:lstStyle/>
          <a:p>
            <a:r>
              <a:rPr lang="en-US" sz="1800" dirty="0"/>
              <a:t>General Note: objective was to hold Fire/EMS at 2017 levels</a:t>
            </a:r>
          </a:p>
          <a:p>
            <a:pPr lvl="1"/>
            <a:r>
              <a:rPr lang="en-US" sz="1400" dirty="0"/>
              <a:t>Internal allocation adjustments only</a:t>
            </a:r>
          </a:p>
          <a:p>
            <a:pPr lvl="1"/>
            <a:r>
              <a:rPr lang="en-US" sz="1400" dirty="0"/>
              <a:t>Personnel Wages increased slightly to reflect actuals for past 3 years</a:t>
            </a:r>
          </a:p>
          <a:p>
            <a:pPr lvl="1"/>
            <a:r>
              <a:rPr lang="en-US" sz="1400" dirty="0"/>
              <a:t>6-8 Uniforms (Turn-Out Gear) have or will reach end of life and need replacement (not budgeted)</a:t>
            </a:r>
          </a:p>
          <a:p>
            <a:pPr lvl="1"/>
            <a:endParaRPr lang="en-US" sz="1400" dirty="0"/>
          </a:p>
        </p:txBody>
      </p:sp>
      <p:graphicFrame>
        <p:nvGraphicFramePr>
          <p:cNvPr id="4" name="Table 3">
            <a:extLst>
              <a:ext uri="{FF2B5EF4-FFF2-40B4-BE49-F238E27FC236}">
                <a16:creationId xmlns:a16="http://schemas.microsoft.com/office/drawing/2014/main" id="{F768B6AA-C987-40CC-88FB-FA7AA207F61F}"/>
              </a:ext>
            </a:extLst>
          </p:cNvPr>
          <p:cNvGraphicFramePr>
            <a:graphicFrameLocks noGrp="1"/>
          </p:cNvGraphicFramePr>
          <p:nvPr>
            <p:extLst>
              <p:ext uri="{D42A27DB-BD31-4B8C-83A1-F6EECF244321}">
                <p14:modId xmlns:p14="http://schemas.microsoft.com/office/powerpoint/2010/main" val="3097327739"/>
              </p:ext>
            </p:extLst>
          </p:nvPr>
        </p:nvGraphicFramePr>
        <p:xfrm>
          <a:off x="425807" y="983039"/>
          <a:ext cx="7886704" cy="3159959"/>
        </p:xfrm>
        <a:graphic>
          <a:graphicData uri="http://schemas.openxmlformats.org/drawingml/2006/table">
            <a:tbl>
              <a:tblPr/>
              <a:tblGrid>
                <a:gridCol w="563336">
                  <a:extLst>
                    <a:ext uri="{9D8B030D-6E8A-4147-A177-3AD203B41FA5}">
                      <a16:colId xmlns:a16="http://schemas.microsoft.com/office/drawing/2014/main" val="1219990820"/>
                    </a:ext>
                  </a:extLst>
                </a:gridCol>
                <a:gridCol w="563336">
                  <a:extLst>
                    <a:ext uri="{9D8B030D-6E8A-4147-A177-3AD203B41FA5}">
                      <a16:colId xmlns:a16="http://schemas.microsoft.com/office/drawing/2014/main" val="310709587"/>
                    </a:ext>
                  </a:extLst>
                </a:gridCol>
                <a:gridCol w="563336">
                  <a:extLst>
                    <a:ext uri="{9D8B030D-6E8A-4147-A177-3AD203B41FA5}">
                      <a16:colId xmlns:a16="http://schemas.microsoft.com/office/drawing/2014/main" val="687548339"/>
                    </a:ext>
                  </a:extLst>
                </a:gridCol>
                <a:gridCol w="563336">
                  <a:extLst>
                    <a:ext uri="{9D8B030D-6E8A-4147-A177-3AD203B41FA5}">
                      <a16:colId xmlns:a16="http://schemas.microsoft.com/office/drawing/2014/main" val="3452487715"/>
                    </a:ext>
                  </a:extLst>
                </a:gridCol>
                <a:gridCol w="563336">
                  <a:extLst>
                    <a:ext uri="{9D8B030D-6E8A-4147-A177-3AD203B41FA5}">
                      <a16:colId xmlns:a16="http://schemas.microsoft.com/office/drawing/2014/main" val="3554261906"/>
                    </a:ext>
                  </a:extLst>
                </a:gridCol>
                <a:gridCol w="563336">
                  <a:extLst>
                    <a:ext uri="{9D8B030D-6E8A-4147-A177-3AD203B41FA5}">
                      <a16:colId xmlns:a16="http://schemas.microsoft.com/office/drawing/2014/main" val="3251717037"/>
                    </a:ext>
                  </a:extLst>
                </a:gridCol>
                <a:gridCol w="563336">
                  <a:extLst>
                    <a:ext uri="{9D8B030D-6E8A-4147-A177-3AD203B41FA5}">
                      <a16:colId xmlns:a16="http://schemas.microsoft.com/office/drawing/2014/main" val="3453687827"/>
                    </a:ext>
                  </a:extLst>
                </a:gridCol>
                <a:gridCol w="563336">
                  <a:extLst>
                    <a:ext uri="{9D8B030D-6E8A-4147-A177-3AD203B41FA5}">
                      <a16:colId xmlns:a16="http://schemas.microsoft.com/office/drawing/2014/main" val="2855898238"/>
                    </a:ext>
                  </a:extLst>
                </a:gridCol>
                <a:gridCol w="563336">
                  <a:extLst>
                    <a:ext uri="{9D8B030D-6E8A-4147-A177-3AD203B41FA5}">
                      <a16:colId xmlns:a16="http://schemas.microsoft.com/office/drawing/2014/main" val="785164199"/>
                    </a:ext>
                  </a:extLst>
                </a:gridCol>
                <a:gridCol w="563336">
                  <a:extLst>
                    <a:ext uri="{9D8B030D-6E8A-4147-A177-3AD203B41FA5}">
                      <a16:colId xmlns:a16="http://schemas.microsoft.com/office/drawing/2014/main" val="1637597309"/>
                    </a:ext>
                  </a:extLst>
                </a:gridCol>
                <a:gridCol w="563336">
                  <a:extLst>
                    <a:ext uri="{9D8B030D-6E8A-4147-A177-3AD203B41FA5}">
                      <a16:colId xmlns:a16="http://schemas.microsoft.com/office/drawing/2014/main" val="3281100386"/>
                    </a:ext>
                  </a:extLst>
                </a:gridCol>
                <a:gridCol w="563336">
                  <a:extLst>
                    <a:ext uri="{9D8B030D-6E8A-4147-A177-3AD203B41FA5}">
                      <a16:colId xmlns:a16="http://schemas.microsoft.com/office/drawing/2014/main" val="4288700776"/>
                    </a:ext>
                  </a:extLst>
                </a:gridCol>
                <a:gridCol w="563336">
                  <a:extLst>
                    <a:ext uri="{9D8B030D-6E8A-4147-A177-3AD203B41FA5}">
                      <a16:colId xmlns:a16="http://schemas.microsoft.com/office/drawing/2014/main" val="3701401757"/>
                    </a:ext>
                  </a:extLst>
                </a:gridCol>
                <a:gridCol w="563336">
                  <a:extLst>
                    <a:ext uri="{9D8B030D-6E8A-4147-A177-3AD203B41FA5}">
                      <a16:colId xmlns:a16="http://schemas.microsoft.com/office/drawing/2014/main" val="1797207995"/>
                    </a:ext>
                  </a:extLst>
                </a:gridCol>
              </a:tblGrid>
              <a:tr h="176042">
                <a:tc>
                  <a:txBody>
                    <a:bodyPr/>
                    <a:lstStyle/>
                    <a:p>
                      <a:pPr algn="l" fontAlgn="b"/>
                      <a:endParaRPr lang="en-US" sz="900" b="0" i="0" u="none" strike="noStrike" dirty="0">
                        <a:effectLst/>
                        <a:latin typeface="Arial" panose="020B0604020202020204" pitchFamily="34" charset="0"/>
                      </a:endParaRPr>
                    </a:p>
                  </a:txBody>
                  <a:tcPr marL="8802" marR="8802" marT="8802" marB="0" anchor="b">
                    <a:lnL>
                      <a:noFill/>
                    </a:lnL>
                    <a:lnR>
                      <a:noFill/>
                    </a:lnR>
                    <a:lnT>
                      <a:noFill/>
                    </a:lnT>
                    <a:lnB>
                      <a:noFill/>
                    </a:lnB>
                  </a:tcPr>
                </a:tc>
                <a:tc>
                  <a:txBody>
                    <a:bodyPr/>
                    <a:lstStyle/>
                    <a:p>
                      <a:pPr algn="l" fontAlgn="b"/>
                      <a:endParaRPr lang="en-US" sz="900" b="0" i="0" u="none" strike="noStrike" dirty="0">
                        <a:effectLst/>
                        <a:latin typeface="Arial" panose="020B0604020202020204" pitchFamily="34" charset="0"/>
                      </a:endParaRPr>
                    </a:p>
                  </a:txBody>
                  <a:tcPr marL="8802" marR="8802" marT="8802" marB="0" anchor="b">
                    <a:lnL>
                      <a:noFill/>
                    </a:lnL>
                    <a:lnR>
                      <a:noFill/>
                    </a:lnR>
                    <a:lnT>
                      <a:noFill/>
                    </a:lnT>
                    <a:lnB>
                      <a:noFill/>
                    </a:lnB>
                  </a:tcPr>
                </a:tc>
                <a:tc>
                  <a:txBody>
                    <a:bodyPr/>
                    <a:lstStyle/>
                    <a:p>
                      <a:pPr algn="l" fontAlgn="b"/>
                      <a:endParaRPr lang="en-US" sz="900" b="0" i="0" u="none" strike="noStrike" dirty="0">
                        <a:effectLst/>
                        <a:latin typeface="Arial" panose="020B0604020202020204" pitchFamily="34" charset="0"/>
                      </a:endParaRPr>
                    </a:p>
                  </a:txBody>
                  <a:tcPr marL="8802" marR="8802" marT="8802" marB="0" anchor="b">
                    <a:lnL>
                      <a:noFill/>
                    </a:lnL>
                    <a:lnR>
                      <a:noFill/>
                    </a:lnR>
                    <a:lnT>
                      <a:noFill/>
                    </a:lnT>
                    <a:lnB>
                      <a:noFill/>
                    </a:lnB>
                  </a:tcPr>
                </a:tc>
                <a:tc>
                  <a:txBody>
                    <a:bodyPr/>
                    <a:lstStyle/>
                    <a:p>
                      <a:pPr algn="l" fontAlgn="b"/>
                      <a:endParaRPr lang="en-US" sz="900" b="0" i="0" u="none" strike="noStrike" dirty="0">
                        <a:effectLst/>
                        <a:latin typeface="Arial" panose="020B0604020202020204" pitchFamily="34" charset="0"/>
                      </a:endParaRPr>
                    </a:p>
                  </a:txBody>
                  <a:tcPr marL="8802" marR="8802" marT="8802" marB="0" anchor="b">
                    <a:lnL>
                      <a:noFill/>
                    </a:lnL>
                    <a:lnR>
                      <a:noFill/>
                    </a:lnR>
                    <a:lnT>
                      <a:noFill/>
                    </a:lnT>
                    <a:lnB>
                      <a:noFill/>
                    </a:lnB>
                  </a:tcPr>
                </a:tc>
                <a:tc>
                  <a:txBody>
                    <a:bodyPr/>
                    <a:lstStyle/>
                    <a:p>
                      <a:pPr algn="l" fontAlgn="b"/>
                      <a:endParaRPr lang="en-US" sz="900" b="0" i="0" u="none" strike="noStrike" dirty="0">
                        <a:effectLst/>
                        <a:latin typeface="Arial" panose="020B0604020202020204" pitchFamily="34" charset="0"/>
                      </a:endParaRPr>
                    </a:p>
                  </a:txBody>
                  <a:tcPr marL="8802" marR="8802" marT="8802" marB="0" anchor="b">
                    <a:lnL>
                      <a:noFill/>
                    </a:lnL>
                    <a:lnR>
                      <a:noFill/>
                    </a:lnR>
                    <a:lnT>
                      <a:noFill/>
                    </a:lnT>
                    <a:lnB>
                      <a:noFill/>
                    </a:lnB>
                  </a:tcPr>
                </a:tc>
                <a:tc>
                  <a:txBody>
                    <a:bodyPr/>
                    <a:lstStyle/>
                    <a:p>
                      <a:pPr algn="l" fontAlgn="b"/>
                      <a:endParaRPr lang="en-US" sz="900" b="0" i="0" u="none" strike="noStrike" dirty="0">
                        <a:effectLst/>
                        <a:latin typeface="Arial" panose="020B0604020202020204" pitchFamily="34" charset="0"/>
                      </a:endParaRPr>
                    </a:p>
                  </a:txBody>
                  <a:tcPr marL="8802" marR="8802" marT="8802" marB="0" anchor="b">
                    <a:lnL>
                      <a:noFill/>
                    </a:lnL>
                    <a:lnR>
                      <a:noFill/>
                    </a:lnR>
                    <a:lnT>
                      <a:noFill/>
                    </a:lnT>
                    <a:lnB>
                      <a:noFill/>
                    </a:lnB>
                  </a:tcPr>
                </a:tc>
                <a:tc>
                  <a:txBody>
                    <a:bodyPr/>
                    <a:lstStyle/>
                    <a:p>
                      <a:pPr algn="ctr" fontAlgn="b"/>
                      <a:r>
                        <a:rPr lang="en-US" sz="1000" b="0" i="0" u="none" strike="noStrike" dirty="0">
                          <a:solidFill>
                            <a:srgbClr val="000000"/>
                          </a:solidFill>
                          <a:effectLst/>
                          <a:latin typeface="Calibri" panose="020F0502020204030204" pitchFamily="34" charset="0"/>
                        </a:rPr>
                        <a:t> </a:t>
                      </a:r>
                    </a:p>
                  </a:txBody>
                  <a:tcPr marL="8802" marR="8802" marT="8802" marB="0" anchor="b">
                    <a:lnL>
                      <a:noFill/>
                    </a:lnL>
                    <a:lnR>
                      <a:noFill/>
                    </a:lnR>
                    <a:lnT>
                      <a:noFill/>
                    </a:lnT>
                    <a:lnB>
                      <a:noFill/>
                    </a:lnB>
                    <a:solidFill>
                      <a:srgbClr val="CCCCFF"/>
                    </a:solidFill>
                  </a:tcPr>
                </a:tc>
                <a:tc>
                  <a:txBody>
                    <a:bodyPr/>
                    <a:lstStyle/>
                    <a:p>
                      <a:pPr algn="ctr" fontAlgn="b"/>
                      <a:r>
                        <a:rPr lang="en-US" sz="1000" b="0" i="0" u="none" strike="noStrike" dirty="0">
                          <a:solidFill>
                            <a:srgbClr val="000000"/>
                          </a:solidFill>
                          <a:effectLst/>
                          <a:latin typeface="Calibri" panose="020F0502020204030204" pitchFamily="34" charset="0"/>
                        </a:rPr>
                        <a:t> </a:t>
                      </a:r>
                    </a:p>
                  </a:txBody>
                  <a:tcPr marL="8802" marR="8802" marT="8802" marB="0" anchor="b">
                    <a:lnL>
                      <a:noFill/>
                    </a:lnL>
                    <a:lnR>
                      <a:noFill/>
                    </a:lnR>
                    <a:lnT>
                      <a:noFill/>
                    </a:lnT>
                    <a:lnB>
                      <a:noFill/>
                    </a:lnB>
                    <a:solidFill>
                      <a:srgbClr val="99CCFF"/>
                    </a:solidFill>
                  </a:tcPr>
                </a:tc>
                <a:tc>
                  <a:txBody>
                    <a:bodyPr/>
                    <a:lstStyle/>
                    <a:p>
                      <a:pPr algn="ctr" fontAlgn="b"/>
                      <a:r>
                        <a:rPr lang="en-US" sz="700" b="1" i="0" u="none" strike="noStrike" dirty="0">
                          <a:effectLst/>
                          <a:latin typeface="Arial" panose="020B0604020202020204" pitchFamily="34" charset="0"/>
                        </a:rPr>
                        <a:t> </a:t>
                      </a:r>
                    </a:p>
                  </a:txBody>
                  <a:tcPr marL="8802" marR="8802" marT="8802" marB="0" anchor="b">
                    <a:lnL>
                      <a:noFill/>
                    </a:lnL>
                    <a:lnR>
                      <a:noFill/>
                    </a:lnR>
                    <a:lnT>
                      <a:noFill/>
                    </a:lnT>
                    <a:lnB>
                      <a:noFill/>
                    </a:lnB>
                    <a:solidFill>
                      <a:srgbClr val="FFFF99"/>
                    </a:solidFill>
                  </a:tcPr>
                </a:tc>
                <a:tc>
                  <a:txBody>
                    <a:bodyPr/>
                    <a:lstStyle/>
                    <a:p>
                      <a:pPr algn="ctr" fontAlgn="b"/>
                      <a:r>
                        <a:rPr lang="en-US" sz="700" b="1" i="0" u="none" strike="noStrike" dirty="0">
                          <a:effectLst/>
                          <a:latin typeface="Arial" panose="020B0604020202020204" pitchFamily="34" charset="0"/>
                        </a:rPr>
                        <a:t>Actual</a:t>
                      </a:r>
                    </a:p>
                  </a:txBody>
                  <a:tcPr marL="8802" marR="8802" marT="8802" marB="0" anchor="b">
                    <a:lnL>
                      <a:noFill/>
                    </a:lnL>
                    <a:lnR>
                      <a:noFill/>
                    </a:lnR>
                    <a:lnT>
                      <a:noFill/>
                    </a:lnT>
                    <a:lnB>
                      <a:noFill/>
                    </a:lnB>
                    <a:solidFill>
                      <a:srgbClr val="FFFF99"/>
                    </a:solidFill>
                  </a:tcPr>
                </a:tc>
                <a:tc>
                  <a:txBody>
                    <a:bodyPr/>
                    <a:lstStyle/>
                    <a:p>
                      <a:pPr algn="ctr" fontAlgn="b"/>
                      <a:r>
                        <a:rPr lang="en-US" sz="700" b="1" i="0" u="none" strike="noStrike" dirty="0">
                          <a:effectLst/>
                          <a:latin typeface="Arial" panose="020B0604020202020204" pitchFamily="34" charset="0"/>
                        </a:rPr>
                        <a:t>Estimated</a:t>
                      </a:r>
                    </a:p>
                  </a:txBody>
                  <a:tcPr marL="8802" marR="8802" marT="8802" marB="0" anchor="b">
                    <a:lnL>
                      <a:noFill/>
                    </a:lnL>
                    <a:lnR>
                      <a:noFill/>
                    </a:lnR>
                    <a:lnT>
                      <a:noFill/>
                    </a:lnT>
                    <a:lnB>
                      <a:noFill/>
                    </a:lnB>
                    <a:solidFill>
                      <a:srgbClr val="FFFF99"/>
                    </a:solidFill>
                  </a:tcPr>
                </a:tc>
                <a:tc>
                  <a:txBody>
                    <a:bodyPr/>
                    <a:lstStyle/>
                    <a:p>
                      <a:pPr algn="ctr" fontAlgn="b"/>
                      <a:r>
                        <a:rPr lang="en-US" sz="700" b="1" i="0" u="none" strike="noStrike" dirty="0">
                          <a:effectLst/>
                          <a:latin typeface="Arial" panose="020B0604020202020204" pitchFamily="34" charset="0"/>
                        </a:rPr>
                        <a:t>Estimated &amp;</a:t>
                      </a:r>
                    </a:p>
                  </a:txBody>
                  <a:tcPr marL="8802" marR="8802" marT="8802" marB="0" anchor="b">
                    <a:lnL>
                      <a:noFill/>
                    </a:lnL>
                    <a:lnR>
                      <a:noFill/>
                    </a:lnR>
                    <a:lnT>
                      <a:noFill/>
                    </a:lnT>
                    <a:lnB>
                      <a:noFill/>
                    </a:lnB>
                    <a:solidFill>
                      <a:srgbClr val="FFFF99"/>
                    </a:solidFill>
                  </a:tcPr>
                </a:tc>
                <a:tc>
                  <a:txBody>
                    <a:bodyPr/>
                    <a:lstStyle/>
                    <a:p>
                      <a:pPr algn="ctr" fontAlgn="b"/>
                      <a:r>
                        <a:rPr lang="en-US" sz="700" b="1" i="0" u="none" strike="noStrike" dirty="0">
                          <a:effectLst/>
                          <a:latin typeface="Arial" panose="020B0604020202020204" pitchFamily="34" charset="0"/>
                        </a:rPr>
                        <a:t>FINAL</a:t>
                      </a:r>
                    </a:p>
                  </a:txBody>
                  <a:tcPr marL="8802" marR="8802" marT="8802" marB="0" anchor="b">
                    <a:lnL>
                      <a:noFill/>
                    </a:lnL>
                    <a:lnR>
                      <a:noFill/>
                    </a:lnR>
                    <a:lnT>
                      <a:noFill/>
                    </a:lnT>
                    <a:lnB>
                      <a:noFill/>
                    </a:lnB>
                    <a:solidFill>
                      <a:srgbClr val="FFFF99"/>
                    </a:solidFill>
                  </a:tcPr>
                </a:tc>
                <a:tc>
                  <a:txBody>
                    <a:bodyPr/>
                    <a:lstStyle/>
                    <a:p>
                      <a:pPr algn="ctr" fontAlgn="b"/>
                      <a:r>
                        <a:rPr lang="en-US" sz="700" b="1" i="0" u="none" strike="noStrike" dirty="0">
                          <a:effectLst/>
                          <a:latin typeface="Arial" panose="020B0604020202020204" pitchFamily="34" charset="0"/>
                        </a:rPr>
                        <a:t>PROPOSED</a:t>
                      </a:r>
                    </a:p>
                  </a:txBody>
                  <a:tcPr marL="8802" marR="8802" marT="8802" marB="0" anchor="b">
                    <a:lnL>
                      <a:noFill/>
                    </a:lnL>
                    <a:lnR>
                      <a:noFill/>
                    </a:lnR>
                    <a:lnT>
                      <a:noFill/>
                    </a:lnT>
                    <a:lnB>
                      <a:noFill/>
                    </a:lnB>
                    <a:solidFill>
                      <a:srgbClr val="FFFF99"/>
                    </a:solidFill>
                  </a:tcPr>
                </a:tc>
                <a:extLst>
                  <a:ext uri="{0D108BD9-81ED-4DB2-BD59-A6C34878D82A}">
                    <a16:rowId xmlns:a16="http://schemas.microsoft.com/office/drawing/2014/main" val="2695174489"/>
                  </a:ext>
                </a:extLst>
              </a:tr>
              <a:tr h="272866">
                <a:tc>
                  <a:txBody>
                    <a:bodyPr/>
                    <a:lstStyle/>
                    <a:p>
                      <a:pPr algn="l" fontAlgn="b"/>
                      <a:endParaRPr lang="en-US" sz="900" b="0" i="0" u="none" strike="noStrike" dirty="0">
                        <a:effectLst/>
                        <a:latin typeface="Arial" panose="020B0604020202020204" pitchFamily="34" charset="0"/>
                      </a:endParaRPr>
                    </a:p>
                  </a:txBody>
                  <a:tcPr marL="8802" marR="8802" marT="8802" marB="0" anchor="b">
                    <a:lnL>
                      <a:noFill/>
                    </a:lnL>
                    <a:lnR>
                      <a:noFill/>
                    </a:lnR>
                    <a:lnT>
                      <a:noFill/>
                    </a:lnT>
                    <a:lnB>
                      <a:noFill/>
                    </a:lnB>
                  </a:tcPr>
                </a:tc>
                <a:tc>
                  <a:txBody>
                    <a:bodyPr/>
                    <a:lstStyle/>
                    <a:p>
                      <a:pPr algn="l" fontAlgn="b"/>
                      <a:endParaRPr lang="en-US" sz="900" b="0" i="0" u="none" strike="noStrike" dirty="0">
                        <a:effectLst/>
                        <a:latin typeface="Arial" panose="020B0604020202020204" pitchFamily="34" charset="0"/>
                      </a:endParaRPr>
                    </a:p>
                  </a:txBody>
                  <a:tcPr marL="8802" marR="8802" marT="8802" marB="0" anchor="b">
                    <a:lnL>
                      <a:noFill/>
                    </a:lnL>
                    <a:lnR>
                      <a:noFill/>
                    </a:lnR>
                    <a:lnT>
                      <a:noFill/>
                    </a:lnT>
                    <a:lnB>
                      <a:noFill/>
                    </a:lnB>
                  </a:tcPr>
                </a:tc>
                <a:tc>
                  <a:txBody>
                    <a:bodyPr/>
                    <a:lstStyle/>
                    <a:p>
                      <a:pPr algn="l" fontAlgn="b"/>
                      <a:endParaRPr lang="en-US" sz="900" b="0" i="0" u="none" strike="noStrike" dirty="0">
                        <a:effectLst/>
                        <a:latin typeface="Arial" panose="020B0604020202020204" pitchFamily="34" charset="0"/>
                      </a:endParaRPr>
                    </a:p>
                  </a:txBody>
                  <a:tcPr marL="8802" marR="8802" marT="8802" marB="0" anchor="b">
                    <a:lnL>
                      <a:noFill/>
                    </a:lnL>
                    <a:lnR>
                      <a:noFill/>
                    </a:lnR>
                    <a:lnT>
                      <a:noFill/>
                    </a:lnT>
                    <a:lnB>
                      <a:noFill/>
                    </a:lnB>
                  </a:tcPr>
                </a:tc>
                <a:tc>
                  <a:txBody>
                    <a:bodyPr/>
                    <a:lstStyle/>
                    <a:p>
                      <a:pPr algn="l" fontAlgn="b"/>
                      <a:endParaRPr lang="en-US" sz="900" b="0" i="0" u="none" strike="noStrike" dirty="0">
                        <a:effectLst/>
                        <a:latin typeface="Arial" panose="020B0604020202020204" pitchFamily="34" charset="0"/>
                      </a:endParaRPr>
                    </a:p>
                  </a:txBody>
                  <a:tcPr marL="8802" marR="8802" marT="8802" marB="0" anchor="b">
                    <a:lnL>
                      <a:noFill/>
                    </a:lnL>
                    <a:lnR>
                      <a:noFill/>
                    </a:lnR>
                    <a:lnT>
                      <a:noFill/>
                    </a:lnT>
                    <a:lnB>
                      <a:noFill/>
                    </a:lnB>
                  </a:tcPr>
                </a:tc>
                <a:tc>
                  <a:txBody>
                    <a:bodyPr/>
                    <a:lstStyle/>
                    <a:p>
                      <a:pPr algn="l" fontAlgn="b"/>
                      <a:endParaRPr lang="en-US" sz="900" b="0" i="0" u="none" strike="noStrike" dirty="0">
                        <a:effectLst/>
                        <a:latin typeface="Arial" panose="020B0604020202020204" pitchFamily="34" charset="0"/>
                      </a:endParaRPr>
                    </a:p>
                  </a:txBody>
                  <a:tcPr marL="8802" marR="8802" marT="8802" marB="0" anchor="b">
                    <a:lnL>
                      <a:noFill/>
                    </a:lnL>
                    <a:lnR>
                      <a:noFill/>
                    </a:lnR>
                    <a:lnT>
                      <a:noFill/>
                    </a:lnT>
                    <a:lnB>
                      <a:noFill/>
                    </a:lnB>
                  </a:tcPr>
                </a:tc>
                <a:tc>
                  <a:txBody>
                    <a:bodyPr/>
                    <a:lstStyle/>
                    <a:p>
                      <a:pPr algn="l" fontAlgn="b"/>
                      <a:endParaRPr lang="en-US" sz="900" b="0" i="0" u="none" strike="noStrike" dirty="0">
                        <a:effectLst/>
                        <a:latin typeface="Arial" panose="020B0604020202020204" pitchFamily="34" charset="0"/>
                      </a:endParaRPr>
                    </a:p>
                  </a:txBody>
                  <a:tcPr marL="8802" marR="8802" marT="8802" marB="0" anchor="b">
                    <a:lnL>
                      <a:noFill/>
                    </a:lnL>
                    <a:lnR>
                      <a:noFill/>
                    </a:lnR>
                    <a:lnT>
                      <a:noFill/>
                    </a:lnT>
                    <a:lnB>
                      <a:noFill/>
                    </a:lnB>
                  </a:tcPr>
                </a:tc>
                <a:tc>
                  <a:txBody>
                    <a:bodyPr/>
                    <a:lstStyle/>
                    <a:p>
                      <a:pPr algn="ctr" fontAlgn="b"/>
                      <a:r>
                        <a:rPr lang="en-US" sz="700" b="1" i="0" u="none" strike="noStrike" dirty="0">
                          <a:solidFill>
                            <a:srgbClr val="000000"/>
                          </a:solidFill>
                          <a:effectLst/>
                          <a:latin typeface="Arial" panose="020B0604020202020204" pitchFamily="34" charset="0"/>
                        </a:rPr>
                        <a:t>Jan - Dec 14</a:t>
                      </a:r>
                    </a:p>
                  </a:txBody>
                  <a:tcPr marL="8802" marR="8802" marT="8802" marB="0" anchor="b">
                    <a:lnL>
                      <a:noFill/>
                    </a:lnL>
                    <a:lnR>
                      <a:noFill/>
                    </a:lnR>
                    <a:lnT>
                      <a:noFill/>
                    </a:lnT>
                    <a:lnB w="19050" cap="flat" cmpd="sng" algn="ctr">
                      <a:solidFill>
                        <a:srgbClr val="000000"/>
                      </a:solidFill>
                      <a:prstDash val="solid"/>
                      <a:round/>
                      <a:headEnd type="none" w="med" len="med"/>
                      <a:tailEnd type="none" w="med" len="med"/>
                    </a:lnB>
                    <a:solidFill>
                      <a:srgbClr val="CCCCFF"/>
                    </a:solidFill>
                  </a:tcPr>
                </a:tc>
                <a:tc>
                  <a:txBody>
                    <a:bodyPr/>
                    <a:lstStyle/>
                    <a:p>
                      <a:pPr algn="ctr" fontAlgn="b"/>
                      <a:r>
                        <a:rPr lang="en-US" sz="700" b="1" i="0" u="none" strike="noStrike" dirty="0">
                          <a:solidFill>
                            <a:srgbClr val="000000"/>
                          </a:solidFill>
                          <a:effectLst/>
                          <a:latin typeface="Arial" panose="020B0604020202020204" pitchFamily="34" charset="0"/>
                        </a:rPr>
                        <a:t>Jan - Dec 15</a:t>
                      </a:r>
                    </a:p>
                  </a:txBody>
                  <a:tcPr marL="8802" marR="8802" marT="8802" marB="0" anchor="b">
                    <a:lnL>
                      <a:noFill/>
                    </a:lnL>
                    <a:lnR>
                      <a:noFill/>
                    </a:lnR>
                    <a:lnT>
                      <a:noFill/>
                    </a:lnT>
                    <a:lnB w="19050" cap="flat" cmpd="sng" algn="ctr">
                      <a:solidFill>
                        <a:srgbClr val="000000"/>
                      </a:solidFill>
                      <a:prstDash val="solid"/>
                      <a:round/>
                      <a:headEnd type="none" w="med" len="med"/>
                      <a:tailEnd type="none" w="med" len="med"/>
                    </a:lnB>
                    <a:solidFill>
                      <a:srgbClr val="99CCFF"/>
                    </a:solidFill>
                  </a:tcPr>
                </a:tc>
                <a:tc>
                  <a:txBody>
                    <a:bodyPr/>
                    <a:lstStyle/>
                    <a:p>
                      <a:pPr algn="ctr" fontAlgn="b"/>
                      <a:r>
                        <a:rPr lang="en-US" sz="700" b="1" i="0" u="none" strike="noStrike" dirty="0">
                          <a:solidFill>
                            <a:srgbClr val="000000"/>
                          </a:solidFill>
                          <a:effectLst/>
                          <a:latin typeface="Arial" panose="020B0604020202020204" pitchFamily="34" charset="0"/>
                        </a:rPr>
                        <a:t>Jan-Dec 16 </a:t>
                      </a:r>
                    </a:p>
                  </a:txBody>
                  <a:tcPr marL="8802" marR="8802" marT="8802" marB="0" anchor="b">
                    <a:lnL>
                      <a:noFill/>
                    </a:lnL>
                    <a:lnR>
                      <a:noFill/>
                    </a:lnR>
                    <a:lnT>
                      <a:noFill/>
                    </a:lnT>
                    <a:lnB w="12700" cap="flat" cmpd="sng" algn="ctr">
                      <a:solidFill>
                        <a:srgbClr val="000000"/>
                      </a:solidFill>
                      <a:prstDash val="solid"/>
                      <a:round/>
                      <a:headEnd type="none" w="med" len="med"/>
                      <a:tailEnd type="none" w="med" len="med"/>
                    </a:lnB>
                    <a:solidFill>
                      <a:srgbClr val="FFFF99"/>
                    </a:solidFill>
                  </a:tcPr>
                </a:tc>
                <a:tc>
                  <a:txBody>
                    <a:bodyPr/>
                    <a:lstStyle/>
                    <a:p>
                      <a:pPr algn="ctr" fontAlgn="b"/>
                      <a:r>
                        <a:rPr lang="en-US" sz="700" b="1" i="0" u="none" strike="noStrike" dirty="0">
                          <a:solidFill>
                            <a:srgbClr val="000000"/>
                          </a:solidFill>
                          <a:effectLst/>
                          <a:latin typeface="Arial" panose="020B0604020202020204" pitchFamily="34" charset="0"/>
                        </a:rPr>
                        <a:t>Jan - Aug 17</a:t>
                      </a:r>
                    </a:p>
                  </a:txBody>
                  <a:tcPr marL="8802" marR="8802" marT="8802" marB="0" anchor="b">
                    <a:lnL>
                      <a:noFill/>
                    </a:lnL>
                    <a:lnR>
                      <a:noFill/>
                    </a:lnR>
                    <a:lnT>
                      <a:noFill/>
                    </a:lnT>
                    <a:lnB w="12700" cap="flat" cmpd="sng" algn="ctr">
                      <a:solidFill>
                        <a:srgbClr val="000000"/>
                      </a:solidFill>
                      <a:prstDash val="solid"/>
                      <a:round/>
                      <a:headEnd type="none" w="med" len="med"/>
                      <a:tailEnd type="none" w="med" len="med"/>
                    </a:lnB>
                    <a:solidFill>
                      <a:srgbClr val="FFFF99"/>
                    </a:solidFill>
                  </a:tcPr>
                </a:tc>
                <a:tc>
                  <a:txBody>
                    <a:bodyPr/>
                    <a:lstStyle/>
                    <a:p>
                      <a:pPr algn="ctr" fontAlgn="b"/>
                      <a:r>
                        <a:rPr lang="en-US" sz="700" b="1" i="0" u="none" strike="noStrike" dirty="0">
                          <a:solidFill>
                            <a:srgbClr val="000000"/>
                          </a:solidFill>
                          <a:effectLst/>
                          <a:latin typeface="Arial" panose="020B0604020202020204" pitchFamily="34" charset="0"/>
                        </a:rPr>
                        <a:t>Sept - Dec 2017</a:t>
                      </a:r>
                    </a:p>
                  </a:txBody>
                  <a:tcPr marL="8802" marR="8802" marT="8802" marB="0" anchor="b">
                    <a:lnL>
                      <a:noFill/>
                    </a:lnL>
                    <a:lnR>
                      <a:noFill/>
                    </a:lnR>
                    <a:lnT>
                      <a:noFill/>
                    </a:lnT>
                    <a:lnB w="12700" cap="flat" cmpd="sng" algn="ctr">
                      <a:solidFill>
                        <a:srgbClr val="000000"/>
                      </a:solidFill>
                      <a:prstDash val="solid"/>
                      <a:round/>
                      <a:headEnd type="none" w="med" len="med"/>
                      <a:tailEnd type="none" w="med" len="med"/>
                    </a:lnB>
                    <a:solidFill>
                      <a:srgbClr val="FFFF99"/>
                    </a:solidFill>
                  </a:tcPr>
                </a:tc>
                <a:tc>
                  <a:txBody>
                    <a:bodyPr/>
                    <a:lstStyle/>
                    <a:p>
                      <a:pPr algn="ctr" fontAlgn="b"/>
                      <a:r>
                        <a:rPr lang="en-US" sz="700" b="1" i="0" u="none" strike="noStrike" dirty="0">
                          <a:solidFill>
                            <a:srgbClr val="000000"/>
                          </a:solidFill>
                          <a:effectLst/>
                          <a:latin typeface="Arial" panose="020B0604020202020204" pitchFamily="34" charset="0"/>
                        </a:rPr>
                        <a:t>Actual 2017</a:t>
                      </a:r>
                    </a:p>
                  </a:txBody>
                  <a:tcPr marL="8802" marR="8802" marT="8802" marB="0" anchor="b">
                    <a:lnL>
                      <a:noFill/>
                    </a:lnL>
                    <a:lnR>
                      <a:noFill/>
                    </a:lnR>
                    <a:lnT>
                      <a:noFill/>
                    </a:lnT>
                    <a:lnB w="12700" cap="flat" cmpd="sng" algn="ctr">
                      <a:solidFill>
                        <a:srgbClr val="000000"/>
                      </a:solidFill>
                      <a:prstDash val="solid"/>
                      <a:round/>
                      <a:headEnd type="none" w="med" len="med"/>
                      <a:tailEnd type="none" w="med" len="med"/>
                    </a:lnB>
                    <a:solidFill>
                      <a:srgbClr val="FFFF99"/>
                    </a:solidFill>
                  </a:tcPr>
                </a:tc>
                <a:tc>
                  <a:txBody>
                    <a:bodyPr/>
                    <a:lstStyle/>
                    <a:p>
                      <a:pPr algn="ctr" fontAlgn="b"/>
                      <a:r>
                        <a:rPr lang="en-US" sz="700" b="1" i="0" u="none" strike="noStrike" dirty="0">
                          <a:solidFill>
                            <a:srgbClr val="000000"/>
                          </a:solidFill>
                          <a:effectLst/>
                          <a:latin typeface="Arial" panose="020B0604020202020204" pitchFamily="34" charset="0"/>
                        </a:rPr>
                        <a:t>2017 Budget</a:t>
                      </a:r>
                    </a:p>
                  </a:txBody>
                  <a:tcPr marL="8802" marR="8802" marT="8802" marB="0" anchor="b">
                    <a:lnL>
                      <a:noFill/>
                    </a:lnL>
                    <a:lnR>
                      <a:noFill/>
                    </a:lnR>
                    <a:lnT>
                      <a:noFill/>
                    </a:lnT>
                    <a:lnB w="12700" cap="flat" cmpd="sng" algn="ctr">
                      <a:solidFill>
                        <a:srgbClr val="000000"/>
                      </a:solidFill>
                      <a:prstDash val="solid"/>
                      <a:round/>
                      <a:headEnd type="none" w="med" len="med"/>
                      <a:tailEnd type="none" w="med" len="med"/>
                    </a:lnB>
                    <a:solidFill>
                      <a:srgbClr val="FFFF99"/>
                    </a:solidFill>
                  </a:tcPr>
                </a:tc>
                <a:tc>
                  <a:txBody>
                    <a:bodyPr/>
                    <a:lstStyle/>
                    <a:p>
                      <a:pPr algn="ctr" fontAlgn="b"/>
                      <a:r>
                        <a:rPr lang="en-US" sz="700" b="1" i="0" u="none" strike="noStrike" dirty="0">
                          <a:solidFill>
                            <a:srgbClr val="000000"/>
                          </a:solidFill>
                          <a:effectLst/>
                          <a:latin typeface="Arial" panose="020B0604020202020204" pitchFamily="34" charset="0"/>
                        </a:rPr>
                        <a:t>2018 Budget</a:t>
                      </a:r>
                    </a:p>
                  </a:txBody>
                  <a:tcPr marL="8802" marR="8802" marT="8802" marB="0" anchor="b">
                    <a:lnL>
                      <a:noFill/>
                    </a:lnL>
                    <a:lnR>
                      <a:noFill/>
                    </a:lnR>
                    <a:lnT>
                      <a:noFill/>
                    </a:lnT>
                    <a:lnB w="12700" cap="flat" cmpd="sng" algn="ctr">
                      <a:solidFill>
                        <a:srgbClr val="000000"/>
                      </a:solidFill>
                      <a:prstDash val="solid"/>
                      <a:round/>
                      <a:headEnd type="none" w="med" len="med"/>
                      <a:tailEnd type="none" w="med" len="med"/>
                    </a:lnB>
                    <a:solidFill>
                      <a:srgbClr val="FFFF99"/>
                    </a:solidFill>
                  </a:tcPr>
                </a:tc>
                <a:extLst>
                  <a:ext uri="{0D108BD9-81ED-4DB2-BD59-A6C34878D82A}">
                    <a16:rowId xmlns:a16="http://schemas.microsoft.com/office/drawing/2014/main" val="1464209108"/>
                  </a:ext>
                </a:extLst>
              </a:tr>
              <a:tr h="184845">
                <a:tc gridSpan="3">
                  <a:txBody>
                    <a:bodyPr/>
                    <a:lstStyle/>
                    <a:p>
                      <a:pPr algn="l" fontAlgn="b"/>
                      <a:r>
                        <a:rPr lang="en-US" sz="700" b="1" i="0" u="none" strike="noStrike" dirty="0">
                          <a:solidFill>
                            <a:srgbClr val="000000"/>
                          </a:solidFill>
                          <a:effectLst/>
                          <a:latin typeface="Arial" panose="020B0604020202020204" pitchFamily="34" charset="0"/>
                        </a:rPr>
                        <a:t>522100 · FIRE MEMBERS</a:t>
                      </a:r>
                    </a:p>
                  </a:txBody>
                  <a:tcPr marL="8802" marR="8802" marT="8802" marB="0" anchor="b">
                    <a:lnL>
                      <a:noFill/>
                    </a:lnL>
                    <a:lnR>
                      <a:noFill/>
                    </a:lnR>
                    <a:lnT>
                      <a:noFill/>
                    </a:lnT>
                    <a:lnB>
                      <a:noFill/>
                    </a:lnB>
                  </a:tcPr>
                </a:tc>
                <a:tc hMerge="1">
                  <a:txBody>
                    <a:bodyPr/>
                    <a:lstStyle/>
                    <a:p>
                      <a:endParaRPr lang="en-US"/>
                    </a:p>
                  </a:txBody>
                  <a:tcPr/>
                </a:tc>
                <a:tc hMerge="1">
                  <a:txBody>
                    <a:bodyPr/>
                    <a:lstStyle/>
                    <a:p>
                      <a:endParaRPr lang="en-US"/>
                    </a:p>
                  </a:txBody>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8802" marR="8802" marT="8802" marB="0" anchor="b">
                    <a:lnL>
                      <a:noFill/>
                    </a:lnL>
                    <a:lnR>
                      <a:noFill/>
                    </a:lnR>
                    <a:lnT>
                      <a:noFill/>
                    </a:lnT>
                    <a:lnB>
                      <a:noFill/>
                    </a:lnB>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8802" marR="8802" marT="8802" marB="0" anchor="b">
                    <a:lnL>
                      <a:noFill/>
                    </a:lnL>
                    <a:lnR>
                      <a:noFill/>
                    </a:lnR>
                    <a:lnT>
                      <a:noFill/>
                    </a:lnT>
                    <a:lnB>
                      <a:noFill/>
                    </a:lnB>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8802" marR="8802" marT="8802" marB="0" anchor="b">
                    <a:lnL>
                      <a:noFill/>
                    </a:lnL>
                    <a:lnR>
                      <a:noFill/>
                    </a:lnR>
                    <a:lnT>
                      <a:noFill/>
                    </a:lnT>
                    <a:lnB>
                      <a:noFill/>
                    </a:lnB>
                  </a:tcPr>
                </a:tc>
                <a:tc>
                  <a:txBody>
                    <a:bodyPr/>
                    <a:lstStyle/>
                    <a:p>
                      <a:pPr algn="l" fontAlgn="b"/>
                      <a:endParaRPr lang="en-US" sz="1000" b="0" i="0" u="none" strike="noStrike" dirty="0">
                        <a:solidFill>
                          <a:srgbClr val="000000"/>
                        </a:solidFill>
                        <a:effectLst/>
                        <a:latin typeface="Calibri" panose="020F0502020204030204" pitchFamily="34" charset="0"/>
                      </a:endParaRPr>
                    </a:p>
                  </a:txBody>
                  <a:tcPr marL="8802" marR="8802" marT="8802" marB="0" anchor="b">
                    <a:lnL>
                      <a:noFill/>
                    </a:lnL>
                    <a:lnR>
                      <a:noFill/>
                    </a:lnR>
                    <a:lnT w="19050" cap="flat" cmpd="sng" algn="ctr">
                      <a:solidFill>
                        <a:srgbClr val="000000"/>
                      </a:solidFill>
                      <a:prstDash val="solid"/>
                      <a:round/>
                      <a:headEnd type="none" w="med" len="med"/>
                      <a:tailEnd type="none" w="med" len="med"/>
                    </a:lnT>
                    <a:lnB>
                      <a:noFill/>
                    </a:lnB>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8802" marR="8802" marT="8802" marB="0" anchor="b">
                    <a:lnL>
                      <a:noFill/>
                    </a:lnL>
                    <a:lnR>
                      <a:noFill/>
                    </a:lnR>
                    <a:lnT w="19050" cap="flat" cmpd="sng" algn="ctr">
                      <a:solidFill>
                        <a:srgbClr val="000000"/>
                      </a:solidFill>
                      <a:prstDash val="solid"/>
                      <a:round/>
                      <a:headEnd type="none" w="med" len="med"/>
                      <a:tailEnd type="none" w="med" len="med"/>
                    </a:lnT>
                    <a:lnB>
                      <a:noFill/>
                    </a:lnB>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8802" marR="8802" marT="8802"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8802" marR="8802" marT="8802"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8802" marR="8802" marT="8802"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8802" marR="8802" marT="8802"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8802" marR="8802" marT="8802"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8802" marR="8802" marT="8802" marB="0" anchor="b">
                    <a:lnL>
                      <a:noFill/>
                    </a:lnL>
                    <a:lnR>
                      <a:noFill/>
                    </a:lnR>
                    <a:lnT w="1270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val="1266082051"/>
                  </a:ext>
                </a:extLst>
              </a:tr>
              <a:tr h="149636">
                <a:tc>
                  <a:txBody>
                    <a:bodyPr/>
                    <a:lstStyle/>
                    <a:p>
                      <a:pPr algn="l" fontAlgn="b"/>
                      <a:endParaRPr lang="en-US" sz="700" b="1" i="0" u="none" strike="noStrike" dirty="0">
                        <a:solidFill>
                          <a:srgbClr val="000000"/>
                        </a:solidFill>
                        <a:effectLst/>
                        <a:latin typeface="Arial" panose="020B0604020202020204" pitchFamily="34" charset="0"/>
                      </a:endParaRPr>
                    </a:p>
                  </a:txBody>
                  <a:tcPr marL="8802" marR="8802" marT="8802" marB="0" anchor="b">
                    <a:lnL>
                      <a:noFill/>
                    </a:lnL>
                    <a:lnR>
                      <a:noFill/>
                    </a:lnR>
                    <a:lnT>
                      <a:noFill/>
                    </a:lnT>
                    <a:lnB>
                      <a:noFill/>
                    </a:lnB>
                  </a:tcPr>
                </a:tc>
                <a:tc gridSpan="3">
                  <a:txBody>
                    <a:bodyPr/>
                    <a:lstStyle/>
                    <a:p>
                      <a:pPr algn="l" fontAlgn="b"/>
                      <a:r>
                        <a:rPr lang="en-US" sz="700" b="1" i="0" u="none" strike="noStrike" dirty="0">
                          <a:solidFill>
                            <a:srgbClr val="000000"/>
                          </a:solidFill>
                          <a:effectLst/>
                          <a:latin typeface="Arial" panose="020B0604020202020204" pitchFamily="34" charset="0"/>
                        </a:rPr>
                        <a:t>522110 · PERSONNEL &amp; WAGES</a:t>
                      </a:r>
                    </a:p>
                  </a:txBody>
                  <a:tcPr marL="8802" marR="8802" marT="8802" marB="0" anchor="b">
                    <a:lnL>
                      <a:noFill/>
                    </a:lnL>
                    <a:lnR>
                      <a:noFill/>
                    </a:lnR>
                    <a:lnT>
                      <a:noFill/>
                    </a:lnT>
                    <a:lnB>
                      <a:noFill/>
                    </a:lnB>
                  </a:tcPr>
                </a:tc>
                <a:tc hMerge="1">
                  <a:txBody>
                    <a:bodyPr/>
                    <a:lstStyle/>
                    <a:p>
                      <a:endParaRPr lang="en-US"/>
                    </a:p>
                  </a:txBody>
                  <a:tcPr/>
                </a:tc>
                <a:tc hMerge="1">
                  <a:txBody>
                    <a:bodyPr/>
                    <a:lstStyle/>
                    <a:p>
                      <a:endParaRPr lang="en-US"/>
                    </a:p>
                  </a:txBody>
                  <a:tcPr/>
                </a:tc>
                <a:tc>
                  <a:txBody>
                    <a:bodyPr/>
                    <a:lstStyle/>
                    <a:p>
                      <a:pPr algn="l" fontAlgn="b"/>
                      <a:endParaRPr lang="en-US" sz="900" b="0" i="0" u="none" strike="noStrike" dirty="0">
                        <a:effectLst/>
                        <a:latin typeface="Arial" panose="020B0604020202020204" pitchFamily="34" charset="0"/>
                      </a:endParaRPr>
                    </a:p>
                  </a:txBody>
                  <a:tcPr marL="8802" marR="8802" marT="8802" marB="0" anchor="b">
                    <a:lnL>
                      <a:noFill/>
                    </a:lnL>
                    <a:lnR>
                      <a:noFill/>
                    </a:lnR>
                    <a:lnT>
                      <a:noFill/>
                    </a:lnT>
                    <a:lnB>
                      <a:noFill/>
                    </a:lnB>
                  </a:tcPr>
                </a:tc>
                <a:tc>
                  <a:txBody>
                    <a:bodyPr/>
                    <a:lstStyle/>
                    <a:p>
                      <a:pPr algn="l" fontAlgn="b"/>
                      <a:endParaRPr lang="en-US" sz="900" b="0" i="0" u="none" strike="noStrike" dirty="0">
                        <a:effectLst/>
                        <a:latin typeface="Arial" panose="020B0604020202020204" pitchFamily="34" charset="0"/>
                      </a:endParaRPr>
                    </a:p>
                  </a:txBody>
                  <a:tcPr marL="8802" marR="8802" marT="8802" marB="0" anchor="b">
                    <a:lnL>
                      <a:noFill/>
                    </a:lnL>
                    <a:lnR>
                      <a:noFill/>
                    </a:lnR>
                    <a:lnT>
                      <a:noFill/>
                    </a:lnT>
                    <a:lnB>
                      <a:noFill/>
                    </a:lnB>
                  </a:tcPr>
                </a:tc>
                <a:tc>
                  <a:txBody>
                    <a:bodyPr/>
                    <a:lstStyle/>
                    <a:p>
                      <a:pPr algn="r" fontAlgn="b"/>
                      <a:r>
                        <a:rPr lang="en-US" sz="700" b="0" i="0" u="none" strike="noStrike" dirty="0">
                          <a:solidFill>
                            <a:srgbClr val="000000"/>
                          </a:solidFill>
                          <a:effectLst/>
                          <a:latin typeface="Arial" panose="020B0604020202020204" pitchFamily="34" charset="0"/>
                        </a:rPr>
                        <a:t>22,994.00</a:t>
                      </a:r>
                    </a:p>
                  </a:txBody>
                  <a:tcPr marL="8802" marR="8802" marT="8802" marB="0" anchor="b">
                    <a:lnL>
                      <a:noFill/>
                    </a:lnL>
                    <a:lnR>
                      <a:noFill/>
                    </a:lnR>
                    <a:lnT>
                      <a:noFill/>
                    </a:lnT>
                    <a:lnB>
                      <a:noFill/>
                    </a:lnB>
                    <a:solidFill>
                      <a:srgbClr val="CCCCFF"/>
                    </a:solidFill>
                  </a:tcPr>
                </a:tc>
                <a:tc>
                  <a:txBody>
                    <a:bodyPr/>
                    <a:lstStyle/>
                    <a:p>
                      <a:pPr algn="r" fontAlgn="b"/>
                      <a:r>
                        <a:rPr lang="en-US" sz="700" b="0" i="0" u="none" strike="noStrike" dirty="0">
                          <a:solidFill>
                            <a:srgbClr val="000000"/>
                          </a:solidFill>
                          <a:effectLst/>
                          <a:latin typeface="Arial" panose="020B0604020202020204" pitchFamily="34" charset="0"/>
                        </a:rPr>
                        <a:t>23,776.87</a:t>
                      </a:r>
                    </a:p>
                  </a:txBody>
                  <a:tcPr marL="8802" marR="8802" marT="8802" marB="0" anchor="b">
                    <a:lnL>
                      <a:noFill/>
                    </a:lnL>
                    <a:lnR>
                      <a:noFill/>
                    </a:lnR>
                    <a:lnT>
                      <a:noFill/>
                    </a:lnT>
                    <a:lnB>
                      <a:noFill/>
                    </a:lnB>
                    <a:solidFill>
                      <a:srgbClr val="99CCFF"/>
                    </a:solidFill>
                  </a:tcPr>
                </a:tc>
                <a:tc>
                  <a:txBody>
                    <a:bodyPr/>
                    <a:lstStyle/>
                    <a:p>
                      <a:pPr algn="r" fontAlgn="b"/>
                      <a:r>
                        <a:rPr lang="en-US" sz="700" b="0" i="0" u="none" strike="noStrike" dirty="0">
                          <a:solidFill>
                            <a:srgbClr val="000000"/>
                          </a:solidFill>
                          <a:effectLst/>
                          <a:latin typeface="Arial" panose="020B0604020202020204" pitchFamily="34" charset="0"/>
                        </a:rPr>
                        <a:t>29,605.00</a:t>
                      </a:r>
                    </a:p>
                  </a:txBody>
                  <a:tcPr marL="8802" marR="8802" marT="8802" marB="0" anchor="b">
                    <a:lnL>
                      <a:noFill/>
                    </a:lnL>
                    <a:lnR>
                      <a:noFill/>
                    </a:lnR>
                    <a:lnT>
                      <a:noFill/>
                    </a:lnT>
                    <a:lnB>
                      <a:noFill/>
                    </a:lnB>
                    <a:solidFill>
                      <a:srgbClr val="FFFF99"/>
                    </a:solidFill>
                  </a:tcPr>
                </a:tc>
                <a:tc>
                  <a:txBody>
                    <a:bodyPr/>
                    <a:lstStyle/>
                    <a:p>
                      <a:pPr algn="r" fontAlgn="b"/>
                      <a:r>
                        <a:rPr lang="en-US" sz="700" b="0" i="0" u="none" strike="noStrike" dirty="0">
                          <a:solidFill>
                            <a:srgbClr val="000000"/>
                          </a:solidFill>
                          <a:effectLst/>
                          <a:latin typeface="Arial" panose="020B0604020202020204" pitchFamily="34" charset="0"/>
                        </a:rPr>
                        <a:t>20,590.00</a:t>
                      </a:r>
                    </a:p>
                  </a:txBody>
                  <a:tcPr marL="8802" marR="8802" marT="8802" marB="0" anchor="b">
                    <a:lnL>
                      <a:noFill/>
                    </a:lnL>
                    <a:lnR>
                      <a:noFill/>
                    </a:lnR>
                    <a:lnT>
                      <a:noFill/>
                    </a:lnT>
                    <a:lnB>
                      <a:noFill/>
                    </a:lnB>
                    <a:solidFill>
                      <a:srgbClr val="FFFF99"/>
                    </a:solidFill>
                  </a:tcPr>
                </a:tc>
                <a:tc>
                  <a:txBody>
                    <a:bodyPr/>
                    <a:lstStyle/>
                    <a:p>
                      <a:pPr algn="r" fontAlgn="b"/>
                      <a:r>
                        <a:rPr lang="en-US" sz="700" b="0" i="0" u="none" strike="noStrike" dirty="0">
                          <a:solidFill>
                            <a:srgbClr val="000000"/>
                          </a:solidFill>
                          <a:effectLst/>
                          <a:latin typeface="Arial" panose="020B0604020202020204" pitchFamily="34" charset="0"/>
                        </a:rPr>
                        <a:t>0.00</a:t>
                      </a:r>
                    </a:p>
                  </a:txBody>
                  <a:tcPr marL="8802" marR="8802" marT="8802" marB="0" anchor="b">
                    <a:lnL>
                      <a:noFill/>
                    </a:lnL>
                    <a:lnR>
                      <a:noFill/>
                    </a:lnR>
                    <a:lnT>
                      <a:noFill/>
                    </a:lnT>
                    <a:lnB>
                      <a:noFill/>
                    </a:lnB>
                    <a:solidFill>
                      <a:srgbClr val="FFFF99"/>
                    </a:solidFill>
                  </a:tcPr>
                </a:tc>
                <a:tc>
                  <a:txBody>
                    <a:bodyPr/>
                    <a:lstStyle/>
                    <a:p>
                      <a:pPr algn="r" fontAlgn="b"/>
                      <a:r>
                        <a:rPr lang="en-US" sz="700" b="0" i="0" u="none" strike="noStrike" dirty="0">
                          <a:solidFill>
                            <a:srgbClr val="000000"/>
                          </a:solidFill>
                          <a:effectLst/>
                          <a:latin typeface="Arial" panose="020B0604020202020204" pitchFamily="34" charset="0"/>
                        </a:rPr>
                        <a:t>20,590.00</a:t>
                      </a:r>
                    </a:p>
                  </a:txBody>
                  <a:tcPr marL="8802" marR="8802" marT="8802" marB="0" anchor="b">
                    <a:lnL>
                      <a:noFill/>
                    </a:lnL>
                    <a:lnR>
                      <a:noFill/>
                    </a:lnR>
                    <a:lnT>
                      <a:noFill/>
                    </a:lnT>
                    <a:lnB>
                      <a:noFill/>
                    </a:lnB>
                    <a:solidFill>
                      <a:srgbClr val="FFFF99"/>
                    </a:solidFill>
                  </a:tcPr>
                </a:tc>
                <a:tc>
                  <a:txBody>
                    <a:bodyPr/>
                    <a:lstStyle/>
                    <a:p>
                      <a:pPr algn="r" fontAlgn="b"/>
                      <a:r>
                        <a:rPr lang="en-US" sz="700" b="0" i="0" u="none" strike="noStrike" dirty="0">
                          <a:solidFill>
                            <a:srgbClr val="000000"/>
                          </a:solidFill>
                          <a:effectLst/>
                          <a:latin typeface="Arial" panose="020B0604020202020204" pitchFamily="34" charset="0"/>
                        </a:rPr>
                        <a:t>18,250.00</a:t>
                      </a:r>
                    </a:p>
                  </a:txBody>
                  <a:tcPr marL="8802" marR="8802" marT="8802" marB="0" anchor="b">
                    <a:lnL>
                      <a:noFill/>
                    </a:lnL>
                    <a:lnR>
                      <a:noFill/>
                    </a:lnR>
                    <a:lnT>
                      <a:noFill/>
                    </a:lnT>
                    <a:lnB>
                      <a:noFill/>
                    </a:lnB>
                    <a:solidFill>
                      <a:srgbClr val="FFFF99"/>
                    </a:solidFill>
                  </a:tcPr>
                </a:tc>
                <a:tc>
                  <a:txBody>
                    <a:bodyPr/>
                    <a:lstStyle/>
                    <a:p>
                      <a:pPr algn="r" fontAlgn="b"/>
                      <a:r>
                        <a:rPr lang="en-US" sz="700" b="0" i="0" u="none" strike="noStrike" dirty="0">
                          <a:solidFill>
                            <a:srgbClr val="000000"/>
                          </a:solidFill>
                          <a:effectLst/>
                          <a:latin typeface="Arial" panose="020B0604020202020204" pitchFamily="34" charset="0"/>
                        </a:rPr>
                        <a:t>20,550.00</a:t>
                      </a:r>
                    </a:p>
                  </a:txBody>
                  <a:tcPr marL="8802" marR="8802" marT="8802" marB="0" anchor="b">
                    <a:lnL>
                      <a:noFill/>
                    </a:lnL>
                    <a:lnR>
                      <a:noFill/>
                    </a:lnR>
                    <a:lnT>
                      <a:noFill/>
                    </a:lnT>
                    <a:lnB>
                      <a:noFill/>
                    </a:lnB>
                    <a:solidFill>
                      <a:srgbClr val="FFFF99"/>
                    </a:solidFill>
                  </a:tcPr>
                </a:tc>
                <a:extLst>
                  <a:ext uri="{0D108BD9-81ED-4DB2-BD59-A6C34878D82A}">
                    <a16:rowId xmlns:a16="http://schemas.microsoft.com/office/drawing/2014/main" val="1027951617"/>
                  </a:ext>
                </a:extLst>
              </a:tr>
              <a:tr h="234136">
                <a:tc>
                  <a:txBody>
                    <a:bodyPr/>
                    <a:lstStyle/>
                    <a:p>
                      <a:pPr algn="l" fontAlgn="b"/>
                      <a:endParaRPr lang="en-US" sz="700" b="1" i="0" u="none" strike="noStrike" dirty="0">
                        <a:solidFill>
                          <a:srgbClr val="000000"/>
                        </a:solidFill>
                        <a:effectLst/>
                        <a:latin typeface="Arial" panose="020B0604020202020204" pitchFamily="34" charset="0"/>
                      </a:endParaRPr>
                    </a:p>
                  </a:txBody>
                  <a:tcPr marL="8802" marR="8802" marT="8802" marB="0" anchor="b">
                    <a:lnL>
                      <a:noFill/>
                    </a:lnL>
                    <a:lnR>
                      <a:noFill/>
                    </a:lnR>
                    <a:lnT>
                      <a:noFill/>
                    </a:lnT>
                    <a:lnB>
                      <a:noFill/>
                    </a:lnB>
                  </a:tcPr>
                </a:tc>
                <a:tc gridSpan="3">
                  <a:txBody>
                    <a:bodyPr/>
                    <a:lstStyle/>
                    <a:p>
                      <a:pPr algn="l" fontAlgn="b"/>
                      <a:r>
                        <a:rPr lang="en-US" sz="700" b="1" i="0" u="none" strike="noStrike" dirty="0">
                          <a:solidFill>
                            <a:srgbClr val="000000"/>
                          </a:solidFill>
                          <a:effectLst/>
                          <a:latin typeface="Arial" panose="020B0604020202020204" pitchFamily="34" charset="0"/>
                        </a:rPr>
                        <a:t>522120 · SOCIAL SECURITY EXPENSE</a:t>
                      </a:r>
                    </a:p>
                  </a:txBody>
                  <a:tcPr marL="8802" marR="8802" marT="8802" marB="0" anchor="b">
                    <a:lnL>
                      <a:noFill/>
                    </a:lnL>
                    <a:lnR>
                      <a:noFill/>
                    </a:lnR>
                    <a:lnT>
                      <a:noFill/>
                    </a:lnT>
                    <a:lnB>
                      <a:noFill/>
                    </a:lnB>
                  </a:tcPr>
                </a:tc>
                <a:tc hMerge="1">
                  <a:txBody>
                    <a:bodyPr/>
                    <a:lstStyle/>
                    <a:p>
                      <a:endParaRPr lang="en-US"/>
                    </a:p>
                  </a:txBody>
                  <a:tcPr/>
                </a:tc>
                <a:tc hMerge="1">
                  <a:txBody>
                    <a:bodyPr/>
                    <a:lstStyle/>
                    <a:p>
                      <a:endParaRPr lang="en-US"/>
                    </a:p>
                  </a:txBody>
                  <a:tcPr/>
                </a:tc>
                <a:tc>
                  <a:txBody>
                    <a:bodyPr/>
                    <a:lstStyle/>
                    <a:p>
                      <a:pPr algn="l" fontAlgn="b"/>
                      <a:endParaRPr lang="en-US" sz="900" b="0" i="0" u="none" strike="noStrike" dirty="0">
                        <a:effectLst/>
                        <a:latin typeface="Arial" panose="020B0604020202020204" pitchFamily="34" charset="0"/>
                      </a:endParaRPr>
                    </a:p>
                  </a:txBody>
                  <a:tcPr marL="8802" marR="8802" marT="8802" marB="0" anchor="b">
                    <a:lnL>
                      <a:noFill/>
                    </a:lnL>
                    <a:lnR>
                      <a:noFill/>
                    </a:lnR>
                    <a:lnT>
                      <a:noFill/>
                    </a:lnT>
                    <a:lnB>
                      <a:noFill/>
                    </a:lnB>
                  </a:tcPr>
                </a:tc>
                <a:tc>
                  <a:txBody>
                    <a:bodyPr/>
                    <a:lstStyle/>
                    <a:p>
                      <a:pPr algn="l" fontAlgn="b"/>
                      <a:endParaRPr lang="en-US" sz="900" b="0" i="0" u="none" strike="noStrike" dirty="0">
                        <a:effectLst/>
                        <a:latin typeface="Arial" panose="020B0604020202020204" pitchFamily="34" charset="0"/>
                      </a:endParaRPr>
                    </a:p>
                  </a:txBody>
                  <a:tcPr marL="8802" marR="8802" marT="8802" marB="0" anchor="b">
                    <a:lnL>
                      <a:noFill/>
                    </a:lnL>
                    <a:lnR>
                      <a:noFill/>
                    </a:lnR>
                    <a:lnT>
                      <a:noFill/>
                    </a:lnT>
                    <a:lnB>
                      <a:noFill/>
                    </a:lnB>
                  </a:tcPr>
                </a:tc>
                <a:tc>
                  <a:txBody>
                    <a:bodyPr/>
                    <a:lstStyle/>
                    <a:p>
                      <a:pPr algn="r" fontAlgn="b"/>
                      <a:r>
                        <a:rPr lang="en-US" sz="700" b="0" i="0" u="none" strike="noStrike" dirty="0">
                          <a:solidFill>
                            <a:srgbClr val="000000"/>
                          </a:solidFill>
                          <a:effectLst/>
                          <a:latin typeface="Arial" panose="020B0604020202020204" pitchFamily="34" charset="0"/>
                        </a:rPr>
                        <a:t>1,719.57</a:t>
                      </a:r>
                    </a:p>
                  </a:txBody>
                  <a:tcPr marL="8802" marR="8802" marT="8802" marB="0" anchor="b">
                    <a:lnL>
                      <a:noFill/>
                    </a:lnL>
                    <a:lnR>
                      <a:noFill/>
                    </a:lnR>
                    <a:lnT>
                      <a:noFill/>
                    </a:lnT>
                    <a:lnB>
                      <a:noFill/>
                    </a:lnB>
                    <a:solidFill>
                      <a:srgbClr val="CCCCFF"/>
                    </a:solidFill>
                  </a:tcPr>
                </a:tc>
                <a:tc>
                  <a:txBody>
                    <a:bodyPr/>
                    <a:lstStyle/>
                    <a:p>
                      <a:pPr algn="r" fontAlgn="b"/>
                      <a:r>
                        <a:rPr lang="en-US" sz="700" b="0" i="0" u="none" strike="noStrike" dirty="0">
                          <a:solidFill>
                            <a:srgbClr val="000000"/>
                          </a:solidFill>
                          <a:effectLst/>
                          <a:latin typeface="Arial" panose="020B0604020202020204" pitchFamily="34" charset="0"/>
                        </a:rPr>
                        <a:t>1,836.62</a:t>
                      </a:r>
                    </a:p>
                  </a:txBody>
                  <a:tcPr marL="8802" marR="8802" marT="8802" marB="0" anchor="b">
                    <a:lnL>
                      <a:noFill/>
                    </a:lnL>
                    <a:lnR>
                      <a:noFill/>
                    </a:lnR>
                    <a:lnT>
                      <a:noFill/>
                    </a:lnT>
                    <a:lnB>
                      <a:noFill/>
                    </a:lnB>
                    <a:solidFill>
                      <a:srgbClr val="99CCFF"/>
                    </a:solidFill>
                  </a:tcPr>
                </a:tc>
                <a:tc>
                  <a:txBody>
                    <a:bodyPr/>
                    <a:lstStyle/>
                    <a:p>
                      <a:pPr algn="r" fontAlgn="b"/>
                      <a:r>
                        <a:rPr lang="en-US" sz="700" b="0" i="0" u="none" strike="noStrike" dirty="0">
                          <a:solidFill>
                            <a:srgbClr val="000000"/>
                          </a:solidFill>
                          <a:effectLst/>
                          <a:latin typeface="Arial" panose="020B0604020202020204" pitchFamily="34" charset="0"/>
                        </a:rPr>
                        <a:t>2,260.06</a:t>
                      </a:r>
                    </a:p>
                  </a:txBody>
                  <a:tcPr marL="8802" marR="8802" marT="8802" marB="0" anchor="b">
                    <a:lnL>
                      <a:noFill/>
                    </a:lnL>
                    <a:lnR>
                      <a:noFill/>
                    </a:lnR>
                    <a:lnT>
                      <a:noFill/>
                    </a:lnT>
                    <a:lnB>
                      <a:noFill/>
                    </a:lnB>
                    <a:solidFill>
                      <a:srgbClr val="FFFF99"/>
                    </a:solidFill>
                  </a:tcPr>
                </a:tc>
                <a:tc>
                  <a:txBody>
                    <a:bodyPr/>
                    <a:lstStyle/>
                    <a:p>
                      <a:pPr algn="r" fontAlgn="b"/>
                      <a:r>
                        <a:rPr lang="en-US" sz="700" b="0" i="0" u="none" strike="noStrike" dirty="0">
                          <a:solidFill>
                            <a:srgbClr val="000000"/>
                          </a:solidFill>
                          <a:effectLst/>
                          <a:latin typeface="Arial" panose="020B0604020202020204" pitchFamily="34" charset="0"/>
                        </a:rPr>
                        <a:t>1,575.18</a:t>
                      </a:r>
                    </a:p>
                  </a:txBody>
                  <a:tcPr marL="8802" marR="8802" marT="8802" marB="0" anchor="b">
                    <a:lnL>
                      <a:noFill/>
                    </a:lnL>
                    <a:lnR>
                      <a:noFill/>
                    </a:lnR>
                    <a:lnT>
                      <a:noFill/>
                    </a:lnT>
                    <a:lnB>
                      <a:noFill/>
                    </a:lnB>
                    <a:solidFill>
                      <a:srgbClr val="FFFF99"/>
                    </a:solidFill>
                  </a:tcPr>
                </a:tc>
                <a:tc>
                  <a:txBody>
                    <a:bodyPr/>
                    <a:lstStyle/>
                    <a:p>
                      <a:pPr algn="r" fontAlgn="b"/>
                      <a:r>
                        <a:rPr lang="en-US" sz="700" b="0" i="0" u="none" strike="noStrike" dirty="0">
                          <a:solidFill>
                            <a:srgbClr val="000000"/>
                          </a:solidFill>
                          <a:effectLst/>
                          <a:latin typeface="Arial" panose="020B0604020202020204" pitchFamily="34" charset="0"/>
                        </a:rPr>
                        <a:t>0.00</a:t>
                      </a:r>
                    </a:p>
                  </a:txBody>
                  <a:tcPr marL="8802" marR="8802" marT="8802" marB="0" anchor="b">
                    <a:lnL>
                      <a:noFill/>
                    </a:lnL>
                    <a:lnR>
                      <a:noFill/>
                    </a:lnR>
                    <a:lnT>
                      <a:noFill/>
                    </a:lnT>
                    <a:lnB>
                      <a:noFill/>
                    </a:lnB>
                    <a:solidFill>
                      <a:srgbClr val="FFFF99"/>
                    </a:solidFill>
                  </a:tcPr>
                </a:tc>
                <a:tc>
                  <a:txBody>
                    <a:bodyPr/>
                    <a:lstStyle/>
                    <a:p>
                      <a:pPr algn="r" fontAlgn="b"/>
                      <a:r>
                        <a:rPr lang="en-US" sz="700" b="0" i="0" u="none" strike="noStrike" dirty="0">
                          <a:solidFill>
                            <a:srgbClr val="000000"/>
                          </a:solidFill>
                          <a:effectLst/>
                          <a:latin typeface="Arial" panose="020B0604020202020204" pitchFamily="34" charset="0"/>
                        </a:rPr>
                        <a:t>1,575.18</a:t>
                      </a:r>
                    </a:p>
                  </a:txBody>
                  <a:tcPr marL="8802" marR="8802" marT="8802" marB="0" anchor="b">
                    <a:lnL>
                      <a:noFill/>
                    </a:lnL>
                    <a:lnR>
                      <a:noFill/>
                    </a:lnR>
                    <a:lnT>
                      <a:noFill/>
                    </a:lnT>
                    <a:lnB>
                      <a:noFill/>
                    </a:lnB>
                    <a:solidFill>
                      <a:srgbClr val="FFFF99"/>
                    </a:solidFill>
                  </a:tcPr>
                </a:tc>
                <a:tc>
                  <a:txBody>
                    <a:bodyPr/>
                    <a:lstStyle/>
                    <a:p>
                      <a:pPr algn="r" fontAlgn="b"/>
                      <a:r>
                        <a:rPr lang="en-US" sz="700" b="0" i="0" u="none" strike="noStrike" dirty="0">
                          <a:solidFill>
                            <a:srgbClr val="000000"/>
                          </a:solidFill>
                          <a:effectLst/>
                          <a:latin typeface="Arial" panose="020B0604020202020204" pitchFamily="34" charset="0"/>
                        </a:rPr>
                        <a:t>1,700.00</a:t>
                      </a:r>
                    </a:p>
                  </a:txBody>
                  <a:tcPr marL="8802" marR="8802" marT="8802" marB="0" anchor="b">
                    <a:lnL>
                      <a:noFill/>
                    </a:lnL>
                    <a:lnR>
                      <a:noFill/>
                    </a:lnR>
                    <a:lnT>
                      <a:noFill/>
                    </a:lnT>
                    <a:lnB>
                      <a:noFill/>
                    </a:lnB>
                    <a:solidFill>
                      <a:srgbClr val="FFFF99"/>
                    </a:solidFill>
                  </a:tcPr>
                </a:tc>
                <a:tc>
                  <a:txBody>
                    <a:bodyPr/>
                    <a:lstStyle/>
                    <a:p>
                      <a:pPr algn="r" fontAlgn="b"/>
                      <a:r>
                        <a:rPr lang="en-US" sz="700" b="0" i="0" u="none" strike="noStrike" dirty="0">
                          <a:solidFill>
                            <a:srgbClr val="000000"/>
                          </a:solidFill>
                          <a:effectLst/>
                          <a:latin typeface="Arial" panose="020B0604020202020204" pitchFamily="34" charset="0"/>
                        </a:rPr>
                        <a:t>1,575.00</a:t>
                      </a:r>
                    </a:p>
                  </a:txBody>
                  <a:tcPr marL="8802" marR="8802" marT="8802" marB="0" anchor="b">
                    <a:lnL>
                      <a:noFill/>
                    </a:lnL>
                    <a:lnR>
                      <a:noFill/>
                    </a:lnR>
                    <a:lnT>
                      <a:noFill/>
                    </a:lnT>
                    <a:lnB>
                      <a:noFill/>
                    </a:lnB>
                    <a:solidFill>
                      <a:srgbClr val="FFFF99"/>
                    </a:solidFill>
                  </a:tcPr>
                </a:tc>
                <a:extLst>
                  <a:ext uri="{0D108BD9-81ED-4DB2-BD59-A6C34878D82A}">
                    <a16:rowId xmlns:a16="http://schemas.microsoft.com/office/drawing/2014/main" val="1444357090"/>
                  </a:ext>
                </a:extLst>
              </a:tr>
              <a:tr h="234136">
                <a:tc>
                  <a:txBody>
                    <a:bodyPr/>
                    <a:lstStyle/>
                    <a:p>
                      <a:pPr algn="l" fontAlgn="b"/>
                      <a:endParaRPr lang="en-US" sz="700" b="1" i="0" u="none" strike="noStrike" dirty="0">
                        <a:solidFill>
                          <a:srgbClr val="000000"/>
                        </a:solidFill>
                        <a:effectLst/>
                        <a:latin typeface="Arial" panose="020B0604020202020204" pitchFamily="34" charset="0"/>
                      </a:endParaRPr>
                    </a:p>
                  </a:txBody>
                  <a:tcPr marL="8802" marR="8802" marT="8802" marB="0" anchor="b">
                    <a:lnL>
                      <a:noFill/>
                    </a:lnL>
                    <a:lnR>
                      <a:noFill/>
                    </a:lnR>
                    <a:lnT>
                      <a:noFill/>
                    </a:lnT>
                    <a:lnB>
                      <a:noFill/>
                    </a:lnB>
                  </a:tcPr>
                </a:tc>
                <a:tc gridSpan="3">
                  <a:txBody>
                    <a:bodyPr/>
                    <a:lstStyle/>
                    <a:p>
                      <a:pPr algn="l" fontAlgn="b"/>
                      <a:r>
                        <a:rPr lang="en-US" sz="700" b="1" i="0" u="none" strike="noStrike" dirty="0">
                          <a:solidFill>
                            <a:srgbClr val="000000"/>
                          </a:solidFill>
                          <a:effectLst/>
                          <a:latin typeface="Arial" panose="020B0604020202020204" pitchFamily="34" charset="0"/>
                        </a:rPr>
                        <a:t>522125 · FIRE DEPT UNEMPLOYMENT EXPENSE</a:t>
                      </a:r>
                    </a:p>
                  </a:txBody>
                  <a:tcPr marL="8802" marR="8802" marT="8802" marB="0" anchor="b">
                    <a:lnL>
                      <a:noFill/>
                    </a:lnL>
                    <a:lnR>
                      <a:noFill/>
                    </a:lnR>
                    <a:lnT>
                      <a:noFill/>
                    </a:lnT>
                    <a:lnB>
                      <a:noFill/>
                    </a:lnB>
                  </a:tcPr>
                </a:tc>
                <a:tc hMerge="1">
                  <a:txBody>
                    <a:bodyPr/>
                    <a:lstStyle/>
                    <a:p>
                      <a:endParaRPr lang="en-US"/>
                    </a:p>
                  </a:txBody>
                  <a:tcPr/>
                </a:tc>
                <a:tc hMerge="1">
                  <a:txBody>
                    <a:bodyPr/>
                    <a:lstStyle/>
                    <a:p>
                      <a:endParaRPr lang="en-US"/>
                    </a:p>
                  </a:txBody>
                  <a:tcPr/>
                </a:tc>
                <a:tc>
                  <a:txBody>
                    <a:bodyPr/>
                    <a:lstStyle/>
                    <a:p>
                      <a:pPr algn="l" fontAlgn="b"/>
                      <a:endParaRPr lang="en-US" sz="900" b="0" i="0" u="none" strike="noStrike" dirty="0">
                        <a:effectLst/>
                        <a:latin typeface="Arial" panose="020B0604020202020204" pitchFamily="34" charset="0"/>
                      </a:endParaRPr>
                    </a:p>
                  </a:txBody>
                  <a:tcPr marL="8802" marR="8802" marT="8802" marB="0" anchor="b">
                    <a:lnL>
                      <a:noFill/>
                    </a:lnL>
                    <a:lnR>
                      <a:noFill/>
                    </a:lnR>
                    <a:lnT>
                      <a:noFill/>
                    </a:lnT>
                    <a:lnB>
                      <a:noFill/>
                    </a:lnB>
                  </a:tcPr>
                </a:tc>
                <a:tc>
                  <a:txBody>
                    <a:bodyPr/>
                    <a:lstStyle/>
                    <a:p>
                      <a:pPr algn="l" fontAlgn="b"/>
                      <a:endParaRPr lang="en-US" sz="900" b="0" i="0" u="none" strike="noStrike" dirty="0">
                        <a:effectLst/>
                        <a:latin typeface="Arial" panose="020B0604020202020204" pitchFamily="34" charset="0"/>
                      </a:endParaRPr>
                    </a:p>
                  </a:txBody>
                  <a:tcPr marL="8802" marR="8802" marT="8802" marB="0" anchor="b">
                    <a:lnL>
                      <a:noFill/>
                    </a:lnL>
                    <a:lnR>
                      <a:noFill/>
                    </a:lnR>
                    <a:lnT>
                      <a:noFill/>
                    </a:lnT>
                    <a:lnB>
                      <a:noFill/>
                    </a:lnB>
                  </a:tcPr>
                </a:tc>
                <a:tc>
                  <a:txBody>
                    <a:bodyPr/>
                    <a:lstStyle/>
                    <a:p>
                      <a:pPr algn="r" fontAlgn="b"/>
                      <a:r>
                        <a:rPr lang="en-US" sz="700" b="0" i="0" u="none" strike="noStrike" dirty="0">
                          <a:solidFill>
                            <a:srgbClr val="000000"/>
                          </a:solidFill>
                          <a:effectLst/>
                          <a:latin typeface="Arial" panose="020B0604020202020204" pitchFamily="34" charset="0"/>
                        </a:rPr>
                        <a:t>195.32</a:t>
                      </a:r>
                    </a:p>
                  </a:txBody>
                  <a:tcPr marL="8802" marR="8802" marT="8802" marB="0" anchor="b">
                    <a:lnL>
                      <a:noFill/>
                    </a:lnL>
                    <a:lnR>
                      <a:noFill/>
                    </a:lnR>
                    <a:lnT>
                      <a:noFill/>
                    </a:lnT>
                    <a:lnB>
                      <a:noFill/>
                    </a:lnB>
                    <a:solidFill>
                      <a:srgbClr val="CCCCFF"/>
                    </a:solidFill>
                  </a:tcPr>
                </a:tc>
                <a:tc>
                  <a:txBody>
                    <a:bodyPr/>
                    <a:lstStyle/>
                    <a:p>
                      <a:pPr algn="r" fontAlgn="b"/>
                      <a:r>
                        <a:rPr lang="en-US" sz="700" b="0" i="0" u="none" strike="noStrike" dirty="0">
                          <a:solidFill>
                            <a:srgbClr val="000000"/>
                          </a:solidFill>
                          <a:effectLst/>
                          <a:latin typeface="Arial" panose="020B0604020202020204" pitchFamily="34" charset="0"/>
                        </a:rPr>
                        <a:t>124.60</a:t>
                      </a:r>
                    </a:p>
                  </a:txBody>
                  <a:tcPr marL="8802" marR="8802" marT="8802" marB="0" anchor="b">
                    <a:lnL>
                      <a:noFill/>
                    </a:lnL>
                    <a:lnR>
                      <a:noFill/>
                    </a:lnR>
                    <a:lnT>
                      <a:noFill/>
                    </a:lnT>
                    <a:lnB>
                      <a:noFill/>
                    </a:lnB>
                    <a:solidFill>
                      <a:srgbClr val="99CCFF"/>
                    </a:solidFill>
                  </a:tcPr>
                </a:tc>
                <a:tc>
                  <a:txBody>
                    <a:bodyPr/>
                    <a:lstStyle/>
                    <a:p>
                      <a:pPr algn="r" fontAlgn="b"/>
                      <a:r>
                        <a:rPr lang="en-US" sz="700" b="0" i="0" u="none" strike="noStrike" dirty="0">
                          <a:solidFill>
                            <a:srgbClr val="000000"/>
                          </a:solidFill>
                          <a:effectLst/>
                          <a:latin typeface="Arial" panose="020B0604020202020204" pitchFamily="34" charset="0"/>
                        </a:rPr>
                        <a:t>142.29</a:t>
                      </a:r>
                    </a:p>
                  </a:txBody>
                  <a:tcPr marL="8802" marR="8802" marT="8802" marB="0" anchor="b">
                    <a:lnL>
                      <a:noFill/>
                    </a:lnL>
                    <a:lnR>
                      <a:noFill/>
                    </a:lnR>
                    <a:lnT>
                      <a:noFill/>
                    </a:lnT>
                    <a:lnB>
                      <a:noFill/>
                    </a:lnB>
                    <a:solidFill>
                      <a:srgbClr val="FFFF99"/>
                    </a:solidFill>
                  </a:tcPr>
                </a:tc>
                <a:tc>
                  <a:txBody>
                    <a:bodyPr/>
                    <a:lstStyle/>
                    <a:p>
                      <a:pPr algn="r" fontAlgn="b"/>
                      <a:r>
                        <a:rPr lang="en-US" sz="700" b="0" i="0" u="none" strike="noStrike" dirty="0">
                          <a:solidFill>
                            <a:srgbClr val="000000"/>
                          </a:solidFill>
                          <a:effectLst/>
                          <a:latin typeface="Arial" panose="020B0604020202020204" pitchFamily="34" charset="0"/>
                        </a:rPr>
                        <a:t>96.82</a:t>
                      </a:r>
                    </a:p>
                  </a:txBody>
                  <a:tcPr marL="8802" marR="8802" marT="8802" marB="0" anchor="b">
                    <a:lnL>
                      <a:noFill/>
                    </a:lnL>
                    <a:lnR>
                      <a:noFill/>
                    </a:lnR>
                    <a:lnT>
                      <a:noFill/>
                    </a:lnT>
                    <a:lnB>
                      <a:noFill/>
                    </a:lnB>
                    <a:solidFill>
                      <a:srgbClr val="FFFF99"/>
                    </a:solidFill>
                  </a:tcPr>
                </a:tc>
                <a:tc>
                  <a:txBody>
                    <a:bodyPr/>
                    <a:lstStyle/>
                    <a:p>
                      <a:pPr algn="r" fontAlgn="b"/>
                      <a:r>
                        <a:rPr lang="en-US" sz="700" b="0" i="0" u="none" strike="noStrike" dirty="0">
                          <a:solidFill>
                            <a:srgbClr val="000000"/>
                          </a:solidFill>
                          <a:effectLst/>
                          <a:latin typeface="Arial" panose="020B0604020202020204" pitchFamily="34" charset="0"/>
                        </a:rPr>
                        <a:t>0.00</a:t>
                      </a:r>
                    </a:p>
                  </a:txBody>
                  <a:tcPr marL="8802" marR="8802" marT="8802" marB="0" anchor="b">
                    <a:lnL>
                      <a:noFill/>
                    </a:lnL>
                    <a:lnR>
                      <a:noFill/>
                    </a:lnR>
                    <a:lnT>
                      <a:noFill/>
                    </a:lnT>
                    <a:lnB>
                      <a:noFill/>
                    </a:lnB>
                    <a:solidFill>
                      <a:srgbClr val="FFFF99"/>
                    </a:solidFill>
                  </a:tcPr>
                </a:tc>
                <a:tc>
                  <a:txBody>
                    <a:bodyPr/>
                    <a:lstStyle/>
                    <a:p>
                      <a:pPr algn="r" fontAlgn="b"/>
                      <a:r>
                        <a:rPr lang="en-US" sz="700" b="0" i="0" u="none" strike="noStrike" dirty="0">
                          <a:solidFill>
                            <a:srgbClr val="000000"/>
                          </a:solidFill>
                          <a:effectLst/>
                          <a:latin typeface="Arial" panose="020B0604020202020204" pitchFamily="34" charset="0"/>
                        </a:rPr>
                        <a:t>96.82</a:t>
                      </a:r>
                    </a:p>
                  </a:txBody>
                  <a:tcPr marL="8802" marR="8802" marT="8802" marB="0" anchor="b">
                    <a:lnL>
                      <a:noFill/>
                    </a:lnL>
                    <a:lnR>
                      <a:noFill/>
                    </a:lnR>
                    <a:lnT>
                      <a:noFill/>
                    </a:lnT>
                    <a:lnB>
                      <a:noFill/>
                    </a:lnB>
                    <a:solidFill>
                      <a:srgbClr val="FFFF99"/>
                    </a:solidFill>
                  </a:tcPr>
                </a:tc>
                <a:tc>
                  <a:txBody>
                    <a:bodyPr/>
                    <a:lstStyle/>
                    <a:p>
                      <a:pPr algn="r" fontAlgn="b"/>
                      <a:r>
                        <a:rPr lang="en-US" sz="700" b="0" i="0" u="none" strike="noStrike" dirty="0">
                          <a:solidFill>
                            <a:srgbClr val="000000"/>
                          </a:solidFill>
                          <a:effectLst/>
                          <a:latin typeface="Arial" panose="020B0604020202020204" pitchFamily="34" charset="0"/>
                        </a:rPr>
                        <a:t>125.00</a:t>
                      </a:r>
                    </a:p>
                  </a:txBody>
                  <a:tcPr marL="8802" marR="8802" marT="8802" marB="0" anchor="b">
                    <a:lnL>
                      <a:noFill/>
                    </a:lnL>
                    <a:lnR>
                      <a:noFill/>
                    </a:lnR>
                    <a:lnT>
                      <a:noFill/>
                    </a:lnT>
                    <a:lnB>
                      <a:noFill/>
                    </a:lnB>
                    <a:solidFill>
                      <a:srgbClr val="FFFF99"/>
                    </a:solidFill>
                  </a:tcPr>
                </a:tc>
                <a:tc>
                  <a:txBody>
                    <a:bodyPr/>
                    <a:lstStyle/>
                    <a:p>
                      <a:pPr algn="r" fontAlgn="b"/>
                      <a:r>
                        <a:rPr lang="en-US" sz="700" b="0" i="0" u="none" strike="noStrike" dirty="0">
                          <a:solidFill>
                            <a:srgbClr val="000000"/>
                          </a:solidFill>
                          <a:effectLst/>
                          <a:latin typeface="Arial" panose="020B0604020202020204" pitchFamily="34" charset="0"/>
                        </a:rPr>
                        <a:t>100.00</a:t>
                      </a:r>
                    </a:p>
                  </a:txBody>
                  <a:tcPr marL="8802" marR="8802" marT="8802" marB="0" anchor="b">
                    <a:lnL>
                      <a:noFill/>
                    </a:lnL>
                    <a:lnR>
                      <a:noFill/>
                    </a:lnR>
                    <a:lnT>
                      <a:noFill/>
                    </a:lnT>
                    <a:lnB>
                      <a:noFill/>
                    </a:lnB>
                    <a:solidFill>
                      <a:srgbClr val="FFFF99"/>
                    </a:solidFill>
                  </a:tcPr>
                </a:tc>
                <a:extLst>
                  <a:ext uri="{0D108BD9-81ED-4DB2-BD59-A6C34878D82A}">
                    <a16:rowId xmlns:a16="http://schemas.microsoft.com/office/drawing/2014/main" val="2143806646"/>
                  </a:ext>
                </a:extLst>
              </a:tr>
              <a:tr h="234136">
                <a:tc>
                  <a:txBody>
                    <a:bodyPr/>
                    <a:lstStyle/>
                    <a:p>
                      <a:pPr algn="l" fontAlgn="b"/>
                      <a:endParaRPr lang="en-US" sz="700" b="1" i="0" u="none" strike="noStrike" dirty="0">
                        <a:solidFill>
                          <a:srgbClr val="000000"/>
                        </a:solidFill>
                        <a:effectLst/>
                        <a:latin typeface="Arial" panose="020B0604020202020204" pitchFamily="34" charset="0"/>
                      </a:endParaRPr>
                    </a:p>
                  </a:txBody>
                  <a:tcPr marL="8802" marR="8802" marT="8802" marB="0" anchor="b">
                    <a:lnL>
                      <a:noFill/>
                    </a:lnL>
                    <a:lnR>
                      <a:noFill/>
                    </a:lnR>
                    <a:lnT>
                      <a:noFill/>
                    </a:lnT>
                    <a:lnB>
                      <a:noFill/>
                    </a:lnB>
                  </a:tcPr>
                </a:tc>
                <a:tc gridSpan="3">
                  <a:txBody>
                    <a:bodyPr/>
                    <a:lstStyle/>
                    <a:p>
                      <a:pPr algn="l" fontAlgn="b"/>
                      <a:r>
                        <a:rPr lang="en-US" sz="700" b="1" i="0" u="none" strike="noStrike" dirty="0">
                          <a:solidFill>
                            <a:srgbClr val="000000"/>
                          </a:solidFill>
                          <a:effectLst/>
                          <a:latin typeface="Arial" panose="020B0604020202020204" pitchFamily="34" charset="0"/>
                        </a:rPr>
                        <a:t>522126 · FIRE DEPT WRS RETIREMENT EXPENS</a:t>
                      </a:r>
                    </a:p>
                  </a:txBody>
                  <a:tcPr marL="8802" marR="8802" marT="8802" marB="0" anchor="b">
                    <a:lnL>
                      <a:noFill/>
                    </a:lnL>
                    <a:lnR>
                      <a:noFill/>
                    </a:lnR>
                    <a:lnT>
                      <a:noFill/>
                    </a:lnT>
                    <a:lnB>
                      <a:noFill/>
                    </a:lnB>
                  </a:tcPr>
                </a:tc>
                <a:tc hMerge="1">
                  <a:txBody>
                    <a:bodyPr/>
                    <a:lstStyle/>
                    <a:p>
                      <a:endParaRPr lang="en-US"/>
                    </a:p>
                  </a:txBody>
                  <a:tcPr/>
                </a:tc>
                <a:tc hMerge="1">
                  <a:txBody>
                    <a:bodyPr/>
                    <a:lstStyle/>
                    <a:p>
                      <a:endParaRPr lang="en-US"/>
                    </a:p>
                  </a:txBody>
                  <a:tcPr/>
                </a:tc>
                <a:tc>
                  <a:txBody>
                    <a:bodyPr/>
                    <a:lstStyle/>
                    <a:p>
                      <a:pPr algn="l" fontAlgn="b"/>
                      <a:endParaRPr lang="en-US" sz="900" b="0" i="0" u="none" strike="noStrike" dirty="0">
                        <a:effectLst/>
                        <a:latin typeface="Arial" panose="020B0604020202020204" pitchFamily="34" charset="0"/>
                      </a:endParaRPr>
                    </a:p>
                  </a:txBody>
                  <a:tcPr marL="8802" marR="8802" marT="8802" marB="0" anchor="b">
                    <a:lnL>
                      <a:noFill/>
                    </a:lnL>
                    <a:lnR>
                      <a:noFill/>
                    </a:lnR>
                    <a:lnT>
                      <a:noFill/>
                    </a:lnT>
                    <a:lnB>
                      <a:noFill/>
                    </a:lnB>
                  </a:tcPr>
                </a:tc>
                <a:tc>
                  <a:txBody>
                    <a:bodyPr/>
                    <a:lstStyle/>
                    <a:p>
                      <a:pPr algn="l" fontAlgn="b"/>
                      <a:endParaRPr lang="en-US" sz="900" b="0" i="0" u="none" strike="noStrike" dirty="0">
                        <a:effectLst/>
                        <a:latin typeface="Arial" panose="020B0604020202020204" pitchFamily="34" charset="0"/>
                      </a:endParaRPr>
                    </a:p>
                  </a:txBody>
                  <a:tcPr marL="8802" marR="8802" marT="8802" marB="0" anchor="b">
                    <a:lnL>
                      <a:noFill/>
                    </a:lnL>
                    <a:lnR>
                      <a:noFill/>
                    </a:lnR>
                    <a:lnT>
                      <a:noFill/>
                    </a:lnT>
                    <a:lnB>
                      <a:noFill/>
                    </a:lnB>
                  </a:tcPr>
                </a:tc>
                <a:tc>
                  <a:txBody>
                    <a:bodyPr/>
                    <a:lstStyle/>
                    <a:p>
                      <a:pPr algn="r" fontAlgn="b"/>
                      <a:r>
                        <a:rPr lang="en-US" sz="700" b="0" i="0" u="none" strike="noStrike" dirty="0">
                          <a:solidFill>
                            <a:srgbClr val="000000"/>
                          </a:solidFill>
                          <a:effectLst/>
                          <a:latin typeface="Arial" panose="020B0604020202020204" pitchFamily="34" charset="0"/>
                        </a:rPr>
                        <a:t>304.60</a:t>
                      </a:r>
                    </a:p>
                  </a:txBody>
                  <a:tcPr marL="8802" marR="8802" marT="8802" marB="0" anchor="b">
                    <a:lnL>
                      <a:noFill/>
                    </a:lnL>
                    <a:lnR>
                      <a:noFill/>
                    </a:lnR>
                    <a:lnT>
                      <a:noFill/>
                    </a:lnT>
                    <a:lnB>
                      <a:noFill/>
                    </a:lnB>
                    <a:solidFill>
                      <a:srgbClr val="CCCCFF"/>
                    </a:solidFill>
                  </a:tcPr>
                </a:tc>
                <a:tc>
                  <a:txBody>
                    <a:bodyPr/>
                    <a:lstStyle/>
                    <a:p>
                      <a:pPr algn="r" fontAlgn="b"/>
                      <a:r>
                        <a:rPr lang="en-US" sz="700" b="0" i="0" u="none" strike="noStrike" dirty="0">
                          <a:solidFill>
                            <a:srgbClr val="000000"/>
                          </a:solidFill>
                          <a:effectLst/>
                          <a:latin typeface="Arial" panose="020B0604020202020204" pitchFamily="34" charset="0"/>
                        </a:rPr>
                        <a:t>0.00</a:t>
                      </a:r>
                    </a:p>
                  </a:txBody>
                  <a:tcPr marL="8802" marR="8802" marT="8802" marB="0" anchor="b">
                    <a:lnL>
                      <a:noFill/>
                    </a:lnL>
                    <a:lnR>
                      <a:noFill/>
                    </a:lnR>
                    <a:lnT>
                      <a:noFill/>
                    </a:lnT>
                    <a:lnB>
                      <a:noFill/>
                    </a:lnB>
                    <a:solidFill>
                      <a:srgbClr val="99CCFF"/>
                    </a:solidFill>
                  </a:tcPr>
                </a:tc>
                <a:tc>
                  <a:txBody>
                    <a:bodyPr/>
                    <a:lstStyle/>
                    <a:p>
                      <a:pPr algn="r" fontAlgn="b"/>
                      <a:r>
                        <a:rPr lang="en-US" sz="700" b="0" i="0" u="none" strike="noStrike" dirty="0">
                          <a:solidFill>
                            <a:srgbClr val="000000"/>
                          </a:solidFill>
                          <a:effectLst/>
                          <a:latin typeface="Arial" panose="020B0604020202020204" pitchFamily="34" charset="0"/>
                        </a:rPr>
                        <a:t>0.00</a:t>
                      </a:r>
                    </a:p>
                  </a:txBody>
                  <a:tcPr marL="8802" marR="8802" marT="8802" marB="0" anchor="b">
                    <a:lnL>
                      <a:noFill/>
                    </a:lnL>
                    <a:lnR>
                      <a:noFill/>
                    </a:lnR>
                    <a:lnT>
                      <a:noFill/>
                    </a:lnT>
                    <a:lnB>
                      <a:noFill/>
                    </a:lnB>
                    <a:solidFill>
                      <a:srgbClr val="FFFF99"/>
                    </a:solidFill>
                  </a:tcPr>
                </a:tc>
                <a:tc>
                  <a:txBody>
                    <a:bodyPr/>
                    <a:lstStyle/>
                    <a:p>
                      <a:pPr algn="r" fontAlgn="b"/>
                      <a:r>
                        <a:rPr lang="en-US" sz="700" b="0" i="0" u="none" strike="noStrike" dirty="0">
                          <a:solidFill>
                            <a:srgbClr val="000000"/>
                          </a:solidFill>
                          <a:effectLst/>
                          <a:latin typeface="Arial" panose="020B0604020202020204" pitchFamily="34" charset="0"/>
                        </a:rPr>
                        <a:t>0.00</a:t>
                      </a:r>
                    </a:p>
                  </a:txBody>
                  <a:tcPr marL="8802" marR="8802" marT="8802" marB="0" anchor="b">
                    <a:lnL>
                      <a:noFill/>
                    </a:lnL>
                    <a:lnR>
                      <a:noFill/>
                    </a:lnR>
                    <a:lnT>
                      <a:noFill/>
                    </a:lnT>
                    <a:lnB>
                      <a:noFill/>
                    </a:lnB>
                    <a:solidFill>
                      <a:srgbClr val="FFFF99"/>
                    </a:solidFill>
                  </a:tcPr>
                </a:tc>
                <a:tc>
                  <a:txBody>
                    <a:bodyPr/>
                    <a:lstStyle/>
                    <a:p>
                      <a:pPr algn="r" fontAlgn="b"/>
                      <a:r>
                        <a:rPr lang="en-US" sz="700" b="0" i="0" u="none" strike="noStrike" dirty="0">
                          <a:solidFill>
                            <a:srgbClr val="000000"/>
                          </a:solidFill>
                          <a:effectLst/>
                          <a:latin typeface="Arial" panose="020B0604020202020204" pitchFamily="34" charset="0"/>
                        </a:rPr>
                        <a:t>0.00</a:t>
                      </a:r>
                    </a:p>
                  </a:txBody>
                  <a:tcPr marL="8802" marR="8802" marT="8802" marB="0" anchor="b">
                    <a:lnL>
                      <a:noFill/>
                    </a:lnL>
                    <a:lnR>
                      <a:noFill/>
                    </a:lnR>
                    <a:lnT>
                      <a:noFill/>
                    </a:lnT>
                    <a:lnB>
                      <a:noFill/>
                    </a:lnB>
                    <a:solidFill>
                      <a:srgbClr val="FFFF99"/>
                    </a:solidFill>
                  </a:tcPr>
                </a:tc>
                <a:tc>
                  <a:txBody>
                    <a:bodyPr/>
                    <a:lstStyle/>
                    <a:p>
                      <a:pPr algn="r" fontAlgn="b"/>
                      <a:r>
                        <a:rPr lang="en-US" sz="700" b="0" i="0" u="none" strike="noStrike" dirty="0">
                          <a:solidFill>
                            <a:srgbClr val="000000"/>
                          </a:solidFill>
                          <a:effectLst/>
                          <a:latin typeface="Arial" panose="020B0604020202020204" pitchFamily="34" charset="0"/>
                        </a:rPr>
                        <a:t>0.00</a:t>
                      </a:r>
                    </a:p>
                  </a:txBody>
                  <a:tcPr marL="8802" marR="8802" marT="8802" marB="0" anchor="b">
                    <a:lnL>
                      <a:noFill/>
                    </a:lnL>
                    <a:lnR>
                      <a:noFill/>
                    </a:lnR>
                    <a:lnT>
                      <a:noFill/>
                    </a:lnT>
                    <a:lnB>
                      <a:noFill/>
                    </a:lnB>
                    <a:solidFill>
                      <a:srgbClr val="FFFF99"/>
                    </a:solidFill>
                  </a:tcPr>
                </a:tc>
                <a:tc>
                  <a:txBody>
                    <a:bodyPr/>
                    <a:lstStyle/>
                    <a:p>
                      <a:pPr algn="r" fontAlgn="b"/>
                      <a:r>
                        <a:rPr lang="en-US" sz="700" b="0" i="0" u="none" strike="noStrike" dirty="0">
                          <a:solidFill>
                            <a:srgbClr val="000000"/>
                          </a:solidFill>
                          <a:effectLst/>
                          <a:latin typeface="Arial" panose="020B0604020202020204" pitchFamily="34" charset="0"/>
                        </a:rPr>
                        <a:t>0.00</a:t>
                      </a:r>
                    </a:p>
                  </a:txBody>
                  <a:tcPr marL="8802" marR="8802" marT="8802" marB="0" anchor="b">
                    <a:lnL>
                      <a:noFill/>
                    </a:lnL>
                    <a:lnR>
                      <a:noFill/>
                    </a:lnR>
                    <a:lnT>
                      <a:noFill/>
                    </a:lnT>
                    <a:lnB>
                      <a:noFill/>
                    </a:lnB>
                    <a:solidFill>
                      <a:srgbClr val="FFFF99"/>
                    </a:solidFill>
                  </a:tcPr>
                </a:tc>
                <a:tc>
                  <a:txBody>
                    <a:bodyPr/>
                    <a:lstStyle/>
                    <a:p>
                      <a:pPr algn="r" fontAlgn="b"/>
                      <a:r>
                        <a:rPr lang="en-US" sz="700" b="0" i="0" u="none" strike="noStrike" dirty="0">
                          <a:solidFill>
                            <a:srgbClr val="000000"/>
                          </a:solidFill>
                          <a:effectLst/>
                          <a:latin typeface="Arial" panose="020B0604020202020204" pitchFamily="34" charset="0"/>
                        </a:rPr>
                        <a:t>0.00</a:t>
                      </a:r>
                    </a:p>
                  </a:txBody>
                  <a:tcPr marL="8802" marR="8802" marT="8802" marB="0" anchor="b">
                    <a:lnL>
                      <a:noFill/>
                    </a:lnL>
                    <a:lnR>
                      <a:noFill/>
                    </a:lnR>
                    <a:lnT>
                      <a:noFill/>
                    </a:lnT>
                    <a:lnB>
                      <a:noFill/>
                    </a:lnB>
                    <a:solidFill>
                      <a:srgbClr val="FFFF99"/>
                    </a:solidFill>
                  </a:tcPr>
                </a:tc>
                <a:extLst>
                  <a:ext uri="{0D108BD9-81ED-4DB2-BD59-A6C34878D82A}">
                    <a16:rowId xmlns:a16="http://schemas.microsoft.com/office/drawing/2014/main" val="4106865376"/>
                  </a:ext>
                </a:extLst>
              </a:tr>
              <a:tr h="149636">
                <a:tc>
                  <a:txBody>
                    <a:bodyPr/>
                    <a:lstStyle/>
                    <a:p>
                      <a:pPr algn="l" fontAlgn="b"/>
                      <a:endParaRPr lang="en-US" sz="700" b="1" i="0" u="none" strike="noStrike" dirty="0">
                        <a:solidFill>
                          <a:srgbClr val="000000"/>
                        </a:solidFill>
                        <a:effectLst/>
                        <a:latin typeface="Arial" panose="020B0604020202020204" pitchFamily="34" charset="0"/>
                      </a:endParaRPr>
                    </a:p>
                  </a:txBody>
                  <a:tcPr marL="8802" marR="8802" marT="8802" marB="0" anchor="b">
                    <a:lnL>
                      <a:noFill/>
                    </a:lnL>
                    <a:lnR>
                      <a:noFill/>
                    </a:lnR>
                    <a:lnT>
                      <a:noFill/>
                    </a:lnT>
                    <a:lnB>
                      <a:noFill/>
                    </a:lnB>
                  </a:tcPr>
                </a:tc>
                <a:tc gridSpan="2">
                  <a:txBody>
                    <a:bodyPr/>
                    <a:lstStyle/>
                    <a:p>
                      <a:pPr algn="l" fontAlgn="b"/>
                      <a:r>
                        <a:rPr lang="en-US" sz="700" b="1" i="0" u="none" strike="noStrike" dirty="0">
                          <a:solidFill>
                            <a:srgbClr val="000000"/>
                          </a:solidFill>
                          <a:effectLst/>
                          <a:latin typeface="Arial" panose="020B0604020202020204" pitchFamily="34" charset="0"/>
                        </a:rPr>
                        <a:t>522130 · LOSA FUND</a:t>
                      </a:r>
                    </a:p>
                  </a:txBody>
                  <a:tcPr marL="8802" marR="8802" marT="8802" marB="0" anchor="b">
                    <a:lnL>
                      <a:noFill/>
                    </a:lnL>
                    <a:lnR>
                      <a:noFill/>
                    </a:lnR>
                    <a:lnT>
                      <a:noFill/>
                    </a:lnT>
                    <a:lnB>
                      <a:noFill/>
                    </a:lnB>
                  </a:tcPr>
                </a:tc>
                <a:tc hMerge="1">
                  <a:txBody>
                    <a:bodyPr/>
                    <a:lstStyle/>
                    <a:p>
                      <a:endParaRPr lang="en-US"/>
                    </a:p>
                  </a:txBody>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8802" marR="8802" marT="8802" marB="0" anchor="b">
                    <a:lnL>
                      <a:noFill/>
                    </a:lnL>
                    <a:lnR>
                      <a:noFill/>
                    </a:lnR>
                    <a:lnT>
                      <a:noFill/>
                    </a:lnT>
                    <a:lnB>
                      <a:noFill/>
                    </a:lnB>
                  </a:tcPr>
                </a:tc>
                <a:tc>
                  <a:txBody>
                    <a:bodyPr/>
                    <a:lstStyle/>
                    <a:p>
                      <a:pPr algn="l" fontAlgn="b"/>
                      <a:endParaRPr lang="en-US" sz="900" b="0" i="0" u="none" strike="noStrike" dirty="0">
                        <a:effectLst/>
                        <a:latin typeface="Arial" panose="020B0604020202020204" pitchFamily="34" charset="0"/>
                      </a:endParaRPr>
                    </a:p>
                  </a:txBody>
                  <a:tcPr marL="8802" marR="8802" marT="8802" marB="0" anchor="b">
                    <a:lnL>
                      <a:noFill/>
                    </a:lnL>
                    <a:lnR>
                      <a:noFill/>
                    </a:lnR>
                    <a:lnT>
                      <a:noFill/>
                    </a:lnT>
                    <a:lnB>
                      <a:noFill/>
                    </a:lnB>
                  </a:tcPr>
                </a:tc>
                <a:tc>
                  <a:txBody>
                    <a:bodyPr/>
                    <a:lstStyle/>
                    <a:p>
                      <a:pPr algn="l" fontAlgn="b"/>
                      <a:endParaRPr lang="en-US" sz="900" b="0" i="0" u="none" strike="noStrike" dirty="0">
                        <a:effectLst/>
                        <a:latin typeface="Arial" panose="020B0604020202020204" pitchFamily="34" charset="0"/>
                      </a:endParaRPr>
                    </a:p>
                  </a:txBody>
                  <a:tcPr marL="8802" marR="8802" marT="8802" marB="0" anchor="b">
                    <a:lnL>
                      <a:noFill/>
                    </a:lnL>
                    <a:lnR>
                      <a:noFill/>
                    </a:lnR>
                    <a:lnT>
                      <a:noFill/>
                    </a:lnT>
                    <a:lnB>
                      <a:noFill/>
                    </a:lnB>
                  </a:tcPr>
                </a:tc>
                <a:tc>
                  <a:txBody>
                    <a:bodyPr/>
                    <a:lstStyle/>
                    <a:p>
                      <a:pPr algn="r" fontAlgn="b"/>
                      <a:r>
                        <a:rPr lang="en-US" sz="700" b="0" i="0" u="none" strike="noStrike" dirty="0">
                          <a:solidFill>
                            <a:srgbClr val="000000"/>
                          </a:solidFill>
                          <a:effectLst/>
                          <a:latin typeface="Arial" panose="020B0604020202020204" pitchFamily="34" charset="0"/>
                        </a:rPr>
                        <a:t>7,263.98</a:t>
                      </a:r>
                    </a:p>
                  </a:txBody>
                  <a:tcPr marL="8802" marR="8802" marT="8802" marB="0" anchor="b">
                    <a:lnL>
                      <a:noFill/>
                    </a:lnL>
                    <a:lnR>
                      <a:noFill/>
                    </a:lnR>
                    <a:lnT>
                      <a:noFill/>
                    </a:lnT>
                    <a:lnB>
                      <a:noFill/>
                    </a:lnB>
                    <a:solidFill>
                      <a:srgbClr val="CCCCFF"/>
                    </a:solidFill>
                  </a:tcPr>
                </a:tc>
                <a:tc>
                  <a:txBody>
                    <a:bodyPr/>
                    <a:lstStyle/>
                    <a:p>
                      <a:pPr algn="r" fontAlgn="b"/>
                      <a:r>
                        <a:rPr lang="en-US" sz="700" b="0" i="0" u="none" strike="noStrike" dirty="0">
                          <a:solidFill>
                            <a:srgbClr val="000000"/>
                          </a:solidFill>
                          <a:effectLst/>
                          <a:latin typeface="Arial" panose="020B0604020202020204" pitchFamily="34" charset="0"/>
                        </a:rPr>
                        <a:t>6,005.32</a:t>
                      </a:r>
                    </a:p>
                  </a:txBody>
                  <a:tcPr marL="8802" marR="8802" marT="8802" marB="0" anchor="b">
                    <a:lnL>
                      <a:noFill/>
                    </a:lnL>
                    <a:lnR>
                      <a:noFill/>
                    </a:lnR>
                    <a:lnT>
                      <a:noFill/>
                    </a:lnT>
                    <a:lnB>
                      <a:noFill/>
                    </a:lnB>
                    <a:solidFill>
                      <a:srgbClr val="99CCFF"/>
                    </a:solidFill>
                  </a:tcPr>
                </a:tc>
                <a:tc>
                  <a:txBody>
                    <a:bodyPr/>
                    <a:lstStyle/>
                    <a:p>
                      <a:pPr algn="r" fontAlgn="b"/>
                      <a:r>
                        <a:rPr lang="en-US" sz="700" b="0" i="0" u="none" strike="noStrike" dirty="0">
                          <a:solidFill>
                            <a:srgbClr val="000000"/>
                          </a:solidFill>
                          <a:effectLst/>
                          <a:latin typeface="Arial" panose="020B0604020202020204" pitchFamily="34" charset="0"/>
                        </a:rPr>
                        <a:t>7,404.09</a:t>
                      </a:r>
                    </a:p>
                  </a:txBody>
                  <a:tcPr marL="8802" marR="8802" marT="8802" marB="0" anchor="b">
                    <a:lnL>
                      <a:noFill/>
                    </a:lnL>
                    <a:lnR>
                      <a:noFill/>
                    </a:lnR>
                    <a:lnT>
                      <a:noFill/>
                    </a:lnT>
                    <a:lnB>
                      <a:noFill/>
                    </a:lnB>
                    <a:solidFill>
                      <a:srgbClr val="FFFF99"/>
                    </a:solidFill>
                  </a:tcPr>
                </a:tc>
                <a:tc>
                  <a:txBody>
                    <a:bodyPr/>
                    <a:lstStyle/>
                    <a:p>
                      <a:pPr algn="r" fontAlgn="b"/>
                      <a:r>
                        <a:rPr lang="en-US" sz="700" b="0" i="0" u="none" strike="noStrike" dirty="0">
                          <a:solidFill>
                            <a:srgbClr val="000000"/>
                          </a:solidFill>
                          <a:effectLst/>
                          <a:latin typeface="Arial" panose="020B0604020202020204" pitchFamily="34" charset="0"/>
                        </a:rPr>
                        <a:t>884.26</a:t>
                      </a:r>
                    </a:p>
                  </a:txBody>
                  <a:tcPr marL="8802" marR="8802" marT="8802" marB="0" anchor="b">
                    <a:lnL>
                      <a:noFill/>
                    </a:lnL>
                    <a:lnR>
                      <a:noFill/>
                    </a:lnR>
                    <a:lnT>
                      <a:noFill/>
                    </a:lnT>
                    <a:lnB>
                      <a:noFill/>
                    </a:lnB>
                    <a:solidFill>
                      <a:srgbClr val="FFFF99"/>
                    </a:solidFill>
                  </a:tcPr>
                </a:tc>
                <a:tc>
                  <a:txBody>
                    <a:bodyPr/>
                    <a:lstStyle/>
                    <a:p>
                      <a:pPr algn="r" fontAlgn="b"/>
                      <a:r>
                        <a:rPr lang="en-US" sz="700" b="0" i="0" u="none" strike="noStrike" dirty="0">
                          <a:solidFill>
                            <a:srgbClr val="000000"/>
                          </a:solidFill>
                          <a:effectLst/>
                          <a:latin typeface="Arial" panose="020B0604020202020204" pitchFamily="34" charset="0"/>
                        </a:rPr>
                        <a:t>0.00</a:t>
                      </a:r>
                    </a:p>
                  </a:txBody>
                  <a:tcPr marL="8802" marR="8802" marT="8802" marB="0" anchor="b">
                    <a:lnL>
                      <a:noFill/>
                    </a:lnL>
                    <a:lnR>
                      <a:noFill/>
                    </a:lnR>
                    <a:lnT>
                      <a:noFill/>
                    </a:lnT>
                    <a:lnB>
                      <a:noFill/>
                    </a:lnB>
                    <a:solidFill>
                      <a:srgbClr val="FFFF99"/>
                    </a:solidFill>
                  </a:tcPr>
                </a:tc>
                <a:tc>
                  <a:txBody>
                    <a:bodyPr/>
                    <a:lstStyle/>
                    <a:p>
                      <a:pPr algn="r" fontAlgn="b"/>
                      <a:r>
                        <a:rPr lang="en-US" sz="700" b="0" i="0" u="none" strike="noStrike" dirty="0">
                          <a:solidFill>
                            <a:srgbClr val="000000"/>
                          </a:solidFill>
                          <a:effectLst/>
                          <a:latin typeface="Arial" panose="020B0604020202020204" pitchFamily="34" charset="0"/>
                        </a:rPr>
                        <a:t>884.26</a:t>
                      </a:r>
                    </a:p>
                  </a:txBody>
                  <a:tcPr marL="8802" marR="8802" marT="8802" marB="0" anchor="b">
                    <a:lnL>
                      <a:noFill/>
                    </a:lnL>
                    <a:lnR>
                      <a:noFill/>
                    </a:lnR>
                    <a:lnT>
                      <a:noFill/>
                    </a:lnT>
                    <a:lnB>
                      <a:noFill/>
                    </a:lnB>
                    <a:solidFill>
                      <a:srgbClr val="FFFF99"/>
                    </a:solidFill>
                  </a:tcPr>
                </a:tc>
                <a:tc>
                  <a:txBody>
                    <a:bodyPr/>
                    <a:lstStyle/>
                    <a:p>
                      <a:pPr algn="r" fontAlgn="b"/>
                      <a:r>
                        <a:rPr lang="en-US" sz="700" b="0" i="0" u="none" strike="noStrike" dirty="0">
                          <a:solidFill>
                            <a:srgbClr val="000000"/>
                          </a:solidFill>
                          <a:effectLst/>
                          <a:latin typeface="Arial" panose="020B0604020202020204" pitchFamily="34" charset="0"/>
                        </a:rPr>
                        <a:t>7,500.00</a:t>
                      </a:r>
                    </a:p>
                  </a:txBody>
                  <a:tcPr marL="8802" marR="8802" marT="8802" marB="0" anchor="b">
                    <a:lnL>
                      <a:noFill/>
                    </a:lnL>
                    <a:lnR>
                      <a:noFill/>
                    </a:lnR>
                    <a:lnT>
                      <a:noFill/>
                    </a:lnT>
                    <a:lnB>
                      <a:noFill/>
                    </a:lnB>
                    <a:solidFill>
                      <a:srgbClr val="FFFF99"/>
                    </a:solidFill>
                  </a:tcPr>
                </a:tc>
                <a:tc>
                  <a:txBody>
                    <a:bodyPr/>
                    <a:lstStyle/>
                    <a:p>
                      <a:pPr algn="r" fontAlgn="b"/>
                      <a:r>
                        <a:rPr lang="en-US" sz="700" b="0" i="0" u="none" strike="noStrike" dirty="0">
                          <a:solidFill>
                            <a:srgbClr val="000000"/>
                          </a:solidFill>
                          <a:effectLst/>
                          <a:latin typeface="Arial" panose="020B0604020202020204" pitchFamily="34" charset="0"/>
                        </a:rPr>
                        <a:t>7,500.00</a:t>
                      </a:r>
                    </a:p>
                  </a:txBody>
                  <a:tcPr marL="8802" marR="8802" marT="8802" marB="0" anchor="b">
                    <a:lnL>
                      <a:noFill/>
                    </a:lnL>
                    <a:lnR>
                      <a:noFill/>
                    </a:lnR>
                    <a:lnT>
                      <a:noFill/>
                    </a:lnT>
                    <a:lnB>
                      <a:noFill/>
                    </a:lnB>
                    <a:solidFill>
                      <a:srgbClr val="FFFF99"/>
                    </a:solidFill>
                  </a:tcPr>
                </a:tc>
                <a:extLst>
                  <a:ext uri="{0D108BD9-81ED-4DB2-BD59-A6C34878D82A}">
                    <a16:rowId xmlns:a16="http://schemas.microsoft.com/office/drawing/2014/main" val="2435609927"/>
                  </a:ext>
                </a:extLst>
              </a:tr>
              <a:tr h="234136">
                <a:tc>
                  <a:txBody>
                    <a:bodyPr/>
                    <a:lstStyle/>
                    <a:p>
                      <a:pPr algn="l" fontAlgn="b"/>
                      <a:endParaRPr lang="en-US" sz="700" b="1" i="0" u="none" strike="noStrike" dirty="0">
                        <a:solidFill>
                          <a:srgbClr val="000000"/>
                        </a:solidFill>
                        <a:effectLst/>
                        <a:latin typeface="Arial" panose="020B0604020202020204" pitchFamily="34" charset="0"/>
                      </a:endParaRPr>
                    </a:p>
                  </a:txBody>
                  <a:tcPr marL="8802" marR="8802" marT="8802" marB="0" anchor="b">
                    <a:lnL>
                      <a:noFill/>
                    </a:lnL>
                    <a:lnR>
                      <a:noFill/>
                    </a:lnR>
                    <a:lnT>
                      <a:noFill/>
                    </a:lnT>
                    <a:lnB>
                      <a:noFill/>
                    </a:lnB>
                  </a:tcPr>
                </a:tc>
                <a:tc gridSpan="3">
                  <a:txBody>
                    <a:bodyPr/>
                    <a:lstStyle/>
                    <a:p>
                      <a:pPr algn="l" fontAlgn="b"/>
                      <a:r>
                        <a:rPr lang="en-US" sz="700" b="1" i="0" u="none" strike="noStrike" dirty="0">
                          <a:solidFill>
                            <a:srgbClr val="000000"/>
                          </a:solidFill>
                          <a:effectLst/>
                          <a:latin typeface="Arial" panose="020B0604020202020204" pitchFamily="34" charset="0"/>
                        </a:rPr>
                        <a:t>522140 · HEALTH/VACCINES/FITNESS</a:t>
                      </a:r>
                    </a:p>
                  </a:txBody>
                  <a:tcPr marL="8802" marR="8802" marT="8802" marB="0" anchor="b">
                    <a:lnL>
                      <a:noFill/>
                    </a:lnL>
                    <a:lnR>
                      <a:noFill/>
                    </a:lnR>
                    <a:lnT>
                      <a:noFill/>
                    </a:lnT>
                    <a:lnB>
                      <a:noFill/>
                    </a:lnB>
                  </a:tcPr>
                </a:tc>
                <a:tc hMerge="1">
                  <a:txBody>
                    <a:bodyPr/>
                    <a:lstStyle/>
                    <a:p>
                      <a:endParaRPr lang="en-US"/>
                    </a:p>
                  </a:txBody>
                  <a:tcPr/>
                </a:tc>
                <a:tc hMerge="1">
                  <a:txBody>
                    <a:bodyPr/>
                    <a:lstStyle/>
                    <a:p>
                      <a:endParaRPr lang="en-US"/>
                    </a:p>
                  </a:txBody>
                  <a:tcPr/>
                </a:tc>
                <a:tc>
                  <a:txBody>
                    <a:bodyPr/>
                    <a:lstStyle/>
                    <a:p>
                      <a:pPr algn="l" fontAlgn="b"/>
                      <a:endParaRPr lang="en-US" sz="900" b="0" i="0" u="none" strike="noStrike" dirty="0">
                        <a:effectLst/>
                        <a:latin typeface="Arial" panose="020B0604020202020204" pitchFamily="34" charset="0"/>
                      </a:endParaRPr>
                    </a:p>
                  </a:txBody>
                  <a:tcPr marL="8802" marR="8802" marT="8802" marB="0" anchor="b">
                    <a:lnL>
                      <a:noFill/>
                    </a:lnL>
                    <a:lnR>
                      <a:noFill/>
                    </a:lnR>
                    <a:lnT>
                      <a:noFill/>
                    </a:lnT>
                    <a:lnB>
                      <a:noFill/>
                    </a:lnB>
                  </a:tcPr>
                </a:tc>
                <a:tc>
                  <a:txBody>
                    <a:bodyPr/>
                    <a:lstStyle/>
                    <a:p>
                      <a:pPr algn="l" fontAlgn="b"/>
                      <a:endParaRPr lang="en-US" sz="900" b="0" i="0" u="none" strike="noStrike" dirty="0">
                        <a:effectLst/>
                        <a:latin typeface="Arial" panose="020B0604020202020204" pitchFamily="34" charset="0"/>
                      </a:endParaRPr>
                    </a:p>
                  </a:txBody>
                  <a:tcPr marL="8802" marR="8802" marT="8802" marB="0" anchor="b">
                    <a:lnL>
                      <a:noFill/>
                    </a:lnL>
                    <a:lnR>
                      <a:noFill/>
                    </a:lnR>
                    <a:lnT>
                      <a:noFill/>
                    </a:lnT>
                    <a:lnB>
                      <a:noFill/>
                    </a:lnB>
                  </a:tcPr>
                </a:tc>
                <a:tc>
                  <a:txBody>
                    <a:bodyPr/>
                    <a:lstStyle/>
                    <a:p>
                      <a:pPr algn="r" fontAlgn="b"/>
                      <a:r>
                        <a:rPr lang="en-US" sz="700" b="0" i="0" u="none" strike="noStrike" dirty="0">
                          <a:solidFill>
                            <a:srgbClr val="000000"/>
                          </a:solidFill>
                          <a:effectLst/>
                          <a:latin typeface="Arial" panose="020B0604020202020204" pitchFamily="34" charset="0"/>
                        </a:rPr>
                        <a:t>550.10</a:t>
                      </a:r>
                    </a:p>
                  </a:txBody>
                  <a:tcPr marL="8802" marR="8802" marT="8802" marB="0" anchor="b">
                    <a:lnL>
                      <a:noFill/>
                    </a:lnL>
                    <a:lnR>
                      <a:noFill/>
                    </a:lnR>
                    <a:lnT>
                      <a:noFill/>
                    </a:lnT>
                    <a:lnB>
                      <a:noFill/>
                    </a:lnB>
                    <a:solidFill>
                      <a:srgbClr val="CCCCFF"/>
                    </a:solidFill>
                  </a:tcPr>
                </a:tc>
                <a:tc>
                  <a:txBody>
                    <a:bodyPr/>
                    <a:lstStyle/>
                    <a:p>
                      <a:pPr algn="r" fontAlgn="b"/>
                      <a:r>
                        <a:rPr lang="en-US" sz="700" b="0" i="0" u="none" strike="noStrike" dirty="0">
                          <a:solidFill>
                            <a:srgbClr val="000000"/>
                          </a:solidFill>
                          <a:effectLst/>
                          <a:latin typeface="Arial" panose="020B0604020202020204" pitchFamily="34" charset="0"/>
                        </a:rPr>
                        <a:t>0.00</a:t>
                      </a:r>
                    </a:p>
                  </a:txBody>
                  <a:tcPr marL="8802" marR="8802" marT="8802" marB="0" anchor="b">
                    <a:lnL>
                      <a:noFill/>
                    </a:lnL>
                    <a:lnR>
                      <a:noFill/>
                    </a:lnR>
                    <a:lnT>
                      <a:noFill/>
                    </a:lnT>
                    <a:lnB>
                      <a:noFill/>
                    </a:lnB>
                    <a:solidFill>
                      <a:srgbClr val="99CCFF"/>
                    </a:solidFill>
                  </a:tcPr>
                </a:tc>
                <a:tc>
                  <a:txBody>
                    <a:bodyPr/>
                    <a:lstStyle/>
                    <a:p>
                      <a:pPr algn="r" fontAlgn="b"/>
                      <a:r>
                        <a:rPr lang="en-US" sz="700" b="0" i="0" u="none" strike="noStrike" dirty="0">
                          <a:solidFill>
                            <a:srgbClr val="000000"/>
                          </a:solidFill>
                          <a:effectLst/>
                          <a:latin typeface="Arial" panose="020B0604020202020204" pitchFamily="34" charset="0"/>
                        </a:rPr>
                        <a:t>117.00</a:t>
                      </a:r>
                    </a:p>
                  </a:txBody>
                  <a:tcPr marL="8802" marR="8802" marT="8802" marB="0" anchor="b">
                    <a:lnL>
                      <a:noFill/>
                    </a:lnL>
                    <a:lnR>
                      <a:noFill/>
                    </a:lnR>
                    <a:lnT>
                      <a:noFill/>
                    </a:lnT>
                    <a:lnB>
                      <a:noFill/>
                    </a:lnB>
                    <a:solidFill>
                      <a:srgbClr val="FFFF99"/>
                    </a:solidFill>
                  </a:tcPr>
                </a:tc>
                <a:tc>
                  <a:txBody>
                    <a:bodyPr/>
                    <a:lstStyle/>
                    <a:p>
                      <a:pPr algn="r" fontAlgn="b"/>
                      <a:r>
                        <a:rPr lang="en-US" sz="700" b="0" i="0" u="none" strike="noStrike" dirty="0">
                          <a:solidFill>
                            <a:srgbClr val="000000"/>
                          </a:solidFill>
                          <a:effectLst/>
                          <a:latin typeface="Arial" panose="020B0604020202020204" pitchFamily="34" charset="0"/>
                        </a:rPr>
                        <a:t>0.00</a:t>
                      </a:r>
                    </a:p>
                  </a:txBody>
                  <a:tcPr marL="8802" marR="8802" marT="8802" marB="0" anchor="b">
                    <a:lnL>
                      <a:noFill/>
                    </a:lnL>
                    <a:lnR>
                      <a:noFill/>
                    </a:lnR>
                    <a:lnT>
                      <a:noFill/>
                    </a:lnT>
                    <a:lnB>
                      <a:noFill/>
                    </a:lnB>
                    <a:solidFill>
                      <a:srgbClr val="FFFF99"/>
                    </a:solidFill>
                  </a:tcPr>
                </a:tc>
                <a:tc>
                  <a:txBody>
                    <a:bodyPr/>
                    <a:lstStyle/>
                    <a:p>
                      <a:pPr algn="r" fontAlgn="b"/>
                      <a:r>
                        <a:rPr lang="en-US" sz="700" b="0" i="0" u="none" strike="noStrike" dirty="0">
                          <a:solidFill>
                            <a:srgbClr val="000000"/>
                          </a:solidFill>
                          <a:effectLst/>
                          <a:latin typeface="Arial" panose="020B0604020202020204" pitchFamily="34" charset="0"/>
                        </a:rPr>
                        <a:t>0.00</a:t>
                      </a:r>
                    </a:p>
                  </a:txBody>
                  <a:tcPr marL="8802" marR="8802" marT="8802" marB="0" anchor="b">
                    <a:lnL>
                      <a:noFill/>
                    </a:lnL>
                    <a:lnR>
                      <a:noFill/>
                    </a:lnR>
                    <a:lnT>
                      <a:noFill/>
                    </a:lnT>
                    <a:lnB>
                      <a:noFill/>
                    </a:lnB>
                    <a:solidFill>
                      <a:srgbClr val="FFFF99"/>
                    </a:solidFill>
                  </a:tcPr>
                </a:tc>
                <a:tc>
                  <a:txBody>
                    <a:bodyPr/>
                    <a:lstStyle/>
                    <a:p>
                      <a:pPr algn="r" fontAlgn="b"/>
                      <a:r>
                        <a:rPr lang="en-US" sz="700" b="0" i="0" u="none" strike="noStrike" dirty="0">
                          <a:solidFill>
                            <a:srgbClr val="000000"/>
                          </a:solidFill>
                          <a:effectLst/>
                          <a:latin typeface="Arial" panose="020B0604020202020204" pitchFamily="34" charset="0"/>
                        </a:rPr>
                        <a:t>0.00</a:t>
                      </a:r>
                    </a:p>
                  </a:txBody>
                  <a:tcPr marL="8802" marR="8802" marT="8802" marB="0" anchor="b">
                    <a:lnL>
                      <a:noFill/>
                    </a:lnL>
                    <a:lnR>
                      <a:noFill/>
                    </a:lnR>
                    <a:lnT>
                      <a:noFill/>
                    </a:lnT>
                    <a:lnB>
                      <a:noFill/>
                    </a:lnB>
                    <a:solidFill>
                      <a:srgbClr val="FFFF99"/>
                    </a:solidFill>
                  </a:tcPr>
                </a:tc>
                <a:tc>
                  <a:txBody>
                    <a:bodyPr/>
                    <a:lstStyle/>
                    <a:p>
                      <a:pPr algn="r" fontAlgn="b"/>
                      <a:r>
                        <a:rPr lang="en-US" sz="700" b="0" i="0" u="none" strike="noStrike" dirty="0">
                          <a:solidFill>
                            <a:srgbClr val="000000"/>
                          </a:solidFill>
                          <a:effectLst/>
                          <a:latin typeface="Arial" panose="020B0604020202020204" pitchFamily="34" charset="0"/>
                        </a:rPr>
                        <a:t>500.00</a:t>
                      </a:r>
                    </a:p>
                  </a:txBody>
                  <a:tcPr marL="8802" marR="8802" marT="8802" marB="0" anchor="b">
                    <a:lnL>
                      <a:noFill/>
                    </a:lnL>
                    <a:lnR>
                      <a:noFill/>
                    </a:lnR>
                    <a:lnT>
                      <a:noFill/>
                    </a:lnT>
                    <a:lnB>
                      <a:noFill/>
                    </a:lnB>
                    <a:solidFill>
                      <a:srgbClr val="FFFF99"/>
                    </a:solidFill>
                  </a:tcPr>
                </a:tc>
                <a:tc>
                  <a:txBody>
                    <a:bodyPr/>
                    <a:lstStyle/>
                    <a:p>
                      <a:pPr algn="r" fontAlgn="b"/>
                      <a:r>
                        <a:rPr lang="en-US" sz="700" b="0" i="0" u="none" strike="noStrike" dirty="0">
                          <a:solidFill>
                            <a:srgbClr val="000000"/>
                          </a:solidFill>
                          <a:effectLst/>
                          <a:latin typeface="Arial" panose="020B0604020202020204" pitchFamily="34" charset="0"/>
                        </a:rPr>
                        <a:t>500.00</a:t>
                      </a:r>
                    </a:p>
                  </a:txBody>
                  <a:tcPr marL="8802" marR="8802" marT="8802" marB="0" anchor="b">
                    <a:lnL>
                      <a:noFill/>
                    </a:lnL>
                    <a:lnR>
                      <a:noFill/>
                    </a:lnR>
                    <a:lnT>
                      <a:noFill/>
                    </a:lnT>
                    <a:lnB>
                      <a:noFill/>
                    </a:lnB>
                    <a:solidFill>
                      <a:srgbClr val="FFFF99"/>
                    </a:solidFill>
                  </a:tcPr>
                </a:tc>
                <a:extLst>
                  <a:ext uri="{0D108BD9-81ED-4DB2-BD59-A6C34878D82A}">
                    <a16:rowId xmlns:a16="http://schemas.microsoft.com/office/drawing/2014/main" val="3378812241"/>
                  </a:ext>
                </a:extLst>
              </a:tr>
              <a:tr h="149636">
                <a:tc>
                  <a:txBody>
                    <a:bodyPr/>
                    <a:lstStyle/>
                    <a:p>
                      <a:pPr algn="l" fontAlgn="b"/>
                      <a:endParaRPr lang="en-US" sz="700" b="1" i="0" u="none" strike="noStrike" dirty="0">
                        <a:solidFill>
                          <a:srgbClr val="000000"/>
                        </a:solidFill>
                        <a:effectLst/>
                        <a:latin typeface="Arial" panose="020B0604020202020204" pitchFamily="34" charset="0"/>
                      </a:endParaRPr>
                    </a:p>
                  </a:txBody>
                  <a:tcPr marL="8802" marR="8802" marT="8802" marB="0" anchor="b">
                    <a:lnL>
                      <a:noFill/>
                    </a:lnL>
                    <a:lnR>
                      <a:noFill/>
                    </a:lnR>
                    <a:lnT>
                      <a:noFill/>
                    </a:lnT>
                    <a:lnB>
                      <a:noFill/>
                    </a:lnB>
                  </a:tcPr>
                </a:tc>
                <a:tc gridSpan="3">
                  <a:txBody>
                    <a:bodyPr/>
                    <a:lstStyle/>
                    <a:p>
                      <a:pPr algn="l" fontAlgn="b"/>
                      <a:r>
                        <a:rPr lang="en-US" sz="700" b="1" i="0" u="none" strike="noStrike" dirty="0">
                          <a:solidFill>
                            <a:srgbClr val="000000"/>
                          </a:solidFill>
                          <a:effectLst/>
                          <a:latin typeface="Arial" panose="020B0604020202020204" pitchFamily="34" charset="0"/>
                        </a:rPr>
                        <a:t>522150 · RESCUE TRAINING</a:t>
                      </a:r>
                    </a:p>
                  </a:txBody>
                  <a:tcPr marL="8802" marR="8802" marT="8802" marB="0" anchor="b">
                    <a:lnL>
                      <a:noFill/>
                    </a:lnL>
                    <a:lnR>
                      <a:noFill/>
                    </a:lnR>
                    <a:lnT>
                      <a:noFill/>
                    </a:lnT>
                    <a:lnB>
                      <a:noFill/>
                    </a:lnB>
                  </a:tcPr>
                </a:tc>
                <a:tc hMerge="1">
                  <a:txBody>
                    <a:bodyPr/>
                    <a:lstStyle/>
                    <a:p>
                      <a:endParaRPr lang="en-US"/>
                    </a:p>
                  </a:txBody>
                  <a:tcPr/>
                </a:tc>
                <a:tc hMerge="1">
                  <a:txBody>
                    <a:bodyPr/>
                    <a:lstStyle/>
                    <a:p>
                      <a:endParaRPr lang="en-US"/>
                    </a:p>
                  </a:txBody>
                  <a:tcPr/>
                </a:tc>
                <a:tc>
                  <a:txBody>
                    <a:bodyPr/>
                    <a:lstStyle/>
                    <a:p>
                      <a:pPr algn="l" fontAlgn="b"/>
                      <a:endParaRPr lang="en-US" sz="900" b="0" i="0" u="none" strike="noStrike" dirty="0">
                        <a:effectLst/>
                        <a:latin typeface="Arial" panose="020B0604020202020204" pitchFamily="34" charset="0"/>
                      </a:endParaRPr>
                    </a:p>
                  </a:txBody>
                  <a:tcPr marL="8802" marR="8802" marT="8802" marB="0" anchor="b">
                    <a:lnL>
                      <a:noFill/>
                    </a:lnL>
                    <a:lnR>
                      <a:noFill/>
                    </a:lnR>
                    <a:lnT>
                      <a:noFill/>
                    </a:lnT>
                    <a:lnB>
                      <a:noFill/>
                    </a:lnB>
                  </a:tcPr>
                </a:tc>
                <a:tc>
                  <a:txBody>
                    <a:bodyPr/>
                    <a:lstStyle/>
                    <a:p>
                      <a:pPr algn="l" fontAlgn="b"/>
                      <a:endParaRPr lang="en-US" sz="900" b="0" i="0" u="none" strike="noStrike" dirty="0">
                        <a:effectLst/>
                        <a:latin typeface="Arial" panose="020B0604020202020204" pitchFamily="34" charset="0"/>
                      </a:endParaRPr>
                    </a:p>
                  </a:txBody>
                  <a:tcPr marL="8802" marR="8802" marT="8802" marB="0" anchor="b">
                    <a:lnL>
                      <a:noFill/>
                    </a:lnL>
                    <a:lnR>
                      <a:noFill/>
                    </a:lnR>
                    <a:lnT>
                      <a:noFill/>
                    </a:lnT>
                    <a:lnB>
                      <a:noFill/>
                    </a:lnB>
                  </a:tcPr>
                </a:tc>
                <a:tc>
                  <a:txBody>
                    <a:bodyPr/>
                    <a:lstStyle/>
                    <a:p>
                      <a:pPr algn="r" fontAlgn="b"/>
                      <a:r>
                        <a:rPr lang="en-US" sz="700" b="0" i="0" u="none" strike="noStrike" dirty="0">
                          <a:solidFill>
                            <a:srgbClr val="000000"/>
                          </a:solidFill>
                          <a:effectLst/>
                          <a:latin typeface="Arial" panose="020B0604020202020204" pitchFamily="34" charset="0"/>
                        </a:rPr>
                        <a:t>1,057.06</a:t>
                      </a:r>
                    </a:p>
                  </a:txBody>
                  <a:tcPr marL="8802" marR="8802" marT="8802" marB="0" anchor="b">
                    <a:lnL>
                      <a:noFill/>
                    </a:lnL>
                    <a:lnR>
                      <a:noFill/>
                    </a:lnR>
                    <a:lnT>
                      <a:noFill/>
                    </a:lnT>
                    <a:lnB>
                      <a:noFill/>
                    </a:lnB>
                    <a:solidFill>
                      <a:srgbClr val="CCCCFF"/>
                    </a:solidFill>
                  </a:tcPr>
                </a:tc>
                <a:tc>
                  <a:txBody>
                    <a:bodyPr/>
                    <a:lstStyle/>
                    <a:p>
                      <a:pPr algn="r" fontAlgn="b"/>
                      <a:r>
                        <a:rPr lang="en-US" sz="700" b="0" i="0" u="none" strike="noStrike" dirty="0">
                          <a:solidFill>
                            <a:srgbClr val="000000"/>
                          </a:solidFill>
                          <a:effectLst/>
                          <a:latin typeface="Arial" panose="020B0604020202020204" pitchFamily="34" charset="0"/>
                        </a:rPr>
                        <a:t>88.98</a:t>
                      </a:r>
                    </a:p>
                  </a:txBody>
                  <a:tcPr marL="8802" marR="8802" marT="8802" marB="0" anchor="b">
                    <a:lnL>
                      <a:noFill/>
                    </a:lnL>
                    <a:lnR>
                      <a:noFill/>
                    </a:lnR>
                    <a:lnT>
                      <a:noFill/>
                    </a:lnT>
                    <a:lnB>
                      <a:noFill/>
                    </a:lnB>
                    <a:solidFill>
                      <a:srgbClr val="99CCFF"/>
                    </a:solidFill>
                  </a:tcPr>
                </a:tc>
                <a:tc>
                  <a:txBody>
                    <a:bodyPr/>
                    <a:lstStyle/>
                    <a:p>
                      <a:pPr algn="r" fontAlgn="b"/>
                      <a:r>
                        <a:rPr lang="en-US" sz="700" b="0" i="0" u="none" strike="noStrike" dirty="0">
                          <a:solidFill>
                            <a:srgbClr val="000000"/>
                          </a:solidFill>
                          <a:effectLst/>
                          <a:latin typeface="Arial" panose="020B0604020202020204" pitchFamily="34" charset="0"/>
                        </a:rPr>
                        <a:t>0.00</a:t>
                      </a:r>
                    </a:p>
                  </a:txBody>
                  <a:tcPr marL="8802" marR="8802" marT="8802" marB="0" anchor="b">
                    <a:lnL>
                      <a:noFill/>
                    </a:lnL>
                    <a:lnR>
                      <a:noFill/>
                    </a:lnR>
                    <a:lnT>
                      <a:noFill/>
                    </a:lnT>
                    <a:lnB>
                      <a:noFill/>
                    </a:lnB>
                    <a:solidFill>
                      <a:srgbClr val="FFFF99"/>
                    </a:solidFill>
                  </a:tcPr>
                </a:tc>
                <a:tc>
                  <a:txBody>
                    <a:bodyPr/>
                    <a:lstStyle/>
                    <a:p>
                      <a:pPr algn="r" fontAlgn="b"/>
                      <a:r>
                        <a:rPr lang="en-US" sz="700" b="0" i="0" u="none" strike="noStrike" dirty="0">
                          <a:solidFill>
                            <a:srgbClr val="000000"/>
                          </a:solidFill>
                          <a:effectLst/>
                          <a:latin typeface="Arial" panose="020B0604020202020204" pitchFamily="34" charset="0"/>
                        </a:rPr>
                        <a:t>0.00</a:t>
                      </a:r>
                    </a:p>
                  </a:txBody>
                  <a:tcPr marL="8802" marR="8802" marT="8802" marB="0" anchor="b">
                    <a:lnL>
                      <a:noFill/>
                    </a:lnL>
                    <a:lnR>
                      <a:noFill/>
                    </a:lnR>
                    <a:lnT>
                      <a:noFill/>
                    </a:lnT>
                    <a:lnB>
                      <a:noFill/>
                    </a:lnB>
                    <a:solidFill>
                      <a:srgbClr val="FFFF99"/>
                    </a:solidFill>
                  </a:tcPr>
                </a:tc>
                <a:tc>
                  <a:txBody>
                    <a:bodyPr/>
                    <a:lstStyle/>
                    <a:p>
                      <a:pPr algn="r" fontAlgn="b"/>
                      <a:r>
                        <a:rPr lang="en-US" sz="700" b="0" i="0" u="none" strike="noStrike" dirty="0">
                          <a:solidFill>
                            <a:srgbClr val="000000"/>
                          </a:solidFill>
                          <a:effectLst/>
                          <a:latin typeface="Arial" panose="020B0604020202020204" pitchFamily="34" charset="0"/>
                        </a:rPr>
                        <a:t>0.00</a:t>
                      </a:r>
                    </a:p>
                  </a:txBody>
                  <a:tcPr marL="8802" marR="8802" marT="8802" marB="0" anchor="b">
                    <a:lnL>
                      <a:noFill/>
                    </a:lnL>
                    <a:lnR>
                      <a:noFill/>
                    </a:lnR>
                    <a:lnT>
                      <a:noFill/>
                    </a:lnT>
                    <a:lnB>
                      <a:noFill/>
                    </a:lnB>
                    <a:solidFill>
                      <a:srgbClr val="FFFF99"/>
                    </a:solidFill>
                  </a:tcPr>
                </a:tc>
                <a:tc>
                  <a:txBody>
                    <a:bodyPr/>
                    <a:lstStyle/>
                    <a:p>
                      <a:pPr algn="r" fontAlgn="b"/>
                      <a:r>
                        <a:rPr lang="en-US" sz="700" b="0" i="0" u="none" strike="noStrike" dirty="0">
                          <a:solidFill>
                            <a:srgbClr val="000000"/>
                          </a:solidFill>
                          <a:effectLst/>
                          <a:latin typeface="Arial" panose="020B0604020202020204" pitchFamily="34" charset="0"/>
                        </a:rPr>
                        <a:t>0.00</a:t>
                      </a:r>
                    </a:p>
                  </a:txBody>
                  <a:tcPr marL="8802" marR="8802" marT="8802" marB="0" anchor="b">
                    <a:lnL>
                      <a:noFill/>
                    </a:lnL>
                    <a:lnR>
                      <a:noFill/>
                    </a:lnR>
                    <a:lnT>
                      <a:noFill/>
                    </a:lnT>
                    <a:lnB>
                      <a:noFill/>
                    </a:lnB>
                    <a:solidFill>
                      <a:srgbClr val="FFFF99"/>
                    </a:solidFill>
                  </a:tcPr>
                </a:tc>
                <a:tc>
                  <a:txBody>
                    <a:bodyPr/>
                    <a:lstStyle/>
                    <a:p>
                      <a:pPr algn="r" fontAlgn="b"/>
                      <a:r>
                        <a:rPr lang="en-US" sz="700" b="0" i="0" u="none" strike="noStrike" dirty="0">
                          <a:solidFill>
                            <a:srgbClr val="000000"/>
                          </a:solidFill>
                          <a:effectLst/>
                          <a:latin typeface="Arial" panose="020B0604020202020204" pitchFamily="34" charset="0"/>
                        </a:rPr>
                        <a:t>750.00</a:t>
                      </a:r>
                    </a:p>
                  </a:txBody>
                  <a:tcPr marL="8802" marR="8802" marT="8802" marB="0" anchor="b">
                    <a:lnL>
                      <a:noFill/>
                    </a:lnL>
                    <a:lnR>
                      <a:noFill/>
                    </a:lnR>
                    <a:lnT>
                      <a:noFill/>
                    </a:lnT>
                    <a:lnB>
                      <a:noFill/>
                    </a:lnB>
                    <a:solidFill>
                      <a:srgbClr val="FFFF99"/>
                    </a:solidFill>
                  </a:tcPr>
                </a:tc>
                <a:tc>
                  <a:txBody>
                    <a:bodyPr/>
                    <a:lstStyle/>
                    <a:p>
                      <a:pPr algn="r" fontAlgn="b"/>
                      <a:r>
                        <a:rPr lang="en-US" sz="700" b="0" i="0" u="none" strike="noStrike" dirty="0">
                          <a:solidFill>
                            <a:srgbClr val="000000"/>
                          </a:solidFill>
                          <a:effectLst/>
                          <a:latin typeface="Arial" panose="020B0604020202020204" pitchFamily="34" charset="0"/>
                        </a:rPr>
                        <a:t>0.00</a:t>
                      </a:r>
                    </a:p>
                  </a:txBody>
                  <a:tcPr marL="8802" marR="8802" marT="8802" marB="0" anchor="b">
                    <a:lnL>
                      <a:noFill/>
                    </a:lnL>
                    <a:lnR>
                      <a:noFill/>
                    </a:lnR>
                    <a:lnT>
                      <a:noFill/>
                    </a:lnT>
                    <a:lnB>
                      <a:noFill/>
                    </a:lnB>
                    <a:solidFill>
                      <a:srgbClr val="FFFF99"/>
                    </a:solidFill>
                  </a:tcPr>
                </a:tc>
                <a:extLst>
                  <a:ext uri="{0D108BD9-81ED-4DB2-BD59-A6C34878D82A}">
                    <a16:rowId xmlns:a16="http://schemas.microsoft.com/office/drawing/2014/main" val="123444706"/>
                  </a:ext>
                </a:extLst>
              </a:tr>
              <a:tr h="149636">
                <a:tc>
                  <a:txBody>
                    <a:bodyPr/>
                    <a:lstStyle/>
                    <a:p>
                      <a:pPr algn="l" fontAlgn="b"/>
                      <a:endParaRPr lang="en-US" sz="700" b="1" i="0" u="none" strike="noStrike" dirty="0">
                        <a:solidFill>
                          <a:srgbClr val="000000"/>
                        </a:solidFill>
                        <a:effectLst/>
                        <a:latin typeface="Arial" panose="020B0604020202020204" pitchFamily="34" charset="0"/>
                      </a:endParaRPr>
                    </a:p>
                  </a:txBody>
                  <a:tcPr marL="8802" marR="8802" marT="8802" marB="0" anchor="b">
                    <a:lnL>
                      <a:noFill/>
                    </a:lnL>
                    <a:lnR>
                      <a:noFill/>
                    </a:lnR>
                    <a:lnT>
                      <a:noFill/>
                    </a:lnT>
                    <a:lnB>
                      <a:noFill/>
                    </a:lnB>
                  </a:tcPr>
                </a:tc>
                <a:tc gridSpan="2">
                  <a:txBody>
                    <a:bodyPr/>
                    <a:lstStyle/>
                    <a:p>
                      <a:pPr algn="l" fontAlgn="b"/>
                      <a:r>
                        <a:rPr lang="en-US" sz="700" b="1" i="0" u="none" strike="noStrike" dirty="0">
                          <a:solidFill>
                            <a:srgbClr val="000000"/>
                          </a:solidFill>
                          <a:effectLst/>
                          <a:latin typeface="Arial" panose="020B0604020202020204" pitchFamily="34" charset="0"/>
                        </a:rPr>
                        <a:t>522160 · FIRE TRAINING</a:t>
                      </a:r>
                    </a:p>
                  </a:txBody>
                  <a:tcPr marL="8802" marR="8802" marT="8802" marB="0" anchor="b">
                    <a:lnL>
                      <a:noFill/>
                    </a:lnL>
                    <a:lnR>
                      <a:noFill/>
                    </a:lnR>
                    <a:lnT>
                      <a:noFill/>
                    </a:lnT>
                    <a:lnB>
                      <a:noFill/>
                    </a:lnB>
                  </a:tcPr>
                </a:tc>
                <a:tc hMerge="1">
                  <a:txBody>
                    <a:bodyPr/>
                    <a:lstStyle/>
                    <a:p>
                      <a:endParaRPr lang="en-US"/>
                    </a:p>
                  </a:txBody>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8802" marR="8802" marT="8802" marB="0" anchor="b">
                    <a:lnL>
                      <a:noFill/>
                    </a:lnL>
                    <a:lnR>
                      <a:noFill/>
                    </a:lnR>
                    <a:lnT>
                      <a:noFill/>
                    </a:lnT>
                    <a:lnB>
                      <a:noFill/>
                    </a:lnB>
                  </a:tcPr>
                </a:tc>
                <a:tc>
                  <a:txBody>
                    <a:bodyPr/>
                    <a:lstStyle/>
                    <a:p>
                      <a:pPr algn="l" fontAlgn="b"/>
                      <a:endParaRPr lang="en-US" sz="900" b="0" i="0" u="none" strike="noStrike" dirty="0">
                        <a:effectLst/>
                        <a:latin typeface="Arial" panose="020B0604020202020204" pitchFamily="34" charset="0"/>
                      </a:endParaRPr>
                    </a:p>
                  </a:txBody>
                  <a:tcPr marL="8802" marR="8802" marT="8802" marB="0" anchor="b">
                    <a:lnL>
                      <a:noFill/>
                    </a:lnL>
                    <a:lnR>
                      <a:noFill/>
                    </a:lnR>
                    <a:lnT>
                      <a:noFill/>
                    </a:lnT>
                    <a:lnB>
                      <a:noFill/>
                    </a:lnB>
                  </a:tcPr>
                </a:tc>
                <a:tc>
                  <a:txBody>
                    <a:bodyPr/>
                    <a:lstStyle/>
                    <a:p>
                      <a:pPr algn="l" fontAlgn="b"/>
                      <a:endParaRPr lang="en-US" sz="900" b="0" i="0" u="none" strike="noStrike" dirty="0">
                        <a:effectLst/>
                        <a:latin typeface="Arial" panose="020B0604020202020204" pitchFamily="34" charset="0"/>
                      </a:endParaRPr>
                    </a:p>
                  </a:txBody>
                  <a:tcPr marL="8802" marR="8802" marT="8802" marB="0" anchor="b">
                    <a:lnL>
                      <a:noFill/>
                    </a:lnL>
                    <a:lnR>
                      <a:noFill/>
                    </a:lnR>
                    <a:lnT>
                      <a:noFill/>
                    </a:lnT>
                    <a:lnB>
                      <a:noFill/>
                    </a:lnB>
                  </a:tcPr>
                </a:tc>
                <a:tc>
                  <a:txBody>
                    <a:bodyPr/>
                    <a:lstStyle/>
                    <a:p>
                      <a:pPr algn="r" fontAlgn="b"/>
                      <a:r>
                        <a:rPr lang="en-US" sz="700" b="0" i="0" u="none" strike="noStrike" dirty="0">
                          <a:solidFill>
                            <a:srgbClr val="000000"/>
                          </a:solidFill>
                          <a:effectLst/>
                          <a:latin typeface="Arial" panose="020B0604020202020204" pitchFamily="34" charset="0"/>
                        </a:rPr>
                        <a:t>3,851.21</a:t>
                      </a:r>
                    </a:p>
                  </a:txBody>
                  <a:tcPr marL="8802" marR="8802" marT="8802" marB="0" anchor="b">
                    <a:lnL>
                      <a:noFill/>
                    </a:lnL>
                    <a:lnR>
                      <a:noFill/>
                    </a:lnR>
                    <a:lnT>
                      <a:noFill/>
                    </a:lnT>
                    <a:lnB>
                      <a:noFill/>
                    </a:lnB>
                    <a:solidFill>
                      <a:srgbClr val="CCCCFF"/>
                    </a:solidFill>
                  </a:tcPr>
                </a:tc>
                <a:tc>
                  <a:txBody>
                    <a:bodyPr/>
                    <a:lstStyle/>
                    <a:p>
                      <a:pPr algn="r" fontAlgn="b"/>
                      <a:r>
                        <a:rPr lang="en-US" sz="700" b="0" i="0" u="none" strike="noStrike" dirty="0">
                          <a:solidFill>
                            <a:srgbClr val="000000"/>
                          </a:solidFill>
                          <a:effectLst/>
                          <a:latin typeface="Arial" panose="020B0604020202020204" pitchFamily="34" charset="0"/>
                        </a:rPr>
                        <a:t>1,298.23</a:t>
                      </a:r>
                    </a:p>
                  </a:txBody>
                  <a:tcPr marL="8802" marR="8802" marT="8802" marB="0" anchor="b">
                    <a:lnL>
                      <a:noFill/>
                    </a:lnL>
                    <a:lnR>
                      <a:noFill/>
                    </a:lnR>
                    <a:lnT>
                      <a:noFill/>
                    </a:lnT>
                    <a:lnB>
                      <a:noFill/>
                    </a:lnB>
                    <a:solidFill>
                      <a:srgbClr val="99CCFF"/>
                    </a:solidFill>
                  </a:tcPr>
                </a:tc>
                <a:tc>
                  <a:txBody>
                    <a:bodyPr/>
                    <a:lstStyle/>
                    <a:p>
                      <a:pPr algn="r" fontAlgn="b"/>
                      <a:r>
                        <a:rPr lang="en-US" sz="700" b="0" i="0" u="none" strike="noStrike" dirty="0">
                          <a:solidFill>
                            <a:srgbClr val="000000"/>
                          </a:solidFill>
                          <a:effectLst/>
                          <a:latin typeface="Arial" panose="020B0604020202020204" pitchFamily="34" charset="0"/>
                        </a:rPr>
                        <a:t>519.21</a:t>
                      </a:r>
                    </a:p>
                  </a:txBody>
                  <a:tcPr marL="8802" marR="8802" marT="8802" marB="0" anchor="b">
                    <a:lnL>
                      <a:noFill/>
                    </a:lnL>
                    <a:lnR>
                      <a:noFill/>
                    </a:lnR>
                    <a:lnT>
                      <a:noFill/>
                    </a:lnT>
                    <a:lnB>
                      <a:noFill/>
                    </a:lnB>
                    <a:solidFill>
                      <a:srgbClr val="FFFF99"/>
                    </a:solidFill>
                  </a:tcPr>
                </a:tc>
                <a:tc>
                  <a:txBody>
                    <a:bodyPr/>
                    <a:lstStyle/>
                    <a:p>
                      <a:pPr algn="r" fontAlgn="b"/>
                      <a:r>
                        <a:rPr lang="en-US" sz="700" b="0" i="0" u="none" strike="noStrike" dirty="0">
                          <a:solidFill>
                            <a:srgbClr val="000000"/>
                          </a:solidFill>
                          <a:effectLst/>
                          <a:latin typeface="Arial" panose="020B0604020202020204" pitchFamily="34" charset="0"/>
                        </a:rPr>
                        <a:t>272.87</a:t>
                      </a:r>
                    </a:p>
                  </a:txBody>
                  <a:tcPr marL="8802" marR="8802" marT="8802" marB="0" anchor="b">
                    <a:lnL>
                      <a:noFill/>
                    </a:lnL>
                    <a:lnR>
                      <a:noFill/>
                    </a:lnR>
                    <a:lnT>
                      <a:noFill/>
                    </a:lnT>
                    <a:lnB>
                      <a:noFill/>
                    </a:lnB>
                    <a:solidFill>
                      <a:srgbClr val="FFFF99"/>
                    </a:solidFill>
                  </a:tcPr>
                </a:tc>
                <a:tc>
                  <a:txBody>
                    <a:bodyPr/>
                    <a:lstStyle/>
                    <a:p>
                      <a:pPr algn="r" fontAlgn="b"/>
                      <a:r>
                        <a:rPr lang="en-US" sz="700" b="0" i="0" u="none" strike="noStrike" dirty="0">
                          <a:solidFill>
                            <a:srgbClr val="000000"/>
                          </a:solidFill>
                          <a:effectLst/>
                          <a:latin typeface="Arial" panose="020B0604020202020204" pitchFamily="34" charset="0"/>
                        </a:rPr>
                        <a:t>0.00</a:t>
                      </a:r>
                    </a:p>
                  </a:txBody>
                  <a:tcPr marL="8802" marR="8802" marT="8802" marB="0" anchor="b">
                    <a:lnL>
                      <a:noFill/>
                    </a:lnL>
                    <a:lnR>
                      <a:noFill/>
                    </a:lnR>
                    <a:lnT>
                      <a:noFill/>
                    </a:lnT>
                    <a:lnB>
                      <a:noFill/>
                    </a:lnB>
                    <a:solidFill>
                      <a:srgbClr val="FFFF99"/>
                    </a:solidFill>
                  </a:tcPr>
                </a:tc>
                <a:tc>
                  <a:txBody>
                    <a:bodyPr/>
                    <a:lstStyle/>
                    <a:p>
                      <a:pPr algn="r" fontAlgn="b"/>
                      <a:r>
                        <a:rPr lang="en-US" sz="700" b="0" i="0" u="none" strike="noStrike" dirty="0">
                          <a:solidFill>
                            <a:srgbClr val="000000"/>
                          </a:solidFill>
                          <a:effectLst/>
                          <a:latin typeface="Arial" panose="020B0604020202020204" pitchFamily="34" charset="0"/>
                        </a:rPr>
                        <a:t>272.87</a:t>
                      </a:r>
                    </a:p>
                  </a:txBody>
                  <a:tcPr marL="8802" marR="8802" marT="8802" marB="0" anchor="b">
                    <a:lnL>
                      <a:noFill/>
                    </a:lnL>
                    <a:lnR>
                      <a:noFill/>
                    </a:lnR>
                    <a:lnT>
                      <a:noFill/>
                    </a:lnT>
                    <a:lnB>
                      <a:noFill/>
                    </a:lnB>
                    <a:solidFill>
                      <a:srgbClr val="FFFF99"/>
                    </a:solidFill>
                  </a:tcPr>
                </a:tc>
                <a:tc>
                  <a:txBody>
                    <a:bodyPr/>
                    <a:lstStyle/>
                    <a:p>
                      <a:pPr algn="r" fontAlgn="b"/>
                      <a:r>
                        <a:rPr lang="en-US" sz="700" b="0" i="0" u="none" strike="noStrike" dirty="0">
                          <a:solidFill>
                            <a:srgbClr val="000000"/>
                          </a:solidFill>
                          <a:effectLst/>
                          <a:latin typeface="Arial" panose="020B0604020202020204" pitchFamily="34" charset="0"/>
                        </a:rPr>
                        <a:t>1,000.00</a:t>
                      </a:r>
                    </a:p>
                  </a:txBody>
                  <a:tcPr marL="8802" marR="8802" marT="8802" marB="0" anchor="b">
                    <a:lnL>
                      <a:noFill/>
                    </a:lnL>
                    <a:lnR>
                      <a:noFill/>
                    </a:lnR>
                    <a:lnT>
                      <a:noFill/>
                    </a:lnT>
                    <a:lnB>
                      <a:noFill/>
                    </a:lnB>
                    <a:solidFill>
                      <a:srgbClr val="FFFF99"/>
                    </a:solidFill>
                  </a:tcPr>
                </a:tc>
                <a:tc>
                  <a:txBody>
                    <a:bodyPr/>
                    <a:lstStyle/>
                    <a:p>
                      <a:pPr algn="r" fontAlgn="b"/>
                      <a:r>
                        <a:rPr lang="en-US" sz="700" b="0" i="0" u="none" strike="noStrike" dirty="0">
                          <a:solidFill>
                            <a:srgbClr val="000000"/>
                          </a:solidFill>
                          <a:effectLst/>
                          <a:latin typeface="Arial" panose="020B0604020202020204" pitchFamily="34" charset="0"/>
                        </a:rPr>
                        <a:t>700.00</a:t>
                      </a:r>
                    </a:p>
                  </a:txBody>
                  <a:tcPr marL="8802" marR="8802" marT="8802" marB="0" anchor="b">
                    <a:lnL>
                      <a:noFill/>
                    </a:lnL>
                    <a:lnR>
                      <a:noFill/>
                    </a:lnR>
                    <a:lnT>
                      <a:noFill/>
                    </a:lnT>
                    <a:lnB>
                      <a:noFill/>
                    </a:lnB>
                    <a:solidFill>
                      <a:srgbClr val="FFFF99"/>
                    </a:solidFill>
                  </a:tcPr>
                </a:tc>
                <a:extLst>
                  <a:ext uri="{0D108BD9-81ED-4DB2-BD59-A6C34878D82A}">
                    <a16:rowId xmlns:a16="http://schemas.microsoft.com/office/drawing/2014/main" val="492006934"/>
                  </a:ext>
                </a:extLst>
              </a:tr>
              <a:tr h="149636">
                <a:tc>
                  <a:txBody>
                    <a:bodyPr/>
                    <a:lstStyle/>
                    <a:p>
                      <a:pPr algn="l" fontAlgn="b"/>
                      <a:endParaRPr lang="en-US" sz="700" b="1" i="0" u="none" strike="noStrike" dirty="0">
                        <a:solidFill>
                          <a:srgbClr val="000000"/>
                        </a:solidFill>
                        <a:effectLst/>
                        <a:latin typeface="Arial" panose="020B0604020202020204" pitchFamily="34" charset="0"/>
                      </a:endParaRPr>
                    </a:p>
                  </a:txBody>
                  <a:tcPr marL="8802" marR="8802" marT="8802" marB="0" anchor="b">
                    <a:lnL>
                      <a:noFill/>
                    </a:lnL>
                    <a:lnR>
                      <a:noFill/>
                    </a:lnR>
                    <a:lnT>
                      <a:noFill/>
                    </a:lnT>
                    <a:lnB>
                      <a:noFill/>
                    </a:lnB>
                  </a:tcPr>
                </a:tc>
                <a:tc gridSpan="3">
                  <a:txBody>
                    <a:bodyPr/>
                    <a:lstStyle/>
                    <a:p>
                      <a:pPr algn="l" fontAlgn="b"/>
                      <a:r>
                        <a:rPr lang="en-US" sz="700" b="1" i="0" u="none" strike="noStrike" dirty="0">
                          <a:solidFill>
                            <a:srgbClr val="000000"/>
                          </a:solidFill>
                          <a:effectLst/>
                          <a:latin typeface="Arial" panose="020B0604020202020204" pitchFamily="34" charset="0"/>
                        </a:rPr>
                        <a:t>522170 · UNIFORMS/GEAR</a:t>
                      </a:r>
                    </a:p>
                  </a:txBody>
                  <a:tcPr marL="8802" marR="8802" marT="8802" marB="0" anchor="b">
                    <a:lnL>
                      <a:noFill/>
                    </a:lnL>
                    <a:lnR>
                      <a:noFill/>
                    </a:lnR>
                    <a:lnT>
                      <a:noFill/>
                    </a:lnT>
                    <a:lnB>
                      <a:noFill/>
                    </a:lnB>
                  </a:tcPr>
                </a:tc>
                <a:tc hMerge="1">
                  <a:txBody>
                    <a:bodyPr/>
                    <a:lstStyle/>
                    <a:p>
                      <a:endParaRPr lang="en-US"/>
                    </a:p>
                  </a:txBody>
                  <a:tcPr/>
                </a:tc>
                <a:tc hMerge="1">
                  <a:txBody>
                    <a:bodyPr/>
                    <a:lstStyle/>
                    <a:p>
                      <a:endParaRPr lang="en-US"/>
                    </a:p>
                  </a:txBody>
                  <a:tcPr/>
                </a:tc>
                <a:tc>
                  <a:txBody>
                    <a:bodyPr/>
                    <a:lstStyle/>
                    <a:p>
                      <a:pPr algn="l" fontAlgn="b"/>
                      <a:endParaRPr lang="en-US" sz="900" b="0" i="0" u="none" strike="noStrike" dirty="0">
                        <a:effectLst/>
                        <a:latin typeface="Arial" panose="020B0604020202020204" pitchFamily="34" charset="0"/>
                      </a:endParaRPr>
                    </a:p>
                  </a:txBody>
                  <a:tcPr marL="8802" marR="8802" marT="8802" marB="0" anchor="b">
                    <a:lnL>
                      <a:noFill/>
                    </a:lnL>
                    <a:lnR>
                      <a:noFill/>
                    </a:lnR>
                    <a:lnT>
                      <a:noFill/>
                    </a:lnT>
                    <a:lnB>
                      <a:noFill/>
                    </a:lnB>
                  </a:tcPr>
                </a:tc>
                <a:tc>
                  <a:txBody>
                    <a:bodyPr/>
                    <a:lstStyle/>
                    <a:p>
                      <a:pPr algn="l" fontAlgn="b"/>
                      <a:endParaRPr lang="en-US" sz="900" b="0" i="0" u="none" strike="noStrike" dirty="0">
                        <a:effectLst/>
                        <a:latin typeface="Arial" panose="020B0604020202020204" pitchFamily="34" charset="0"/>
                      </a:endParaRPr>
                    </a:p>
                  </a:txBody>
                  <a:tcPr marL="8802" marR="8802" marT="8802" marB="0" anchor="b">
                    <a:lnL>
                      <a:noFill/>
                    </a:lnL>
                    <a:lnR>
                      <a:noFill/>
                    </a:lnR>
                    <a:lnT>
                      <a:noFill/>
                    </a:lnT>
                    <a:lnB>
                      <a:noFill/>
                    </a:lnB>
                  </a:tcPr>
                </a:tc>
                <a:tc>
                  <a:txBody>
                    <a:bodyPr/>
                    <a:lstStyle/>
                    <a:p>
                      <a:pPr algn="r" fontAlgn="b"/>
                      <a:r>
                        <a:rPr lang="en-US" sz="700" b="0" i="0" u="none" strike="noStrike" dirty="0">
                          <a:solidFill>
                            <a:srgbClr val="000000"/>
                          </a:solidFill>
                          <a:effectLst/>
                          <a:latin typeface="Arial" panose="020B0604020202020204" pitchFamily="34" charset="0"/>
                        </a:rPr>
                        <a:t>1,344.94</a:t>
                      </a:r>
                    </a:p>
                  </a:txBody>
                  <a:tcPr marL="8802" marR="8802" marT="8802" marB="0" anchor="b">
                    <a:lnL>
                      <a:noFill/>
                    </a:lnL>
                    <a:lnR>
                      <a:noFill/>
                    </a:lnR>
                    <a:lnT>
                      <a:noFill/>
                    </a:lnT>
                    <a:lnB>
                      <a:noFill/>
                    </a:lnB>
                    <a:solidFill>
                      <a:srgbClr val="CCCCFF"/>
                    </a:solidFill>
                  </a:tcPr>
                </a:tc>
                <a:tc>
                  <a:txBody>
                    <a:bodyPr/>
                    <a:lstStyle/>
                    <a:p>
                      <a:pPr algn="r" fontAlgn="b"/>
                      <a:r>
                        <a:rPr lang="en-US" sz="700" b="0" i="0" u="none" strike="noStrike" dirty="0">
                          <a:solidFill>
                            <a:srgbClr val="000000"/>
                          </a:solidFill>
                          <a:effectLst/>
                          <a:latin typeface="Arial" panose="020B0604020202020204" pitchFamily="34" charset="0"/>
                        </a:rPr>
                        <a:t>2,938.80</a:t>
                      </a:r>
                    </a:p>
                  </a:txBody>
                  <a:tcPr marL="8802" marR="8802" marT="8802" marB="0" anchor="b">
                    <a:lnL>
                      <a:noFill/>
                    </a:lnL>
                    <a:lnR>
                      <a:noFill/>
                    </a:lnR>
                    <a:lnT>
                      <a:noFill/>
                    </a:lnT>
                    <a:lnB>
                      <a:noFill/>
                    </a:lnB>
                    <a:solidFill>
                      <a:srgbClr val="99CCFF"/>
                    </a:solidFill>
                  </a:tcPr>
                </a:tc>
                <a:tc>
                  <a:txBody>
                    <a:bodyPr/>
                    <a:lstStyle/>
                    <a:p>
                      <a:pPr algn="r" fontAlgn="b"/>
                      <a:r>
                        <a:rPr lang="en-US" sz="700" b="0" i="0" u="none" strike="noStrike" dirty="0">
                          <a:solidFill>
                            <a:srgbClr val="000000"/>
                          </a:solidFill>
                          <a:effectLst/>
                          <a:latin typeface="Arial" panose="020B0604020202020204" pitchFamily="34" charset="0"/>
                        </a:rPr>
                        <a:t>72.82</a:t>
                      </a:r>
                    </a:p>
                  </a:txBody>
                  <a:tcPr marL="8802" marR="8802" marT="8802" marB="0" anchor="b">
                    <a:lnL>
                      <a:noFill/>
                    </a:lnL>
                    <a:lnR>
                      <a:noFill/>
                    </a:lnR>
                    <a:lnT>
                      <a:noFill/>
                    </a:lnT>
                    <a:lnB>
                      <a:noFill/>
                    </a:lnB>
                    <a:solidFill>
                      <a:srgbClr val="FFFF99"/>
                    </a:solidFill>
                  </a:tcPr>
                </a:tc>
                <a:tc>
                  <a:txBody>
                    <a:bodyPr/>
                    <a:lstStyle/>
                    <a:p>
                      <a:pPr algn="r" fontAlgn="b"/>
                      <a:r>
                        <a:rPr lang="en-US" sz="700" b="0" i="0" u="none" strike="noStrike" dirty="0">
                          <a:solidFill>
                            <a:srgbClr val="000000"/>
                          </a:solidFill>
                          <a:effectLst/>
                          <a:latin typeface="Arial" panose="020B0604020202020204" pitchFamily="34" charset="0"/>
                        </a:rPr>
                        <a:t>319.95</a:t>
                      </a:r>
                    </a:p>
                  </a:txBody>
                  <a:tcPr marL="8802" marR="8802" marT="8802" marB="0" anchor="b">
                    <a:lnL>
                      <a:noFill/>
                    </a:lnL>
                    <a:lnR>
                      <a:noFill/>
                    </a:lnR>
                    <a:lnT>
                      <a:noFill/>
                    </a:lnT>
                    <a:lnB>
                      <a:noFill/>
                    </a:lnB>
                    <a:solidFill>
                      <a:srgbClr val="FFFF99"/>
                    </a:solidFill>
                  </a:tcPr>
                </a:tc>
                <a:tc>
                  <a:txBody>
                    <a:bodyPr/>
                    <a:lstStyle/>
                    <a:p>
                      <a:pPr algn="r" fontAlgn="b"/>
                      <a:r>
                        <a:rPr lang="en-US" sz="700" b="0" i="0" u="none" strike="noStrike" dirty="0">
                          <a:solidFill>
                            <a:srgbClr val="000000"/>
                          </a:solidFill>
                          <a:effectLst/>
                          <a:latin typeface="Arial" panose="020B0604020202020204" pitchFamily="34" charset="0"/>
                        </a:rPr>
                        <a:t>0.00</a:t>
                      </a:r>
                    </a:p>
                  </a:txBody>
                  <a:tcPr marL="8802" marR="8802" marT="8802" marB="0" anchor="b">
                    <a:lnL>
                      <a:noFill/>
                    </a:lnL>
                    <a:lnR>
                      <a:noFill/>
                    </a:lnR>
                    <a:lnT>
                      <a:noFill/>
                    </a:lnT>
                    <a:lnB>
                      <a:noFill/>
                    </a:lnB>
                    <a:solidFill>
                      <a:srgbClr val="FFFF99"/>
                    </a:solidFill>
                  </a:tcPr>
                </a:tc>
                <a:tc>
                  <a:txBody>
                    <a:bodyPr/>
                    <a:lstStyle/>
                    <a:p>
                      <a:pPr algn="r" fontAlgn="b"/>
                      <a:r>
                        <a:rPr lang="en-US" sz="700" b="0" i="0" u="none" strike="noStrike" dirty="0">
                          <a:solidFill>
                            <a:srgbClr val="000000"/>
                          </a:solidFill>
                          <a:effectLst/>
                          <a:latin typeface="Arial" panose="020B0604020202020204" pitchFamily="34" charset="0"/>
                        </a:rPr>
                        <a:t>319.95</a:t>
                      </a:r>
                    </a:p>
                  </a:txBody>
                  <a:tcPr marL="8802" marR="8802" marT="8802" marB="0" anchor="b">
                    <a:lnL>
                      <a:noFill/>
                    </a:lnL>
                    <a:lnR>
                      <a:noFill/>
                    </a:lnR>
                    <a:lnT>
                      <a:noFill/>
                    </a:lnT>
                    <a:lnB>
                      <a:noFill/>
                    </a:lnB>
                    <a:solidFill>
                      <a:srgbClr val="FFFF99"/>
                    </a:solidFill>
                  </a:tcPr>
                </a:tc>
                <a:tc>
                  <a:txBody>
                    <a:bodyPr/>
                    <a:lstStyle/>
                    <a:p>
                      <a:pPr algn="r" fontAlgn="b"/>
                      <a:r>
                        <a:rPr lang="en-US" sz="700" b="0" i="0" u="none" strike="noStrike" dirty="0">
                          <a:solidFill>
                            <a:srgbClr val="000000"/>
                          </a:solidFill>
                          <a:effectLst/>
                          <a:latin typeface="Arial" panose="020B0604020202020204" pitchFamily="34" charset="0"/>
                        </a:rPr>
                        <a:t>500.00</a:t>
                      </a:r>
                    </a:p>
                  </a:txBody>
                  <a:tcPr marL="8802" marR="8802" marT="8802" marB="0" anchor="b">
                    <a:lnL>
                      <a:noFill/>
                    </a:lnL>
                    <a:lnR>
                      <a:noFill/>
                    </a:lnR>
                    <a:lnT>
                      <a:noFill/>
                    </a:lnT>
                    <a:lnB>
                      <a:noFill/>
                    </a:lnB>
                    <a:solidFill>
                      <a:srgbClr val="FFFF99"/>
                    </a:solidFill>
                  </a:tcPr>
                </a:tc>
                <a:tc>
                  <a:txBody>
                    <a:bodyPr/>
                    <a:lstStyle/>
                    <a:p>
                      <a:pPr algn="r" fontAlgn="b"/>
                      <a:r>
                        <a:rPr lang="en-US" sz="700" b="0" i="0" u="none" strike="noStrike" dirty="0">
                          <a:solidFill>
                            <a:srgbClr val="000000"/>
                          </a:solidFill>
                          <a:effectLst/>
                          <a:latin typeface="Arial" panose="020B0604020202020204" pitchFamily="34" charset="0"/>
                        </a:rPr>
                        <a:t>500.00</a:t>
                      </a:r>
                    </a:p>
                  </a:txBody>
                  <a:tcPr marL="8802" marR="8802" marT="8802" marB="0" anchor="b">
                    <a:lnL>
                      <a:noFill/>
                    </a:lnL>
                    <a:lnR>
                      <a:noFill/>
                    </a:lnR>
                    <a:lnT>
                      <a:noFill/>
                    </a:lnT>
                    <a:lnB>
                      <a:noFill/>
                    </a:lnB>
                    <a:solidFill>
                      <a:srgbClr val="FFFF99"/>
                    </a:solidFill>
                  </a:tcPr>
                </a:tc>
                <a:extLst>
                  <a:ext uri="{0D108BD9-81ED-4DB2-BD59-A6C34878D82A}">
                    <a16:rowId xmlns:a16="http://schemas.microsoft.com/office/drawing/2014/main" val="3703322711"/>
                  </a:ext>
                </a:extLst>
              </a:tr>
              <a:tr h="149636">
                <a:tc>
                  <a:txBody>
                    <a:bodyPr/>
                    <a:lstStyle/>
                    <a:p>
                      <a:pPr algn="l" fontAlgn="b"/>
                      <a:endParaRPr lang="en-US" sz="700" b="1" i="0" u="none" strike="noStrike" dirty="0">
                        <a:solidFill>
                          <a:srgbClr val="000000"/>
                        </a:solidFill>
                        <a:effectLst/>
                        <a:latin typeface="Arial" panose="020B0604020202020204" pitchFamily="34" charset="0"/>
                      </a:endParaRPr>
                    </a:p>
                  </a:txBody>
                  <a:tcPr marL="8802" marR="8802" marT="8802" marB="0" anchor="b">
                    <a:lnL>
                      <a:noFill/>
                    </a:lnL>
                    <a:lnR>
                      <a:noFill/>
                    </a:lnR>
                    <a:lnT>
                      <a:noFill/>
                    </a:lnT>
                    <a:lnB>
                      <a:noFill/>
                    </a:lnB>
                  </a:tcPr>
                </a:tc>
                <a:tc gridSpan="2">
                  <a:txBody>
                    <a:bodyPr/>
                    <a:lstStyle/>
                    <a:p>
                      <a:pPr algn="l" fontAlgn="b"/>
                      <a:r>
                        <a:rPr lang="en-US" sz="700" b="1" i="0" u="none" strike="noStrike" dirty="0">
                          <a:solidFill>
                            <a:srgbClr val="000000"/>
                          </a:solidFill>
                          <a:effectLst/>
                          <a:latin typeface="Arial" panose="020B0604020202020204" pitchFamily="34" charset="0"/>
                        </a:rPr>
                        <a:t>522175 · REHAB</a:t>
                      </a:r>
                    </a:p>
                  </a:txBody>
                  <a:tcPr marL="8802" marR="8802" marT="8802" marB="0" anchor="b">
                    <a:lnL>
                      <a:noFill/>
                    </a:lnL>
                    <a:lnR>
                      <a:noFill/>
                    </a:lnR>
                    <a:lnT>
                      <a:noFill/>
                    </a:lnT>
                    <a:lnB>
                      <a:noFill/>
                    </a:lnB>
                  </a:tcPr>
                </a:tc>
                <a:tc hMerge="1">
                  <a:txBody>
                    <a:bodyPr/>
                    <a:lstStyle/>
                    <a:p>
                      <a:endParaRPr lang="en-US"/>
                    </a:p>
                  </a:txBody>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8802" marR="8802" marT="8802" marB="0" anchor="b">
                    <a:lnL>
                      <a:noFill/>
                    </a:lnL>
                    <a:lnR>
                      <a:noFill/>
                    </a:lnR>
                    <a:lnT>
                      <a:noFill/>
                    </a:lnT>
                    <a:lnB>
                      <a:noFill/>
                    </a:lnB>
                  </a:tcPr>
                </a:tc>
                <a:tc>
                  <a:txBody>
                    <a:bodyPr/>
                    <a:lstStyle/>
                    <a:p>
                      <a:pPr algn="l" fontAlgn="b"/>
                      <a:endParaRPr lang="en-US" sz="900" b="0" i="0" u="none" strike="noStrike" dirty="0">
                        <a:effectLst/>
                        <a:latin typeface="Arial" panose="020B0604020202020204" pitchFamily="34" charset="0"/>
                      </a:endParaRPr>
                    </a:p>
                  </a:txBody>
                  <a:tcPr marL="8802" marR="8802" marT="8802" marB="0" anchor="b">
                    <a:lnL>
                      <a:noFill/>
                    </a:lnL>
                    <a:lnR>
                      <a:noFill/>
                    </a:lnR>
                    <a:lnT>
                      <a:noFill/>
                    </a:lnT>
                    <a:lnB>
                      <a:noFill/>
                    </a:lnB>
                  </a:tcPr>
                </a:tc>
                <a:tc>
                  <a:txBody>
                    <a:bodyPr/>
                    <a:lstStyle/>
                    <a:p>
                      <a:pPr algn="l" fontAlgn="b"/>
                      <a:endParaRPr lang="en-US" sz="900" b="0" i="0" u="none" strike="noStrike" dirty="0">
                        <a:effectLst/>
                        <a:latin typeface="Arial" panose="020B0604020202020204" pitchFamily="34" charset="0"/>
                      </a:endParaRPr>
                    </a:p>
                  </a:txBody>
                  <a:tcPr marL="8802" marR="8802" marT="8802" marB="0" anchor="b">
                    <a:lnL>
                      <a:noFill/>
                    </a:lnL>
                    <a:lnR>
                      <a:noFill/>
                    </a:lnR>
                    <a:lnT>
                      <a:noFill/>
                    </a:lnT>
                    <a:lnB>
                      <a:noFill/>
                    </a:lnB>
                  </a:tcPr>
                </a:tc>
                <a:tc>
                  <a:txBody>
                    <a:bodyPr/>
                    <a:lstStyle/>
                    <a:p>
                      <a:pPr algn="r" fontAlgn="b"/>
                      <a:r>
                        <a:rPr lang="en-US" sz="700" b="0" i="0" u="none" strike="noStrike" dirty="0">
                          <a:solidFill>
                            <a:srgbClr val="000000"/>
                          </a:solidFill>
                          <a:effectLst/>
                          <a:latin typeface="Arial" panose="020B0604020202020204" pitchFamily="34" charset="0"/>
                        </a:rPr>
                        <a:t>370.67</a:t>
                      </a:r>
                    </a:p>
                  </a:txBody>
                  <a:tcPr marL="8802" marR="8802" marT="8802" marB="0" anchor="b">
                    <a:lnL>
                      <a:noFill/>
                    </a:lnL>
                    <a:lnR>
                      <a:noFill/>
                    </a:lnR>
                    <a:lnT>
                      <a:noFill/>
                    </a:lnT>
                    <a:lnB>
                      <a:noFill/>
                    </a:lnB>
                    <a:solidFill>
                      <a:srgbClr val="CCCCFF"/>
                    </a:solidFill>
                  </a:tcPr>
                </a:tc>
                <a:tc>
                  <a:txBody>
                    <a:bodyPr/>
                    <a:lstStyle/>
                    <a:p>
                      <a:pPr algn="r" fontAlgn="b"/>
                      <a:r>
                        <a:rPr lang="en-US" sz="700" b="0" i="0" u="none" strike="noStrike" dirty="0">
                          <a:solidFill>
                            <a:srgbClr val="000000"/>
                          </a:solidFill>
                          <a:effectLst/>
                          <a:latin typeface="Arial" panose="020B0604020202020204" pitchFamily="34" charset="0"/>
                        </a:rPr>
                        <a:t>613.44</a:t>
                      </a:r>
                    </a:p>
                  </a:txBody>
                  <a:tcPr marL="8802" marR="8802" marT="8802" marB="0" anchor="b">
                    <a:lnL>
                      <a:noFill/>
                    </a:lnL>
                    <a:lnR>
                      <a:noFill/>
                    </a:lnR>
                    <a:lnT>
                      <a:noFill/>
                    </a:lnT>
                    <a:lnB>
                      <a:noFill/>
                    </a:lnB>
                    <a:solidFill>
                      <a:srgbClr val="99CCFF"/>
                    </a:solidFill>
                  </a:tcPr>
                </a:tc>
                <a:tc>
                  <a:txBody>
                    <a:bodyPr/>
                    <a:lstStyle/>
                    <a:p>
                      <a:pPr algn="r" fontAlgn="b"/>
                      <a:r>
                        <a:rPr lang="en-US" sz="700" b="0" i="0" u="none" strike="noStrike" dirty="0">
                          <a:solidFill>
                            <a:srgbClr val="000000"/>
                          </a:solidFill>
                          <a:effectLst/>
                          <a:latin typeface="Arial" panose="020B0604020202020204" pitchFamily="34" charset="0"/>
                        </a:rPr>
                        <a:t>198.73</a:t>
                      </a:r>
                    </a:p>
                  </a:txBody>
                  <a:tcPr marL="8802" marR="8802" marT="8802" marB="0" anchor="b">
                    <a:lnL>
                      <a:noFill/>
                    </a:lnL>
                    <a:lnR>
                      <a:noFill/>
                    </a:lnR>
                    <a:lnT>
                      <a:noFill/>
                    </a:lnT>
                    <a:lnB>
                      <a:noFill/>
                    </a:lnB>
                    <a:solidFill>
                      <a:srgbClr val="FFFF99"/>
                    </a:solidFill>
                  </a:tcPr>
                </a:tc>
                <a:tc>
                  <a:txBody>
                    <a:bodyPr/>
                    <a:lstStyle/>
                    <a:p>
                      <a:pPr algn="r" fontAlgn="b"/>
                      <a:r>
                        <a:rPr lang="en-US" sz="700" b="0" i="0" u="none" strike="noStrike" dirty="0">
                          <a:solidFill>
                            <a:srgbClr val="000000"/>
                          </a:solidFill>
                          <a:effectLst/>
                          <a:latin typeface="Arial" panose="020B0604020202020204" pitchFamily="34" charset="0"/>
                        </a:rPr>
                        <a:t>133.54</a:t>
                      </a:r>
                    </a:p>
                  </a:txBody>
                  <a:tcPr marL="8802" marR="8802" marT="8802" marB="0" anchor="b">
                    <a:lnL>
                      <a:noFill/>
                    </a:lnL>
                    <a:lnR>
                      <a:noFill/>
                    </a:lnR>
                    <a:lnT>
                      <a:noFill/>
                    </a:lnT>
                    <a:lnB>
                      <a:noFill/>
                    </a:lnB>
                    <a:solidFill>
                      <a:srgbClr val="FFFF99"/>
                    </a:solidFill>
                  </a:tcPr>
                </a:tc>
                <a:tc>
                  <a:txBody>
                    <a:bodyPr/>
                    <a:lstStyle/>
                    <a:p>
                      <a:pPr algn="r" fontAlgn="b"/>
                      <a:r>
                        <a:rPr lang="en-US" sz="700" b="0" i="0" u="none" strike="noStrike" dirty="0">
                          <a:solidFill>
                            <a:srgbClr val="000000"/>
                          </a:solidFill>
                          <a:effectLst/>
                          <a:latin typeface="Arial" panose="020B0604020202020204" pitchFamily="34" charset="0"/>
                        </a:rPr>
                        <a:t>366.46</a:t>
                      </a:r>
                    </a:p>
                  </a:txBody>
                  <a:tcPr marL="8802" marR="8802" marT="8802" marB="0" anchor="b">
                    <a:lnL>
                      <a:noFill/>
                    </a:lnL>
                    <a:lnR>
                      <a:noFill/>
                    </a:lnR>
                    <a:lnT>
                      <a:noFill/>
                    </a:lnT>
                    <a:lnB>
                      <a:noFill/>
                    </a:lnB>
                    <a:solidFill>
                      <a:srgbClr val="FFFF99"/>
                    </a:solidFill>
                  </a:tcPr>
                </a:tc>
                <a:tc>
                  <a:txBody>
                    <a:bodyPr/>
                    <a:lstStyle/>
                    <a:p>
                      <a:pPr algn="r" fontAlgn="b"/>
                      <a:r>
                        <a:rPr lang="en-US" sz="700" b="0" i="0" u="none" strike="noStrike" dirty="0">
                          <a:solidFill>
                            <a:srgbClr val="000000"/>
                          </a:solidFill>
                          <a:effectLst/>
                          <a:latin typeface="Arial" panose="020B0604020202020204" pitchFamily="34" charset="0"/>
                        </a:rPr>
                        <a:t>500.00</a:t>
                      </a:r>
                    </a:p>
                  </a:txBody>
                  <a:tcPr marL="8802" marR="8802" marT="8802" marB="0" anchor="b">
                    <a:lnL>
                      <a:noFill/>
                    </a:lnL>
                    <a:lnR>
                      <a:noFill/>
                    </a:lnR>
                    <a:lnT>
                      <a:noFill/>
                    </a:lnT>
                    <a:lnB>
                      <a:noFill/>
                    </a:lnB>
                    <a:solidFill>
                      <a:srgbClr val="FFFF99"/>
                    </a:solidFill>
                  </a:tcPr>
                </a:tc>
                <a:tc>
                  <a:txBody>
                    <a:bodyPr/>
                    <a:lstStyle/>
                    <a:p>
                      <a:pPr algn="r" fontAlgn="b"/>
                      <a:r>
                        <a:rPr lang="en-US" sz="700" b="0" i="0" u="none" strike="noStrike" dirty="0">
                          <a:solidFill>
                            <a:srgbClr val="000000"/>
                          </a:solidFill>
                          <a:effectLst/>
                          <a:latin typeface="Arial" panose="020B0604020202020204" pitchFamily="34" charset="0"/>
                        </a:rPr>
                        <a:t>500.00</a:t>
                      </a:r>
                    </a:p>
                  </a:txBody>
                  <a:tcPr marL="8802" marR="8802" marT="8802" marB="0" anchor="b">
                    <a:lnL>
                      <a:noFill/>
                    </a:lnL>
                    <a:lnR>
                      <a:noFill/>
                    </a:lnR>
                    <a:lnT>
                      <a:noFill/>
                    </a:lnT>
                    <a:lnB>
                      <a:noFill/>
                    </a:lnB>
                    <a:solidFill>
                      <a:srgbClr val="FFFF99"/>
                    </a:solidFill>
                  </a:tcPr>
                </a:tc>
                <a:tc>
                  <a:txBody>
                    <a:bodyPr/>
                    <a:lstStyle/>
                    <a:p>
                      <a:pPr algn="r" fontAlgn="b"/>
                      <a:r>
                        <a:rPr lang="en-US" sz="700" b="0" i="0" u="none" strike="noStrike" dirty="0">
                          <a:solidFill>
                            <a:srgbClr val="000000"/>
                          </a:solidFill>
                          <a:effectLst/>
                          <a:latin typeface="Arial" panose="020B0604020202020204" pitchFamily="34" charset="0"/>
                        </a:rPr>
                        <a:t>300.00</a:t>
                      </a:r>
                    </a:p>
                  </a:txBody>
                  <a:tcPr marL="8802" marR="8802" marT="8802" marB="0" anchor="b">
                    <a:lnL>
                      <a:noFill/>
                    </a:lnL>
                    <a:lnR>
                      <a:noFill/>
                    </a:lnR>
                    <a:lnT>
                      <a:noFill/>
                    </a:lnT>
                    <a:lnB>
                      <a:noFill/>
                    </a:lnB>
                    <a:solidFill>
                      <a:srgbClr val="FFFF99"/>
                    </a:solidFill>
                  </a:tcPr>
                </a:tc>
                <a:extLst>
                  <a:ext uri="{0D108BD9-81ED-4DB2-BD59-A6C34878D82A}">
                    <a16:rowId xmlns:a16="http://schemas.microsoft.com/office/drawing/2014/main" val="2451802354"/>
                  </a:ext>
                </a:extLst>
              </a:tr>
              <a:tr h="149636">
                <a:tc>
                  <a:txBody>
                    <a:bodyPr/>
                    <a:lstStyle/>
                    <a:p>
                      <a:pPr algn="l" fontAlgn="b"/>
                      <a:endParaRPr lang="en-US" sz="700" b="1" i="0" u="none" strike="noStrike" dirty="0">
                        <a:solidFill>
                          <a:srgbClr val="000000"/>
                        </a:solidFill>
                        <a:effectLst/>
                        <a:latin typeface="Arial" panose="020B0604020202020204" pitchFamily="34" charset="0"/>
                      </a:endParaRPr>
                    </a:p>
                  </a:txBody>
                  <a:tcPr marL="8802" marR="8802" marT="8802" marB="0" anchor="b">
                    <a:lnL>
                      <a:noFill/>
                    </a:lnL>
                    <a:lnR>
                      <a:noFill/>
                    </a:lnR>
                    <a:lnT>
                      <a:noFill/>
                    </a:lnT>
                    <a:lnB>
                      <a:noFill/>
                    </a:lnB>
                  </a:tcPr>
                </a:tc>
                <a:tc gridSpan="3">
                  <a:txBody>
                    <a:bodyPr/>
                    <a:lstStyle/>
                    <a:p>
                      <a:pPr algn="l" fontAlgn="b"/>
                      <a:r>
                        <a:rPr lang="en-US" sz="700" b="1" i="0" u="none" strike="noStrike" dirty="0">
                          <a:solidFill>
                            <a:srgbClr val="000000"/>
                          </a:solidFill>
                          <a:effectLst/>
                          <a:latin typeface="Arial" panose="020B0604020202020204" pitchFamily="34" charset="0"/>
                        </a:rPr>
                        <a:t>522180 · MEMBER DUES &amp; FEES</a:t>
                      </a:r>
                    </a:p>
                  </a:txBody>
                  <a:tcPr marL="8802" marR="8802" marT="8802" marB="0" anchor="b">
                    <a:lnL>
                      <a:noFill/>
                    </a:lnL>
                    <a:lnR>
                      <a:noFill/>
                    </a:lnR>
                    <a:lnT>
                      <a:noFill/>
                    </a:lnT>
                    <a:lnB>
                      <a:noFill/>
                    </a:lnB>
                  </a:tcPr>
                </a:tc>
                <a:tc hMerge="1">
                  <a:txBody>
                    <a:bodyPr/>
                    <a:lstStyle/>
                    <a:p>
                      <a:endParaRPr lang="en-US"/>
                    </a:p>
                  </a:txBody>
                  <a:tcPr/>
                </a:tc>
                <a:tc hMerge="1">
                  <a:txBody>
                    <a:bodyPr/>
                    <a:lstStyle/>
                    <a:p>
                      <a:endParaRPr lang="en-US"/>
                    </a:p>
                  </a:txBody>
                  <a:tcPr/>
                </a:tc>
                <a:tc>
                  <a:txBody>
                    <a:bodyPr/>
                    <a:lstStyle/>
                    <a:p>
                      <a:pPr algn="l" fontAlgn="b"/>
                      <a:endParaRPr lang="en-US" sz="900" b="0" i="0" u="none" strike="noStrike" dirty="0">
                        <a:effectLst/>
                        <a:latin typeface="Arial" panose="020B0604020202020204" pitchFamily="34" charset="0"/>
                      </a:endParaRPr>
                    </a:p>
                  </a:txBody>
                  <a:tcPr marL="8802" marR="8802" marT="8802" marB="0" anchor="b">
                    <a:lnL>
                      <a:noFill/>
                    </a:lnL>
                    <a:lnR>
                      <a:noFill/>
                    </a:lnR>
                    <a:lnT>
                      <a:noFill/>
                    </a:lnT>
                    <a:lnB>
                      <a:noFill/>
                    </a:lnB>
                  </a:tcPr>
                </a:tc>
                <a:tc>
                  <a:txBody>
                    <a:bodyPr/>
                    <a:lstStyle/>
                    <a:p>
                      <a:pPr algn="l" fontAlgn="b"/>
                      <a:endParaRPr lang="en-US" sz="900" b="0" i="0" u="none" strike="noStrike" dirty="0">
                        <a:effectLst/>
                        <a:latin typeface="Arial" panose="020B0604020202020204" pitchFamily="34" charset="0"/>
                      </a:endParaRPr>
                    </a:p>
                  </a:txBody>
                  <a:tcPr marL="8802" marR="8802" marT="8802" marB="0" anchor="b">
                    <a:lnL>
                      <a:noFill/>
                    </a:lnL>
                    <a:lnR>
                      <a:noFill/>
                    </a:lnR>
                    <a:lnT>
                      <a:noFill/>
                    </a:lnT>
                    <a:lnB>
                      <a:noFill/>
                    </a:lnB>
                  </a:tcPr>
                </a:tc>
                <a:tc>
                  <a:txBody>
                    <a:bodyPr/>
                    <a:lstStyle/>
                    <a:p>
                      <a:pPr algn="r" fontAlgn="b"/>
                      <a:r>
                        <a:rPr lang="en-US" sz="700" b="0" i="0" u="none" strike="noStrike" dirty="0">
                          <a:solidFill>
                            <a:srgbClr val="000000"/>
                          </a:solidFill>
                          <a:effectLst/>
                          <a:latin typeface="Arial" panose="020B0604020202020204" pitchFamily="34" charset="0"/>
                        </a:rPr>
                        <a:t>2,548.76</a:t>
                      </a:r>
                    </a:p>
                  </a:txBody>
                  <a:tcPr marL="8802" marR="8802" marT="8802" marB="0" anchor="b">
                    <a:lnL>
                      <a:noFill/>
                    </a:lnL>
                    <a:lnR>
                      <a:noFill/>
                    </a:lnR>
                    <a:lnT>
                      <a:noFill/>
                    </a:lnT>
                    <a:lnB>
                      <a:noFill/>
                    </a:lnB>
                    <a:solidFill>
                      <a:srgbClr val="CCCCFF"/>
                    </a:solidFill>
                  </a:tcPr>
                </a:tc>
                <a:tc>
                  <a:txBody>
                    <a:bodyPr/>
                    <a:lstStyle/>
                    <a:p>
                      <a:pPr algn="r" fontAlgn="b"/>
                      <a:r>
                        <a:rPr lang="en-US" sz="700" b="0" i="0" u="none" strike="noStrike" dirty="0">
                          <a:solidFill>
                            <a:srgbClr val="000000"/>
                          </a:solidFill>
                          <a:effectLst/>
                          <a:latin typeface="Arial" panose="020B0604020202020204" pitchFamily="34" charset="0"/>
                        </a:rPr>
                        <a:t>3,364.50</a:t>
                      </a:r>
                    </a:p>
                  </a:txBody>
                  <a:tcPr marL="8802" marR="8802" marT="8802" marB="0" anchor="b">
                    <a:lnL>
                      <a:noFill/>
                    </a:lnL>
                    <a:lnR>
                      <a:noFill/>
                    </a:lnR>
                    <a:lnT>
                      <a:noFill/>
                    </a:lnT>
                    <a:lnB>
                      <a:noFill/>
                    </a:lnB>
                    <a:solidFill>
                      <a:srgbClr val="99CCFF"/>
                    </a:solidFill>
                  </a:tcPr>
                </a:tc>
                <a:tc>
                  <a:txBody>
                    <a:bodyPr/>
                    <a:lstStyle/>
                    <a:p>
                      <a:pPr algn="r" fontAlgn="b"/>
                      <a:r>
                        <a:rPr lang="en-US" sz="700" b="0" i="0" u="none" strike="noStrike" dirty="0">
                          <a:solidFill>
                            <a:srgbClr val="000000"/>
                          </a:solidFill>
                          <a:effectLst/>
                          <a:latin typeface="Arial" panose="020B0604020202020204" pitchFamily="34" charset="0"/>
                        </a:rPr>
                        <a:t>1,254.00</a:t>
                      </a:r>
                    </a:p>
                  </a:txBody>
                  <a:tcPr marL="8802" marR="8802" marT="8802" marB="0" anchor="b">
                    <a:lnL>
                      <a:noFill/>
                    </a:lnL>
                    <a:lnR>
                      <a:noFill/>
                    </a:lnR>
                    <a:lnT>
                      <a:noFill/>
                    </a:lnT>
                    <a:lnB>
                      <a:noFill/>
                    </a:lnB>
                    <a:solidFill>
                      <a:srgbClr val="FFFF99"/>
                    </a:solidFill>
                  </a:tcPr>
                </a:tc>
                <a:tc>
                  <a:txBody>
                    <a:bodyPr/>
                    <a:lstStyle/>
                    <a:p>
                      <a:pPr algn="r" fontAlgn="b"/>
                      <a:r>
                        <a:rPr lang="en-US" sz="700" b="0" i="0" u="none" strike="noStrike" dirty="0">
                          <a:solidFill>
                            <a:srgbClr val="000000"/>
                          </a:solidFill>
                          <a:effectLst/>
                          <a:latin typeface="Arial" panose="020B0604020202020204" pitchFamily="34" charset="0"/>
                        </a:rPr>
                        <a:t>50.00</a:t>
                      </a:r>
                    </a:p>
                  </a:txBody>
                  <a:tcPr marL="8802" marR="8802" marT="8802" marB="0" anchor="b">
                    <a:lnL>
                      <a:noFill/>
                    </a:lnL>
                    <a:lnR>
                      <a:noFill/>
                    </a:lnR>
                    <a:lnT>
                      <a:noFill/>
                    </a:lnT>
                    <a:lnB>
                      <a:noFill/>
                    </a:lnB>
                    <a:solidFill>
                      <a:srgbClr val="FFFF99"/>
                    </a:solidFill>
                  </a:tcPr>
                </a:tc>
                <a:tc>
                  <a:txBody>
                    <a:bodyPr/>
                    <a:lstStyle/>
                    <a:p>
                      <a:pPr algn="r" fontAlgn="b"/>
                      <a:r>
                        <a:rPr lang="en-US" sz="700" b="0" i="0" u="none" strike="noStrike" dirty="0">
                          <a:solidFill>
                            <a:srgbClr val="000000"/>
                          </a:solidFill>
                          <a:effectLst/>
                          <a:latin typeface="Arial" panose="020B0604020202020204" pitchFamily="34" charset="0"/>
                        </a:rPr>
                        <a:t>0.00</a:t>
                      </a:r>
                    </a:p>
                  </a:txBody>
                  <a:tcPr marL="8802" marR="8802" marT="8802" marB="0" anchor="b">
                    <a:lnL>
                      <a:noFill/>
                    </a:lnL>
                    <a:lnR>
                      <a:noFill/>
                    </a:lnR>
                    <a:lnT>
                      <a:noFill/>
                    </a:lnT>
                    <a:lnB>
                      <a:noFill/>
                    </a:lnB>
                    <a:solidFill>
                      <a:srgbClr val="FFFF99"/>
                    </a:solidFill>
                  </a:tcPr>
                </a:tc>
                <a:tc>
                  <a:txBody>
                    <a:bodyPr/>
                    <a:lstStyle/>
                    <a:p>
                      <a:pPr algn="r" fontAlgn="b"/>
                      <a:r>
                        <a:rPr lang="en-US" sz="700" b="0" i="0" u="none" strike="noStrike" dirty="0">
                          <a:solidFill>
                            <a:srgbClr val="000000"/>
                          </a:solidFill>
                          <a:effectLst/>
                          <a:latin typeface="Arial" panose="020B0604020202020204" pitchFamily="34" charset="0"/>
                        </a:rPr>
                        <a:t>50.00</a:t>
                      </a:r>
                    </a:p>
                  </a:txBody>
                  <a:tcPr marL="8802" marR="8802" marT="8802" marB="0" anchor="b">
                    <a:lnL>
                      <a:noFill/>
                    </a:lnL>
                    <a:lnR>
                      <a:noFill/>
                    </a:lnR>
                    <a:lnT>
                      <a:noFill/>
                    </a:lnT>
                    <a:lnB>
                      <a:noFill/>
                    </a:lnB>
                    <a:solidFill>
                      <a:srgbClr val="FFFF99"/>
                    </a:solidFill>
                  </a:tcPr>
                </a:tc>
                <a:tc>
                  <a:txBody>
                    <a:bodyPr/>
                    <a:lstStyle/>
                    <a:p>
                      <a:pPr algn="r" fontAlgn="b"/>
                      <a:r>
                        <a:rPr lang="en-US" sz="700" b="0" i="0" u="none" strike="noStrike" dirty="0">
                          <a:solidFill>
                            <a:srgbClr val="000000"/>
                          </a:solidFill>
                          <a:effectLst/>
                          <a:latin typeface="Arial" panose="020B0604020202020204" pitchFamily="34" charset="0"/>
                        </a:rPr>
                        <a:t>1,500.00</a:t>
                      </a:r>
                    </a:p>
                  </a:txBody>
                  <a:tcPr marL="8802" marR="8802" marT="8802" marB="0" anchor="b">
                    <a:lnL>
                      <a:noFill/>
                    </a:lnL>
                    <a:lnR>
                      <a:noFill/>
                    </a:lnR>
                    <a:lnT>
                      <a:noFill/>
                    </a:lnT>
                    <a:lnB>
                      <a:noFill/>
                    </a:lnB>
                    <a:solidFill>
                      <a:srgbClr val="FFFF99"/>
                    </a:solidFill>
                  </a:tcPr>
                </a:tc>
                <a:tc>
                  <a:txBody>
                    <a:bodyPr/>
                    <a:lstStyle/>
                    <a:p>
                      <a:pPr algn="r" fontAlgn="b"/>
                      <a:r>
                        <a:rPr lang="en-US" sz="700" b="0" i="0" u="none" strike="noStrike" dirty="0">
                          <a:solidFill>
                            <a:srgbClr val="000000"/>
                          </a:solidFill>
                          <a:effectLst/>
                          <a:latin typeface="Arial" panose="020B0604020202020204" pitchFamily="34" charset="0"/>
                        </a:rPr>
                        <a:t>100.00</a:t>
                      </a:r>
                    </a:p>
                  </a:txBody>
                  <a:tcPr marL="8802" marR="8802" marT="8802" marB="0" anchor="b">
                    <a:lnL>
                      <a:noFill/>
                    </a:lnL>
                    <a:lnR>
                      <a:noFill/>
                    </a:lnR>
                    <a:lnT>
                      <a:noFill/>
                    </a:lnT>
                    <a:lnB>
                      <a:noFill/>
                    </a:lnB>
                    <a:solidFill>
                      <a:srgbClr val="FFFF99"/>
                    </a:solidFill>
                  </a:tcPr>
                </a:tc>
                <a:extLst>
                  <a:ext uri="{0D108BD9-81ED-4DB2-BD59-A6C34878D82A}">
                    <a16:rowId xmlns:a16="http://schemas.microsoft.com/office/drawing/2014/main" val="2683888424"/>
                  </a:ext>
                </a:extLst>
              </a:tr>
              <a:tr h="234136">
                <a:tc>
                  <a:txBody>
                    <a:bodyPr/>
                    <a:lstStyle/>
                    <a:p>
                      <a:pPr algn="l" fontAlgn="b"/>
                      <a:endParaRPr lang="en-US" sz="700" b="1" i="0" u="none" strike="noStrike" dirty="0">
                        <a:solidFill>
                          <a:srgbClr val="000000"/>
                        </a:solidFill>
                        <a:effectLst/>
                        <a:latin typeface="Arial" panose="020B0604020202020204" pitchFamily="34" charset="0"/>
                      </a:endParaRPr>
                    </a:p>
                  </a:txBody>
                  <a:tcPr marL="8802" marR="8802" marT="8802" marB="0" anchor="b">
                    <a:lnL>
                      <a:noFill/>
                    </a:lnL>
                    <a:lnR>
                      <a:noFill/>
                    </a:lnR>
                    <a:lnT>
                      <a:noFill/>
                    </a:lnT>
                    <a:lnB>
                      <a:noFill/>
                    </a:lnB>
                  </a:tcPr>
                </a:tc>
                <a:tc gridSpan="3">
                  <a:txBody>
                    <a:bodyPr/>
                    <a:lstStyle/>
                    <a:p>
                      <a:pPr algn="l" fontAlgn="b"/>
                      <a:r>
                        <a:rPr lang="en-US" sz="700" b="1" i="0" u="none" strike="noStrike" dirty="0">
                          <a:solidFill>
                            <a:srgbClr val="000000"/>
                          </a:solidFill>
                          <a:effectLst/>
                          <a:latin typeface="Arial" panose="020B0604020202020204" pitchFamily="34" charset="0"/>
                        </a:rPr>
                        <a:t>5221901 · FIRE DEPT SUTA EXPENSE &amp; 522126 WRS</a:t>
                      </a:r>
                    </a:p>
                  </a:txBody>
                  <a:tcPr marL="8802" marR="8802" marT="8802" marB="0" anchor="b">
                    <a:lnL>
                      <a:noFill/>
                    </a:lnL>
                    <a:lnR>
                      <a:noFill/>
                    </a:lnR>
                    <a:lnT>
                      <a:noFill/>
                    </a:lnT>
                    <a:lnB>
                      <a:noFill/>
                    </a:lnB>
                  </a:tcPr>
                </a:tc>
                <a:tc hMerge="1">
                  <a:txBody>
                    <a:bodyPr/>
                    <a:lstStyle/>
                    <a:p>
                      <a:endParaRPr lang="en-US"/>
                    </a:p>
                  </a:txBody>
                  <a:tcPr/>
                </a:tc>
                <a:tc hMerge="1">
                  <a:txBody>
                    <a:bodyPr/>
                    <a:lstStyle/>
                    <a:p>
                      <a:endParaRPr lang="en-US"/>
                    </a:p>
                  </a:txBody>
                  <a:tcPr/>
                </a:tc>
                <a:tc>
                  <a:txBody>
                    <a:bodyPr/>
                    <a:lstStyle/>
                    <a:p>
                      <a:pPr algn="l" fontAlgn="b"/>
                      <a:endParaRPr lang="en-US" sz="900" b="0" i="0" u="none" strike="noStrike" dirty="0">
                        <a:effectLst/>
                        <a:latin typeface="Arial" panose="020B0604020202020204" pitchFamily="34" charset="0"/>
                      </a:endParaRPr>
                    </a:p>
                  </a:txBody>
                  <a:tcPr marL="8802" marR="8802" marT="8802" marB="0" anchor="b">
                    <a:lnL>
                      <a:noFill/>
                    </a:lnL>
                    <a:lnR>
                      <a:noFill/>
                    </a:lnR>
                    <a:lnT>
                      <a:noFill/>
                    </a:lnT>
                    <a:lnB>
                      <a:noFill/>
                    </a:lnB>
                  </a:tcPr>
                </a:tc>
                <a:tc>
                  <a:txBody>
                    <a:bodyPr/>
                    <a:lstStyle/>
                    <a:p>
                      <a:pPr algn="l" fontAlgn="b"/>
                      <a:endParaRPr lang="en-US" sz="900" b="0" i="0" u="none" strike="noStrike" dirty="0">
                        <a:effectLst/>
                        <a:latin typeface="Arial" panose="020B0604020202020204" pitchFamily="34" charset="0"/>
                      </a:endParaRPr>
                    </a:p>
                  </a:txBody>
                  <a:tcPr marL="8802" marR="8802" marT="8802" marB="0" anchor="b">
                    <a:lnL>
                      <a:noFill/>
                    </a:lnL>
                    <a:lnR>
                      <a:noFill/>
                    </a:lnR>
                    <a:lnT>
                      <a:noFill/>
                    </a:lnT>
                    <a:lnB>
                      <a:noFill/>
                    </a:lnB>
                  </a:tcPr>
                </a:tc>
                <a:tc>
                  <a:txBody>
                    <a:bodyPr/>
                    <a:lstStyle/>
                    <a:p>
                      <a:pPr algn="r" fontAlgn="b"/>
                      <a:r>
                        <a:rPr lang="en-US" sz="700" b="0" i="0" u="none" strike="noStrike" dirty="0">
                          <a:solidFill>
                            <a:srgbClr val="000000"/>
                          </a:solidFill>
                          <a:effectLst/>
                          <a:latin typeface="Arial" panose="020B0604020202020204" pitchFamily="34" charset="0"/>
                        </a:rPr>
                        <a:t>0.00</a:t>
                      </a:r>
                    </a:p>
                  </a:txBody>
                  <a:tcPr marL="8802" marR="8802" marT="8802" marB="0" anchor="b">
                    <a:lnL>
                      <a:noFill/>
                    </a:lnL>
                    <a:lnR>
                      <a:noFill/>
                    </a:lnR>
                    <a:lnT>
                      <a:noFill/>
                    </a:lnT>
                    <a:lnB>
                      <a:noFill/>
                    </a:lnB>
                    <a:solidFill>
                      <a:srgbClr val="CCCCFF"/>
                    </a:solidFill>
                  </a:tcPr>
                </a:tc>
                <a:tc>
                  <a:txBody>
                    <a:bodyPr/>
                    <a:lstStyle/>
                    <a:p>
                      <a:pPr algn="r" fontAlgn="b"/>
                      <a:r>
                        <a:rPr lang="en-US" sz="700" b="0" i="0" u="none" strike="noStrike" dirty="0">
                          <a:solidFill>
                            <a:srgbClr val="000000"/>
                          </a:solidFill>
                          <a:effectLst/>
                          <a:latin typeface="Arial" panose="020B0604020202020204" pitchFamily="34" charset="0"/>
                        </a:rPr>
                        <a:t>0.00</a:t>
                      </a:r>
                    </a:p>
                  </a:txBody>
                  <a:tcPr marL="8802" marR="8802" marT="8802" marB="0" anchor="b">
                    <a:lnL>
                      <a:noFill/>
                    </a:lnL>
                    <a:lnR>
                      <a:noFill/>
                    </a:lnR>
                    <a:lnT>
                      <a:noFill/>
                    </a:lnT>
                    <a:lnB>
                      <a:noFill/>
                    </a:lnB>
                    <a:solidFill>
                      <a:srgbClr val="99CCFF"/>
                    </a:solidFill>
                  </a:tcPr>
                </a:tc>
                <a:tc>
                  <a:txBody>
                    <a:bodyPr/>
                    <a:lstStyle/>
                    <a:p>
                      <a:pPr algn="r" fontAlgn="b"/>
                      <a:r>
                        <a:rPr lang="en-US" sz="700" b="0" i="0" u="none" strike="noStrike" dirty="0">
                          <a:solidFill>
                            <a:srgbClr val="000000"/>
                          </a:solidFill>
                          <a:effectLst/>
                          <a:latin typeface="Arial" panose="020B0604020202020204" pitchFamily="34" charset="0"/>
                        </a:rPr>
                        <a:t>5.50</a:t>
                      </a:r>
                    </a:p>
                  </a:txBody>
                  <a:tcPr marL="8802" marR="8802" marT="8802" marB="0" anchor="b">
                    <a:lnL>
                      <a:noFill/>
                    </a:lnL>
                    <a:lnR>
                      <a:noFill/>
                    </a:lnR>
                    <a:lnT>
                      <a:noFill/>
                    </a:lnT>
                    <a:lnB>
                      <a:noFill/>
                    </a:lnB>
                    <a:solidFill>
                      <a:srgbClr val="FFFF99"/>
                    </a:solidFill>
                  </a:tcPr>
                </a:tc>
                <a:tc>
                  <a:txBody>
                    <a:bodyPr/>
                    <a:lstStyle/>
                    <a:p>
                      <a:pPr algn="r" fontAlgn="b"/>
                      <a:r>
                        <a:rPr lang="en-US" sz="700" b="0" i="0" u="none" strike="noStrike" dirty="0">
                          <a:solidFill>
                            <a:srgbClr val="000000"/>
                          </a:solidFill>
                          <a:effectLst/>
                          <a:latin typeface="Arial" panose="020B0604020202020204" pitchFamily="34" charset="0"/>
                        </a:rPr>
                        <a:t>0.00</a:t>
                      </a:r>
                    </a:p>
                  </a:txBody>
                  <a:tcPr marL="8802" marR="8802" marT="8802" marB="0" anchor="b">
                    <a:lnL>
                      <a:noFill/>
                    </a:lnL>
                    <a:lnR>
                      <a:noFill/>
                    </a:lnR>
                    <a:lnT>
                      <a:noFill/>
                    </a:lnT>
                    <a:lnB>
                      <a:noFill/>
                    </a:lnB>
                    <a:solidFill>
                      <a:srgbClr val="FFFF99"/>
                    </a:solidFill>
                  </a:tcPr>
                </a:tc>
                <a:tc>
                  <a:txBody>
                    <a:bodyPr/>
                    <a:lstStyle/>
                    <a:p>
                      <a:pPr algn="r" fontAlgn="b"/>
                      <a:r>
                        <a:rPr lang="en-US" sz="700" b="0" i="0" u="none" strike="noStrike" dirty="0">
                          <a:solidFill>
                            <a:srgbClr val="000000"/>
                          </a:solidFill>
                          <a:effectLst/>
                          <a:latin typeface="Arial" panose="020B0604020202020204" pitchFamily="34" charset="0"/>
                        </a:rPr>
                        <a:t>0.00</a:t>
                      </a:r>
                    </a:p>
                  </a:txBody>
                  <a:tcPr marL="8802" marR="8802" marT="8802" marB="0" anchor="b">
                    <a:lnL>
                      <a:noFill/>
                    </a:lnL>
                    <a:lnR>
                      <a:noFill/>
                    </a:lnR>
                    <a:lnT>
                      <a:noFill/>
                    </a:lnT>
                    <a:lnB>
                      <a:noFill/>
                    </a:lnB>
                    <a:solidFill>
                      <a:srgbClr val="FFFF99"/>
                    </a:solidFill>
                  </a:tcPr>
                </a:tc>
                <a:tc>
                  <a:txBody>
                    <a:bodyPr/>
                    <a:lstStyle/>
                    <a:p>
                      <a:pPr algn="r" fontAlgn="b"/>
                      <a:r>
                        <a:rPr lang="en-US" sz="700" b="0" i="0" u="none" strike="noStrike" dirty="0">
                          <a:solidFill>
                            <a:srgbClr val="000000"/>
                          </a:solidFill>
                          <a:effectLst/>
                          <a:latin typeface="Arial" panose="020B0604020202020204" pitchFamily="34" charset="0"/>
                        </a:rPr>
                        <a:t>0.00</a:t>
                      </a:r>
                    </a:p>
                  </a:txBody>
                  <a:tcPr marL="8802" marR="8802" marT="8802" marB="0" anchor="b">
                    <a:lnL>
                      <a:noFill/>
                    </a:lnL>
                    <a:lnR>
                      <a:noFill/>
                    </a:lnR>
                    <a:lnT>
                      <a:noFill/>
                    </a:lnT>
                    <a:lnB>
                      <a:noFill/>
                    </a:lnB>
                    <a:solidFill>
                      <a:srgbClr val="FFFF99"/>
                    </a:solidFill>
                  </a:tcPr>
                </a:tc>
                <a:tc>
                  <a:txBody>
                    <a:bodyPr/>
                    <a:lstStyle/>
                    <a:p>
                      <a:pPr algn="r" fontAlgn="b"/>
                      <a:r>
                        <a:rPr lang="en-US" sz="700" b="0" i="0" u="none" strike="noStrike" dirty="0">
                          <a:solidFill>
                            <a:srgbClr val="000000"/>
                          </a:solidFill>
                          <a:effectLst/>
                          <a:latin typeface="Arial" panose="020B0604020202020204" pitchFamily="34" charset="0"/>
                        </a:rPr>
                        <a:t>0.00</a:t>
                      </a:r>
                    </a:p>
                  </a:txBody>
                  <a:tcPr marL="8802" marR="8802" marT="8802" marB="0" anchor="b">
                    <a:lnL>
                      <a:noFill/>
                    </a:lnL>
                    <a:lnR>
                      <a:noFill/>
                    </a:lnR>
                    <a:lnT>
                      <a:noFill/>
                    </a:lnT>
                    <a:lnB>
                      <a:noFill/>
                    </a:lnB>
                    <a:solidFill>
                      <a:srgbClr val="FFFF99"/>
                    </a:solidFill>
                  </a:tcPr>
                </a:tc>
                <a:tc>
                  <a:txBody>
                    <a:bodyPr/>
                    <a:lstStyle/>
                    <a:p>
                      <a:pPr algn="r" fontAlgn="b"/>
                      <a:r>
                        <a:rPr lang="en-US" sz="700" b="0" i="0" u="none" strike="noStrike" dirty="0">
                          <a:solidFill>
                            <a:srgbClr val="000000"/>
                          </a:solidFill>
                          <a:effectLst/>
                          <a:latin typeface="Arial" panose="020B0604020202020204" pitchFamily="34" charset="0"/>
                        </a:rPr>
                        <a:t>0.00</a:t>
                      </a:r>
                    </a:p>
                  </a:txBody>
                  <a:tcPr marL="8802" marR="8802" marT="8802" marB="0" anchor="b">
                    <a:lnL>
                      <a:noFill/>
                    </a:lnL>
                    <a:lnR>
                      <a:noFill/>
                    </a:lnR>
                    <a:lnT>
                      <a:noFill/>
                    </a:lnT>
                    <a:lnB>
                      <a:noFill/>
                    </a:lnB>
                    <a:solidFill>
                      <a:srgbClr val="FFFF99"/>
                    </a:solidFill>
                  </a:tcPr>
                </a:tc>
                <a:extLst>
                  <a:ext uri="{0D108BD9-81ED-4DB2-BD59-A6C34878D82A}">
                    <a16:rowId xmlns:a16="http://schemas.microsoft.com/office/drawing/2014/main" val="809777395"/>
                  </a:ext>
                </a:extLst>
              </a:tr>
              <a:tr h="158438">
                <a:tc>
                  <a:txBody>
                    <a:bodyPr/>
                    <a:lstStyle/>
                    <a:p>
                      <a:pPr algn="l" fontAlgn="b"/>
                      <a:endParaRPr lang="en-US" sz="700" b="1" i="0" u="none" strike="noStrike" dirty="0">
                        <a:solidFill>
                          <a:srgbClr val="000000"/>
                        </a:solidFill>
                        <a:effectLst/>
                        <a:latin typeface="Arial" panose="020B0604020202020204" pitchFamily="34" charset="0"/>
                      </a:endParaRPr>
                    </a:p>
                  </a:txBody>
                  <a:tcPr marL="8802" marR="8802" marT="8802" marB="0" anchor="b">
                    <a:lnL>
                      <a:noFill/>
                    </a:lnL>
                    <a:lnR>
                      <a:noFill/>
                    </a:lnR>
                    <a:lnT>
                      <a:noFill/>
                    </a:lnT>
                    <a:lnB>
                      <a:noFill/>
                    </a:lnB>
                  </a:tcPr>
                </a:tc>
                <a:tc gridSpan="3">
                  <a:txBody>
                    <a:bodyPr/>
                    <a:lstStyle/>
                    <a:p>
                      <a:pPr algn="l" fontAlgn="b"/>
                      <a:r>
                        <a:rPr lang="en-US" sz="700" b="1" i="0" u="none" strike="noStrike" dirty="0">
                          <a:solidFill>
                            <a:srgbClr val="000000"/>
                          </a:solidFill>
                          <a:effectLst/>
                          <a:latin typeface="Arial" panose="020B0604020202020204" pitchFamily="34" charset="0"/>
                        </a:rPr>
                        <a:t>522100 · FIRE MEMBERS - Other</a:t>
                      </a:r>
                    </a:p>
                  </a:txBody>
                  <a:tcPr marL="8802" marR="8802" marT="8802" marB="0" anchor="b">
                    <a:lnL>
                      <a:noFill/>
                    </a:lnL>
                    <a:lnR>
                      <a:noFill/>
                    </a:lnR>
                    <a:lnT>
                      <a:noFill/>
                    </a:lnT>
                    <a:lnB>
                      <a:noFill/>
                    </a:lnB>
                  </a:tcPr>
                </a:tc>
                <a:tc hMerge="1">
                  <a:txBody>
                    <a:bodyPr/>
                    <a:lstStyle/>
                    <a:p>
                      <a:endParaRPr lang="en-US"/>
                    </a:p>
                  </a:txBody>
                  <a:tcPr/>
                </a:tc>
                <a:tc hMerge="1">
                  <a:txBody>
                    <a:bodyPr/>
                    <a:lstStyle/>
                    <a:p>
                      <a:endParaRPr lang="en-US"/>
                    </a:p>
                  </a:txBody>
                  <a:tcPr/>
                </a:tc>
                <a:tc>
                  <a:txBody>
                    <a:bodyPr/>
                    <a:lstStyle/>
                    <a:p>
                      <a:pPr algn="l" fontAlgn="b"/>
                      <a:endParaRPr lang="en-US" sz="900" b="0" i="0" u="none" strike="noStrike" dirty="0">
                        <a:effectLst/>
                        <a:latin typeface="Arial" panose="020B0604020202020204" pitchFamily="34" charset="0"/>
                      </a:endParaRPr>
                    </a:p>
                  </a:txBody>
                  <a:tcPr marL="8802" marR="8802" marT="8802" marB="0" anchor="b">
                    <a:lnL>
                      <a:noFill/>
                    </a:lnL>
                    <a:lnR>
                      <a:noFill/>
                    </a:lnR>
                    <a:lnT>
                      <a:noFill/>
                    </a:lnT>
                    <a:lnB>
                      <a:noFill/>
                    </a:lnB>
                  </a:tcPr>
                </a:tc>
                <a:tc>
                  <a:txBody>
                    <a:bodyPr/>
                    <a:lstStyle/>
                    <a:p>
                      <a:pPr algn="l" fontAlgn="b"/>
                      <a:endParaRPr lang="en-US" sz="900" b="0" i="0" u="none" strike="noStrike" dirty="0">
                        <a:effectLst/>
                        <a:latin typeface="Arial" panose="020B0604020202020204" pitchFamily="34" charset="0"/>
                      </a:endParaRPr>
                    </a:p>
                  </a:txBody>
                  <a:tcPr marL="8802" marR="8802" marT="8802" marB="0" anchor="b">
                    <a:lnL>
                      <a:noFill/>
                    </a:lnL>
                    <a:lnR>
                      <a:noFill/>
                    </a:lnR>
                    <a:lnT>
                      <a:noFill/>
                    </a:lnT>
                    <a:lnB>
                      <a:noFill/>
                    </a:lnB>
                  </a:tcPr>
                </a:tc>
                <a:tc>
                  <a:txBody>
                    <a:bodyPr/>
                    <a:lstStyle/>
                    <a:p>
                      <a:pPr algn="r" fontAlgn="b"/>
                      <a:r>
                        <a:rPr lang="en-US" sz="700" b="0" i="0" u="none" strike="noStrike" dirty="0">
                          <a:solidFill>
                            <a:srgbClr val="000000"/>
                          </a:solidFill>
                          <a:effectLst/>
                          <a:latin typeface="Arial" panose="020B0604020202020204" pitchFamily="34" charset="0"/>
                        </a:rPr>
                        <a:t>79.00</a:t>
                      </a:r>
                    </a:p>
                  </a:txBody>
                  <a:tcPr marL="8802" marR="8802" marT="8802" marB="0" anchor="b">
                    <a:lnL>
                      <a:noFill/>
                    </a:lnL>
                    <a:lnR>
                      <a:noFill/>
                    </a:lnR>
                    <a:lnT>
                      <a:noFill/>
                    </a:lnT>
                    <a:lnB w="12700" cap="flat" cmpd="sng" algn="ctr">
                      <a:solidFill>
                        <a:srgbClr val="000000"/>
                      </a:solidFill>
                      <a:prstDash val="solid"/>
                      <a:round/>
                      <a:headEnd type="none" w="med" len="med"/>
                      <a:tailEnd type="none" w="med" len="med"/>
                    </a:lnB>
                    <a:solidFill>
                      <a:srgbClr val="CCCCFF"/>
                    </a:solidFill>
                  </a:tcPr>
                </a:tc>
                <a:tc>
                  <a:txBody>
                    <a:bodyPr/>
                    <a:lstStyle/>
                    <a:p>
                      <a:pPr algn="r" fontAlgn="b"/>
                      <a:r>
                        <a:rPr lang="en-US" sz="700" b="0" i="0" u="none" strike="noStrike" dirty="0">
                          <a:solidFill>
                            <a:srgbClr val="000000"/>
                          </a:solidFill>
                          <a:effectLst/>
                          <a:latin typeface="Arial" panose="020B0604020202020204" pitchFamily="34" charset="0"/>
                        </a:rPr>
                        <a:t>0.00</a:t>
                      </a:r>
                    </a:p>
                  </a:txBody>
                  <a:tcPr marL="8802" marR="8802" marT="8802" marB="0" anchor="b">
                    <a:lnL>
                      <a:noFill/>
                    </a:lnL>
                    <a:lnR>
                      <a:noFill/>
                    </a:lnR>
                    <a:lnT>
                      <a:noFill/>
                    </a:lnT>
                    <a:lnB w="12700" cap="flat" cmpd="sng" algn="ctr">
                      <a:solidFill>
                        <a:srgbClr val="000000"/>
                      </a:solidFill>
                      <a:prstDash val="solid"/>
                      <a:round/>
                      <a:headEnd type="none" w="med" len="med"/>
                      <a:tailEnd type="none" w="med" len="med"/>
                    </a:lnB>
                    <a:solidFill>
                      <a:srgbClr val="99CCFF"/>
                    </a:solidFill>
                  </a:tcPr>
                </a:tc>
                <a:tc>
                  <a:txBody>
                    <a:bodyPr/>
                    <a:lstStyle/>
                    <a:p>
                      <a:pPr algn="r" fontAlgn="b"/>
                      <a:r>
                        <a:rPr lang="en-US" sz="700" b="0" i="0" u="none" strike="noStrike" dirty="0">
                          <a:solidFill>
                            <a:srgbClr val="000000"/>
                          </a:solidFill>
                          <a:effectLst/>
                          <a:latin typeface="Arial" panose="020B0604020202020204" pitchFamily="34" charset="0"/>
                        </a:rPr>
                        <a:t>0.00</a:t>
                      </a:r>
                    </a:p>
                  </a:txBody>
                  <a:tcPr marL="8802" marR="8802" marT="8802" marB="0" anchor="b">
                    <a:lnL>
                      <a:noFill/>
                    </a:lnL>
                    <a:lnR>
                      <a:noFill/>
                    </a:lnR>
                    <a:lnT>
                      <a:noFill/>
                    </a:lnT>
                    <a:lnB w="12700" cap="flat" cmpd="sng" algn="ctr">
                      <a:solidFill>
                        <a:srgbClr val="000000"/>
                      </a:solidFill>
                      <a:prstDash val="solid"/>
                      <a:round/>
                      <a:headEnd type="none" w="med" len="med"/>
                      <a:tailEnd type="none" w="med" len="med"/>
                    </a:lnB>
                    <a:solidFill>
                      <a:srgbClr val="FFFF99"/>
                    </a:solidFill>
                  </a:tcPr>
                </a:tc>
                <a:tc>
                  <a:txBody>
                    <a:bodyPr/>
                    <a:lstStyle/>
                    <a:p>
                      <a:pPr algn="r" fontAlgn="b"/>
                      <a:r>
                        <a:rPr lang="en-US" sz="700" b="0" i="0" u="none" strike="noStrike" dirty="0">
                          <a:solidFill>
                            <a:srgbClr val="000000"/>
                          </a:solidFill>
                          <a:effectLst/>
                          <a:latin typeface="Arial" panose="020B0604020202020204" pitchFamily="34" charset="0"/>
                        </a:rPr>
                        <a:t>971.87</a:t>
                      </a:r>
                    </a:p>
                  </a:txBody>
                  <a:tcPr marL="8802" marR="8802" marT="8802" marB="0" anchor="b">
                    <a:lnL>
                      <a:noFill/>
                    </a:lnL>
                    <a:lnR>
                      <a:noFill/>
                    </a:lnR>
                    <a:lnT>
                      <a:noFill/>
                    </a:lnT>
                    <a:lnB w="12700" cap="flat" cmpd="sng" algn="ctr">
                      <a:solidFill>
                        <a:srgbClr val="000000"/>
                      </a:solidFill>
                      <a:prstDash val="solid"/>
                      <a:round/>
                      <a:headEnd type="none" w="med" len="med"/>
                      <a:tailEnd type="none" w="med" len="med"/>
                    </a:lnB>
                    <a:solidFill>
                      <a:srgbClr val="FFFF99"/>
                    </a:solidFill>
                  </a:tcPr>
                </a:tc>
                <a:tc>
                  <a:txBody>
                    <a:bodyPr/>
                    <a:lstStyle/>
                    <a:p>
                      <a:pPr algn="r" fontAlgn="b"/>
                      <a:r>
                        <a:rPr lang="en-US" sz="700" b="0" i="0" u="none" strike="noStrike" dirty="0">
                          <a:solidFill>
                            <a:srgbClr val="000000"/>
                          </a:solidFill>
                          <a:effectLst/>
                          <a:latin typeface="Arial" panose="020B0604020202020204" pitchFamily="34" charset="0"/>
                        </a:rPr>
                        <a:t>0.00</a:t>
                      </a:r>
                    </a:p>
                  </a:txBody>
                  <a:tcPr marL="8802" marR="8802" marT="8802" marB="0" anchor="b">
                    <a:lnL>
                      <a:noFill/>
                    </a:lnL>
                    <a:lnR>
                      <a:noFill/>
                    </a:lnR>
                    <a:lnT>
                      <a:noFill/>
                    </a:lnT>
                    <a:lnB w="12700" cap="flat" cmpd="sng" algn="ctr">
                      <a:solidFill>
                        <a:srgbClr val="000000"/>
                      </a:solidFill>
                      <a:prstDash val="solid"/>
                      <a:round/>
                      <a:headEnd type="none" w="med" len="med"/>
                      <a:tailEnd type="none" w="med" len="med"/>
                    </a:lnB>
                    <a:solidFill>
                      <a:srgbClr val="FFFF99"/>
                    </a:solidFill>
                  </a:tcPr>
                </a:tc>
                <a:tc>
                  <a:txBody>
                    <a:bodyPr/>
                    <a:lstStyle/>
                    <a:p>
                      <a:pPr algn="r" fontAlgn="b"/>
                      <a:r>
                        <a:rPr lang="en-US" sz="700" b="0" i="0" u="none" strike="noStrike" dirty="0">
                          <a:solidFill>
                            <a:srgbClr val="000000"/>
                          </a:solidFill>
                          <a:effectLst/>
                          <a:latin typeface="Arial" panose="020B0604020202020204" pitchFamily="34" charset="0"/>
                        </a:rPr>
                        <a:t>971.87</a:t>
                      </a:r>
                    </a:p>
                  </a:txBody>
                  <a:tcPr marL="8802" marR="8802" marT="8802" marB="0" anchor="b">
                    <a:lnL>
                      <a:noFill/>
                    </a:lnL>
                    <a:lnR>
                      <a:noFill/>
                    </a:lnR>
                    <a:lnT>
                      <a:noFill/>
                    </a:lnT>
                    <a:lnB w="12700" cap="flat" cmpd="sng" algn="ctr">
                      <a:solidFill>
                        <a:srgbClr val="000000"/>
                      </a:solidFill>
                      <a:prstDash val="solid"/>
                      <a:round/>
                      <a:headEnd type="none" w="med" len="med"/>
                      <a:tailEnd type="none" w="med" len="med"/>
                    </a:lnB>
                    <a:solidFill>
                      <a:srgbClr val="FFFF99"/>
                    </a:solidFill>
                  </a:tcPr>
                </a:tc>
                <a:tc>
                  <a:txBody>
                    <a:bodyPr/>
                    <a:lstStyle/>
                    <a:p>
                      <a:pPr algn="r" fontAlgn="b"/>
                      <a:r>
                        <a:rPr lang="en-US" sz="700" b="0" i="0" u="none" strike="noStrike" dirty="0">
                          <a:solidFill>
                            <a:srgbClr val="000000"/>
                          </a:solidFill>
                          <a:effectLst/>
                          <a:latin typeface="Arial" panose="020B0604020202020204" pitchFamily="34" charset="0"/>
                        </a:rPr>
                        <a:t>250.00</a:t>
                      </a:r>
                    </a:p>
                  </a:txBody>
                  <a:tcPr marL="8802" marR="8802" marT="8802" marB="0" anchor="b">
                    <a:lnL>
                      <a:noFill/>
                    </a:lnL>
                    <a:lnR>
                      <a:noFill/>
                    </a:lnR>
                    <a:lnT>
                      <a:noFill/>
                    </a:lnT>
                    <a:lnB w="12700" cap="flat" cmpd="sng" algn="ctr">
                      <a:solidFill>
                        <a:srgbClr val="000000"/>
                      </a:solidFill>
                      <a:prstDash val="solid"/>
                      <a:round/>
                      <a:headEnd type="none" w="med" len="med"/>
                      <a:tailEnd type="none" w="med" len="med"/>
                    </a:lnB>
                    <a:solidFill>
                      <a:srgbClr val="FFFF99"/>
                    </a:solidFill>
                  </a:tcPr>
                </a:tc>
                <a:tc>
                  <a:txBody>
                    <a:bodyPr/>
                    <a:lstStyle/>
                    <a:p>
                      <a:pPr algn="r" fontAlgn="b"/>
                      <a:r>
                        <a:rPr lang="en-US" sz="700" b="0" i="0" u="none" strike="noStrike" dirty="0">
                          <a:solidFill>
                            <a:srgbClr val="000000"/>
                          </a:solidFill>
                          <a:effectLst/>
                          <a:latin typeface="Arial" panose="020B0604020202020204" pitchFamily="34" charset="0"/>
                        </a:rPr>
                        <a:t>250.00</a:t>
                      </a:r>
                    </a:p>
                  </a:txBody>
                  <a:tcPr marL="8802" marR="8802" marT="8802" marB="0" anchor="b">
                    <a:lnL>
                      <a:noFill/>
                    </a:lnL>
                    <a:lnR>
                      <a:noFill/>
                    </a:lnR>
                    <a:lnT>
                      <a:noFill/>
                    </a:lnT>
                    <a:lnB w="12700" cap="flat" cmpd="sng" algn="ctr">
                      <a:solidFill>
                        <a:srgbClr val="000000"/>
                      </a:solidFill>
                      <a:prstDash val="solid"/>
                      <a:round/>
                      <a:headEnd type="none" w="med" len="med"/>
                      <a:tailEnd type="none" w="med" len="med"/>
                    </a:lnB>
                    <a:solidFill>
                      <a:srgbClr val="FFFF99"/>
                    </a:solidFill>
                  </a:tcPr>
                </a:tc>
                <a:extLst>
                  <a:ext uri="{0D108BD9-81ED-4DB2-BD59-A6C34878D82A}">
                    <a16:rowId xmlns:a16="http://schemas.microsoft.com/office/drawing/2014/main" val="3496257419"/>
                  </a:ext>
                </a:extLst>
              </a:tr>
              <a:tr h="149636">
                <a:tc gridSpan="3">
                  <a:txBody>
                    <a:bodyPr/>
                    <a:lstStyle/>
                    <a:p>
                      <a:pPr algn="l" fontAlgn="b"/>
                      <a:r>
                        <a:rPr lang="en-US" sz="700" b="1" i="0" u="none" strike="noStrike" dirty="0">
                          <a:solidFill>
                            <a:srgbClr val="000000"/>
                          </a:solidFill>
                          <a:effectLst/>
                          <a:latin typeface="Arial" panose="020B0604020202020204" pitchFamily="34" charset="0"/>
                        </a:rPr>
                        <a:t>Total 522100 · FIRE MEMBERS</a:t>
                      </a:r>
                    </a:p>
                  </a:txBody>
                  <a:tcPr marL="8802" marR="8802" marT="8802" marB="0" anchor="b">
                    <a:lnL>
                      <a:noFill/>
                    </a:lnL>
                    <a:lnR>
                      <a:noFill/>
                    </a:lnR>
                    <a:lnT>
                      <a:noFill/>
                    </a:lnT>
                    <a:lnB>
                      <a:noFill/>
                    </a:lnB>
                  </a:tcPr>
                </a:tc>
                <a:tc hMerge="1">
                  <a:txBody>
                    <a:bodyPr/>
                    <a:lstStyle/>
                    <a:p>
                      <a:endParaRPr lang="en-US"/>
                    </a:p>
                  </a:txBody>
                  <a:tcPr/>
                </a:tc>
                <a:tc hMerge="1">
                  <a:txBody>
                    <a:bodyPr/>
                    <a:lstStyle/>
                    <a:p>
                      <a:endParaRPr lang="en-US"/>
                    </a:p>
                  </a:txBody>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8802" marR="8802" marT="8802" marB="0" anchor="b">
                    <a:lnL>
                      <a:noFill/>
                    </a:lnL>
                    <a:lnR>
                      <a:noFill/>
                    </a:lnR>
                    <a:lnT>
                      <a:noFill/>
                    </a:lnT>
                    <a:lnB>
                      <a:noFill/>
                    </a:lnB>
                  </a:tcPr>
                </a:tc>
                <a:tc>
                  <a:txBody>
                    <a:bodyPr/>
                    <a:lstStyle/>
                    <a:p>
                      <a:pPr algn="l" fontAlgn="b"/>
                      <a:endParaRPr lang="en-US" sz="900" b="0" i="0" u="none" strike="noStrike" dirty="0">
                        <a:effectLst/>
                        <a:latin typeface="Arial" panose="020B0604020202020204" pitchFamily="34" charset="0"/>
                      </a:endParaRPr>
                    </a:p>
                  </a:txBody>
                  <a:tcPr marL="8802" marR="8802" marT="8802" marB="0" anchor="b">
                    <a:lnL>
                      <a:noFill/>
                    </a:lnL>
                    <a:lnR>
                      <a:noFill/>
                    </a:lnR>
                    <a:lnT>
                      <a:noFill/>
                    </a:lnT>
                    <a:lnB>
                      <a:noFill/>
                    </a:lnB>
                  </a:tcPr>
                </a:tc>
                <a:tc>
                  <a:txBody>
                    <a:bodyPr/>
                    <a:lstStyle/>
                    <a:p>
                      <a:pPr algn="l" fontAlgn="b"/>
                      <a:endParaRPr lang="en-US" sz="900" b="0" i="0" u="none" strike="noStrike" dirty="0">
                        <a:effectLst/>
                        <a:latin typeface="Arial" panose="020B0604020202020204" pitchFamily="34" charset="0"/>
                      </a:endParaRPr>
                    </a:p>
                  </a:txBody>
                  <a:tcPr marL="8802" marR="8802" marT="8802" marB="0" anchor="b">
                    <a:lnL>
                      <a:noFill/>
                    </a:lnL>
                    <a:lnR>
                      <a:noFill/>
                    </a:lnR>
                    <a:lnT>
                      <a:noFill/>
                    </a:lnT>
                    <a:lnB>
                      <a:noFill/>
                    </a:lnB>
                  </a:tcPr>
                </a:tc>
                <a:tc>
                  <a:txBody>
                    <a:bodyPr/>
                    <a:lstStyle/>
                    <a:p>
                      <a:pPr algn="r" fontAlgn="b"/>
                      <a:r>
                        <a:rPr lang="en-US" sz="700" b="0" i="0" u="none" strike="noStrike" dirty="0">
                          <a:solidFill>
                            <a:srgbClr val="000000"/>
                          </a:solidFill>
                          <a:effectLst/>
                          <a:latin typeface="Arial" panose="020B0604020202020204" pitchFamily="34" charset="0"/>
                        </a:rPr>
                        <a:t>42,279.21</a:t>
                      </a:r>
                    </a:p>
                  </a:txBody>
                  <a:tcPr marL="8802" marR="8802" marT="8802" marB="0" anchor="b">
                    <a:lnL>
                      <a:noFill/>
                    </a:lnL>
                    <a:lnR>
                      <a:noFill/>
                    </a:lnR>
                    <a:lnT w="12700" cap="flat" cmpd="sng" algn="ctr">
                      <a:solidFill>
                        <a:srgbClr val="000000"/>
                      </a:solidFill>
                      <a:prstDash val="solid"/>
                      <a:round/>
                      <a:headEnd type="none" w="med" len="med"/>
                      <a:tailEnd type="none" w="med" len="med"/>
                    </a:lnT>
                    <a:lnB>
                      <a:noFill/>
                    </a:lnB>
                    <a:solidFill>
                      <a:srgbClr val="CCCCFF"/>
                    </a:solidFill>
                  </a:tcPr>
                </a:tc>
                <a:tc>
                  <a:txBody>
                    <a:bodyPr/>
                    <a:lstStyle/>
                    <a:p>
                      <a:pPr algn="r" fontAlgn="b"/>
                      <a:r>
                        <a:rPr lang="en-US" sz="700" b="0" i="0" u="none" strike="noStrike" dirty="0">
                          <a:solidFill>
                            <a:srgbClr val="000000"/>
                          </a:solidFill>
                          <a:effectLst/>
                          <a:latin typeface="Arial" panose="020B0604020202020204" pitchFamily="34" charset="0"/>
                        </a:rPr>
                        <a:t>40,047.36</a:t>
                      </a:r>
                    </a:p>
                  </a:txBody>
                  <a:tcPr marL="8802" marR="8802" marT="8802" marB="0" anchor="b">
                    <a:lnL>
                      <a:noFill/>
                    </a:lnL>
                    <a:lnR>
                      <a:noFill/>
                    </a:lnR>
                    <a:lnT w="12700" cap="flat" cmpd="sng" algn="ctr">
                      <a:solidFill>
                        <a:srgbClr val="000000"/>
                      </a:solidFill>
                      <a:prstDash val="solid"/>
                      <a:round/>
                      <a:headEnd type="none" w="med" len="med"/>
                      <a:tailEnd type="none" w="med" len="med"/>
                    </a:lnT>
                    <a:lnB>
                      <a:noFill/>
                    </a:lnB>
                    <a:solidFill>
                      <a:srgbClr val="99CCFF"/>
                    </a:solidFill>
                  </a:tcPr>
                </a:tc>
                <a:tc>
                  <a:txBody>
                    <a:bodyPr/>
                    <a:lstStyle/>
                    <a:p>
                      <a:pPr algn="r" fontAlgn="b"/>
                      <a:r>
                        <a:rPr lang="en-US" sz="700" b="0" i="0" u="none" strike="noStrike" dirty="0">
                          <a:solidFill>
                            <a:srgbClr val="000000"/>
                          </a:solidFill>
                          <a:effectLst/>
                          <a:latin typeface="Arial" panose="020B0604020202020204" pitchFamily="34" charset="0"/>
                        </a:rPr>
                        <a:t>41,578.70</a:t>
                      </a:r>
                    </a:p>
                  </a:txBody>
                  <a:tcPr marL="8802" marR="8802" marT="8802" marB="0" anchor="b">
                    <a:lnL>
                      <a:noFill/>
                    </a:lnL>
                    <a:lnR>
                      <a:noFill/>
                    </a:lnR>
                    <a:lnT w="12700" cap="flat" cmpd="sng" algn="ctr">
                      <a:solidFill>
                        <a:srgbClr val="000000"/>
                      </a:solidFill>
                      <a:prstDash val="solid"/>
                      <a:round/>
                      <a:headEnd type="none" w="med" len="med"/>
                      <a:tailEnd type="none" w="med" len="med"/>
                    </a:lnT>
                    <a:lnB>
                      <a:noFill/>
                    </a:lnB>
                    <a:solidFill>
                      <a:srgbClr val="FFFF99"/>
                    </a:solidFill>
                  </a:tcPr>
                </a:tc>
                <a:tc>
                  <a:txBody>
                    <a:bodyPr/>
                    <a:lstStyle/>
                    <a:p>
                      <a:pPr algn="r" fontAlgn="b"/>
                      <a:r>
                        <a:rPr lang="en-US" sz="700" b="0" i="0" u="none" strike="noStrike" dirty="0">
                          <a:solidFill>
                            <a:srgbClr val="000000"/>
                          </a:solidFill>
                          <a:effectLst/>
                          <a:latin typeface="Arial" panose="020B0604020202020204" pitchFamily="34" charset="0"/>
                        </a:rPr>
                        <a:t>24,894.49</a:t>
                      </a:r>
                    </a:p>
                  </a:txBody>
                  <a:tcPr marL="8802" marR="8802" marT="8802" marB="0" anchor="b">
                    <a:lnL>
                      <a:noFill/>
                    </a:lnL>
                    <a:lnR>
                      <a:noFill/>
                    </a:lnR>
                    <a:lnT w="12700" cap="flat" cmpd="sng" algn="ctr">
                      <a:solidFill>
                        <a:srgbClr val="000000"/>
                      </a:solidFill>
                      <a:prstDash val="solid"/>
                      <a:round/>
                      <a:headEnd type="none" w="med" len="med"/>
                      <a:tailEnd type="none" w="med" len="med"/>
                    </a:lnT>
                    <a:lnB>
                      <a:noFill/>
                    </a:lnB>
                    <a:solidFill>
                      <a:srgbClr val="FFFF99"/>
                    </a:solidFill>
                  </a:tcPr>
                </a:tc>
                <a:tc>
                  <a:txBody>
                    <a:bodyPr/>
                    <a:lstStyle/>
                    <a:p>
                      <a:pPr algn="r" fontAlgn="b"/>
                      <a:r>
                        <a:rPr lang="en-US" sz="700" b="0" i="0" u="none" strike="noStrike" dirty="0">
                          <a:solidFill>
                            <a:srgbClr val="000000"/>
                          </a:solidFill>
                          <a:effectLst/>
                          <a:latin typeface="Arial" panose="020B0604020202020204" pitchFamily="34" charset="0"/>
                        </a:rPr>
                        <a:t>366.46</a:t>
                      </a:r>
                    </a:p>
                  </a:txBody>
                  <a:tcPr marL="8802" marR="8802" marT="8802" marB="0" anchor="b">
                    <a:lnL>
                      <a:noFill/>
                    </a:lnL>
                    <a:lnR>
                      <a:noFill/>
                    </a:lnR>
                    <a:lnT w="12700" cap="flat" cmpd="sng" algn="ctr">
                      <a:solidFill>
                        <a:srgbClr val="000000"/>
                      </a:solidFill>
                      <a:prstDash val="solid"/>
                      <a:round/>
                      <a:headEnd type="none" w="med" len="med"/>
                      <a:tailEnd type="none" w="med" len="med"/>
                    </a:lnT>
                    <a:lnB>
                      <a:noFill/>
                    </a:lnB>
                    <a:solidFill>
                      <a:srgbClr val="FFFF99"/>
                    </a:solidFill>
                  </a:tcPr>
                </a:tc>
                <a:tc>
                  <a:txBody>
                    <a:bodyPr/>
                    <a:lstStyle/>
                    <a:p>
                      <a:pPr algn="r" fontAlgn="b"/>
                      <a:r>
                        <a:rPr lang="en-US" sz="700" b="0" i="0" u="none" strike="noStrike" dirty="0">
                          <a:solidFill>
                            <a:srgbClr val="000000"/>
                          </a:solidFill>
                          <a:effectLst/>
                          <a:latin typeface="Arial" panose="020B0604020202020204" pitchFamily="34" charset="0"/>
                        </a:rPr>
                        <a:t>25,260.95</a:t>
                      </a:r>
                    </a:p>
                  </a:txBody>
                  <a:tcPr marL="8802" marR="8802" marT="8802" marB="0" anchor="b">
                    <a:lnL>
                      <a:noFill/>
                    </a:lnL>
                    <a:lnR>
                      <a:noFill/>
                    </a:lnR>
                    <a:lnT w="12700" cap="flat" cmpd="sng" algn="ctr">
                      <a:solidFill>
                        <a:srgbClr val="000000"/>
                      </a:solidFill>
                      <a:prstDash val="solid"/>
                      <a:round/>
                      <a:headEnd type="none" w="med" len="med"/>
                      <a:tailEnd type="none" w="med" len="med"/>
                    </a:lnT>
                    <a:lnB>
                      <a:noFill/>
                    </a:lnB>
                    <a:solidFill>
                      <a:srgbClr val="FFFF99"/>
                    </a:solidFill>
                  </a:tcPr>
                </a:tc>
                <a:tc>
                  <a:txBody>
                    <a:bodyPr/>
                    <a:lstStyle/>
                    <a:p>
                      <a:pPr algn="r" fontAlgn="b"/>
                      <a:r>
                        <a:rPr lang="en-US" sz="700" b="0" i="0" u="none" strike="noStrike" dirty="0">
                          <a:solidFill>
                            <a:srgbClr val="000000"/>
                          </a:solidFill>
                          <a:effectLst/>
                          <a:latin typeface="Arial" panose="020B0604020202020204" pitchFamily="34" charset="0"/>
                        </a:rPr>
                        <a:t>32,575.00</a:t>
                      </a:r>
                    </a:p>
                  </a:txBody>
                  <a:tcPr marL="8802" marR="8802" marT="8802" marB="0" anchor="b">
                    <a:lnL>
                      <a:noFill/>
                    </a:lnL>
                    <a:lnR>
                      <a:noFill/>
                    </a:lnR>
                    <a:lnT w="12700" cap="flat" cmpd="sng" algn="ctr">
                      <a:solidFill>
                        <a:srgbClr val="000000"/>
                      </a:solidFill>
                      <a:prstDash val="solid"/>
                      <a:round/>
                      <a:headEnd type="none" w="med" len="med"/>
                      <a:tailEnd type="none" w="med" len="med"/>
                    </a:lnT>
                    <a:lnB>
                      <a:noFill/>
                    </a:lnB>
                    <a:solidFill>
                      <a:srgbClr val="FFFF99"/>
                    </a:solidFill>
                  </a:tcPr>
                </a:tc>
                <a:tc>
                  <a:txBody>
                    <a:bodyPr/>
                    <a:lstStyle/>
                    <a:p>
                      <a:pPr algn="r" fontAlgn="b"/>
                      <a:r>
                        <a:rPr lang="en-US" sz="700" b="0" i="0" u="none" strike="noStrike" dirty="0">
                          <a:solidFill>
                            <a:srgbClr val="000000"/>
                          </a:solidFill>
                          <a:effectLst/>
                          <a:latin typeface="Arial" panose="020B0604020202020204" pitchFamily="34" charset="0"/>
                        </a:rPr>
                        <a:t>32,075.00</a:t>
                      </a:r>
                    </a:p>
                  </a:txBody>
                  <a:tcPr marL="8802" marR="8802" marT="8802" marB="0" anchor="b">
                    <a:lnL>
                      <a:noFill/>
                    </a:lnL>
                    <a:lnR>
                      <a:noFill/>
                    </a:lnR>
                    <a:lnT w="12700" cap="flat" cmpd="sng" algn="ctr">
                      <a:solidFill>
                        <a:srgbClr val="000000"/>
                      </a:solidFill>
                      <a:prstDash val="solid"/>
                      <a:round/>
                      <a:headEnd type="none" w="med" len="med"/>
                      <a:tailEnd type="none" w="med" len="med"/>
                    </a:lnT>
                    <a:lnB>
                      <a:noFill/>
                    </a:lnB>
                    <a:solidFill>
                      <a:srgbClr val="FFFF99"/>
                    </a:solidFill>
                  </a:tcPr>
                </a:tc>
                <a:extLst>
                  <a:ext uri="{0D108BD9-81ED-4DB2-BD59-A6C34878D82A}">
                    <a16:rowId xmlns:a16="http://schemas.microsoft.com/office/drawing/2014/main" val="3766305990"/>
                  </a:ext>
                </a:extLst>
              </a:tr>
            </a:tbl>
          </a:graphicData>
        </a:graphic>
      </p:graphicFrame>
    </p:spTree>
    <p:extLst>
      <p:ext uri="{BB962C8B-B14F-4D97-AF65-F5344CB8AC3E}">
        <p14:creationId xmlns:p14="http://schemas.microsoft.com/office/powerpoint/2010/main" val="389916180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5807" y="290748"/>
            <a:ext cx="8373683" cy="643776"/>
          </a:xfrm>
        </p:spPr>
        <p:txBody>
          <a:bodyPr>
            <a:normAutofit fontScale="90000"/>
          </a:bodyPr>
          <a:lstStyle/>
          <a:p>
            <a:r>
              <a:rPr lang="en-US" b="1" dirty="0"/>
              <a:t>Public Safety – Fire &amp; EMS </a:t>
            </a:r>
            <a:r>
              <a:rPr lang="en-US" sz="2400" b="1" dirty="0"/>
              <a:t>(cont’d) </a:t>
            </a:r>
            <a:endParaRPr lang="en-US" b="1" dirty="0"/>
          </a:p>
        </p:txBody>
      </p:sp>
      <p:graphicFrame>
        <p:nvGraphicFramePr>
          <p:cNvPr id="8" name="Object 7">
            <a:extLst>
              <a:ext uri="{FF2B5EF4-FFF2-40B4-BE49-F238E27FC236}">
                <a16:creationId xmlns:a16="http://schemas.microsoft.com/office/drawing/2014/main" id="{6B15928F-D3A8-4E2A-8CE2-114FC788E35B}"/>
              </a:ext>
            </a:extLst>
          </p:cNvPr>
          <p:cNvGraphicFramePr>
            <a:graphicFrameLocks noChangeAspect="1"/>
          </p:cNvGraphicFramePr>
          <p:nvPr>
            <p:extLst>
              <p:ext uri="{D42A27DB-BD31-4B8C-83A1-F6EECF244321}">
                <p14:modId xmlns:p14="http://schemas.microsoft.com/office/powerpoint/2010/main" val="560701877"/>
              </p:ext>
            </p:extLst>
          </p:nvPr>
        </p:nvGraphicFramePr>
        <p:xfrm>
          <a:off x="211138" y="1130300"/>
          <a:ext cx="8340725" cy="3090863"/>
        </p:xfrm>
        <a:graphic>
          <a:graphicData uri="http://schemas.openxmlformats.org/presentationml/2006/ole">
            <mc:AlternateContent xmlns:mc="http://schemas.openxmlformats.org/markup-compatibility/2006">
              <mc:Choice xmlns:v="urn:schemas-microsoft-com:vml" Requires="v">
                <p:oleObj spid="_x0000_s17444" name="Worksheet" r:id="rId4" imgW="8341200" imgH="3090960" progId="Excel.Sheet.8">
                  <p:embed/>
                </p:oleObj>
              </mc:Choice>
              <mc:Fallback>
                <p:oleObj name="Worksheet" r:id="rId4" imgW="8341200" imgH="3090960" progId="Excel.Sheet.8">
                  <p:embed/>
                  <p:pic>
                    <p:nvPicPr>
                      <p:cNvPr id="0" name=""/>
                      <p:cNvPicPr/>
                      <p:nvPr/>
                    </p:nvPicPr>
                    <p:blipFill>
                      <a:blip r:embed="rId5"/>
                      <a:stretch>
                        <a:fillRect/>
                      </a:stretch>
                    </p:blipFill>
                    <p:spPr>
                      <a:xfrm>
                        <a:off x="211138" y="1130300"/>
                        <a:ext cx="8340725" cy="3090863"/>
                      </a:xfrm>
                      <a:prstGeom prst="rect">
                        <a:avLst/>
                      </a:prstGeom>
                    </p:spPr>
                  </p:pic>
                </p:oleObj>
              </mc:Fallback>
            </mc:AlternateContent>
          </a:graphicData>
        </a:graphic>
      </p:graphicFrame>
    </p:spTree>
    <p:extLst>
      <p:ext uri="{BB962C8B-B14F-4D97-AF65-F5344CB8AC3E}">
        <p14:creationId xmlns:p14="http://schemas.microsoft.com/office/powerpoint/2010/main" val="413686982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5807" y="284577"/>
            <a:ext cx="8373683" cy="643776"/>
          </a:xfrm>
        </p:spPr>
        <p:txBody>
          <a:bodyPr>
            <a:normAutofit fontScale="90000"/>
          </a:bodyPr>
          <a:lstStyle/>
          <a:p>
            <a:r>
              <a:rPr lang="en-US" b="1" dirty="0"/>
              <a:t>Public Safety – Fire &amp; EMS </a:t>
            </a:r>
            <a:r>
              <a:rPr lang="en-US" sz="2400" b="1" dirty="0"/>
              <a:t>(cont’d) </a:t>
            </a:r>
            <a:endParaRPr lang="en-US" b="1" dirty="0"/>
          </a:p>
        </p:txBody>
      </p:sp>
      <p:graphicFrame>
        <p:nvGraphicFramePr>
          <p:cNvPr id="4" name="Table 3">
            <a:extLst>
              <a:ext uri="{FF2B5EF4-FFF2-40B4-BE49-F238E27FC236}">
                <a16:creationId xmlns:a16="http://schemas.microsoft.com/office/drawing/2014/main" id="{0E146E72-2484-4BEB-9246-E2FE0B803F65}"/>
              </a:ext>
            </a:extLst>
          </p:cNvPr>
          <p:cNvGraphicFramePr>
            <a:graphicFrameLocks noGrp="1"/>
          </p:cNvGraphicFramePr>
          <p:nvPr>
            <p:extLst>
              <p:ext uri="{D42A27DB-BD31-4B8C-83A1-F6EECF244321}">
                <p14:modId xmlns:p14="http://schemas.microsoft.com/office/powerpoint/2010/main" val="1695875029"/>
              </p:ext>
            </p:extLst>
          </p:nvPr>
        </p:nvGraphicFramePr>
        <p:xfrm>
          <a:off x="425807" y="1130576"/>
          <a:ext cx="7886701" cy="2394131"/>
        </p:xfrm>
        <a:graphic>
          <a:graphicData uri="http://schemas.openxmlformats.org/drawingml/2006/table">
            <a:tbl>
              <a:tblPr/>
              <a:tblGrid>
                <a:gridCol w="102314">
                  <a:extLst>
                    <a:ext uri="{9D8B030D-6E8A-4147-A177-3AD203B41FA5}">
                      <a16:colId xmlns:a16="http://schemas.microsoft.com/office/drawing/2014/main" val="2586289609"/>
                    </a:ext>
                  </a:extLst>
                </a:gridCol>
                <a:gridCol w="1816072">
                  <a:extLst>
                    <a:ext uri="{9D8B030D-6E8A-4147-A177-3AD203B41FA5}">
                      <a16:colId xmlns:a16="http://schemas.microsoft.com/office/drawing/2014/main" val="2207443407"/>
                    </a:ext>
                  </a:extLst>
                </a:gridCol>
                <a:gridCol w="605357">
                  <a:extLst>
                    <a:ext uri="{9D8B030D-6E8A-4147-A177-3AD203B41FA5}">
                      <a16:colId xmlns:a16="http://schemas.microsoft.com/office/drawing/2014/main" val="1587900258"/>
                    </a:ext>
                  </a:extLst>
                </a:gridCol>
                <a:gridCol w="102314">
                  <a:extLst>
                    <a:ext uri="{9D8B030D-6E8A-4147-A177-3AD203B41FA5}">
                      <a16:colId xmlns:a16="http://schemas.microsoft.com/office/drawing/2014/main" val="892249243"/>
                    </a:ext>
                  </a:extLst>
                </a:gridCol>
                <a:gridCol w="639462">
                  <a:extLst>
                    <a:ext uri="{9D8B030D-6E8A-4147-A177-3AD203B41FA5}">
                      <a16:colId xmlns:a16="http://schemas.microsoft.com/office/drawing/2014/main" val="2951097143"/>
                    </a:ext>
                  </a:extLst>
                </a:gridCol>
                <a:gridCol w="102314">
                  <a:extLst>
                    <a:ext uri="{9D8B030D-6E8A-4147-A177-3AD203B41FA5}">
                      <a16:colId xmlns:a16="http://schemas.microsoft.com/office/drawing/2014/main" val="560825235"/>
                    </a:ext>
                  </a:extLst>
                </a:gridCol>
                <a:gridCol w="639462">
                  <a:extLst>
                    <a:ext uri="{9D8B030D-6E8A-4147-A177-3AD203B41FA5}">
                      <a16:colId xmlns:a16="http://schemas.microsoft.com/office/drawing/2014/main" val="1845916754"/>
                    </a:ext>
                  </a:extLst>
                </a:gridCol>
                <a:gridCol w="90946">
                  <a:extLst>
                    <a:ext uri="{9D8B030D-6E8A-4147-A177-3AD203B41FA5}">
                      <a16:colId xmlns:a16="http://schemas.microsoft.com/office/drawing/2014/main" val="3900708019"/>
                    </a:ext>
                  </a:extLst>
                </a:gridCol>
                <a:gridCol w="775881">
                  <a:extLst>
                    <a:ext uri="{9D8B030D-6E8A-4147-A177-3AD203B41FA5}">
                      <a16:colId xmlns:a16="http://schemas.microsoft.com/office/drawing/2014/main" val="2811228507"/>
                    </a:ext>
                  </a:extLst>
                </a:gridCol>
                <a:gridCol w="761671">
                  <a:extLst>
                    <a:ext uri="{9D8B030D-6E8A-4147-A177-3AD203B41FA5}">
                      <a16:colId xmlns:a16="http://schemas.microsoft.com/office/drawing/2014/main" val="2832146165"/>
                    </a:ext>
                  </a:extLst>
                </a:gridCol>
                <a:gridCol w="127893">
                  <a:extLst>
                    <a:ext uri="{9D8B030D-6E8A-4147-A177-3AD203B41FA5}">
                      <a16:colId xmlns:a16="http://schemas.microsoft.com/office/drawing/2014/main" val="739054194"/>
                    </a:ext>
                  </a:extLst>
                </a:gridCol>
                <a:gridCol w="625252">
                  <a:extLst>
                    <a:ext uri="{9D8B030D-6E8A-4147-A177-3AD203B41FA5}">
                      <a16:colId xmlns:a16="http://schemas.microsoft.com/office/drawing/2014/main" val="2143395581"/>
                    </a:ext>
                  </a:extLst>
                </a:gridCol>
                <a:gridCol w="125051">
                  <a:extLst>
                    <a:ext uri="{9D8B030D-6E8A-4147-A177-3AD203B41FA5}">
                      <a16:colId xmlns:a16="http://schemas.microsoft.com/office/drawing/2014/main" val="2737255903"/>
                    </a:ext>
                  </a:extLst>
                </a:gridCol>
                <a:gridCol w="639462">
                  <a:extLst>
                    <a:ext uri="{9D8B030D-6E8A-4147-A177-3AD203B41FA5}">
                      <a16:colId xmlns:a16="http://schemas.microsoft.com/office/drawing/2014/main" val="1784863684"/>
                    </a:ext>
                  </a:extLst>
                </a:gridCol>
                <a:gridCol w="93788">
                  <a:extLst>
                    <a:ext uri="{9D8B030D-6E8A-4147-A177-3AD203B41FA5}">
                      <a16:colId xmlns:a16="http://schemas.microsoft.com/office/drawing/2014/main" val="3892780773"/>
                    </a:ext>
                  </a:extLst>
                </a:gridCol>
                <a:gridCol w="639462">
                  <a:extLst>
                    <a:ext uri="{9D8B030D-6E8A-4147-A177-3AD203B41FA5}">
                      <a16:colId xmlns:a16="http://schemas.microsoft.com/office/drawing/2014/main" val="3082234256"/>
                    </a:ext>
                  </a:extLst>
                </a:gridCol>
              </a:tblGrid>
              <a:tr h="171745">
                <a:tc gridSpan="2">
                  <a:txBody>
                    <a:bodyPr/>
                    <a:lstStyle/>
                    <a:p>
                      <a:pPr algn="l" fontAlgn="b"/>
                      <a:r>
                        <a:rPr lang="en-US" sz="700" b="1" i="0" u="none" strike="noStrike" dirty="0">
                          <a:solidFill>
                            <a:srgbClr val="000000"/>
                          </a:solidFill>
                          <a:effectLst/>
                          <a:latin typeface="Arial" panose="020B0604020202020204" pitchFamily="34" charset="0"/>
                        </a:rPr>
                        <a:t>522500 · EQUIPMENT</a:t>
                      </a:r>
                    </a:p>
                  </a:txBody>
                  <a:tcPr marL="0" marR="0" marT="0" marB="0" anchor="b">
                    <a:lnL>
                      <a:noFill/>
                    </a:lnL>
                    <a:lnR>
                      <a:noFill/>
                    </a:lnR>
                    <a:lnT>
                      <a:noFill/>
                    </a:lnT>
                    <a:lnB>
                      <a:noFill/>
                    </a:lnB>
                  </a:tcPr>
                </a:tc>
                <a:tc hMerge="1">
                  <a:txBody>
                    <a:bodyPr/>
                    <a:lstStyle/>
                    <a:p>
                      <a:endParaRPr lang="en-US"/>
                    </a:p>
                  </a:txBody>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0" marR="0" marT="0" marB="0" anchor="b">
                    <a:lnL>
                      <a:noFill/>
                    </a:lnL>
                    <a:lnR>
                      <a:noFill/>
                    </a:lnR>
                    <a:lnT>
                      <a:noFill/>
                    </a:lnT>
                    <a:lnB>
                      <a:noFill/>
                    </a:lnB>
                  </a:tcPr>
                </a:tc>
                <a:tc>
                  <a:txBody>
                    <a:bodyPr/>
                    <a:lstStyle/>
                    <a:p>
                      <a:pPr algn="l" fontAlgn="b"/>
                      <a:endParaRPr lang="en-US" sz="1000" b="0" i="0" u="none" strike="noStrike" dirty="0">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0" marR="0" marT="0" marB="0" anchor="b">
                    <a:lnL>
                      <a:noFill/>
                    </a:lnL>
                    <a:lnR>
                      <a:noFill/>
                    </a:lnR>
                    <a:lnT>
                      <a:noFill/>
                    </a:lnT>
                    <a:lnB>
                      <a:noFill/>
                    </a:lnB>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0" marR="0" marT="0" marB="0" anchor="b">
                    <a:lnL>
                      <a:noFill/>
                    </a:lnL>
                    <a:lnR>
                      <a:noFill/>
                    </a:lnR>
                    <a:lnT>
                      <a:noFill/>
                    </a:lnT>
                    <a:lnB>
                      <a:noFill/>
                    </a:lnB>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0" marR="0" marT="0" marB="0" anchor="b">
                    <a:lnL>
                      <a:noFill/>
                    </a:lnL>
                    <a:lnR>
                      <a:noFill/>
                    </a:lnR>
                    <a:lnT>
                      <a:noFill/>
                    </a:lnT>
                    <a:lnB>
                      <a:noFill/>
                    </a:lnB>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0" marR="0" marT="0" marB="0" anchor="b">
                    <a:lnL>
                      <a:noFill/>
                    </a:lnL>
                    <a:lnR>
                      <a:noFill/>
                    </a:lnR>
                    <a:lnT>
                      <a:noFill/>
                    </a:lnT>
                    <a:lnB>
                      <a:noFill/>
                    </a:lnB>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0" marR="0" marT="0" marB="0" anchor="b">
                    <a:lnL>
                      <a:noFill/>
                    </a:lnL>
                    <a:lnR>
                      <a:noFill/>
                    </a:lnR>
                    <a:lnT>
                      <a:noFill/>
                    </a:lnT>
                    <a:lnB>
                      <a:noFill/>
                    </a:lnB>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0" marR="0" marT="0" marB="0" anchor="b">
                    <a:lnL>
                      <a:noFill/>
                    </a:lnL>
                    <a:lnR>
                      <a:noFill/>
                    </a:lnR>
                    <a:lnT>
                      <a:noFill/>
                    </a:lnT>
                    <a:lnB>
                      <a:noFill/>
                    </a:lnB>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0" marR="0" marT="0" marB="0" anchor="b">
                    <a:lnL>
                      <a:noFill/>
                    </a:lnL>
                    <a:lnR>
                      <a:noFill/>
                    </a:lnR>
                    <a:lnT>
                      <a:noFill/>
                    </a:lnT>
                    <a:lnB>
                      <a:noFill/>
                    </a:lnB>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0" marR="0" marT="0" marB="0" anchor="b">
                    <a:lnL>
                      <a:noFill/>
                    </a:lnL>
                    <a:lnR>
                      <a:noFill/>
                    </a:lnR>
                    <a:lnT>
                      <a:noFill/>
                    </a:lnT>
                    <a:lnB>
                      <a:noFill/>
                    </a:lnB>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0" marR="0" marT="0" marB="0" anchor="b">
                    <a:lnL>
                      <a:noFill/>
                    </a:lnL>
                    <a:lnR>
                      <a:noFill/>
                    </a:lnR>
                    <a:lnT>
                      <a:noFill/>
                    </a:lnT>
                    <a:lnB>
                      <a:noFill/>
                    </a:lnB>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0" marR="0" marT="0" marB="0" anchor="b">
                    <a:lnL>
                      <a:noFill/>
                    </a:lnL>
                    <a:lnR>
                      <a:noFill/>
                    </a:lnR>
                    <a:lnT>
                      <a:noFill/>
                    </a:lnT>
                    <a:lnB>
                      <a:noFill/>
                    </a:lnB>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0" marR="0" marT="0" marB="0" anchor="b">
                    <a:lnL>
                      <a:noFill/>
                    </a:lnL>
                    <a:lnR>
                      <a:noFill/>
                    </a:lnR>
                    <a:lnT>
                      <a:noFill/>
                    </a:lnT>
                    <a:lnB>
                      <a:noFill/>
                    </a:lnB>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0" marR="0" marT="0" marB="0" anchor="b">
                    <a:lnL>
                      <a:noFill/>
                    </a:lnL>
                    <a:lnR>
                      <a:noFill/>
                    </a:lnR>
                    <a:lnT>
                      <a:noFill/>
                    </a:lnT>
                    <a:lnB>
                      <a:noFill/>
                    </a:lnB>
                  </a:tcPr>
                </a:tc>
                <a:extLst>
                  <a:ext uri="{0D108BD9-81ED-4DB2-BD59-A6C34878D82A}">
                    <a16:rowId xmlns:a16="http://schemas.microsoft.com/office/drawing/2014/main" val="1852023921"/>
                  </a:ext>
                </a:extLst>
              </a:tr>
              <a:tr h="219835">
                <a:tc>
                  <a:txBody>
                    <a:bodyPr/>
                    <a:lstStyle/>
                    <a:p>
                      <a:pPr algn="l" fontAlgn="b"/>
                      <a:endParaRPr lang="en-US" sz="700" b="1" i="0" u="none" strike="noStrike" dirty="0">
                        <a:solidFill>
                          <a:srgbClr val="000000"/>
                        </a:solidFill>
                        <a:effectLst/>
                        <a:latin typeface="Arial" panose="020B0604020202020204" pitchFamily="34" charset="0"/>
                      </a:endParaRPr>
                    </a:p>
                  </a:txBody>
                  <a:tcPr marL="0" marR="0" marT="0" marB="0" anchor="b">
                    <a:lnL>
                      <a:noFill/>
                    </a:lnL>
                    <a:lnR>
                      <a:noFill/>
                    </a:lnR>
                    <a:lnT>
                      <a:noFill/>
                    </a:lnT>
                    <a:lnB>
                      <a:noFill/>
                    </a:lnB>
                  </a:tcPr>
                </a:tc>
                <a:tc>
                  <a:txBody>
                    <a:bodyPr/>
                    <a:lstStyle/>
                    <a:p>
                      <a:pPr algn="l" fontAlgn="b"/>
                      <a:r>
                        <a:rPr lang="en-US" sz="700" b="1" i="0" u="none" strike="noStrike" dirty="0">
                          <a:solidFill>
                            <a:srgbClr val="000000"/>
                          </a:solidFill>
                          <a:effectLst/>
                          <a:latin typeface="Arial" panose="020B0604020202020204" pitchFamily="34" charset="0"/>
                        </a:rPr>
                        <a:t>522510 · COMMUNICATIONS REPAIRS &amp; MAINT</a:t>
                      </a:r>
                    </a:p>
                  </a:txBody>
                  <a:tcPr marL="0" marR="0" marT="0" marB="0" anchor="b">
                    <a:lnL>
                      <a:noFill/>
                    </a:lnL>
                    <a:lnR>
                      <a:noFill/>
                    </a:lnR>
                    <a:lnT>
                      <a:noFill/>
                    </a:lnT>
                    <a:lnB>
                      <a:noFill/>
                    </a:lnB>
                  </a:tcPr>
                </a:tc>
                <a:tc>
                  <a:txBody>
                    <a:bodyPr/>
                    <a:lstStyle/>
                    <a:p>
                      <a:pPr algn="r" fontAlgn="b"/>
                      <a:r>
                        <a:rPr lang="en-US" sz="700" b="0" i="0" u="none" strike="noStrike" dirty="0">
                          <a:solidFill>
                            <a:srgbClr val="000000"/>
                          </a:solidFill>
                          <a:effectLst/>
                          <a:latin typeface="Arial" panose="020B0604020202020204" pitchFamily="34" charset="0"/>
                        </a:rPr>
                        <a:t>0.00</a:t>
                      </a:r>
                    </a:p>
                  </a:txBody>
                  <a:tcPr marL="0" marR="0" marT="0" marB="0" anchor="b">
                    <a:lnL>
                      <a:noFill/>
                    </a:lnL>
                    <a:lnR>
                      <a:noFill/>
                    </a:lnR>
                    <a:lnT>
                      <a:noFill/>
                    </a:lnT>
                    <a:lnB>
                      <a:noFill/>
                    </a:lnB>
                    <a:solidFill>
                      <a:srgbClr val="C5D9F1"/>
                    </a:solidFill>
                  </a:tcPr>
                </a:tc>
                <a:tc>
                  <a:txBody>
                    <a:bodyPr/>
                    <a:lstStyle/>
                    <a:p>
                      <a:pPr algn="l" fontAlgn="b"/>
                      <a:endParaRPr lang="en-US" sz="1000" b="0" i="0" u="none" strike="noStrike" dirty="0">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r" fontAlgn="b"/>
                      <a:r>
                        <a:rPr lang="en-US" sz="700" b="0" i="0" u="none" strike="noStrike" dirty="0">
                          <a:solidFill>
                            <a:srgbClr val="000000"/>
                          </a:solidFill>
                          <a:effectLst/>
                          <a:latin typeface="Arial" panose="020B0604020202020204" pitchFamily="34" charset="0"/>
                        </a:rPr>
                        <a:t>0.00</a:t>
                      </a:r>
                    </a:p>
                  </a:txBody>
                  <a:tcPr marL="0" marR="0" marT="0" marB="0" anchor="b">
                    <a:lnL>
                      <a:noFill/>
                    </a:lnL>
                    <a:lnR>
                      <a:noFill/>
                    </a:lnR>
                    <a:lnT>
                      <a:noFill/>
                    </a:lnT>
                    <a:lnB>
                      <a:noFill/>
                    </a:lnB>
                    <a:solidFill>
                      <a:srgbClr val="8DB4E3"/>
                    </a:solidFill>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0" marR="0" marT="0" marB="0" anchor="b">
                    <a:lnL>
                      <a:noFill/>
                    </a:lnL>
                    <a:lnR>
                      <a:noFill/>
                    </a:lnR>
                    <a:lnT>
                      <a:noFill/>
                    </a:lnT>
                    <a:lnB>
                      <a:noFill/>
                    </a:lnB>
                  </a:tcPr>
                </a:tc>
                <a:tc>
                  <a:txBody>
                    <a:bodyPr/>
                    <a:lstStyle/>
                    <a:p>
                      <a:pPr algn="r" fontAlgn="b"/>
                      <a:r>
                        <a:rPr lang="en-US" sz="700" b="0" i="0" u="none" strike="noStrike" dirty="0">
                          <a:solidFill>
                            <a:srgbClr val="000000"/>
                          </a:solidFill>
                          <a:effectLst/>
                          <a:latin typeface="Arial" panose="020B0604020202020204" pitchFamily="34" charset="0"/>
                        </a:rPr>
                        <a:t>912.39</a:t>
                      </a:r>
                    </a:p>
                  </a:txBody>
                  <a:tcPr marL="0" marR="0" marT="0" marB="0" anchor="b">
                    <a:lnL>
                      <a:noFill/>
                    </a:lnL>
                    <a:lnR>
                      <a:noFill/>
                    </a:lnR>
                    <a:lnT>
                      <a:noFill/>
                    </a:lnT>
                    <a:lnB>
                      <a:noFill/>
                    </a:lnB>
                    <a:solidFill>
                      <a:srgbClr val="FFFF99"/>
                    </a:solidFill>
                  </a:tcPr>
                </a:tc>
                <a:tc>
                  <a:txBody>
                    <a:bodyPr/>
                    <a:lstStyle/>
                    <a:p>
                      <a:pPr algn="l" fontAlgn="b"/>
                      <a:r>
                        <a:rPr lang="en-US" sz="700" b="0" i="0" u="none" strike="noStrike" dirty="0">
                          <a:solidFill>
                            <a:srgbClr val="000000"/>
                          </a:solidFill>
                          <a:effectLst/>
                          <a:latin typeface="Arial" panose="020B0604020202020204" pitchFamily="34" charset="0"/>
                        </a:rPr>
                        <a:t> </a:t>
                      </a:r>
                    </a:p>
                  </a:txBody>
                  <a:tcPr marL="0" marR="0" marT="0" marB="0" anchor="b">
                    <a:lnL>
                      <a:noFill/>
                    </a:lnL>
                    <a:lnR>
                      <a:noFill/>
                    </a:lnR>
                    <a:lnT>
                      <a:noFill/>
                    </a:lnT>
                    <a:lnB>
                      <a:noFill/>
                    </a:lnB>
                    <a:solidFill>
                      <a:srgbClr val="000000"/>
                    </a:solidFill>
                  </a:tcPr>
                </a:tc>
                <a:tc>
                  <a:txBody>
                    <a:bodyPr/>
                    <a:lstStyle/>
                    <a:p>
                      <a:pPr algn="r" fontAlgn="b"/>
                      <a:r>
                        <a:rPr lang="en-US" sz="700" b="0" i="0" u="none" strike="noStrike" dirty="0">
                          <a:solidFill>
                            <a:srgbClr val="000000"/>
                          </a:solidFill>
                          <a:effectLst/>
                          <a:latin typeface="Arial" panose="020B0604020202020204" pitchFamily="34" charset="0"/>
                        </a:rPr>
                        <a:t>100.00</a:t>
                      </a:r>
                    </a:p>
                  </a:txBody>
                  <a:tcPr marL="0" marR="0" marT="0" marB="0" anchor="b">
                    <a:lnL>
                      <a:noFill/>
                    </a:lnL>
                    <a:lnR>
                      <a:noFill/>
                    </a:lnR>
                    <a:lnT>
                      <a:noFill/>
                    </a:lnT>
                    <a:lnB>
                      <a:noFill/>
                    </a:lnB>
                    <a:solidFill>
                      <a:srgbClr val="FFFF99"/>
                    </a:solidFill>
                  </a:tcPr>
                </a:tc>
                <a:tc>
                  <a:txBody>
                    <a:bodyPr/>
                    <a:lstStyle/>
                    <a:p>
                      <a:pPr algn="r" fontAlgn="b"/>
                      <a:r>
                        <a:rPr lang="en-US" sz="700" b="0" i="0" u="none" strike="noStrike" dirty="0">
                          <a:solidFill>
                            <a:srgbClr val="000000"/>
                          </a:solidFill>
                          <a:effectLst/>
                          <a:latin typeface="Arial" panose="020B0604020202020204" pitchFamily="34" charset="0"/>
                        </a:rPr>
                        <a:t>1,400.00</a:t>
                      </a:r>
                    </a:p>
                  </a:txBody>
                  <a:tcPr marL="0" marR="0" marT="0" marB="0" anchor="b">
                    <a:lnL>
                      <a:noFill/>
                    </a:lnL>
                    <a:lnR>
                      <a:noFill/>
                    </a:lnR>
                    <a:lnT>
                      <a:noFill/>
                    </a:lnT>
                    <a:lnB>
                      <a:noFill/>
                    </a:lnB>
                    <a:solidFill>
                      <a:srgbClr val="FFFF99"/>
                    </a:solidFill>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0" marR="0" marT="0" marB="0" anchor="b">
                    <a:lnL>
                      <a:noFill/>
                    </a:lnL>
                    <a:lnR>
                      <a:noFill/>
                    </a:lnR>
                    <a:lnT>
                      <a:noFill/>
                    </a:lnT>
                    <a:lnB>
                      <a:noFill/>
                    </a:lnB>
                  </a:tcPr>
                </a:tc>
                <a:tc>
                  <a:txBody>
                    <a:bodyPr/>
                    <a:lstStyle/>
                    <a:p>
                      <a:pPr algn="r" fontAlgn="b"/>
                      <a:r>
                        <a:rPr lang="en-US" sz="700" b="0" i="0" u="none" strike="noStrike" dirty="0">
                          <a:solidFill>
                            <a:srgbClr val="000000"/>
                          </a:solidFill>
                          <a:effectLst/>
                          <a:latin typeface="Arial" panose="020B0604020202020204" pitchFamily="34" charset="0"/>
                        </a:rPr>
                        <a:t>1,500.00</a:t>
                      </a:r>
                    </a:p>
                  </a:txBody>
                  <a:tcPr marL="0" marR="0" marT="0" marB="0" anchor="b">
                    <a:lnL>
                      <a:noFill/>
                    </a:lnL>
                    <a:lnR>
                      <a:noFill/>
                    </a:lnR>
                    <a:lnT>
                      <a:noFill/>
                    </a:lnT>
                    <a:lnB>
                      <a:noFill/>
                    </a:lnB>
                    <a:solidFill>
                      <a:srgbClr val="FFFF99"/>
                    </a:solidFill>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0" marR="0" marT="0" marB="0" anchor="b">
                    <a:lnL>
                      <a:noFill/>
                    </a:lnL>
                    <a:lnR>
                      <a:noFill/>
                    </a:lnR>
                    <a:lnT>
                      <a:noFill/>
                    </a:lnT>
                    <a:lnB>
                      <a:noFill/>
                    </a:lnB>
                  </a:tcPr>
                </a:tc>
                <a:tc>
                  <a:txBody>
                    <a:bodyPr/>
                    <a:lstStyle/>
                    <a:p>
                      <a:pPr algn="r" fontAlgn="b"/>
                      <a:r>
                        <a:rPr lang="en-US" sz="700" b="0" i="0" u="none" strike="noStrike" dirty="0">
                          <a:solidFill>
                            <a:srgbClr val="000000"/>
                          </a:solidFill>
                          <a:effectLst/>
                          <a:latin typeface="Arial" panose="020B0604020202020204" pitchFamily="34" charset="0"/>
                        </a:rPr>
                        <a:t>1,500.00</a:t>
                      </a:r>
                    </a:p>
                  </a:txBody>
                  <a:tcPr marL="0" marR="0" marT="0" marB="0" anchor="b">
                    <a:lnL>
                      <a:noFill/>
                    </a:lnL>
                    <a:lnR>
                      <a:noFill/>
                    </a:lnR>
                    <a:lnT>
                      <a:noFill/>
                    </a:lnT>
                    <a:lnB>
                      <a:noFill/>
                    </a:lnB>
                    <a:solidFill>
                      <a:srgbClr val="CCFF66"/>
                    </a:solidFill>
                  </a:tcPr>
                </a:tc>
                <a:tc>
                  <a:txBody>
                    <a:bodyPr/>
                    <a:lstStyle/>
                    <a:p>
                      <a:pPr algn="l" fontAlgn="b"/>
                      <a:r>
                        <a:rPr lang="en-US" sz="700" b="0" i="0" u="none" strike="noStrike" dirty="0">
                          <a:solidFill>
                            <a:srgbClr val="000000"/>
                          </a:solidFill>
                          <a:effectLst/>
                          <a:latin typeface="Arial" panose="020B0604020202020204" pitchFamily="34" charset="0"/>
                        </a:rPr>
                        <a:t> </a:t>
                      </a:r>
                    </a:p>
                  </a:txBody>
                  <a:tcPr marL="0" marR="0" marT="0" marB="0" anchor="b">
                    <a:lnL>
                      <a:noFill/>
                    </a:lnL>
                    <a:lnR>
                      <a:noFill/>
                    </a:lnR>
                    <a:lnT>
                      <a:noFill/>
                    </a:lnT>
                    <a:lnB>
                      <a:noFill/>
                    </a:lnB>
                    <a:solidFill>
                      <a:srgbClr val="000000"/>
                    </a:solidFill>
                  </a:tcPr>
                </a:tc>
                <a:tc>
                  <a:txBody>
                    <a:bodyPr/>
                    <a:lstStyle/>
                    <a:p>
                      <a:pPr algn="r" fontAlgn="b"/>
                      <a:r>
                        <a:rPr lang="en-US" sz="700" b="0" i="0" u="none" strike="noStrike" dirty="0">
                          <a:solidFill>
                            <a:srgbClr val="000000"/>
                          </a:solidFill>
                          <a:effectLst/>
                          <a:latin typeface="Arial" panose="020B0604020202020204" pitchFamily="34" charset="0"/>
                        </a:rPr>
                        <a:t>1,500.00</a:t>
                      </a:r>
                    </a:p>
                  </a:txBody>
                  <a:tcPr marL="0" marR="0" marT="0" marB="0" anchor="b">
                    <a:lnL>
                      <a:noFill/>
                    </a:lnL>
                    <a:lnR>
                      <a:noFill/>
                    </a:lnR>
                    <a:lnT>
                      <a:noFill/>
                    </a:lnT>
                    <a:lnB>
                      <a:noFill/>
                    </a:lnB>
                    <a:solidFill>
                      <a:srgbClr val="CCFF66"/>
                    </a:solidFill>
                  </a:tcPr>
                </a:tc>
                <a:extLst>
                  <a:ext uri="{0D108BD9-81ED-4DB2-BD59-A6C34878D82A}">
                    <a16:rowId xmlns:a16="http://schemas.microsoft.com/office/drawing/2014/main" val="1156959336"/>
                  </a:ext>
                </a:extLst>
              </a:tr>
              <a:tr h="219835">
                <a:tc>
                  <a:txBody>
                    <a:bodyPr/>
                    <a:lstStyle/>
                    <a:p>
                      <a:pPr algn="l" fontAlgn="b"/>
                      <a:endParaRPr lang="en-US" sz="700" b="1" i="0" u="none" strike="noStrike" dirty="0">
                        <a:solidFill>
                          <a:srgbClr val="000000"/>
                        </a:solidFill>
                        <a:effectLst/>
                        <a:latin typeface="Arial" panose="020B0604020202020204" pitchFamily="34" charset="0"/>
                      </a:endParaRPr>
                    </a:p>
                  </a:txBody>
                  <a:tcPr marL="0" marR="0" marT="0" marB="0" anchor="b">
                    <a:lnL>
                      <a:noFill/>
                    </a:lnL>
                    <a:lnR>
                      <a:noFill/>
                    </a:lnR>
                    <a:lnT>
                      <a:noFill/>
                    </a:lnT>
                    <a:lnB>
                      <a:noFill/>
                    </a:lnB>
                  </a:tcPr>
                </a:tc>
                <a:tc>
                  <a:txBody>
                    <a:bodyPr/>
                    <a:lstStyle/>
                    <a:p>
                      <a:pPr algn="l" fontAlgn="b"/>
                      <a:r>
                        <a:rPr lang="en-US" sz="700" b="1" i="0" u="none" strike="noStrike" dirty="0">
                          <a:solidFill>
                            <a:srgbClr val="000000"/>
                          </a:solidFill>
                          <a:effectLst/>
                          <a:latin typeface="Arial" panose="020B0604020202020204" pitchFamily="34" charset="0"/>
                        </a:rPr>
                        <a:t>522520 · COMMUNICATIONS PURCHASES</a:t>
                      </a:r>
                    </a:p>
                  </a:txBody>
                  <a:tcPr marL="0" marR="0" marT="0" marB="0" anchor="b">
                    <a:lnL>
                      <a:noFill/>
                    </a:lnL>
                    <a:lnR>
                      <a:noFill/>
                    </a:lnR>
                    <a:lnT>
                      <a:noFill/>
                    </a:lnT>
                    <a:lnB>
                      <a:noFill/>
                    </a:lnB>
                  </a:tcPr>
                </a:tc>
                <a:tc>
                  <a:txBody>
                    <a:bodyPr/>
                    <a:lstStyle/>
                    <a:p>
                      <a:pPr algn="r" fontAlgn="b"/>
                      <a:r>
                        <a:rPr lang="en-US" sz="700" b="0" i="0" u="none" strike="noStrike" dirty="0">
                          <a:solidFill>
                            <a:srgbClr val="000000"/>
                          </a:solidFill>
                          <a:effectLst/>
                          <a:latin typeface="Arial" panose="020B0604020202020204" pitchFamily="34" charset="0"/>
                        </a:rPr>
                        <a:t>0.00</a:t>
                      </a:r>
                    </a:p>
                  </a:txBody>
                  <a:tcPr marL="0" marR="0" marT="0" marB="0" anchor="b">
                    <a:lnL>
                      <a:noFill/>
                    </a:lnL>
                    <a:lnR>
                      <a:noFill/>
                    </a:lnR>
                    <a:lnT>
                      <a:noFill/>
                    </a:lnT>
                    <a:lnB>
                      <a:noFill/>
                    </a:lnB>
                    <a:solidFill>
                      <a:srgbClr val="C5D9F1"/>
                    </a:solidFill>
                  </a:tcPr>
                </a:tc>
                <a:tc>
                  <a:txBody>
                    <a:bodyPr/>
                    <a:lstStyle/>
                    <a:p>
                      <a:pPr algn="l" fontAlgn="b"/>
                      <a:endParaRPr lang="en-US" sz="1000" b="0" i="0" u="none" strike="noStrike" dirty="0">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r" fontAlgn="b"/>
                      <a:r>
                        <a:rPr lang="en-US" sz="700" b="0" i="0" u="none" strike="noStrike" dirty="0">
                          <a:solidFill>
                            <a:srgbClr val="000000"/>
                          </a:solidFill>
                          <a:effectLst/>
                          <a:latin typeface="Arial" panose="020B0604020202020204" pitchFamily="34" charset="0"/>
                        </a:rPr>
                        <a:t>0.00</a:t>
                      </a:r>
                    </a:p>
                  </a:txBody>
                  <a:tcPr marL="0" marR="0" marT="0" marB="0" anchor="b">
                    <a:lnL>
                      <a:noFill/>
                    </a:lnL>
                    <a:lnR>
                      <a:noFill/>
                    </a:lnR>
                    <a:lnT>
                      <a:noFill/>
                    </a:lnT>
                    <a:lnB>
                      <a:noFill/>
                    </a:lnB>
                    <a:solidFill>
                      <a:srgbClr val="8DB4E3"/>
                    </a:solidFill>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0" marR="0" marT="0" marB="0" anchor="b">
                    <a:lnL>
                      <a:noFill/>
                    </a:lnL>
                    <a:lnR>
                      <a:noFill/>
                    </a:lnR>
                    <a:lnT>
                      <a:noFill/>
                    </a:lnT>
                    <a:lnB>
                      <a:noFill/>
                    </a:lnB>
                  </a:tcPr>
                </a:tc>
                <a:tc>
                  <a:txBody>
                    <a:bodyPr/>
                    <a:lstStyle/>
                    <a:p>
                      <a:pPr algn="r" fontAlgn="b"/>
                      <a:r>
                        <a:rPr lang="en-US" sz="700" b="0" i="0" u="none" strike="noStrike" dirty="0">
                          <a:solidFill>
                            <a:srgbClr val="000000"/>
                          </a:solidFill>
                          <a:effectLst/>
                          <a:latin typeface="Arial" panose="020B0604020202020204" pitchFamily="34" charset="0"/>
                        </a:rPr>
                        <a:t>2,080.78</a:t>
                      </a:r>
                    </a:p>
                  </a:txBody>
                  <a:tcPr marL="0" marR="0" marT="0" marB="0" anchor="b">
                    <a:lnL>
                      <a:noFill/>
                    </a:lnL>
                    <a:lnR>
                      <a:noFill/>
                    </a:lnR>
                    <a:lnT>
                      <a:noFill/>
                    </a:lnT>
                    <a:lnB>
                      <a:noFill/>
                    </a:lnB>
                    <a:solidFill>
                      <a:srgbClr val="FFFF99"/>
                    </a:solidFill>
                  </a:tcPr>
                </a:tc>
                <a:tc>
                  <a:txBody>
                    <a:bodyPr/>
                    <a:lstStyle/>
                    <a:p>
                      <a:pPr algn="l" fontAlgn="b"/>
                      <a:r>
                        <a:rPr lang="en-US" sz="700" b="0" i="0" u="none" strike="noStrike" dirty="0">
                          <a:solidFill>
                            <a:srgbClr val="000000"/>
                          </a:solidFill>
                          <a:effectLst/>
                          <a:latin typeface="Arial" panose="020B0604020202020204" pitchFamily="34" charset="0"/>
                        </a:rPr>
                        <a:t> </a:t>
                      </a:r>
                    </a:p>
                  </a:txBody>
                  <a:tcPr marL="0" marR="0" marT="0" marB="0" anchor="b">
                    <a:lnL>
                      <a:noFill/>
                    </a:lnL>
                    <a:lnR>
                      <a:noFill/>
                    </a:lnR>
                    <a:lnT>
                      <a:noFill/>
                    </a:lnT>
                    <a:lnB>
                      <a:noFill/>
                    </a:lnB>
                    <a:solidFill>
                      <a:srgbClr val="000000"/>
                    </a:solidFill>
                  </a:tcPr>
                </a:tc>
                <a:tc>
                  <a:txBody>
                    <a:bodyPr/>
                    <a:lstStyle/>
                    <a:p>
                      <a:pPr algn="r" fontAlgn="b"/>
                      <a:r>
                        <a:rPr lang="en-US" sz="700" b="0" i="0" u="none" strike="noStrike" dirty="0">
                          <a:solidFill>
                            <a:srgbClr val="000000"/>
                          </a:solidFill>
                          <a:effectLst/>
                          <a:latin typeface="Arial" panose="020B0604020202020204" pitchFamily="34" charset="0"/>
                        </a:rPr>
                        <a:t>0.00</a:t>
                      </a:r>
                    </a:p>
                  </a:txBody>
                  <a:tcPr marL="0" marR="0" marT="0" marB="0" anchor="b">
                    <a:lnL>
                      <a:noFill/>
                    </a:lnL>
                    <a:lnR>
                      <a:noFill/>
                    </a:lnR>
                    <a:lnT>
                      <a:noFill/>
                    </a:lnT>
                    <a:lnB>
                      <a:noFill/>
                    </a:lnB>
                    <a:solidFill>
                      <a:srgbClr val="FFFF99"/>
                    </a:solidFill>
                  </a:tcPr>
                </a:tc>
                <a:tc>
                  <a:txBody>
                    <a:bodyPr/>
                    <a:lstStyle/>
                    <a:p>
                      <a:pPr algn="r" fontAlgn="b"/>
                      <a:r>
                        <a:rPr lang="en-US" sz="700" b="0" i="0" u="none" strike="noStrike" dirty="0">
                          <a:solidFill>
                            <a:srgbClr val="000000"/>
                          </a:solidFill>
                          <a:effectLst/>
                          <a:latin typeface="Arial" panose="020B0604020202020204" pitchFamily="34" charset="0"/>
                        </a:rPr>
                        <a:t>0.00</a:t>
                      </a:r>
                    </a:p>
                  </a:txBody>
                  <a:tcPr marL="0" marR="0" marT="0" marB="0" anchor="b">
                    <a:lnL>
                      <a:noFill/>
                    </a:lnL>
                    <a:lnR>
                      <a:noFill/>
                    </a:lnR>
                    <a:lnT>
                      <a:noFill/>
                    </a:lnT>
                    <a:lnB>
                      <a:noFill/>
                    </a:lnB>
                    <a:solidFill>
                      <a:srgbClr val="FFFF99"/>
                    </a:solidFill>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0" marR="0" marT="0" marB="0" anchor="b">
                    <a:lnL>
                      <a:noFill/>
                    </a:lnL>
                    <a:lnR>
                      <a:noFill/>
                    </a:lnR>
                    <a:lnT>
                      <a:noFill/>
                    </a:lnT>
                    <a:lnB>
                      <a:noFill/>
                    </a:lnB>
                  </a:tcPr>
                </a:tc>
                <a:tc>
                  <a:txBody>
                    <a:bodyPr/>
                    <a:lstStyle/>
                    <a:p>
                      <a:pPr algn="r" fontAlgn="b"/>
                      <a:r>
                        <a:rPr lang="en-US" sz="700" b="0" i="0" u="none" strike="noStrike" dirty="0">
                          <a:solidFill>
                            <a:srgbClr val="000000"/>
                          </a:solidFill>
                          <a:effectLst/>
                          <a:latin typeface="Arial" panose="020B0604020202020204" pitchFamily="34" charset="0"/>
                        </a:rPr>
                        <a:t>0.00</a:t>
                      </a:r>
                    </a:p>
                  </a:txBody>
                  <a:tcPr marL="0" marR="0" marT="0" marB="0" anchor="b">
                    <a:lnL>
                      <a:noFill/>
                    </a:lnL>
                    <a:lnR>
                      <a:noFill/>
                    </a:lnR>
                    <a:lnT>
                      <a:noFill/>
                    </a:lnT>
                    <a:lnB>
                      <a:noFill/>
                    </a:lnB>
                    <a:solidFill>
                      <a:srgbClr val="FFFF99"/>
                    </a:solidFill>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0" marR="0" marT="0" marB="0" anchor="b">
                    <a:lnL>
                      <a:noFill/>
                    </a:lnL>
                    <a:lnR>
                      <a:noFill/>
                    </a:lnR>
                    <a:lnT>
                      <a:noFill/>
                    </a:lnT>
                    <a:lnB>
                      <a:noFill/>
                    </a:lnB>
                  </a:tcPr>
                </a:tc>
                <a:tc>
                  <a:txBody>
                    <a:bodyPr/>
                    <a:lstStyle/>
                    <a:p>
                      <a:pPr algn="r" fontAlgn="b"/>
                      <a:r>
                        <a:rPr lang="en-US" sz="700" b="0" i="0" u="none" strike="noStrike" dirty="0">
                          <a:solidFill>
                            <a:srgbClr val="000000"/>
                          </a:solidFill>
                          <a:effectLst/>
                          <a:latin typeface="Arial" panose="020B0604020202020204" pitchFamily="34" charset="0"/>
                        </a:rPr>
                        <a:t>0.00</a:t>
                      </a:r>
                    </a:p>
                  </a:txBody>
                  <a:tcPr marL="0" marR="0" marT="0" marB="0" anchor="b">
                    <a:lnL>
                      <a:noFill/>
                    </a:lnL>
                    <a:lnR>
                      <a:noFill/>
                    </a:lnR>
                    <a:lnT>
                      <a:noFill/>
                    </a:lnT>
                    <a:lnB>
                      <a:noFill/>
                    </a:lnB>
                    <a:solidFill>
                      <a:srgbClr val="CCFF66"/>
                    </a:solidFill>
                  </a:tcPr>
                </a:tc>
                <a:tc>
                  <a:txBody>
                    <a:bodyPr/>
                    <a:lstStyle/>
                    <a:p>
                      <a:pPr algn="l" fontAlgn="b"/>
                      <a:r>
                        <a:rPr lang="en-US" sz="700" b="0" i="0" u="none" strike="noStrike" dirty="0">
                          <a:solidFill>
                            <a:srgbClr val="000000"/>
                          </a:solidFill>
                          <a:effectLst/>
                          <a:latin typeface="Arial" panose="020B0604020202020204" pitchFamily="34" charset="0"/>
                        </a:rPr>
                        <a:t> </a:t>
                      </a:r>
                    </a:p>
                  </a:txBody>
                  <a:tcPr marL="0" marR="0" marT="0" marB="0" anchor="b">
                    <a:lnL>
                      <a:noFill/>
                    </a:lnL>
                    <a:lnR>
                      <a:noFill/>
                    </a:lnR>
                    <a:lnT>
                      <a:noFill/>
                    </a:lnT>
                    <a:lnB>
                      <a:noFill/>
                    </a:lnB>
                    <a:solidFill>
                      <a:srgbClr val="000000"/>
                    </a:solidFill>
                  </a:tcPr>
                </a:tc>
                <a:tc>
                  <a:txBody>
                    <a:bodyPr/>
                    <a:lstStyle/>
                    <a:p>
                      <a:pPr algn="r" fontAlgn="b"/>
                      <a:r>
                        <a:rPr lang="en-US" sz="700" b="0" i="0" u="none" strike="noStrike" dirty="0">
                          <a:solidFill>
                            <a:srgbClr val="000000"/>
                          </a:solidFill>
                          <a:effectLst/>
                          <a:latin typeface="Arial" panose="020B0604020202020204" pitchFamily="34" charset="0"/>
                        </a:rPr>
                        <a:t>0.00</a:t>
                      </a:r>
                    </a:p>
                  </a:txBody>
                  <a:tcPr marL="0" marR="0" marT="0" marB="0" anchor="b">
                    <a:lnL>
                      <a:noFill/>
                    </a:lnL>
                    <a:lnR>
                      <a:noFill/>
                    </a:lnR>
                    <a:lnT>
                      <a:noFill/>
                    </a:lnT>
                    <a:lnB>
                      <a:noFill/>
                    </a:lnB>
                    <a:solidFill>
                      <a:srgbClr val="CCFF66"/>
                    </a:solidFill>
                  </a:tcPr>
                </a:tc>
                <a:extLst>
                  <a:ext uri="{0D108BD9-81ED-4DB2-BD59-A6C34878D82A}">
                    <a16:rowId xmlns:a16="http://schemas.microsoft.com/office/drawing/2014/main" val="124422462"/>
                  </a:ext>
                </a:extLst>
              </a:tr>
              <a:tr h="171745">
                <a:tc>
                  <a:txBody>
                    <a:bodyPr/>
                    <a:lstStyle/>
                    <a:p>
                      <a:pPr algn="l" fontAlgn="b"/>
                      <a:endParaRPr lang="en-US" sz="700" b="1" i="0" u="none" strike="noStrike" dirty="0">
                        <a:solidFill>
                          <a:srgbClr val="000000"/>
                        </a:solidFill>
                        <a:effectLst/>
                        <a:latin typeface="Arial" panose="020B0604020202020204" pitchFamily="34" charset="0"/>
                      </a:endParaRPr>
                    </a:p>
                  </a:txBody>
                  <a:tcPr marL="0" marR="0" marT="0" marB="0" anchor="b">
                    <a:lnL>
                      <a:noFill/>
                    </a:lnL>
                    <a:lnR>
                      <a:noFill/>
                    </a:lnR>
                    <a:lnT>
                      <a:noFill/>
                    </a:lnT>
                    <a:lnB>
                      <a:noFill/>
                    </a:lnB>
                  </a:tcPr>
                </a:tc>
                <a:tc>
                  <a:txBody>
                    <a:bodyPr/>
                    <a:lstStyle/>
                    <a:p>
                      <a:pPr algn="l" fontAlgn="b"/>
                      <a:r>
                        <a:rPr lang="en-US" sz="700" b="1" i="0" u="none" strike="noStrike" dirty="0">
                          <a:solidFill>
                            <a:srgbClr val="000000"/>
                          </a:solidFill>
                          <a:effectLst/>
                          <a:latin typeface="Arial" panose="020B0604020202020204" pitchFamily="34" charset="0"/>
                        </a:rPr>
                        <a:t>522530 · TELEPHONE</a:t>
                      </a:r>
                    </a:p>
                  </a:txBody>
                  <a:tcPr marL="0" marR="0" marT="0" marB="0" anchor="b">
                    <a:lnL>
                      <a:noFill/>
                    </a:lnL>
                    <a:lnR>
                      <a:noFill/>
                    </a:lnR>
                    <a:lnT>
                      <a:noFill/>
                    </a:lnT>
                    <a:lnB>
                      <a:noFill/>
                    </a:lnB>
                  </a:tcPr>
                </a:tc>
                <a:tc>
                  <a:txBody>
                    <a:bodyPr/>
                    <a:lstStyle/>
                    <a:p>
                      <a:pPr algn="r" fontAlgn="b"/>
                      <a:r>
                        <a:rPr lang="en-US" sz="700" b="0" i="0" u="none" strike="noStrike" dirty="0">
                          <a:solidFill>
                            <a:srgbClr val="000000"/>
                          </a:solidFill>
                          <a:effectLst/>
                          <a:latin typeface="Arial" panose="020B0604020202020204" pitchFamily="34" charset="0"/>
                        </a:rPr>
                        <a:t>2,149.29</a:t>
                      </a:r>
                    </a:p>
                  </a:txBody>
                  <a:tcPr marL="0" marR="0" marT="0" marB="0" anchor="b">
                    <a:lnL>
                      <a:noFill/>
                    </a:lnL>
                    <a:lnR>
                      <a:noFill/>
                    </a:lnR>
                    <a:lnT>
                      <a:noFill/>
                    </a:lnT>
                    <a:lnB>
                      <a:noFill/>
                    </a:lnB>
                    <a:solidFill>
                      <a:srgbClr val="C5D9F1"/>
                    </a:solidFill>
                  </a:tcPr>
                </a:tc>
                <a:tc>
                  <a:txBody>
                    <a:bodyPr/>
                    <a:lstStyle/>
                    <a:p>
                      <a:pPr algn="l" fontAlgn="b"/>
                      <a:endParaRPr lang="en-US" sz="1000" b="0" i="0" u="none" strike="noStrike" dirty="0">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r" fontAlgn="b"/>
                      <a:r>
                        <a:rPr lang="en-US" sz="700" b="0" i="0" u="none" strike="noStrike" dirty="0">
                          <a:solidFill>
                            <a:srgbClr val="000000"/>
                          </a:solidFill>
                          <a:effectLst/>
                          <a:latin typeface="Arial" panose="020B0604020202020204" pitchFamily="34" charset="0"/>
                        </a:rPr>
                        <a:t>2,685.47</a:t>
                      </a:r>
                    </a:p>
                  </a:txBody>
                  <a:tcPr marL="0" marR="0" marT="0" marB="0" anchor="b">
                    <a:lnL>
                      <a:noFill/>
                    </a:lnL>
                    <a:lnR>
                      <a:noFill/>
                    </a:lnR>
                    <a:lnT>
                      <a:noFill/>
                    </a:lnT>
                    <a:lnB>
                      <a:noFill/>
                    </a:lnB>
                    <a:solidFill>
                      <a:srgbClr val="8DB4E3"/>
                    </a:solidFill>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0" marR="0" marT="0" marB="0" anchor="b">
                    <a:lnL>
                      <a:noFill/>
                    </a:lnL>
                    <a:lnR>
                      <a:noFill/>
                    </a:lnR>
                    <a:lnT>
                      <a:noFill/>
                    </a:lnT>
                    <a:lnB>
                      <a:noFill/>
                    </a:lnB>
                  </a:tcPr>
                </a:tc>
                <a:tc>
                  <a:txBody>
                    <a:bodyPr/>
                    <a:lstStyle/>
                    <a:p>
                      <a:pPr algn="r" fontAlgn="b"/>
                      <a:r>
                        <a:rPr lang="en-US" sz="700" b="0" i="0" u="none" strike="noStrike" dirty="0">
                          <a:solidFill>
                            <a:srgbClr val="000000"/>
                          </a:solidFill>
                          <a:effectLst/>
                          <a:latin typeface="Arial" panose="020B0604020202020204" pitchFamily="34" charset="0"/>
                        </a:rPr>
                        <a:t>2,839.39</a:t>
                      </a:r>
                    </a:p>
                  </a:txBody>
                  <a:tcPr marL="0" marR="0" marT="0" marB="0" anchor="b">
                    <a:lnL>
                      <a:noFill/>
                    </a:lnL>
                    <a:lnR>
                      <a:noFill/>
                    </a:lnR>
                    <a:lnT>
                      <a:noFill/>
                    </a:lnT>
                    <a:lnB>
                      <a:noFill/>
                    </a:lnB>
                    <a:solidFill>
                      <a:srgbClr val="FFFF99"/>
                    </a:solidFill>
                  </a:tcPr>
                </a:tc>
                <a:tc>
                  <a:txBody>
                    <a:bodyPr/>
                    <a:lstStyle/>
                    <a:p>
                      <a:pPr algn="l" fontAlgn="b"/>
                      <a:r>
                        <a:rPr lang="en-US" sz="700" b="0" i="0" u="none" strike="noStrike" dirty="0">
                          <a:solidFill>
                            <a:srgbClr val="000000"/>
                          </a:solidFill>
                          <a:effectLst/>
                          <a:latin typeface="Arial" panose="020B0604020202020204" pitchFamily="34" charset="0"/>
                        </a:rPr>
                        <a:t> </a:t>
                      </a:r>
                    </a:p>
                  </a:txBody>
                  <a:tcPr marL="0" marR="0" marT="0" marB="0" anchor="b">
                    <a:lnL>
                      <a:noFill/>
                    </a:lnL>
                    <a:lnR>
                      <a:noFill/>
                    </a:lnR>
                    <a:lnT>
                      <a:noFill/>
                    </a:lnT>
                    <a:lnB>
                      <a:noFill/>
                    </a:lnB>
                    <a:solidFill>
                      <a:srgbClr val="000000"/>
                    </a:solidFill>
                  </a:tcPr>
                </a:tc>
                <a:tc>
                  <a:txBody>
                    <a:bodyPr/>
                    <a:lstStyle/>
                    <a:p>
                      <a:pPr algn="r" fontAlgn="b"/>
                      <a:r>
                        <a:rPr lang="en-US" sz="700" b="0" i="0" u="none" strike="noStrike" dirty="0">
                          <a:solidFill>
                            <a:srgbClr val="000000"/>
                          </a:solidFill>
                          <a:effectLst/>
                          <a:latin typeface="Arial" panose="020B0604020202020204" pitchFamily="34" charset="0"/>
                        </a:rPr>
                        <a:t>1,848.85</a:t>
                      </a:r>
                    </a:p>
                  </a:txBody>
                  <a:tcPr marL="0" marR="0" marT="0" marB="0" anchor="b">
                    <a:lnL>
                      <a:noFill/>
                    </a:lnL>
                    <a:lnR>
                      <a:noFill/>
                    </a:lnR>
                    <a:lnT>
                      <a:noFill/>
                    </a:lnT>
                    <a:lnB>
                      <a:noFill/>
                    </a:lnB>
                    <a:solidFill>
                      <a:srgbClr val="FFFF99"/>
                    </a:solidFill>
                  </a:tcPr>
                </a:tc>
                <a:tc>
                  <a:txBody>
                    <a:bodyPr/>
                    <a:lstStyle/>
                    <a:p>
                      <a:pPr algn="r" fontAlgn="b"/>
                      <a:r>
                        <a:rPr lang="en-US" sz="700" b="0" i="0" u="none" strike="noStrike" dirty="0">
                          <a:solidFill>
                            <a:srgbClr val="000000"/>
                          </a:solidFill>
                          <a:effectLst/>
                          <a:latin typeface="Arial" panose="020B0604020202020204" pitchFamily="34" charset="0"/>
                        </a:rPr>
                        <a:t>901.15</a:t>
                      </a:r>
                    </a:p>
                  </a:txBody>
                  <a:tcPr marL="0" marR="0" marT="0" marB="0" anchor="b">
                    <a:lnL>
                      <a:noFill/>
                    </a:lnL>
                    <a:lnR>
                      <a:noFill/>
                    </a:lnR>
                    <a:lnT>
                      <a:noFill/>
                    </a:lnT>
                    <a:lnB>
                      <a:noFill/>
                    </a:lnB>
                    <a:solidFill>
                      <a:srgbClr val="FFFF99"/>
                    </a:solidFill>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0" marR="0" marT="0" marB="0" anchor="b">
                    <a:lnL>
                      <a:noFill/>
                    </a:lnL>
                    <a:lnR>
                      <a:noFill/>
                    </a:lnR>
                    <a:lnT>
                      <a:noFill/>
                    </a:lnT>
                    <a:lnB>
                      <a:noFill/>
                    </a:lnB>
                  </a:tcPr>
                </a:tc>
                <a:tc>
                  <a:txBody>
                    <a:bodyPr/>
                    <a:lstStyle/>
                    <a:p>
                      <a:pPr algn="r" fontAlgn="b"/>
                      <a:r>
                        <a:rPr lang="en-US" sz="700" b="0" i="0" u="none" strike="noStrike" dirty="0">
                          <a:solidFill>
                            <a:srgbClr val="000000"/>
                          </a:solidFill>
                          <a:effectLst/>
                          <a:latin typeface="Arial" panose="020B0604020202020204" pitchFamily="34" charset="0"/>
                        </a:rPr>
                        <a:t>2,750.00</a:t>
                      </a:r>
                    </a:p>
                  </a:txBody>
                  <a:tcPr marL="0" marR="0" marT="0" marB="0" anchor="b">
                    <a:lnL>
                      <a:noFill/>
                    </a:lnL>
                    <a:lnR>
                      <a:noFill/>
                    </a:lnR>
                    <a:lnT>
                      <a:noFill/>
                    </a:lnT>
                    <a:lnB>
                      <a:noFill/>
                    </a:lnB>
                    <a:solidFill>
                      <a:srgbClr val="FFFF99"/>
                    </a:solidFill>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0" marR="0" marT="0" marB="0" anchor="b">
                    <a:lnL>
                      <a:noFill/>
                    </a:lnL>
                    <a:lnR>
                      <a:noFill/>
                    </a:lnR>
                    <a:lnT>
                      <a:noFill/>
                    </a:lnT>
                    <a:lnB>
                      <a:noFill/>
                    </a:lnB>
                  </a:tcPr>
                </a:tc>
                <a:tc>
                  <a:txBody>
                    <a:bodyPr/>
                    <a:lstStyle/>
                    <a:p>
                      <a:pPr algn="r" fontAlgn="b"/>
                      <a:r>
                        <a:rPr lang="en-US" sz="700" b="0" i="0" u="none" strike="noStrike" dirty="0">
                          <a:solidFill>
                            <a:srgbClr val="000000"/>
                          </a:solidFill>
                          <a:effectLst/>
                          <a:latin typeface="Arial" panose="020B0604020202020204" pitchFamily="34" charset="0"/>
                        </a:rPr>
                        <a:t>2,750.00</a:t>
                      </a:r>
                    </a:p>
                  </a:txBody>
                  <a:tcPr marL="0" marR="0" marT="0" marB="0" anchor="b">
                    <a:lnL>
                      <a:noFill/>
                    </a:lnL>
                    <a:lnR>
                      <a:noFill/>
                    </a:lnR>
                    <a:lnT>
                      <a:noFill/>
                    </a:lnT>
                    <a:lnB>
                      <a:noFill/>
                    </a:lnB>
                    <a:solidFill>
                      <a:srgbClr val="CCFF66"/>
                    </a:solidFill>
                  </a:tcPr>
                </a:tc>
                <a:tc>
                  <a:txBody>
                    <a:bodyPr/>
                    <a:lstStyle/>
                    <a:p>
                      <a:pPr algn="l" fontAlgn="b"/>
                      <a:r>
                        <a:rPr lang="en-US" sz="700" b="0" i="0" u="none" strike="noStrike" dirty="0">
                          <a:solidFill>
                            <a:srgbClr val="000000"/>
                          </a:solidFill>
                          <a:effectLst/>
                          <a:latin typeface="Arial" panose="020B0604020202020204" pitchFamily="34" charset="0"/>
                        </a:rPr>
                        <a:t> </a:t>
                      </a:r>
                    </a:p>
                  </a:txBody>
                  <a:tcPr marL="0" marR="0" marT="0" marB="0" anchor="b">
                    <a:lnL>
                      <a:noFill/>
                    </a:lnL>
                    <a:lnR>
                      <a:noFill/>
                    </a:lnR>
                    <a:lnT>
                      <a:noFill/>
                    </a:lnT>
                    <a:lnB>
                      <a:noFill/>
                    </a:lnB>
                    <a:solidFill>
                      <a:srgbClr val="000000"/>
                    </a:solidFill>
                  </a:tcPr>
                </a:tc>
                <a:tc>
                  <a:txBody>
                    <a:bodyPr/>
                    <a:lstStyle/>
                    <a:p>
                      <a:pPr algn="r" fontAlgn="b"/>
                      <a:r>
                        <a:rPr lang="en-US" sz="700" b="0" i="0" u="none" strike="noStrike" dirty="0">
                          <a:solidFill>
                            <a:srgbClr val="000000"/>
                          </a:solidFill>
                          <a:effectLst/>
                          <a:latin typeface="Arial" panose="020B0604020202020204" pitchFamily="34" charset="0"/>
                        </a:rPr>
                        <a:t>2,750.00</a:t>
                      </a:r>
                    </a:p>
                  </a:txBody>
                  <a:tcPr marL="0" marR="0" marT="0" marB="0" anchor="b">
                    <a:lnL>
                      <a:noFill/>
                    </a:lnL>
                    <a:lnR>
                      <a:noFill/>
                    </a:lnR>
                    <a:lnT>
                      <a:noFill/>
                    </a:lnT>
                    <a:lnB>
                      <a:noFill/>
                    </a:lnB>
                    <a:solidFill>
                      <a:srgbClr val="CCFF66"/>
                    </a:solidFill>
                  </a:tcPr>
                </a:tc>
                <a:extLst>
                  <a:ext uri="{0D108BD9-81ED-4DB2-BD59-A6C34878D82A}">
                    <a16:rowId xmlns:a16="http://schemas.microsoft.com/office/drawing/2014/main" val="2149741179"/>
                  </a:ext>
                </a:extLst>
              </a:tr>
              <a:tr h="219835">
                <a:tc>
                  <a:txBody>
                    <a:bodyPr/>
                    <a:lstStyle/>
                    <a:p>
                      <a:pPr algn="l" fontAlgn="b"/>
                      <a:endParaRPr lang="en-US" sz="700" b="1" i="0" u="none" strike="noStrike" dirty="0">
                        <a:solidFill>
                          <a:srgbClr val="000000"/>
                        </a:solidFill>
                        <a:effectLst/>
                        <a:latin typeface="Arial" panose="020B0604020202020204" pitchFamily="34" charset="0"/>
                      </a:endParaRPr>
                    </a:p>
                  </a:txBody>
                  <a:tcPr marL="0" marR="0" marT="0" marB="0" anchor="b">
                    <a:lnL>
                      <a:noFill/>
                    </a:lnL>
                    <a:lnR>
                      <a:noFill/>
                    </a:lnR>
                    <a:lnT>
                      <a:noFill/>
                    </a:lnT>
                    <a:lnB>
                      <a:noFill/>
                    </a:lnB>
                  </a:tcPr>
                </a:tc>
                <a:tc>
                  <a:txBody>
                    <a:bodyPr/>
                    <a:lstStyle/>
                    <a:p>
                      <a:pPr algn="l" fontAlgn="b"/>
                      <a:r>
                        <a:rPr lang="en-US" sz="700" b="1" i="0" u="none" strike="noStrike" dirty="0">
                          <a:solidFill>
                            <a:srgbClr val="000000"/>
                          </a:solidFill>
                          <a:effectLst/>
                          <a:latin typeface="Arial" panose="020B0604020202020204" pitchFamily="34" charset="0"/>
                        </a:rPr>
                        <a:t>522540 · EQUIPMENT REPAIRS &amp; MAINTENANCE</a:t>
                      </a:r>
                    </a:p>
                  </a:txBody>
                  <a:tcPr marL="0" marR="0" marT="0" marB="0" anchor="b">
                    <a:lnL>
                      <a:noFill/>
                    </a:lnL>
                    <a:lnR>
                      <a:noFill/>
                    </a:lnR>
                    <a:lnT>
                      <a:noFill/>
                    </a:lnT>
                    <a:lnB>
                      <a:noFill/>
                    </a:lnB>
                  </a:tcPr>
                </a:tc>
                <a:tc>
                  <a:txBody>
                    <a:bodyPr/>
                    <a:lstStyle/>
                    <a:p>
                      <a:pPr algn="r" fontAlgn="b"/>
                      <a:r>
                        <a:rPr lang="en-US" sz="700" b="0" i="0" u="none" strike="noStrike" dirty="0">
                          <a:solidFill>
                            <a:srgbClr val="000000"/>
                          </a:solidFill>
                          <a:effectLst/>
                          <a:latin typeface="Arial" panose="020B0604020202020204" pitchFamily="34" charset="0"/>
                        </a:rPr>
                        <a:t>0.00</a:t>
                      </a:r>
                    </a:p>
                  </a:txBody>
                  <a:tcPr marL="0" marR="0" marT="0" marB="0" anchor="b">
                    <a:lnL>
                      <a:noFill/>
                    </a:lnL>
                    <a:lnR>
                      <a:noFill/>
                    </a:lnR>
                    <a:lnT>
                      <a:noFill/>
                    </a:lnT>
                    <a:lnB>
                      <a:noFill/>
                    </a:lnB>
                    <a:solidFill>
                      <a:srgbClr val="C5D9F1"/>
                    </a:solidFill>
                  </a:tcPr>
                </a:tc>
                <a:tc>
                  <a:txBody>
                    <a:bodyPr/>
                    <a:lstStyle/>
                    <a:p>
                      <a:pPr algn="l" fontAlgn="b"/>
                      <a:endParaRPr lang="en-US" sz="1000" b="0" i="0" u="none" strike="noStrike" dirty="0">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r" fontAlgn="b"/>
                      <a:r>
                        <a:rPr lang="en-US" sz="700" b="0" i="0" u="none" strike="noStrike" dirty="0">
                          <a:solidFill>
                            <a:srgbClr val="000000"/>
                          </a:solidFill>
                          <a:effectLst/>
                          <a:latin typeface="Arial" panose="020B0604020202020204" pitchFamily="34" charset="0"/>
                        </a:rPr>
                        <a:t>142.42</a:t>
                      </a:r>
                    </a:p>
                  </a:txBody>
                  <a:tcPr marL="0" marR="0" marT="0" marB="0" anchor="b">
                    <a:lnL>
                      <a:noFill/>
                    </a:lnL>
                    <a:lnR>
                      <a:noFill/>
                    </a:lnR>
                    <a:lnT>
                      <a:noFill/>
                    </a:lnT>
                    <a:lnB>
                      <a:noFill/>
                    </a:lnB>
                    <a:solidFill>
                      <a:srgbClr val="8DB4E3"/>
                    </a:solidFill>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0" marR="0" marT="0" marB="0" anchor="b">
                    <a:lnL>
                      <a:noFill/>
                    </a:lnL>
                    <a:lnR>
                      <a:noFill/>
                    </a:lnR>
                    <a:lnT>
                      <a:noFill/>
                    </a:lnT>
                    <a:lnB>
                      <a:noFill/>
                    </a:lnB>
                  </a:tcPr>
                </a:tc>
                <a:tc>
                  <a:txBody>
                    <a:bodyPr/>
                    <a:lstStyle/>
                    <a:p>
                      <a:pPr algn="r" fontAlgn="b"/>
                      <a:r>
                        <a:rPr lang="en-US" sz="700" b="0" i="0" u="none" strike="noStrike" dirty="0">
                          <a:solidFill>
                            <a:srgbClr val="000000"/>
                          </a:solidFill>
                          <a:effectLst/>
                          <a:latin typeface="Arial" panose="020B0604020202020204" pitchFamily="34" charset="0"/>
                        </a:rPr>
                        <a:t>1,061.71</a:t>
                      </a:r>
                    </a:p>
                  </a:txBody>
                  <a:tcPr marL="0" marR="0" marT="0" marB="0" anchor="b">
                    <a:lnL>
                      <a:noFill/>
                    </a:lnL>
                    <a:lnR>
                      <a:noFill/>
                    </a:lnR>
                    <a:lnT>
                      <a:noFill/>
                    </a:lnT>
                    <a:lnB>
                      <a:noFill/>
                    </a:lnB>
                    <a:solidFill>
                      <a:srgbClr val="FFFF99"/>
                    </a:solidFill>
                  </a:tcPr>
                </a:tc>
                <a:tc>
                  <a:txBody>
                    <a:bodyPr/>
                    <a:lstStyle/>
                    <a:p>
                      <a:pPr algn="l" fontAlgn="b"/>
                      <a:r>
                        <a:rPr lang="en-US" sz="700" b="0" i="0" u="none" strike="noStrike" dirty="0">
                          <a:solidFill>
                            <a:srgbClr val="000000"/>
                          </a:solidFill>
                          <a:effectLst/>
                          <a:latin typeface="Arial" panose="020B0604020202020204" pitchFamily="34" charset="0"/>
                        </a:rPr>
                        <a:t> </a:t>
                      </a:r>
                    </a:p>
                  </a:txBody>
                  <a:tcPr marL="0" marR="0" marT="0" marB="0" anchor="b">
                    <a:lnL>
                      <a:noFill/>
                    </a:lnL>
                    <a:lnR>
                      <a:noFill/>
                    </a:lnR>
                    <a:lnT>
                      <a:noFill/>
                    </a:lnT>
                    <a:lnB>
                      <a:noFill/>
                    </a:lnB>
                    <a:solidFill>
                      <a:srgbClr val="000000"/>
                    </a:solidFill>
                  </a:tcPr>
                </a:tc>
                <a:tc>
                  <a:txBody>
                    <a:bodyPr/>
                    <a:lstStyle/>
                    <a:p>
                      <a:pPr algn="r" fontAlgn="b"/>
                      <a:r>
                        <a:rPr lang="en-US" sz="700" b="0" i="0" u="none" strike="noStrike" dirty="0">
                          <a:solidFill>
                            <a:srgbClr val="000000"/>
                          </a:solidFill>
                          <a:effectLst/>
                          <a:latin typeface="Arial" panose="020B0604020202020204" pitchFamily="34" charset="0"/>
                        </a:rPr>
                        <a:t>25.72</a:t>
                      </a:r>
                    </a:p>
                  </a:txBody>
                  <a:tcPr marL="0" marR="0" marT="0" marB="0" anchor="b">
                    <a:lnL>
                      <a:noFill/>
                    </a:lnL>
                    <a:lnR>
                      <a:noFill/>
                    </a:lnR>
                    <a:lnT>
                      <a:noFill/>
                    </a:lnT>
                    <a:lnB>
                      <a:noFill/>
                    </a:lnB>
                    <a:solidFill>
                      <a:srgbClr val="FFFF99"/>
                    </a:solidFill>
                  </a:tcPr>
                </a:tc>
                <a:tc>
                  <a:txBody>
                    <a:bodyPr/>
                    <a:lstStyle/>
                    <a:p>
                      <a:pPr algn="r" fontAlgn="b"/>
                      <a:r>
                        <a:rPr lang="en-US" sz="700" b="0" i="0" u="none" strike="noStrike" dirty="0">
                          <a:solidFill>
                            <a:srgbClr val="000000"/>
                          </a:solidFill>
                          <a:effectLst/>
                          <a:latin typeface="Arial" panose="020B0604020202020204" pitchFamily="34" charset="0"/>
                        </a:rPr>
                        <a:t>1,974.28</a:t>
                      </a:r>
                    </a:p>
                  </a:txBody>
                  <a:tcPr marL="0" marR="0" marT="0" marB="0" anchor="b">
                    <a:lnL>
                      <a:noFill/>
                    </a:lnL>
                    <a:lnR>
                      <a:noFill/>
                    </a:lnR>
                    <a:lnT>
                      <a:noFill/>
                    </a:lnT>
                    <a:lnB>
                      <a:noFill/>
                    </a:lnB>
                    <a:solidFill>
                      <a:srgbClr val="FFFF99"/>
                    </a:solidFill>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0" marR="0" marT="0" marB="0" anchor="b">
                    <a:lnL>
                      <a:noFill/>
                    </a:lnL>
                    <a:lnR>
                      <a:noFill/>
                    </a:lnR>
                    <a:lnT>
                      <a:noFill/>
                    </a:lnT>
                    <a:lnB>
                      <a:noFill/>
                    </a:lnB>
                  </a:tcPr>
                </a:tc>
                <a:tc>
                  <a:txBody>
                    <a:bodyPr/>
                    <a:lstStyle/>
                    <a:p>
                      <a:pPr algn="r" fontAlgn="b"/>
                      <a:r>
                        <a:rPr lang="en-US" sz="700" b="0" i="0" u="none" strike="noStrike" dirty="0">
                          <a:solidFill>
                            <a:srgbClr val="000000"/>
                          </a:solidFill>
                          <a:effectLst/>
                          <a:latin typeface="Arial" panose="020B0604020202020204" pitchFamily="34" charset="0"/>
                        </a:rPr>
                        <a:t>2,000.00</a:t>
                      </a:r>
                    </a:p>
                  </a:txBody>
                  <a:tcPr marL="0" marR="0" marT="0" marB="0" anchor="b">
                    <a:lnL>
                      <a:noFill/>
                    </a:lnL>
                    <a:lnR>
                      <a:noFill/>
                    </a:lnR>
                    <a:lnT>
                      <a:noFill/>
                    </a:lnT>
                    <a:lnB>
                      <a:noFill/>
                    </a:lnB>
                    <a:solidFill>
                      <a:srgbClr val="FFFF99"/>
                    </a:solidFill>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0" marR="0" marT="0" marB="0" anchor="b">
                    <a:lnL>
                      <a:noFill/>
                    </a:lnL>
                    <a:lnR>
                      <a:noFill/>
                    </a:lnR>
                    <a:lnT>
                      <a:noFill/>
                    </a:lnT>
                    <a:lnB>
                      <a:noFill/>
                    </a:lnB>
                  </a:tcPr>
                </a:tc>
                <a:tc>
                  <a:txBody>
                    <a:bodyPr/>
                    <a:lstStyle/>
                    <a:p>
                      <a:pPr algn="r" fontAlgn="b"/>
                      <a:r>
                        <a:rPr lang="en-US" sz="700" b="0" i="0" u="none" strike="noStrike" dirty="0">
                          <a:solidFill>
                            <a:srgbClr val="000000"/>
                          </a:solidFill>
                          <a:effectLst/>
                          <a:latin typeface="Arial" panose="020B0604020202020204" pitchFamily="34" charset="0"/>
                        </a:rPr>
                        <a:t>2,000.00</a:t>
                      </a:r>
                    </a:p>
                  </a:txBody>
                  <a:tcPr marL="0" marR="0" marT="0" marB="0" anchor="b">
                    <a:lnL>
                      <a:noFill/>
                    </a:lnL>
                    <a:lnR>
                      <a:noFill/>
                    </a:lnR>
                    <a:lnT>
                      <a:noFill/>
                    </a:lnT>
                    <a:lnB>
                      <a:noFill/>
                    </a:lnB>
                    <a:solidFill>
                      <a:srgbClr val="CCFF66"/>
                    </a:solidFill>
                  </a:tcPr>
                </a:tc>
                <a:tc>
                  <a:txBody>
                    <a:bodyPr/>
                    <a:lstStyle/>
                    <a:p>
                      <a:pPr algn="l" fontAlgn="b"/>
                      <a:r>
                        <a:rPr lang="en-US" sz="700" b="0" i="0" u="none" strike="noStrike" dirty="0">
                          <a:solidFill>
                            <a:srgbClr val="000000"/>
                          </a:solidFill>
                          <a:effectLst/>
                          <a:latin typeface="Arial" panose="020B0604020202020204" pitchFamily="34" charset="0"/>
                        </a:rPr>
                        <a:t> </a:t>
                      </a:r>
                    </a:p>
                  </a:txBody>
                  <a:tcPr marL="0" marR="0" marT="0" marB="0" anchor="b">
                    <a:lnL>
                      <a:noFill/>
                    </a:lnL>
                    <a:lnR>
                      <a:noFill/>
                    </a:lnR>
                    <a:lnT>
                      <a:noFill/>
                    </a:lnT>
                    <a:lnB>
                      <a:noFill/>
                    </a:lnB>
                    <a:solidFill>
                      <a:srgbClr val="000000"/>
                    </a:solidFill>
                  </a:tcPr>
                </a:tc>
                <a:tc>
                  <a:txBody>
                    <a:bodyPr/>
                    <a:lstStyle/>
                    <a:p>
                      <a:pPr algn="r" fontAlgn="b"/>
                      <a:r>
                        <a:rPr lang="en-US" sz="700" b="0" i="0" u="none" strike="noStrike" dirty="0">
                          <a:solidFill>
                            <a:srgbClr val="000000"/>
                          </a:solidFill>
                          <a:effectLst/>
                          <a:latin typeface="Arial" panose="020B0604020202020204" pitchFamily="34" charset="0"/>
                        </a:rPr>
                        <a:t>2,000.00</a:t>
                      </a:r>
                    </a:p>
                  </a:txBody>
                  <a:tcPr marL="0" marR="0" marT="0" marB="0" anchor="b">
                    <a:lnL>
                      <a:noFill/>
                    </a:lnL>
                    <a:lnR>
                      <a:noFill/>
                    </a:lnR>
                    <a:lnT>
                      <a:noFill/>
                    </a:lnT>
                    <a:lnB>
                      <a:noFill/>
                    </a:lnB>
                    <a:solidFill>
                      <a:srgbClr val="CCFF66"/>
                    </a:solidFill>
                  </a:tcPr>
                </a:tc>
                <a:extLst>
                  <a:ext uri="{0D108BD9-81ED-4DB2-BD59-A6C34878D82A}">
                    <a16:rowId xmlns:a16="http://schemas.microsoft.com/office/drawing/2014/main" val="3176755911"/>
                  </a:ext>
                </a:extLst>
              </a:tr>
              <a:tr h="171745">
                <a:tc>
                  <a:txBody>
                    <a:bodyPr/>
                    <a:lstStyle/>
                    <a:p>
                      <a:pPr algn="l" fontAlgn="b"/>
                      <a:endParaRPr lang="en-US" sz="700" b="1" i="0" u="none" strike="noStrike" dirty="0">
                        <a:solidFill>
                          <a:srgbClr val="000000"/>
                        </a:solidFill>
                        <a:effectLst/>
                        <a:latin typeface="Arial" panose="020B0604020202020204" pitchFamily="34" charset="0"/>
                      </a:endParaRPr>
                    </a:p>
                  </a:txBody>
                  <a:tcPr marL="0" marR="0" marT="0" marB="0" anchor="b">
                    <a:lnL>
                      <a:noFill/>
                    </a:lnL>
                    <a:lnR>
                      <a:noFill/>
                    </a:lnR>
                    <a:lnT>
                      <a:noFill/>
                    </a:lnT>
                    <a:lnB>
                      <a:noFill/>
                    </a:lnB>
                  </a:tcPr>
                </a:tc>
                <a:tc>
                  <a:txBody>
                    <a:bodyPr/>
                    <a:lstStyle/>
                    <a:p>
                      <a:pPr algn="l" fontAlgn="b"/>
                      <a:r>
                        <a:rPr lang="en-US" sz="700" b="1" i="0" u="none" strike="noStrike" dirty="0">
                          <a:solidFill>
                            <a:srgbClr val="000000"/>
                          </a:solidFill>
                          <a:effectLst/>
                          <a:latin typeface="Arial" panose="020B0604020202020204" pitchFamily="34" charset="0"/>
                        </a:rPr>
                        <a:t>522550 · TOOLS &amp; EQUIP PURCHASE</a:t>
                      </a:r>
                    </a:p>
                  </a:txBody>
                  <a:tcPr marL="0" marR="0" marT="0" marB="0" anchor="b">
                    <a:lnL>
                      <a:noFill/>
                    </a:lnL>
                    <a:lnR>
                      <a:noFill/>
                    </a:lnR>
                    <a:lnT>
                      <a:noFill/>
                    </a:lnT>
                    <a:lnB>
                      <a:noFill/>
                    </a:lnB>
                  </a:tcPr>
                </a:tc>
                <a:tc>
                  <a:txBody>
                    <a:bodyPr/>
                    <a:lstStyle/>
                    <a:p>
                      <a:pPr algn="r" fontAlgn="b"/>
                      <a:r>
                        <a:rPr lang="en-US" sz="700" b="0" i="0" u="none" strike="noStrike" dirty="0">
                          <a:solidFill>
                            <a:srgbClr val="000000"/>
                          </a:solidFill>
                          <a:effectLst/>
                          <a:latin typeface="Arial" panose="020B0604020202020204" pitchFamily="34" charset="0"/>
                        </a:rPr>
                        <a:t>0.00</a:t>
                      </a:r>
                    </a:p>
                  </a:txBody>
                  <a:tcPr marL="0" marR="0" marT="0" marB="0" anchor="b">
                    <a:lnL>
                      <a:noFill/>
                    </a:lnL>
                    <a:lnR>
                      <a:noFill/>
                    </a:lnR>
                    <a:lnT>
                      <a:noFill/>
                    </a:lnT>
                    <a:lnB>
                      <a:noFill/>
                    </a:lnB>
                    <a:solidFill>
                      <a:srgbClr val="C5D9F1"/>
                    </a:solidFill>
                  </a:tcPr>
                </a:tc>
                <a:tc>
                  <a:txBody>
                    <a:bodyPr/>
                    <a:lstStyle/>
                    <a:p>
                      <a:pPr algn="l" fontAlgn="b"/>
                      <a:endParaRPr lang="en-US" sz="1000" b="0" i="0" u="none" strike="noStrike" dirty="0">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r" fontAlgn="b"/>
                      <a:r>
                        <a:rPr lang="en-US" sz="700" b="0" i="0" u="none" strike="noStrike" dirty="0">
                          <a:solidFill>
                            <a:srgbClr val="000000"/>
                          </a:solidFill>
                          <a:effectLst/>
                          <a:latin typeface="Arial" panose="020B0604020202020204" pitchFamily="34" charset="0"/>
                        </a:rPr>
                        <a:t>0.00</a:t>
                      </a:r>
                    </a:p>
                  </a:txBody>
                  <a:tcPr marL="0" marR="0" marT="0" marB="0" anchor="b">
                    <a:lnL>
                      <a:noFill/>
                    </a:lnL>
                    <a:lnR>
                      <a:noFill/>
                    </a:lnR>
                    <a:lnT>
                      <a:noFill/>
                    </a:lnT>
                    <a:lnB>
                      <a:noFill/>
                    </a:lnB>
                    <a:solidFill>
                      <a:srgbClr val="8DB4E3"/>
                    </a:solidFill>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0" marR="0" marT="0" marB="0" anchor="b">
                    <a:lnL>
                      <a:noFill/>
                    </a:lnL>
                    <a:lnR>
                      <a:noFill/>
                    </a:lnR>
                    <a:lnT>
                      <a:noFill/>
                    </a:lnT>
                    <a:lnB>
                      <a:noFill/>
                    </a:lnB>
                  </a:tcPr>
                </a:tc>
                <a:tc>
                  <a:txBody>
                    <a:bodyPr/>
                    <a:lstStyle/>
                    <a:p>
                      <a:pPr algn="r" fontAlgn="b"/>
                      <a:r>
                        <a:rPr lang="en-US" sz="700" b="0" i="0" u="none" strike="noStrike" dirty="0">
                          <a:solidFill>
                            <a:srgbClr val="000000"/>
                          </a:solidFill>
                          <a:effectLst/>
                          <a:latin typeface="Arial" panose="020B0604020202020204" pitchFamily="34" charset="0"/>
                        </a:rPr>
                        <a:t>0.00</a:t>
                      </a:r>
                    </a:p>
                  </a:txBody>
                  <a:tcPr marL="0" marR="0" marT="0" marB="0" anchor="b">
                    <a:lnL>
                      <a:noFill/>
                    </a:lnL>
                    <a:lnR>
                      <a:noFill/>
                    </a:lnR>
                    <a:lnT>
                      <a:noFill/>
                    </a:lnT>
                    <a:lnB>
                      <a:noFill/>
                    </a:lnB>
                    <a:solidFill>
                      <a:srgbClr val="FFFF99"/>
                    </a:solidFill>
                  </a:tcPr>
                </a:tc>
                <a:tc>
                  <a:txBody>
                    <a:bodyPr/>
                    <a:lstStyle/>
                    <a:p>
                      <a:pPr algn="l" fontAlgn="b"/>
                      <a:r>
                        <a:rPr lang="en-US" sz="700" b="0" i="0" u="none" strike="noStrike" dirty="0">
                          <a:solidFill>
                            <a:srgbClr val="000000"/>
                          </a:solidFill>
                          <a:effectLst/>
                          <a:latin typeface="Arial" panose="020B0604020202020204" pitchFamily="34" charset="0"/>
                        </a:rPr>
                        <a:t> </a:t>
                      </a:r>
                    </a:p>
                  </a:txBody>
                  <a:tcPr marL="0" marR="0" marT="0" marB="0" anchor="b">
                    <a:lnL>
                      <a:noFill/>
                    </a:lnL>
                    <a:lnR>
                      <a:noFill/>
                    </a:lnR>
                    <a:lnT>
                      <a:noFill/>
                    </a:lnT>
                    <a:lnB>
                      <a:noFill/>
                    </a:lnB>
                    <a:solidFill>
                      <a:srgbClr val="000000"/>
                    </a:solidFill>
                  </a:tcPr>
                </a:tc>
                <a:tc>
                  <a:txBody>
                    <a:bodyPr/>
                    <a:lstStyle/>
                    <a:p>
                      <a:pPr algn="r" fontAlgn="b"/>
                      <a:r>
                        <a:rPr lang="en-US" sz="700" b="0" i="0" u="none" strike="noStrike" dirty="0">
                          <a:solidFill>
                            <a:srgbClr val="000000"/>
                          </a:solidFill>
                          <a:effectLst/>
                          <a:latin typeface="Arial" panose="020B0604020202020204" pitchFamily="34" charset="0"/>
                        </a:rPr>
                        <a:t>0.00</a:t>
                      </a:r>
                    </a:p>
                  </a:txBody>
                  <a:tcPr marL="0" marR="0" marT="0" marB="0" anchor="b">
                    <a:lnL>
                      <a:noFill/>
                    </a:lnL>
                    <a:lnR>
                      <a:noFill/>
                    </a:lnR>
                    <a:lnT>
                      <a:noFill/>
                    </a:lnT>
                    <a:lnB>
                      <a:noFill/>
                    </a:lnB>
                    <a:solidFill>
                      <a:srgbClr val="FFFF99"/>
                    </a:solidFill>
                  </a:tcPr>
                </a:tc>
                <a:tc>
                  <a:txBody>
                    <a:bodyPr/>
                    <a:lstStyle/>
                    <a:p>
                      <a:pPr algn="r" fontAlgn="b"/>
                      <a:r>
                        <a:rPr lang="en-US" sz="700" b="0" i="0" u="none" strike="noStrike" dirty="0">
                          <a:solidFill>
                            <a:srgbClr val="000000"/>
                          </a:solidFill>
                          <a:effectLst/>
                          <a:latin typeface="Arial" panose="020B0604020202020204" pitchFamily="34" charset="0"/>
                        </a:rPr>
                        <a:t>0.00</a:t>
                      </a:r>
                    </a:p>
                  </a:txBody>
                  <a:tcPr marL="0" marR="0" marT="0" marB="0" anchor="b">
                    <a:lnL>
                      <a:noFill/>
                    </a:lnL>
                    <a:lnR>
                      <a:noFill/>
                    </a:lnR>
                    <a:lnT>
                      <a:noFill/>
                    </a:lnT>
                    <a:lnB>
                      <a:noFill/>
                    </a:lnB>
                    <a:solidFill>
                      <a:srgbClr val="FFFF99"/>
                    </a:solidFill>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0" marR="0" marT="0" marB="0" anchor="b">
                    <a:lnL>
                      <a:noFill/>
                    </a:lnL>
                    <a:lnR>
                      <a:noFill/>
                    </a:lnR>
                    <a:lnT>
                      <a:noFill/>
                    </a:lnT>
                    <a:lnB>
                      <a:noFill/>
                    </a:lnB>
                  </a:tcPr>
                </a:tc>
                <a:tc>
                  <a:txBody>
                    <a:bodyPr/>
                    <a:lstStyle/>
                    <a:p>
                      <a:pPr algn="r" fontAlgn="b"/>
                      <a:r>
                        <a:rPr lang="en-US" sz="700" b="0" i="0" u="none" strike="noStrike" dirty="0">
                          <a:solidFill>
                            <a:srgbClr val="000000"/>
                          </a:solidFill>
                          <a:effectLst/>
                          <a:latin typeface="Arial" panose="020B0604020202020204" pitchFamily="34" charset="0"/>
                        </a:rPr>
                        <a:t>0.00</a:t>
                      </a:r>
                    </a:p>
                  </a:txBody>
                  <a:tcPr marL="0" marR="0" marT="0" marB="0" anchor="b">
                    <a:lnL>
                      <a:noFill/>
                    </a:lnL>
                    <a:lnR>
                      <a:noFill/>
                    </a:lnR>
                    <a:lnT>
                      <a:noFill/>
                    </a:lnT>
                    <a:lnB>
                      <a:noFill/>
                    </a:lnB>
                    <a:solidFill>
                      <a:srgbClr val="FFFF99"/>
                    </a:solidFill>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0" marR="0" marT="0" marB="0" anchor="b">
                    <a:lnL>
                      <a:noFill/>
                    </a:lnL>
                    <a:lnR>
                      <a:noFill/>
                    </a:lnR>
                    <a:lnT>
                      <a:noFill/>
                    </a:lnT>
                    <a:lnB>
                      <a:noFill/>
                    </a:lnB>
                  </a:tcPr>
                </a:tc>
                <a:tc>
                  <a:txBody>
                    <a:bodyPr/>
                    <a:lstStyle/>
                    <a:p>
                      <a:pPr algn="r" fontAlgn="b"/>
                      <a:r>
                        <a:rPr lang="en-US" sz="700" b="0" i="0" u="none" strike="noStrike" dirty="0">
                          <a:solidFill>
                            <a:srgbClr val="000000"/>
                          </a:solidFill>
                          <a:effectLst/>
                          <a:latin typeface="Arial" panose="020B0604020202020204" pitchFamily="34" charset="0"/>
                        </a:rPr>
                        <a:t>0.00</a:t>
                      </a:r>
                    </a:p>
                  </a:txBody>
                  <a:tcPr marL="0" marR="0" marT="0" marB="0" anchor="b">
                    <a:lnL>
                      <a:noFill/>
                    </a:lnL>
                    <a:lnR>
                      <a:noFill/>
                    </a:lnR>
                    <a:lnT>
                      <a:noFill/>
                    </a:lnT>
                    <a:lnB>
                      <a:noFill/>
                    </a:lnB>
                    <a:solidFill>
                      <a:srgbClr val="CCFF66"/>
                    </a:solidFill>
                  </a:tcPr>
                </a:tc>
                <a:tc>
                  <a:txBody>
                    <a:bodyPr/>
                    <a:lstStyle/>
                    <a:p>
                      <a:pPr algn="l" fontAlgn="b"/>
                      <a:r>
                        <a:rPr lang="en-US" sz="700" b="0" i="0" u="none" strike="noStrike" dirty="0">
                          <a:solidFill>
                            <a:srgbClr val="000000"/>
                          </a:solidFill>
                          <a:effectLst/>
                          <a:latin typeface="Arial" panose="020B0604020202020204" pitchFamily="34" charset="0"/>
                        </a:rPr>
                        <a:t> </a:t>
                      </a:r>
                    </a:p>
                  </a:txBody>
                  <a:tcPr marL="0" marR="0" marT="0" marB="0" anchor="b">
                    <a:lnL>
                      <a:noFill/>
                    </a:lnL>
                    <a:lnR>
                      <a:noFill/>
                    </a:lnR>
                    <a:lnT>
                      <a:noFill/>
                    </a:lnT>
                    <a:lnB>
                      <a:noFill/>
                    </a:lnB>
                    <a:solidFill>
                      <a:srgbClr val="000000"/>
                    </a:solidFill>
                  </a:tcPr>
                </a:tc>
                <a:tc>
                  <a:txBody>
                    <a:bodyPr/>
                    <a:lstStyle/>
                    <a:p>
                      <a:pPr algn="r" fontAlgn="b"/>
                      <a:r>
                        <a:rPr lang="en-US" sz="700" b="0" i="0" u="none" strike="noStrike" dirty="0">
                          <a:solidFill>
                            <a:srgbClr val="000000"/>
                          </a:solidFill>
                          <a:effectLst/>
                          <a:latin typeface="Arial" panose="020B0604020202020204" pitchFamily="34" charset="0"/>
                        </a:rPr>
                        <a:t>0.00</a:t>
                      </a:r>
                    </a:p>
                  </a:txBody>
                  <a:tcPr marL="0" marR="0" marT="0" marB="0" anchor="b">
                    <a:lnL>
                      <a:noFill/>
                    </a:lnL>
                    <a:lnR>
                      <a:noFill/>
                    </a:lnR>
                    <a:lnT>
                      <a:noFill/>
                    </a:lnT>
                    <a:lnB>
                      <a:noFill/>
                    </a:lnB>
                    <a:solidFill>
                      <a:srgbClr val="CCFF66"/>
                    </a:solidFill>
                  </a:tcPr>
                </a:tc>
                <a:extLst>
                  <a:ext uri="{0D108BD9-81ED-4DB2-BD59-A6C34878D82A}">
                    <a16:rowId xmlns:a16="http://schemas.microsoft.com/office/drawing/2014/main" val="530276569"/>
                  </a:ext>
                </a:extLst>
              </a:tr>
              <a:tr h="180333">
                <a:tc>
                  <a:txBody>
                    <a:bodyPr/>
                    <a:lstStyle/>
                    <a:p>
                      <a:pPr algn="l" fontAlgn="b"/>
                      <a:endParaRPr lang="en-US" sz="700" b="1" i="0" u="none" strike="noStrike" dirty="0">
                        <a:solidFill>
                          <a:srgbClr val="000000"/>
                        </a:solidFill>
                        <a:effectLst/>
                        <a:latin typeface="Arial" panose="020B0604020202020204" pitchFamily="34" charset="0"/>
                      </a:endParaRPr>
                    </a:p>
                  </a:txBody>
                  <a:tcPr marL="0" marR="0" marT="0" marB="0" anchor="b">
                    <a:lnL>
                      <a:noFill/>
                    </a:lnL>
                    <a:lnR>
                      <a:noFill/>
                    </a:lnR>
                    <a:lnT>
                      <a:noFill/>
                    </a:lnT>
                    <a:lnB>
                      <a:noFill/>
                    </a:lnB>
                  </a:tcPr>
                </a:tc>
                <a:tc>
                  <a:txBody>
                    <a:bodyPr/>
                    <a:lstStyle/>
                    <a:p>
                      <a:pPr algn="l" fontAlgn="b"/>
                      <a:r>
                        <a:rPr lang="en-US" sz="700" b="1" i="0" u="none" strike="noStrike" dirty="0">
                          <a:solidFill>
                            <a:srgbClr val="000000"/>
                          </a:solidFill>
                          <a:effectLst/>
                          <a:latin typeface="Arial" panose="020B0604020202020204" pitchFamily="34" charset="0"/>
                        </a:rPr>
                        <a:t>522500 · EQUIPTMENT - OTHER</a:t>
                      </a:r>
                    </a:p>
                  </a:txBody>
                  <a:tcPr marL="0" marR="0" marT="0" marB="0" anchor="b">
                    <a:lnL>
                      <a:noFill/>
                    </a:lnL>
                    <a:lnR>
                      <a:noFill/>
                    </a:lnR>
                    <a:lnT>
                      <a:noFill/>
                    </a:lnT>
                    <a:lnB>
                      <a:noFill/>
                    </a:lnB>
                  </a:tcPr>
                </a:tc>
                <a:tc>
                  <a:txBody>
                    <a:bodyPr/>
                    <a:lstStyle/>
                    <a:p>
                      <a:pPr algn="r" fontAlgn="b"/>
                      <a:r>
                        <a:rPr lang="en-US" sz="700" b="0" i="0" u="none" strike="noStrike" dirty="0">
                          <a:solidFill>
                            <a:srgbClr val="000000"/>
                          </a:solidFill>
                          <a:effectLst/>
                          <a:latin typeface="Arial" panose="020B0604020202020204" pitchFamily="34" charset="0"/>
                        </a:rPr>
                        <a:t>35,860.93</a:t>
                      </a:r>
                    </a:p>
                  </a:txBody>
                  <a:tcPr marL="0" marR="0" marT="0" marB="0" anchor="b">
                    <a:lnL>
                      <a:noFill/>
                    </a:lnL>
                    <a:lnR>
                      <a:noFill/>
                    </a:lnR>
                    <a:lnT>
                      <a:noFill/>
                    </a:lnT>
                    <a:lnB w="12700" cap="flat" cmpd="sng" algn="ctr">
                      <a:solidFill>
                        <a:srgbClr val="000000"/>
                      </a:solidFill>
                      <a:prstDash val="solid"/>
                      <a:round/>
                      <a:headEnd type="none" w="med" len="med"/>
                      <a:tailEnd type="none" w="med" len="med"/>
                    </a:lnB>
                    <a:solidFill>
                      <a:srgbClr val="C5D9F1"/>
                    </a:solidFill>
                  </a:tcPr>
                </a:tc>
                <a:tc>
                  <a:txBody>
                    <a:bodyPr/>
                    <a:lstStyle/>
                    <a:p>
                      <a:pPr algn="l" fontAlgn="b"/>
                      <a:endParaRPr lang="en-US" sz="1000" b="0" i="0" u="none" strike="noStrike" dirty="0">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r" fontAlgn="b"/>
                      <a:r>
                        <a:rPr lang="en-US" sz="700" b="0" i="0" u="none" strike="noStrike" dirty="0">
                          <a:solidFill>
                            <a:srgbClr val="000000"/>
                          </a:solidFill>
                          <a:effectLst/>
                          <a:latin typeface="Arial" panose="020B0604020202020204" pitchFamily="34" charset="0"/>
                        </a:rPr>
                        <a:t>14,360.07</a:t>
                      </a:r>
                    </a:p>
                  </a:txBody>
                  <a:tcPr marL="0" marR="0" marT="0" marB="0" anchor="b">
                    <a:lnL>
                      <a:noFill/>
                    </a:lnL>
                    <a:lnR>
                      <a:noFill/>
                    </a:lnR>
                    <a:lnT>
                      <a:noFill/>
                    </a:lnT>
                    <a:lnB w="12700" cap="flat" cmpd="sng" algn="ctr">
                      <a:solidFill>
                        <a:srgbClr val="000000"/>
                      </a:solidFill>
                      <a:prstDash val="solid"/>
                      <a:round/>
                      <a:headEnd type="none" w="med" len="med"/>
                      <a:tailEnd type="none" w="med" len="med"/>
                    </a:lnB>
                    <a:solidFill>
                      <a:srgbClr val="8DB4E3"/>
                    </a:solidFill>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0" marR="0" marT="0" marB="0" anchor="b">
                    <a:lnL>
                      <a:noFill/>
                    </a:lnL>
                    <a:lnR>
                      <a:noFill/>
                    </a:lnR>
                    <a:lnT>
                      <a:noFill/>
                    </a:lnT>
                    <a:lnB>
                      <a:noFill/>
                    </a:lnB>
                  </a:tcPr>
                </a:tc>
                <a:tc>
                  <a:txBody>
                    <a:bodyPr/>
                    <a:lstStyle/>
                    <a:p>
                      <a:pPr algn="r" fontAlgn="b"/>
                      <a:r>
                        <a:rPr lang="en-US" sz="700" b="0" i="0" u="none" strike="noStrike" dirty="0">
                          <a:solidFill>
                            <a:srgbClr val="000000"/>
                          </a:solidFill>
                          <a:effectLst/>
                          <a:latin typeface="Arial" panose="020B0604020202020204" pitchFamily="34" charset="0"/>
                        </a:rPr>
                        <a:t>2,014.46</a:t>
                      </a:r>
                    </a:p>
                  </a:txBody>
                  <a:tcPr marL="0" marR="0" marT="0" marB="0" anchor="b">
                    <a:lnL>
                      <a:noFill/>
                    </a:lnL>
                    <a:lnR>
                      <a:noFill/>
                    </a:lnR>
                    <a:lnT>
                      <a:noFill/>
                    </a:lnT>
                    <a:lnB w="12700" cap="flat" cmpd="sng" algn="ctr">
                      <a:solidFill>
                        <a:srgbClr val="000000"/>
                      </a:solidFill>
                      <a:prstDash val="solid"/>
                      <a:round/>
                      <a:headEnd type="none" w="med" len="med"/>
                      <a:tailEnd type="none" w="med" len="med"/>
                    </a:lnB>
                    <a:solidFill>
                      <a:srgbClr val="FFFF99"/>
                    </a:solidFill>
                  </a:tcPr>
                </a:tc>
                <a:tc>
                  <a:txBody>
                    <a:bodyPr/>
                    <a:lstStyle/>
                    <a:p>
                      <a:pPr algn="l" fontAlgn="b"/>
                      <a:r>
                        <a:rPr lang="en-US" sz="700" b="0" i="0" u="none" strike="noStrike" dirty="0">
                          <a:solidFill>
                            <a:srgbClr val="000000"/>
                          </a:solidFill>
                          <a:effectLst/>
                          <a:latin typeface="Arial" panose="020B0604020202020204" pitchFamily="34" charset="0"/>
                        </a:rPr>
                        <a:t> </a:t>
                      </a:r>
                    </a:p>
                  </a:txBody>
                  <a:tcPr marL="0" marR="0" marT="0" marB="0" anchor="b">
                    <a:lnL>
                      <a:noFill/>
                    </a:lnL>
                    <a:lnR>
                      <a:noFill/>
                    </a:lnR>
                    <a:lnT>
                      <a:noFill/>
                    </a:lnT>
                    <a:lnB w="12700" cap="flat" cmpd="sng" algn="ctr">
                      <a:solidFill>
                        <a:srgbClr val="000000"/>
                      </a:solidFill>
                      <a:prstDash val="solid"/>
                      <a:round/>
                      <a:headEnd type="none" w="med" len="med"/>
                      <a:tailEnd type="none" w="med" len="med"/>
                    </a:lnB>
                    <a:solidFill>
                      <a:srgbClr val="000000"/>
                    </a:solidFill>
                  </a:tcPr>
                </a:tc>
                <a:tc>
                  <a:txBody>
                    <a:bodyPr/>
                    <a:lstStyle/>
                    <a:p>
                      <a:pPr algn="r" fontAlgn="b"/>
                      <a:r>
                        <a:rPr lang="en-US" sz="700" b="0" i="0" u="none" strike="noStrike" dirty="0">
                          <a:solidFill>
                            <a:srgbClr val="000000"/>
                          </a:solidFill>
                          <a:effectLst/>
                          <a:latin typeface="Arial" panose="020B0604020202020204" pitchFamily="34" charset="0"/>
                        </a:rPr>
                        <a:t>0.00</a:t>
                      </a:r>
                    </a:p>
                  </a:txBody>
                  <a:tcPr marL="0" marR="0" marT="0" marB="0" anchor="b">
                    <a:lnL>
                      <a:noFill/>
                    </a:lnL>
                    <a:lnR>
                      <a:noFill/>
                    </a:lnR>
                    <a:lnT>
                      <a:noFill/>
                    </a:lnT>
                    <a:lnB w="12700" cap="flat" cmpd="sng" algn="ctr">
                      <a:solidFill>
                        <a:srgbClr val="000000"/>
                      </a:solidFill>
                      <a:prstDash val="solid"/>
                      <a:round/>
                      <a:headEnd type="none" w="med" len="med"/>
                      <a:tailEnd type="none" w="med" len="med"/>
                    </a:lnB>
                    <a:solidFill>
                      <a:srgbClr val="FFFF99"/>
                    </a:solidFill>
                  </a:tcPr>
                </a:tc>
                <a:tc>
                  <a:txBody>
                    <a:bodyPr/>
                    <a:lstStyle/>
                    <a:p>
                      <a:pPr algn="r" fontAlgn="b"/>
                      <a:r>
                        <a:rPr lang="en-US" sz="700" b="0" i="0" u="none" strike="noStrike" dirty="0">
                          <a:solidFill>
                            <a:srgbClr val="000000"/>
                          </a:solidFill>
                          <a:effectLst/>
                          <a:latin typeface="Arial" panose="020B0604020202020204" pitchFamily="34" charset="0"/>
                        </a:rPr>
                        <a:t>0.00</a:t>
                      </a:r>
                    </a:p>
                  </a:txBody>
                  <a:tcPr marL="0" marR="0" marT="0" marB="0" anchor="b">
                    <a:lnL>
                      <a:noFill/>
                    </a:lnL>
                    <a:lnR>
                      <a:noFill/>
                    </a:lnR>
                    <a:lnT>
                      <a:noFill/>
                    </a:lnT>
                    <a:lnB w="12700" cap="flat" cmpd="sng" algn="ctr">
                      <a:solidFill>
                        <a:srgbClr val="000000"/>
                      </a:solidFill>
                      <a:prstDash val="solid"/>
                      <a:round/>
                      <a:headEnd type="none" w="med" len="med"/>
                      <a:tailEnd type="none" w="med" len="med"/>
                    </a:lnB>
                    <a:solidFill>
                      <a:srgbClr val="FFFF99"/>
                    </a:solidFill>
                  </a:tcPr>
                </a:tc>
                <a:tc>
                  <a:txBody>
                    <a:bodyPr/>
                    <a:lstStyle/>
                    <a:p>
                      <a:pPr algn="l" fontAlgn="b"/>
                      <a:r>
                        <a:rPr lang="en-US" sz="700" b="0" i="0" u="none" strike="noStrike" dirty="0">
                          <a:solidFill>
                            <a:srgbClr val="000000"/>
                          </a:solidFill>
                          <a:effectLst/>
                          <a:latin typeface="Arial" panose="020B0604020202020204" pitchFamily="34" charset="0"/>
                        </a:rPr>
                        <a:t> </a:t>
                      </a:r>
                    </a:p>
                  </a:txBody>
                  <a:tcPr marL="0" marR="0" marT="0"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r" fontAlgn="b"/>
                      <a:r>
                        <a:rPr lang="en-US" sz="700" b="0" i="0" u="none" strike="noStrike" dirty="0">
                          <a:solidFill>
                            <a:srgbClr val="000000"/>
                          </a:solidFill>
                          <a:effectLst/>
                          <a:latin typeface="Arial" panose="020B0604020202020204" pitchFamily="34" charset="0"/>
                        </a:rPr>
                        <a:t>0.00</a:t>
                      </a:r>
                    </a:p>
                  </a:txBody>
                  <a:tcPr marL="0" marR="0" marT="0" marB="0" anchor="b">
                    <a:lnL>
                      <a:noFill/>
                    </a:lnL>
                    <a:lnR>
                      <a:noFill/>
                    </a:lnR>
                    <a:lnT>
                      <a:noFill/>
                    </a:lnT>
                    <a:lnB w="12700" cap="flat" cmpd="sng" algn="ctr">
                      <a:solidFill>
                        <a:srgbClr val="000000"/>
                      </a:solidFill>
                      <a:prstDash val="solid"/>
                      <a:round/>
                      <a:headEnd type="none" w="med" len="med"/>
                      <a:tailEnd type="none" w="med" len="med"/>
                    </a:lnB>
                    <a:solidFill>
                      <a:srgbClr val="FFFF99"/>
                    </a:solidFill>
                  </a:tcPr>
                </a:tc>
                <a:tc>
                  <a:txBody>
                    <a:bodyPr/>
                    <a:lstStyle/>
                    <a:p>
                      <a:pPr algn="l" fontAlgn="b"/>
                      <a:r>
                        <a:rPr lang="en-US" sz="700" b="0" i="0" u="none" strike="noStrike" dirty="0">
                          <a:solidFill>
                            <a:srgbClr val="000000"/>
                          </a:solidFill>
                          <a:effectLst/>
                          <a:latin typeface="Arial" panose="020B0604020202020204" pitchFamily="34" charset="0"/>
                        </a:rPr>
                        <a:t> </a:t>
                      </a:r>
                    </a:p>
                  </a:txBody>
                  <a:tcPr marL="0" marR="0" marT="0"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r" fontAlgn="b"/>
                      <a:r>
                        <a:rPr lang="en-US" sz="700" b="0" i="0" u="none" strike="noStrike" dirty="0">
                          <a:solidFill>
                            <a:srgbClr val="000000"/>
                          </a:solidFill>
                          <a:effectLst/>
                          <a:latin typeface="Arial" panose="020B0604020202020204" pitchFamily="34" charset="0"/>
                        </a:rPr>
                        <a:t>1,500.00</a:t>
                      </a:r>
                    </a:p>
                  </a:txBody>
                  <a:tcPr marL="0" marR="0" marT="0" marB="0" anchor="b">
                    <a:lnL>
                      <a:noFill/>
                    </a:lnL>
                    <a:lnR>
                      <a:noFill/>
                    </a:lnR>
                    <a:lnT>
                      <a:noFill/>
                    </a:lnT>
                    <a:lnB w="12700" cap="flat" cmpd="sng" algn="ctr">
                      <a:solidFill>
                        <a:srgbClr val="000000"/>
                      </a:solidFill>
                      <a:prstDash val="solid"/>
                      <a:round/>
                      <a:headEnd type="none" w="med" len="med"/>
                      <a:tailEnd type="none" w="med" len="med"/>
                    </a:lnB>
                    <a:solidFill>
                      <a:srgbClr val="CCFF66"/>
                    </a:solidFill>
                  </a:tcPr>
                </a:tc>
                <a:tc>
                  <a:txBody>
                    <a:bodyPr/>
                    <a:lstStyle/>
                    <a:p>
                      <a:pPr algn="l" fontAlgn="b"/>
                      <a:r>
                        <a:rPr lang="en-US" sz="700" b="0" i="0" u="none" strike="noStrike" dirty="0">
                          <a:solidFill>
                            <a:srgbClr val="000000"/>
                          </a:solidFill>
                          <a:effectLst/>
                          <a:latin typeface="Arial" panose="020B0604020202020204" pitchFamily="34" charset="0"/>
                        </a:rPr>
                        <a:t> </a:t>
                      </a:r>
                    </a:p>
                  </a:txBody>
                  <a:tcPr marL="0" marR="0" marT="0" marB="0" anchor="b">
                    <a:lnL>
                      <a:noFill/>
                    </a:lnL>
                    <a:lnR>
                      <a:noFill/>
                    </a:lnR>
                    <a:lnT>
                      <a:noFill/>
                    </a:lnT>
                    <a:lnB w="12700" cap="flat" cmpd="sng" algn="ctr">
                      <a:solidFill>
                        <a:srgbClr val="000000"/>
                      </a:solidFill>
                      <a:prstDash val="solid"/>
                      <a:round/>
                      <a:headEnd type="none" w="med" len="med"/>
                      <a:tailEnd type="none" w="med" len="med"/>
                    </a:lnB>
                    <a:solidFill>
                      <a:srgbClr val="000000"/>
                    </a:solidFill>
                  </a:tcPr>
                </a:tc>
                <a:tc>
                  <a:txBody>
                    <a:bodyPr/>
                    <a:lstStyle/>
                    <a:p>
                      <a:pPr algn="r" fontAlgn="b"/>
                      <a:r>
                        <a:rPr lang="en-US" sz="700" b="0" i="0" u="none" strike="noStrike" dirty="0">
                          <a:solidFill>
                            <a:srgbClr val="000000"/>
                          </a:solidFill>
                          <a:effectLst/>
                          <a:latin typeface="Arial" panose="020B0604020202020204" pitchFamily="34" charset="0"/>
                        </a:rPr>
                        <a:t>0.00</a:t>
                      </a:r>
                    </a:p>
                  </a:txBody>
                  <a:tcPr marL="0" marR="0" marT="0" marB="0" anchor="b">
                    <a:lnL>
                      <a:noFill/>
                    </a:lnL>
                    <a:lnR>
                      <a:noFill/>
                    </a:lnR>
                    <a:lnT>
                      <a:noFill/>
                    </a:lnT>
                    <a:lnB w="12700" cap="flat" cmpd="sng" algn="ctr">
                      <a:solidFill>
                        <a:srgbClr val="000000"/>
                      </a:solidFill>
                      <a:prstDash val="solid"/>
                      <a:round/>
                      <a:headEnd type="none" w="med" len="med"/>
                      <a:tailEnd type="none" w="med" len="med"/>
                    </a:lnB>
                    <a:solidFill>
                      <a:srgbClr val="CCFF66"/>
                    </a:solidFill>
                  </a:tcPr>
                </a:tc>
                <a:extLst>
                  <a:ext uri="{0D108BD9-81ED-4DB2-BD59-A6C34878D82A}">
                    <a16:rowId xmlns:a16="http://schemas.microsoft.com/office/drawing/2014/main" val="2673525938"/>
                  </a:ext>
                </a:extLst>
              </a:tr>
              <a:tr h="171745">
                <a:tc gridSpan="2">
                  <a:txBody>
                    <a:bodyPr/>
                    <a:lstStyle/>
                    <a:p>
                      <a:pPr algn="l" fontAlgn="b"/>
                      <a:r>
                        <a:rPr lang="en-US" sz="700" b="1" i="0" u="none" strike="noStrike" dirty="0">
                          <a:solidFill>
                            <a:srgbClr val="000000"/>
                          </a:solidFill>
                          <a:effectLst/>
                          <a:latin typeface="Arial" panose="020B0604020202020204" pitchFamily="34" charset="0"/>
                        </a:rPr>
                        <a:t>Total 522500 · EQUIPMENT</a:t>
                      </a:r>
                    </a:p>
                  </a:txBody>
                  <a:tcPr marL="0" marR="0" marT="0" marB="0" anchor="b">
                    <a:lnL>
                      <a:noFill/>
                    </a:lnL>
                    <a:lnR>
                      <a:noFill/>
                    </a:lnR>
                    <a:lnT>
                      <a:noFill/>
                    </a:lnT>
                    <a:lnB>
                      <a:noFill/>
                    </a:lnB>
                  </a:tcPr>
                </a:tc>
                <a:tc hMerge="1">
                  <a:txBody>
                    <a:bodyPr/>
                    <a:lstStyle/>
                    <a:p>
                      <a:endParaRPr lang="en-US"/>
                    </a:p>
                  </a:txBody>
                  <a:tcPr/>
                </a:tc>
                <a:tc>
                  <a:txBody>
                    <a:bodyPr/>
                    <a:lstStyle/>
                    <a:p>
                      <a:pPr algn="r" fontAlgn="b"/>
                      <a:r>
                        <a:rPr lang="en-US" sz="700" b="0" i="0" u="none" strike="noStrike" dirty="0">
                          <a:solidFill>
                            <a:srgbClr val="000000"/>
                          </a:solidFill>
                          <a:effectLst/>
                          <a:latin typeface="Arial" panose="020B0604020202020204" pitchFamily="34" charset="0"/>
                        </a:rPr>
                        <a:t>38,010.22</a:t>
                      </a:r>
                    </a:p>
                  </a:txBody>
                  <a:tcPr marL="0" marR="0" marT="0" marB="0" anchor="b">
                    <a:lnL>
                      <a:noFill/>
                    </a:lnL>
                    <a:lnR>
                      <a:noFill/>
                    </a:lnR>
                    <a:lnT w="12700" cap="flat" cmpd="sng" algn="ctr">
                      <a:solidFill>
                        <a:srgbClr val="000000"/>
                      </a:solidFill>
                      <a:prstDash val="solid"/>
                      <a:round/>
                      <a:headEnd type="none" w="med" len="med"/>
                      <a:tailEnd type="none" w="med" len="med"/>
                    </a:lnT>
                    <a:lnB>
                      <a:noFill/>
                    </a:lnB>
                    <a:solidFill>
                      <a:srgbClr val="C5D9F1"/>
                    </a:solidFill>
                  </a:tcPr>
                </a:tc>
                <a:tc>
                  <a:txBody>
                    <a:bodyPr/>
                    <a:lstStyle/>
                    <a:p>
                      <a:pPr algn="l" fontAlgn="b"/>
                      <a:endParaRPr lang="en-US" sz="1000" b="0" i="0" u="none" strike="noStrike" dirty="0">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r" fontAlgn="b"/>
                      <a:r>
                        <a:rPr lang="en-US" sz="700" b="0" i="0" u="none" strike="noStrike" dirty="0">
                          <a:solidFill>
                            <a:srgbClr val="000000"/>
                          </a:solidFill>
                          <a:effectLst/>
                          <a:latin typeface="Arial" panose="020B0604020202020204" pitchFamily="34" charset="0"/>
                        </a:rPr>
                        <a:t>17,187.96</a:t>
                      </a:r>
                    </a:p>
                  </a:txBody>
                  <a:tcPr marL="0" marR="0" marT="0" marB="0" anchor="b">
                    <a:lnL>
                      <a:noFill/>
                    </a:lnL>
                    <a:lnR>
                      <a:noFill/>
                    </a:lnR>
                    <a:lnT w="12700" cap="flat" cmpd="sng" algn="ctr">
                      <a:solidFill>
                        <a:srgbClr val="000000"/>
                      </a:solidFill>
                      <a:prstDash val="solid"/>
                      <a:round/>
                      <a:headEnd type="none" w="med" len="med"/>
                      <a:tailEnd type="none" w="med" len="med"/>
                    </a:lnT>
                    <a:lnB>
                      <a:noFill/>
                    </a:lnB>
                    <a:solidFill>
                      <a:srgbClr val="8DB4E3"/>
                    </a:solidFill>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0" marR="0" marT="0" marB="0" anchor="b">
                    <a:lnL>
                      <a:noFill/>
                    </a:lnL>
                    <a:lnR>
                      <a:noFill/>
                    </a:lnR>
                    <a:lnT>
                      <a:noFill/>
                    </a:lnT>
                    <a:lnB>
                      <a:noFill/>
                    </a:lnB>
                  </a:tcPr>
                </a:tc>
                <a:tc>
                  <a:txBody>
                    <a:bodyPr/>
                    <a:lstStyle/>
                    <a:p>
                      <a:pPr algn="r" fontAlgn="b"/>
                      <a:r>
                        <a:rPr lang="en-US" sz="700" b="0" i="0" u="none" strike="noStrike" dirty="0">
                          <a:solidFill>
                            <a:srgbClr val="000000"/>
                          </a:solidFill>
                          <a:effectLst/>
                          <a:latin typeface="Arial" panose="020B0604020202020204" pitchFamily="34" charset="0"/>
                        </a:rPr>
                        <a:t>8,908.73</a:t>
                      </a:r>
                    </a:p>
                  </a:txBody>
                  <a:tcPr marL="0" marR="0" marT="0" marB="0" anchor="b">
                    <a:lnL>
                      <a:noFill/>
                    </a:lnL>
                    <a:lnR>
                      <a:noFill/>
                    </a:lnR>
                    <a:lnT w="12700" cap="flat" cmpd="sng" algn="ctr">
                      <a:solidFill>
                        <a:srgbClr val="000000"/>
                      </a:solidFill>
                      <a:prstDash val="solid"/>
                      <a:round/>
                      <a:headEnd type="none" w="med" len="med"/>
                      <a:tailEnd type="none" w="med" len="med"/>
                    </a:lnT>
                    <a:lnB>
                      <a:noFill/>
                    </a:lnB>
                    <a:solidFill>
                      <a:srgbClr val="FFFF99"/>
                    </a:solidFill>
                  </a:tcPr>
                </a:tc>
                <a:tc>
                  <a:txBody>
                    <a:bodyPr/>
                    <a:lstStyle/>
                    <a:p>
                      <a:pPr algn="l" fontAlgn="b"/>
                      <a:r>
                        <a:rPr lang="en-US" sz="700" b="0" i="0" u="none" strike="noStrike" dirty="0">
                          <a:solidFill>
                            <a:srgbClr val="000000"/>
                          </a:solidFill>
                          <a:effectLst/>
                          <a:latin typeface="Arial" panose="020B0604020202020204" pitchFamily="34" charset="0"/>
                        </a:rPr>
                        <a:t> </a:t>
                      </a:r>
                    </a:p>
                  </a:txBody>
                  <a:tcPr marL="0" marR="0" marT="0" marB="0" anchor="b">
                    <a:lnL>
                      <a:noFill/>
                    </a:lnL>
                    <a:lnR>
                      <a:noFill/>
                    </a:lnR>
                    <a:lnT w="12700" cap="flat" cmpd="sng" algn="ctr">
                      <a:solidFill>
                        <a:srgbClr val="000000"/>
                      </a:solidFill>
                      <a:prstDash val="solid"/>
                      <a:round/>
                      <a:headEnd type="none" w="med" len="med"/>
                      <a:tailEnd type="none" w="med" len="med"/>
                    </a:lnT>
                    <a:lnB>
                      <a:noFill/>
                    </a:lnB>
                    <a:solidFill>
                      <a:srgbClr val="000000"/>
                    </a:solidFill>
                  </a:tcPr>
                </a:tc>
                <a:tc>
                  <a:txBody>
                    <a:bodyPr/>
                    <a:lstStyle/>
                    <a:p>
                      <a:pPr algn="r" fontAlgn="b"/>
                      <a:r>
                        <a:rPr lang="en-US" sz="700" b="0" i="0" u="none" strike="noStrike" dirty="0">
                          <a:solidFill>
                            <a:srgbClr val="000000"/>
                          </a:solidFill>
                          <a:effectLst/>
                          <a:latin typeface="Arial" panose="020B0604020202020204" pitchFamily="34" charset="0"/>
                        </a:rPr>
                        <a:t>1,974.57</a:t>
                      </a:r>
                    </a:p>
                  </a:txBody>
                  <a:tcPr marL="0" marR="0" marT="0" marB="0" anchor="b">
                    <a:lnL>
                      <a:noFill/>
                    </a:lnL>
                    <a:lnR>
                      <a:noFill/>
                    </a:lnR>
                    <a:lnT w="12700" cap="flat" cmpd="sng" algn="ctr">
                      <a:solidFill>
                        <a:srgbClr val="000000"/>
                      </a:solidFill>
                      <a:prstDash val="solid"/>
                      <a:round/>
                      <a:headEnd type="none" w="med" len="med"/>
                      <a:tailEnd type="none" w="med" len="med"/>
                    </a:lnT>
                    <a:lnB>
                      <a:noFill/>
                    </a:lnB>
                    <a:solidFill>
                      <a:srgbClr val="FFFF99"/>
                    </a:solidFill>
                  </a:tcPr>
                </a:tc>
                <a:tc>
                  <a:txBody>
                    <a:bodyPr/>
                    <a:lstStyle/>
                    <a:p>
                      <a:pPr algn="r" fontAlgn="b"/>
                      <a:r>
                        <a:rPr lang="en-US" sz="700" b="0" i="0" u="none" strike="noStrike" dirty="0">
                          <a:solidFill>
                            <a:srgbClr val="000000"/>
                          </a:solidFill>
                          <a:effectLst/>
                          <a:latin typeface="Arial" panose="020B0604020202020204" pitchFamily="34" charset="0"/>
                        </a:rPr>
                        <a:t>4,275.43</a:t>
                      </a:r>
                    </a:p>
                  </a:txBody>
                  <a:tcPr marL="0" marR="0" marT="0" marB="0" anchor="b">
                    <a:lnL>
                      <a:noFill/>
                    </a:lnL>
                    <a:lnR>
                      <a:noFill/>
                    </a:lnR>
                    <a:lnT w="12700" cap="flat" cmpd="sng" algn="ctr">
                      <a:solidFill>
                        <a:srgbClr val="000000"/>
                      </a:solidFill>
                      <a:prstDash val="solid"/>
                      <a:round/>
                      <a:headEnd type="none" w="med" len="med"/>
                      <a:tailEnd type="none" w="med" len="med"/>
                    </a:lnT>
                    <a:lnB>
                      <a:noFill/>
                    </a:lnB>
                    <a:solidFill>
                      <a:srgbClr val="FFFF99"/>
                    </a:solidFill>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0" marR="0" marT="0"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r" fontAlgn="b"/>
                      <a:r>
                        <a:rPr lang="en-US" sz="700" b="0" i="0" u="none" strike="noStrike" dirty="0">
                          <a:solidFill>
                            <a:srgbClr val="000000"/>
                          </a:solidFill>
                          <a:effectLst/>
                          <a:latin typeface="Arial" panose="020B0604020202020204" pitchFamily="34" charset="0"/>
                        </a:rPr>
                        <a:t>6,250.00</a:t>
                      </a:r>
                    </a:p>
                  </a:txBody>
                  <a:tcPr marL="0" marR="0" marT="0" marB="0" anchor="b">
                    <a:lnL>
                      <a:noFill/>
                    </a:lnL>
                    <a:lnR>
                      <a:noFill/>
                    </a:lnR>
                    <a:lnT w="12700" cap="flat" cmpd="sng" algn="ctr">
                      <a:solidFill>
                        <a:srgbClr val="000000"/>
                      </a:solidFill>
                      <a:prstDash val="solid"/>
                      <a:round/>
                      <a:headEnd type="none" w="med" len="med"/>
                      <a:tailEnd type="none" w="med" len="med"/>
                    </a:lnT>
                    <a:lnB>
                      <a:noFill/>
                    </a:lnB>
                    <a:solidFill>
                      <a:srgbClr val="FFFF99"/>
                    </a:solidFill>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0" marR="0" marT="0"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r" fontAlgn="b"/>
                      <a:r>
                        <a:rPr lang="en-US" sz="700" b="0" i="0" u="none" strike="noStrike" dirty="0">
                          <a:solidFill>
                            <a:srgbClr val="000000"/>
                          </a:solidFill>
                          <a:effectLst/>
                          <a:latin typeface="Arial" panose="020B0604020202020204" pitchFamily="34" charset="0"/>
                        </a:rPr>
                        <a:t>7,750.00</a:t>
                      </a:r>
                    </a:p>
                  </a:txBody>
                  <a:tcPr marL="0" marR="0" marT="0" marB="0" anchor="b">
                    <a:lnL>
                      <a:noFill/>
                    </a:lnL>
                    <a:lnR>
                      <a:noFill/>
                    </a:lnR>
                    <a:lnT w="12700" cap="flat" cmpd="sng" algn="ctr">
                      <a:solidFill>
                        <a:srgbClr val="000000"/>
                      </a:solidFill>
                      <a:prstDash val="solid"/>
                      <a:round/>
                      <a:headEnd type="none" w="med" len="med"/>
                      <a:tailEnd type="none" w="med" len="med"/>
                    </a:lnT>
                    <a:lnB>
                      <a:noFill/>
                    </a:lnB>
                    <a:solidFill>
                      <a:srgbClr val="CCFF66"/>
                    </a:solidFill>
                  </a:tcPr>
                </a:tc>
                <a:tc>
                  <a:txBody>
                    <a:bodyPr/>
                    <a:lstStyle/>
                    <a:p>
                      <a:pPr algn="l" fontAlgn="b"/>
                      <a:r>
                        <a:rPr lang="en-US" sz="700" b="0" i="0" u="none" strike="noStrike" dirty="0">
                          <a:solidFill>
                            <a:srgbClr val="000000"/>
                          </a:solidFill>
                          <a:effectLst/>
                          <a:latin typeface="Arial" panose="020B0604020202020204" pitchFamily="34" charset="0"/>
                        </a:rPr>
                        <a:t> </a:t>
                      </a:r>
                    </a:p>
                  </a:txBody>
                  <a:tcPr marL="0" marR="0" marT="0" marB="0" anchor="b">
                    <a:lnL>
                      <a:noFill/>
                    </a:lnL>
                    <a:lnR>
                      <a:noFill/>
                    </a:lnR>
                    <a:lnT w="12700" cap="flat" cmpd="sng" algn="ctr">
                      <a:solidFill>
                        <a:srgbClr val="000000"/>
                      </a:solidFill>
                      <a:prstDash val="solid"/>
                      <a:round/>
                      <a:headEnd type="none" w="med" len="med"/>
                      <a:tailEnd type="none" w="med" len="med"/>
                    </a:lnT>
                    <a:lnB>
                      <a:noFill/>
                    </a:lnB>
                    <a:solidFill>
                      <a:srgbClr val="000000"/>
                    </a:solidFill>
                  </a:tcPr>
                </a:tc>
                <a:tc>
                  <a:txBody>
                    <a:bodyPr/>
                    <a:lstStyle/>
                    <a:p>
                      <a:pPr algn="r" fontAlgn="b"/>
                      <a:r>
                        <a:rPr lang="en-US" sz="700" b="0" i="0" u="none" strike="noStrike" dirty="0">
                          <a:solidFill>
                            <a:srgbClr val="000000"/>
                          </a:solidFill>
                          <a:effectLst/>
                          <a:latin typeface="Arial" panose="020B0604020202020204" pitchFamily="34" charset="0"/>
                        </a:rPr>
                        <a:t>6,250.00</a:t>
                      </a:r>
                    </a:p>
                  </a:txBody>
                  <a:tcPr marL="0" marR="0" marT="0" marB="0" anchor="b">
                    <a:lnL>
                      <a:noFill/>
                    </a:lnL>
                    <a:lnR>
                      <a:noFill/>
                    </a:lnR>
                    <a:lnT w="12700" cap="flat" cmpd="sng" algn="ctr">
                      <a:solidFill>
                        <a:srgbClr val="000000"/>
                      </a:solidFill>
                      <a:prstDash val="solid"/>
                      <a:round/>
                      <a:headEnd type="none" w="med" len="med"/>
                      <a:tailEnd type="none" w="med" len="med"/>
                    </a:lnT>
                    <a:lnB>
                      <a:noFill/>
                    </a:lnB>
                    <a:solidFill>
                      <a:srgbClr val="CCFF66"/>
                    </a:solidFill>
                  </a:tcPr>
                </a:tc>
                <a:extLst>
                  <a:ext uri="{0D108BD9-81ED-4DB2-BD59-A6C34878D82A}">
                    <a16:rowId xmlns:a16="http://schemas.microsoft.com/office/drawing/2014/main" val="3515388690"/>
                  </a:ext>
                </a:extLst>
              </a:tr>
              <a:tr h="171745">
                <a:tc gridSpan="2">
                  <a:txBody>
                    <a:bodyPr/>
                    <a:lstStyle/>
                    <a:p>
                      <a:pPr algn="l" fontAlgn="b"/>
                      <a:r>
                        <a:rPr lang="en-US" sz="700" b="1" i="0" u="none" strike="noStrike" dirty="0">
                          <a:solidFill>
                            <a:srgbClr val="000000"/>
                          </a:solidFill>
                          <a:effectLst/>
                          <a:latin typeface="Arial" panose="020B0604020202020204" pitchFamily="34" charset="0"/>
                        </a:rPr>
                        <a:t>522600 · SUPPLIES</a:t>
                      </a:r>
                    </a:p>
                  </a:txBody>
                  <a:tcPr marL="0" marR="0" marT="0" marB="0" anchor="b">
                    <a:lnL>
                      <a:noFill/>
                    </a:lnL>
                    <a:lnR>
                      <a:noFill/>
                    </a:lnR>
                    <a:lnT>
                      <a:noFill/>
                    </a:lnT>
                    <a:lnB>
                      <a:noFill/>
                    </a:lnB>
                  </a:tcPr>
                </a:tc>
                <a:tc hMerge="1">
                  <a:txBody>
                    <a:bodyPr/>
                    <a:lstStyle/>
                    <a:p>
                      <a:endParaRPr lang="en-US"/>
                    </a:p>
                  </a:txBody>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0" marR="0" marT="0" marB="0" anchor="b">
                    <a:lnL>
                      <a:noFill/>
                    </a:lnL>
                    <a:lnR>
                      <a:noFill/>
                    </a:lnR>
                    <a:lnT>
                      <a:noFill/>
                    </a:lnT>
                    <a:lnB>
                      <a:noFill/>
                    </a:lnB>
                  </a:tcPr>
                </a:tc>
                <a:tc>
                  <a:txBody>
                    <a:bodyPr/>
                    <a:lstStyle/>
                    <a:p>
                      <a:pPr algn="l" fontAlgn="b"/>
                      <a:endParaRPr lang="en-US" sz="1000" b="0" i="0" u="none" strike="noStrike" dirty="0">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0" marR="0" marT="0" marB="0" anchor="b">
                    <a:lnL>
                      <a:noFill/>
                    </a:lnL>
                    <a:lnR>
                      <a:noFill/>
                    </a:lnR>
                    <a:lnT>
                      <a:noFill/>
                    </a:lnT>
                    <a:lnB>
                      <a:noFill/>
                    </a:lnB>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0" marR="0" marT="0" marB="0" anchor="b">
                    <a:lnL>
                      <a:noFill/>
                    </a:lnL>
                    <a:lnR>
                      <a:noFill/>
                    </a:lnR>
                    <a:lnT>
                      <a:noFill/>
                    </a:lnT>
                    <a:lnB>
                      <a:noFill/>
                    </a:lnB>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0" marR="0" marT="0" marB="0" anchor="b">
                    <a:lnL>
                      <a:noFill/>
                    </a:lnL>
                    <a:lnR>
                      <a:noFill/>
                    </a:lnR>
                    <a:lnT>
                      <a:noFill/>
                    </a:lnT>
                    <a:lnB>
                      <a:noFill/>
                    </a:lnB>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0" marR="0" marT="0" marB="0" anchor="b">
                    <a:lnL>
                      <a:noFill/>
                    </a:lnL>
                    <a:lnR>
                      <a:noFill/>
                    </a:lnR>
                    <a:lnT>
                      <a:noFill/>
                    </a:lnT>
                    <a:lnB>
                      <a:noFill/>
                    </a:lnB>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0" marR="0" marT="0" marB="0" anchor="b">
                    <a:lnL>
                      <a:noFill/>
                    </a:lnL>
                    <a:lnR>
                      <a:noFill/>
                    </a:lnR>
                    <a:lnT>
                      <a:noFill/>
                    </a:lnT>
                    <a:lnB>
                      <a:noFill/>
                    </a:lnB>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0" marR="0" marT="0" marB="0" anchor="b">
                    <a:lnL>
                      <a:noFill/>
                    </a:lnL>
                    <a:lnR>
                      <a:noFill/>
                    </a:lnR>
                    <a:lnT>
                      <a:noFill/>
                    </a:lnT>
                    <a:lnB>
                      <a:noFill/>
                    </a:lnB>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0" marR="0" marT="0" marB="0" anchor="b">
                    <a:lnL>
                      <a:noFill/>
                    </a:lnL>
                    <a:lnR>
                      <a:noFill/>
                    </a:lnR>
                    <a:lnT>
                      <a:noFill/>
                    </a:lnT>
                    <a:lnB>
                      <a:noFill/>
                    </a:lnB>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0" marR="0" marT="0" marB="0" anchor="b">
                    <a:lnL>
                      <a:noFill/>
                    </a:lnL>
                    <a:lnR>
                      <a:noFill/>
                    </a:lnR>
                    <a:lnT>
                      <a:noFill/>
                    </a:lnT>
                    <a:lnB>
                      <a:noFill/>
                    </a:lnB>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0" marR="0" marT="0" marB="0" anchor="b">
                    <a:lnL>
                      <a:noFill/>
                    </a:lnL>
                    <a:lnR>
                      <a:noFill/>
                    </a:lnR>
                    <a:lnT>
                      <a:noFill/>
                    </a:lnT>
                    <a:lnB>
                      <a:noFill/>
                    </a:lnB>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0" marR="0" marT="0" marB="0" anchor="b">
                    <a:lnL>
                      <a:noFill/>
                    </a:lnL>
                    <a:lnR>
                      <a:noFill/>
                    </a:lnR>
                    <a:lnT>
                      <a:noFill/>
                    </a:lnT>
                    <a:lnB>
                      <a:noFill/>
                    </a:lnB>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0" marR="0" marT="0" marB="0" anchor="b">
                    <a:lnL>
                      <a:noFill/>
                    </a:lnL>
                    <a:lnR>
                      <a:noFill/>
                    </a:lnR>
                    <a:lnT>
                      <a:noFill/>
                    </a:lnT>
                    <a:lnB>
                      <a:noFill/>
                    </a:lnB>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0" marR="0" marT="0" marB="0" anchor="b">
                    <a:lnL>
                      <a:noFill/>
                    </a:lnL>
                    <a:lnR>
                      <a:noFill/>
                    </a:lnR>
                    <a:lnT>
                      <a:noFill/>
                    </a:lnT>
                    <a:lnB>
                      <a:noFill/>
                    </a:lnB>
                  </a:tcPr>
                </a:tc>
                <a:extLst>
                  <a:ext uri="{0D108BD9-81ED-4DB2-BD59-A6C34878D82A}">
                    <a16:rowId xmlns:a16="http://schemas.microsoft.com/office/drawing/2014/main" val="3053090787"/>
                  </a:ext>
                </a:extLst>
              </a:tr>
              <a:tr h="171745">
                <a:tc>
                  <a:txBody>
                    <a:bodyPr/>
                    <a:lstStyle/>
                    <a:p>
                      <a:pPr algn="l" fontAlgn="b"/>
                      <a:endParaRPr lang="en-US" sz="700" b="1" i="0" u="none" strike="noStrike" dirty="0">
                        <a:solidFill>
                          <a:srgbClr val="000000"/>
                        </a:solidFill>
                        <a:effectLst/>
                        <a:latin typeface="Arial" panose="020B0604020202020204" pitchFamily="34" charset="0"/>
                      </a:endParaRPr>
                    </a:p>
                  </a:txBody>
                  <a:tcPr marL="0" marR="0" marT="0" marB="0" anchor="b">
                    <a:lnL>
                      <a:noFill/>
                    </a:lnL>
                    <a:lnR>
                      <a:noFill/>
                    </a:lnR>
                    <a:lnT>
                      <a:noFill/>
                    </a:lnT>
                    <a:lnB>
                      <a:noFill/>
                    </a:lnB>
                  </a:tcPr>
                </a:tc>
                <a:tc>
                  <a:txBody>
                    <a:bodyPr/>
                    <a:lstStyle/>
                    <a:p>
                      <a:pPr algn="l" fontAlgn="b"/>
                      <a:r>
                        <a:rPr lang="en-US" sz="700" b="1" i="0" u="none" strike="noStrike" dirty="0">
                          <a:solidFill>
                            <a:srgbClr val="000000"/>
                          </a:solidFill>
                          <a:effectLst/>
                          <a:latin typeface="Arial" panose="020B0604020202020204" pitchFamily="34" charset="0"/>
                        </a:rPr>
                        <a:t>522610 · FIRE SUPPLIES</a:t>
                      </a:r>
                    </a:p>
                  </a:txBody>
                  <a:tcPr marL="0" marR="0" marT="0" marB="0" anchor="b">
                    <a:lnL>
                      <a:noFill/>
                    </a:lnL>
                    <a:lnR>
                      <a:noFill/>
                    </a:lnR>
                    <a:lnT>
                      <a:noFill/>
                    </a:lnT>
                    <a:lnB>
                      <a:noFill/>
                    </a:lnB>
                  </a:tcPr>
                </a:tc>
                <a:tc>
                  <a:txBody>
                    <a:bodyPr/>
                    <a:lstStyle/>
                    <a:p>
                      <a:pPr algn="r" fontAlgn="b"/>
                      <a:r>
                        <a:rPr lang="en-US" sz="700" b="0" i="0" u="none" strike="noStrike" dirty="0">
                          <a:solidFill>
                            <a:srgbClr val="000000"/>
                          </a:solidFill>
                          <a:effectLst/>
                          <a:latin typeface="Arial" panose="020B0604020202020204" pitchFamily="34" charset="0"/>
                        </a:rPr>
                        <a:t>2,287.30</a:t>
                      </a:r>
                    </a:p>
                  </a:txBody>
                  <a:tcPr marL="0" marR="0" marT="0" marB="0" anchor="b">
                    <a:lnL>
                      <a:noFill/>
                    </a:lnL>
                    <a:lnR>
                      <a:noFill/>
                    </a:lnR>
                    <a:lnT>
                      <a:noFill/>
                    </a:lnT>
                    <a:lnB>
                      <a:noFill/>
                    </a:lnB>
                    <a:solidFill>
                      <a:srgbClr val="C5D9F1"/>
                    </a:solidFill>
                  </a:tcPr>
                </a:tc>
                <a:tc>
                  <a:txBody>
                    <a:bodyPr/>
                    <a:lstStyle/>
                    <a:p>
                      <a:pPr algn="l" fontAlgn="b"/>
                      <a:endParaRPr lang="en-US" sz="1000" b="0" i="0" u="none" strike="noStrike" dirty="0">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r" fontAlgn="b"/>
                      <a:r>
                        <a:rPr lang="en-US" sz="700" b="0" i="0" u="none" strike="noStrike" dirty="0">
                          <a:solidFill>
                            <a:srgbClr val="000000"/>
                          </a:solidFill>
                          <a:effectLst/>
                          <a:latin typeface="Arial" panose="020B0604020202020204" pitchFamily="34" charset="0"/>
                        </a:rPr>
                        <a:t>741.51</a:t>
                      </a:r>
                    </a:p>
                  </a:txBody>
                  <a:tcPr marL="0" marR="0" marT="0" marB="0" anchor="b">
                    <a:lnL>
                      <a:noFill/>
                    </a:lnL>
                    <a:lnR>
                      <a:noFill/>
                    </a:lnR>
                    <a:lnT>
                      <a:noFill/>
                    </a:lnT>
                    <a:lnB>
                      <a:noFill/>
                    </a:lnB>
                    <a:solidFill>
                      <a:srgbClr val="8DB4E3"/>
                    </a:solidFill>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0" marR="0" marT="0" marB="0" anchor="b">
                    <a:lnL>
                      <a:noFill/>
                    </a:lnL>
                    <a:lnR>
                      <a:noFill/>
                    </a:lnR>
                    <a:lnT>
                      <a:noFill/>
                    </a:lnT>
                    <a:lnB>
                      <a:noFill/>
                    </a:lnB>
                  </a:tcPr>
                </a:tc>
                <a:tc>
                  <a:txBody>
                    <a:bodyPr/>
                    <a:lstStyle/>
                    <a:p>
                      <a:pPr algn="r" fontAlgn="b"/>
                      <a:r>
                        <a:rPr lang="en-US" sz="700" b="0" i="0" u="none" strike="noStrike" dirty="0">
                          <a:solidFill>
                            <a:srgbClr val="000000"/>
                          </a:solidFill>
                          <a:effectLst/>
                          <a:latin typeface="Arial" panose="020B0604020202020204" pitchFamily="34" charset="0"/>
                        </a:rPr>
                        <a:t>64.43</a:t>
                      </a:r>
                    </a:p>
                  </a:txBody>
                  <a:tcPr marL="0" marR="0" marT="0" marB="0" anchor="b">
                    <a:lnL>
                      <a:noFill/>
                    </a:lnL>
                    <a:lnR>
                      <a:noFill/>
                    </a:lnR>
                    <a:lnT>
                      <a:noFill/>
                    </a:lnT>
                    <a:lnB>
                      <a:noFill/>
                    </a:lnB>
                    <a:solidFill>
                      <a:srgbClr val="FFFF99"/>
                    </a:solidFill>
                  </a:tcPr>
                </a:tc>
                <a:tc>
                  <a:txBody>
                    <a:bodyPr/>
                    <a:lstStyle/>
                    <a:p>
                      <a:pPr algn="l" fontAlgn="b"/>
                      <a:r>
                        <a:rPr lang="en-US" sz="700" b="0" i="0" u="none" strike="noStrike" dirty="0">
                          <a:solidFill>
                            <a:srgbClr val="000000"/>
                          </a:solidFill>
                          <a:effectLst/>
                          <a:latin typeface="Arial" panose="020B0604020202020204" pitchFamily="34" charset="0"/>
                        </a:rPr>
                        <a:t> </a:t>
                      </a:r>
                    </a:p>
                  </a:txBody>
                  <a:tcPr marL="0" marR="0" marT="0" marB="0" anchor="b">
                    <a:lnL>
                      <a:noFill/>
                    </a:lnL>
                    <a:lnR>
                      <a:noFill/>
                    </a:lnR>
                    <a:lnT>
                      <a:noFill/>
                    </a:lnT>
                    <a:lnB>
                      <a:noFill/>
                    </a:lnB>
                    <a:solidFill>
                      <a:srgbClr val="000000"/>
                    </a:solidFill>
                  </a:tcPr>
                </a:tc>
                <a:tc>
                  <a:txBody>
                    <a:bodyPr/>
                    <a:lstStyle/>
                    <a:p>
                      <a:pPr algn="r" fontAlgn="b"/>
                      <a:r>
                        <a:rPr lang="en-US" sz="700" b="0" i="0" u="none" strike="noStrike" dirty="0">
                          <a:solidFill>
                            <a:srgbClr val="000000"/>
                          </a:solidFill>
                          <a:effectLst/>
                          <a:latin typeface="Arial" panose="020B0604020202020204" pitchFamily="34" charset="0"/>
                        </a:rPr>
                        <a:t>933.08</a:t>
                      </a:r>
                    </a:p>
                  </a:txBody>
                  <a:tcPr marL="0" marR="0" marT="0" marB="0" anchor="b">
                    <a:lnL>
                      <a:noFill/>
                    </a:lnL>
                    <a:lnR>
                      <a:noFill/>
                    </a:lnR>
                    <a:lnT>
                      <a:noFill/>
                    </a:lnT>
                    <a:lnB>
                      <a:noFill/>
                    </a:lnB>
                    <a:solidFill>
                      <a:srgbClr val="FFFF99"/>
                    </a:solidFill>
                  </a:tcPr>
                </a:tc>
                <a:tc>
                  <a:txBody>
                    <a:bodyPr/>
                    <a:lstStyle/>
                    <a:p>
                      <a:pPr algn="r" fontAlgn="b"/>
                      <a:r>
                        <a:rPr lang="en-US" sz="700" b="0" i="0" u="none" strike="noStrike" dirty="0">
                          <a:solidFill>
                            <a:srgbClr val="000000"/>
                          </a:solidFill>
                          <a:effectLst/>
                          <a:latin typeface="Arial" panose="020B0604020202020204" pitchFamily="34" charset="0"/>
                        </a:rPr>
                        <a:t>316.92</a:t>
                      </a:r>
                    </a:p>
                  </a:txBody>
                  <a:tcPr marL="0" marR="0" marT="0" marB="0" anchor="b">
                    <a:lnL>
                      <a:noFill/>
                    </a:lnL>
                    <a:lnR>
                      <a:noFill/>
                    </a:lnR>
                    <a:lnT>
                      <a:noFill/>
                    </a:lnT>
                    <a:lnB>
                      <a:noFill/>
                    </a:lnB>
                    <a:solidFill>
                      <a:srgbClr val="FFFF99"/>
                    </a:solidFill>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0" marR="0" marT="0" marB="0" anchor="b">
                    <a:lnL>
                      <a:noFill/>
                    </a:lnL>
                    <a:lnR>
                      <a:noFill/>
                    </a:lnR>
                    <a:lnT>
                      <a:noFill/>
                    </a:lnT>
                    <a:lnB>
                      <a:noFill/>
                    </a:lnB>
                  </a:tcPr>
                </a:tc>
                <a:tc>
                  <a:txBody>
                    <a:bodyPr/>
                    <a:lstStyle/>
                    <a:p>
                      <a:pPr algn="r" fontAlgn="b"/>
                      <a:r>
                        <a:rPr lang="en-US" sz="700" b="0" i="0" u="none" strike="noStrike" dirty="0">
                          <a:solidFill>
                            <a:srgbClr val="000000"/>
                          </a:solidFill>
                          <a:effectLst/>
                          <a:latin typeface="Arial" panose="020B0604020202020204" pitchFamily="34" charset="0"/>
                        </a:rPr>
                        <a:t>1,250.00</a:t>
                      </a:r>
                    </a:p>
                  </a:txBody>
                  <a:tcPr marL="0" marR="0" marT="0" marB="0" anchor="b">
                    <a:lnL>
                      <a:noFill/>
                    </a:lnL>
                    <a:lnR>
                      <a:noFill/>
                    </a:lnR>
                    <a:lnT>
                      <a:noFill/>
                    </a:lnT>
                    <a:lnB>
                      <a:noFill/>
                    </a:lnB>
                    <a:solidFill>
                      <a:srgbClr val="FFFF99"/>
                    </a:solidFill>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0" marR="0" marT="0" marB="0" anchor="b">
                    <a:lnL>
                      <a:noFill/>
                    </a:lnL>
                    <a:lnR>
                      <a:noFill/>
                    </a:lnR>
                    <a:lnT>
                      <a:noFill/>
                    </a:lnT>
                    <a:lnB>
                      <a:noFill/>
                    </a:lnB>
                  </a:tcPr>
                </a:tc>
                <a:tc>
                  <a:txBody>
                    <a:bodyPr/>
                    <a:lstStyle/>
                    <a:p>
                      <a:pPr algn="r" fontAlgn="b"/>
                      <a:r>
                        <a:rPr lang="en-US" sz="700" b="0" i="0" u="none" strike="noStrike" dirty="0">
                          <a:solidFill>
                            <a:srgbClr val="000000"/>
                          </a:solidFill>
                          <a:effectLst/>
                          <a:latin typeface="Arial" panose="020B0604020202020204" pitchFamily="34" charset="0"/>
                        </a:rPr>
                        <a:t>1,250.00</a:t>
                      </a:r>
                    </a:p>
                  </a:txBody>
                  <a:tcPr marL="0" marR="0" marT="0" marB="0" anchor="b">
                    <a:lnL>
                      <a:noFill/>
                    </a:lnL>
                    <a:lnR>
                      <a:noFill/>
                    </a:lnR>
                    <a:lnT>
                      <a:noFill/>
                    </a:lnT>
                    <a:lnB>
                      <a:noFill/>
                    </a:lnB>
                    <a:solidFill>
                      <a:srgbClr val="CCFF66"/>
                    </a:solidFill>
                  </a:tcPr>
                </a:tc>
                <a:tc>
                  <a:txBody>
                    <a:bodyPr/>
                    <a:lstStyle/>
                    <a:p>
                      <a:pPr algn="l" fontAlgn="b"/>
                      <a:r>
                        <a:rPr lang="en-US" sz="700" b="0" i="0" u="none" strike="noStrike" dirty="0">
                          <a:solidFill>
                            <a:srgbClr val="000000"/>
                          </a:solidFill>
                          <a:effectLst/>
                          <a:latin typeface="Arial" panose="020B0604020202020204" pitchFamily="34" charset="0"/>
                        </a:rPr>
                        <a:t> </a:t>
                      </a:r>
                    </a:p>
                  </a:txBody>
                  <a:tcPr marL="0" marR="0" marT="0" marB="0" anchor="b">
                    <a:lnL>
                      <a:noFill/>
                    </a:lnL>
                    <a:lnR>
                      <a:noFill/>
                    </a:lnR>
                    <a:lnT>
                      <a:noFill/>
                    </a:lnT>
                    <a:lnB>
                      <a:noFill/>
                    </a:lnB>
                    <a:solidFill>
                      <a:srgbClr val="000000"/>
                    </a:solidFill>
                  </a:tcPr>
                </a:tc>
                <a:tc>
                  <a:txBody>
                    <a:bodyPr/>
                    <a:lstStyle/>
                    <a:p>
                      <a:pPr algn="r" fontAlgn="b"/>
                      <a:r>
                        <a:rPr lang="en-US" sz="700" b="0" i="0" u="none" strike="noStrike" dirty="0">
                          <a:solidFill>
                            <a:srgbClr val="000000"/>
                          </a:solidFill>
                          <a:effectLst/>
                          <a:latin typeface="Arial" panose="020B0604020202020204" pitchFamily="34" charset="0"/>
                        </a:rPr>
                        <a:t>1,250.00</a:t>
                      </a:r>
                    </a:p>
                  </a:txBody>
                  <a:tcPr marL="0" marR="0" marT="0" marB="0" anchor="b">
                    <a:lnL>
                      <a:noFill/>
                    </a:lnL>
                    <a:lnR>
                      <a:noFill/>
                    </a:lnR>
                    <a:lnT>
                      <a:noFill/>
                    </a:lnT>
                    <a:lnB>
                      <a:noFill/>
                    </a:lnB>
                    <a:solidFill>
                      <a:srgbClr val="CCFF66"/>
                    </a:solidFill>
                  </a:tcPr>
                </a:tc>
                <a:extLst>
                  <a:ext uri="{0D108BD9-81ED-4DB2-BD59-A6C34878D82A}">
                    <a16:rowId xmlns:a16="http://schemas.microsoft.com/office/drawing/2014/main" val="2431726401"/>
                  </a:ext>
                </a:extLst>
              </a:tr>
              <a:tr h="171745">
                <a:tc>
                  <a:txBody>
                    <a:bodyPr/>
                    <a:lstStyle/>
                    <a:p>
                      <a:pPr algn="l" fontAlgn="b"/>
                      <a:endParaRPr lang="en-US" sz="700" b="1" i="0" u="none" strike="noStrike" dirty="0">
                        <a:solidFill>
                          <a:srgbClr val="000000"/>
                        </a:solidFill>
                        <a:effectLst/>
                        <a:latin typeface="Arial" panose="020B0604020202020204" pitchFamily="34" charset="0"/>
                      </a:endParaRPr>
                    </a:p>
                  </a:txBody>
                  <a:tcPr marL="0" marR="0" marT="0" marB="0" anchor="b">
                    <a:lnL>
                      <a:noFill/>
                    </a:lnL>
                    <a:lnR>
                      <a:noFill/>
                    </a:lnR>
                    <a:lnT>
                      <a:noFill/>
                    </a:lnT>
                    <a:lnB>
                      <a:noFill/>
                    </a:lnB>
                  </a:tcPr>
                </a:tc>
                <a:tc>
                  <a:txBody>
                    <a:bodyPr/>
                    <a:lstStyle/>
                    <a:p>
                      <a:pPr algn="l" fontAlgn="b"/>
                      <a:r>
                        <a:rPr lang="en-US" sz="700" b="1" i="0" u="none" strike="noStrike" dirty="0">
                          <a:solidFill>
                            <a:srgbClr val="000000"/>
                          </a:solidFill>
                          <a:effectLst/>
                          <a:latin typeface="Arial" panose="020B0604020202020204" pitchFamily="34" charset="0"/>
                        </a:rPr>
                        <a:t>522620 · RESCUE SUPPLIES</a:t>
                      </a:r>
                    </a:p>
                  </a:txBody>
                  <a:tcPr marL="0" marR="0" marT="0" marB="0" anchor="b">
                    <a:lnL>
                      <a:noFill/>
                    </a:lnL>
                    <a:lnR>
                      <a:noFill/>
                    </a:lnR>
                    <a:lnT>
                      <a:noFill/>
                    </a:lnT>
                    <a:lnB>
                      <a:noFill/>
                    </a:lnB>
                  </a:tcPr>
                </a:tc>
                <a:tc>
                  <a:txBody>
                    <a:bodyPr/>
                    <a:lstStyle/>
                    <a:p>
                      <a:pPr algn="r" fontAlgn="b"/>
                      <a:r>
                        <a:rPr lang="en-US" sz="700" b="0" i="0" u="none" strike="noStrike" dirty="0">
                          <a:solidFill>
                            <a:srgbClr val="000000"/>
                          </a:solidFill>
                          <a:effectLst/>
                          <a:latin typeface="Arial" panose="020B0604020202020204" pitchFamily="34" charset="0"/>
                        </a:rPr>
                        <a:t>10,877.92</a:t>
                      </a:r>
                    </a:p>
                  </a:txBody>
                  <a:tcPr marL="0" marR="0" marT="0" marB="0" anchor="b">
                    <a:lnL>
                      <a:noFill/>
                    </a:lnL>
                    <a:lnR>
                      <a:noFill/>
                    </a:lnR>
                    <a:lnT>
                      <a:noFill/>
                    </a:lnT>
                    <a:lnB>
                      <a:noFill/>
                    </a:lnB>
                    <a:solidFill>
                      <a:srgbClr val="C5D9F1"/>
                    </a:solidFill>
                  </a:tcPr>
                </a:tc>
                <a:tc>
                  <a:txBody>
                    <a:bodyPr/>
                    <a:lstStyle/>
                    <a:p>
                      <a:pPr algn="l" fontAlgn="b"/>
                      <a:endParaRPr lang="en-US" sz="1000" b="0" i="0" u="none" strike="noStrike" dirty="0">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r" fontAlgn="b"/>
                      <a:r>
                        <a:rPr lang="en-US" sz="700" b="0" i="0" u="none" strike="noStrike" dirty="0">
                          <a:solidFill>
                            <a:srgbClr val="000000"/>
                          </a:solidFill>
                          <a:effectLst/>
                          <a:latin typeface="Arial" panose="020B0604020202020204" pitchFamily="34" charset="0"/>
                        </a:rPr>
                        <a:t>4,942.37</a:t>
                      </a:r>
                    </a:p>
                  </a:txBody>
                  <a:tcPr marL="0" marR="0" marT="0" marB="0" anchor="b">
                    <a:lnL>
                      <a:noFill/>
                    </a:lnL>
                    <a:lnR>
                      <a:noFill/>
                    </a:lnR>
                    <a:lnT>
                      <a:noFill/>
                    </a:lnT>
                    <a:lnB>
                      <a:noFill/>
                    </a:lnB>
                    <a:solidFill>
                      <a:srgbClr val="8DB4E3"/>
                    </a:solidFill>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0" marR="0" marT="0" marB="0" anchor="b">
                    <a:lnL>
                      <a:noFill/>
                    </a:lnL>
                    <a:lnR>
                      <a:noFill/>
                    </a:lnR>
                    <a:lnT>
                      <a:noFill/>
                    </a:lnT>
                    <a:lnB>
                      <a:noFill/>
                    </a:lnB>
                  </a:tcPr>
                </a:tc>
                <a:tc>
                  <a:txBody>
                    <a:bodyPr/>
                    <a:lstStyle/>
                    <a:p>
                      <a:pPr algn="r" fontAlgn="b"/>
                      <a:r>
                        <a:rPr lang="en-US" sz="700" b="0" i="0" u="none" strike="noStrike" dirty="0">
                          <a:solidFill>
                            <a:srgbClr val="000000"/>
                          </a:solidFill>
                          <a:effectLst/>
                          <a:latin typeface="Arial" panose="020B0604020202020204" pitchFamily="34" charset="0"/>
                        </a:rPr>
                        <a:t>5,962.76</a:t>
                      </a:r>
                    </a:p>
                  </a:txBody>
                  <a:tcPr marL="0" marR="0" marT="0" marB="0" anchor="b">
                    <a:lnL>
                      <a:noFill/>
                    </a:lnL>
                    <a:lnR>
                      <a:noFill/>
                    </a:lnR>
                    <a:lnT>
                      <a:noFill/>
                    </a:lnT>
                    <a:lnB>
                      <a:noFill/>
                    </a:lnB>
                    <a:solidFill>
                      <a:srgbClr val="FFFF99"/>
                    </a:solidFill>
                  </a:tcPr>
                </a:tc>
                <a:tc>
                  <a:txBody>
                    <a:bodyPr/>
                    <a:lstStyle/>
                    <a:p>
                      <a:pPr algn="l" fontAlgn="b"/>
                      <a:r>
                        <a:rPr lang="en-US" sz="700" b="0" i="0" u="none" strike="noStrike" dirty="0">
                          <a:solidFill>
                            <a:srgbClr val="000000"/>
                          </a:solidFill>
                          <a:effectLst/>
                          <a:latin typeface="Arial" panose="020B0604020202020204" pitchFamily="34" charset="0"/>
                        </a:rPr>
                        <a:t> </a:t>
                      </a:r>
                    </a:p>
                  </a:txBody>
                  <a:tcPr marL="0" marR="0" marT="0" marB="0" anchor="b">
                    <a:lnL>
                      <a:noFill/>
                    </a:lnL>
                    <a:lnR>
                      <a:noFill/>
                    </a:lnR>
                    <a:lnT>
                      <a:noFill/>
                    </a:lnT>
                    <a:lnB>
                      <a:noFill/>
                    </a:lnB>
                    <a:solidFill>
                      <a:srgbClr val="000000"/>
                    </a:solidFill>
                  </a:tcPr>
                </a:tc>
                <a:tc>
                  <a:txBody>
                    <a:bodyPr/>
                    <a:lstStyle/>
                    <a:p>
                      <a:pPr algn="r" fontAlgn="b"/>
                      <a:r>
                        <a:rPr lang="en-US" sz="700" b="0" i="0" u="none" strike="noStrike" dirty="0">
                          <a:solidFill>
                            <a:srgbClr val="000000"/>
                          </a:solidFill>
                          <a:effectLst/>
                          <a:latin typeface="Arial" panose="020B0604020202020204" pitchFamily="34" charset="0"/>
                        </a:rPr>
                        <a:t>583.01</a:t>
                      </a:r>
                    </a:p>
                  </a:txBody>
                  <a:tcPr marL="0" marR="0" marT="0" marB="0" anchor="b">
                    <a:lnL>
                      <a:noFill/>
                    </a:lnL>
                    <a:lnR>
                      <a:noFill/>
                    </a:lnR>
                    <a:lnT>
                      <a:noFill/>
                    </a:lnT>
                    <a:lnB>
                      <a:noFill/>
                    </a:lnB>
                    <a:solidFill>
                      <a:srgbClr val="FFFF99"/>
                    </a:solidFill>
                  </a:tcPr>
                </a:tc>
                <a:tc>
                  <a:txBody>
                    <a:bodyPr/>
                    <a:lstStyle/>
                    <a:p>
                      <a:pPr algn="r" fontAlgn="b"/>
                      <a:r>
                        <a:rPr lang="en-US" sz="700" b="0" i="0" u="none" strike="noStrike" dirty="0">
                          <a:solidFill>
                            <a:srgbClr val="000000"/>
                          </a:solidFill>
                          <a:effectLst/>
                          <a:latin typeface="Arial" panose="020B0604020202020204" pitchFamily="34" charset="0"/>
                        </a:rPr>
                        <a:t>3,916.99</a:t>
                      </a:r>
                    </a:p>
                  </a:txBody>
                  <a:tcPr marL="0" marR="0" marT="0" marB="0" anchor="b">
                    <a:lnL>
                      <a:noFill/>
                    </a:lnL>
                    <a:lnR>
                      <a:noFill/>
                    </a:lnR>
                    <a:lnT>
                      <a:noFill/>
                    </a:lnT>
                    <a:lnB>
                      <a:noFill/>
                    </a:lnB>
                    <a:solidFill>
                      <a:srgbClr val="FFFF99"/>
                    </a:solidFill>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0" marR="0" marT="0" marB="0" anchor="b">
                    <a:lnL>
                      <a:noFill/>
                    </a:lnL>
                    <a:lnR>
                      <a:noFill/>
                    </a:lnR>
                    <a:lnT>
                      <a:noFill/>
                    </a:lnT>
                    <a:lnB>
                      <a:noFill/>
                    </a:lnB>
                  </a:tcPr>
                </a:tc>
                <a:tc>
                  <a:txBody>
                    <a:bodyPr/>
                    <a:lstStyle/>
                    <a:p>
                      <a:pPr algn="r" fontAlgn="b"/>
                      <a:r>
                        <a:rPr lang="en-US" sz="700" b="0" i="0" u="none" strike="noStrike" dirty="0">
                          <a:solidFill>
                            <a:srgbClr val="000000"/>
                          </a:solidFill>
                          <a:effectLst/>
                          <a:latin typeface="Arial" panose="020B0604020202020204" pitchFamily="34" charset="0"/>
                        </a:rPr>
                        <a:t>4,500.00</a:t>
                      </a:r>
                    </a:p>
                  </a:txBody>
                  <a:tcPr marL="0" marR="0" marT="0" marB="0" anchor="b">
                    <a:lnL>
                      <a:noFill/>
                    </a:lnL>
                    <a:lnR>
                      <a:noFill/>
                    </a:lnR>
                    <a:lnT>
                      <a:noFill/>
                    </a:lnT>
                    <a:lnB>
                      <a:noFill/>
                    </a:lnB>
                    <a:solidFill>
                      <a:srgbClr val="FFFF99"/>
                    </a:solidFill>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0" marR="0" marT="0" marB="0" anchor="b">
                    <a:lnL>
                      <a:noFill/>
                    </a:lnL>
                    <a:lnR>
                      <a:noFill/>
                    </a:lnR>
                    <a:lnT>
                      <a:noFill/>
                    </a:lnT>
                    <a:lnB>
                      <a:noFill/>
                    </a:lnB>
                  </a:tcPr>
                </a:tc>
                <a:tc>
                  <a:txBody>
                    <a:bodyPr/>
                    <a:lstStyle/>
                    <a:p>
                      <a:pPr algn="r" fontAlgn="b"/>
                      <a:r>
                        <a:rPr lang="en-US" sz="700" b="0" i="0" u="none" strike="noStrike" dirty="0">
                          <a:solidFill>
                            <a:srgbClr val="000000"/>
                          </a:solidFill>
                          <a:effectLst/>
                          <a:latin typeface="Arial" panose="020B0604020202020204" pitchFamily="34" charset="0"/>
                        </a:rPr>
                        <a:t>4,500.00</a:t>
                      </a:r>
                    </a:p>
                  </a:txBody>
                  <a:tcPr marL="0" marR="0" marT="0" marB="0" anchor="b">
                    <a:lnL>
                      <a:noFill/>
                    </a:lnL>
                    <a:lnR>
                      <a:noFill/>
                    </a:lnR>
                    <a:lnT>
                      <a:noFill/>
                    </a:lnT>
                    <a:lnB>
                      <a:noFill/>
                    </a:lnB>
                    <a:solidFill>
                      <a:srgbClr val="CCFF66"/>
                    </a:solidFill>
                  </a:tcPr>
                </a:tc>
                <a:tc>
                  <a:txBody>
                    <a:bodyPr/>
                    <a:lstStyle/>
                    <a:p>
                      <a:pPr algn="l" fontAlgn="b"/>
                      <a:r>
                        <a:rPr lang="en-US" sz="700" b="0" i="0" u="none" strike="noStrike" dirty="0">
                          <a:solidFill>
                            <a:srgbClr val="000000"/>
                          </a:solidFill>
                          <a:effectLst/>
                          <a:latin typeface="Arial" panose="020B0604020202020204" pitchFamily="34" charset="0"/>
                        </a:rPr>
                        <a:t> </a:t>
                      </a:r>
                    </a:p>
                  </a:txBody>
                  <a:tcPr marL="0" marR="0" marT="0" marB="0" anchor="b">
                    <a:lnL>
                      <a:noFill/>
                    </a:lnL>
                    <a:lnR>
                      <a:noFill/>
                    </a:lnR>
                    <a:lnT>
                      <a:noFill/>
                    </a:lnT>
                    <a:lnB>
                      <a:noFill/>
                    </a:lnB>
                    <a:solidFill>
                      <a:srgbClr val="000000"/>
                    </a:solidFill>
                  </a:tcPr>
                </a:tc>
                <a:tc>
                  <a:txBody>
                    <a:bodyPr/>
                    <a:lstStyle/>
                    <a:p>
                      <a:pPr algn="r" fontAlgn="b"/>
                      <a:r>
                        <a:rPr lang="en-US" sz="700" b="0" i="0" u="none" strike="noStrike" dirty="0">
                          <a:solidFill>
                            <a:srgbClr val="000000"/>
                          </a:solidFill>
                          <a:effectLst/>
                          <a:latin typeface="Arial" panose="020B0604020202020204" pitchFamily="34" charset="0"/>
                        </a:rPr>
                        <a:t>4,500.00</a:t>
                      </a:r>
                    </a:p>
                  </a:txBody>
                  <a:tcPr marL="0" marR="0" marT="0" marB="0" anchor="b">
                    <a:lnL>
                      <a:noFill/>
                    </a:lnL>
                    <a:lnR>
                      <a:noFill/>
                    </a:lnR>
                    <a:lnT>
                      <a:noFill/>
                    </a:lnT>
                    <a:lnB>
                      <a:noFill/>
                    </a:lnB>
                    <a:solidFill>
                      <a:srgbClr val="CCFF66"/>
                    </a:solidFill>
                  </a:tcPr>
                </a:tc>
                <a:extLst>
                  <a:ext uri="{0D108BD9-81ED-4DB2-BD59-A6C34878D82A}">
                    <a16:rowId xmlns:a16="http://schemas.microsoft.com/office/drawing/2014/main" val="2431464728"/>
                  </a:ext>
                </a:extLst>
              </a:tr>
              <a:tr h="180333">
                <a:tc>
                  <a:txBody>
                    <a:bodyPr/>
                    <a:lstStyle/>
                    <a:p>
                      <a:pPr algn="l" fontAlgn="b"/>
                      <a:endParaRPr lang="en-US" sz="700" b="1" i="0" u="none" strike="noStrike" dirty="0">
                        <a:solidFill>
                          <a:srgbClr val="000000"/>
                        </a:solidFill>
                        <a:effectLst/>
                        <a:latin typeface="Arial" panose="020B0604020202020204" pitchFamily="34" charset="0"/>
                      </a:endParaRPr>
                    </a:p>
                  </a:txBody>
                  <a:tcPr marL="0" marR="0" marT="0" marB="0" anchor="b">
                    <a:lnL>
                      <a:noFill/>
                    </a:lnL>
                    <a:lnR>
                      <a:noFill/>
                    </a:lnR>
                    <a:lnT>
                      <a:noFill/>
                    </a:lnT>
                    <a:lnB>
                      <a:noFill/>
                    </a:lnB>
                  </a:tcPr>
                </a:tc>
                <a:tc>
                  <a:txBody>
                    <a:bodyPr/>
                    <a:lstStyle/>
                    <a:p>
                      <a:pPr algn="l" fontAlgn="b"/>
                      <a:r>
                        <a:rPr lang="en-US" sz="700" b="1" i="0" u="none" strike="noStrike" dirty="0">
                          <a:solidFill>
                            <a:srgbClr val="000000"/>
                          </a:solidFill>
                          <a:effectLst/>
                          <a:latin typeface="Arial" panose="020B0604020202020204" pitchFamily="34" charset="0"/>
                        </a:rPr>
                        <a:t>522600 · SUPPLIES - Other</a:t>
                      </a:r>
                    </a:p>
                  </a:txBody>
                  <a:tcPr marL="0" marR="0" marT="0" marB="0" anchor="b">
                    <a:lnL>
                      <a:noFill/>
                    </a:lnL>
                    <a:lnR>
                      <a:noFill/>
                    </a:lnR>
                    <a:lnT>
                      <a:noFill/>
                    </a:lnT>
                    <a:lnB>
                      <a:noFill/>
                    </a:lnB>
                  </a:tcPr>
                </a:tc>
                <a:tc>
                  <a:txBody>
                    <a:bodyPr/>
                    <a:lstStyle/>
                    <a:p>
                      <a:pPr algn="r" fontAlgn="b"/>
                      <a:r>
                        <a:rPr lang="en-US" sz="700" b="0" i="0" u="none" strike="noStrike" dirty="0">
                          <a:solidFill>
                            <a:srgbClr val="000000"/>
                          </a:solidFill>
                          <a:effectLst/>
                          <a:latin typeface="Arial" panose="020B0604020202020204" pitchFamily="34" charset="0"/>
                        </a:rPr>
                        <a:t>0.00</a:t>
                      </a:r>
                    </a:p>
                  </a:txBody>
                  <a:tcPr marL="0" marR="0" marT="0" marB="0" anchor="b">
                    <a:lnL>
                      <a:noFill/>
                    </a:lnL>
                    <a:lnR>
                      <a:noFill/>
                    </a:lnR>
                    <a:lnT>
                      <a:noFill/>
                    </a:lnT>
                    <a:lnB w="12700" cap="flat" cmpd="sng" algn="ctr">
                      <a:solidFill>
                        <a:srgbClr val="000000"/>
                      </a:solidFill>
                      <a:prstDash val="solid"/>
                      <a:round/>
                      <a:headEnd type="none" w="med" len="med"/>
                      <a:tailEnd type="none" w="med" len="med"/>
                    </a:lnB>
                    <a:solidFill>
                      <a:srgbClr val="C5D9F1"/>
                    </a:solidFill>
                  </a:tcPr>
                </a:tc>
                <a:tc>
                  <a:txBody>
                    <a:bodyPr/>
                    <a:lstStyle/>
                    <a:p>
                      <a:pPr algn="l" fontAlgn="b"/>
                      <a:endParaRPr lang="en-US" sz="1000" b="0" i="0" u="none" strike="noStrike" dirty="0">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r" fontAlgn="b"/>
                      <a:r>
                        <a:rPr lang="en-US" sz="700" b="0" i="0" u="none" strike="noStrike" dirty="0">
                          <a:solidFill>
                            <a:srgbClr val="000000"/>
                          </a:solidFill>
                          <a:effectLst/>
                          <a:latin typeface="Arial" panose="020B0604020202020204" pitchFamily="34" charset="0"/>
                        </a:rPr>
                        <a:t>318.61</a:t>
                      </a:r>
                    </a:p>
                  </a:txBody>
                  <a:tcPr marL="0" marR="0" marT="0" marB="0" anchor="b">
                    <a:lnL>
                      <a:noFill/>
                    </a:lnL>
                    <a:lnR>
                      <a:noFill/>
                    </a:lnR>
                    <a:lnT>
                      <a:noFill/>
                    </a:lnT>
                    <a:lnB w="12700" cap="flat" cmpd="sng" algn="ctr">
                      <a:solidFill>
                        <a:srgbClr val="000000"/>
                      </a:solidFill>
                      <a:prstDash val="solid"/>
                      <a:round/>
                      <a:headEnd type="none" w="med" len="med"/>
                      <a:tailEnd type="none" w="med" len="med"/>
                    </a:lnB>
                    <a:solidFill>
                      <a:srgbClr val="8DB4E3"/>
                    </a:solidFill>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0" marR="0" marT="0" marB="0" anchor="b">
                    <a:lnL>
                      <a:noFill/>
                    </a:lnL>
                    <a:lnR>
                      <a:noFill/>
                    </a:lnR>
                    <a:lnT>
                      <a:noFill/>
                    </a:lnT>
                    <a:lnB>
                      <a:noFill/>
                    </a:lnB>
                  </a:tcPr>
                </a:tc>
                <a:tc>
                  <a:txBody>
                    <a:bodyPr/>
                    <a:lstStyle/>
                    <a:p>
                      <a:pPr algn="r" fontAlgn="b"/>
                      <a:r>
                        <a:rPr lang="en-US" sz="700" b="0" i="0" u="none" strike="noStrike" dirty="0">
                          <a:solidFill>
                            <a:srgbClr val="000000"/>
                          </a:solidFill>
                          <a:effectLst/>
                          <a:latin typeface="Arial" panose="020B0604020202020204" pitchFamily="34" charset="0"/>
                        </a:rPr>
                        <a:t>232.49</a:t>
                      </a:r>
                    </a:p>
                  </a:txBody>
                  <a:tcPr marL="0" marR="0" marT="0" marB="0" anchor="b">
                    <a:lnL>
                      <a:noFill/>
                    </a:lnL>
                    <a:lnR>
                      <a:noFill/>
                    </a:lnR>
                    <a:lnT>
                      <a:noFill/>
                    </a:lnT>
                    <a:lnB w="12700" cap="flat" cmpd="sng" algn="ctr">
                      <a:solidFill>
                        <a:srgbClr val="000000"/>
                      </a:solidFill>
                      <a:prstDash val="solid"/>
                      <a:round/>
                      <a:headEnd type="none" w="med" len="med"/>
                      <a:tailEnd type="none" w="med" len="med"/>
                    </a:lnB>
                    <a:solidFill>
                      <a:srgbClr val="FFFF99"/>
                    </a:solidFill>
                  </a:tcPr>
                </a:tc>
                <a:tc>
                  <a:txBody>
                    <a:bodyPr/>
                    <a:lstStyle/>
                    <a:p>
                      <a:pPr algn="l" fontAlgn="b"/>
                      <a:r>
                        <a:rPr lang="en-US" sz="700" b="0" i="0" u="none" strike="noStrike" dirty="0">
                          <a:solidFill>
                            <a:srgbClr val="000000"/>
                          </a:solidFill>
                          <a:effectLst/>
                          <a:latin typeface="Arial" panose="020B0604020202020204" pitchFamily="34" charset="0"/>
                        </a:rPr>
                        <a:t> </a:t>
                      </a:r>
                    </a:p>
                  </a:txBody>
                  <a:tcPr marL="0" marR="0" marT="0" marB="0" anchor="b">
                    <a:lnL>
                      <a:noFill/>
                    </a:lnL>
                    <a:lnR>
                      <a:noFill/>
                    </a:lnR>
                    <a:lnT>
                      <a:noFill/>
                    </a:lnT>
                    <a:lnB w="12700" cap="flat" cmpd="sng" algn="ctr">
                      <a:solidFill>
                        <a:srgbClr val="000000"/>
                      </a:solidFill>
                      <a:prstDash val="solid"/>
                      <a:round/>
                      <a:headEnd type="none" w="med" len="med"/>
                      <a:tailEnd type="none" w="med" len="med"/>
                    </a:lnB>
                    <a:solidFill>
                      <a:srgbClr val="000000"/>
                    </a:solidFill>
                  </a:tcPr>
                </a:tc>
                <a:tc>
                  <a:txBody>
                    <a:bodyPr/>
                    <a:lstStyle/>
                    <a:p>
                      <a:pPr algn="r" fontAlgn="b"/>
                      <a:r>
                        <a:rPr lang="en-US" sz="700" b="0" i="0" u="none" strike="noStrike" dirty="0">
                          <a:solidFill>
                            <a:srgbClr val="000000"/>
                          </a:solidFill>
                          <a:effectLst/>
                          <a:latin typeface="Arial" panose="020B0604020202020204" pitchFamily="34" charset="0"/>
                        </a:rPr>
                        <a:t>207.42</a:t>
                      </a:r>
                    </a:p>
                  </a:txBody>
                  <a:tcPr marL="0" marR="0" marT="0" marB="0" anchor="b">
                    <a:lnL>
                      <a:noFill/>
                    </a:lnL>
                    <a:lnR>
                      <a:noFill/>
                    </a:lnR>
                    <a:lnT>
                      <a:noFill/>
                    </a:lnT>
                    <a:lnB w="12700" cap="flat" cmpd="sng" algn="ctr">
                      <a:solidFill>
                        <a:srgbClr val="000000"/>
                      </a:solidFill>
                      <a:prstDash val="solid"/>
                      <a:round/>
                      <a:headEnd type="none" w="med" len="med"/>
                      <a:tailEnd type="none" w="med" len="med"/>
                    </a:lnB>
                    <a:solidFill>
                      <a:srgbClr val="FFFF99"/>
                    </a:solidFill>
                  </a:tcPr>
                </a:tc>
                <a:tc>
                  <a:txBody>
                    <a:bodyPr/>
                    <a:lstStyle/>
                    <a:p>
                      <a:pPr algn="r" fontAlgn="b"/>
                      <a:r>
                        <a:rPr lang="en-US" sz="700" b="0" i="0" u="none" strike="noStrike" dirty="0">
                          <a:solidFill>
                            <a:srgbClr val="000000"/>
                          </a:solidFill>
                          <a:effectLst/>
                          <a:latin typeface="Arial" panose="020B0604020202020204" pitchFamily="34" charset="0"/>
                        </a:rPr>
                        <a:t>292.58</a:t>
                      </a:r>
                    </a:p>
                  </a:txBody>
                  <a:tcPr marL="0" marR="0" marT="0" marB="0" anchor="b">
                    <a:lnL>
                      <a:noFill/>
                    </a:lnL>
                    <a:lnR>
                      <a:noFill/>
                    </a:lnR>
                    <a:lnT>
                      <a:noFill/>
                    </a:lnT>
                    <a:lnB w="12700" cap="flat" cmpd="sng" algn="ctr">
                      <a:solidFill>
                        <a:srgbClr val="000000"/>
                      </a:solidFill>
                      <a:prstDash val="solid"/>
                      <a:round/>
                      <a:headEnd type="none" w="med" len="med"/>
                      <a:tailEnd type="none" w="med" len="med"/>
                    </a:lnB>
                    <a:solidFill>
                      <a:srgbClr val="FFFF99"/>
                    </a:solidFill>
                  </a:tcPr>
                </a:tc>
                <a:tc>
                  <a:txBody>
                    <a:bodyPr/>
                    <a:lstStyle/>
                    <a:p>
                      <a:pPr algn="l" fontAlgn="b"/>
                      <a:r>
                        <a:rPr lang="en-US" sz="700" b="0" i="0" u="none" strike="noStrike" dirty="0">
                          <a:solidFill>
                            <a:srgbClr val="000000"/>
                          </a:solidFill>
                          <a:effectLst/>
                          <a:latin typeface="Arial" panose="020B0604020202020204" pitchFamily="34" charset="0"/>
                        </a:rPr>
                        <a:t> </a:t>
                      </a:r>
                    </a:p>
                  </a:txBody>
                  <a:tcPr marL="0" marR="0" marT="0"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r" fontAlgn="b"/>
                      <a:r>
                        <a:rPr lang="en-US" sz="700" b="0" i="0" u="none" strike="noStrike" dirty="0">
                          <a:solidFill>
                            <a:srgbClr val="000000"/>
                          </a:solidFill>
                          <a:effectLst/>
                          <a:latin typeface="Arial" panose="020B0604020202020204" pitchFamily="34" charset="0"/>
                        </a:rPr>
                        <a:t>500.00</a:t>
                      </a:r>
                    </a:p>
                  </a:txBody>
                  <a:tcPr marL="0" marR="0" marT="0" marB="0" anchor="b">
                    <a:lnL>
                      <a:noFill/>
                    </a:lnL>
                    <a:lnR>
                      <a:noFill/>
                    </a:lnR>
                    <a:lnT>
                      <a:noFill/>
                    </a:lnT>
                    <a:lnB w="12700" cap="flat" cmpd="sng" algn="ctr">
                      <a:solidFill>
                        <a:srgbClr val="000000"/>
                      </a:solidFill>
                      <a:prstDash val="solid"/>
                      <a:round/>
                      <a:headEnd type="none" w="med" len="med"/>
                      <a:tailEnd type="none" w="med" len="med"/>
                    </a:lnB>
                    <a:solidFill>
                      <a:srgbClr val="FFFF99"/>
                    </a:solidFill>
                  </a:tcPr>
                </a:tc>
                <a:tc>
                  <a:txBody>
                    <a:bodyPr/>
                    <a:lstStyle/>
                    <a:p>
                      <a:pPr algn="l" fontAlgn="b"/>
                      <a:r>
                        <a:rPr lang="en-US" sz="700" b="0" i="0" u="none" strike="noStrike" dirty="0">
                          <a:solidFill>
                            <a:srgbClr val="000000"/>
                          </a:solidFill>
                          <a:effectLst/>
                          <a:latin typeface="Arial" panose="020B0604020202020204" pitchFamily="34" charset="0"/>
                        </a:rPr>
                        <a:t> </a:t>
                      </a:r>
                    </a:p>
                  </a:txBody>
                  <a:tcPr marL="0" marR="0" marT="0"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r" fontAlgn="b"/>
                      <a:r>
                        <a:rPr lang="en-US" sz="700" b="0" i="0" u="none" strike="noStrike" dirty="0">
                          <a:solidFill>
                            <a:srgbClr val="000000"/>
                          </a:solidFill>
                          <a:effectLst/>
                          <a:latin typeface="Arial" panose="020B0604020202020204" pitchFamily="34" charset="0"/>
                        </a:rPr>
                        <a:t>500.00</a:t>
                      </a:r>
                    </a:p>
                  </a:txBody>
                  <a:tcPr marL="0" marR="0" marT="0" marB="0" anchor="b">
                    <a:lnL>
                      <a:noFill/>
                    </a:lnL>
                    <a:lnR>
                      <a:noFill/>
                    </a:lnR>
                    <a:lnT>
                      <a:noFill/>
                    </a:lnT>
                    <a:lnB w="12700" cap="flat" cmpd="sng" algn="ctr">
                      <a:solidFill>
                        <a:srgbClr val="000000"/>
                      </a:solidFill>
                      <a:prstDash val="solid"/>
                      <a:round/>
                      <a:headEnd type="none" w="med" len="med"/>
                      <a:tailEnd type="none" w="med" len="med"/>
                    </a:lnB>
                    <a:solidFill>
                      <a:srgbClr val="CCFF66"/>
                    </a:solidFill>
                  </a:tcPr>
                </a:tc>
                <a:tc>
                  <a:txBody>
                    <a:bodyPr/>
                    <a:lstStyle/>
                    <a:p>
                      <a:pPr algn="l" fontAlgn="b"/>
                      <a:r>
                        <a:rPr lang="en-US" sz="700" b="0" i="0" u="none" strike="noStrike" dirty="0">
                          <a:solidFill>
                            <a:srgbClr val="000000"/>
                          </a:solidFill>
                          <a:effectLst/>
                          <a:latin typeface="Arial" panose="020B0604020202020204" pitchFamily="34" charset="0"/>
                        </a:rPr>
                        <a:t> </a:t>
                      </a:r>
                    </a:p>
                  </a:txBody>
                  <a:tcPr marL="0" marR="0" marT="0" marB="0" anchor="b">
                    <a:lnL>
                      <a:noFill/>
                    </a:lnL>
                    <a:lnR>
                      <a:noFill/>
                    </a:lnR>
                    <a:lnT>
                      <a:noFill/>
                    </a:lnT>
                    <a:lnB w="12700" cap="flat" cmpd="sng" algn="ctr">
                      <a:solidFill>
                        <a:srgbClr val="000000"/>
                      </a:solidFill>
                      <a:prstDash val="solid"/>
                      <a:round/>
                      <a:headEnd type="none" w="med" len="med"/>
                      <a:tailEnd type="none" w="med" len="med"/>
                    </a:lnB>
                    <a:solidFill>
                      <a:srgbClr val="000000"/>
                    </a:solidFill>
                  </a:tcPr>
                </a:tc>
                <a:tc>
                  <a:txBody>
                    <a:bodyPr/>
                    <a:lstStyle/>
                    <a:p>
                      <a:pPr algn="r" fontAlgn="b"/>
                      <a:r>
                        <a:rPr lang="en-US" sz="700" b="0" i="0" u="none" strike="noStrike" dirty="0">
                          <a:solidFill>
                            <a:srgbClr val="000000"/>
                          </a:solidFill>
                          <a:effectLst/>
                          <a:latin typeface="Arial" panose="020B0604020202020204" pitchFamily="34" charset="0"/>
                        </a:rPr>
                        <a:t>500.00</a:t>
                      </a:r>
                    </a:p>
                  </a:txBody>
                  <a:tcPr marL="0" marR="0" marT="0" marB="0" anchor="b">
                    <a:lnL>
                      <a:noFill/>
                    </a:lnL>
                    <a:lnR>
                      <a:noFill/>
                    </a:lnR>
                    <a:lnT>
                      <a:noFill/>
                    </a:lnT>
                    <a:lnB w="12700" cap="flat" cmpd="sng" algn="ctr">
                      <a:solidFill>
                        <a:srgbClr val="000000"/>
                      </a:solidFill>
                      <a:prstDash val="solid"/>
                      <a:round/>
                      <a:headEnd type="none" w="med" len="med"/>
                      <a:tailEnd type="none" w="med" len="med"/>
                    </a:lnB>
                    <a:solidFill>
                      <a:srgbClr val="CCFF66"/>
                    </a:solidFill>
                  </a:tcPr>
                </a:tc>
                <a:extLst>
                  <a:ext uri="{0D108BD9-81ED-4DB2-BD59-A6C34878D82A}">
                    <a16:rowId xmlns:a16="http://schemas.microsoft.com/office/drawing/2014/main" val="2827396026"/>
                  </a:ext>
                </a:extLst>
              </a:tr>
              <a:tr h="171745">
                <a:tc gridSpan="2">
                  <a:txBody>
                    <a:bodyPr/>
                    <a:lstStyle/>
                    <a:p>
                      <a:pPr algn="l" fontAlgn="b"/>
                      <a:r>
                        <a:rPr lang="en-US" sz="700" b="1" i="0" u="none" strike="noStrike" dirty="0">
                          <a:solidFill>
                            <a:srgbClr val="000000"/>
                          </a:solidFill>
                          <a:effectLst/>
                          <a:latin typeface="Arial" panose="020B0604020202020204" pitchFamily="34" charset="0"/>
                        </a:rPr>
                        <a:t>Total 522600 · SUPPLIES</a:t>
                      </a:r>
                    </a:p>
                  </a:txBody>
                  <a:tcPr marL="0" marR="0" marT="0" marB="0" anchor="b">
                    <a:lnL>
                      <a:noFill/>
                    </a:lnL>
                    <a:lnR>
                      <a:noFill/>
                    </a:lnR>
                    <a:lnT>
                      <a:noFill/>
                    </a:lnT>
                    <a:lnB>
                      <a:noFill/>
                    </a:lnB>
                  </a:tcPr>
                </a:tc>
                <a:tc hMerge="1">
                  <a:txBody>
                    <a:bodyPr/>
                    <a:lstStyle/>
                    <a:p>
                      <a:endParaRPr lang="en-US" dirty="0"/>
                    </a:p>
                  </a:txBody>
                  <a:tcPr/>
                </a:tc>
                <a:tc>
                  <a:txBody>
                    <a:bodyPr/>
                    <a:lstStyle/>
                    <a:p>
                      <a:pPr algn="r" fontAlgn="b"/>
                      <a:r>
                        <a:rPr lang="en-US" sz="700" b="0" i="0" u="none" strike="noStrike" dirty="0">
                          <a:solidFill>
                            <a:srgbClr val="000000"/>
                          </a:solidFill>
                          <a:effectLst/>
                          <a:latin typeface="Arial" panose="020B0604020202020204" pitchFamily="34" charset="0"/>
                        </a:rPr>
                        <a:t>13,165.22</a:t>
                      </a:r>
                    </a:p>
                  </a:txBody>
                  <a:tcPr marL="0" marR="0" marT="0" marB="0" anchor="b">
                    <a:lnL>
                      <a:noFill/>
                    </a:lnL>
                    <a:lnR>
                      <a:noFill/>
                    </a:lnR>
                    <a:lnT w="12700" cap="flat" cmpd="sng" algn="ctr">
                      <a:solidFill>
                        <a:srgbClr val="000000"/>
                      </a:solidFill>
                      <a:prstDash val="solid"/>
                      <a:round/>
                      <a:headEnd type="none" w="med" len="med"/>
                      <a:tailEnd type="none" w="med" len="med"/>
                    </a:lnT>
                    <a:lnB>
                      <a:noFill/>
                    </a:lnB>
                    <a:solidFill>
                      <a:srgbClr val="C5D9F1"/>
                    </a:solidFill>
                  </a:tcPr>
                </a:tc>
                <a:tc>
                  <a:txBody>
                    <a:bodyPr/>
                    <a:lstStyle/>
                    <a:p>
                      <a:pPr algn="l" fontAlgn="b"/>
                      <a:endParaRPr lang="en-US" sz="1000" b="0" i="0" u="none" strike="noStrike" dirty="0">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r" fontAlgn="b"/>
                      <a:r>
                        <a:rPr lang="en-US" sz="700" b="0" i="0" u="none" strike="noStrike" dirty="0">
                          <a:solidFill>
                            <a:srgbClr val="000000"/>
                          </a:solidFill>
                          <a:effectLst/>
                          <a:latin typeface="Arial" panose="020B0604020202020204" pitchFamily="34" charset="0"/>
                        </a:rPr>
                        <a:t>6,002.49</a:t>
                      </a:r>
                    </a:p>
                  </a:txBody>
                  <a:tcPr marL="0" marR="0" marT="0" marB="0" anchor="b">
                    <a:lnL>
                      <a:noFill/>
                    </a:lnL>
                    <a:lnR>
                      <a:noFill/>
                    </a:lnR>
                    <a:lnT w="12700" cap="flat" cmpd="sng" algn="ctr">
                      <a:solidFill>
                        <a:srgbClr val="000000"/>
                      </a:solidFill>
                      <a:prstDash val="solid"/>
                      <a:round/>
                      <a:headEnd type="none" w="med" len="med"/>
                      <a:tailEnd type="none" w="med" len="med"/>
                    </a:lnT>
                    <a:lnB>
                      <a:noFill/>
                    </a:lnB>
                    <a:solidFill>
                      <a:srgbClr val="8DB4E3"/>
                    </a:solidFill>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0" marR="0" marT="0" marB="0" anchor="b">
                    <a:lnL>
                      <a:noFill/>
                    </a:lnL>
                    <a:lnR>
                      <a:noFill/>
                    </a:lnR>
                    <a:lnT>
                      <a:noFill/>
                    </a:lnT>
                    <a:lnB>
                      <a:noFill/>
                    </a:lnB>
                  </a:tcPr>
                </a:tc>
                <a:tc>
                  <a:txBody>
                    <a:bodyPr/>
                    <a:lstStyle/>
                    <a:p>
                      <a:pPr algn="r" fontAlgn="b"/>
                      <a:r>
                        <a:rPr lang="en-US" sz="700" b="0" i="0" u="none" strike="noStrike" dirty="0">
                          <a:solidFill>
                            <a:srgbClr val="000000"/>
                          </a:solidFill>
                          <a:effectLst/>
                          <a:latin typeface="Arial" panose="020B0604020202020204" pitchFamily="34" charset="0"/>
                        </a:rPr>
                        <a:t>6,259.68</a:t>
                      </a:r>
                    </a:p>
                  </a:txBody>
                  <a:tcPr marL="0" marR="0" marT="0" marB="0" anchor="b">
                    <a:lnL>
                      <a:noFill/>
                    </a:lnL>
                    <a:lnR>
                      <a:noFill/>
                    </a:lnR>
                    <a:lnT w="12700" cap="flat" cmpd="sng" algn="ctr">
                      <a:solidFill>
                        <a:srgbClr val="000000"/>
                      </a:solidFill>
                      <a:prstDash val="solid"/>
                      <a:round/>
                      <a:headEnd type="none" w="med" len="med"/>
                      <a:tailEnd type="none" w="med" len="med"/>
                    </a:lnT>
                    <a:lnB>
                      <a:noFill/>
                    </a:lnB>
                    <a:solidFill>
                      <a:srgbClr val="FFFF99"/>
                    </a:solidFill>
                  </a:tcPr>
                </a:tc>
                <a:tc>
                  <a:txBody>
                    <a:bodyPr/>
                    <a:lstStyle/>
                    <a:p>
                      <a:pPr algn="l" fontAlgn="b"/>
                      <a:r>
                        <a:rPr lang="en-US" sz="700" b="0" i="0" u="none" strike="noStrike" dirty="0">
                          <a:solidFill>
                            <a:srgbClr val="000000"/>
                          </a:solidFill>
                          <a:effectLst/>
                          <a:latin typeface="Arial" panose="020B0604020202020204" pitchFamily="34" charset="0"/>
                        </a:rPr>
                        <a:t> </a:t>
                      </a:r>
                    </a:p>
                  </a:txBody>
                  <a:tcPr marL="0" marR="0" marT="0" marB="0" anchor="b">
                    <a:lnL>
                      <a:noFill/>
                    </a:lnL>
                    <a:lnR>
                      <a:noFill/>
                    </a:lnR>
                    <a:lnT w="12700" cap="flat" cmpd="sng" algn="ctr">
                      <a:solidFill>
                        <a:srgbClr val="000000"/>
                      </a:solidFill>
                      <a:prstDash val="solid"/>
                      <a:round/>
                      <a:headEnd type="none" w="med" len="med"/>
                      <a:tailEnd type="none" w="med" len="med"/>
                    </a:lnT>
                    <a:lnB>
                      <a:noFill/>
                    </a:lnB>
                    <a:solidFill>
                      <a:srgbClr val="000000"/>
                    </a:solidFill>
                  </a:tcPr>
                </a:tc>
                <a:tc>
                  <a:txBody>
                    <a:bodyPr/>
                    <a:lstStyle/>
                    <a:p>
                      <a:pPr algn="r" fontAlgn="b"/>
                      <a:r>
                        <a:rPr lang="en-US" sz="700" b="0" i="0" u="none" strike="noStrike" dirty="0">
                          <a:solidFill>
                            <a:srgbClr val="000000"/>
                          </a:solidFill>
                          <a:effectLst/>
                          <a:latin typeface="Arial" panose="020B0604020202020204" pitchFamily="34" charset="0"/>
                        </a:rPr>
                        <a:t>1,723.51</a:t>
                      </a:r>
                    </a:p>
                  </a:txBody>
                  <a:tcPr marL="0" marR="0" marT="0" marB="0" anchor="b">
                    <a:lnL>
                      <a:noFill/>
                    </a:lnL>
                    <a:lnR>
                      <a:noFill/>
                    </a:lnR>
                    <a:lnT w="12700" cap="flat" cmpd="sng" algn="ctr">
                      <a:solidFill>
                        <a:srgbClr val="000000"/>
                      </a:solidFill>
                      <a:prstDash val="solid"/>
                      <a:round/>
                      <a:headEnd type="none" w="med" len="med"/>
                      <a:tailEnd type="none" w="med" len="med"/>
                    </a:lnT>
                    <a:lnB>
                      <a:noFill/>
                    </a:lnB>
                    <a:solidFill>
                      <a:srgbClr val="FFFF99"/>
                    </a:solidFill>
                  </a:tcPr>
                </a:tc>
                <a:tc>
                  <a:txBody>
                    <a:bodyPr/>
                    <a:lstStyle/>
                    <a:p>
                      <a:pPr algn="r" fontAlgn="b"/>
                      <a:r>
                        <a:rPr lang="en-US" sz="700" b="0" i="0" u="none" strike="noStrike" dirty="0">
                          <a:solidFill>
                            <a:srgbClr val="000000"/>
                          </a:solidFill>
                          <a:effectLst/>
                          <a:latin typeface="Arial" panose="020B0604020202020204" pitchFamily="34" charset="0"/>
                        </a:rPr>
                        <a:t>4,526.49</a:t>
                      </a:r>
                    </a:p>
                  </a:txBody>
                  <a:tcPr marL="0" marR="0" marT="0" marB="0" anchor="b">
                    <a:lnL>
                      <a:noFill/>
                    </a:lnL>
                    <a:lnR>
                      <a:noFill/>
                    </a:lnR>
                    <a:lnT w="12700" cap="flat" cmpd="sng" algn="ctr">
                      <a:solidFill>
                        <a:srgbClr val="000000"/>
                      </a:solidFill>
                      <a:prstDash val="solid"/>
                      <a:round/>
                      <a:headEnd type="none" w="med" len="med"/>
                      <a:tailEnd type="none" w="med" len="med"/>
                    </a:lnT>
                    <a:lnB>
                      <a:noFill/>
                    </a:lnB>
                    <a:solidFill>
                      <a:srgbClr val="FFFF99"/>
                    </a:solidFill>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0" marR="0" marT="0"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r" fontAlgn="b"/>
                      <a:r>
                        <a:rPr lang="en-US" sz="700" b="0" i="0" u="none" strike="noStrike" dirty="0">
                          <a:solidFill>
                            <a:srgbClr val="000000"/>
                          </a:solidFill>
                          <a:effectLst/>
                          <a:latin typeface="Arial" panose="020B0604020202020204" pitchFamily="34" charset="0"/>
                        </a:rPr>
                        <a:t>6,250.00</a:t>
                      </a:r>
                    </a:p>
                  </a:txBody>
                  <a:tcPr marL="0" marR="0" marT="0" marB="0" anchor="b">
                    <a:lnL>
                      <a:noFill/>
                    </a:lnL>
                    <a:lnR>
                      <a:noFill/>
                    </a:lnR>
                    <a:lnT w="12700" cap="flat" cmpd="sng" algn="ctr">
                      <a:solidFill>
                        <a:srgbClr val="000000"/>
                      </a:solidFill>
                      <a:prstDash val="solid"/>
                      <a:round/>
                      <a:headEnd type="none" w="med" len="med"/>
                      <a:tailEnd type="none" w="med" len="med"/>
                    </a:lnT>
                    <a:lnB>
                      <a:noFill/>
                    </a:lnB>
                    <a:solidFill>
                      <a:srgbClr val="FFFF99"/>
                    </a:solidFill>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0" marR="0" marT="0"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r" fontAlgn="b"/>
                      <a:r>
                        <a:rPr lang="en-US" sz="700" b="0" i="0" u="none" strike="noStrike" dirty="0">
                          <a:solidFill>
                            <a:srgbClr val="000000"/>
                          </a:solidFill>
                          <a:effectLst/>
                          <a:latin typeface="Arial" panose="020B0604020202020204" pitchFamily="34" charset="0"/>
                        </a:rPr>
                        <a:t>6,250.00</a:t>
                      </a:r>
                    </a:p>
                  </a:txBody>
                  <a:tcPr marL="0" marR="0" marT="0" marB="0" anchor="b">
                    <a:lnL>
                      <a:noFill/>
                    </a:lnL>
                    <a:lnR>
                      <a:noFill/>
                    </a:lnR>
                    <a:lnT w="12700" cap="flat" cmpd="sng" algn="ctr">
                      <a:solidFill>
                        <a:srgbClr val="000000"/>
                      </a:solidFill>
                      <a:prstDash val="solid"/>
                      <a:round/>
                      <a:headEnd type="none" w="med" len="med"/>
                      <a:tailEnd type="none" w="med" len="med"/>
                    </a:lnT>
                    <a:lnB>
                      <a:noFill/>
                    </a:lnB>
                    <a:solidFill>
                      <a:srgbClr val="CCFF66"/>
                    </a:solidFill>
                  </a:tcPr>
                </a:tc>
                <a:tc>
                  <a:txBody>
                    <a:bodyPr/>
                    <a:lstStyle/>
                    <a:p>
                      <a:pPr algn="l" fontAlgn="b"/>
                      <a:r>
                        <a:rPr lang="en-US" sz="700" b="0" i="0" u="none" strike="noStrike" dirty="0">
                          <a:solidFill>
                            <a:srgbClr val="000000"/>
                          </a:solidFill>
                          <a:effectLst/>
                          <a:latin typeface="Arial" panose="020B0604020202020204" pitchFamily="34" charset="0"/>
                        </a:rPr>
                        <a:t> </a:t>
                      </a:r>
                    </a:p>
                  </a:txBody>
                  <a:tcPr marL="0" marR="0" marT="0" marB="0" anchor="b">
                    <a:lnL>
                      <a:noFill/>
                    </a:lnL>
                    <a:lnR>
                      <a:noFill/>
                    </a:lnR>
                    <a:lnT w="12700" cap="flat" cmpd="sng" algn="ctr">
                      <a:solidFill>
                        <a:srgbClr val="000000"/>
                      </a:solidFill>
                      <a:prstDash val="solid"/>
                      <a:round/>
                      <a:headEnd type="none" w="med" len="med"/>
                      <a:tailEnd type="none" w="med" len="med"/>
                    </a:lnT>
                    <a:lnB>
                      <a:noFill/>
                    </a:lnB>
                    <a:solidFill>
                      <a:srgbClr val="000000"/>
                    </a:solidFill>
                  </a:tcPr>
                </a:tc>
                <a:tc>
                  <a:txBody>
                    <a:bodyPr/>
                    <a:lstStyle/>
                    <a:p>
                      <a:pPr algn="r" fontAlgn="b"/>
                      <a:r>
                        <a:rPr lang="en-US" sz="700" b="0" i="0" u="none" strike="noStrike" dirty="0">
                          <a:solidFill>
                            <a:srgbClr val="000000"/>
                          </a:solidFill>
                          <a:effectLst/>
                          <a:latin typeface="Arial" panose="020B0604020202020204" pitchFamily="34" charset="0"/>
                        </a:rPr>
                        <a:t>6,250.00</a:t>
                      </a:r>
                    </a:p>
                  </a:txBody>
                  <a:tcPr marL="0" marR="0" marT="0" marB="0" anchor="b">
                    <a:lnL>
                      <a:noFill/>
                    </a:lnL>
                    <a:lnR>
                      <a:noFill/>
                    </a:lnR>
                    <a:lnT w="12700" cap="flat" cmpd="sng" algn="ctr">
                      <a:solidFill>
                        <a:srgbClr val="000000"/>
                      </a:solidFill>
                      <a:prstDash val="solid"/>
                      <a:round/>
                      <a:headEnd type="none" w="med" len="med"/>
                      <a:tailEnd type="none" w="med" len="med"/>
                    </a:lnT>
                    <a:lnB>
                      <a:noFill/>
                    </a:lnB>
                    <a:solidFill>
                      <a:srgbClr val="CCFF66"/>
                    </a:solidFill>
                  </a:tcPr>
                </a:tc>
                <a:extLst>
                  <a:ext uri="{0D108BD9-81ED-4DB2-BD59-A6C34878D82A}">
                    <a16:rowId xmlns:a16="http://schemas.microsoft.com/office/drawing/2014/main" val="2793793356"/>
                  </a:ext>
                </a:extLst>
              </a:tr>
            </a:tbl>
          </a:graphicData>
        </a:graphic>
      </p:graphicFrame>
    </p:spTree>
    <p:extLst>
      <p:ext uri="{BB962C8B-B14F-4D97-AF65-F5344CB8AC3E}">
        <p14:creationId xmlns:p14="http://schemas.microsoft.com/office/powerpoint/2010/main" val="233485423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5807" y="290748"/>
            <a:ext cx="8373683" cy="643776"/>
          </a:xfrm>
        </p:spPr>
        <p:txBody>
          <a:bodyPr>
            <a:normAutofit fontScale="90000"/>
          </a:bodyPr>
          <a:lstStyle/>
          <a:p>
            <a:r>
              <a:rPr lang="en-US" b="1" dirty="0"/>
              <a:t>Public Safety – FIRE &amp; EMS </a:t>
            </a:r>
            <a:r>
              <a:rPr lang="en-US" sz="2400" b="1" dirty="0"/>
              <a:t>(cont’d)</a:t>
            </a:r>
          </a:p>
        </p:txBody>
      </p:sp>
      <p:sp>
        <p:nvSpPr>
          <p:cNvPr id="6" name="Content Placeholder 5"/>
          <p:cNvSpPr>
            <a:spLocks noGrp="1"/>
          </p:cNvSpPr>
          <p:nvPr>
            <p:ph idx="1"/>
          </p:nvPr>
        </p:nvSpPr>
        <p:spPr>
          <a:xfrm>
            <a:off x="425807" y="5597386"/>
            <a:ext cx="8162520" cy="900419"/>
          </a:xfrm>
          <a:ln>
            <a:solidFill>
              <a:schemeClr val="tx1"/>
            </a:solidFill>
          </a:ln>
        </p:spPr>
        <p:txBody>
          <a:bodyPr>
            <a:normAutofit fontScale="92500" lnSpcReduction="20000"/>
          </a:bodyPr>
          <a:lstStyle/>
          <a:p>
            <a:pPr lvl="0"/>
            <a:r>
              <a:rPr lang="en-US" sz="1800" dirty="0">
                <a:solidFill>
                  <a:prstClr val="black"/>
                </a:solidFill>
              </a:rPr>
              <a:t>General Note: objective was to hold Fire/EMS at 2017 levels</a:t>
            </a:r>
          </a:p>
          <a:p>
            <a:pPr lvl="0"/>
            <a:r>
              <a:rPr lang="en-US" sz="1800" dirty="0">
                <a:solidFill>
                  <a:prstClr val="black"/>
                </a:solidFill>
              </a:rPr>
              <a:t> 6-8 Turn-Out Uniforms/Gear that are reaching the end of certification</a:t>
            </a:r>
          </a:p>
          <a:p>
            <a:pPr lvl="0"/>
            <a:r>
              <a:rPr lang="en-US" sz="1800" dirty="0">
                <a:solidFill>
                  <a:prstClr val="black"/>
                </a:solidFill>
              </a:rPr>
              <a:t> Inventory, analysis and a long term planning needs to be arranged</a:t>
            </a:r>
          </a:p>
          <a:p>
            <a:endParaRPr lang="en-US" sz="1400" dirty="0"/>
          </a:p>
        </p:txBody>
      </p:sp>
      <p:pic>
        <p:nvPicPr>
          <p:cNvPr id="8" name="Picture 7">
            <a:extLst>
              <a:ext uri="{FF2B5EF4-FFF2-40B4-BE49-F238E27FC236}">
                <a16:creationId xmlns:a16="http://schemas.microsoft.com/office/drawing/2014/main" id="{6C9A0A8B-FECC-434F-A64D-4981697A04C9}"/>
              </a:ext>
            </a:extLst>
          </p:cNvPr>
          <p:cNvPicPr>
            <a:picLocks noChangeAspect="1"/>
          </p:cNvPicPr>
          <p:nvPr/>
        </p:nvPicPr>
        <p:blipFill>
          <a:blip r:embed="rId3"/>
          <a:stretch>
            <a:fillRect/>
          </a:stretch>
        </p:blipFill>
        <p:spPr>
          <a:xfrm>
            <a:off x="0" y="1171499"/>
            <a:ext cx="8976442" cy="3465012"/>
          </a:xfrm>
          <a:prstGeom prst="rect">
            <a:avLst/>
          </a:prstGeom>
        </p:spPr>
      </p:pic>
    </p:spTree>
    <p:extLst>
      <p:ext uri="{BB962C8B-B14F-4D97-AF65-F5344CB8AC3E}">
        <p14:creationId xmlns:p14="http://schemas.microsoft.com/office/powerpoint/2010/main" val="149804841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AA2052E4-E7E2-478F-8EEB-AEF9A52A947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1277470"/>
            <a:ext cx="9144000" cy="4303059"/>
          </a:xfrm>
          <a:prstGeom prst="rect">
            <a:avLst/>
          </a:prstGeom>
        </p:spPr>
      </p:pic>
    </p:spTree>
    <p:extLst>
      <p:ext uri="{BB962C8B-B14F-4D97-AF65-F5344CB8AC3E}">
        <p14:creationId xmlns:p14="http://schemas.microsoft.com/office/powerpoint/2010/main" val="297147916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5807" y="303627"/>
            <a:ext cx="8373683" cy="643776"/>
          </a:xfrm>
        </p:spPr>
        <p:txBody>
          <a:bodyPr>
            <a:normAutofit fontScale="90000"/>
          </a:bodyPr>
          <a:lstStyle/>
          <a:p>
            <a:r>
              <a:rPr lang="en-US" b="1" dirty="0"/>
              <a:t>Public Safety - Police</a:t>
            </a:r>
          </a:p>
        </p:txBody>
      </p:sp>
      <p:graphicFrame>
        <p:nvGraphicFramePr>
          <p:cNvPr id="5" name="Content Placeholder 4">
            <a:extLst>
              <a:ext uri="{FF2B5EF4-FFF2-40B4-BE49-F238E27FC236}">
                <a16:creationId xmlns:a16="http://schemas.microsoft.com/office/drawing/2014/main" id="{F72EF0B0-317B-446B-9A25-42A493F99913}"/>
              </a:ext>
            </a:extLst>
          </p:cNvPr>
          <p:cNvGraphicFramePr>
            <a:graphicFrameLocks noGrp="1"/>
          </p:cNvGraphicFramePr>
          <p:nvPr>
            <p:ph idx="1"/>
            <p:extLst>
              <p:ext uri="{D42A27DB-BD31-4B8C-83A1-F6EECF244321}">
                <p14:modId xmlns:p14="http://schemas.microsoft.com/office/powerpoint/2010/main" val="131935640"/>
              </p:ext>
            </p:extLst>
          </p:nvPr>
        </p:nvGraphicFramePr>
        <p:xfrm>
          <a:off x="352426" y="1333500"/>
          <a:ext cx="7886697" cy="1809244"/>
        </p:xfrm>
        <a:graphic>
          <a:graphicData uri="http://schemas.openxmlformats.org/drawingml/2006/table">
            <a:tbl>
              <a:tblPr/>
              <a:tblGrid>
                <a:gridCol w="99726">
                  <a:extLst>
                    <a:ext uri="{9D8B030D-6E8A-4147-A177-3AD203B41FA5}">
                      <a16:colId xmlns:a16="http://schemas.microsoft.com/office/drawing/2014/main" val="1448520231"/>
                    </a:ext>
                  </a:extLst>
                </a:gridCol>
                <a:gridCol w="99726">
                  <a:extLst>
                    <a:ext uri="{9D8B030D-6E8A-4147-A177-3AD203B41FA5}">
                      <a16:colId xmlns:a16="http://schemas.microsoft.com/office/drawing/2014/main" val="3384077407"/>
                    </a:ext>
                  </a:extLst>
                </a:gridCol>
                <a:gridCol w="99726">
                  <a:extLst>
                    <a:ext uri="{9D8B030D-6E8A-4147-A177-3AD203B41FA5}">
                      <a16:colId xmlns:a16="http://schemas.microsoft.com/office/drawing/2014/main" val="1173793603"/>
                    </a:ext>
                  </a:extLst>
                </a:gridCol>
                <a:gridCol w="99726">
                  <a:extLst>
                    <a:ext uri="{9D8B030D-6E8A-4147-A177-3AD203B41FA5}">
                      <a16:colId xmlns:a16="http://schemas.microsoft.com/office/drawing/2014/main" val="1404137808"/>
                    </a:ext>
                  </a:extLst>
                </a:gridCol>
                <a:gridCol w="1670418">
                  <a:extLst>
                    <a:ext uri="{9D8B030D-6E8A-4147-A177-3AD203B41FA5}">
                      <a16:colId xmlns:a16="http://schemas.microsoft.com/office/drawing/2014/main" val="591341898"/>
                    </a:ext>
                  </a:extLst>
                </a:gridCol>
                <a:gridCol w="590048">
                  <a:extLst>
                    <a:ext uri="{9D8B030D-6E8A-4147-A177-3AD203B41FA5}">
                      <a16:colId xmlns:a16="http://schemas.microsoft.com/office/drawing/2014/main" val="421913952"/>
                    </a:ext>
                  </a:extLst>
                </a:gridCol>
                <a:gridCol w="99726">
                  <a:extLst>
                    <a:ext uri="{9D8B030D-6E8A-4147-A177-3AD203B41FA5}">
                      <a16:colId xmlns:a16="http://schemas.microsoft.com/office/drawing/2014/main" val="195340840"/>
                    </a:ext>
                  </a:extLst>
                </a:gridCol>
                <a:gridCol w="623290">
                  <a:extLst>
                    <a:ext uri="{9D8B030D-6E8A-4147-A177-3AD203B41FA5}">
                      <a16:colId xmlns:a16="http://schemas.microsoft.com/office/drawing/2014/main" val="343087397"/>
                    </a:ext>
                  </a:extLst>
                </a:gridCol>
                <a:gridCol w="99726">
                  <a:extLst>
                    <a:ext uri="{9D8B030D-6E8A-4147-A177-3AD203B41FA5}">
                      <a16:colId xmlns:a16="http://schemas.microsoft.com/office/drawing/2014/main" val="3861857312"/>
                    </a:ext>
                  </a:extLst>
                </a:gridCol>
                <a:gridCol w="623290">
                  <a:extLst>
                    <a:ext uri="{9D8B030D-6E8A-4147-A177-3AD203B41FA5}">
                      <a16:colId xmlns:a16="http://schemas.microsoft.com/office/drawing/2014/main" val="2582917523"/>
                    </a:ext>
                  </a:extLst>
                </a:gridCol>
                <a:gridCol w="88646">
                  <a:extLst>
                    <a:ext uri="{9D8B030D-6E8A-4147-A177-3AD203B41FA5}">
                      <a16:colId xmlns:a16="http://schemas.microsoft.com/office/drawing/2014/main" val="2532359266"/>
                    </a:ext>
                  </a:extLst>
                </a:gridCol>
                <a:gridCol w="756259">
                  <a:extLst>
                    <a:ext uri="{9D8B030D-6E8A-4147-A177-3AD203B41FA5}">
                      <a16:colId xmlns:a16="http://schemas.microsoft.com/office/drawing/2014/main" val="2076513797"/>
                    </a:ext>
                  </a:extLst>
                </a:gridCol>
                <a:gridCol w="742408">
                  <a:extLst>
                    <a:ext uri="{9D8B030D-6E8A-4147-A177-3AD203B41FA5}">
                      <a16:colId xmlns:a16="http://schemas.microsoft.com/office/drawing/2014/main" val="2922803898"/>
                    </a:ext>
                  </a:extLst>
                </a:gridCol>
                <a:gridCol w="124658">
                  <a:extLst>
                    <a:ext uri="{9D8B030D-6E8A-4147-A177-3AD203B41FA5}">
                      <a16:colId xmlns:a16="http://schemas.microsoft.com/office/drawing/2014/main" val="1520215418"/>
                    </a:ext>
                  </a:extLst>
                </a:gridCol>
                <a:gridCol w="609440">
                  <a:extLst>
                    <a:ext uri="{9D8B030D-6E8A-4147-A177-3AD203B41FA5}">
                      <a16:colId xmlns:a16="http://schemas.microsoft.com/office/drawing/2014/main" val="1584058415"/>
                    </a:ext>
                  </a:extLst>
                </a:gridCol>
                <a:gridCol w="121888">
                  <a:extLst>
                    <a:ext uri="{9D8B030D-6E8A-4147-A177-3AD203B41FA5}">
                      <a16:colId xmlns:a16="http://schemas.microsoft.com/office/drawing/2014/main" val="3743796188"/>
                    </a:ext>
                  </a:extLst>
                </a:gridCol>
                <a:gridCol w="623290">
                  <a:extLst>
                    <a:ext uri="{9D8B030D-6E8A-4147-A177-3AD203B41FA5}">
                      <a16:colId xmlns:a16="http://schemas.microsoft.com/office/drawing/2014/main" val="404450216"/>
                    </a:ext>
                  </a:extLst>
                </a:gridCol>
                <a:gridCol w="91416">
                  <a:extLst>
                    <a:ext uri="{9D8B030D-6E8A-4147-A177-3AD203B41FA5}">
                      <a16:colId xmlns:a16="http://schemas.microsoft.com/office/drawing/2014/main" val="3887272872"/>
                    </a:ext>
                  </a:extLst>
                </a:gridCol>
                <a:gridCol w="623290">
                  <a:extLst>
                    <a:ext uri="{9D8B030D-6E8A-4147-A177-3AD203B41FA5}">
                      <a16:colId xmlns:a16="http://schemas.microsoft.com/office/drawing/2014/main" val="1151202577"/>
                    </a:ext>
                  </a:extLst>
                </a:gridCol>
              </a:tblGrid>
              <a:tr h="116418">
                <a:tc gridSpan="5">
                  <a:txBody>
                    <a:bodyPr/>
                    <a:lstStyle/>
                    <a:p>
                      <a:pPr algn="l" fontAlgn="b"/>
                      <a:r>
                        <a:rPr lang="en-US" sz="700" b="1" i="0" u="none" strike="noStrike" dirty="0">
                          <a:solidFill>
                            <a:srgbClr val="000000"/>
                          </a:solidFill>
                          <a:effectLst/>
                          <a:latin typeface="Arial" panose="020B0604020202020204" pitchFamily="34" charset="0"/>
                        </a:rPr>
                        <a:t>POLICE DEPARTMENT</a:t>
                      </a:r>
                    </a:p>
                  </a:txBody>
                  <a:tcPr marL="0" marR="0" marT="0" marB="0" anchor="b">
                    <a:lnL>
                      <a:noFill/>
                    </a:lnL>
                    <a:lnR>
                      <a:noFill/>
                    </a:lnR>
                    <a:lnT>
                      <a:noFill/>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0" marR="0" marT="0" marB="0" anchor="b">
                    <a:lnL>
                      <a:noFill/>
                    </a:lnL>
                    <a:lnR>
                      <a:noFill/>
                    </a:lnR>
                    <a:lnT>
                      <a:noFill/>
                    </a:lnT>
                    <a:lnB>
                      <a:noFill/>
                    </a:lnB>
                  </a:tcPr>
                </a:tc>
                <a:tc>
                  <a:txBody>
                    <a:bodyPr/>
                    <a:lstStyle/>
                    <a:p>
                      <a:pPr algn="l" fontAlgn="b"/>
                      <a:endParaRPr lang="en-US" sz="1000" b="0" i="0" u="none" strike="noStrike" dirty="0">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0" marR="0" marT="0" marB="0" anchor="b">
                    <a:lnL>
                      <a:noFill/>
                    </a:lnL>
                    <a:lnR>
                      <a:noFill/>
                    </a:lnR>
                    <a:lnT>
                      <a:noFill/>
                    </a:lnT>
                    <a:lnB>
                      <a:noFill/>
                    </a:lnB>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0" marR="0" marT="0" marB="0" anchor="b">
                    <a:lnL>
                      <a:noFill/>
                    </a:lnL>
                    <a:lnR>
                      <a:noFill/>
                    </a:lnR>
                    <a:lnT>
                      <a:noFill/>
                    </a:lnT>
                    <a:lnB>
                      <a:noFill/>
                    </a:lnB>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0" marR="0" marT="0" marB="0" anchor="b">
                    <a:lnL>
                      <a:noFill/>
                    </a:lnL>
                    <a:lnR>
                      <a:noFill/>
                    </a:lnR>
                    <a:lnT>
                      <a:noFill/>
                    </a:lnT>
                    <a:lnB>
                      <a:noFill/>
                    </a:lnB>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0" marR="0" marT="0" marB="0" anchor="b">
                    <a:lnL>
                      <a:noFill/>
                    </a:lnL>
                    <a:lnR>
                      <a:noFill/>
                    </a:lnR>
                    <a:lnT>
                      <a:noFill/>
                    </a:lnT>
                    <a:lnB>
                      <a:noFill/>
                    </a:lnB>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0" marR="0" marT="0" marB="0" anchor="b">
                    <a:lnL>
                      <a:noFill/>
                    </a:lnL>
                    <a:lnR>
                      <a:noFill/>
                    </a:lnR>
                    <a:lnT>
                      <a:noFill/>
                    </a:lnT>
                    <a:lnB>
                      <a:noFill/>
                    </a:lnB>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0" marR="0" marT="0" marB="0" anchor="b">
                    <a:lnL>
                      <a:noFill/>
                    </a:lnL>
                    <a:lnR>
                      <a:noFill/>
                    </a:lnR>
                    <a:lnT>
                      <a:noFill/>
                    </a:lnT>
                    <a:lnB>
                      <a:noFill/>
                    </a:lnB>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0" marR="0" marT="0" marB="0" anchor="b">
                    <a:lnL>
                      <a:noFill/>
                    </a:lnL>
                    <a:lnR>
                      <a:noFill/>
                    </a:lnR>
                    <a:lnT>
                      <a:noFill/>
                    </a:lnT>
                    <a:lnB>
                      <a:noFill/>
                    </a:lnB>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0" marR="0" marT="0" marB="0" anchor="b">
                    <a:lnL>
                      <a:noFill/>
                    </a:lnL>
                    <a:lnR>
                      <a:noFill/>
                    </a:lnR>
                    <a:lnT>
                      <a:noFill/>
                    </a:lnT>
                    <a:lnB>
                      <a:noFill/>
                    </a:lnB>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0" marR="0" marT="0" marB="0" anchor="b">
                    <a:lnL>
                      <a:noFill/>
                    </a:lnL>
                    <a:lnR>
                      <a:noFill/>
                    </a:lnR>
                    <a:lnT>
                      <a:noFill/>
                    </a:lnT>
                    <a:lnB>
                      <a:noFill/>
                    </a:lnB>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0" marR="0" marT="0" marB="0" anchor="b">
                    <a:lnL>
                      <a:noFill/>
                    </a:lnL>
                    <a:lnR>
                      <a:noFill/>
                    </a:lnR>
                    <a:lnT>
                      <a:noFill/>
                    </a:lnT>
                    <a:lnB>
                      <a:noFill/>
                    </a:lnB>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0" marR="0" marT="0" marB="0" anchor="b">
                    <a:lnL>
                      <a:noFill/>
                    </a:lnL>
                    <a:lnR>
                      <a:noFill/>
                    </a:lnR>
                    <a:lnT>
                      <a:noFill/>
                    </a:lnT>
                    <a:lnB>
                      <a:noFill/>
                    </a:lnB>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0" marR="0" marT="0" marB="0" anchor="b">
                    <a:lnL>
                      <a:noFill/>
                    </a:lnL>
                    <a:lnR>
                      <a:noFill/>
                    </a:lnR>
                    <a:lnT>
                      <a:noFill/>
                    </a:lnT>
                    <a:lnB>
                      <a:noFill/>
                    </a:lnB>
                  </a:tcPr>
                </a:tc>
                <a:extLst>
                  <a:ext uri="{0D108BD9-81ED-4DB2-BD59-A6C34878D82A}">
                    <a16:rowId xmlns:a16="http://schemas.microsoft.com/office/drawing/2014/main" val="4134645037"/>
                  </a:ext>
                </a:extLst>
              </a:tr>
              <a:tr h="164044">
                <a:tc>
                  <a:txBody>
                    <a:bodyPr/>
                    <a:lstStyle/>
                    <a:p>
                      <a:pPr algn="l" fontAlgn="b"/>
                      <a:endParaRPr lang="en-US" sz="700" b="1" i="0" u="none" strike="noStrike" dirty="0">
                        <a:solidFill>
                          <a:srgbClr val="000000"/>
                        </a:solidFill>
                        <a:effectLst/>
                        <a:latin typeface="Arial" panose="020B0604020202020204" pitchFamily="34" charset="0"/>
                      </a:endParaRPr>
                    </a:p>
                  </a:txBody>
                  <a:tcPr marL="0" marR="0" marT="0" marB="0" anchor="b">
                    <a:lnL>
                      <a:noFill/>
                    </a:lnL>
                    <a:lnR>
                      <a:noFill/>
                    </a:lnR>
                    <a:lnT>
                      <a:noFill/>
                    </a:lnT>
                    <a:lnB>
                      <a:noFill/>
                    </a:lnB>
                  </a:tcPr>
                </a:tc>
                <a:tc gridSpan="4">
                  <a:txBody>
                    <a:bodyPr/>
                    <a:lstStyle/>
                    <a:p>
                      <a:pPr algn="l" fontAlgn="b"/>
                      <a:r>
                        <a:rPr lang="en-US" sz="700" b="1" i="0" u="none" strike="noStrike" dirty="0">
                          <a:solidFill>
                            <a:srgbClr val="000000"/>
                          </a:solidFill>
                          <a:effectLst/>
                          <a:latin typeface="Arial" panose="020B0604020202020204" pitchFamily="34" charset="0"/>
                        </a:rPr>
                        <a:t>52100 · POLICE WAGES</a:t>
                      </a:r>
                    </a:p>
                  </a:txBody>
                  <a:tcPr marL="0" marR="0" marT="0" marB="0" anchor="b">
                    <a:lnL>
                      <a:noFill/>
                    </a:lnL>
                    <a:lnR>
                      <a:noFill/>
                    </a:lnR>
                    <a:lnT>
                      <a:noFill/>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r" fontAlgn="b"/>
                      <a:r>
                        <a:rPr lang="en-US" sz="700" b="0" i="0" u="none" strike="noStrike" dirty="0">
                          <a:solidFill>
                            <a:srgbClr val="000000"/>
                          </a:solidFill>
                          <a:effectLst/>
                          <a:latin typeface="Arial" panose="020B0604020202020204" pitchFamily="34" charset="0"/>
                        </a:rPr>
                        <a:t>48,708.00</a:t>
                      </a:r>
                    </a:p>
                  </a:txBody>
                  <a:tcPr marL="0" marR="0" marT="0" marB="0" anchor="b">
                    <a:lnL>
                      <a:noFill/>
                    </a:lnL>
                    <a:lnR>
                      <a:noFill/>
                    </a:lnR>
                    <a:lnT>
                      <a:noFill/>
                    </a:lnT>
                    <a:lnB>
                      <a:noFill/>
                    </a:lnB>
                    <a:solidFill>
                      <a:srgbClr val="C5D9F1"/>
                    </a:solidFill>
                  </a:tcPr>
                </a:tc>
                <a:tc>
                  <a:txBody>
                    <a:bodyPr/>
                    <a:lstStyle/>
                    <a:p>
                      <a:pPr algn="l" fontAlgn="b"/>
                      <a:endParaRPr lang="en-US" sz="1000" b="0" i="0" u="none" strike="noStrike" dirty="0">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r" fontAlgn="b"/>
                      <a:r>
                        <a:rPr lang="en-US" sz="700" b="0" i="0" u="none" strike="noStrike" dirty="0">
                          <a:solidFill>
                            <a:srgbClr val="000000"/>
                          </a:solidFill>
                          <a:effectLst/>
                          <a:latin typeface="Arial" panose="020B0604020202020204" pitchFamily="34" charset="0"/>
                        </a:rPr>
                        <a:t>16,236.00</a:t>
                      </a:r>
                    </a:p>
                  </a:txBody>
                  <a:tcPr marL="0" marR="0" marT="0" marB="0" anchor="b">
                    <a:lnL>
                      <a:noFill/>
                    </a:lnL>
                    <a:lnR>
                      <a:noFill/>
                    </a:lnR>
                    <a:lnT>
                      <a:noFill/>
                    </a:lnT>
                    <a:lnB>
                      <a:noFill/>
                    </a:lnB>
                    <a:solidFill>
                      <a:srgbClr val="8DB4E3"/>
                    </a:solidFill>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0" marR="0" marT="0" marB="0" anchor="b">
                    <a:lnL>
                      <a:noFill/>
                    </a:lnL>
                    <a:lnR>
                      <a:noFill/>
                    </a:lnR>
                    <a:lnT>
                      <a:noFill/>
                    </a:lnT>
                    <a:lnB>
                      <a:noFill/>
                    </a:lnB>
                  </a:tcPr>
                </a:tc>
                <a:tc>
                  <a:txBody>
                    <a:bodyPr/>
                    <a:lstStyle/>
                    <a:p>
                      <a:pPr algn="r" fontAlgn="b"/>
                      <a:r>
                        <a:rPr lang="en-US" sz="700" b="0" i="0" u="none" strike="noStrike" dirty="0">
                          <a:solidFill>
                            <a:srgbClr val="000000"/>
                          </a:solidFill>
                          <a:effectLst/>
                          <a:latin typeface="Arial" panose="020B0604020202020204" pitchFamily="34" charset="0"/>
                        </a:rPr>
                        <a:t>0.00</a:t>
                      </a:r>
                    </a:p>
                  </a:txBody>
                  <a:tcPr marL="0" marR="0" marT="0" marB="0" anchor="b">
                    <a:lnL>
                      <a:noFill/>
                    </a:lnL>
                    <a:lnR>
                      <a:noFill/>
                    </a:lnR>
                    <a:lnT>
                      <a:noFill/>
                    </a:lnT>
                    <a:lnB>
                      <a:noFill/>
                    </a:lnB>
                    <a:solidFill>
                      <a:srgbClr val="FFFF99"/>
                    </a:solidFill>
                  </a:tcPr>
                </a:tc>
                <a:tc>
                  <a:txBody>
                    <a:bodyPr/>
                    <a:lstStyle/>
                    <a:p>
                      <a:pPr algn="l" fontAlgn="b"/>
                      <a:r>
                        <a:rPr lang="en-US" sz="700" b="0" i="0" u="none" strike="noStrike" dirty="0">
                          <a:solidFill>
                            <a:srgbClr val="000000"/>
                          </a:solidFill>
                          <a:effectLst/>
                          <a:latin typeface="Arial" panose="020B0604020202020204" pitchFamily="34" charset="0"/>
                        </a:rPr>
                        <a:t> </a:t>
                      </a:r>
                    </a:p>
                  </a:txBody>
                  <a:tcPr marL="0" marR="0" marT="0" marB="0" anchor="b">
                    <a:lnL>
                      <a:noFill/>
                    </a:lnL>
                    <a:lnR>
                      <a:noFill/>
                    </a:lnR>
                    <a:lnT>
                      <a:noFill/>
                    </a:lnT>
                    <a:lnB>
                      <a:noFill/>
                    </a:lnB>
                    <a:solidFill>
                      <a:srgbClr val="000000"/>
                    </a:solidFill>
                  </a:tcPr>
                </a:tc>
                <a:tc>
                  <a:txBody>
                    <a:bodyPr/>
                    <a:lstStyle/>
                    <a:p>
                      <a:pPr algn="r" fontAlgn="b"/>
                      <a:r>
                        <a:rPr lang="en-US" sz="700" b="0" i="0" u="none" strike="noStrike" dirty="0">
                          <a:solidFill>
                            <a:srgbClr val="000000"/>
                          </a:solidFill>
                          <a:effectLst/>
                          <a:latin typeface="Arial" panose="020B0604020202020204" pitchFamily="34" charset="0"/>
                        </a:rPr>
                        <a:t>0.00</a:t>
                      </a:r>
                    </a:p>
                  </a:txBody>
                  <a:tcPr marL="0" marR="0" marT="0" marB="0" anchor="b">
                    <a:lnL>
                      <a:noFill/>
                    </a:lnL>
                    <a:lnR>
                      <a:noFill/>
                    </a:lnR>
                    <a:lnT>
                      <a:noFill/>
                    </a:lnT>
                    <a:lnB>
                      <a:noFill/>
                    </a:lnB>
                    <a:solidFill>
                      <a:srgbClr val="FFFF99"/>
                    </a:solidFill>
                  </a:tcPr>
                </a:tc>
                <a:tc>
                  <a:txBody>
                    <a:bodyPr/>
                    <a:lstStyle/>
                    <a:p>
                      <a:pPr algn="r" fontAlgn="b"/>
                      <a:r>
                        <a:rPr lang="en-US" sz="700" b="0" i="0" u="none" strike="noStrike" dirty="0">
                          <a:solidFill>
                            <a:srgbClr val="000000"/>
                          </a:solidFill>
                          <a:effectLst/>
                          <a:latin typeface="Arial" panose="020B0604020202020204" pitchFamily="34" charset="0"/>
                        </a:rPr>
                        <a:t>0.00</a:t>
                      </a:r>
                    </a:p>
                  </a:txBody>
                  <a:tcPr marL="0" marR="0" marT="0" marB="0" anchor="b">
                    <a:lnL>
                      <a:noFill/>
                    </a:lnL>
                    <a:lnR>
                      <a:noFill/>
                    </a:lnR>
                    <a:lnT>
                      <a:noFill/>
                    </a:lnT>
                    <a:lnB>
                      <a:noFill/>
                    </a:lnB>
                    <a:solidFill>
                      <a:srgbClr val="FFFF99"/>
                    </a:solidFill>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0" marR="0" marT="0" marB="0" anchor="b">
                    <a:lnL>
                      <a:noFill/>
                    </a:lnL>
                    <a:lnR>
                      <a:noFill/>
                    </a:lnR>
                    <a:lnT>
                      <a:noFill/>
                    </a:lnT>
                    <a:lnB>
                      <a:noFill/>
                    </a:lnB>
                  </a:tcPr>
                </a:tc>
                <a:tc>
                  <a:txBody>
                    <a:bodyPr/>
                    <a:lstStyle/>
                    <a:p>
                      <a:pPr algn="r" fontAlgn="b"/>
                      <a:r>
                        <a:rPr lang="en-US" sz="700" b="0" i="0" u="none" strike="noStrike" dirty="0">
                          <a:solidFill>
                            <a:srgbClr val="000000"/>
                          </a:solidFill>
                          <a:effectLst/>
                          <a:latin typeface="Arial" panose="020B0604020202020204" pitchFamily="34" charset="0"/>
                        </a:rPr>
                        <a:t>0.00</a:t>
                      </a:r>
                    </a:p>
                  </a:txBody>
                  <a:tcPr marL="0" marR="0" marT="0" marB="0" anchor="b">
                    <a:lnL>
                      <a:noFill/>
                    </a:lnL>
                    <a:lnR>
                      <a:noFill/>
                    </a:lnR>
                    <a:lnT>
                      <a:noFill/>
                    </a:lnT>
                    <a:lnB>
                      <a:noFill/>
                    </a:lnB>
                    <a:solidFill>
                      <a:srgbClr val="FFFF99"/>
                    </a:solidFill>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0" marR="0" marT="0" marB="0" anchor="b">
                    <a:lnL>
                      <a:noFill/>
                    </a:lnL>
                    <a:lnR>
                      <a:noFill/>
                    </a:lnR>
                    <a:lnT>
                      <a:noFill/>
                    </a:lnT>
                    <a:lnB>
                      <a:noFill/>
                    </a:lnB>
                  </a:tcPr>
                </a:tc>
                <a:tc>
                  <a:txBody>
                    <a:bodyPr/>
                    <a:lstStyle/>
                    <a:p>
                      <a:pPr algn="r" fontAlgn="b"/>
                      <a:r>
                        <a:rPr lang="en-US" sz="700" b="0" i="0" u="none" strike="noStrike" dirty="0">
                          <a:solidFill>
                            <a:srgbClr val="000000"/>
                          </a:solidFill>
                          <a:effectLst/>
                          <a:latin typeface="Arial" panose="020B0604020202020204" pitchFamily="34" charset="0"/>
                        </a:rPr>
                        <a:t>25,000.00</a:t>
                      </a:r>
                    </a:p>
                  </a:txBody>
                  <a:tcPr marL="0" marR="0" marT="0" marB="0" anchor="b">
                    <a:lnL>
                      <a:noFill/>
                    </a:lnL>
                    <a:lnR>
                      <a:noFill/>
                    </a:lnR>
                    <a:lnT>
                      <a:noFill/>
                    </a:lnT>
                    <a:lnB>
                      <a:noFill/>
                    </a:lnB>
                    <a:solidFill>
                      <a:srgbClr val="CCFF66"/>
                    </a:solidFill>
                  </a:tcPr>
                </a:tc>
                <a:tc>
                  <a:txBody>
                    <a:bodyPr/>
                    <a:lstStyle/>
                    <a:p>
                      <a:pPr algn="l" fontAlgn="b"/>
                      <a:r>
                        <a:rPr lang="en-US" sz="700" b="0" i="0" u="none" strike="noStrike" dirty="0">
                          <a:solidFill>
                            <a:srgbClr val="000000"/>
                          </a:solidFill>
                          <a:effectLst/>
                          <a:latin typeface="Arial" panose="020B0604020202020204" pitchFamily="34" charset="0"/>
                        </a:rPr>
                        <a:t> </a:t>
                      </a:r>
                    </a:p>
                  </a:txBody>
                  <a:tcPr marL="0" marR="0" marT="0" marB="0" anchor="b">
                    <a:lnL>
                      <a:noFill/>
                    </a:lnL>
                    <a:lnR>
                      <a:noFill/>
                    </a:lnR>
                    <a:lnT>
                      <a:noFill/>
                    </a:lnT>
                    <a:lnB>
                      <a:noFill/>
                    </a:lnB>
                    <a:solidFill>
                      <a:srgbClr val="000000"/>
                    </a:solidFill>
                  </a:tcPr>
                </a:tc>
                <a:tc>
                  <a:txBody>
                    <a:bodyPr/>
                    <a:lstStyle/>
                    <a:p>
                      <a:pPr algn="r" fontAlgn="b"/>
                      <a:r>
                        <a:rPr lang="en-US" sz="700" b="0" i="0" u="none" strike="noStrike" dirty="0">
                          <a:solidFill>
                            <a:srgbClr val="000000"/>
                          </a:solidFill>
                          <a:effectLst/>
                          <a:latin typeface="Arial" panose="020B0604020202020204" pitchFamily="34" charset="0"/>
                        </a:rPr>
                        <a:t>0.00</a:t>
                      </a:r>
                    </a:p>
                  </a:txBody>
                  <a:tcPr marL="0" marR="0" marT="0" marB="0" anchor="b">
                    <a:lnL>
                      <a:noFill/>
                    </a:lnL>
                    <a:lnR>
                      <a:noFill/>
                    </a:lnR>
                    <a:lnT>
                      <a:noFill/>
                    </a:lnT>
                    <a:lnB>
                      <a:noFill/>
                    </a:lnB>
                    <a:solidFill>
                      <a:srgbClr val="CCFF66"/>
                    </a:solidFill>
                  </a:tcPr>
                </a:tc>
                <a:extLst>
                  <a:ext uri="{0D108BD9-81ED-4DB2-BD59-A6C34878D82A}">
                    <a16:rowId xmlns:a16="http://schemas.microsoft.com/office/drawing/2014/main" val="4286926524"/>
                  </a:ext>
                </a:extLst>
              </a:tr>
              <a:tr h="164044">
                <a:tc>
                  <a:txBody>
                    <a:bodyPr/>
                    <a:lstStyle/>
                    <a:p>
                      <a:pPr algn="l" fontAlgn="b"/>
                      <a:endParaRPr lang="en-US" sz="700" b="1" i="0" u="none" strike="noStrike" dirty="0">
                        <a:solidFill>
                          <a:srgbClr val="000000"/>
                        </a:solidFill>
                        <a:effectLst/>
                        <a:latin typeface="Arial" panose="020B0604020202020204" pitchFamily="34" charset="0"/>
                      </a:endParaRPr>
                    </a:p>
                  </a:txBody>
                  <a:tcPr marL="0" marR="0" marT="0" marB="0" anchor="b">
                    <a:lnL>
                      <a:noFill/>
                    </a:lnL>
                    <a:lnR>
                      <a:noFill/>
                    </a:lnR>
                    <a:lnT>
                      <a:noFill/>
                    </a:lnT>
                    <a:lnB>
                      <a:noFill/>
                    </a:lnB>
                  </a:tcPr>
                </a:tc>
                <a:tc gridSpan="4">
                  <a:txBody>
                    <a:bodyPr/>
                    <a:lstStyle/>
                    <a:p>
                      <a:pPr algn="l" fontAlgn="b"/>
                      <a:r>
                        <a:rPr lang="en-US" sz="700" b="1" i="0" u="none" strike="noStrike" dirty="0">
                          <a:solidFill>
                            <a:srgbClr val="000000"/>
                          </a:solidFill>
                          <a:effectLst/>
                          <a:latin typeface="Arial" panose="020B0604020202020204" pitchFamily="34" charset="0"/>
                        </a:rPr>
                        <a:t>52101 · POLICE EXPENSES</a:t>
                      </a:r>
                    </a:p>
                  </a:txBody>
                  <a:tcPr marL="0" marR="0" marT="0" marB="0" anchor="b">
                    <a:lnL>
                      <a:noFill/>
                    </a:lnL>
                    <a:lnR>
                      <a:noFill/>
                    </a:lnR>
                    <a:lnT>
                      <a:noFill/>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r" fontAlgn="b"/>
                      <a:r>
                        <a:rPr lang="en-US" sz="700" b="0" i="0" u="none" strike="noStrike" dirty="0">
                          <a:solidFill>
                            <a:srgbClr val="000000"/>
                          </a:solidFill>
                          <a:effectLst/>
                          <a:latin typeface="Arial" panose="020B0604020202020204" pitchFamily="34" charset="0"/>
                        </a:rPr>
                        <a:t>9,051.44</a:t>
                      </a:r>
                    </a:p>
                  </a:txBody>
                  <a:tcPr marL="0" marR="0" marT="0" marB="0" anchor="b">
                    <a:lnL>
                      <a:noFill/>
                    </a:lnL>
                    <a:lnR>
                      <a:noFill/>
                    </a:lnR>
                    <a:lnT>
                      <a:noFill/>
                    </a:lnT>
                    <a:lnB>
                      <a:noFill/>
                    </a:lnB>
                    <a:solidFill>
                      <a:srgbClr val="C5D9F1"/>
                    </a:solidFill>
                  </a:tcPr>
                </a:tc>
                <a:tc>
                  <a:txBody>
                    <a:bodyPr/>
                    <a:lstStyle/>
                    <a:p>
                      <a:pPr algn="l" fontAlgn="b"/>
                      <a:endParaRPr lang="en-US" sz="1000" b="0" i="0" u="none" strike="noStrike" dirty="0">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r" fontAlgn="b"/>
                      <a:r>
                        <a:rPr lang="en-US" sz="700" b="0" i="0" u="none" strike="noStrike" dirty="0">
                          <a:solidFill>
                            <a:srgbClr val="000000"/>
                          </a:solidFill>
                          <a:effectLst/>
                          <a:latin typeface="Arial" panose="020B0604020202020204" pitchFamily="34" charset="0"/>
                        </a:rPr>
                        <a:t>1,751.73</a:t>
                      </a:r>
                    </a:p>
                  </a:txBody>
                  <a:tcPr marL="0" marR="0" marT="0" marB="0" anchor="b">
                    <a:lnL>
                      <a:noFill/>
                    </a:lnL>
                    <a:lnR>
                      <a:noFill/>
                    </a:lnR>
                    <a:lnT>
                      <a:noFill/>
                    </a:lnT>
                    <a:lnB>
                      <a:noFill/>
                    </a:lnB>
                    <a:solidFill>
                      <a:srgbClr val="8DB4E3"/>
                    </a:solidFill>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0" marR="0" marT="0" marB="0" anchor="b">
                    <a:lnL>
                      <a:noFill/>
                    </a:lnL>
                    <a:lnR>
                      <a:noFill/>
                    </a:lnR>
                    <a:lnT>
                      <a:noFill/>
                    </a:lnT>
                    <a:lnB>
                      <a:noFill/>
                    </a:lnB>
                  </a:tcPr>
                </a:tc>
                <a:tc>
                  <a:txBody>
                    <a:bodyPr/>
                    <a:lstStyle/>
                    <a:p>
                      <a:pPr algn="r" fontAlgn="b"/>
                      <a:r>
                        <a:rPr lang="en-US" sz="700" b="0" i="0" u="none" strike="noStrike" dirty="0">
                          <a:solidFill>
                            <a:srgbClr val="000000"/>
                          </a:solidFill>
                          <a:effectLst/>
                          <a:latin typeface="Arial" panose="020B0604020202020204" pitchFamily="34" charset="0"/>
                        </a:rPr>
                        <a:t>424.23</a:t>
                      </a:r>
                    </a:p>
                  </a:txBody>
                  <a:tcPr marL="0" marR="0" marT="0" marB="0" anchor="b">
                    <a:lnL>
                      <a:noFill/>
                    </a:lnL>
                    <a:lnR>
                      <a:noFill/>
                    </a:lnR>
                    <a:lnT>
                      <a:noFill/>
                    </a:lnT>
                    <a:lnB>
                      <a:noFill/>
                    </a:lnB>
                    <a:solidFill>
                      <a:srgbClr val="FFFF99"/>
                    </a:solidFill>
                  </a:tcPr>
                </a:tc>
                <a:tc>
                  <a:txBody>
                    <a:bodyPr/>
                    <a:lstStyle/>
                    <a:p>
                      <a:pPr algn="l" fontAlgn="b"/>
                      <a:r>
                        <a:rPr lang="en-US" sz="700" b="0" i="0" u="none" strike="noStrike" dirty="0">
                          <a:solidFill>
                            <a:srgbClr val="000000"/>
                          </a:solidFill>
                          <a:effectLst/>
                          <a:latin typeface="Arial" panose="020B0604020202020204" pitchFamily="34" charset="0"/>
                        </a:rPr>
                        <a:t> </a:t>
                      </a:r>
                    </a:p>
                  </a:txBody>
                  <a:tcPr marL="0" marR="0" marT="0" marB="0" anchor="b">
                    <a:lnL>
                      <a:noFill/>
                    </a:lnL>
                    <a:lnR>
                      <a:noFill/>
                    </a:lnR>
                    <a:lnT>
                      <a:noFill/>
                    </a:lnT>
                    <a:lnB>
                      <a:noFill/>
                    </a:lnB>
                    <a:solidFill>
                      <a:srgbClr val="000000"/>
                    </a:solidFill>
                  </a:tcPr>
                </a:tc>
                <a:tc>
                  <a:txBody>
                    <a:bodyPr/>
                    <a:lstStyle/>
                    <a:p>
                      <a:pPr algn="r" fontAlgn="b"/>
                      <a:r>
                        <a:rPr lang="en-US" sz="700" b="0" i="0" u="none" strike="noStrike" dirty="0">
                          <a:solidFill>
                            <a:srgbClr val="000000"/>
                          </a:solidFill>
                          <a:effectLst/>
                          <a:latin typeface="Arial" panose="020B0604020202020204" pitchFamily="34" charset="0"/>
                        </a:rPr>
                        <a:t>306.91</a:t>
                      </a:r>
                    </a:p>
                  </a:txBody>
                  <a:tcPr marL="0" marR="0" marT="0" marB="0" anchor="b">
                    <a:lnL>
                      <a:noFill/>
                    </a:lnL>
                    <a:lnR>
                      <a:noFill/>
                    </a:lnR>
                    <a:lnT>
                      <a:noFill/>
                    </a:lnT>
                    <a:lnB>
                      <a:noFill/>
                    </a:lnB>
                    <a:solidFill>
                      <a:srgbClr val="FFFF99"/>
                    </a:solidFill>
                  </a:tcPr>
                </a:tc>
                <a:tc>
                  <a:txBody>
                    <a:bodyPr/>
                    <a:lstStyle/>
                    <a:p>
                      <a:pPr algn="r" fontAlgn="b"/>
                      <a:r>
                        <a:rPr lang="en-US" sz="700" b="0" i="0" u="none" strike="noStrike" dirty="0">
                          <a:solidFill>
                            <a:srgbClr val="000000"/>
                          </a:solidFill>
                          <a:effectLst/>
                          <a:latin typeface="Arial" panose="020B0604020202020204" pitchFamily="34" charset="0"/>
                        </a:rPr>
                        <a:t>1,693.09</a:t>
                      </a:r>
                    </a:p>
                  </a:txBody>
                  <a:tcPr marL="0" marR="0" marT="0" marB="0" anchor="b">
                    <a:lnL>
                      <a:noFill/>
                    </a:lnL>
                    <a:lnR>
                      <a:noFill/>
                    </a:lnR>
                    <a:lnT>
                      <a:noFill/>
                    </a:lnT>
                    <a:lnB>
                      <a:noFill/>
                    </a:lnB>
                    <a:solidFill>
                      <a:srgbClr val="FFFF99"/>
                    </a:solidFill>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0" marR="0" marT="0" marB="0" anchor="b">
                    <a:lnL>
                      <a:noFill/>
                    </a:lnL>
                    <a:lnR>
                      <a:noFill/>
                    </a:lnR>
                    <a:lnT>
                      <a:noFill/>
                    </a:lnT>
                    <a:lnB>
                      <a:noFill/>
                    </a:lnB>
                  </a:tcPr>
                </a:tc>
                <a:tc>
                  <a:txBody>
                    <a:bodyPr/>
                    <a:lstStyle/>
                    <a:p>
                      <a:pPr algn="r" fontAlgn="b"/>
                      <a:r>
                        <a:rPr lang="en-US" sz="700" b="0" i="0" u="none" strike="noStrike" dirty="0">
                          <a:solidFill>
                            <a:srgbClr val="000000"/>
                          </a:solidFill>
                          <a:effectLst/>
                          <a:latin typeface="Arial" panose="020B0604020202020204" pitchFamily="34" charset="0"/>
                        </a:rPr>
                        <a:t>2,000.00</a:t>
                      </a:r>
                    </a:p>
                  </a:txBody>
                  <a:tcPr marL="0" marR="0" marT="0" marB="0" anchor="b">
                    <a:lnL>
                      <a:noFill/>
                    </a:lnL>
                    <a:lnR>
                      <a:noFill/>
                    </a:lnR>
                    <a:lnT>
                      <a:noFill/>
                    </a:lnT>
                    <a:lnB>
                      <a:noFill/>
                    </a:lnB>
                    <a:solidFill>
                      <a:srgbClr val="FFFF99"/>
                    </a:solidFill>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0" marR="0" marT="0" marB="0" anchor="b">
                    <a:lnL>
                      <a:noFill/>
                    </a:lnL>
                    <a:lnR>
                      <a:noFill/>
                    </a:lnR>
                    <a:lnT>
                      <a:noFill/>
                    </a:lnT>
                    <a:lnB>
                      <a:noFill/>
                    </a:lnB>
                  </a:tcPr>
                </a:tc>
                <a:tc>
                  <a:txBody>
                    <a:bodyPr/>
                    <a:lstStyle/>
                    <a:p>
                      <a:pPr algn="r" fontAlgn="b"/>
                      <a:r>
                        <a:rPr lang="en-US" sz="700" b="0" i="0" u="none" strike="noStrike" dirty="0">
                          <a:solidFill>
                            <a:srgbClr val="000000"/>
                          </a:solidFill>
                          <a:effectLst/>
                          <a:latin typeface="Arial" panose="020B0604020202020204" pitchFamily="34" charset="0"/>
                        </a:rPr>
                        <a:t>2,000.00</a:t>
                      </a:r>
                    </a:p>
                  </a:txBody>
                  <a:tcPr marL="0" marR="0" marT="0" marB="0" anchor="b">
                    <a:lnL>
                      <a:noFill/>
                    </a:lnL>
                    <a:lnR>
                      <a:noFill/>
                    </a:lnR>
                    <a:lnT>
                      <a:noFill/>
                    </a:lnT>
                    <a:lnB>
                      <a:noFill/>
                    </a:lnB>
                    <a:solidFill>
                      <a:srgbClr val="CCFF66"/>
                    </a:solidFill>
                  </a:tcPr>
                </a:tc>
                <a:tc>
                  <a:txBody>
                    <a:bodyPr/>
                    <a:lstStyle/>
                    <a:p>
                      <a:pPr algn="l" fontAlgn="b"/>
                      <a:r>
                        <a:rPr lang="en-US" sz="700" b="0" i="0" u="none" strike="noStrike" dirty="0">
                          <a:solidFill>
                            <a:srgbClr val="000000"/>
                          </a:solidFill>
                          <a:effectLst/>
                          <a:latin typeface="Arial" panose="020B0604020202020204" pitchFamily="34" charset="0"/>
                        </a:rPr>
                        <a:t> </a:t>
                      </a:r>
                    </a:p>
                  </a:txBody>
                  <a:tcPr marL="0" marR="0" marT="0" marB="0" anchor="b">
                    <a:lnL>
                      <a:noFill/>
                    </a:lnL>
                    <a:lnR>
                      <a:noFill/>
                    </a:lnR>
                    <a:lnT>
                      <a:noFill/>
                    </a:lnT>
                    <a:lnB>
                      <a:noFill/>
                    </a:lnB>
                    <a:solidFill>
                      <a:srgbClr val="000000"/>
                    </a:solidFill>
                  </a:tcPr>
                </a:tc>
                <a:tc>
                  <a:txBody>
                    <a:bodyPr/>
                    <a:lstStyle/>
                    <a:p>
                      <a:pPr algn="r" fontAlgn="b"/>
                      <a:r>
                        <a:rPr lang="en-US" sz="700" b="0" i="0" u="none" strike="noStrike" dirty="0">
                          <a:solidFill>
                            <a:srgbClr val="000000"/>
                          </a:solidFill>
                          <a:effectLst/>
                          <a:latin typeface="Arial" panose="020B0604020202020204" pitchFamily="34" charset="0"/>
                        </a:rPr>
                        <a:t>0.00</a:t>
                      </a:r>
                    </a:p>
                  </a:txBody>
                  <a:tcPr marL="0" marR="0" marT="0" marB="0" anchor="b">
                    <a:lnL>
                      <a:noFill/>
                    </a:lnL>
                    <a:lnR>
                      <a:noFill/>
                    </a:lnR>
                    <a:lnT>
                      <a:noFill/>
                    </a:lnT>
                    <a:lnB>
                      <a:noFill/>
                    </a:lnB>
                    <a:solidFill>
                      <a:srgbClr val="CCFF66"/>
                    </a:solidFill>
                  </a:tcPr>
                </a:tc>
                <a:extLst>
                  <a:ext uri="{0D108BD9-81ED-4DB2-BD59-A6C34878D82A}">
                    <a16:rowId xmlns:a16="http://schemas.microsoft.com/office/drawing/2014/main" val="3121958551"/>
                  </a:ext>
                </a:extLst>
              </a:tr>
              <a:tr h="164044">
                <a:tc>
                  <a:txBody>
                    <a:bodyPr/>
                    <a:lstStyle/>
                    <a:p>
                      <a:pPr algn="l" fontAlgn="b"/>
                      <a:endParaRPr lang="en-US" sz="700" b="1" i="0" u="none" strike="noStrike" dirty="0">
                        <a:solidFill>
                          <a:srgbClr val="000000"/>
                        </a:solidFill>
                        <a:effectLst/>
                        <a:latin typeface="Arial" panose="020B0604020202020204" pitchFamily="34" charset="0"/>
                      </a:endParaRPr>
                    </a:p>
                  </a:txBody>
                  <a:tcPr marL="0" marR="0" marT="0" marB="0" anchor="b">
                    <a:lnL>
                      <a:noFill/>
                    </a:lnL>
                    <a:lnR>
                      <a:noFill/>
                    </a:lnR>
                    <a:lnT>
                      <a:noFill/>
                    </a:lnT>
                    <a:lnB>
                      <a:noFill/>
                    </a:lnB>
                  </a:tcPr>
                </a:tc>
                <a:tc gridSpan="4">
                  <a:txBody>
                    <a:bodyPr/>
                    <a:lstStyle/>
                    <a:p>
                      <a:pPr algn="l" fontAlgn="b"/>
                      <a:r>
                        <a:rPr lang="en-US" sz="700" b="1" i="0" u="none" strike="noStrike" dirty="0">
                          <a:solidFill>
                            <a:srgbClr val="000000"/>
                          </a:solidFill>
                          <a:effectLst/>
                          <a:latin typeface="Arial" panose="020B0604020202020204" pitchFamily="34" charset="0"/>
                        </a:rPr>
                        <a:t>52102 · POLICE-SOCIAL SECURITY EXPENSE</a:t>
                      </a:r>
                    </a:p>
                  </a:txBody>
                  <a:tcPr marL="0" marR="0" marT="0" marB="0" anchor="b">
                    <a:lnL>
                      <a:noFill/>
                    </a:lnL>
                    <a:lnR>
                      <a:noFill/>
                    </a:lnR>
                    <a:lnT>
                      <a:noFill/>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r" fontAlgn="b"/>
                      <a:r>
                        <a:rPr lang="en-US" sz="700" b="0" i="0" u="none" strike="noStrike" dirty="0">
                          <a:solidFill>
                            <a:srgbClr val="000000"/>
                          </a:solidFill>
                          <a:effectLst/>
                          <a:latin typeface="Arial" panose="020B0604020202020204" pitchFamily="34" charset="0"/>
                        </a:rPr>
                        <a:t>3,608.90</a:t>
                      </a:r>
                    </a:p>
                  </a:txBody>
                  <a:tcPr marL="0" marR="0" marT="0" marB="0" anchor="b">
                    <a:lnL>
                      <a:noFill/>
                    </a:lnL>
                    <a:lnR>
                      <a:noFill/>
                    </a:lnR>
                    <a:lnT>
                      <a:noFill/>
                    </a:lnT>
                    <a:lnB>
                      <a:noFill/>
                    </a:lnB>
                    <a:solidFill>
                      <a:srgbClr val="C5D9F1"/>
                    </a:solidFill>
                  </a:tcPr>
                </a:tc>
                <a:tc>
                  <a:txBody>
                    <a:bodyPr/>
                    <a:lstStyle/>
                    <a:p>
                      <a:pPr algn="l" fontAlgn="b"/>
                      <a:endParaRPr lang="en-US" sz="1000" b="0" i="0" u="none" strike="noStrike" dirty="0">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r" fontAlgn="b"/>
                      <a:r>
                        <a:rPr lang="en-US" sz="700" b="0" i="0" u="none" strike="noStrike" dirty="0">
                          <a:solidFill>
                            <a:srgbClr val="000000"/>
                          </a:solidFill>
                          <a:effectLst/>
                          <a:latin typeface="Arial" panose="020B0604020202020204" pitchFamily="34" charset="0"/>
                        </a:rPr>
                        <a:t>1,207.54</a:t>
                      </a:r>
                    </a:p>
                  </a:txBody>
                  <a:tcPr marL="0" marR="0" marT="0" marB="0" anchor="b">
                    <a:lnL>
                      <a:noFill/>
                    </a:lnL>
                    <a:lnR>
                      <a:noFill/>
                    </a:lnR>
                    <a:lnT>
                      <a:noFill/>
                    </a:lnT>
                    <a:lnB>
                      <a:noFill/>
                    </a:lnB>
                    <a:solidFill>
                      <a:srgbClr val="8DB4E3"/>
                    </a:solidFill>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0" marR="0" marT="0" marB="0" anchor="b">
                    <a:lnL>
                      <a:noFill/>
                    </a:lnL>
                    <a:lnR>
                      <a:noFill/>
                    </a:lnR>
                    <a:lnT>
                      <a:noFill/>
                    </a:lnT>
                    <a:lnB>
                      <a:noFill/>
                    </a:lnB>
                  </a:tcPr>
                </a:tc>
                <a:tc>
                  <a:txBody>
                    <a:bodyPr/>
                    <a:lstStyle/>
                    <a:p>
                      <a:pPr algn="r" fontAlgn="b"/>
                      <a:r>
                        <a:rPr lang="en-US" sz="700" b="0" i="0" u="none" strike="noStrike" dirty="0">
                          <a:solidFill>
                            <a:srgbClr val="000000"/>
                          </a:solidFill>
                          <a:effectLst/>
                          <a:latin typeface="Arial" panose="020B0604020202020204" pitchFamily="34" charset="0"/>
                        </a:rPr>
                        <a:t>0.00</a:t>
                      </a:r>
                    </a:p>
                  </a:txBody>
                  <a:tcPr marL="0" marR="0" marT="0" marB="0" anchor="b">
                    <a:lnL>
                      <a:noFill/>
                    </a:lnL>
                    <a:lnR>
                      <a:noFill/>
                    </a:lnR>
                    <a:lnT>
                      <a:noFill/>
                    </a:lnT>
                    <a:lnB>
                      <a:noFill/>
                    </a:lnB>
                    <a:solidFill>
                      <a:srgbClr val="FFFF99"/>
                    </a:solidFill>
                  </a:tcPr>
                </a:tc>
                <a:tc>
                  <a:txBody>
                    <a:bodyPr/>
                    <a:lstStyle/>
                    <a:p>
                      <a:pPr algn="l" fontAlgn="b"/>
                      <a:r>
                        <a:rPr lang="en-US" sz="700" b="0" i="0" u="none" strike="noStrike" dirty="0">
                          <a:solidFill>
                            <a:srgbClr val="000000"/>
                          </a:solidFill>
                          <a:effectLst/>
                          <a:latin typeface="Arial" panose="020B0604020202020204" pitchFamily="34" charset="0"/>
                        </a:rPr>
                        <a:t> </a:t>
                      </a:r>
                    </a:p>
                  </a:txBody>
                  <a:tcPr marL="0" marR="0" marT="0" marB="0" anchor="b">
                    <a:lnL>
                      <a:noFill/>
                    </a:lnL>
                    <a:lnR>
                      <a:noFill/>
                    </a:lnR>
                    <a:lnT>
                      <a:noFill/>
                    </a:lnT>
                    <a:lnB>
                      <a:noFill/>
                    </a:lnB>
                    <a:solidFill>
                      <a:srgbClr val="000000"/>
                    </a:solidFill>
                  </a:tcPr>
                </a:tc>
                <a:tc>
                  <a:txBody>
                    <a:bodyPr/>
                    <a:lstStyle/>
                    <a:p>
                      <a:pPr algn="r" fontAlgn="b"/>
                      <a:r>
                        <a:rPr lang="en-US" sz="700" b="0" i="0" u="none" strike="noStrike" dirty="0">
                          <a:solidFill>
                            <a:srgbClr val="000000"/>
                          </a:solidFill>
                          <a:effectLst/>
                          <a:latin typeface="Arial" panose="020B0604020202020204" pitchFamily="34" charset="0"/>
                        </a:rPr>
                        <a:t>0.00</a:t>
                      </a:r>
                    </a:p>
                  </a:txBody>
                  <a:tcPr marL="0" marR="0" marT="0" marB="0" anchor="b">
                    <a:lnL>
                      <a:noFill/>
                    </a:lnL>
                    <a:lnR>
                      <a:noFill/>
                    </a:lnR>
                    <a:lnT>
                      <a:noFill/>
                    </a:lnT>
                    <a:lnB>
                      <a:noFill/>
                    </a:lnB>
                    <a:solidFill>
                      <a:srgbClr val="FFFF99"/>
                    </a:solidFill>
                  </a:tcPr>
                </a:tc>
                <a:tc>
                  <a:txBody>
                    <a:bodyPr/>
                    <a:lstStyle/>
                    <a:p>
                      <a:pPr algn="r" fontAlgn="b"/>
                      <a:r>
                        <a:rPr lang="en-US" sz="700" b="0" i="0" u="none" strike="noStrike" dirty="0">
                          <a:solidFill>
                            <a:srgbClr val="000000"/>
                          </a:solidFill>
                          <a:effectLst/>
                          <a:latin typeface="Arial" panose="020B0604020202020204" pitchFamily="34" charset="0"/>
                        </a:rPr>
                        <a:t>0.00</a:t>
                      </a:r>
                    </a:p>
                  </a:txBody>
                  <a:tcPr marL="0" marR="0" marT="0" marB="0" anchor="b">
                    <a:lnL>
                      <a:noFill/>
                    </a:lnL>
                    <a:lnR>
                      <a:noFill/>
                    </a:lnR>
                    <a:lnT>
                      <a:noFill/>
                    </a:lnT>
                    <a:lnB>
                      <a:noFill/>
                    </a:lnB>
                    <a:solidFill>
                      <a:srgbClr val="FFFF99"/>
                    </a:solidFill>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0" marR="0" marT="0" marB="0" anchor="b">
                    <a:lnL>
                      <a:noFill/>
                    </a:lnL>
                    <a:lnR>
                      <a:noFill/>
                    </a:lnR>
                    <a:lnT>
                      <a:noFill/>
                    </a:lnT>
                    <a:lnB>
                      <a:noFill/>
                    </a:lnB>
                  </a:tcPr>
                </a:tc>
                <a:tc>
                  <a:txBody>
                    <a:bodyPr/>
                    <a:lstStyle/>
                    <a:p>
                      <a:pPr algn="r" fontAlgn="b"/>
                      <a:r>
                        <a:rPr lang="en-US" sz="700" b="0" i="0" u="none" strike="noStrike" dirty="0">
                          <a:solidFill>
                            <a:srgbClr val="000000"/>
                          </a:solidFill>
                          <a:effectLst/>
                          <a:latin typeface="Arial" panose="020B0604020202020204" pitchFamily="34" charset="0"/>
                        </a:rPr>
                        <a:t>0.00</a:t>
                      </a:r>
                    </a:p>
                  </a:txBody>
                  <a:tcPr marL="0" marR="0" marT="0" marB="0" anchor="b">
                    <a:lnL>
                      <a:noFill/>
                    </a:lnL>
                    <a:lnR>
                      <a:noFill/>
                    </a:lnR>
                    <a:lnT>
                      <a:noFill/>
                    </a:lnT>
                    <a:lnB>
                      <a:noFill/>
                    </a:lnB>
                    <a:solidFill>
                      <a:srgbClr val="FFFF99"/>
                    </a:solidFill>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0" marR="0" marT="0" marB="0" anchor="b">
                    <a:lnL>
                      <a:noFill/>
                    </a:lnL>
                    <a:lnR>
                      <a:noFill/>
                    </a:lnR>
                    <a:lnT>
                      <a:noFill/>
                    </a:lnT>
                    <a:lnB>
                      <a:noFill/>
                    </a:lnB>
                  </a:tcPr>
                </a:tc>
                <a:tc>
                  <a:txBody>
                    <a:bodyPr/>
                    <a:lstStyle/>
                    <a:p>
                      <a:pPr algn="r" fontAlgn="b"/>
                      <a:r>
                        <a:rPr lang="en-US" sz="700" b="0" i="0" u="none" strike="noStrike" dirty="0">
                          <a:solidFill>
                            <a:srgbClr val="000000"/>
                          </a:solidFill>
                          <a:effectLst/>
                          <a:latin typeface="Arial" panose="020B0604020202020204" pitchFamily="34" charset="0"/>
                        </a:rPr>
                        <a:t>1,500.00</a:t>
                      </a:r>
                    </a:p>
                  </a:txBody>
                  <a:tcPr marL="0" marR="0" marT="0" marB="0" anchor="b">
                    <a:lnL>
                      <a:noFill/>
                    </a:lnL>
                    <a:lnR>
                      <a:noFill/>
                    </a:lnR>
                    <a:lnT>
                      <a:noFill/>
                    </a:lnT>
                    <a:lnB>
                      <a:noFill/>
                    </a:lnB>
                    <a:solidFill>
                      <a:srgbClr val="CCFF66"/>
                    </a:solidFill>
                  </a:tcPr>
                </a:tc>
                <a:tc>
                  <a:txBody>
                    <a:bodyPr/>
                    <a:lstStyle/>
                    <a:p>
                      <a:pPr algn="l" fontAlgn="b"/>
                      <a:r>
                        <a:rPr lang="en-US" sz="700" b="0" i="0" u="none" strike="noStrike" dirty="0">
                          <a:solidFill>
                            <a:srgbClr val="000000"/>
                          </a:solidFill>
                          <a:effectLst/>
                          <a:latin typeface="Arial" panose="020B0604020202020204" pitchFamily="34" charset="0"/>
                        </a:rPr>
                        <a:t> </a:t>
                      </a:r>
                    </a:p>
                  </a:txBody>
                  <a:tcPr marL="0" marR="0" marT="0" marB="0" anchor="b">
                    <a:lnL>
                      <a:noFill/>
                    </a:lnL>
                    <a:lnR>
                      <a:noFill/>
                    </a:lnR>
                    <a:lnT>
                      <a:noFill/>
                    </a:lnT>
                    <a:lnB>
                      <a:noFill/>
                    </a:lnB>
                    <a:solidFill>
                      <a:srgbClr val="000000"/>
                    </a:solidFill>
                  </a:tcPr>
                </a:tc>
                <a:tc>
                  <a:txBody>
                    <a:bodyPr/>
                    <a:lstStyle/>
                    <a:p>
                      <a:pPr algn="r" fontAlgn="b"/>
                      <a:r>
                        <a:rPr lang="en-US" sz="700" b="0" i="0" u="none" strike="noStrike" dirty="0">
                          <a:solidFill>
                            <a:srgbClr val="000000"/>
                          </a:solidFill>
                          <a:effectLst/>
                          <a:latin typeface="Arial" panose="020B0604020202020204" pitchFamily="34" charset="0"/>
                        </a:rPr>
                        <a:t>0.00</a:t>
                      </a:r>
                    </a:p>
                  </a:txBody>
                  <a:tcPr marL="0" marR="0" marT="0" marB="0" anchor="b">
                    <a:lnL>
                      <a:noFill/>
                    </a:lnL>
                    <a:lnR>
                      <a:noFill/>
                    </a:lnR>
                    <a:lnT>
                      <a:noFill/>
                    </a:lnT>
                    <a:lnB>
                      <a:noFill/>
                    </a:lnB>
                    <a:solidFill>
                      <a:srgbClr val="CCFF66"/>
                    </a:solidFill>
                  </a:tcPr>
                </a:tc>
                <a:extLst>
                  <a:ext uri="{0D108BD9-81ED-4DB2-BD59-A6C34878D82A}">
                    <a16:rowId xmlns:a16="http://schemas.microsoft.com/office/drawing/2014/main" val="4011613659"/>
                  </a:ext>
                </a:extLst>
              </a:tr>
              <a:tr h="164044">
                <a:tc>
                  <a:txBody>
                    <a:bodyPr/>
                    <a:lstStyle/>
                    <a:p>
                      <a:pPr algn="l" fontAlgn="b"/>
                      <a:endParaRPr lang="en-US" sz="700" b="1" i="0" u="none" strike="noStrike" dirty="0">
                        <a:solidFill>
                          <a:srgbClr val="000000"/>
                        </a:solidFill>
                        <a:effectLst/>
                        <a:latin typeface="Arial" panose="020B0604020202020204" pitchFamily="34" charset="0"/>
                      </a:endParaRPr>
                    </a:p>
                  </a:txBody>
                  <a:tcPr marL="0" marR="0" marT="0" marB="0" anchor="b">
                    <a:lnL>
                      <a:noFill/>
                    </a:lnL>
                    <a:lnR>
                      <a:noFill/>
                    </a:lnR>
                    <a:lnT>
                      <a:noFill/>
                    </a:lnT>
                    <a:lnB>
                      <a:noFill/>
                    </a:lnB>
                  </a:tcPr>
                </a:tc>
                <a:tc gridSpan="4">
                  <a:txBody>
                    <a:bodyPr/>
                    <a:lstStyle/>
                    <a:p>
                      <a:pPr algn="l" fontAlgn="b"/>
                      <a:r>
                        <a:rPr lang="en-US" sz="700" b="1" i="0" u="none" strike="noStrike" dirty="0">
                          <a:solidFill>
                            <a:srgbClr val="000000"/>
                          </a:solidFill>
                          <a:effectLst/>
                          <a:latin typeface="Arial" panose="020B0604020202020204" pitchFamily="34" charset="0"/>
                        </a:rPr>
                        <a:t>52103 · POLICE-HEALTH INSURANCE</a:t>
                      </a:r>
                    </a:p>
                  </a:txBody>
                  <a:tcPr marL="0" marR="0" marT="0" marB="0" anchor="b">
                    <a:lnL>
                      <a:noFill/>
                    </a:lnL>
                    <a:lnR>
                      <a:noFill/>
                    </a:lnR>
                    <a:lnT>
                      <a:noFill/>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r" fontAlgn="b"/>
                      <a:r>
                        <a:rPr lang="en-US" sz="700" b="0" i="0" u="none" strike="noStrike" dirty="0">
                          <a:solidFill>
                            <a:srgbClr val="000000"/>
                          </a:solidFill>
                          <a:effectLst/>
                          <a:latin typeface="Arial" panose="020B0604020202020204" pitchFamily="34" charset="0"/>
                        </a:rPr>
                        <a:t>21,705.53</a:t>
                      </a:r>
                    </a:p>
                  </a:txBody>
                  <a:tcPr marL="0" marR="0" marT="0" marB="0" anchor="b">
                    <a:lnL>
                      <a:noFill/>
                    </a:lnL>
                    <a:lnR>
                      <a:noFill/>
                    </a:lnR>
                    <a:lnT>
                      <a:noFill/>
                    </a:lnT>
                    <a:lnB>
                      <a:noFill/>
                    </a:lnB>
                    <a:solidFill>
                      <a:srgbClr val="C5D9F1"/>
                    </a:solidFill>
                  </a:tcPr>
                </a:tc>
                <a:tc>
                  <a:txBody>
                    <a:bodyPr/>
                    <a:lstStyle/>
                    <a:p>
                      <a:pPr algn="l" fontAlgn="b"/>
                      <a:endParaRPr lang="en-US" sz="1000" b="0" i="0" u="none" strike="noStrike" dirty="0">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r" fontAlgn="b"/>
                      <a:r>
                        <a:rPr lang="en-US" sz="700" b="0" i="0" u="none" strike="noStrike" dirty="0">
                          <a:solidFill>
                            <a:srgbClr val="000000"/>
                          </a:solidFill>
                          <a:effectLst/>
                          <a:latin typeface="Arial" panose="020B0604020202020204" pitchFamily="34" charset="0"/>
                        </a:rPr>
                        <a:t>12,282.72</a:t>
                      </a:r>
                    </a:p>
                  </a:txBody>
                  <a:tcPr marL="0" marR="0" marT="0" marB="0" anchor="b">
                    <a:lnL>
                      <a:noFill/>
                    </a:lnL>
                    <a:lnR>
                      <a:noFill/>
                    </a:lnR>
                    <a:lnT>
                      <a:noFill/>
                    </a:lnT>
                    <a:lnB>
                      <a:noFill/>
                    </a:lnB>
                    <a:solidFill>
                      <a:srgbClr val="8DB4E3"/>
                    </a:solidFill>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0" marR="0" marT="0" marB="0" anchor="b">
                    <a:lnL>
                      <a:noFill/>
                    </a:lnL>
                    <a:lnR>
                      <a:noFill/>
                    </a:lnR>
                    <a:lnT>
                      <a:noFill/>
                    </a:lnT>
                    <a:lnB>
                      <a:noFill/>
                    </a:lnB>
                  </a:tcPr>
                </a:tc>
                <a:tc>
                  <a:txBody>
                    <a:bodyPr/>
                    <a:lstStyle/>
                    <a:p>
                      <a:pPr algn="r" fontAlgn="b"/>
                      <a:r>
                        <a:rPr lang="en-US" sz="700" b="0" i="0" u="none" strike="noStrike" dirty="0">
                          <a:solidFill>
                            <a:srgbClr val="000000"/>
                          </a:solidFill>
                          <a:effectLst/>
                          <a:latin typeface="Arial" panose="020B0604020202020204" pitchFamily="34" charset="0"/>
                        </a:rPr>
                        <a:t>-661.01</a:t>
                      </a:r>
                    </a:p>
                  </a:txBody>
                  <a:tcPr marL="0" marR="0" marT="0" marB="0" anchor="b">
                    <a:lnL>
                      <a:noFill/>
                    </a:lnL>
                    <a:lnR>
                      <a:noFill/>
                    </a:lnR>
                    <a:lnT>
                      <a:noFill/>
                    </a:lnT>
                    <a:lnB>
                      <a:noFill/>
                    </a:lnB>
                    <a:solidFill>
                      <a:srgbClr val="FFFF99"/>
                    </a:solidFill>
                  </a:tcPr>
                </a:tc>
                <a:tc>
                  <a:txBody>
                    <a:bodyPr/>
                    <a:lstStyle/>
                    <a:p>
                      <a:pPr algn="l" fontAlgn="b"/>
                      <a:r>
                        <a:rPr lang="en-US" sz="700" b="0" i="0" u="none" strike="noStrike" dirty="0">
                          <a:solidFill>
                            <a:srgbClr val="000000"/>
                          </a:solidFill>
                          <a:effectLst/>
                          <a:latin typeface="Arial" panose="020B0604020202020204" pitchFamily="34" charset="0"/>
                        </a:rPr>
                        <a:t> </a:t>
                      </a:r>
                    </a:p>
                  </a:txBody>
                  <a:tcPr marL="0" marR="0" marT="0" marB="0" anchor="b">
                    <a:lnL>
                      <a:noFill/>
                    </a:lnL>
                    <a:lnR>
                      <a:noFill/>
                    </a:lnR>
                    <a:lnT>
                      <a:noFill/>
                    </a:lnT>
                    <a:lnB>
                      <a:noFill/>
                    </a:lnB>
                    <a:solidFill>
                      <a:srgbClr val="000000"/>
                    </a:solidFill>
                  </a:tcPr>
                </a:tc>
                <a:tc>
                  <a:txBody>
                    <a:bodyPr/>
                    <a:lstStyle/>
                    <a:p>
                      <a:pPr algn="r" fontAlgn="b"/>
                      <a:r>
                        <a:rPr lang="en-US" sz="700" b="0" i="0" u="none" strike="noStrike" dirty="0">
                          <a:solidFill>
                            <a:srgbClr val="000000"/>
                          </a:solidFill>
                          <a:effectLst/>
                          <a:latin typeface="Arial" panose="020B0604020202020204" pitchFamily="34" charset="0"/>
                        </a:rPr>
                        <a:t>0.00</a:t>
                      </a:r>
                    </a:p>
                  </a:txBody>
                  <a:tcPr marL="0" marR="0" marT="0" marB="0" anchor="b">
                    <a:lnL>
                      <a:noFill/>
                    </a:lnL>
                    <a:lnR>
                      <a:noFill/>
                    </a:lnR>
                    <a:lnT>
                      <a:noFill/>
                    </a:lnT>
                    <a:lnB>
                      <a:noFill/>
                    </a:lnB>
                    <a:solidFill>
                      <a:srgbClr val="FFFF99"/>
                    </a:solidFill>
                  </a:tcPr>
                </a:tc>
                <a:tc>
                  <a:txBody>
                    <a:bodyPr/>
                    <a:lstStyle/>
                    <a:p>
                      <a:pPr algn="r" fontAlgn="b"/>
                      <a:r>
                        <a:rPr lang="en-US" sz="700" b="0" i="0" u="none" strike="noStrike" dirty="0">
                          <a:solidFill>
                            <a:srgbClr val="000000"/>
                          </a:solidFill>
                          <a:effectLst/>
                          <a:latin typeface="Arial" panose="020B0604020202020204" pitchFamily="34" charset="0"/>
                        </a:rPr>
                        <a:t>0.00</a:t>
                      </a:r>
                    </a:p>
                  </a:txBody>
                  <a:tcPr marL="0" marR="0" marT="0" marB="0" anchor="b">
                    <a:lnL>
                      <a:noFill/>
                    </a:lnL>
                    <a:lnR>
                      <a:noFill/>
                    </a:lnR>
                    <a:lnT>
                      <a:noFill/>
                    </a:lnT>
                    <a:lnB>
                      <a:noFill/>
                    </a:lnB>
                    <a:solidFill>
                      <a:srgbClr val="FFFF99"/>
                    </a:solidFill>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0" marR="0" marT="0" marB="0" anchor="b">
                    <a:lnL>
                      <a:noFill/>
                    </a:lnL>
                    <a:lnR>
                      <a:noFill/>
                    </a:lnR>
                    <a:lnT>
                      <a:noFill/>
                    </a:lnT>
                    <a:lnB>
                      <a:noFill/>
                    </a:lnB>
                  </a:tcPr>
                </a:tc>
                <a:tc>
                  <a:txBody>
                    <a:bodyPr/>
                    <a:lstStyle/>
                    <a:p>
                      <a:pPr algn="r" fontAlgn="b"/>
                      <a:r>
                        <a:rPr lang="en-US" sz="700" b="0" i="0" u="none" strike="noStrike" dirty="0">
                          <a:solidFill>
                            <a:srgbClr val="000000"/>
                          </a:solidFill>
                          <a:effectLst/>
                          <a:latin typeface="Arial" panose="020B0604020202020204" pitchFamily="34" charset="0"/>
                        </a:rPr>
                        <a:t>0.00</a:t>
                      </a:r>
                    </a:p>
                  </a:txBody>
                  <a:tcPr marL="0" marR="0" marT="0" marB="0" anchor="b">
                    <a:lnL>
                      <a:noFill/>
                    </a:lnL>
                    <a:lnR>
                      <a:noFill/>
                    </a:lnR>
                    <a:lnT>
                      <a:noFill/>
                    </a:lnT>
                    <a:lnB>
                      <a:noFill/>
                    </a:lnB>
                    <a:solidFill>
                      <a:srgbClr val="FFFF99"/>
                    </a:solidFill>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0" marR="0" marT="0" marB="0" anchor="b">
                    <a:lnL>
                      <a:noFill/>
                    </a:lnL>
                    <a:lnR>
                      <a:noFill/>
                    </a:lnR>
                    <a:lnT>
                      <a:noFill/>
                    </a:lnT>
                    <a:lnB>
                      <a:noFill/>
                    </a:lnB>
                  </a:tcPr>
                </a:tc>
                <a:tc>
                  <a:txBody>
                    <a:bodyPr/>
                    <a:lstStyle/>
                    <a:p>
                      <a:pPr algn="r" fontAlgn="b"/>
                      <a:r>
                        <a:rPr lang="en-US" sz="700" b="0" i="0" u="none" strike="noStrike" dirty="0">
                          <a:solidFill>
                            <a:srgbClr val="000000"/>
                          </a:solidFill>
                          <a:effectLst/>
                          <a:latin typeface="Arial" panose="020B0604020202020204" pitchFamily="34" charset="0"/>
                        </a:rPr>
                        <a:t>5,500.00</a:t>
                      </a:r>
                    </a:p>
                  </a:txBody>
                  <a:tcPr marL="0" marR="0" marT="0" marB="0" anchor="b">
                    <a:lnL>
                      <a:noFill/>
                    </a:lnL>
                    <a:lnR>
                      <a:noFill/>
                    </a:lnR>
                    <a:lnT>
                      <a:noFill/>
                    </a:lnT>
                    <a:lnB>
                      <a:noFill/>
                    </a:lnB>
                    <a:solidFill>
                      <a:srgbClr val="CCFF66"/>
                    </a:solidFill>
                  </a:tcPr>
                </a:tc>
                <a:tc>
                  <a:txBody>
                    <a:bodyPr/>
                    <a:lstStyle/>
                    <a:p>
                      <a:pPr algn="l" fontAlgn="b"/>
                      <a:r>
                        <a:rPr lang="en-US" sz="700" b="0" i="0" u="none" strike="noStrike" dirty="0">
                          <a:solidFill>
                            <a:srgbClr val="000000"/>
                          </a:solidFill>
                          <a:effectLst/>
                          <a:latin typeface="Arial" panose="020B0604020202020204" pitchFamily="34" charset="0"/>
                        </a:rPr>
                        <a:t> </a:t>
                      </a:r>
                    </a:p>
                  </a:txBody>
                  <a:tcPr marL="0" marR="0" marT="0" marB="0" anchor="b">
                    <a:lnL>
                      <a:noFill/>
                    </a:lnL>
                    <a:lnR>
                      <a:noFill/>
                    </a:lnR>
                    <a:lnT>
                      <a:noFill/>
                    </a:lnT>
                    <a:lnB>
                      <a:noFill/>
                    </a:lnB>
                    <a:solidFill>
                      <a:srgbClr val="000000"/>
                    </a:solidFill>
                  </a:tcPr>
                </a:tc>
                <a:tc>
                  <a:txBody>
                    <a:bodyPr/>
                    <a:lstStyle/>
                    <a:p>
                      <a:pPr algn="r" fontAlgn="b"/>
                      <a:r>
                        <a:rPr lang="en-US" sz="700" b="0" i="0" u="none" strike="noStrike" dirty="0">
                          <a:solidFill>
                            <a:srgbClr val="000000"/>
                          </a:solidFill>
                          <a:effectLst/>
                          <a:latin typeface="Arial" panose="020B0604020202020204" pitchFamily="34" charset="0"/>
                        </a:rPr>
                        <a:t>0.00</a:t>
                      </a:r>
                    </a:p>
                  </a:txBody>
                  <a:tcPr marL="0" marR="0" marT="0" marB="0" anchor="b">
                    <a:lnL>
                      <a:noFill/>
                    </a:lnL>
                    <a:lnR>
                      <a:noFill/>
                    </a:lnR>
                    <a:lnT>
                      <a:noFill/>
                    </a:lnT>
                    <a:lnB>
                      <a:noFill/>
                    </a:lnB>
                    <a:solidFill>
                      <a:srgbClr val="CCFF66"/>
                    </a:solidFill>
                  </a:tcPr>
                </a:tc>
                <a:extLst>
                  <a:ext uri="{0D108BD9-81ED-4DB2-BD59-A6C34878D82A}">
                    <a16:rowId xmlns:a16="http://schemas.microsoft.com/office/drawing/2014/main" val="318014262"/>
                  </a:ext>
                </a:extLst>
              </a:tr>
              <a:tr h="164044">
                <a:tc>
                  <a:txBody>
                    <a:bodyPr/>
                    <a:lstStyle/>
                    <a:p>
                      <a:pPr algn="l" fontAlgn="b"/>
                      <a:endParaRPr lang="en-US" sz="700" b="1" i="0" u="none" strike="noStrike" dirty="0">
                        <a:solidFill>
                          <a:srgbClr val="000000"/>
                        </a:solidFill>
                        <a:effectLst/>
                        <a:latin typeface="Arial" panose="020B0604020202020204" pitchFamily="34" charset="0"/>
                      </a:endParaRPr>
                    </a:p>
                  </a:txBody>
                  <a:tcPr marL="0" marR="0" marT="0" marB="0" anchor="b">
                    <a:lnL>
                      <a:noFill/>
                    </a:lnL>
                    <a:lnR>
                      <a:noFill/>
                    </a:lnR>
                    <a:lnT>
                      <a:noFill/>
                    </a:lnT>
                    <a:lnB>
                      <a:noFill/>
                    </a:lnB>
                  </a:tcPr>
                </a:tc>
                <a:tc gridSpan="4">
                  <a:txBody>
                    <a:bodyPr/>
                    <a:lstStyle/>
                    <a:p>
                      <a:pPr algn="l" fontAlgn="b"/>
                      <a:r>
                        <a:rPr lang="en-US" sz="700" b="1" i="0" u="none" strike="noStrike" dirty="0">
                          <a:solidFill>
                            <a:srgbClr val="000000"/>
                          </a:solidFill>
                          <a:effectLst/>
                          <a:latin typeface="Arial" panose="020B0604020202020204" pitchFamily="34" charset="0"/>
                        </a:rPr>
                        <a:t>52104 · POLICE-RETIREMENT</a:t>
                      </a:r>
                    </a:p>
                  </a:txBody>
                  <a:tcPr marL="0" marR="0" marT="0" marB="0" anchor="b">
                    <a:lnL>
                      <a:noFill/>
                    </a:lnL>
                    <a:lnR>
                      <a:noFill/>
                    </a:lnR>
                    <a:lnT>
                      <a:noFill/>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r" fontAlgn="b"/>
                      <a:r>
                        <a:rPr lang="en-US" sz="700" b="0" i="0" u="none" strike="noStrike" dirty="0">
                          <a:solidFill>
                            <a:srgbClr val="000000"/>
                          </a:solidFill>
                          <a:effectLst/>
                          <a:latin typeface="Arial" panose="020B0604020202020204" pitchFamily="34" charset="0"/>
                        </a:rPr>
                        <a:t>5,304.69</a:t>
                      </a:r>
                    </a:p>
                  </a:txBody>
                  <a:tcPr marL="0" marR="0" marT="0" marB="0" anchor="b">
                    <a:lnL>
                      <a:noFill/>
                    </a:lnL>
                    <a:lnR>
                      <a:noFill/>
                    </a:lnR>
                    <a:lnT>
                      <a:noFill/>
                    </a:lnT>
                    <a:lnB>
                      <a:noFill/>
                    </a:lnB>
                    <a:solidFill>
                      <a:srgbClr val="C5D9F1"/>
                    </a:solidFill>
                  </a:tcPr>
                </a:tc>
                <a:tc>
                  <a:txBody>
                    <a:bodyPr/>
                    <a:lstStyle/>
                    <a:p>
                      <a:pPr algn="l" fontAlgn="b"/>
                      <a:endParaRPr lang="en-US" sz="1000" b="0" i="0" u="none" strike="noStrike" dirty="0">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r" fontAlgn="b"/>
                      <a:r>
                        <a:rPr lang="en-US" sz="700" b="0" i="0" u="none" strike="noStrike" dirty="0">
                          <a:solidFill>
                            <a:srgbClr val="000000"/>
                          </a:solidFill>
                          <a:effectLst/>
                          <a:latin typeface="Arial" panose="020B0604020202020204" pitchFamily="34" charset="0"/>
                        </a:rPr>
                        <a:t>1,563.55</a:t>
                      </a:r>
                    </a:p>
                  </a:txBody>
                  <a:tcPr marL="0" marR="0" marT="0" marB="0" anchor="b">
                    <a:lnL>
                      <a:noFill/>
                    </a:lnL>
                    <a:lnR>
                      <a:noFill/>
                    </a:lnR>
                    <a:lnT>
                      <a:noFill/>
                    </a:lnT>
                    <a:lnB>
                      <a:noFill/>
                    </a:lnB>
                    <a:solidFill>
                      <a:srgbClr val="8DB4E3"/>
                    </a:solidFill>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0" marR="0" marT="0" marB="0" anchor="b">
                    <a:lnL>
                      <a:noFill/>
                    </a:lnL>
                    <a:lnR>
                      <a:noFill/>
                    </a:lnR>
                    <a:lnT>
                      <a:noFill/>
                    </a:lnT>
                    <a:lnB>
                      <a:noFill/>
                    </a:lnB>
                  </a:tcPr>
                </a:tc>
                <a:tc>
                  <a:txBody>
                    <a:bodyPr/>
                    <a:lstStyle/>
                    <a:p>
                      <a:pPr algn="r" fontAlgn="b"/>
                      <a:r>
                        <a:rPr lang="en-US" sz="700" b="0" i="0" u="none" strike="noStrike" dirty="0">
                          <a:solidFill>
                            <a:srgbClr val="000000"/>
                          </a:solidFill>
                          <a:effectLst/>
                          <a:latin typeface="Arial" panose="020B0604020202020204" pitchFamily="34" charset="0"/>
                        </a:rPr>
                        <a:t>0.00</a:t>
                      </a:r>
                    </a:p>
                  </a:txBody>
                  <a:tcPr marL="0" marR="0" marT="0" marB="0" anchor="b">
                    <a:lnL>
                      <a:noFill/>
                    </a:lnL>
                    <a:lnR>
                      <a:noFill/>
                    </a:lnR>
                    <a:lnT>
                      <a:noFill/>
                    </a:lnT>
                    <a:lnB>
                      <a:noFill/>
                    </a:lnB>
                    <a:solidFill>
                      <a:srgbClr val="FFFF99"/>
                    </a:solidFill>
                  </a:tcPr>
                </a:tc>
                <a:tc>
                  <a:txBody>
                    <a:bodyPr/>
                    <a:lstStyle/>
                    <a:p>
                      <a:pPr algn="l" fontAlgn="b"/>
                      <a:r>
                        <a:rPr lang="en-US" sz="700" b="0" i="0" u="none" strike="noStrike" dirty="0">
                          <a:solidFill>
                            <a:srgbClr val="000000"/>
                          </a:solidFill>
                          <a:effectLst/>
                          <a:latin typeface="Arial" panose="020B0604020202020204" pitchFamily="34" charset="0"/>
                        </a:rPr>
                        <a:t> </a:t>
                      </a:r>
                    </a:p>
                  </a:txBody>
                  <a:tcPr marL="0" marR="0" marT="0" marB="0" anchor="b">
                    <a:lnL>
                      <a:noFill/>
                    </a:lnL>
                    <a:lnR>
                      <a:noFill/>
                    </a:lnR>
                    <a:lnT>
                      <a:noFill/>
                    </a:lnT>
                    <a:lnB>
                      <a:noFill/>
                    </a:lnB>
                    <a:solidFill>
                      <a:srgbClr val="000000"/>
                    </a:solidFill>
                  </a:tcPr>
                </a:tc>
                <a:tc>
                  <a:txBody>
                    <a:bodyPr/>
                    <a:lstStyle/>
                    <a:p>
                      <a:pPr algn="r" fontAlgn="b"/>
                      <a:r>
                        <a:rPr lang="en-US" sz="700" b="0" i="0" u="none" strike="noStrike" dirty="0">
                          <a:solidFill>
                            <a:srgbClr val="000000"/>
                          </a:solidFill>
                          <a:effectLst/>
                          <a:latin typeface="Arial" panose="020B0604020202020204" pitchFamily="34" charset="0"/>
                        </a:rPr>
                        <a:t>0.00</a:t>
                      </a:r>
                    </a:p>
                  </a:txBody>
                  <a:tcPr marL="0" marR="0" marT="0" marB="0" anchor="b">
                    <a:lnL>
                      <a:noFill/>
                    </a:lnL>
                    <a:lnR>
                      <a:noFill/>
                    </a:lnR>
                    <a:lnT>
                      <a:noFill/>
                    </a:lnT>
                    <a:lnB>
                      <a:noFill/>
                    </a:lnB>
                    <a:solidFill>
                      <a:srgbClr val="FFFF99"/>
                    </a:solidFill>
                  </a:tcPr>
                </a:tc>
                <a:tc>
                  <a:txBody>
                    <a:bodyPr/>
                    <a:lstStyle/>
                    <a:p>
                      <a:pPr algn="r" fontAlgn="b"/>
                      <a:r>
                        <a:rPr lang="en-US" sz="700" b="0" i="0" u="none" strike="noStrike" dirty="0">
                          <a:solidFill>
                            <a:srgbClr val="000000"/>
                          </a:solidFill>
                          <a:effectLst/>
                          <a:latin typeface="Arial" panose="020B0604020202020204" pitchFamily="34" charset="0"/>
                        </a:rPr>
                        <a:t>0.00</a:t>
                      </a:r>
                    </a:p>
                  </a:txBody>
                  <a:tcPr marL="0" marR="0" marT="0" marB="0" anchor="b">
                    <a:lnL>
                      <a:noFill/>
                    </a:lnL>
                    <a:lnR>
                      <a:noFill/>
                    </a:lnR>
                    <a:lnT>
                      <a:noFill/>
                    </a:lnT>
                    <a:lnB>
                      <a:noFill/>
                    </a:lnB>
                    <a:solidFill>
                      <a:srgbClr val="FFFF99"/>
                    </a:solidFill>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0" marR="0" marT="0" marB="0" anchor="b">
                    <a:lnL>
                      <a:noFill/>
                    </a:lnL>
                    <a:lnR>
                      <a:noFill/>
                    </a:lnR>
                    <a:lnT>
                      <a:noFill/>
                    </a:lnT>
                    <a:lnB>
                      <a:noFill/>
                    </a:lnB>
                  </a:tcPr>
                </a:tc>
                <a:tc>
                  <a:txBody>
                    <a:bodyPr/>
                    <a:lstStyle/>
                    <a:p>
                      <a:pPr algn="r" fontAlgn="b"/>
                      <a:r>
                        <a:rPr lang="en-US" sz="700" b="0" i="0" u="none" strike="noStrike" dirty="0">
                          <a:solidFill>
                            <a:srgbClr val="000000"/>
                          </a:solidFill>
                          <a:effectLst/>
                          <a:latin typeface="Arial" panose="020B0604020202020204" pitchFamily="34" charset="0"/>
                        </a:rPr>
                        <a:t>0.00</a:t>
                      </a:r>
                    </a:p>
                  </a:txBody>
                  <a:tcPr marL="0" marR="0" marT="0" marB="0" anchor="b">
                    <a:lnL>
                      <a:noFill/>
                    </a:lnL>
                    <a:lnR>
                      <a:noFill/>
                    </a:lnR>
                    <a:lnT>
                      <a:noFill/>
                    </a:lnT>
                    <a:lnB>
                      <a:noFill/>
                    </a:lnB>
                    <a:solidFill>
                      <a:srgbClr val="FFFF99"/>
                    </a:solidFill>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0" marR="0" marT="0" marB="0" anchor="b">
                    <a:lnL>
                      <a:noFill/>
                    </a:lnL>
                    <a:lnR>
                      <a:noFill/>
                    </a:lnR>
                    <a:lnT>
                      <a:noFill/>
                    </a:lnT>
                    <a:lnB>
                      <a:noFill/>
                    </a:lnB>
                  </a:tcPr>
                </a:tc>
                <a:tc>
                  <a:txBody>
                    <a:bodyPr/>
                    <a:lstStyle/>
                    <a:p>
                      <a:pPr algn="r" fontAlgn="b"/>
                      <a:r>
                        <a:rPr lang="en-US" sz="700" b="0" i="0" u="none" strike="noStrike" dirty="0">
                          <a:solidFill>
                            <a:srgbClr val="000000"/>
                          </a:solidFill>
                          <a:effectLst/>
                          <a:latin typeface="Arial" panose="020B0604020202020204" pitchFamily="34" charset="0"/>
                        </a:rPr>
                        <a:t>500.00</a:t>
                      </a:r>
                    </a:p>
                  </a:txBody>
                  <a:tcPr marL="0" marR="0" marT="0" marB="0" anchor="b">
                    <a:lnL>
                      <a:noFill/>
                    </a:lnL>
                    <a:lnR>
                      <a:noFill/>
                    </a:lnR>
                    <a:lnT>
                      <a:noFill/>
                    </a:lnT>
                    <a:lnB>
                      <a:noFill/>
                    </a:lnB>
                    <a:solidFill>
                      <a:srgbClr val="CCFF66"/>
                    </a:solidFill>
                  </a:tcPr>
                </a:tc>
                <a:tc>
                  <a:txBody>
                    <a:bodyPr/>
                    <a:lstStyle/>
                    <a:p>
                      <a:pPr algn="l" fontAlgn="b"/>
                      <a:r>
                        <a:rPr lang="en-US" sz="700" b="0" i="0" u="none" strike="noStrike" dirty="0">
                          <a:solidFill>
                            <a:srgbClr val="000000"/>
                          </a:solidFill>
                          <a:effectLst/>
                          <a:latin typeface="Arial" panose="020B0604020202020204" pitchFamily="34" charset="0"/>
                        </a:rPr>
                        <a:t> </a:t>
                      </a:r>
                    </a:p>
                  </a:txBody>
                  <a:tcPr marL="0" marR="0" marT="0" marB="0" anchor="b">
                    <a:lnL>
                      <a:noFill/>
                    </a:lnL>
                    <a:lnR>
                      <a:noFill/>
                    </a:lnR>
                    <a:lnT>
                      <a:noFill/>
                    </a:lnT>
                    <a:lnB>
                      <a:noFill/>
                    </a:lnB>
                    <a:solidFill>
                      <a:srgbClr val="000000"/>
                    </a:solidFill>
                  </a:tcPr>
                </a:tc>
                <a:tc>
                  <a:txBody>
                    <a:bodyPr/>
                    <a:lstStyle/>
                    <a:p>
                      <a:pPr algn="r" fontAlgn="b"/>
                      <a:r>
                        <a:rPr lang="en-US" sz="700" b="0" i="0" u="none" strike="noStrike" dirty="0">
                          <a:solidFill>
                            <a:srgbClr val="000000"/>
                          </a:solidFill>
                          <a:effectLst/>
                          <a:latin typeface="Arial" panose="020B0604020202020204" pitchFamily="34" charset="0"/>
                        </a:rPr>
                        <a:t>0.00</a:t>
                      </a:r>
                    </a:p>
                  </a:txBody>
                  <a:tcPr marL="0" marR="0" marT="0" marB="0" anchor="b">
                    <a:lnL>
                      <a:noFill/>
                    </a:lnL>
                    <a:lnR>
                      <a:noFill/>
                    </a:lnR>
                    <a:lnT>
                      <a:noFill/>
                    </a:lnT>
                    <a:lnB>
                      <a:noFill/>
                    </a:lnB>
                    <a:solidFill>
                      <a:srgbClr val="CCFF66"/>
                    </a:solidFill>
                  </a:tcPr>
                </a:tc>
                <a:extLst>
                  <a:ext uri="{0D108BD9-81ED-4DB2-BD59-A6C34878D82A}">
                    <a16:rowId xmlns:a16="http://schemas.microsoft.com/office/drawing/2014/main" val="1051704219"/>
                  </a:ext>
                </a:extLst>
              </a:tr>
              <a:tr h="164044">
                <a:tc>
                  <a:txBody>
                    <a:bodyPr/>
                    <a:lstStyle/>
                    <a:p>
                      <a:pPr algn="l" fontAlgn="b"/>
                      <a:endParaRPr lang="en-US" sz="700" b="1" i="0" u="none" strike="noStrike" dirty="0">
                        <a:solidFill>
                          <a:srgbClr val="000000"/>
                        </a:solidFill>
                        <a:effectLst/>
                        <a:latin typeface="Arial" panose="020B0604020202020204" pitchFamily="34" charset="0"/>
                      </a:endParaRPr>
                    </a:p>
                  </a:txBody>
                  <a:tcPr marL="0" marR="0" marT="0" marB="0" anchor="b">
                    <a:lnL>
                      <a:noFill/>
                    </a:lnL>
                    <a:lnR>
                      <a:noFill/>
                    </a:lnR>
                    <a:lnT>
                      <a:noFill/>
                    </a:lnT>
                    <a:lnB>
                      <a:noFill/>
                    </a:lnB>
                  </a:tcPr>
                </a:tc>
                <a:tc gridSpan="4">
                  <a:txBody>
                    <a:bodyPr/>
                    <a:lstStyle/>
                    <a:p>
                      <a:pPr algn="l" fontAlgn="b"/>
                      <a:r>
                        <a:rPr lang="en-US" sz="700" b="1" i="0" u="none" strike="noStrike" dirty="0">
                          <a:solidFill>
                            <a:srgbClr val="000000"/>
                          </a:solidFill>
                          <a:effectLst/>
                          <a:latin typeface="Arial" panose="020B0604020202020204" pitchFamily="34" charset="0"/>
                        </a:rPr>
                        <a:t>52106 · POLICE-OTHER</a:t>
                      </a:r>
                    </a:p>
                  </a:txBody>
                  <a:tcPr marL="0" marR="0" marT="0" marB="0" anchor="b">
                    <a:lnL>
                      <a:noFill/>
                    </a:lnL>
                    <a:lnR>
                      <a:noFill/>
                    </a:lnR>
                    <a:lnT>
                      <a:noFill/>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r" fontAlgn="b"/>
                      <a:r>
                        <a:rPr lang="en-US" sz="700" b="0" i="0" u="none" strike="noStrike" dirty="0">
                          <a:solidFill>
                            <a:srgbClr val="000000"/>
                          </a:solidFill>
                          <a:effectLst/>
                          <a:latin typeface="Arial" panose="020B0604020202020204" pitchFamily="34" charset="0"/>
                        </a:rPr>
                        <a:t>0.00</a:t>
                      </a:r>
                    </a:p>
                  </a:txBody>
                  <a:tcPr marL="0" marR="0" marT="0" marB="0" anchor="b">
                    <a:lnL>
                      <a:noFill/>
                    </a:lnL>
                    <a:lnR>
                      <a:noFill/>
                    </a:lnR>
                    <a:lnT>
                      <a:noFill/>
                    </a:lnT>
                    <a:lnB>
                      <a:noFill/>
                    </a:lnB>
                    <a:solidFill>
                      <a:srgbClr val="C5D9F1"/>
                    </a:solidFill>
                  </a:tcPr>
                </a:tc>
                <a:tc>
                  <a:txBody>
                    <a:bodyPr/>
                    <a:lstStyle/>
                    <a:p>
                      <a:pPr algn="l" fontAlgn="b"/>
                      <a:endParaRPr lang="en-US" sz="1000" b="0" i="0" u="none" strike="noStrike" dirty="0">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r" fontAlgn="b"/>
                      <a:r>
                        <a:rPr lang="en-US" sz="700" b="0" i="0" u="none" strike="noStrike" dirty="0">
                          <a:solidFill>
                            <a:srgbClr val="000000"/>
                          </a:solidFill>
                          <a:effectLst/>
                          <a:latin typeface="Arial" panose="020B0604020202020204" pitchFamily="34" charset="0"/>
                        </a:rPr>
                        <a:t>0.00</a:t>
                      </a:r>
                    </a:p>
                  </a:txBody>
                  <a:tcPr marL="0" marR="0" marT="0" marB="0" anchor="b">
                    <a:lnL>
                      <a:noFill/>
                    </a:lnL>
                    <a:lnR>
                      <a:noFill/>
                    </a:lnR>
                    <a:lnT>
                      <a:noFill/>
                    </a:lnT>
                    <a:lnB>
                      <a:noFill/>
                    </a:lnB>
                    <a:solidFill>
                      <a:srgbClr val="8DB4E3"/>
                    </a:solidFill>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0" marR="0" marT="0" marB="0" anchor="b">
                    <a:lnL>
                      <a:noFill/>
                    </a:lnL>
                    <a:lnR>
                      <a:noFill/>
                    </a:lnR>
                    <a:lnT>
                      <a:noFill/>
                    </a:lnT>
                    <a:lnB>
                      <a:noFill/>
                    </a:lnB>
                  </a:tcPr>
                </a:tc>
                <a:tc>
                  <a:txBody>
                    <a:bodyPr/>
                    <a:lstStyle/>
                    <a:p>
                      <a:pPr algn="r" fontAlgn="b"/>
                      <a:r>
                        <a:rPr lang="en-US" sz="700" b="0" i="0" u="none" strike="noStrike" dirty="0">
                          <a:solidFill>
                            <a:srgbClr val="000000"/>
                          </a:solidFill>
                          <a:effectLst/>
                          <a:latin typeface="Arial" panose="020B0604020202020204" pitchFamily="34" charset="0"/>
                        </a:rPr>
                        <a:t>0.00</a:t>
                      </a:r>
                    </a:p>
                  </a:txBody>
                  <a:tcPr marL="0" marR="0" marT="0" marB="0" anchor="b">
                    <a:lnL>
                      <a:noFill/>
                    </a:lnL>
                    <a:lnR>
                      <a:noFill/>
                    </a:lnR>
                    <a:lnT>
                      <a:noFill/>
                    </a:lnT>
                    <a:lnB>
                      <a:noFill/>
                    </a:lnB>
                    <a:solidFill>
                      <a:srgbClr val="FFFF99"/>
                    </a:solidFill>
                  </a:tcPr>
                </a:tc>
                <a:tc>
                  <a:txBody>
                    <a:bodyPr/>
                    <a:lstStyle/>
                    <a:p>
                      <a:pPr algn="l" fontAlgn="b"/>
                      <a:r>
                        <a:rPr lang="en-US" sz="700" b="0" i="0" u="none" strike="noStrike" dirty="0">
                          <a:solidFill>
                            <a:srgbClr val="000000"/>
                          </a:solidFill>
                          <a:effectLst/>
                          <a:latin typeface="Arial" panose="020B0604020202020204" pitchFamily="34" charset="0"/>
                        </a:rPr>
                        <a:t> </a:t>
                      </a:r>
                    </a:p>
                  </a:txBody>
                  <a:tcPr marL="0" marR="0" marT="0" marB="0" anchor="b">
                    <a:lnL>
                      <a:noFill/>
                    </a:lnL>
                    <a:lnR>
                      <a:noFill/>
                    </a:lnR>
                    <a:lnT>
                      <a:noFill/>
                    </a:lnT>
                    <a:lnB>
                      <a:noFill/>
                    </a:lnB>
                    <a:solidFill>
                      <a:srgbClr val="000000"/>
                    </a:solidFill>
                  </a:tcPr>
                </a:tc>
                <a:tc>
                  <a:txBody>
                    <a:bodyPr/>
                    <a:lstStyle/>
                    <a:p>
                      <a:pPr algn="r" fontAlgn="b"/>
                      <a:r>
                        <a:rPr lang="en-US" sz="700" b="0" i="0" u="none" strike="noStrike" dirty="0">
                          <a:solidFill>
                            <a:srgbClr val="000000"/>
                          </a:solidFill>
                          <a:effectLst/>
                          <a:latin typeface="Arial" panose="020B0604020202020204" pitchFamily="34" charset="0"/>
                        </a:rPr>
                        <a:t>0.00</a:t>
                      </a:r>
                    </a:p>
                  </a:txBody>
                  <a:tcPr marL="0" marR="0" marT="0" marB="0" anchor="b">
                    <a:lnL>
                      <a:noFill/>
                    </a:lnL>
                    <a:lnR>
                      <a:noFill/>
                    </a:lnR>
                    <a:lnT>
                      <a:noFill/>
                    </a:lnT>
                    <a:lnB>
                      <a:noFill/>
                    </a:lnB>
                    <a:solidFill>
                      <a:srgbClr val="FFFF99"/>
                    </a:solidFill>
                  </a:tcPr>
                </a:tc>
                <a:tc>
                  <a:txBody>
                    <a:bodyPr/>
                    <a:lstStyle/>
                    <a:p>
                      <a:pPr algn="r" fontAlgn="b"/>
                      <a:r>
                        <a:rPr lang="en-US" sz="700" b="0" i="0" u="none" strike="noStrike" dirty="0">
                          <a:solidFill>
                            <a:srgbClr val="000000"/>
                          </a:solidFill>
                          <a:effectLst/>
                          <a:latin typeface="Arial" panose="020B0604020202020204" pitchFamily="34" charset="0"/>
                        </a:rPr>
                        <a:t>0.00</a:t>
                      </a:r>
                    </a:p>
                  </a:txBody>
                  <a:tcPr marL="0" marR="0" marT="0" marB="0" anchor="b">
                    <a:lnL>
                      <a:noFill/>
                    </a:lnL>
                    <a:lnR>
                      <a:noFill/>
                    </a:lnR>
                    <a:lnT>
                      <a:noFill/>
                    </a:lnT>
                    <a:lnB>
                      <a:noFill/>
                    </a:lnB>
                    <a:solidFill>
                      <a:srgbClr val="FFFF99"/>
                    </a:solidFill>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0" marR="0" marT="0" marB="0" anchor="b">
                    <a:lnL>
                      <a:noFill/>
                    </a:lnL>
                    <a:lnR>
                      <a:noFill/>
                    </a:lnR>
                    <a:lnT>
                      <a:noFill/>
                    </a:lnT>
                    <a:lnB>
                      <a:noFill/>
                    </a:lnB>
                  </a:tcPr>
                </a:tc>
                <a:tc>
                  <a:txBody>
                    <a:bodyPr/>
                    <a:lstStyle/>
                    <a:p>
                      <a:pPr algn="r" fontAlgn="b"/>
                      <a:r>
                        <a:rPr lang="en-US" sz="700" b="0" i="0" u="none" strike="noStrike" dirty="0">
                          <a:solidFill>
                            <a:srgbClr val="000000"/>
                          </a:solidFill>
                          <a:effectLst/>
                          <a:latin typeface="Arial" panose="020B0604020202020204" pitchFamily="34" charset="0"/>
                        </a:rPr>
                        <a:t>0.00</a:t>
                      </a:r>
                    </a:p>
                  </a:txBody>
                  <a:tcPr marL="0" marR="0" marT="0" marB="0" anchor="b">
                    <a:lnL>
                      <a:noFill/>
                    </a:lnL>
                    <a:lnR>
                      <a:noFill/>
                    </a:lnR>
                    <a:lnT>
                      <a:noFill/>
                    </a:lnT>
                    <a:lnB>
                      <a:noFill/>
                    </a:lnB>
                    <a:solidFill>
                      <a:srgbClr val="FFFF99"/>
                    </a:solidFill>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0" marR="0" marT="0" marB="0" anchor="b">
                    <a:lnL>
                      <a:noFill/>
                    </a:lnL>
                    <a:lnR>
                      <a:noFill/>
                    </a:lnR>
                    <a:lnT>
                      <a:noFill/>
                    </a:lnT>
                    <a:lnB>
                      <a:noFill/>
                    </a:lnB>
                  </a:tcPr>
                </a:tc>
                <a:tc>
                  <a:txBody>
                    <a:bodyPr/>
                    <a:lstStyle/>
                    <a:p>
                      <a:pPr algn="r" fontAlgn="b"/>
                      <a:r>
                        <a:rPr lang="en-US" sz="700" b="0" i="0" u="none" strike="noStrike" dirty="0">
                          <a:solidFill>
                            <a:srgbClr val="000000"/>
                          </a:solidFill>
                          <a:effectLst/>
                          <a:latin typeface="Arial" panose="020B0604020202020204" pitchFamily="34" charset="0"/>
                        </a:rPr>
                        <a:t>500.00</a:t>
                      </a:r>
                    </a:p>
                  </a:txBody>
                  <a:tcPr marL="0" marR="0" marT="0" marB="0" anchor="b">
                    <a:lnL>
                      <a:noFill/>
                    </a:lnL>
                    <a:lnR>
                      <a:noFill/>
                    </a:lnR>
                    <a:lnT>
                      <a:noFill/>
                    </a:lnT>
                    <a:lnB>
                      <a:noFill/>
                    </a:lnB>
                    <a:solidFill>
                      <a:srgbClr val="CCFF66"/>
                    </a:solidFill>
                  </a:tcPr>
                </a:tc>
                <a:tc>
                  <a:txBody>
                    <a:bodyPr/>
                    <a:lstStyle/>
                    <a:p>
                      <a:pPr algn="l" fontAlgn="b"/>
                      <a:r>
                        <a:rPr lang="en-US" sz="700" b="0" i="0" u="none" strike="noStrike" dirty="0">
                          <a:solidFill>
                            <a:srgbClr val="000000"/>
                          </a:solidFill>
                          <a:effectLst/>
                          <a:latin typeface="Arial" panose="020B0604020202020204" pitchFamily="34" charset="0"/>
                        </a:rPr>
                        <a:t> </a:t>
                      </a:r>
                    </a:p>
                  </a:txBody>
                  <a:tcPr marL="0" marR="0" marT="0" marB="0" anchor="b">
                    <a:lnL>
                      <a:noFill/>
                    </a:lnL>
                    <a:lnR>
                      <a:noFill/>
                    </a:lnR>
                    <a:lnT>
                      <a:noFill/>
                    </a:lnT>
                    <a:lnB>
                      <a:noFill/>
                    </a:lnB>
                    <a:solidFill>
                      <a:srgbClr val="000000"/>
                    </a:solidFill>
                  </a:tcPr>
                </a:tc>
                <a:tc>
                  <a:txBody>
                    <a:bodyPr/>
                    <a:lstStyle/>
                    <a:p>
                      <a:pPr algn="r" fontAlgn="b"/>
                      <a:r>
                        <a:rPr lang="en-US" sz="700" b="0" i="0" u="none" strike="noStrike" dirty="0">
                          <a:solidFill>
                            <a:srgbClr val="000000"/>
                          </a:solidFill>
                          <a:effectLst/>
                          <a:latin typeface="Arial" panose="020B0604020202020204" pitchFamily="34" charset="0"/>
                        </a:rPr>
                        <a:t>0.00</a:t>
                      </a:r>
                    </a:p>
                  </a:txBody>
                  <a:tcPr marL="0" marR="0" marT="0" marB="0" anchor="b">
                    <a:lnL>
                      <a:noFill/>
                    </a:lnL>
                    <a:lnR>
                      <a:noFill/>
                    </a:lnR>
                    <a:lnT>
                      <a:noFill/>
                    </a:lnT>
                    <a:lnB>
                      <a:noFill/>
                    </a:lnB>
                    <a:solidFill>
                      <a:srgbClr val="CCFF66"/>
                    </a:solidFill>
                  </a:tcPr>
                </a:tc>
                <a:extLst>
                  <a:ext uri="{0D108BD9-81ED-4DB2-BD59-A6C34878D82A}">
                    <a16:rowId xmlns:a16="http://schemas.microsoft.com/office/drawing/2014/main" val="3659356210"/>
                  </a:ext>
                </a:extLst>
              </a:tr>
              <a:tr h="172246">
                <a:tc>
                  <a:txBody>
                    <a:bodyPr/>
                    <a:lstStyle/>
                    <a:p>
                      <a:pPr algn="l" fontAlgn="b"/>
                      <a:endParaRPr lang="en-US" sz="700" b="1" i="0" u="none" strike="noStrike" dirty="0">
                        <a:solidFill>
                          <a:srgbClr val="000000"/>
                        </a:solidFill>
                        <a:effectLst/>
                        <a:latin typeface="Arial" panose="020B0604020202020204" pitchFamily="34" charset="0"/>
                      </a:endParaRPr>
                    </a:p>
                  </a:txBody>
                  <a:tcPr marL="0" marR="0" marT="0" marB="0" anchor="b">
                    <a:lnL>
                      <a:noFill/>
                    </a:lnL>
                    <a:lnR>
                      <a:noFill/>
                    </a:lnR>
                    <a:lnT>
                      <a:noFill/>
                    </a:lnT>
                    <a:lnB>
                      <a:noFill/>
                    </a:lnB>
                  </a:tcPr>
                </a:tc>
                <a:tc gridSpan="4">
                  <a:txBody>
                    <a:bodyPr/>
                    <a:lstStyle/>
                    <a:p>
                      <a:pPr algn="l" fontAlgn="b"/>
                      <a:r>
                        <a:rPr lang="en-US" sz="700" b="1" i="0" u="none" strike="noStrike" dirty="0">
                          <a:solidFill>
                            <a:srgbClr val="000000"/>
                          </a:solidFill>
                          <a:effectLst/>
                          <a:latin typeface="Arial" panose="020B0604020202020204" pitchFamily="34" charset="0"/>
                        </a:rPr>
                        <a:t>52107 · POLICE-UNEMPLOYMENT</a:t>
                      </a:r>
                    </a:p>
                  </a:txBody>
                  <a:tcPr marL="0" marR="0" marT="0" marB="0" anchor="b">
                    <a:lnL>
                      <a:noFill/>
                    </a:lnL>
                    <a:lnR>
                      <a:noFill/>
                    </a:lnR>
                    <a:lnT>
                      <a:noFill/>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r" fontAlgn="b"/>
                      <a:r>
                        <a:rPr lang="en-US" sz="700" b="0" i="0" u="none" strike="noStrike" dirty="0">
                          <a:solidFill>
                            <a:srgbClr val="000000"/>
                          </a:solidFill>
                          <a:effectLst/>
                          <a:latin typeface="Arial" panose="020B0604020202020204" pitchFamily="34" charset="0"/>
                        </a:rPr>
                        <a:t>108.01</a:t>
                      </a:r>
                    </a:p>
                  </a:txBody>
                  <a:tcPr marL="0" marR="0" marT="0" marB="0" anchor="b">
                    <a:lnL>
                      <a:noFill/>
                    </a:lnL>
                    <a:lnR>
                      <a:noFill/>
                    </a:lnR>
                    <a:lnT>
                      <a:noFill/>
                    </a:lnT>
                    <a:lnB w="12700" cap="flat" cmpd="sng" algn="ctr">
                      <a:solidFill>
                        <a:srgbClr val="000000"/>
                      </a:solidFill>
                      <a:prstDash val="solid"/>
                      <a:round/>
                      <a:headEnd type="none" w="med" len="med"/>
                      <a:tailEnd type="none" w="med" len="med"/>
                    </a:lnB>
                    <a:solidFill>
                      <a:srgbClr val="C5D9F1"/>
                    </a:solidFill>
                  </a:tcPr>
                </a:tc>
                <a:tc>
                  <a:txBody>
                    <a:bodyPr/>
                    <a:lstStyle/>
                    <a:p>
                      <a:pPr algn="l" fontAlgn="b"/>
                      <a:endParaRPr lang="en-US" sz="1000" b="0" i="0" u="none" strike="noStrike" dirty="0">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r" fontAlgn="b"/>
                      <a:r>
                        <a:rPr lang="en-US" sz="700" b="0" i="0" u="none" strike="noStrike" dirty="0">
                          <a:solidFill>
                            <a:srgbClr val="000000"/>
                          </a:solidFill>
                          <a:effectLst/>
                          <a:latin typeface="Arial" panose="020B0604020202020204" pitchFamily="34" charset="0"/>
                        </a:rPr>
                        <a:t>60.67</a:t>
                      </a:r>
                    </a:p>
                  </a:txBody>
                  <a:tcPr marL="0" marR="0" marT="0" marB="0" anchor="b">
                    <a:lnL>
                      <a:noFill/>
                    </a:lnL>
                    <a:lnR>
                      <a:noFill/>
                    </a:lnR>
                    <a:lnT>
                      <a:noFill/>
                    </a:lnT>
                    <a:lnB w="12700" cap="flat" cmpd="sng" algn="ctr">
                      <a:solidFill>
                        <a:srgbClr val="000000"/>
                      </a:solidFill>
                      <a:prstDash val="solid"/>
                      <a:round/>
                      <a:headEnd type="none" w="med" len="med"/>
                      <a:tailEnd type="none" w="med" len="med"/>
                    </a:lnB>
                    <a:solidFill>
                      <a:srgbClr val="8DB4E3"/>
                    </a:solidFill>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0" marR="0" marT="0" marB="0" anchor="b">
                    <a:lnL>
                      <a:noFill/>
                    </a:lnL>
                    <a:lnR>
                      <a:noFill/>
                    </a:lnR>
                    <a:lnT>
                      <a:noFill/>
                    </a:lnT>
                    <a:lnB>
                      <a:noFill/>
                    </a:lnB>
                  </a:tcPr>
                </a:tc>
                <a:tc>
                  <a:txBody>
                    <a:bodyPr/>
                    <a:lstStyle/>
                    <a:p>
                      <a:pPr algn="r" fontAlgn="b"/>
                      <a:r>
                        <a:rPr lang="en-US" sz="700" b="0" i="0" u="none" strike="noStrike" dirty="0">
                          <a:solidFill>
                            <a:srgbClr val="000000"/>
                          </a:solidFill>
                          <a:effectLst/>
                          <a:latin typeface="Arial" panose="020B0604020202020204" pitchFamily="34" charset="0"/>
                        </a:rPr>
                        <a:t>0.00</a:t>
                      </a:r>
                    </a:p>
                  </a:txBody>
                  <a:tcPr marL="0" marR="0" marT="0" marB="0" anchor="b">
                    <a:lnL>
                      <a:noFill/>
                    </a:lnL>
                    <a:lnR>
                      <a:noFill/>
                    </a:lnR>
                    <a:lnT>
                      <a:noFill/>
                    </a:lnT>
                    <a:lnB w="12700" cap="flat" cmpd="sng" algn="ctr">
                      <a:solidFill>
                        <a:srgbClr val="000000"/>
                      </a:solidFill>
                      <a:prstDash val="solid"/>
                      <a:round/>
                      <a:headEnd type="none" w="med" len="med"/>
                      <a:tailEnd type="none" w="med" len="med"/>
                    </a:lnB>
                    <a:solidFill>
                      <a:srgbClr val="FFFF99"/>
                    </a:solidFill>
                  </a:tcPr>
                </a:tc>
                <a:tc>
                  <a:txBody>
                    <a:bodyPr/>
                    <a:lstStyle/>
                    <a:p>
                      <a:pPr algn="l" fontAlgn="b"/>
                      <a:r>
                        <a:rPr lang="en-US" sz="700" b="0" i="0" u="none" strike="noStrike" dirty="0">
                          <a:solidFill>
                            <a:srgbClr val="000000"/>
                          </a:solidFill>
                          <a:effectLst/>
                          <a:latin typeface="Arial" panose="020B0604020202020204" pitchFamily="34" charset="0"/>
                        </a:rPr>
                        <a:t> </a:t>
                      </a:r>
                    </a:p>
                  </a:txBody>
                  <a:tcPr marL="0" marR="0" marT="0" marB="0" anchor="b">
                    <a:lnL>
                      <a:noFill/>
                    </a:lnL>
                    <a:lnR>
                      <a:noFill/>
                    </a:lnR>
                    <a:lnT>
                      <a:noFill/>
                    </a:lnT>
                    <a:lnB w="12700" cap="flat" cmpd="sng" algn="ctr">
                      <a:solidFill>
                        <a:srgbClr val="000000"/>
                      </a:solidFill>
                      <a:prstDash val="solid"/>
                      <a:round/>
                      <a:headEnd type="none" w="med" len="med"/>
                      <a:tailEnd type="none" w="med" len="med"/>
                    </a:lnB>
                    <a:solidFill>
                      <a:srgbClr val="000000"/>
                    </a:solidFill>
                  </a:tcPr>
                </a:tc>
                <a:tc>
                  <a:txBody>
                    <a:bodyPr/>
                    <a:lstStyle/>
                    <a:p>
                      <a:pPr algn="r" fontAlgn="b"/>
                      <a:r>
                        <a:rPr lang="en-US" sz="700" b="0" i="0" u="none" strike="noStrike" dirty="0">
                          <a:solidFill>
                            <a:srgbClr val="000000"/>
                          </a:solidFill>
                          <a:effectLst/>
                          <a:latin typeface="Arial" panose="020B0604020202020204" pitchFamily="34" charset="0"/>
                        </a:rPr>
                        <a:t>0.00</a:t>
                      </a:r>
                    </a:p>
                  </a:txBody>
                  <a:tcPr marL="0" marR="0" marT="0" marB="0" anchor="b">
                    <a:lnL>
                      <a:noFill/>
                    </a:lnL>
                    <a:lnR>
                      <a:noFill/>
                    </a:lnR>
                    <a:lnT>
                      <a:noFill/>
                    </a:lnT>
                    <a:lnB w="12700" cap="flat" cmpd="sng" algn="ctr">
                      <a:solidFill>
                        <a:srgbClr val="000000"/>
                      </a:solidFill>
                      <a:prstDash val="solid"/>
                      <a:round/>
                      <a:headEnd type="none" w="med" len="med"/>
                      <a:tailEnd type="none" w="med" len="med"/>
                    </a:lnB>
                    <a:solidFill>
                      <a:srgbClr val="FFFF99"/>
                    </a:solidFill>
                  </a:tcPr>
                </a:tc>
                <a:tc>
                  <a:txBody>
                    <a:bodyPr/>
                    <a:lstStyle/>
                    <a:p>
                      <a:pPr algn="r" fontAlgn="b"/>
                      <a:r>
                        <a:rPr lang="en-US" sz="700" b="0" i="0" u="none" strike="noStrike" dirty="0">
                          <a:solidFill>
                            <a:srgbClr val="000000"/>
                          </a:solidFill>
                          <a:effectLst/>
                          <a:latin typeface="Arial" panose="020B0604020202020204" pitchFamily="34" charset="0"/>
                        </a:rPr>
                        <a:t>0.00</a:t>
                      </a:r>
                    </a:p>
                  </a:txBody>
                  <a:tcPr marL="0" marR="0" marT="0" marB="0" anchor="b">
                    <a:lnL>
                      <a:noFill/>
                    </a:lnL>
                    <a:lnR>
                      <a:noFill/>
                    </a:lnR>
                    <a:lnT>
                      <a:noFill/>
                    </a:lnT>
                    <a:lnB w="12700" cap="flat" cmpd="sng" algn="ctr">
                      <a:solidFill>
                        <a:srgbClr val="000000"/>
                      </a:solidFill>
                      <a:prstDash val="solid"/>
                      <a:round/>
                      <a:headEnd type="none" w="med" len="med"/>
                      <a:tailEnd type="none" w="med" len="med"/>
                    </a:lnB>
                    <a:solidFill>
                      <a:srgbClr val="FFFF99"/>
                    </a:solidFill>
                  </a:tcPr>
                </a:tc>
                <a:tc>
                  <a:txBody>
                    <a:bodyPr/>
                    <a:lstStyle/>
                    <a:p>
                      <a:pPr algn="l" fontAlgn="b"/>
                      <a:r>
                        <a:rPr lang="en-US" sz="700" b="0" i="0" u="none" strike="noStrike" dirty="0">
                          <a:solidFill>
                            <a:srgbClr val="000000"/>
                          </a:solidFill>
                          <a:effectLst/>
                          <a:latin typeface="Arial" panose="020B0604020202020204" pitchFamily="34" charset="0"/>
                        </a:rPr>
                        <a:t> </a:t>
                      </a:r>
                    </a:p>
                  </a:txBody>
                  <a:tcPr marL="0" marR="0" marT="0"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r" fontAlgn="b"/>
                      <a:r>
                        <a:rPr lang="en-US" sz="700" b="0" i="0" u="none" strike="noStrike" dirty="0">
                          <a:solidFill>
                            <a:srgbClr val="000000"/>
                          </a:solidFill>
                          <a:effectLst/>
                          <a:latin typeface="Arial" panose="020B0604020202020204" pitchFamily="34" charset="0"/>
                        </a:rPr>
                        <a:t>0.00</a:t>
                      </a:r>
                    </a:p>
                  </a:txBody>
                  <a:tcPr marL="0" marR="0" marT="0" marB="0" anchor="b">
                    <a:lnL>
                      <a:noFill/>
                    </a:lnL>
                    <a:lnR>
                      <a:noFill/>
                    </a:lnR>
                    <a:lnT>
                      <a:noFill/>
                    </a:lnT>
                    <a:lnB w="12700" cap="flat" cmpd="sng" algn="ctr">
                      <a:solidFill>
                        <a:srgbClr val="000000"/>
                      </a:solidFill>
                      <a:prstDash val="solid"/>
                      <a:round/>
                      <a:headEnd type="none" w="med" len="med"/>
                      <a:tailEnd type="none" w="med" len="med"/>
                    </a:lnB>
                    <a:solidFill>
                      <a:srgbClr val="FFFF99"/>
                    </a:solidFill>
                  </a:tcPr>
                </a:tc>
                <a:tc>
                  <a:txBody>
                    <a:bodyPr/>
                    <a:lstStyle/>
                    <a:p>
                      <a:pPr algn="l" fontAlgn="b"/>
                      <a:r>
                        <a:rPr lang="en-US" sz="700" b="0" i="0" u="none" strike="noStrike" dirty="0">
                          <a:solidFill>
                            <a:srgbClr val="000000"/>
                          </a:solidFill>
                          <a:effectLst/>
                          <a:latin typeface="Arial" panose="020B0604020202020204" pitchFamily="34" charset="0"/>
                        </a:rPr>
                        <a:t> </a:t>
                      </a:r>
                    </a:p>
                  </a:txBody>
                  <a:tcPr marL="0" marR="0" marT="0"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r" fontAlgn="b"/>
                      <a:r>
                        <a:rPr lang="en-US" sz="700" b="0" i="0" u="none" strike="noStrike" dirty="0">
                          <a:solidFill>
                            <a:srgbClr val="000000"/>
                          </a:solidFill>
                          <a:effectLst/>
                          <a:latin typeface="Arial" panose="020B0604020202020204" pitchFamily="34" charset="0"/>
                        </a:rPr>
                        <a:t>0.00</a:t>
                      </a:r>
                    </a:p>
                  </a:txBody>
                  <a:tcPr marL="0" marR="0" marT="0" marB="0" anchor="b">
                    <a:lnL>
                      <a:noFill/>
                    </a:lnL>
                    <a:lnR>
                      <a:noFill/>
                    </a:lnR>
                    <a:lnT>
                      <a:noFill/>
                    </a:lnT>
                    <a:lnB w="12700" cap="flat" cmpd="sng" algn="ctr">
                      <a:solidFill>
                        <a:srgbClr val="000000"/>
                      </a:solidFill>
                      <a:prstDash val="solid"/>
                      <a:round/>
                      <a:headEnd type="none" w="med" len="med"/>
                      <a:tailEnd type="none" w="med" len="med"/>
                    </a:lnB>
                    <a:solidFill>
                      <a:srgbClr val="CCFF66"/>
                    </a:solidFill>
                  </a:tcPr>
                </a:tc>
                <a:tc>
                  <a:txBody>
                    <a:bodyPr/>
                    <a:lstStyle/>
                    <a:p>
                      <a:pPr algn="l" fontAlgn="b"/>
                      <a:r>
                        <a:rPr lang="en-US" sz="700" b="0" i="0" u="none" strike="noStrike" dirty="0">
                          <a:solidFill>
                            <a:srgbClr val="000000"/>
                          </a:solidFill>
                          <a:effectLst/>
                          <a:latin typeface="Arial" panose="020B0604020202020204" pitchFamily="34" charset="0"/>
                        </a:rPr>
                        <a:t> </a:t>
                      </a:r>
                    </a:p>
                  </a:txBody>
                  <a:tcPr marL="0" marR="0" marT="0" marB="0" anchor="b">
                    <a:lnL>
                      <a:noFill/>
                    </a:lnL>
                    <a:lnR>
                      <a:noFill/>
                    </a:lnR>
                    <a:lnT>
                      <a:noFill/>
                    </a:lnT>
                    <a:lnB w="12700" cap="flat" cmpd="sng" algn="ctr">
                      <a:solidFill>
                        <a:srgbClr val="000000"/>
                      </a:solidFill>
                      <a:prstDash val="solid"/>
                      <a:round/>
                      <a:headEnd type="none" w="med" len="med"/>
                      <a:tailEnd type="none" w="med" len="med"/>
                    </a:lnB>
                    <a:solidFill>
                      <a:srgbClr val="000000"/>
                    </a:solidFill>
                  </a:tcPr>
                </a:tc>
                <a:tc>
                  <a:txBody>
                    <a:bodyPr/>
                    <a:lstStyle/>
                    <a:p>
                      <a:pPr algn="r" fontAlgn="b"/>
                      <a:r>
                        <a:rPr lang="en-US" sz="700" b="0" i="0" u="none" strike="noStrike" dirty="0">
                          <a:solidFill>
                            <a:srgbClr val="000000"/>
                          </a:solidFill>
                          <a:effectLst/>
                          <a:latin typeface="Arial" panose="020B0604020202020204" pitchFamily="34" charset="0"/>
                        </a:rPr>
                        <a:t>0.00</a:t>
                      </a:r>
                    </a:p>
                  </a:txBody>
                  <a:tcPr marL="0" marR="0" marT="0" marB="0" anchor="b">
                    <a:lnL>
                      <a:noFill/>
                    </a:lnL>
                    <a:lnR>
                      <a:noFill/>
                    </a:lnR>
                    <a:lnT>
                      <a:noFill/>
                    </a:lnT>
                    <a:lnB w="12700" cap="flat" cmpd="sng" algn="ctr">
                      <a:solidFill>
                        <a:srgbClr val="000000"/>
                      </a:solidFill>
                      <a:prstDash val="solid"/>
                      <a:round/>
                      <a:headEnd type="none" w="med" len="med"/>
                      <a:tailEnd type="none" w="med" len="med"/>
                    </a:lnB>
                    <a:solidFill>
                      <a:srgbClr val="CCFF66"/>
                    </a:solidFill>
                  </a:tcPr>
                </a:tc>
                <a:extLst>
                  <a:ext uri="{0D108BD9-81ED-4DB2-BD59-A6C34878D82A}">
                    <a16:rowId xmlns:a16="http://schemas.microsoft.com/office/drawing/2014/main" val="274555942"/>
                  </a:ext>
                </a:extLst>
              </a:tr>
              <a:tr h="164044">
                <a:tc gridSpan="5">
                  <a:txBody>
                    <a:bodyPr/>
                    <a:lstStyle/>
                    <a:p>
                      <a:pPr algn="l" fontAlgn="b"/>
                      <a:r>
                        <a:rPr lang="en-US" sz="700" b="1" i="0" u="none" strike="noStrike" dirty="0">
                          <a:solidFill>
                            <a:srgbClr val="000000"/>
                          </a:solidFill>
                          <a:effectLst/>
                          <a:latin typeface="Arial" panose="020B0604020202020204" pitchFamily="34" charset="0"/>
                        </a:rPr>
                        <a:t>Total POLICE DEPARTMENT</a:t>
                      </a:r>
                    </a:p>
                  </a:txBody>
                  <a:tcPr marL="0" marR="0" marT="0" marB="0" anchor="b">
                    <a:lnL>
                      <a:noFill/>
                    </a:lnL>
                    <a:lnR>
                      <a:noFill/>
                    </a:lnR>
                    <a:lnT>
                      <a:noFill/>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r" fontAlgn="b"/>
                      <a:r>
                        <a:rPr lang="en-US" sz="700" b="0" i="0" u="none" strike="noStrike" dirty="0">
                          <a:solidFill>
                            <a:srgbClr val="000000"/>
                          </a:solidFill>
                          <a:effectLst/>
                          <a:latin typeface="Arial" panose="020B0604020202020204" pitchFamily="34" charset="0"/>
                        </a:rPr>
                        <a:t>88,486.57</a:t>
                      </a:r>
                    </a:p>
                  </a:txBody>
                  <a:tcPr marL="0" marR="0" marT="0" marB="0" anchor="b">
                    <a:lnL>
                      <a:noFill/>
                    </a:lnL>
                    <a:lnR>
                      <a:noFill/>
                    </a:lnR>
                    <a:lnT w="12700" cap="flat" cmpd="sng" algn="ctr">
                      <a:solidFill>
                        <a:srgbClr val="000000"/>
                      </a:solidFill>
                      <a:prstDash val="solid"/>
                      <a:round/>
                      <a:headEnd type="none" w="med" len="med"/>
                      <a:tailEnd type="none" w="med" len="med"/>
                    </a:lnT>
                    <a:lnB>
                      <a:noFill/>
                    </a:lnB>
                    <a:solidFill>
                      <a:srgbClr val="C5D9F1"/>
                    </a:solidFill>
                  </a:tcPr>
                </a:tc>
                <a:tc>
                  <a:txBody>
                    <a:bodyPr/>
                    <a:lstStyle/>
                    <a:p>
                      <a:pPr algn="l" fontAlgn="b"/>
                      <a:endParaRPr lang="en-US" sz="1000" b="0" i="0" u="none" strike="noStrike" dirty="0">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r" fontAlgn="b"/>
                      <a:r>
                        <a:rPr lang="en-US" sz="700" b="0" i="0" u="none" strike="noStrike" dirty="0">
                          <a:solidFill>
                            <a:srgbClr val="000000"/>
                          </a:solidFill>
                          <a:effectLst/>
                          <a:latin typeface="Arial" panose="020B0604020202020204" pitchFamily="34" charset="0"/>
                        </a:rPr>
                        <a:t>33,102.21</a:t>
                      </a:r>
                    </a:p>
                  </a:txBody>
                  <a:tcPr marL="0" marR="0" marT="0" marB="0" anchor="b">
                    <a:lnL>
                      <a:noFill/>
                    </a:lnL>
                    <a:lnR>
                      <a:noFill/>
                    </a:lnR>
                    <a:lnT w="12700" cap="flat" cmpd="sng" algn="ctr">
                      <a:solidFill>
                        <a:srgbClr val="000000"/>
                      </a:solidFill>
                      <a:prstDash val="solid"/>
                      <a:round/>
                      <a:headEnd type="none" w="med" len="med"/>
                      <a:tailEnd type="none" w="med" len="med"/>
                    </a:lnT>
                    <a:lnB>
                      <a:noFill/>
                    </a:lnB>
                    <a:solidFill>
                      <a:srgbClr val="8DB4E3"/>
                    </a:solidFill>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0" marR="0" marT="0" marB="0" anchor="b">
                    <a:lnL>
                      <a:noFill/>
                    </a:lnL>
                    <a:lnR>
                      <a:noFill/>
                    </a:lnR>
                    <a:lnT>
                      <a:noFill/>
                    </a:lnT>
                    <a:lnB>
                      <a:noFill/>
                    </a:lnB>
                  </a:tcPr>
                </a:tc>
                <a:tc>
                  <a:txBody>
                    <a:bodyPr/>
                    <a:lstStyle/>
                    <a:p>
                      <a:pPr algn="r" fontAlgn="b"/>
                      <a:r>
                        <a:rPr lang="en-US" sz="700" b="0" i="0" u="none" strike="noStrike" dirty="0">
                          <a:solidFill>
                            <a:srgbClr val="000000"/>
                          </a:solidFill>
                          <a:effectLst/>
                          <a:latin typeface="Arial" panose="020B0604020202020204" pitchFamily="34" charset="0"/>
                        </a:rPr>
                        <a:t>-236.78</a:t>
                      </a:r>
                    </a:p>
                  </a:txBody>
                  <a:tcPr marL="0" marR="0" marT="0" marB="0" anchor="b">
                    <a:lnL>
                      <a:noFill/>
                    </a:lnL>
                    <a:lnR>
                      <a:noFill/>
                    </a:lnR>
                    <a:lnT w="12700" cap="flat" cmpd="sng" algn="ctr">
                      <a:solidFill>
                        <a:srgbClr val="000000"/>
                      </a:solidFill>
                      <a:prstDash val="solid"/>
                      <a:round/>
                      <a:headEnd type="none" w="med" len="med"/>
                      <a:tailEnd type="none" w="med" len="med"/>
                    </a:lnT>
                    <a:lnB>
                      <a:noFill/>
                    </a:lnB>
                    <a:solidFill>
                      <a:srgbClr val="FFFF99"/>
                    </a:solidFill>
                  </a:tcPr>
                </a:tc>
                <a:tc>
                  <a:txBody>
                    <a:bodyPr/>
                    <a:lstStyle/>
                    <a:p>
                      <a:pPr algn="l" fontAlgn="b"/>
                      <a:r>
                        <a:rPr lang="en-US" sz="700" b="0" i="0" u="none" strike="noStrike" dirty="0">
                          <a:solidFill>
                            <a:srgbClr val="000000"/>
                          </a:solidFill>
                          <a:effectLst/>
                          <a:latin typeface="Arial" panose="020B0604020202020204" pitchFamily="34" charset="0"/>
                        </a:rPr>
                        <a:t> </a:t>
                      </a:r>
                    </a:p>
                  </a:txBody>
                  <a:tcPr marL="0" marR="0" marT="0" marB="0" anchor="b">
                    <a:lnL>
                      <a:noFill/>
                    </a:lnL>
                    <a:lnR>
                      <a:noFill/>
                    </a:lnR>
                    <a:lnT w="12700" cap="flat" cmpd="sng" algn="ctr">
                      <a:solidFill>
                        <a:srgbClr val="000000"/>
                      </a:solidFill>
                      <a:prstDash val="solid"/>
                      <a:round/>
                      <a:headEnd type="none" w="med" len="med"/>
                      <a:tailEnd type="none" w="med" len="med"/>
                    </a:lnT>
                    <a:lnB>
                      <a:noFill/>
                    </a:lnB>
                    <a:solidFill>
                      <a:srgbClr val="000000"/>
                    </a:solidFill>
                  </a:tcPr>
                </a:tc>
                <a:tc>
                  <a:txBody>
                    <a:bodyPr/>
                    <a:lstStyle/>
                    <a:p>
                      <a:pPr algn="r" fontAlgn="b"/>
                      <a:r>
                        <a:rPr lang="en-US" sz="700" b="0" i="0" u="none" strike="noStrike" dirty="0">
                          <a:solidFill>
                            <a:srgbClr val="000000"/>
                          </a:solidFill>
                          <a:effectLst/>
                          <a:latin typeface="Arial" panose="020B0604020202020204" pitchFamily="34" charset="0"/>
                        </a:rPr>
                        <a:t>306.91</a:t>
                      </a:r>
                    </a:p>
                  </a:txBody>
                  <a:tcPr marL="0" marR="0" marT="0" marB="0" anchor="b">
                    <a:lnL>
                      <a:noFill/>
                    </a:lnL>
                    <a:lnR>
                      <a:noFill/>
                    </a:lnR>
                    <a:lnT w="12700" cap="flat" cmpd="sng" algn="ctr">
                      <a:solidFill>
                        <a:srgbClr val="000000"/>
                      </a:solidFill>
                      <a:prstDash val="solid"/>
                      <a:round/>
                      <a:headEnd type="none" w="med" len="med"/>
                      <a:tailEnd type="none" w="med" len="med"/>
                    </a:lnT>
                    <a:lnB>
                      <a:noFill/>
                    </a:lnB>
                    <a:solidFill>
                      <a:srgbClr val="FFFF99"/>
                    </a:solidFill>
                  </a:tcPr>
                </a:tc>
                <a:tc>
                  <a:txBody>
                    <a:bodyPr/>
                    <a:lstStyle/>
                    <a:p>
                      <a:pPr algn="r" fontAlgn="b"/>
                      <a:r>
                        <a:rPr lang="en-US" sz="700" b="0" i="0" u="none" strike="noStrike" dirty="0">
                          <a:solidFill>
                            <a:srgbClr val="000000"/>
                          </a:solidFill>
                          <a:effectLst/>
                          <a:latin typeface="Arial" panose="020B0604020202020204" pitchFamily="34" charset="0"/>
                        </a:rPr>
                        <a:t>1,693.09</a:t>
                      </a:r>
                    </a:p>
                  </a:txBody>
                  <a:tcPr marL="0" marR="0" marT="0" marB="0" anchor="b">
                    <a:lnL>
                      <a:noFill/>
                    </a:lnL>
                    <a:lnR>
                      <a:noFill/>
                    </a:lnR>
                    <a:lnT w="12700" cap="flat" cmpd="sng" algn="ctr">
                      <a:solidFill>
                        <a:srgbClr val="000000"/>
                      </a:solidFill>
                      <a:prstDash val="solid"/>
                      <a:round/>
                      <a:headEnd type="none" w="med" len="med"/>
                      <a:tailEnd type="none" w="med" len="med"/>
                    </a:lnT>
                    <a:lnB>
                      <a:noFill/>
                    </a:lnB>
                    <a:solidFill>
                      <a:srgbClr val="FFFF99"/>
                    </a:solidFill>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0" marR="0" marT="0"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r" fontAlgn="b"/>
                      <a:r>
                        <a:rPr lang="en-US" sz="700" b="0" i="0" u="none" strike="noStrike" dirty="0">
                          <a:solidFill>
                            <a:srgbClr val="000000"/>
                          </a:solidFill>
                          <a:effectLst/>
                          <a:latin typeface="Arial" panose="020B0604020202020204" pitchFamily="34" charset="0"/>
                        </a:rPr>
                        <a:t>2,000.00</a:t>
                      </a:r>
                    </a:p>
                  </a:txBody>
                  <a:tcPr marL="0" marR="0" marT="0" marB="0" anchor="b">
                    <a:lnL>
                      <a:noFill/>
                    </a:lnL>
                    <a:lnR>
                      <a:noFill/>
                    </a:lnR>
                    <a:lnT w="12700" cap="flat" cmpd="sng" algn="ctr">
                      <a:solidFill>
                        <a:srgbClr val="000000"/>
                      </a:solidFill>
                      <a:prstDash val="solid"/>
                      <a:round/>
                      <a:headEnd type="none" w="med" len="med"/>
                      <a:tailEnd type="none" w="med" len="med"/>
                    </a:lnT>
                    <a:lnB>
                      <a:noFill/>
                    </a:lnB>
                    <a:solidFill>
                      <a:srgbClr val="FFFF99"/>
                    </a:solidFill>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0" marR="0" marT="0"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r" fontAlgn="b"/>
                      <a:r>
                        <a:rPr lang="en-US" sz="700" b="0" i="0" u="none" strike="noStrike" dirty="0">
                          <a:solidFill>
                            <a:srgbClr val="000000"/>
                          </a:solidFill>
                          <a:effectLst/>
                          <a:latin typeface="Arial" panose="020B0604020202020204" pitchFamily="34" charset="0"/>
                        </a:rPr>
                        <a:t>35,000.00</a:t>
                      </a:r>
                    </a:p>
                  </a:txBody>
                  <a:tcPr marL="0" marR="0" marT="0" marB="0" anchor="b">
                    <a:lnL>
                      <a:noFill/>
                    </a:lnL>
                    <a:lnR>
                      <a:noFill/>
                    </a:lnR>
                    <a:lnT w="12700" cap="flat" cmpd="sng" algn="ctr">
                      <a:solidFill>
                        <a:srgbClr val="000000"/>
                      </a:solidFill>
                      <a:prstDash val="solid"/>
                      <a:round/>
                      <a:headEnd type="none" w="med" len="med"/>
                      <a:tailEnd type="none" w="med" len="med"/>
                    </a:lnT>
                    <a:lnB>
                      <a:noFill/>
                    </a:lnB>
                    <a:solidFill>
                      <a:srgbClr val="CCFF66"/>
                    </a:solidFill>
                  </a:tcPr>
                </a:tc>
                <a:tc>
                  <a:txBody>
                    <a:bodyPr/>
                    <a:lstStyle/>
                    <a:p>
                      <a:pPr algn="l" fontAlgn="b"/>
                      <a:r>
                        <a:rPr lang="en-US" sz="700" b="0" i="0" u="none" strike="noStrike" dirty="0">
                          <a:solidFill>
                            <a:srgbClr val="000000"/>
                          </a:solidFill>
                          <a:effectLst/>
                          <a:latin typeface="Arial" panose="020B0604020202020204" pitchFamily="34" charset="0"/>
                        </a:rPr>
                        <a:t> </a:t>
                      </a:r>
                    </a:p>
                  </a:txBody>
                  <a:tcPr marL="0" marR="0" marT="0" marB="0" anchor="b">
                    <a:lnL>
                      <a:noFill/>
                    </a:lnL>
                    <a:lnR>
                      <a:noFill/>
                    </a:lnR>
                    <a:lnT w="12700" cap="flat" cmpd="sng" algn="ctr">
                      <a:solidFill>
                        <a:srgbClr val="000000"/>
                      </a:solidFill>
                      <a:prstDash val="solid"/>
                      <a:round/>
                      <a:headEnd type="none" w="med" len="med"/>
                      <a:tailEnd type="none" w="med" len="med"/>
                    </a:lnT>
                    <a:lnB>
                      <a:noFill/>
                    </a:lnB>
                    <a:solidFill>
                      <a:srgbClr val="000000"/>
                    </a:solidFill>
                  </a:tcPr>
                </a:tc>
                <a:tc>
                  <a:txBody>
                    <a:bodyPr/>
                    <a:lstStyle/>
                    <a:p>
                      <a:pPr algn="r" fontAlgn="b"/>
                      <a:r>
                        <a:rPr lang="en-US" sz="700" b="0" i="0" u="none" strike="noStrike" dirty="0">
                          <a:solidFill>
                            <a:srgbClr val="000000"/>
                          </a:solidFill>
                          <a:effectLst/>
                          <a:latin typeface="Arial" panose="020B0604020202020204" pitchFamily="34" charset="0"/>
                        </a:rPr>
                        <a:t>0.00</a:t>
                      </a:r>
                    </a:p>
                  </a:txBody>
                  <a:tcPr marL="0" marR="0" marT="0" marB="0" anchor="b">
                    <a:lnL>
                      <a:noFill/>
                    </a:lnL>
                    <a:lnR>
                      <a:noFill/>
                    </a:lnR>
                    <a:lnT w="12700" cap="flat" cmpd="sng" algn="ctr">
                      <a:solidFill>
                        <a:srgbClr val="000000"/>
                      </a:solidFill>
                      <a:prstDash val="solid"/>
                      <a:round/>
                      <a:headEnd type="none" w="med" len="med"/>
                      <a:tailEnd type="none" w="med" len="med"/>
                    </a:lnT>
                    <a:lnB>
                      <a:noFill/>
                    </a:lnB>
                    <a:solidFill>
                      <a:srgbClr val="CCFF66"/>
                    </a:solidFill>
                  </a:tcPr>
                </a:tc>
                <a:extLst>
                  <a:ext uri="{0D108BD9-81ED-4DB2-BD59-A6C34878D82A}">
                    <a16:rowId xmlns:a16="http://schemas.microsoft.com/office/drawing/2014/main" val="1203360823"/>
                  </a:ext>
                </a:extLst>
              </a:tr>
              <a:tr h="164044">
                <a:tc>
                  <a:txBody>
                    <a:bodyPr/>
                    <a:lstStyle/>
                    <a:p>
                      <a:pPr algn="l" fontAlgn="b"/>
                      <a:endParaRPr lang="en-US" sz="700" b="1" i="0" u="none" strike="noStrike" dirty="0">
                        <a:solidFill>
                          <a:srgbClr val="000000"/>
                        </a:solidFill>
                        <a:effectLst/>
                        <a:latin typeface="Arial" panose="020B0604020202020204" pitchFamily="34" charset="0"/>
                      </a:endParaRPr>
                    </a:p>
                  </a:txBody>
                  <a:tcPr marL="0" marR="0" marT="0" marB="0" anchor="b">
                    <a:lnL>
                      <a:noFill/>
                    </a:lnL>
                    <a:lnR>
                      <a:noFill/>
                    </a:lnR>
                    <a:lnT>
                      <a:noFill/>
                    </a:lnT>
                    <a:lnB>
                      <a:noFill/>
                    </a:lnB>
                  </a:tcPr>
                </a:tc>
                <a:tc>
                  <a:txBody>
                    <a:bodyPr/>
                    <a:lstStyle/>
                    <a:p>
                      <a:pPr algn="l" fontAlgn="b"/>
                      <a:endParaRPr lang="en-US" sz="700" b="1" i="0" u="none" strike="noStrike" dirty="0">
                        <a:solidFill>
                          <a:srgbClr val="000000"/>
                        </a:solidFill>
                        <a:effectLst/>
                        <a:latin typeface="Arial" panose="020B0604020202020204" pitchFamily="34" charset="0"/>
                      </a:endParaRPr>
                    </a:p>
                  </a:txBody>
                  <a:tcPr marL="0" marR="0" marT="0" marB="0" anchor="b">
                    <a:lnL>
                      <a:noFill/>
                    </a:lnL>
                    <a:lnR>
                      <a:noFill/>
                    </a:lnR>
                    <a:lnT>
                      <a:noFill/>
                    </a:lnT>
                    <a:lnB>
                      <a:noFill/>
                    </a:lnB>
                  </a:tcPr>
                </a:tc>
                <a:tc>
                  <a:txBody>
                    <a:bodyPr/>
                    <a:lstStyle/>
                    <a:p>
                      <a:pPr algn="l" fontAlgn="b"/>
                      <a:endParaRPr lang="en-US" sz="700" b="1" i="0" u="none" strike="noStrike" dirty="0">
                        <a:solidFill>
                          <a:srgbClr val="000000"/>
                        </a:solidFill>
                        <a:effectLst/>
                        <a:latin typeface="Arial" panose="020B0604020202020204" pitchFamily="34" charset="0"/>
                      </a:endParaRPr>
                    </a:p>
                  </a:txBody>
                  <a:tcPr marL="0" marR="0" marT="0" marB="0" anchor="b">
                    <a:lnL>
                      <a:noFill/>
                    </a:lnL>
                    <a:lnR>
                      <a:noFill/>
                    </a:lnR>
                    <a:lnT>
                      <a:noFill/>
                    </a:lnT>
                    <a:lnB>
                      <a:noFill/>
                    </a:lnB>
                  </a:tcPr>
                </a:tc>
                <a:tc>
                  <a:txBody>
                    <a:bodyPr/>
                    <a:lstStyle/>
                    <a:p>
                      <a:pPr algn="l" fontAlgn="b"/>
                      <a:endParaRPr lang="en-US" sz="700" b="1" i="0" u="none" strike="noStrike" dirty="0">
                        <a:solidFill>
                          <a:srgbClr val="000000"/>
                        </a:solidFill>
                        <a:effectLst/>
                        <a:latin typeface="Arial" panose="020B0604020202020204" pitchFamily="34" charset="0"/>
                      </a:endParaRPr>
                    </a:p>
                  </a:txBody>
                  <a:tcPr marL="0" marR="0" marT="0" marB="0" anchor="b">
                    <a:lnL>
                      <a:noFill/>
                    </a:lnL>
                    <a:lnR>
                      <a:noFill/>
                    </a:lnR>
                    <a:lnT>
                      <a:noFill/>
                    </a:lnT>
                    <a:lnB>
                      <a:noFill/>
                    </a:lnB>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0" marR="0" marT="0" marB="0" anchor="b">
                    <a:lnL>
                      <a:noFill/>
                    </a:lnL>
                    <a:lnR>
                      <a:noFill/>
                    </a:lnR>
                    <a:lnT>
                      <a:noFill/>
                    </a:lnT>
                    <a:lnB>
                      <a:noFill/>
                    </a:lnB>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0" marR="0" marT="0" marB="0" anchor="b">
                    <a:lnL>
                      <a:noFill/>
                    </a:lnL>
                    <a:lnR>
                      <a:noFill/>
                    </a:lnR>
                    <a:lnT>
                      <a:noFill/>
                    </a:lnT>
                    <a:lnB>
                      <a:noFill/>
                    </a:lnB>
                  </a:tcPr>
                </a:tc>
                <a:tc>
                  <a:txBody>
                    <a:bodyPr/>
                    <a:lstStyle/>
                    <a:p>
                      <a:pPr algn="l" fontAlgn="b"/>
                      <a:endParaRPr lang="en-US" sz="1000" b="0" i="0" u="none" strike="noStrike" dirty="0">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0" marR="0" marT="0" marB="0" anchor="b">
                    <a:lnL>
                      <a:noFill/>
                    </a:lnL>
                    <a:lnR>
                      <a:noFill/>
                    </a:lnR>
                    <a:lnT>
                      <a:noFill/>
                    </a:lnT>
                    <a:lnB>
                      <a:noFill/>
                    </a:lnB>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0" marR="0" marT="0" marB="0" anchor="b">
                    <a:lnL>
                      <a:noFill/>
                    </a:lnL>
                    <a:lnR>
                      <a:noFill/>
                    </a:lnR>
                    <a:lnT>
                      <a:noFill/>
                    </a:lnT>
                    <a:lnB>
                      <a:noFill/>
                    </a:lnB>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0" marR="0" marT="0" marB="0" anchor="b">
                    <a:lnL>
                      <a:noFill/>
                    </a:lnL>
                    <a:lnR>
                      <a:noFill/>
                    </a:lnR>
                    <a:lnT>
                      <a:noFill/>
                    </a:lnT>
                    <a:lnB>
                      <a:noFill/>
                    </a:lnB>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0" marR="0" marT="0" marB="0" anchor="b">
                    <a:lnL>
                      <a:noFill/>
                    </a:lnL>
                    <a:lnR>
                      <a:noFill/>
                    </a:lnR>
                    <a:lnT>
                      <a:noFill/>
                    </a:lnT>
                    <a:lnB>
                      <a:noFill/>
                    </a:lnB>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0" marR="0" marT="0" marB="0" anchor="b">
                    <a:lnL>
                      <a:noFill/>
                    </a:lnL>
                    <a:lnR>
                      <a:noFill/>
                    </a:lnR>
                    <a:lnT>
                      <a:noFill/>
                    </a:lnT>
                    <a:lnB>
                      <a:noFill/>
                    </a:lnB>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0" marR="0" marT="0" marB="0" anchor="b">
                    <a:lnL>
                      <a:noFill/>
                    </a:lnL>
                    <a:lnR>
                      <a:noFill/>
                    </a:lnR>
                    <a:lnT>
                      <a:noFill/>
                    </a:lnT>
                    <a:lnB>
                      <a:noFill/>
                    </a:lnB>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0" marR="0" marT="0" marB="0" anchor="b">
                    <a:lnL>
                      <a:noFill/>
                    </a:lnL>
                    <a:lnR>
                      <a:noFill/>
                    </a:lnR>
                    <a:lnT>
                      <a:noFill/>
                    </a:lnT>
                    <a:lnB>
                      <a:noFill/>
                    </a:lnB>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0" marR="0" marT="0" marB="0" anchor="b">
                    <a:lnL>
                      <a:noFill/>
                    </a:lnL>
                    <a:lnR>
                      <a:noFill/>
                    </a:lnR>
                    <a:lnT>
                      <a:noFill/>
                    </a:lnT>
                    <a:lnB>
                      <a:noFill/>
                    </a:lnB>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0" marR="0" marT="0" marB="0" anchor="b">
                    <a:lnL>
                      <a:noFill/>
                    </a:lnL>
                    <a:lnR>
                      <a:noFill/>
                    </a:lnR>
                    <a:lnT>
                      <a:noFill/>
                    </a:lnT>
                    <a:lnB>
                      <a:noFill/>
                    </a:lnB>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0" marR="0" marT="0" marB="0" anchor="b">
                    <a:lnL>
                      <a:noFill/>
                    </a:lnL>
                    <a:lnR>
                      <a:noFill/>
                    </a:lnR>
                    <a:lnT>
                      <a:noFill/>
                    </a:lnT>
                    <a:lnB>
                      <a:noFill/>
                    </a:lnB>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0" marR="0" marT="0" marB="0" anchor="b">
                    <a:lnL>
                      <a:noFill/>
                    </a:lnL>
                    <a:lnR>
                      <a:noFill/>
                    </a:lnR>
                    <a:lnT>
                      <a:noFill/>
                    </a:lnT>
                    <a:lnB>
                      <a:noFill/>
                    </a:lnB>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0" marR="0" marT="0" marB="0" anchor="b">
                    <a:lnL>
                      <a:noFill/>
                    </a:lnL>
                    <a:lnR>
                      <a:noFill/>
                    </a:lnR>
                    <a:lnT>
                      <a:noFill/>
                    </a:lnT>
                    <a:lnB>
                      <a:noFill/>
                    </a:lnB>
                  </a:tcPr>
                </a:tc>
                <a:extLst>
                  <a:ext uri="{0D108BD9-81ED-4DB2-BD59-A6C34878D82A}">
                    <a16:rowId xmlns:a16="http://schemas.microsoft.com/office/drawing/2014/main" val="1579136822"/>
                  </a:ext>
                </a:extLst>
              </a:tr>
              <a:tr h="172246">
                <a:tc gridSpan="5">
                  <a:txBody>
                    <a:bodyPr/>
                    <a:lstStyle/>
                    <a:p>
                      <a:pPr algn="l" fontAlgn="b"/>
                      <a:r>
                        <a:rPr lang="en-US" sz="700" b="1" i="0" u="none" strike="noStrike" dirty="0">
                          <a:solidFill>
                            <a:srgbClr val="000000"/>
                          </a:solidFill>
                          <a:effectLst/>
                          <a:latin typeface="Arial" panose="020B0604020202020204" pitchFamily="34" charset="0"/>
                        </a:rPr>
                        <a:t>52000 · PUBLIC SAFETY - Other</a:t>
                      </a:r>
                    </a:p>
                  </a:txBody>
                  <a:tcPr marL="0" marR="0" marT="0" marB="0" anchor="b">
                    <a:lnL>
                      <a:noFill/>
                    </a:lnL>
                    <a:lnR>
                      <a:noFill/>
                    </a:lnR>
                    <a:lnT>
                      <a:noFill/>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r" fontAlgn="b"/>
                      <a:r>
                        <a:rPr lang="en-US" sz="700" b="0" i="0" u="none" strike="noStrike" dirty="0">
                          <a:solidFill>
                            <a:srgbClr val="000000"/>
                          </a:solidFill>
                          <a:effectLst/>
                          <a:latin typeface="Arial" panose="020B0604020202020204" pitchFamily="34" charset="0"/>
                        </a:rPr>
                        <a:t>0.00</a:t>
                      </a:r>
                    </a:p>
                  </a:txBody>
                  <a:tcPr marL="0" marR="0" marT="0" marB="0" anchor="b">
                    <a:lnL>
                      <a:noFill/>
                    </a:lnL>
                    <a:lnR>
                      <a:noFill/>
                    </a:lnR>
                    <a:lnT>
                      <a:noFill/>
                    </a:lnT>
                    <a:lnB w="12700" cap="flat" cmpd="sng" algn="ctr">
                      <a:solidFill>
                        <a:srgbClr val="000000"/>
                      </a:solidFill>
                      <a:prstDash val="solid"/>
                      <a:round/>
                      <a:headEnd type="none" w="med" len="med"/>
                      <a:tailEnd type="none" w="med" len="med"/>
                    </a:lnB>
                    <a:solidFill>
                      <a:srgbClr val="C5D9F1"/>
                    </a:solidFill>
                  </a:tcPr>
                </a:tc>
                <a:tc>
                  <a:txBody>
                    <a:bodyPr/>
                    <a:lstStyle/>
                    <a:p>
                      <a:pPr algn="l" fontAlgn="b"/>
                      <a:endParaRPr lang="en-US" sz="1000" b="0" i="0" u="none" strike="noStrike" dirty="0">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r" fontAlgn="b"/>
                      <a:r>
                        <a:rPr lang="en-US" sz="700" b="0" i="0" u="none" strike="noStrike" dirty="0">
                          <a:solidFill>
                            <a:srgbClr val="000000"/>
                          </a:solidFill>
                          <a:effectLst/>
                          <a:latin typeface="Arial" panose="020B0604020202020204" pitchFamily="34" charset="0"/>
                        </a:rPr>
                        <a:t>0.00</a:t>
                      </a:r>
                    </a:p>
                  </a:txBody>
                  <a:tcPr marL="0" marR="0" marT="0" marB="0" anchor="b">
                    <a:lnL>
                      <a:noFill/>
                    </a:lnL>
                    <a:lnR>
                      <a:noFill/>
                    </a:lnR>
                    <a:lnT>
                      <a:noFill/>
                    </a:lnT>
                    <a:lnB w="12700" cap="flat" cmpd="sng" algn="ctr">
                      <a:solidFill>
                        <a:srgbClr val="000000"/>
                      </a:solidFill>
                      <a:prstDash val="solid"/>
                      <a:round/>
                      <a:headEnd type="none" w="med" len="med"/>
                      <a:tailEnd type="none" w="med" len="med"/>
                    </a:lnB>
                    <a:solidFill>
                      <a:srgbClr val="8DB4E3"/>
                    </a:solidFill>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0" marR="0" marT="0" marB="0" anchor="b">
                    <a:lnL>
                      <a:noFill/>
                    </a:lnL>
                    <a:lnR>
                      <a:noFill/>
                    </a:lnR>
                    <a:lnT>
                      <a:noFill/>
                    </a:lnT>
                    <a:lnB>
                      <a:noFill/>
                    </a:lnB>
                  </a:tcPr>
                </a:tc>
                <a:tc>
                  <a:txBody>
                    <a:bodyPr/>
                    <a:lstStyle/>
                    <a:p>
                      <a:pPr algn="r" fontAlgn="b"/>
                      <a:r>
                        <a:rPr lang="en-US" sz="700" b="0" i="0" u="none" strike="noStrike" dirty="0">
                          <a:solidFill>
                            <a:srgbClr val="000000"/>
                          </a:solidFill>
                          <a:effectLst/>
                          <a:latin typeface="Arial" panose="020B0604020202020204" pitchFamily="34" charset="0"/>
                        </a:rPr>
                        <a:t>0.00</a:t>
                      </a:r>
                    </a:p>
                  </a:txBody>
                  <a:tcPr marL="0" marR="0" marT="0" marB="0" anchor="b">
                    <a:lnL>
                      <a:noFill/>
                    </a:lnL>
                    <a:lnR>
                      <a:noFill/>
                    </a:lnR>
                    <a:lnT>
                      <a:noFill/>
                    </a:lnT>
                    <a:lnB w="12700" cap="flat" cmpd="sng" algn="ctr">
                      <a:solidFill>
                        <a:srgbClr val="000000"/>
                      </a:solidFill>
                      <a:prstDash val="solid"/>
                      <a:round/>
                      <a:headEnd type="none" w="med" len="med"/>
                      <a:tailEnd type="none" w="med" len="med"/>
                    </a:lnB>
                    <a:solidFill>
                      <a:srgbClr val="FFFF99"/>
                    </a:solidFill>
                  </a:tcPr>
                </a:tc>
                <a:tc>
                  <a:txBody>
                    <a:bodyPr/>
                    <a:lstStyle/>
                    <a:p>
                      <a:pPr algn="l" fontAlgn="b"/>
                      <a:r>
                        <a:rPr lang="en-US" sz="700" b="0" i="0" u="none" strike="noStrike" dirty="0">
                          <a:solidFill>
                            <a:srgbClr val="000000"/>
                          </a:solidFill>
                          <a:effectLst/>
                          <a:latin typeface="Arial" panose="020B0604020202020204" pitchFamily="34" charset="0"/>
                        </a:rPr>
                        <a:t> </a:t>
                      </a:r>
                    </a:p>
                  </a:txBody>
                  <a:tcPr marL="0" marR="0" marT="0" marB="0" anchor="b">
                    <a:lnL>
                      <a:noFill/>
                    </a:lnL>
                    <a:lnR>
                      <a:noFill/>
                    </a:lnR>
                    <a:lnT>
                      <a:noFill/>
                    </a:lnT>
                    <a:lnB w="12700" cap="flat" cmpd="sng" algn="ctr">
                      <a:solidFill>
                        <a:srgbClr val="000000"/>
                      </a:solidFill>
                      <a:prstDash val="solid"/>
                      <a:round/>
                      <a:headEnd type="none" w="med" len="med"/>
                      <a:tailEnd type="none" w="med" len="med"/>
                    </a:lnB>
                    <a:solidFill>
                      <a:srgbClr val="000000"/>
                    </a:solidFill>
                  </a:tcPr>
                </a:tc>
                <a:tc>
                  <a:txBody>
                    <a:bodyPr/>
                    <a:lstStyle/>
                    <a:p>
                      <a:pPr algn="r" fontAlgn="b"/>
                      <a:r>
                        <a:rPr lang="en-US" sz="700" b="0" i="0" u="none" strike="noStrike" dirty="0">
                          <a:solidFill>
                            <a:srgbClr val="000000"/>
                          </a:solidFill>
                          <a:effectLst/>
                          <a:latin typeface="Arial" panose="020B0604020202020204" pitchFamily="34" charset="0"/>
                        </a:rPr>
                        <a:t>0.00</a:t>
                      </a:r>
                    </a:p>
                  </a:txBody>
                  <a:tcPr marL="0" marR="0" marT="0" marB="0" anchor="b">
                    <a:lnL>
                      <a:noFill/>
                    </a:lnL>
                    <a:lnR>
                      <a:noFill/>
                    </a:lnR>
                    <a:lnT>
                      <a:noFill/>
                    </a:lnT>
                    <a:lnB w="12700" cap="flat" cmpd="sng" algn="ctr">
                      <a:solidFill>
                        <a:srgbClr val="000000"/>
                      </a:solidFill>
                      <a:prstDash val="solid"/>
                      <a:round/>
                      <a:headEnd type="none" w="med" len="med"/>
                      <a:tailEnd type="none" w="med" len="med"/>
                    </a:lnB>
                    <a:solidFill>
                      <a:srgbClr val="FFFF99"/>
                    </a:solidFill>
                  </a:tcPr>
                </a:tc>
                <a:tc>
                  <a:txBody>
                    <a:bodyPr/>
                    <a:lstStyle/>
                    <a:p>
                      <a:pPr algn="r" fontAlgn="b"/>
                      <a:r>
                        <a:rPr lang="en-US" sz="700" b="0" i="0" u="none" strike="noStrike" dirty="0">
                          <a:solidFill>
                            <a:srgbClr val="000000"/>
                          </a:solidFill>
                          <a:effectLst/>
                          <a:latin typeface="Arial" panose="020B0604020202020204" pitchFamily="34" charset="0"/>
                        </a:rPr>
                        <a:t>0.00</a:t>
                      </a:r>
                    </a:p>
                  </a:txBody>
                  <a:tcPr marL="0" marR="0" marT="0" marB="0" anchor="b">
                    <a:lnL>
                      <a:noFill/>
                    </a:lnL>
                    <a:lnR>
                      <a:noFill/>
                    </a:lnR>
                    <a:lnT>
                      <a:noFill/>
                    </a:lnT>
                    <a:lnB w="12700" cap="flat" cmpd="sng" algn="ctr">
                      <a:solidFill>
                        <a:srgbClr val="000000"/>
                      </a:solidFill>
                      <a:prstDash val="solid"/>
                      <a:round/>
                      <a:headEnd type="none" w="med" len="med"/>
                      <a:tailEnd type="none" w="med" len="med"/>
                    </a:lnB>
                    <a:solidFill>
                      <a:srgbClr val="FFFF99"/>
                    </a:solidFill>
                  </a:tcPr>
                </a:tc>
                <a:tc>
                  <a:txBody>
                    <a:bodyPr/>
                    <a:lstStyle/>
                    <a:p>
                      <a:pPr algn="l" fontAlgn="b"/>
                      <a:r>
                        <a:rPr lang="en-US" sz="700" b="0" i="0" u="none" strike="noStrike" dirty="0">
                          <a:solidFill>
                            <a:srgbClr val="000000"/>
                          </a:solidFill>
                          <a:effectLst/>
                          <a:latin typeface="Arial" panose="020B0604020202020204" pitchFamily="34" charset="0"/>
                        </a:rPr>
                        <a:t> </a:t>
                      </a:r>
                    </a:p>
                  </a:txBody>
                  <a:tcPr marL="0" marR="0" marT="0"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r" fontAlgn="b"/>
                      <a:r>
                        <a:rPr lang="en-US" sz="700" b="0" i="0" u="none" strike="noStrike" dirty="0">
                          <a:solidFill>
                            <a:srgbClr val="000000"/>
                          </a:solidFill>
                          <a:effectLst/>
                          <a:latin typeface="Arial" panose="020B0604020202020204" pitchFamily="34" charset="0"/>
                        </a:rPr>
                        <a:t>0.00</a:t>
                      </a:r>
                    </a:p>
                  </a:txBody>
                  <a:tcPr marL="0" marR="0" marT="0" marB="0" anchor="b">
                    <a:lnL>
                      <a:noFill/>
                    </a:lnL>
                    <a:lnR>
                      <a:noFill/>
                    </a:lnR>
                    <a:lnT>
                      <a:noFill/>
                    </a:lnT>
                    <a:lnB w="12700" cap="flat" cmpd="sng" algn="ctr">
                      <a:solidFill>
                        <a:srgbClr val="000000"/>
                      </a:solidFill>
                      <a:prstDash val="solid"/>
                      <a:round/>
                      <a:headEnd type="none" w="med" len="med"/>
                      <a:tailEnd type="none" w="med" len="med"/>
                    </a:lnB>
                    <a:solidFill>
                      <a:srgbClr val="FFFF99"/>
                    </a:solidFill>
                  </a:tcPr>
                </a:tc>
                <a:tc>
                  <a:txBody>
                    <a:bodyPr/>
                    <a:lstStyle/>
                    <a:p>
                      <a:pPr algn="l" fontAlgn="b"/>
                      <a:r>
                        <a:rPr lang="en-US" sz="700" b="0" i="0" u="none" strike="noStrike" dirty="0">
                          <a:solidFill>
                            <a:srgbClr val="000000"/>
                          </a:solidFill>
                          <a:effectLst/>
                          <a:latin typeface="Arial" panose="020B0604020202020204" pitchFamily="34" charset="0"/>
                        </a:rPr>
                        <a:t> </a:t>
                      </a:r>
                    </a:p>
                  </a:txBody>
                  <a:tcPr marL="0" marR="0" marT="0"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r" fontAlgn="b"/>
                      <a:r>
                        <a:rPr lang="en-US" sz="700" b="0" i="0" u="none" strike="noStrike" dirty="0">
                          <a:solidFill>
                            <a:srgbClr val="000000"/>
                          </a:solidFill>
                          <a:effectLst/>
                          <a:latin typeface="Arial" panose="020B0604020202020204" pitchFamily="34" charset="0"/>
                        </a:rPr>
                        <a:t>0.00</a:t>
                      </a:r>
                    </a:p>
                  </a:txBody>
                  <a:tcPr marL="0" marR="0" marT="0" marB="0" anchor="b">
                    <a:lnL>
                      <a:noFill/>
                    </a:lnL>
                    <a:lnR>
                      <a:noFill/>
                    </a:lnR>
                    <a:lnT>
                      <a:noFill/>
                    </a:lnT>
                    <a:lnB w="12700" cap="flat" cmpd="sng" algn="ctr">
                      <a:solidFill>
                        <a:srgbClr val="000000"/>
                      </a:solidFill>
                      <a:prstDash val="solid"/>
                      <a:round/>
                      <a:headEnd type="none" w="med" len="med"/>
                      <a:tailEnd type="none" w="med" len="med"/>
                    </a:lnB>
                    <a:solidFill>
                      <a:srgbClr val="CCFF66"/>
                    </a:solidFill>
                  </a:tcPr>
                </a:tc>
                <a:tc>
                  <a:txBody>
                    <a:bodyPr/>
                    <a:lstStyle/>
                    <a:p>
                      <a:pPr algn="l" fontAlgn="b"/>
                      <a:r>
                        <a:rPr lang="en-US" sz="700" b="0" i="0" u="none" strike="noStrike" dirty="0">
                          <a:solidFill>
                            <a:srgbClr val="000000"/>
                          </a:solidFill>
                          <a:effectLst/>
                          <a:latin typeface="Arial" panose="020B0604020202020204" pitchFamily="34" charset="0"/>
                        </a:rPr>
                        <a:t> </a:t>
                      </a:r>
                    </a:p>
                  </a:txBody>
                  <a:tcPr marL="0" marR="0" marT="0" marB="0" anchor="b">
                    <a:lnL>
                      <a:noFill/>
                    </a:lnL>
                    <a:lnR>
                      <a:noFill/>
                    </a:lnR>
                    <a:lnT>
                      <a:noFill/>
                    </a:lnT>
                    <a:lnB w="12700" cap="flat" cmpd="sng" algn="ctr">
                      <a:solidFill>
                        <a:srgbClr val="000000"/>
                      </a:solidFill>
                      <a:prstDash val="solid"/>
                      <a:round/>
                      <a:headEnd type="none" w="med" len="med"/>
                      <a:tailEnd type="none" w="med" len="med"/>
                    </a:lnB>
                    <a:solidFill>
                      <a:srgbClr val="000000"/>
                    </a:solidFill>
                  </a:tcPr>
                </a:tc>
                <a:tc>
                  <a:txBody>
                    <a:bodyPr/>
                    <a:lstStyle/>
                    <a:p>
                      <a:pPr algn="r" fontAlgn="b"/>
                      <a:r>
                        <a:rPr lang="en-US" sz="700" b="0" i="0" u="none" strike="noStrike" dirty="0">
                          <a:solidFill>
                            <a:srgbClr val="000000"/>
                          </a:solidFill>
                          <a:effectLst/>
                          <a:latin typeface="Arial" panose="020B0604020202020204" pitchFamily="34" charset="0"/>
                        </a:rPr>
                        <a:t>0.00</a:t>
                      </a:r>
                    </a:p>
                  </a:txBody>
                  <a:tcPr marL="0" marR="0" marT="0" marB="0" anchor="b">
                    <a:lnL>
                      <a:noFill/>
                    </a:lnL>
                    <a:lnR>
                      <a:noFill/>
                    </a:lnR>
                    <a:lnT>
                      <a:noFill/>
                    </a:lnT>
                    <a:lnB w="12700" cap="flat" cmpd="sng" algn="ctr">
                      <a:solidFill>
                        <a:srgbClr val="000000"/>
                      </a:solidFill>
                      <a:prstDash val="solid"/>
                      <a:round/>
                      <a:headEnd type="none" w="med" len="med"/>
                      <a:tailEnd type="none" w="med" len="med"/>
                    </a:lnB>
                    <a:solidFill>
                      <a:srgbClr val="CCFF66"/>
                    </a:solidFill>
                  </a:tcPr>
                </a:tc>
                <a:extLst>
                  <a:ext uri="{0D108BD9-81ED-4DB2-BD59-A6C34878D82A}">
                    <a16:rowId xmlns:a16="http://schemas.microsoft.com/office/drawing/2014/main" val="529639342"/>
                  </a:ext>
                </a:extLst>
              </a:tr>
            </a:tbl>
          </a:graphicData>
        </a:graphic>
      </p:graphicFrame>
      <p:sp>
        <p:nvSpPr>
          <p:cNvPr id="8" name="Rectangle 7">
            <a:extLst>
              <a:ext uri="{FF2B5EF4-FFF2-40B4-BE49-F238E27FC236}">
                <a16:creationId xmlns:a16="http://schemas.microsoft.com/office/drawing/2014/main" id="{3583BCCC-778F-4E50-B3BF-2D03CAF6065A}"/>
              </a:ext>
            </a:extLst>
          </p:cNvPr>
          <p:cNvSpPr/>
          <p:nvPr/>
        </p:nvSpPr>
        <p:spPr>
          <a:xfrm>
            <a:off x="600075" y="3528841"/>
            <a:ext cx="8448675" cy="590931"/>
          </a:xfrm>
          <a:prstGeom prst="rect">
            <a:avLst/>
          </a:prstGeom>
        </p:spPr>
        <p:txBody>
          <a:bodyPr wrap="square">
            <a:spAutoFit/>
          </a:bodyPr>
          <a:lstStyle/>
          <a:p>
            <a:pPr marL="228600" lvl="0" indent="-228600">
              <a:lnSpc>
                <a:spcPct val="90000"/>
              </a:lnSpc>
              <a:spcBef>
                <a:spcPts val="1000"/>
              </a:spcBef>
              <a:buFont typeface="Arial" panose="020B0604020202020204" pitchFamily="34" charset="0"/>
              <a:buChar char="•"/>
            </a:pPr>
            <a:r>
              <a:rPr lang="en-US" dirty="0">
                <a:solidFill>
                  <a:prstClr val="black"/>
                </a:solidFill>
              </a:rPr>
              <a:t>The Town has a savings account for Public Safety in the event the town re-evaluates Public Safety </a:t>
            </a:r>
          </a:p>
        </p:txBody>
      </p:sp>
    </p:spTree>
    <p:extLst>
      <p:ext uri="{BB962C8B-B14F-4D97-AF65-F5344CB8AC3E}">
        <p14:creationId xmlns:p14="http://schemas.microsoft.com/office/powerpoint/2010/main" val="398720128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5807" y="277869"/>
            <a:ext cx="8373683" cy="643776"/>
          </a:xfrm>
        </p:spPr>
        <p:txBody>
          <a:bodyPr>
            <a:normAutofit fontScale="90000"/>
          </a:bodyPr>
          <a:lstStyle/>
          <a:p>
            <a:r>
              <a:rPr lang="en-US" b="1" dirty="0"/>
              <a:t>Transportation</a:t>
            </a:r>
          </a:p>
        </p:txBody>
      </p:sp>
      <p:graphicFrame>
        <p:nvGraphicFramePr>
          <p:cNvPr id="6" name="Content Placeholder 5">
            <a:extLst>
              <a:ext uri="{FF2B5EF4-FFF2-40B4-BE49-F238E27FC236}">
                <a16:creationId xmlns:a16="http://schemas.microsoft.com/office/drawing/2014/main" id="{5D50D594-981C-4E77-8C10-FB2D670B92E0}"/>
              </a:ext>
            </a:extLst>
          </p:cNvPr>
          <p:cNvGraphicFramePr>
            <a:graphicFrameLocks noGrp="1"/>
          </p:cNvGraphicFramePr>
          <p:nvPr>
            <p:ph idx="1"/>
            <p:extLst>
              <p:ext uri="{D42A27DB-BD31-4B8C-83A1-F6EECF244321}">
                <p14:modId xmlns:p14="http://schemas.microsoft.com/office/powerpoint/2010/main" val="4001566652"/>
              </p:ext>
            </p:extLst>
          </p:nvPr>
        </p:nvGraphicFramePr>
        <p:xfrm>
          <a:off x="247651" y="1029655"/>
          <a:ext cx="7886697" cy="3466778"/>
        </p:xfrm>
        <a:graphic>
          <a:graphicData uri="http://schemas.openxmlformats.org/drawingml/2006/table">
            <a:tbl>
              <a:tblPr/>
              <a:tblGrid>
                <a:gridCol w="606669">
                  <a:extLst>
                    <a:ext uri="{9D8B030D-6E8A-4147-A177-3AD203B41FA5}">
                      <a16:colId xmlns:a16="http://schemas.microsoft.com/office/drawing/2014/main" val="4162947290"/>
                    </a:ext>
                  </a:extLst>
                </a:gridCol>
                <a:gridCol w="606669">
                  <a:extLst>
                    <a:ext uri="{9D8B030D-6E8A-4147-A177-3AD203B41FA5}">
                      <a16:colId xmlns:a16="http://schemas.microsoft.com/office/drawing/2014/main" val="981546621"/>
                    </a:ext>
                  </a:extLst>
                </a:gridCol>
                <a:gridCol w="606669">
                  <a:extLst>
                    <a:ext uri="{9D8B030D-6E8A-4147-A177-3AD203B41FA5}">
                      <a16:colId xmlns:a16="http://schemas.microsoft.com/office/drawing/2014/main" val="2682870517"/>
                    </a:ext>
                  </a:extLst>
                </a:gridCol>
                <a:gridCol w="606669">
                  <a:extLst>
                    <a:ext uri="{9D8B030D-6E8A-4147-A177-3AD203B41FA5}">
                      <a16:colId xmlns:a16="http://schemas.microsoft.com/office/drawing/2014/main" val="2241870478"/>
                    </a:ext>
                  </a:extLst>
                </a:gridCol>
                <a:gridCol w="606669">
                  <a:extLst>
                    <a:ext uri="{9D8B030D-6E8A-4147-A177-3AD203B41FA5}">
                      <a16:colId xmlns:a16="http://schemas.microsoft.com/office/drawing/2014/main" val="2928211642"/>
                    </a:ext>
                  </a:extLst>
                </a:gridCol>
                <a:gridCol w="606669">
                  <a:extLst>
                    <a:ext uri="{9D8B030D-6E8A-4147-A177-3AD203B41FA5}">
                      <a16:colId xmlns:a16="http://schemas.microsoft.com/office/drawing/2014/main" val="2294838499"/>
                    </a:ext>
                  </a:extLst>
                </a:gridCol>
                <a:gridCol w="606669">
                  <a:extLst>
                    <a:ext uri="{9D8B030D-6E8A-4147-A177-3AD203B41FA5}">
                      <a16:colId xmlns:a16="http://schemas.microsoft.com/office/drawing/2014/main" val="3133292572"/>
                    </a:ext>
                  </a:extLst>
                </a:gridCol>
                <a:gridCol w="606669">
                  <a:extLst>
                    <a:ext uri="{9D8B030D-6E8A-4147-A177-3AD203B41FA5}">
                      <a16:colId xmlns:a16="http://schemas.microsoft.com/office/drawing/2014/main" val="4233802599"/>
                    </a:ext>
                  </a:extLst>
                </a:gridCol>
                <a:gridCol w="606669">
                  <a:extLst>
                    <a:ext uri="{9D8B030D-6E8A-4147-A177-3AD203B41FA5}">
                      <a16:colId xmlns:a16="http://schemas.microsoft.com/office/drawing/2014/main" val="3733801635"/>
                    </a:ext>
                  </a:extLst>
                </a:gridCol>
                <a:gridCol w="606669">
                  <a:extLst>
                    <a:ext uri="{9D8B030D-6E8A-4147-A177-3AD203B41FA5}">
                      <a16:colId xmlns:a16="http://schemas.microsoft.com/office/drawing/2014/main" val="1205014307"/>
                    </a:ext>
                  </a:extLst>
                </a:gridCol>
                <a:gridCol w="606669">
                  <a:extLst>
                    <a:ext uri="{9D8B030D-6E8A-4147-A177-3AD203B41FA5}">
                      <a16:colId xmlns:a16="http://schemas.microsoft.com/office/drawing/2014/main" val="3762754895"/>
                    </a:ext>
                  </a:extLst>
                </a:gridCol>
                <a:gridCol w="606669">
                  <a:extLst>
                    <a:ext uri="{9D8B030D-6E8A-4147-A177-3AD203B41FA5}">
                      <a16:colId xmlns:a16="http://schemas.microsoft.com/office/drawing/2014/main" val="744098208"/>
                    </a:ext>
                  </a:extLst>
                </a:gridCol>
                <a:gridCol w="606669">
                  <a:extLst>
                    <a:ext uri="{9D8B030D-6E8A-4147-A177-3AD203B41FA5}">
                      <a16:colId xmlns:a16="http://schemas.microsoft.com/office/drawing/2014/main" val="789196836"/>
                    </a:ext>
                  </a:extLst>
                </a:gridCol>
              </a:tblGrid>
              <a:tr h="189584">
                <a:tc>
                  <a:txBody>
                    <a:bodyPr/>
                    <a:lstStyle/>
                    <a:p>
                      <a:pPr algn="l" fontAlgn="b"/>
                      <a:endParaRPr lang="en-US" sz="1000" b="0" i="0" u="none" strike="noStrike" dirty="0">
                        <a:effectLst/>
                        <a:latin typeface="Arial" panose="020B0604020202020204" pitchFamily="34" charset="0"/>
                      </a:endParaRPr>
                    </a:p>
                  </a:txBody>
                  <a:tcPr marL="9479" marR="9479" marT="9479" marB="0" anchor="b">
                    <a:lnL>
                      <a:noFill/>
                    </a:lnL>
                    <a:lnR>
                      <a:noFill/>
                    </a:lnR>
                    <a:lnT>
                      <a:noFill/>
                    </a:lnT>
                    <a:lnB>
                      <a:noFill/>
                    </a:lnB>
                  </a:tcPr>
                </a:tc>
                <a:tc>
                  <a:txBody>
                    <a:bodyPr/>
                    <a:lstStyle/>
                    <a:p>
                      <a:pPr algn="l" fontAlgn="b"/>
                      <a:endParaRPr lang="en-US" sz="1000" b="0" i="0" u="none" strike="noStrike" dirty="0">
                        <a:effectLst/>
                        <a:latin typeface="Arial" panose="020B0604020202020204" pitchFamily="34" charset="0"/>
                      </a:endParaRPr>
                    </a:p>
                  </a:txBody>
                  <a:tcPr marL="9479" marR="9479" marT="9479" marB="0" anchor="b">
                    <a:lnL>
                      <a:noFill/>
                    </a:lnL>
                    <a:lnR>
                      <a:noFill/>
                    </a:lnR>
                    <a:lnT>
                      <a:noFill/>
                    </a:lnT>
                    <a:lnB>
                      <a:noFill/>
                    </a:lnB>
                  </a:tcPr>
                </a:tc>
                <a:tc>
                  <a:txBody>
                    <a:bodyPr/>
                    <a:lstStyle/>
                    <a:p>
                      <a:pPr algn="l" fontAlgn="b"/>
                      <a:endParaRPr lang="en-US" sz="1000" b="0" i="0" u="none" strike="noStrike" dirty="0">
                        <a:effectLst/>
                        <a:latin typeface="Arial" panose="020B0604020202020204" pitchFamily="34" charset="0"/>
                      </a:endParaRPr>
                    </a:p>
                  </a:txBody>
                  <a:tcPr marL="9479" marR="9479" marT="9479" marB="0" anchor="b">
                    <a:lnL>
                      <a:noFill/>
                    </a:lnL>
                    <a:lnR>
                      <a:noFill/>
                    </a:lnR>
                    <a:lnT>
                      <a:noFill/>
                    </a:lnT>
                    <a:lnB>
                      <a:noFill/>
                    </a:lnB>
                  </a:tcPr>
                </a:tc>
                <a:tc>
                  <a:txBody>
                    <a:bodyPr/>
                    <a:lstStyle/>
                    <a:p>
                      <a:pPr algn="l" fontAlgn="b"/>
                      <a:endParaRPr lang="en-US" sz="1000" b="0" i="0" u="none" strike="noStrike" dirty="0">
                        <a:effectLst/>
                        <a:latin typeface="Arial" panose="020B0604020202020204" pitchFamily="34" charset="0"/>
                      </a:endParaRPr>
                    </a:p>
                  </a:txBody>
                  <a:tcPr marL="9479" marR="9479" marT="9479" marB="0" anchor="b">
                    <a:lnL>
                      <a:noFill/>
                    </a:lnL>
                    <a:lnR>
                      <a:noFill/>
                    </a:lnR>
                    <a:lnT>
                      <a:noFill/>
                    </a:lnT>
                    <a:lnB>
                      <a:noFill/>
                    </a:lnB>
                  </a:tcPr>
                </a:tc>
                <a:tc>
                  <a:txBody>
                    <a:bodyPr/>
                    <a:lstStyle/>
                    <a:p>
                      <a:pPr algn="l" fontAlgn="b"/>
                      <a:endParaRPr lang="en-US" sz="1000" b="0" i="0" u="none" strike="noStrike" dirty="0">
                        <a:effectLst/>
                        <a:latin typeface="Arial" panose="020B0604020202020204" pitchFamily="34" charset="0"/>
                      </a:endParaRPr>
                    </a:p>
                  </a:txBody>
                  <a:tcPr marL="9479" marR="9479" marT="9479" marB="0" anchor="b">
                    <a:lnL>
                      <a:noFill/>
                    </a:lnL>
                    <a:lnR>
                      <a:noFill/>
                    </a:lnR>
                    <a:lnT>
                      <a:noFill/>
                    </a:lnT>
                    <a:lnB>
                      <a:noFill/>
                    </a:lnB>
                  </a:tcPr>
                </a:tc>
                <a:tc>
                  <a:txBody>
                    <a:bodyPr/>
                    <a:lstStyle/>
                    <a:p>
                      <a:pPr algn="ctr" fontAlgn="b"/>
                      <a:r>
                        <a:rPr lang="en-US" sz="1100" b="0" i="0" u="none" strike="noStrike" dirty="0">
                          <a:solidFill>
                            <a:srgbClr val="000000"/>
                          </a:solidFill>
                          <a:effectLst/>
                          <a:latin typeface="Calibri" panose="020F0502020204030204" pitchFamily="34" charset="0"/>
                        </a:rPr>
                        <a:t> </a:t>
                      </a:r>
                    </a:p>
                  </a:txBody>
                  <a:tcPr marL="9479" marR="9479" marT="9479" marB="0" anchor="b">
                    <a:lnL>
                      <a:noFill/>
                    </a:lnL>
                    <a:lnR>
                      <a:noFill/>
                    </a:lnR>
                    <a:lnT>
                      <a:noFill/>
                    </a:lnT>
                    <a:lnB>
                      <a:noFill/>
                    </a:lnB>
                    <a:solidFill>
                      <a:srgbClr val="CCCCFF"/>
                    </a:solidFill>
                  </a:tcPr>
                </a:tc>
                <a:tc>
                  <a:txBody>
                    <a:bodyPr/>
                    <a:lstStyle/>
                    <a:p>
                      <a:pPr algn="ctr" fontAlgn="b"/>
                      <a:r>
                        <a:rPr lang="en-US" sz="1100" b="0" i="0" u="none" strike="noStrike" dirty="0">
                          <a:solidFill>
                            <a:srgbClr val="000000"/>
                          </a:solidFill>
                          <a:effectLst/>
                          <a:latin typeface="Calibri" panose="020F0502020204030204" pitchFamily="34" charset="0"/>
                        </a:rPr>
                        <a:t> </a:t>
                      </a:r>
                    </a:p>
                  </a:txBody>
                  <a:tcPr marL="9479" marR="9479" marT="9479" marB="0" anchor="b">
                    <a:lnL>
                      <a:noFill/>
                    </a:lnL>
                    <a:lnR>
                      <a:noFill/>
                    </a:lnR>
                    <a:lnT>
                      <a:noFill/>
                    </a:lnT>
                    <a:lnB>
                      <a:noFill/>
                    </a:lnB>
                    <a:solidFill>
                      <a:srgbClr val="99CCFF"/>
                    </a:solidFill>
                  </a:tcPr>
                </a:tc>
                <a:tc>
                  <a:txBody>
                    <a:bodyPr/>
                    <a:lstStyle/>
                    <a:p>
                      <a:pPr algn="ctr" fontAlgn="b"/>
                      <a:r>
                        <a:rPr lang="en-US" sz="800" b="1" i="0" u="none" strike="noStrike" dirty="0">
                          <a:effectLst/>
                          <a:latin typeface="Arial" panose="020B0604020202020204" pitchFamily="34" charset="0"/>
                        </a:rPr>
                        <a:t> </a:t>
                      </a:r>
                    </a:p>
                  </a:txBody>
                  <a:tcPr marL="9479" marR="9479" marT="9479" marB="0" anchor="b">
                    <a:lnL>
                      <a:noFill/>
                    </a:lnL>
                    <a:lnR>
                      <a:noFill/>
                    </a:lnR>
                    <a:lnT>
                      <a:noFill/>
                    </a:lnT>
                    <a:lnB>
                      <a:noFill/>
                    </a:lnB>
                    <a:solidFill>
                      <a:srgbClr val="FFFF99"/>
                    </a:solidFill>
                  </a:tcPr>
                </a:tc>
                <a:tc>
                  <a:txBody>
                    <a:bodyPr/>
                    <a:lstStyle/>
                    <a:p>
                      <a:pPr algn="ctr" fontAlgn="b"/>
                      <a:r>
                        <a:rPr lang="en-US" sz="800" b="1" i="0" u="none" strike="noStrike" dirty="0">
                          <a:effectLst/>
                          <a:latin typeface="Arial" panose="020B0604020202020204" pitchFamily="34" charset="0"/>
                        </a:rPr>
                        <a:t>Actual</a:t>
                      </a:r>
                    </a:p>
                  </a:txBody>
                  <a:tcPr marL="9479" marR="9479" marT="9479" marB="0" anchor="b">
                    <a:lnL>
                      <a:noFill/>
                    </a:lnL>
                    <a:lnR>
                      <a:noFill/>
                    </a:lnR>
                    <a:lnT>
                      <a:noFill/>
                    </a:lnT>
                    <a:lnB>
                      <a:noFill/>
                    </a:lnB>
                    <a:solidFill>
                      <a:srgbClr val="FFFF99"/>
                    </a:solidFill>
                  </a:tcPr>
                </a:tc>
                <a:tc>
                  <a:txBody>
                    <a:bodyPr/>
                    <a:lstStyle/>
                    <a:p>
                      <a:pPr algn="ctr" fontAlgn="b"/>
                      <a:r>
                        <a:rPr lang="en-US" sz="800" b="1" i="0" u="none" strike="noStrike" dirty="0">
                          <a:effectLst/>
                          <a:latin typeface="Arial" panose="020B0604020202020204" pitchFamily="34" charset="0"/>
                        </a:rPr>
                        <a:t>Estimated</a:t>
                      </a:r>
                    </a:p>
                  </a:txBody>
                  <a:tcPr marL="9479" marR="9479" marT="9479" marB="0" anchor="b">
                    <a:lnL>
                      <a:noFill/>
                    </a:lnL>
                    <a:lnR>
                      <a:noFill/>
                    </a:lnR>
                    <a:lnT>
                      <a:noFill/>
                    </a:lnT>
                    <a:lnB>
                      <a:noFill/>
                    </a:lnB>
                    <a:solidFill>
                      <a:srgbClr val="FFFF99"/>
                    </a:solidFill>
                  </a:tcPr>
                </a:tc>
                <a:tc>
                  <a:txBody>
                    <a:bodyPr/>
                    <a:lstStyle/>
                    <a:p>
                      <a:pPr algn="ctr" fontAlgn="b"/>
                      <a:r>
                        <a:rPr lang="en-US" sz="800" b="1" i="0" u="none" strike="noStrike" dirty="0">
                          <a:effectLst/>
                          <a:latin typeface="Arial" panose="020B0604020202020204" pitchFamily="34" charset="0"/>
                        </a:rPr>
                        <a:t>Estimated &amp;</a:t>
                      </a:r>
                    </a:p>
                  </a:txBody>
                  <a:tcPr marL="9479" marR="9479" marT="9479" marB="0" anchor="b">
                    <a:lnL>
                      <a:noFill/>
                    </a:lnL>
                    <a:lnR>
                      <a:noFill/>
                    </a:lnR>
                    <a:lnT>
                      <a:noFill/>
                    </a:lnT>
                    <a:lnB>
                      <a:noFill/>
                    </a:lnB>
                    <a:solidFill>
                      <a:srgbClr val="FFFF99"/>
                    </a:solidFill>
                  </a:tcPr>
                </a:tc>
                <a:tc>
                  <a:txBody>
                    <a:bodyPr/>
                    <a:lstStyle/>
                    <a:p>
                      <a:pPr algn="ctr" fontAlgn="b"/>
                      <a:r>
                        <a:rPr lang="en-US" sz="800" b="1" i="0" u="none" strike="noStrike" dirty="0">
                          <a:effectLst/>
                          <a:latin typeface="Arial" panose="020B0604020202020204" pitchFamily="34" charset="0"/>
                        </a:rPr>
                        <a:t>FINAL</a:t>
                      </a:r>
                    </a:p>
                  </a:txBody>
                  <a:tcPr marL="9479" marR="9479" marT="9479" marB="0" anchor="b">
                    <a:lnL>
                      <a:noFill/>
                    </a:lnL>
                    <a:lnR>
                      <a:noFill/>
                    </a:lnR>
                    <a:lnT>
                      <a:noFill/>
                    </a:lnT>
                    <a:lnB>
                      <a:noFill/>
                    </a:lnB>
                    <a:solidFill>
                      <a:srgbClr val="FFFF99"/>
                    </a:solidFill>
                  </a:tcPr>
                </a:tc>
                <a:tc>
                  <a:txBody>
                    <a:bodyPr/>
                    <a:lstStyle/>
                    <a:p>
                      <a:pPr algn="ctr" fontAlgn="b"/>
                      <a:r>
                        <a:rPr lang="en-US" sz="800" b="1" i="0" u="none" strike="noStrike" dirty="0">
                          <a:effectLst/>
                          <a:latin typeface="Arial" panose="020B0604020202020204" pitchFamily="34" charset="0"/>
                        </a:rPr>
                        <a:t>PROPOSED</a:t>
                      </a:r>
                    </a:p>
                  </a:txBody>
                  <a:tcPr marL="9479" marR="9479" marT="9479" marB="0" anchor="b">
                    <a:lnL>
                      <a:noFill/>
                    </a:lnL>
                    <a:lnR>
                      <a:noFill/>
                    </a:lnR>
                    <a:lnT>
                      <a:noFill/>
                    </a:lnT>
                    <a:lnB>
                      <a:noFill/>
                    </a:lnB>
                    <a:solidFill>
                      <a:srgbClr val="FFFF99"/>
                    </a:solidFill>
                  </a:tcPr>
                </a:tc>
                <a:extLst>
                  <a:ext uri="{0D108BD9-81ED-4DB2-BD59-A6C34878D82A}">
                    <a16:rowId xmlns:a16="http://schemas.microsoft.com/office/drawing/2014/main" val="2420303738"/>
                  </a:ext>
                </a:extLst>
              </a:tr>
              <a:tr h="293855">
                <a:tc>
                  <a:txBody>
                    <a:bodyPr/>
                    <a:lstStyle/>
                    <a:p>
                      <a:pPr algn="l" fontAlgn="b"/>
                      <a:endParaRPr lang="en-US" sz="1000" b="0" i="0" u="none" strike="noStrike" dirty="0">
                        <a:effectLst/>
                        <a:latin typeface="Arial" panose="020B0604020202020204" pitchFamily="34" charset="0"/>
                      </a:endParaRPr>
                    </a:p>
                  </a:txBody>
                  <a:tcPr marL="9479" marR="9479" marT="9479" marB="0" anchor="b">
                    <a:lnL>
                      <a:noFill/>
                    </a:lnL>
                    <a:lnR>
                      <a:noFill/>
                    </a:lnR>
                    <a:lnT>
                      <a:noFill/>
                    </a:lnT>
                    <a:lnB>
                      <a:noFill/>
                    </a:lnB>
                  </a:tcPr>
                </a:tc>
                <a:tc>
                  <a:txBody>
                    <a:bodyPr/>
                    <a:lstStyle/>
                    <a:p>
                      <a:pPr algn="l" fontAlgn="b"/>
                      <a:endParaRPr lang="en-US" sz="1000" b="0" i="0" u="none" strike="noStrike" dirty="0">
                        <a:effectLst/>
                        <a:latin typeface="Arial" panose="020B0604020202020204" pitchFamily="34" charset="0"/>
                      </a:endParaRPr>
                    </a:p>
                  </a:txBody>
                  <a:tcPr marL="9479" marR="9479" marT="9479" marB="0" anchor="b">
                    <a:lnL>
                      <a:noFill/>
                    </a:lnL>
                    <a:lnR>
                      <a:noFill/>
                    </a:lnR>
                    <a:lnT>
                      <a:noFill/>
                    </a:lnT>
                    <a:lnB>
                      <a:noFill/>
                    </a:lnB>
                  </a:tcPr>
                </a:tc>
                <a:tc>
                  <a:txBody>
                    <a:bodyPr/>
                    <a:lstStyle/>
                    <a:p>
                      <a:pPr algn="l" fontAlgn="b"/>
                      <a:endParaRPr lang="en-US" sz="1000" b="0" i="0" u="none" strike="noStrike" dirty="0">
                        <a:effectLst/>
                        <a:latin typeface="Arial" panose="020B0604020202020204" pitchFamily="34" charset="0"/>
                      </a:endParaRPr>
                    </a:p>
                  </a:txBody>
                  <a:tcPr marL="9479" marR="9479" marT="9479" marB="0" anchor="b">
                    <a:lnL>
                      <a:noFill/>
                    </a:lnL>
                    <a:lnR>
                      <a:noFill/>
                    </a:lnR>
                    <a:lnT>
                      <a:noFill/>
                    </a:lnT>
                    <a:lnB>
                      <a:noFill/>
                    </a:lnB>
                  </a:tcPr>
                </a:tc>
                <a:tc>
                  <a:txBody>
                    <a:bodyPr/>
                    <a:lstStyle/>
                    <a:p>
                      <a:pPr algn="l" fontAlgn="b"/>
                      <a:endParaRPr lang="en-US" sz="1000" b="0" i="0" u="none" strike="noStrike" dirty="0">
                        <a:effectLst/>
                        <a:latin typeface="Arial" panose="020B0604020202020204" pitchFamily="34" charset="0"/>
                      </a:endParaRPr>
                    </a:p>
                  </a:txBody>
                  <a:tcPr marL="9479" marR="9479" marT="9479" marB="0" anchor="b">
                    <a:lnL>
                      <a:noFill/>
                    </a:lnL>
                    <a:lnR>
                      <a:noFill/>
                    </a:lnR>
                    <a:lnT>
                      <a:noFill/>
                    </a:lnT>
                    <a:lnB>
                      <a:noFill/>
                    </a:lnB>
                  </a:tcPr>
                </a:tc>
                <a:tc>
                  <a:txBody>
                    <a:bodyPr/>
                    <a:lstStyle/>
                    <a:p>
                      <a:pPr algn="l" fontAlgn="b"/>
                      <a:endParaRPr lang="en-US" sz="1000" b="0" i="0" u="none" strike="noStrike" dirty="0">
                        <a:effectLst/>
                        <a:latin typeface="Arial" panose="020B0604020202020204" pitchFamily="34" charset="0"/>
                      </a:endParaRPr>
                    </a:p>
                  </a:txBody>
                  <a:tcPr marL="9479" marR="9479" marT="9479" marB="0" anchor="b">
                    <a:lnL>
                      <a:noFill/>
                    </a:lnL>
                    <a:lnR>
                      <a:noFill/>
                    </a:lnR>
                    <a:lnT>
                      <a:noFill/>
                    </a:lnT>
                    <a:lnB>
                      <a:noFill/>
                    </a:lnB>
                  </a:tcPr>
                </a:tc>
                <a:tc>
                  <a:txBody>
                    <a:bodyPr/>
                    <a:lstStyle/>
                    <a:p>
                      <a:pPr algn="ctr" fontAlgn="b"/>
                      <a:r>
                        <a:rPr lang="en-US" sz="800" b="1" i="0" u="none" strike="noStrike" dirty="0">
                          <a:solidFill>
                            <a:srgbClr val="000000"/>
                          </a:solidFill>
                          <a:effectLst/>
                          <a:latin typeface="Arial" panose="020B0604020202020204" pitchFamily="34" charset="0"/>
                        </a:rPr>
                        <a:t>Jan - Dec 14</a:t>
                      </a:r>
                    </a:p>
                  </a:txBody>
                  <a:tcPr marL="9479" marR="9479" marT="9479" marB="0" anchor="b">
                    <a:lnL>
                      <a:noFill/>
                    </a:lnL>
                    <a:lnR>
                      <a:noFill/>
                    </a:lnR>
                    <a:lnT>
                      <a:noFill/>
                    </a:lnT>
                    <a:lnB w="19050" cap="flat" cmpd="sng" algn="ctr">
                      <a:solidFill>
                        <a:srgbClr val="000000"/>
                      </a:solidFill>
                      <a:prstDash val="solid"/>
                      <a:round/>
                      <a:headEnd type="none" w="med" len="med"/>
                      <a:tailEnd type="none" w="med" len="med"/>
                    </a:lnB>
                    <a:solidFill>
                      <a:srgbClr val="CCCCFF"/>
                    </a:solidFill>
                  </a:tcPr>
                </a:tc>
                <a:tc>
                  <a:txBody>
                    <a:bodyPr/>
                    <a:lstStyle/>
                    <a:p>
                      <a:pPr algn="ctr" fontAlgn="b"/>
                      <a:r>
                        <a:rPr lang="en-US" sz="800" b="1" i="0" u="none" strike="noStrike" dirty="0">
                          <a:solidFill>
                            <a:srgbClr val="000000"/>
                          </a:solidFill>
                          <a:effectLst/>
                          <a:latin typeface="Arial" panose="020B0604020202020204" pitchFamily="34" charset="0"/>
                        </a:rPr>
                        <a:t>Jan - Dec 15</a:t>
                      </a:r>
                    </a:p>
                  </a:txBody>
                  <a:tcPr marL="9479" marR="9479" marT="9479" marB="0" anchor="b">
                    <a:lnL>
                      <a:noFill/>
                    </a:lnL>
                    <a:lnR>
                      <a:noFill/>
                    </a:lnR>
                    <a:lnT>
                      <a:noFill/>
                    </a:lnT>
                    <a:lnB w="19050" cap="flat" cmpd="sng" algn="ctr">
                      <a:solidFill>
                        <a:srgbClr val="000000"/>
                      </a:solidFill>
                      <a:prstDash val="solid"/>
                      <a:round/>
                      <a:headEnd type="none" w="med" len="med"/>
                      <a:tailEnd type="none" w="med" len="med"/>
                    </a:lnB>
                    <a:solidFill>
                      <a:srgbClr val="99CCFF"/>
                    </a:solidFill>
                  </a:tcPr>
                </a:tc>
                <a:tc>
                  <a:txBody>
                    <a:bodyPr/>
                    <a:lstStyle/>
                    <a:p>
                      <a:pPr algn="ctr" fontAlgn="b"/>
                      <a:r>
                        <a:rPr lang="en-US" sz="800" b="1" i="0" u="none" strike="noStrike" dirty="0">
                          <a:solidFill>
                            <a:srgbClr val="000000"/>
                          </a:solidFill>
                          <a:effectLst/>
                          <a:latin typeface="Arial" panose="020B0604020202020204" pitchFamily="34" charset="0"/>
                        </a:rPr>
                        <a:t>Jan-Dec 16 </a:t>
                      </a:r>
                    </a:p>
                  </a:txBody>
                  <a:tcPr marL="9479" marR="9479" marT="9479" marB="0" anchor="b">
                    <a:lnL>
                      <a:noFill/>
                    </a:lnL>
                    <a:lnR>
                      <a:noFill/>
                    </a:lnR>
                    <a:lnT>
                      <a:noFill/>
                    </a:lnT>
                    <a:lnB w="12700" cap="flat" cmpd="sng" algn="ctr">
                      <a:solidFill>
                        <a:srgbClr val="000000"/>
                      </a:solidFill>
                      <a:prstDash val="solid"/>
                      <a:round/>
                      <a:headEnd type="none" w="med" len="med"/>
                      <a:tailEnd type="none" w="med" len="med"/>
                    </a:lnB>
                    <a:solidFill>
                      <a:srgbClr val="FFFF99"/>
                    </a:solidFill>
                  </a:tcPr>
                </a:tc>
                <a:tc>
                  <a:txBody>
                    <a:bodyPr/>
                    <a:lstStyle/>
                    <a:p>
                      <a:pPr algn="ctr" fontAlgn="b"/>
                      <a:r>
                        <a:rPr lang="en-US" sz="800" b="1" i="0" u="none" strike="noStrike" dirty="0">
                          <a:solidFill>
                            <a:srgbClr val="000000"/>
                          </a:solidFill>
                          <a:effectLst/>
                          <a:latin typeface="Arial" panose="020B0604020202020204" pitchFamily="34" charset="0"/>
                        </a:rPr>
                        <a:t>Jan - Aug 17</a:t>
                      </a:r>
                    </a:p>
                  </a:txBody>
                  <a:tcPr marL="9479" marR="9479" marT="9479" marB="0" anchor="b">
                    <a:lnL>
                      <a:noFill/>
                    </a:lnL>
                    <a:lnR>
                      <a:noFill/>
                    </a:lnR>
                    <a:lnT>
                      <a:noFill/>
                    </a:lnT>
                    <a:lnB w="12700" cap="flat" cmpd="sng" algn="ctr">
                      <a:solidFill>
                        <a:srgbClr val="000000"/>
                      </a:solidFill>
                      <a:prstDash val="solid"/>
                      <a:round/>
                      <a:headEnd type="none" w="med" len="med"/>
                      <a:tailEnd type="none" w="med" len="med"/>
                    </a:lnB>
                    <a:solidFill>
                      <a:srgbClr val="FFFF99"/>
                    </a:solidFill>
                  </a:tcPr>
                </a:tc>
                <a:tc>
                  <a:txBody>
                    <a:bodyPr/>
                    <a:lstStyle/>
                    <a:p>
                      <a:pPr algn="ctr" fontAlgn="b"/>
                      <a:r>
                        <a:rPr lang="en-US" sz="800" b="1" i="0" u="none" strike="noStrike" dirty="0">
                          <a:solidFill>
                            <a:srgbClr val="000000"/>
                          </a:solidFill>
                          <a:effectLst/>
                          <a:latin typeface="Arial" panose="020B0604020202020204" pitchFamily="34" charset="0"/>
                        </a:rPr>
                        <a:t>Sept - Dec 2017</a:t>
                      </a:r>
                    </a:p>
                  </a:txBody>
                  <a:tcPr marL="9479" marR="9479" marT="9479" marB="0" anchor="b">
                    <a:lnL>
                      <a:noFill/>
                    </a:lnL>
                    <a:lnR>
                      <a:noFill/>
                    </a:lnR>
                    <a:lnT>
                      <a:noFill/>
                    </a:lnT>
                    <a:lnB w="12700" cap="flat" cmpd="sng" algn="ctr">
                      <a:solidFill>
                        <a:srgbClr val="000000"/>
                      </a:solidFill>
                      <a:prstDash val="solid"/>
                      <a:round/>
                      <a:headEnd type="none" w="med" len="med"/>
                      <a:tailEnd type="none" w="med" len="med"/>
                    </a:lnB>
                    <a:solidFill>
                      <a:srgbClr val="FFFF99"/>
                    </a:solidFill>
                  </a:tcPr>
                </a:tc>
                <a:tc>
                  <a:txBody>
                    <a:bodyPr/>
                    <a:lstStyle/>
                    <a:p>
                      <a:pPr algn="ctr" fontAlgn="b"/>
                      <a:r>
                        <a:rPr lang="en-US" sz="800" b="1" i="0" u="none" strike="noStrike" dirty="0">
                          <a:solidFill>
                            <a:srgbClr val="000000"/>
                          </a:solidFill>
                          <a:effectLst/>
                          <a:latin typeface="Arial" panose="020B0604020202020204" pitchFamily="34" charset="0"/>
                        </a:rPr>
                        <a:t>Actual 2017</a:t>
                      </a:r>
                    </a:p>
                  </a:txBody>
                  <a:tcPr marL="9479" marR="9479" marT="9479" marB="0" anchor="b">
                    <a:lnL>
                      <a:noFill/>
                    </a:lnL>
                    <a:lnR>
                      <a:noFill/>
                    </a:lnR>
                    <a:lnT>
                      <a:noFill/>
                    </a:lnT>
                    <a:lnB w="12700" cap="flat" cmpd="sng" algn="ctr">
                      <a:solidFill>
                        <a:srgbClr val="000000"/>
                      </a:solidFill>
                      <a:prstDash val="solid"/>
                      <a:round/>
                      <a:headEnd type="none" w="med" len="med"/>
                      <a:tailEnd type="none" w="med" len="med"/>
                    </a:lnB>
                    <a:solidFill>
                      <a:srgbClr val="FFFF99"/>
                    </a:solidFill>
                  </a:tcPr>
                </a:tc>
                <a:tc>
                  <a:txBody>
                    <a:bodyPr/>
                    <a:lstStyle/>
                    <a:p>
                      <a:pPr algn="ctr" fontAlgn="b"/>
                      <a:r>
                        <a:rPr lang="en-US" sz="800" b="1" i="0" u="none" strike="noStrike" dirty="0">
                          <a:solidFill>
                            <a:srgbClr val="000000"/>
                          </a:solidFill>
                          <a:effectLst/>
                          <a:latin typeface="Arial" panose="020B0604020202020204" pitchFamily="34" charset="0"/>
                        </a:rPr>
                        <a:t>2017 Budget</a:t>
                      </a:r>
                    </a:p>
                  </a:txBody>
                  <a:tcPr marL="9479" marR="9479" marT="9479" marB="0" anchor="b">
                    <a:lnL>
                      <a:noFill/>
                    </a:lnL>
                    <a:lnR>
                      <a:noFill/>
                    </a:lnR>
                    <a:lnT>
                      <a:noFill/>
                    </a:lnT>
                    <a:lnB w="12700" cap="flat" cmpd="sng" algn="ctr">
                      <a:solidFill>
                        <a:srgbClr val="000000"/>
                      </a:solidFill>
                      <a:prstDash val="solid"/>
                      <a:round/>
                      <a:headEnd type="none" w="med" len="med"/>
                      <a:tailEnd type="none" w="med" len="med"/>
                    </a:lnB>
                    <a:solidFill>
                      <a:srgbClr val="FFFF99"/>
                    </a:solidFill>
                  </a:tcPr>
                </a:tc>
                <a:tc>
                  <a:txBody>
                    <a:bodyPr/>
                    <a:lstStyle/>
                    <a:p>
                      <a:pPr algn="ctr" fontAlgn="b"/>
                      <a:r>
                        <a:rPr lang="en-US" sz="800" b="1" i="0" u="none" strike="noStrike" dirty="0">
                          <a:solidFill>
                            <a:srgbClr val="000000"/>
                          </a:solidFill>
                          <a:effectLst/>
                          <a:latin typeface="Arial" panose="020B0604020202020204" pitchFamily="34" charset="0"/>
                        </a:rPr>
                        <a:t>2018 Budget</a:t>
                      </a:r>
                    </a:p>
                  </a:txBody>
                  <a:tcPr marL="9479" marR="9479" marT="9479" marB="0" anchor="b">
                    <a:lnL>
                      <a:noFill/>
                    </a:lnL>
                    <a:lnR>
                      <a:noFill/>
                    </a:lnR>
                    <a:lnT>
                      <a:noFill/>
                    </a:lnT>
                    <a:lnB w="12700" cap="flat" cmpd="sng" algn="ctr">
                      <a:solidFill>
                        <a:srgbClr val="000000"/>
                      </a:solidFill>
                      <a:prstDash val="solid"/>
                      <a:round/>
                      <a:headEnd type="none" w="med" len="med"/>
                      <a:tailEnd type="none" w="med" len="med"/>
                    </a:lnB>
                    <a:solidFill>
                      <a:srgbClr val="FFFF99"/>
                    </a:solidFill>
                  </a:tcPr>
                </a:tc>
                <a:extLst>
                  <a:ext uri="{0D108BD9-81ED-4DB2-BD59-A6C34878D82A}">
                    <a16:rowId xmlns:a16="http://schemas.microsoft.com/office/drawing/2014/main" val="3735438112"/>
                  </a:ext>
                </a:extLst>
              </a:tr>
              <a:tr h="170626">
                <a:tc gridSpan="3">
                  <a:txBody>
                    <a:bodyPr/>
                    <a:lstStyle/>
                    <a:p>
                      <a:pPr algn="l" fontAlgn="b"/>
                      <a:r>
                        <a:rPr lang="en-US" sz="800" b="1" i="0" u="none" strike="noStrike" dirty="0">
                          <a:solidFill>
                            <a:srgbClr val="000000"/>
                          </a:solidFill>
                          <a:effectLst/>
                          <a:latin typeface="Arial" panose="020B0604020202020204" pitchFamily="34" charset="0"/>
                        </a:rPr>
                        <a:t>53000 · TRANSPORTATION</a:t>
                      </a:r>
                    </a:p>
                  </a:txBody>
                  <a:tcPr marL="9479" marR="9479" marT="9479" marB="0" anchor="b">
                    <a:lnL>
                      <a:noFill/>
                    </a:lnL>
                    <a:lnR>
                      <a:noFill/>
                    </a:lnR>
                    <a:lnT>
                      <a:noFill/>
                    </a:lnT>
                    <a:lnB>
                      <a:noFill/>
                    </a:lnB>
                  </a:tcPr>
                </a:tc>
                <a:tc hMerge="1">
                  <a:txBody>
                    <a:bodyPr/>
                    <a:lstStyle/>
                    <a:p>
                      <a:endParaRPr lang="en-US"/>
                    </a:p>
                  </a:txBody>
                  <a:tcPr/>
                </a:tc>
                <a:tc hMerge="1">
                  <a:txBody>
                    <a:bodyPr/>
                    <a:lstStyle/>
                    <a:p>
                      <a:endParaRPr lang="en-US"/>
                    </a:p>
                  </a:txBody>
                  <a:tcPr/>
                </a:tc>
                <a:tc>
                  <a:txBody>
                    <a:bodyPr/>
                    <a:lstStyle/>
                    <a:p>
                      <a:pPr algn="l" fontAlgn="b"/>
                      <a:endParaRPr lang="en-US" sz="800" b="1" i="0" u="none" strike="noStrike" dirty="0">
                        <a:solidFill>
                          <a:srgbClr val="000000"/>
                        </a:solidFill>
                        <a:effectLst/>
                        <a:latin typeface="Arial" panose="020B0604020202020204" pitchFamily="34" charset="0"/>
                      </a:endParaRPr>
                    </a:p>
                  </a:txBody>
                  <a:tcPr marL="9479" marR="9479" marT="9479" marB="0" anchor="b">
                    <a:lnL>
                      <a:noFill/>
                    </a:lnL>
                    <a:lnR>
                      <a:noFill/>
                    </a:lnR>
                    <a:lnT>
                      <a:noFill/>
                    </a:lnT>
                    <a:lnB>
                      <a:noFill/>
                    </a:lnB>
                  </a:tcPr>
                </a:tc>
                <a:tc>
                  <a:txBody>
                    <a:bodyPr/>
                    <a:lstStyle/>
                    <a:p>
                      <a:pPr algn="l" fontAlgn="b"/>
                      <a:endParaRPr lang="en-US" sz="800" b="1" i="0" u="none" strike="noStrike" dirty="0">
                        <a:solidFill>
                          <a:srgbClr val="000000"/>
                        </a:solidFill>
                        <a:effectLst/>
                        <a:latin typeface="Arial" panose="020B0604020202020204" pitchFamily="34" charset="0"/>
                      </a:endParaRPr>
                    </a:p>
                  </a:txBody>
                  <a:tcPr marL="9479" marR="9479" marT="9479" marB="0" anchor="b">
                    <a:lnL>
                      <a:noFill/>
                    </a:lnL>
                    <a:lnR>
                      <a:noFill/>
                    </a:lnR>
                    <a:lnT>
                      <a:noFill/>
                    </a:lnT>
                    <a:lnB>
                      <a:noFill/>
                    </a:lnB>
                  </a:tcPr>
                </a:tc>
                <a:tc>
                  <a:txBody>
                    <a:bodyPr/>
                    <a:lstStyle/>
                    <a:p>
                      <a:pPr algn="l" fontAlgn="b"/>
                      <a:endParaRPr lang="en-US" sz="800" b="0" i="0" u="none" strike="noStrike" dirty="0">
                        <a:solidFill>
                          <a:srgbClr val="000000"/>
                        </a:solidFill>
                        <a:effectLst/>
                        <a:latin typeface="Arial" panose="020B0604020202020204" pitchFamily="34" charset="0"/>
                      </a:endParaRPr>
                    </a:p>
                  </a:txBody>
                  <a:tcPr marL="9479" marR="9479" marT="9479" marB="0" anchor="b">
                    <a:lnL>
                      <a:noFill/>
                    </a:lnL>
                    <a:lnR>
                      <a:noFill/>
                    </a:lnR>
                    <a:lnT w="19050" cap="flat" cmpd="sng" algn="ctr">
                      <a:solidFill>
                        <a:srgbClr val="000000"/>
                      </a:solidFill>
                      <a:prstDash val="solid"/>
                      <a:round/>
                      <a:headEnd type="none" w="med" len="med"/>
                      <a:tailEnd type="none" w="med" len="med"/>
                    </a:lnT>
                    <a:lnB>
                      <a:noFill/>
                    </a:lnB>
                  </a:tcPr>
                </a:tc>
                <a:tc>
                  <a:txBody>
                    <a:bodyPr/>
                    <a:lstStyle/>
                    <a:p>
                      <a:pPr algn="l" fontAlgn="b"/>
                      <a:endParaRPr lang="en-US" sz="800" b="0" i="0" u="none" strike="noStrike" dirty="0">
                        <a:solidFill>
                          <a:srgbClr val="000000"/>
                        </a:solidFill>
                        <a:effectLst/>
                        <a:latin typeface="Arial" panose="020B0604020202020204" pitchFamily="34" charset="0"/>
                      </a:endParaRPr>
                    </a:p>
                  </a:txBody>
                  <a:tcPr marL="9479" marR="9479" marT="9479" marB="0" anchor="b">
                    <a:lnL>
                      <a:noFill/>
                    </a:lnL>
                    <a:lnR>
                      <a:noFill/>
                    </a:lnR>
                    <a:lnT w="19050" cap="flat" cmpd="sng" algn="ctr">
                      <a:solidFill>
                        <a:srgbClr val="000000"/>
                      </a:solidFill>
                      <a:prstDash val="solid"/>
                      <a:round/>
                      <a:headEnd type="none" w="med" len="med"/>
                      <a:tailEnd type="none" w="med" len="med"/>
                    </a:lnT>
                    <a:lnB>
                      <a:noFill/>
                    </a:lnB>
                  </a:tcPr>
                </a:tc>
                <a:tc>
                  <a:txBody>
                    <a:bodyPr/>
                    <a:lstStyle/>
                    <a:p>
                      <a:pPr algn="l" fontAlgn="b"/>
                      <a:endParaRPr lang="en-US" sz="800" b="0" i="0" u="none" strike="noStrike" dirty="0">
                        <a:solidFill>
                          <a:srgbClr val="000000"/>
                        </a:solidFill>
                        <a:effectLst/>
                        <a:latin typeface="Arial" panose="020B0604020202020204" pitchFamily="34" charset="0"/>
                      </a:endParaRPr>
                    </a:p>
                  </a:txBody>
                  <a:tcPr marL="9479" marR="9479" marT="9479"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endParaRPr lang="en-US" sz="800" b="0" i="0" u="none" strike="noStrike" dirty="0">
                        <a:solidFill>
                          <a:srgbClr val="000000"/>
                        </a:solidFill>
                        <a:effectLst/>
                        <a:latin typeface="Arial" panose="020B0604020202020204" pitchFamily="34" charset="0"/>
                      </a:endParaRPr>
                    </a:p>
                  </a:txBody>
                  <a:tcPr marL="9479" marR="9479" marT="9479"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endParaRPr lang="en-US" sz="800" b="0" i="0" u="none" strike="noStrike" dirty="0">
                        <a:solidFill>
                          <a:srgbClr val="000000"/>
                        </a:solidFill>
                        <a:effectLst/>
                        <a:latin typeface="Arial" panose="020B0604020202020204" pitchFamily="34" charset="0"/>
                      </a:endParaRPr>
                    </a:p>
                  </a:txBody>
                  <a:tcPr marL="9479" marR="9479" marT="9479"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endParaRPr lang="en-US" sz="800" b="0" i="0" u="none" strike="noStrike" dirty="0">
                        <a:solidFill>
                          <a:srgbClr val="000000"/>
                        </a:solidFill>
                        <a:effectLst/>
                        <a:latin typeface="Arial" panose="020B0604020202020204" pitchFamily="34" charset="0"/>
                      </a:endParaRPr>
                    </a:p>
                  </a:txBody>
                  <a:tcPr marL="9479" marR="9479" marT="9479"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endParaRPr lang="en-US" sz="800" b="0" i="0" u="none" strike="noStrike" dirty="0">
                        <a:solidFill>
                          <a:srgbClr val="000000"/>
                        </a:solidFill>
                        <a:effectLst/>
                        <a:latin typeface="Arial" panose="020B0604020202020204" pitchFamily="34" charset="0"/>
                      </a:endParaRPr>
                    </a:p>
                  </a:txBody>
                  <a:tcPr marL="9479" marR="9479" marT="9479"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endParaRPr lang="en-US" sz="800" b="0" i="0" u="none" strike="noStrike" dirty="0">
                        <a:solidFill>
                          <a:srgbClr val="000000"/>
                        </a:solidFill>
                        <a:effectLst/>
                        <a:latin typeface="Arial" panose="020B0604020202020204" pitchFamily="34" charset="0"/>
                      </a:endParaRPr>
                    </a:p>
                  </a:txBody>
                  <a:tcPr marL="9479" marR="9479" marT="9479" marB="0" anchor="b">
                    <a:lnL>
                      <a:noFill/>
                    </a:lnL>
                    <a:lnR>
                      <a:noFill/>
                    </a:lnR>
                    <a:lnT w="1270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val="2908455207"/>
                  </a:ext>
                </a:extLst>
              </a:tr>
              <a:tr h="161147">
                <a:tc>
                  <a:txBody>
                    <a:bodyPr/>
                    <a:lstStyle/>
                    <a:p>
                      <a:pPr algn="l" fontAlgn="b"/>
                      <a:endParaRPr lang="en-US" sz="800" b="1" i="0" u="none" strike="noStrike" dirty="0">
                        <a:solidFill>
                          <a:srgbClr val="000000"/>
                        </a:solidFill>
                        <a:effectLst/>
                        <a:latin typeface="Arial" panose="020B0604020202020204" pitchFamily="34" charset="0"/>
                      </a:endParaRPr>
                    </a:p>
                  </a:txBody>
                  <a:tcPr marL="9479" marR="9479" marT="9479" marB="0" anchor="b">
                    <a:lnL>
                      <a:noFill/>
                    </a:lnL>
                    <a:lnR>
                      <a:noFill/>
                    </a:lnR>
                    <a:lnT>
                      <a:noFill/>
                    </a:lnT>
                    <a:lnB>
                      <a:noFill/>
                    </a:lnB>
                  </a:tcPr>
                </a:tc>
                <a:tc gridSpan="3">
                  <a:txBody>
                    <a:bodyPr/>
                    <a:lstStyle/>
                    <a:p>
                      <a:pPr algn="l" fontAlgn="b"/>
                      <a:r>
                        <a:rPr lang="en-US" sz="800" b="1" i="0" u="none" strike="noStrike" dirty="0">
                          <a:solidFill>
                            <a:srgbClr val="000000"/>
                          </a:solidFill>
                          <a:effectLst/>
                          <a:latin typeface="Arial" panose="020B0604020202020204" pitchFamily="34" charset="0"/>
                        </a:rPr>
                        <a:t>53300 · ROADS - WAGES</a:t>
                      </a:r>
                    </a:p>
                  </a:txBody>
                  <a:tcPr marL="9479" marR="9479" marT="9479" marB="0" anchor="b">
                    <a:lnL>
                      <a:noFill/>
                    </a:lnL>
                    <a:lnR>
                      <a:noFill/>
                    </a:lnR>
                    <a:lnT>
                      <a:noFill/>
                    </a:lnT>
                    <a:lnB>
                      <a:noFill/>
                    </a:lnB>
                  </a:tcPr>
                </a:tc>
                <a:tc hMerge="1">
                  <a:txBody>
                    <a:bodyPr/>
                    <a:lstStyle/>
                    <a:p>
                      <a:endParaRPr lang="en-US"/>
                    </a:p>
                  </a:txBody>
                  <a:tcPr/>
                </a:tc>
                <a:tc hMerge="1">
                  <a:txBody>
                    <a:bodyPr/>
                    <a:lstStyle/>
                    <a:p>
                      <a:endParaRPr lang="en-US"/>
                    </a:p>
                  </a:txBody>
                  <a:tcPr/>
                </a:tc>
                <a:tc>
                  <a:txBody>
                    <a:bodyPr/>
                    <a:lstStyle/>
                    <a:p>
                      <a:pPr algn="l" fontAlgn="b"/>
                      <a:endParaRPr lang="en-US" sz="800" b="1" i="0" u="none" strike="noStrike" dirty="0">
                        <a:solidFill>
                          <a:srgbClr val="000000"/>
                        </a:solidFill>
                        <a:effectLst/>
                        <a:latin typeface="Arial" panose="020B0604020202020204" pitchFamily="34" charset="0"/>
                      </a:endParaRPr>
                    </a:p>
                  </a:txBody>
                  <a:tcPr marL="9479" marR="9479" marT="9479" marB="0" anchor="b">
                    <a:lnL>
                      <a:noFill/>
                    </a:lnL>
                    <a:lnR>
                      <a:noFill/>
                    </a:lnR>
                    <a:lnT>
                      <a:noFill/>
                    </a:lnT>
                    <a:lnB>
                      <a:noFill/>
                    </a:lnB>
                  </a:tcPr>
                </a:tc>
                <a:tc>
                  <a:txBody>
                    <a:bodyPr/>
                    <a:lstStyle/>
                    <a:p>
                      <a:pPr algn="r" fontAlgn="b"/>
                      <a:r>
                        <a:rPr lang="en-US" sz="800" b="0" i="0" u="none" strike="noStrike" dirty="0">
                          <a:solidFill>
                            <a:srgbClr val="000000"/>
                          </a:solidFill>
                          <a:effectLst/>
                          <a:latin typeface="Arial" panose="020B0604020202020204" pitchFamily="34" charset="0"/>
                        </a:rPr>
                        <a:t>109,896.90</a:t>
                      </a:r>
                    </a:p>
                  </a:txBody>
                  <a:tcPr marL="9479" marR="9479" marT="9479" marB="0" anchor="b">
                    <a:lnL>
                      <a:noFill/>
                    </a:lnL>
                    <a:lnR>
                      <a:noFill/>
                    </a:lnR>
                    <a:lnT>
                      <a:noFill/>
                    </a:lnT>
                    <a:lnB>
                      <a:noFill/>
                    </a:lnB>
                    <a:solidFill>
                      <a:srgbClr val="CCCCFF"/>
                    </a:solidFill>
                  </a:tcPr>
                </a:tc>
                <a:tc>
                  <a:txBody>
                    <a:bodyPr/>
                    <a:lstStyle/>
                    <a:p>
                      <a:pPr algn="r" fontAlgn="b"/>
                      <a:r>
                        <a:rPr lang="en-US" sz="800" b="0" i="0" u="none" strike="noStrike" dirty="0">
                          <a:solidFill>
                            <a:srgbClr val="000000"/>
                          </a:solidFill>
                          <a:effectLst/>
                          <a:latin typeface="Arial" panose="020B0604020202020204" pitchFamily="34" charset="0"/>
                        </a:rPr>
                        <a:t>114,796.98</a:t>
                      </a:r>
                    </a:p>
                  </a:txBody>
                  <a:tcPr marL="9479" marR="9479" marT="9479" marB="0" anchor="b">
                    <a:lnL>
                      <a:noFill/>
                    </a:lnL>
                    <a:lnR>
                      <a:noFill/>
                    </a:lnR>
                    <a:lnT>
                      <a:noFill/>
                    </a:lnT>
                    <a:lnB>
                      <a:noFill/>
                    </a:lnB>
                    <a:solidFill>
                      <a:srgbClr val="99CCFF"/>
                    </a:solidFill>
                  </a:tcPr>
                </a:tc>
                <a:tc>
                  <a:txBody>
                    <a:bodyPr/>
                    <a:lstStyle/>
                    <a:p>
                      <a:pPr algn="r" fontAlgn="b"/>
                      <a:r>
                        <a:rPr lang="en-US" sz="800" b="0" i="0" u="none" strike="noStrike" dirty="0">
                          <a:solidFill>
                            <a:srgbClr val="000000"/>
                          </a:solidFill>
                          <a:effectLst/>
                          <a:latin typeface="Arial" panose="020B0604020202020204" pitchFamily="34" charset="0"/>
                        </a:rPr>
                        <a:t>91,694.14</a:t>
                      </a:r>
                    </a:p>
                  </a:txBody>
                  <a:tcPr marL="9479" marR="9479" marT="9479" marB="0" anchor="b">
                    <a:lnL>
                      <a:noFill/>
                    </a:lnL>
                    <a:lnR>
                      <a:noFill/>
                    </a:lnR>
                    <a:lnT>
                      <a:noFill/>
                    </a:lnT>
                    <a:lnB>
                      <a:noFill/>
                    </a:lnB>
                    <a:solidFill>
                      <a:srgbClr val="FFFF99"/>
                    </a:solidFill>
                  </a:tcPr>
                </a:tc>
                <a:tc>
                  <a:txBody>
                    <a:bodyPr/>
                    <a:lstStyle/>
                    <a:p>
                      <a:pPr algn="r" fontAlgn="b"/>
                      <a:r>
                        <a:rPr lang="en-US" sz="800" b="0" i="0" u="none" strike="noStrike" dirty="0">
                          <a:solidFill>
                            <a:srgbClr val="000000"/>
                          </a:solidFill>
                          <a:effectLst/>
                          <a:latin typeface="Arial" panose="020B0604020202020204" pitchFamily="34" charset="0"/>
                        </a:rPr>
                        <a:t>64,835.46</a:t>
                      </a:r>
                    </a:p>
                  </a:txBody>
                  <a:tcPr marL="9479" marR="9479" marT="9479" marB="0" anchor="b">
                    <a:lnL>
                      <a:noFill/>
                    </a:lnL>
                    <a:lnR>
                      <a:noFill/>
                    </a:lnR>
                    <a:lnT>
                      <a:noFill/>
                    </a:lnT>
                    <a:lnB>
                      <a:noFill/>
                    </a:lnB>
                    <a:solidFill>
                      <a:srgbClr val="FFFF99"/>
                    </a:solidFill>
                  </a:tcPr>
                </a:tc>
                <a:tc>
                  <a:txBody>
                    <a:bodyPr/>
                    <a:lstStyle/>
                    <a:p>
                      <a:pPr algn="r" fontAlgn="b"/>
                      <a:r>
                        <a:rPr lang="en-US" sz="800" b="0" i="0" u="none" strike="noStrike" dirty="0">
                          <a:solidFill>
                            <a:srgbClr val="000000"/>
                          </a:solidFill>
                          <a:effectLst/>
                          <a:latin typeface="Arial" panose="020B0604020202020204" pitchFamily="34" charset="0"/>
                        </a:rPr>
                        <a:t>44,164.54</a:t>
                      </a:r>
                    </a:p>
                  </a:txBody>
                  <a:tcPr marL="9479" marR="9479" marT="9479" marB="0" anchor="b">
                    <a:lnL>
                      <a:noFill/>
                    </a:lnL>
                    <a:lnR>
                      <a:noFill/>
                    </a:lnR>
                    <a:lnT>
                      <a:noFill/>
                    </a:lnT>
                    <a:lnB>
                      <a:noFill/>
                    </a:lnB>
                    <a:solidFill>
                      <a:srgbClr val="FFFF99"/>
                    </a:solidFill>
                  </a:tcPr>
                </a:tc>
                <a:tc>
                  <a:txBody>
                    <a:bodyPr/>
                    <a:lstStyle/>
                    <a:p>
                      <a:pPr algn="r" fontAlgn="b"/>
                      <a:r>
                        <a:rPr lang="en-US" sz="800" b="0" i="0" u="none" strike="noStrike" dirty="0">
                          <a:solidFill>
                            <a:srgbClr val="000000"/>
                          </a:solidFill>
                          <a:effectLst/>
                          <a:latin typeface="Arial" panose="020B0604020202020204" pitchFamily="34" charset="0"/>
                        </a:rPr>
                        <a:t>109,000.00</a:t>
                      </a:r>
                    </a:p>
                  </a:txBody>
                  <a:tcPr marL="9479" marR="9479" marT="9479" marB="0" anchor="b">
                    <a:lnL>
                      <a:noFill/>
                    </a:lnL>
                    <a:lnR>
                      <a:noFill/>
                    </a:lnR>
                    <a:lnT>
                      <a:noFill/>
                    </a:lnT>
                    <a:lnB>
                      <a:noFill/>
                    </a:lnB>
                    <a:solidFill>
                      <a:srgbClr val="FFFF99"/>
                    </a:solidFill>
                  </a:tcPr>
                </a:tc>
                <a:tc>
                  <a:txBody>
                    <a:bodyPr/>
                    <a:lstStyle/>
                    <a:p>
                      <a:pPr algn="r" fontAlgn="b"/>
                      <a:r>
                        <a:rPr lang="en-US" sz="800" b="0" i="0" u="none" strike="noStrike" dirty="0">
                          <a:solidFill>
                            <a:srgbClr val="000000"/>
                          </a:solidFill>
                          <a:effectLst/>
                          <a:latin typeface="Arial" panose="020B0604020202020204" pitchFamily="34" charset="0"/>
                        </a:rPr>
                        <a:t>109,000.00</a:t>
                      </a:r>
                    </a:p>
                  </a:txBody>
                  <a:tcPr marL="9479" marR="9479" marT="9479" marB="0" anchor="b">
                    <a:lnL>
                      <a:noFill/>
                    </a:lnL>
                    <a:lnR>
                      <a:noFill/>
                    </a:lnR>
                    <a:lnT>
                      <a:noFill/>
                    </a:lnT>
                    <a:lnB>
                      <a:noFill/>
                    </a:lnB>
                    <a:solidFill>
                      <a:srgbClr val="FFFF99"/>
                    </a:solidFill>
                  </a:tcPr>
                </a:tc>
                <a:tc>
                  <a:txBody>
                    <a:bodyPr/>
                    <a:lstStyle/>
                    <a:p>
                      <a:pPr algn="r" fontAlgn="b"/>
                      <a:r>
                        <a:rPr lang="en-US" sz="800" b="0" i="0" u="none" strike="noStrike" dirty="0">
                          <a:solidFill>
                            <a:srgbClr val="000000"/>
                          </a:solidFill>
                          <a:effectLst/>
                          <a:latin typeface="Arial" panose="020B0604020202020204" pitchFamily="34" charset="0"/>
                        </a:rPr>
                        <a:t>115,000.00</a:t>
                      </a:r>
                    </a:p>
                  </a:txBody>
                  <a:tcPr marL="9479" marR="9479" marT="9479" marB="0" anchor="b">
                    <a:lnL>
                      <a:noFill/>
                    </a:lnL>
                    <a:lnR>
                      <a:noFill/>
                    </a:lnR>
                    <a:lnT>
                      <a:noFill/>
                    </a:lnT>
                    <a:lnB>
                      <a:noFill/>
                    </a:lnB>
                    <a:solidFill>
                      <a:srgbClr val="FFFF99"/>
                    </a:solidFill>
                  </a:tcPr>
                </a:tc>
                <a:extLst>
                  <a:ext uri="{0D108BD9-81ED-4DB2-BD59-A6C34878D82A}">
                    <a16:rowId xmlns:a16="http://schemas.microsoft.com/office/drawing/2014/main" val="2237587040"/>
                  </a:ext>
                </a:extLst>
              </a:tr>
              <a:tr h="161147">
                <a:tc>
                  <a:txBody>
                    <a:bodyPr/>
                    <a:lstStyle/>
                    <a:p>
                      <a:pPr algn="l" fontAlgn="b"/>
                      <a:endParaRPr lang="en-US" sz="800" b="1" i="0" u="none" strike="noStrike" dirty="0">
                        <a:solidFill>
                          <a:srgbClr val="000000"/>
                        </a:solidFill>
                        <a:effectLst/>
                        <a:latin typeface="Arial" panose="020B0604020202020204" pitchFamily="34" charset="0"/>
                      </a:endParaRPr>
                    </a:p>
                  </a:txBody>
                  <a:tcPr marL="9479" marR="9479" marT="9479" marB="0" anchor="b">
                    <a:lnL>
                      <a:noFill/>
                    </a:lnL>
                    <a:lnR>
                      <a:noFill/>
                    </a:lnR>
                    <a:lnT>
                      <a:noFill/>
                    </a:lnT>
                    <a:lnB>
                      <a:noFill/>
                    </a:lnB>
                  </a:tcPr>
                </a:tc>
                <a:tc gridSpan="4">
                  <a:txBody>
                    <a:bodyPr/>
                    <a:lstStyle/>
                    <a:p>
                      <a:pPr algn="l" fontAlgn="b"/>
                      <a:r>
                        <a:rPr lang="en-US" sz="800" b="1" i="0" u="none" strike="noStrike" dirty="0">
                          <a:solidFill>
                            <a:srgbClr val="000000"/>
                          </a:solidFill>
                          <a:effectLst/>
                          <a:latin typeface="Arial" panose="020B0604020202020204" pitchFamily="34" charset="0"/>
                        </a:rPr>
                        <a:t>53300.1 · ROADS-WAGES-OVERTIME</a:t>
                      </a:r>
                    </a:p>
                  </a:txBody>
                  <a:tcPr marL="9479" marR="9479" marT="9479" marB="0" anchor="b">
                    <a:lnL>
                      <a:noFill/>
                    </a:lnL>
                    <a:lnR>
                      <a:noFill/>
                    </a:lnR>
                    <a:lnT>
                      <a:noFill/>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r" fontAlgn="b"/>
                      <a:r>
                        <a:rPr lang="en-US" sz="800" b="0" i="0" u="none" strike="noStrike" dirty="0">
                          <a:solidFill>
                            <a:srgbClr val="000000"/>
                          </a:solidFill>
                          <a:effectLst/>
                          <a:latin typeface="Arial" panose="020B0604020202020204" pitchFamily="34" charset="0"/>
                        </a:rPr>
                        <a:t>6,033.85</a:t>
                      </a:r>
                    </a:p>
                  </a:txBody>
                  <a:tcPr marL="9479" marR="9479" marT="9479" marB="0" anchor="b">
                    <a:lnL>
                      <a:noFill/>
                    </a:lnL>
                    <a:lnR>
                      <a:noFill/>
                    </a:lnR>
                    <a:lnT>
                      <a:noFill/>
                    </a:lnT>
                    <a:lnB>
                      <a:noFill/>
                    </a:lnB>
                    <a:solidFill>
                      <a:srgbClr val="CCCCFF"/>
                    </a:solidFill>
                  </a:tcPr>
                </a:tc>
                <a:tc>
                  <a:txBody>
                    <a:bodyPr/>
                    <a:lstStyle/>
                    <a:p>
                      <a:pPr algn="r" fontAlgn="b"/>
                      <a:r>
                        <a:rPr lang="en-US" sz="800" b="0" i="0" u="none" strike="noStrike" dirty="0">
                          <a:solidFill>
                            <a:srgbClr val="000000"/>
                          </a:solidFill>
                          <a:effectLst/>
                          <a:latin typeface="Arial" panose="020B0604020202020204" pitchFamily="34" charset="0"/>
                        </a:rPr>
                        <a:t>2,399.04</a:t>
                      </a:r>
                    </a:p>
                  </a:txBody>
                  <a:tcPr marL="9479" marR="9479" marT="9479" marB="0" anchor="b">
                    <a:lnL>
                      <a:noFill/>
                    </a:lnL>
                    <a:lnR>
                      <a:noFill/>
                    </a:lnR>
                    <a:lnT>
                      <a:noFill/>
                    </a:lnT>
                    <a:lnB>
                      <a:noFill/>
                    </a:lnB>
                    <a:solidFill>
                      <a:srgbClr val="99CCFF"/>
                    </a:solidFill>
                  </a:tcPr>
                </a:tc>
                <a:tc>
                  <a:txBody>
                    <a:bodyPr/>
                    <a:lstStyle/>
                    <a:p>
                      <a:pPr algn="r" fontAlgn="b"/>
                      <a:r>
                        <a:rPr lang="en-US" sz="800" b="0" i="0" u="none" strike="noStrike" dirty="0">
                          <a:solidFill>
                            <a:srgbClr val="000000"/>
                          </a:solidFill>
                          <a:effectLst/>
                          <a:latin typeface="Arial" panose="020B0604020202020204" pitchFamily="34" charset="0"/>
                        </a:rPr>
                        <a:t>5,294.24</a:t>
                      </a:r>
                    </a:p>
                  </a:txBody>
                  <a:tcPr marL="9479" marR="9479" marT="9479" marB="0" anchor="b">
                    <a:lnL>
                      <a:noFill/>
                    </a:lnL>
                    <a:lnR>
                      <a:noFill/>
                    </a:lnR>
                    <a:lnT>
                      <a:noFill/>
                    </a:lnT>
                    <a:lnB>
                      <a:noFill/>
                    </a:lnB>
                    <a:solidFill>
                      <a:srgbClr val="FFFF99"/>
                    </a:solidFill>
                  </a:tcPr>
                </a:tc>
                <a:tc>
                  <a:txBody>
                    <a:bodyPr/>
                    <a:lstStyle/>
                    <a:p>
                      <a:pPr algn="r" fontAlgn="b"/>
                      <a:r>
                        <a:rPr lang="en-US" sz="800" b="0" i="0" u="none" strike="noStrike" dirty="0">
                          <a:solidFill>
                            <a:srgbClr val="000000"/>
                          </a:solidFill>
                          <a:effectLst/>
                          <a:latin typeface="Arial" panose="020B0604020202020204" pitchFamily="34" charset="0"/>
                        </a:rPr>
                        <a:t>3,590.38</a:t>
                      </a:r>
                    </a:p>
                  </a:txBody>
                  <a:tcPr marL="9479" marR="9479" marT="9479" marB="0" anchor="b">
                    <a:lnL>
                      <a:noFill/>
                    </a:lnL>
                    <a:lnR>
                      <a:noFill/>
                    </a:lnR>
                    <a:lnT>
                      <a:noFill/>
                    </a:lnT>
                    <a:lnB>
                      <a:noFill/>
                    </a:lnB>
                    <a:solidFill>
                      <a:srgbClr val="FFFF99"/>
                    </a:solidFill>
                  </a:tcPr>
                </a:tc>
                <a:tc>
                  <a:txBody>
                    <a:bodyPr/>
                    <a:lstStyle/>
                    <a:p>
                      <a:pPr algn="r" fontAlgn="b"/>
                      <a:r>
                        <a:rPr lang="en-US" sz="800" b="0" i="0" u="none" strike="noStrike" dirty="0">
                          <a:solidFill>
                            <a:srgbClr val="000000"/>
                          </a:solidFill>
                          <a:effectLst/>
                          <a:latin typeface="Arial" panose="020B0604020202020204" pitchFamily="34" charset="0"/>
                        </a:rPr>
                        <a:t>1,409.62</a:t>
                      </a:r>
                    </a:p>
                  </a:txBody>
                  <a:tcPr marL="9479" marR="9479" marT="9479" marB="0" anchor="b">
                    <a:lnL>
                      <a:noFill/>
                    </a:lnL>
                    <a:lnR>
                      <a:noFill/>
                    </a:lnR>
                    <a:lnT>
                      <a:noFill/>
                    </a:lnT>
                    <a:lnB>
                      <a:noFill/>
                    </a:lnB>
                    <a:solidFill>
                      <a:srgbClr val="FFFF99"/>
                    </a:solidFill>
                  </a:tcPr>
                </a:tc>
                <a:tc>
                  <a:txBody>
                    <a:bodyPr/>
                    <a:lstStyle/>
                    <a:p>
                      <a:pPr algn="r" fontAlgn="b"/>
                      <a:r>
                        <a:rPr lang="en-US" sz="800" b="0" i="0" u="none" strike="noStrike" dirty="0">
                          <a:solidFill>
                            <a:srgbClr val="000000"/>
                          </a:solidFill>
                          <a:effectLst/>
                          <a:latin typeface="Arial" panose="020B0604020202020204" pitchFamily="34" charset="0"/>
                        </a:rPr>
                        <a:t>5,000.00</a:t>
                      </a:r>
                    </a:p>
                  </a:txBody>
                  <a:tcPr marL="9479" marR="9479" marT="9479" marB="0" anchor="b">
                    <a:lnL>
                      <a:noFill/>
                    </a:lnL>
                    <a:lnR>
                      <a:noFill/>
                    </a:lnR>
                    <a:lnT>
                      <a:noFill/>
                    </a:lnT>
                    <a:lnB>
                      <a:noFill/>
                    </a:lnB>
                    <a:solidFill>
                      <a:srgbClr val="FFFF99"/>
                    </a:solidFill>
                  </a:tcPr>
                </a:tc>
                <a:tc>
                  <a:txBody>
                    <a:bodyPr/>
                    <a:lstStyle/>
                    <a:p>
                      <a:pPr algn="r" fontAlgn="b"/>
                      <a:r>
                        <a:rPr lang="en-US" sz="800" b="0" i="0" u="none" strike="noStrike" dirty="0">
                          <a:solidFill>
                            <a:srgbClr val="000000"/>
                          </a:solidFill>
                          <a:effectLst/>
                          <a:latin typeface="Arial" panose="020B0604020202020204" pitchFamily="34" charset="0"/>
                        </a:rPr>
                        <a:t>5,000.00</a:t>
                      </a:r>
                    </a:p>
                  </a:txBody>
                  <a:tcPr marL="9479" marR="9479" marT="9479" marB="0" anchor="b">
                    <a:lnL>
                      <a:noFill/>
                    </a:lnL>
                    <a:lnR>
                      <a:noFill/>
                    </a:lnR>
                    <a:lnT>
                      <a:noFill/>
                    </a:lnT>
                    <a:lnB>
                      <a:noFill/>
                    </a:lnB>
                    <a:solidFill>
                      <a:srgbClr val="FFFF99"/>
                    </a:solidFill>
                  </a:tcPr>
                </a:tc>
                <a:tc>
                  <a:txBody>
                    <a:bodyPr/>
                    <a:lstStyle/>
                    <a:p>
                      <a:pPr algn="r" fontAlgn="b"/>
                      <a:r>
                        <a:rPr lang="en-US" sz="800" b="0" i="0" u="none" strike="noStrike" dirty="0">
                          <a:solidFill>
                            <a:srgbClr val="000000"/>
                          </a:solidFill>
                          <a:effectLst/>
                          <a:latin typeface="Arial" panose="020B0604020202020204" pitchFamily="34" charset="0"/>
                        </a:rPr>
                        <a:t>5,000.00</a:t>
                      </a:r>
                    </a:p>
                  </a:txBody>
                  <a:tcPr marL="9479" marR="9479" marT="9479" marB="0" anchor="b">
                    <a:lnL>
                      <a:noFill/>
                    </a:lnL>
                    <a:lnR>
                      <a:noFill/>
                    </a:lnR>
                    <a:lnT>
                      <a:noFill/>
                    </a:lnT>
                    <a:lnB>
                      <a:noFill/>
                    </a:lnB>
                    <a:solidFill>
                      <a:srgbClr val="FFFF99"/>
                    </a:solidFill>
                  </a:tcPr>
                </a:tc>
                <a:extLst>
                  <a:ext uri="{0D108BD9-81ED-4DB2-BD59-A6C34878D82A}">
                    <a16:rowId xmlns:a16="http://schemas.microsoft.com/office/drawing/2014/main" val="223122793"/>
                  </a:ext>
                </a:extLst>
              </a:tr>
              <a:tr h="161147">
                <a:tc>
                  <a:txBody>
                    <a:bodyPr/>
                    <a:lstStyle/>
                    <a:p>
                      <a:pPr algn="l" fontAlgn="b"/>
                      <a:endParaRPr lang="en-US" sz="800" b="1" i="0" u="none" strike="noStrike" dirty="0">
                        <a:solidFill>
                          <a:srgbClr val="000000"/>
                        </a:solidFill>
                        <a:effectLst/>
                        <a:latin typeface="Arial" panose="020B0604020202020204" pitchFamily="34" charset="0"/>
                      </a:endParaRPr>
                    </a:p>
                  </a:txBody>
                  <a:tcPr marL="9479" marR="9479" marT="9479" marB="0" anchor="b">
                    <a:lnL>
                      <a:noFill/>
                    </a:lnL>
                    <a:lnR>
                      <a:noFill/>
                    </a:lnR>
                    <a:lnT>
                      <a:noFill/>
                    </a:lnT>
                    <a:lnB>
                      <a:noFill/>
                    </a:lnB>
                  </a:tcPr>
                </a:tc>
                <a:tc gridSpan="3">
                  <a:txBody>
                    <a:bodyPr/>
                    <a:lstStyle/>
                    <a:p>
                      <a:pPr algn="l" fontAlgn="b"/>
                      <a:r>
                        <a:rPr lang="en-US" sz="800" b="1" i="0" u="none" strike="noStrike" dirty="0">
                          <a:solidFill>
                            <a:srgbClr val="000000"/>
                          </a:solidFill>
                          <a:effectLst/>
                          <a:latin typeface="Arial" panose="020B0604020202020204" pitchFamily="34" charset="0"/>
                        </a:rPr>
                        <a:t>53301 · ROADS - SOCIAL SECURITY</a:t>
                      </a:r>
                    </a:p>
                  </a:txBody>
                  <a:tcPr marL="9479" marR="9479" marT="9479" marB="0" anchor="b">
                    <a:lnL>
                      <a:noFill/>
                    </a:lnL>
                    <a:lnR>
                      <a:noFill/>
                    </a:lnR>
                    <a:lnT>
                      <a:noFill/>
                    </a:lnT>
                    <a:lnB>
                      <a:noFill/>
                    </a:lnB>
                  </a:tcPr>
                </a:tc>
                <a:tc hMerge="1">
                  <a:txBody>
                    <a:bodyPr/>
                    <a:lstStyle/>
                    <a:p>
                      <a:endParaRPr lang="en-US"/>
                    </a:p>
                  </a:txBody>
                  <a:tcPr/>
                </a:tc>
                <a:tc hMerge="1">
                  <a:txBody>
                    <a:bodyPr/>
                    <a:lstStyle/>
                    <a:p>
                      <a:endParaRPr lang="en-US"/>
                    </a:p>
                  </a:txBody>
                  <a:tcPr/>
                </a:tc>
                <a:tc>
                  <a:txBody>
                    <a:bodyPr/>
                    <a:lstStyle/>
                    <a:p>
                      <a:pPr algn="l" fontAlgn="b"/>
                      <a:endParaRPr lang="en-US" sz="800" b="1" i="0" u="none" strike="noStrike" dirty="0">
                        <a:solidFill>
                          <a:srgbClr val="000000"/>
                        </a:solidFill>
                        <a:effectLst/>
                        <a:latin typeface="Arial" panose="020B0604020202020204" pitchFamily="34" charset="0"/>
                      </a:endParaRPr>
                    </a:p>
                  </a:txBody>
                  <a:tcPr marL="9479" marR="9479" marT="9479" marB="0" anchor="b">
                    <a:lnL>
                      <a:noFill/>
                    </a:lnL>
                    <a:lnR>
                      <a:noFill/>
                    </a:lnR>
                    <a:lnT>
                      <a:noFill/>
                    </a:lnT>
                    <a:lnB>
                      <a:noFill/>
                    </a:lnB>
                  </a:tcPr>
                </a:tc>
                <a:tc>
                  <a:txBody>
                    <a:bodyPr/>
                    <a:lstStyle/>
                    <a:p>
                      <a:pPr algn="r" fontAlgn="b"/>
                      <a:r>
                        <a:rPr lang="en-US" sz="800" b="0" i="0" u="none" strike="noStrike" dirty="0">
                          <a:solidFill>
                            <a:srgbClr val="000000"/>
                          </a:solidFill>
                          <a:effectLst/>
                          <a:latin typeface="Arial" panose="020B0604020202020204" pitchFamily="34" charset="0"/>
                        </a:rPr>
                        <a:t>8,972.58</a:t>
                      </a:r>
                    </a:p>
                  </a:txBody>
                  <a:tcPr marL="9479" marR="9479" marT="9479" marB="0" anchor="b">
                    <a:lnL>
                      <a:noFill/>
                    </a:lnL>
                    <a:lnR>
                      <a:noFill/>
                    </a:lnR>
                    <a:lnT>
                      <a:noFill/>
                    </a:lnT>
                    <a:lnB>
                      <a:noFill/>
                    </a:lnB>
                    <a:solidFill>
                      <a:srgbClr val="CCCCFF"/>
                    </a:solidFill>
                  </a:tcPr>
                </a:tc>
                <a:tc>
                  <a:txBody>
                    <a:bodyPr/>
                    <a:lstStyle/>
                    <a:p>
                      <a:pPr algn="r" fontAlgn="b"/>
                      <a:r>
                        <a:rPr lang="en-US" sz="800" b="0" i="0" u="none" strike="noStrike" dirty="0">
                          <a:solidFill>
                            <a:srgbClr val="000000"/>
                          </a:solidFill>
                          <a:effectLst/>
                          <a:latin typeface="Arial" panose="020B0604020202020204" pitchFamily="34" charset="0"/>
                        </a:rPr>
                        <a:t>8,860.09</a:t>
                      </a:r>
                    </a:p>
                  </a:txBody>
                  <a:tcPr marL="9479" marR="9479" marT="9479" marB="0" anchor="b">
                    <a:lnL>
                      <a:noFill/>
                    </a:lnL>
                    <a:lnR>
                      <a:noFill/>
                    </a:lnR>
                    <a:lnT>
                      <a:noFill/>
                    </a:lnT>
                    <a:lnB>
                      <a:noFill/>
                    </a:lnB>
                    <a:solidFill>
                      <a:srgbClr val="99CCFF"/>
                    </a:solidFill>
                  </a:tcPr>
                </a:tc>
                <a:tc>
                  <a:txBody>
                    <a:bodyPr/>
                    <a:lstStyle/>
                    <a:p>
                      <a:pPr algn="r" fontAlgn="b"/>
                      <a:r>
                        <a:rPr lang="en-US" sz="800" b="0" i="0" u="none" strike="noStrike" dirty="0">
                          <a:solidFill>
                            <a:srgbClr val="000000"/>
                          </a:solidFill>
                          <a:effectLst/>
                          <a:latin typeface="Arial" panose="020B0604020202020204" pitchFamily="34" charset="0"/>
                        </a:rPr>
                        <a:t>7,203.72</a:t>
                      </a:r>
                    </a:p>
                  </a:txBody>
                  <a:tcPr marL="9479" marR="9479" marT="9479" marB="0" anchor="b">
                    <a:lnL>
                      <a:noFill/>
                    </a:lnL>
                    <a:lnR>
                      <a:noFill/>
                    </a:lnR>
                    <a:lnT>
                      <a:noFill/>
                    </a:lnT>
                    <a:lnB>
                      <a:noFill/>
                    </a:lnB>
                    <a:solidFill>
                      <a:srgbClr val="FFFF99"/>
                    </a:solidFill>
                  </a:tcPr>
                </a:tc>
                <a:tc>
                  <a:txBody>
                    <a:bodyPr/>
                    <a:lstStyle/>
                    <a:p>
                      <a:pPr algn="r" fontAlgn="b"/>
                      <a:r>
                        <a:rPr lang="en-US" sz="800" b="0" i="0" u="none" strike="noStrike" dirty="0">
                          <a:solidFill>
                            <a:srgbClr val="000000"/>
                          </a:solidFill>
                          <a:effectLst/>
                          <a:latin typeface="Arial" panose="020B0604020202020204" pitchFamily="34" charset="0"/>
                        </a:rPr>
                        <a:t>5,081.15</a:t>
                      </a:r>
                    </a:p>
                  </a:txBody>
                  <a:tcPr marL="9479" marR="9479" marT="9479" marB="0" anchor="b">
                    <a:lnL>
                      <a:noFill/>
                    </a:lnL>
                    <a:lnR>
                      <a:noFill/>
                    </a:lnR>
                    <a:lnT>
                      <a:noFill/>
                    </a:lnT>
                    <a:lnB>
                      <a:noFill/>
                    </a:lnB>
                    <a:solidFill>
                      <a:srgbClr val="FFFF99"/>
                    </a:solidFill>
                  </a:tcPr>
                </a:tc>
                <a:tc>
                  <a:txBody>
                    <a:bodyPr/>
                    <a:lstStyle/>
                    <a:p>
                      <a:pPr algn="r" fontAlgn="b"/>
                      <a:r>
                        <a:rPr lang="en-US" sz="800" b="0" i="0" u="none" strike="noStrike" dirty="0">
                          <a:solidFill>
                            <a:srgbClr val="000000"/>
                          </a:solidFill>
                          <a:effectLst/>
                          <a:latin typeface="Arial" panose="020B0604020202020204" pitchFamily="34" charset="0"/>
                        </a:rPr>
                        <a:t>3,918.85</a:t>
                      </a:r>
                    </a:p>
                  </a:txBody>
                  <a:tcPr marL="9479" marR="9479" marT="9479" marB="0" anchor="b">
                    <a:lnL>
                      <a:noFill/>
                    </a:lnL>
                    <a:lnR>
                      <a:noFill/>
                    </a:lnR>
                    <a:lnT>
                      <a:noFill/>
                    </a:lnT>
                    <a:lnB>
                      <a:noFill/>
                    </a:lnB>
                    <a:solidFill>
                      <a:srgbClr val="FFFF99"/>
                    </a:solidFill>
                  </a:tcPr>
                </a:tc>
                <a:tc>
                  <a:txBody>
                    <a:bodyPr/>
                    <a:lstStyle/>
                    <a:p>
                      <a:pPr algn="r" fontAlgn="b"/>
                      <a:r>
                        <a:rPr lang="en-US" sz="800" b="0" i="0" u="none" strike="noStrike" dirty="0">
                          <a:solidFill>
                            <a:srgbClr val="000000"/>
                          </a:solidFill>
                          <a:effectLst/>
                          <a:latin typeface="Arial" panose="020B0604020202020204" pitchFamily="34" charset="0"/>
                        </a:rPr>
                        <a:t>9,000.00</a:t>
                      </a:r>
                    </a:p>
                  </a:txBody>
                  <a:tcPr marL="9479" marR="9479" marT="9479" marB="0" anchor="b">
                    <a:lnL>
                      <a:noFill/>
                    </a:lnL>
                    <a:lnR>
                      <a:noFill/>
                    </a:lnR>
                    <a:lnT>
                      <a:noFill/>
                    </a:lnT>
                    <a:lnB>
                      <a:noFill/>
                    </a:lnB>
                    <a:solidFill>
                      <a:srgbClr val="FFFF99"/>
                    </a:solidFill>
                  </a:tcPr>
                </a:tc>
                <a:tc>
                  <a:txBody>
                    <a:bodyPr/>
                    <a:lstStyle/>
                    <a:p>
                      <a:pPr algn="r" fontAlgn="b"/>
                      <a:r>
                        <a:rPr lang="en-US" sz="800" b="0" i="0" u="none" strike="noStrike" dirty="0">
                          <a:solidFill>
                            <a:srgbClr val="000000"/>
                          </a:solidFill>
                          <a:effectLst/>
                          <a:latin typeface="Arial" panose="020B0604020202020204" pitchFamily="34" charset="0"/>
                        </a:rPr>
                        <a:t>9,000.00</a:t>
                      </a:r>
                    </a:p>
                  </a:txBody>
                  <a:tcPr marL="9479" marR="9479" marT="9479" marB="0" anchor="b">
                    <a:lnL>
                      <a:noFill/>
                    </a:lnL>
                    <a:lnR>
                      <a:noFill/>
                    </a:lnR>
                    <a:lnT>
                      <a:noFill/>
                    </a:lnT>
                    <a:lnB>
                      <a:noFill/>
                    </a:lnB>
                    <a:solidFill>
                      <a:srgbClr val="FFFF99"/>
                    </a:solidFill>
                  </a:tcPr>
                </a:tc>
                <a:tc>
                  <a:txBody>
                    <a:bodyPr/>
                    <a:lstStyle/>
                    <a:p>
                      <a:pPr algn="r" fontAlgn="b"/>
                      <a:r>
                        <a:rPr lang="en-US" sz="800" b="0" i="0" u="none" strike="noStrike" dirty="0">
                          <a:solidFill>
                            <a:srgbClr val="000000"/>
                          </a:solidFill>
                          <a:effectLst/>
                          <a:latin typeface="Arial" panose="020B0604020202020204" pitchFamily="34" charset="0"/>
                        </a:rPr>
                        <a:t>9,000.00</a:t>
                      </a:r>
                    </a:p>
                  </a:txBody>
                  <a:tcPr marL="9479" marR="9479" marT="9479" marB="0" anchor="b">
                    <a:lnL>
                      <a:noFill/>
                    </a:lnL>
                    <a:lnR>
                      <a:noFill/>
                    </a:lnR>
                    <a:lnT>
                      <a:noFill/>
                    </a:lnT>
                    <a:lnB>
                      <a:noFill/>
                    </a:lnB>
                    <a:solidFill>
                      <a:srgbClr val="FFFF99"/>
                    </a:solidFill>
                  </a:tcPr>
                </a:tc>
                <a:extLst>
                  <a:ext uri="{0D108BD9-81ED-4DB2-BD59-A6C34878D82A}">
                    <a16:rowId xmlns:a16="http://schemas.microsoft.com/office/drawing/2014/main" val="826710182"/>
                  </a:ext>
                </a:extLst>
              </a:tr>
              <a:tr h="161147">
                <a:tc>
                  <a:txBody>
                    <a:bodyPr/>
                    <a:lstStyle/>
                    <a:p>
                      <a:pPr algn="l" fontAlgn="b"/>
                      <a:endParaRPr lang="en-US" sz="800" b="1" i="0" u="none" strike="noStrike" dirty="0">
                        <a:solidFill>
                          <a:srgbClr val="000000"/>
                        </a:solidFill>
                        <a:effectLst/>
                        <a:latin typeface="Arial" panose="020B0604020202020204" pitchFamily="34" charset="0"/>
                      </a:endParaRPr>
                    </a:p>
                  </a:txBody>
                  <a:tcPr marL="9479" marR="9479" marT="9479" marB="0" anchor="b">
                    <a:lnL>
                      <a:noFill/>
                    </a:lnL>
                    <a:lnR>
                      <a:noFill/>
                    </a:lnR>
                    <a:lnT>
                      <a:noFill/>
                    </a:lnT>
                    <a:lnB>
                      <a:noFill/>
                    </a:lnB>
                  </a:tcPr>
                </a:tc>
                <a:tc gridSpan="4">
                  <a:txBody>
                    <a:bodyPr/>
                    <a:lstStyle/>
                    <a:p>
                      <a:pPr algn="l" fontAlgn="b"/>
                      <a:r>
                        <a:rPr lang="en-US" sz="800" b="1" i="0" u="none" strike="noStrike" dirty="0">
                          <a:solidFill>
                            <a:srgbClr val="000000"/>
                          </a:solidFill>
                          <a:effectLst/>
                          <a:latin typeface="Arial" panose="020B0604020202020204" pitchFamily="34" charset="0"/>
                        </a:rPr>
                        <a:t>53302 · ROADS - HEALTH INSURANCE</a:t>
                      </a:r>
                    </a:p>
                  </a:txBody>
                  <a:tcPr marL="9479" marR="9479" marT="9479" marB="0" anchor="b">
                    <a:lnL>
                      <a:noFill/>
                    </a:lnL>
                    <a:lnR>
                      <a:noFill/>
                    </a:lnR>
                    <a:lnT>
                      <a:noFill/>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r" fontAlgn="b"/>
                      <a:r>
                        <a:rPr lang="en-US" sz="800" b="0" i="0" u="none" strike="noStrike" dirty="0">
                          <a:solidFill>
                            <a:srgbClr val="000000"/>
                          </a:solidFill>
                          <a:effectLst/>
                          <a:latin typeface="Arial" panose="020B0604020202020204" pitchFamily="34" charset="0"/>
                        </a:rPr>
                        <a:t>50,525.08</a:t>
                      </a:r>
                    </a:p>
                  </a:txBody>
                  <a:tcPr marL="9479" marR="9479" marT="9479" marB="0" anchor="b">
                    <a:lnL>
                      <a:noFill/>
                    </a:lnL>
                    <a:lnR>
                      <a:noFill/>
                    </a:lnR>
                    <a:lnT>
                      <a:noFill/>
                    </a:lnT>
                    <a:lnB>
                      <a:noFill/>
                    </a:lnB>
                    <a:solidFill>
                      <a:srgbClr val="CCCCFF"/>
                    </a:solidFill>
                  </a:tcPr>
                </a:tc>
                <a:tc>
                  <a:txBody>
                    <a:bodyPr/>
                    <a:lstStyle/>
                    <a:p>
                      <a:pPr algn="r" fontAlgn="b"/>
                      <a:r>
                        <a:rPr lang="en-US" sz="800" b="0" i="0" u="none" strike="noStrike" dirty="0">
                          <a:solidFill>
                            <a:srgbClr val="000000"/>
                          </a:solidFill>
                          <a:effectLst/>
                          <a:latin typeface="Arial" panose="020B0604020202020204" pitchFamily="34" charset="0"/>
                        </a:rPr>
                        <a:t>46,432.40</a:t>
                      </a:r>
                    </a:p>
                  </a:txBody>
                  <a:tcPr marL="9479" marR="9479" marT="9479" marB="0" anchor="b">
                    <a:lnL>
                      <a:noFill/>
                    </a:lnL>
                    <a:lnR>
                      <a:noFill/>
                    </a:lnR>
                    <a:lnT>
                      <a:noFill/>
                    </a:lnT>
                    <a:lnB>
                      <a:noFill/>
                    </a:lnB>
                    <a:solidFill>
                      <a:srgbClr val="99CCFF"/>
                    </a:solidFill>
                  </a:tcPr>
                </a:tc>
                <a:tc>
                  <a:txBody>
                    <a:bodyPr/>
                    <a:lstStyle/>
                    <a:p>
                      <a:pPr algn="r" fontAlgn="b"/>
                      <a:r>
                        <a:rPr lang="en-US" sz="800" b="0" i="0" u="none" strike="noStrike" dirty="0">
                          <a:solidFill>
                            <a:srgbClr val="000000"/>
                          </a:solidFill>
                          <a:effectLst/>
                          <a:latin typeface="Arial" panose="020B0604020202020204" pitchFamily="34" charset="0"/>
                        </a:rPr>
                        <a:t>28,332.70</a:t>
                      </a:r>
                    </a:p>
                  </a:txBody>
                  <a:tcPr marL="9479" marR="9479" marT="9479" marB="0" anchor="b">
                    <a:lnL>
                      <a:noFill/>
                    </a:lnL>
                    <a:lnR>
                      <a:noFill/>
                    </a:lnR>
                    <a:lnT>
                      <a:noFill/>
                    </a:lnT>
                    <a:lnB>
                      <a:noFill/>
                    </a:lnB>
                    <a:solidFill>
                      <a:srgbClr val="FFFF99"/>
                    </a:solidFill>
                  </a:tcPr>
                </a:tc>
                <a:tc>
                  <a:txBody>
                    <a:bodyPr/>
                    <a:lstStyle/>
                    <a:p>
                      <a:pPr algn="r" fontAlgn="b"/>
                      <a:r>
                        <a:rPr lang="en-US" sz="800" b="0" i="0" u="none" strike="noStrike" dirty="0">
                          <a:solidFill>
                            <a:srgbClr val="000000"/>
                          </a:solidFill>
                          <a:effectLst/>
                          <a:latin typeface="Arial" panose="020B0604020202020204" pitchFamily="34" charset="0"/>
                        </a:rPr>
                        <a:t>20,192.84</a:t>
                      </a:r>
                    </a:p>
                  </a:txBody>
                  <a:tcPr marL="9479" marR="9479" marT="9479" marB="0" anchor="b">
                    <a:lnL>
                      <a:noFill/>
                    </a:lnL>
                    <a:lnR>
                      <a:noFill/>
                    </a:lnR>
                    <a:lnT>
                      <a:noFill/>
                    </a:lnT>
                    <a:lnB>
                      <a:noFill/>
                    </a:lnB>
                    <a:solidFill>
                      <a:srgbClr val="FFFF99"/>
                    </a:solidFill>
                  </a:tcPr>
                </a:tc>
                <a:tc>
                  <a:txBody>
                    <a:bodyPr/>
                    <a:lstStyle/>
                    <a:p>
                      <a:pPr algn="r" fontAlgn="b"/>
                      <a:r>
                        <a:rPr lang="en-US" sz="800" b="0" i="0" u="none" strike="noStrike" dirty="0">
                          <a:solidFill>
                            <a:srgbClr val="000000"/>
                          </a:solidFill>
                          <a:effectLst/>
                          <a:latin typeface="Arial" panose="020B0604020202020204" pitchFamily="34" charset="0"/>
                        </a:rPr>
                        <a:t>14,807.16</a:t>
                      </a:r>
                    </a:p>
                  </a:txBody>
                  <a:tcPr marL="9479" marR="9479" marT="9479" marB="0" anchor="b">
                    <a:lnL>
                      <a:noFill/>
                    </a:lnL>
                    <a:lnR>
                      <a:noFill/>
                    </a:lnR>
                    <a:lnT>
                      <a:noFill/>
                    </a:lnT>
                    <a:lnB>
                      <a:noFill/>
                    </a:lnB>
                    <a:solidFill>
                      <a:srgbClr val="FFFF99"/>
                    </a:solidFill>
                  </a:tcPr>
                </a:tc>
                <a:tc>
                  <a:txBody>
                    <a:bodyPr/>
                    <a:lstStyle/>
                    <a:p>
                      <a:pPr algn="r" fontAlgn="b"/>
                      <a:r>
                        <a:rPr lang="en-US" sz="800" b="0" i="0" u="none" strike="noStrike" dirty="0">
                          <a:solidFill>
                            <a:srgbClr val="000000"/>
                          </a:solidFill>
                          <a:effectLst/>
                          <a:latin typeface="Arial" panose="020B0604020202020204" pitchFamily="34" charset="0"/>
                        </a:rPr>
                        <a:t>35,000.00</a:t>
                      </a:r>
                    </a:p>
                  </a:txBody>
                  <a:tcPr marL="9479" marR="9479" marT="9479" marB="0" anchor="b">
                    <a:lnL>
                      <a:noFill/>
                    </a:lnL>
                    <a:lnR>
                      <a:noFill/>
                    </a:lnR>
                    <a:lnT>
                      <a:noFill/>
                    </a:lnT>
                    <a:lnB>
                      <a:noFill/>
                    </a:lnB>
                    <a:solidFill>
                      <a:srgbClr val="FFFF99"/>
                    </a:solidFill>
                  </a:tcPr>
                </a:tc>
                <a:tc>
                  <a:txBody>
                    <a:bodyPr/>
                    <a:lstStyle/>
                    <a:p>
                      <a:pPr algn="r" fontAlgn="b"/>
                      <a:r>
                        <a:rPr lang="en-US" sz="800" b="0" i="0" u="none" strike="noStrike" dirty="0">
                          <a:solidFill>
                            <a:srgbClr val="000000"/>
                          </a:solidFill>
                          <a:effectLst/>
                          <a:latin typeface="Arial" panose="020B0604020202020204" pitchFamily="34" charset="0"/>
                        </a:rPr>
                        <a:t>35,000.00</a:t>
                      </a:r>
                    </a:p>
                  </a:txBody>
                  <a:tcPr marL="9479" marR="9479" marT="9479" marB="0" anchor="b">
                    <a:lnL>
                      <a:noFill/>
                    </a:lnL>
                    <a:lnR>
                      <a:noFill/>
                    </a:lnR>
                    <a:lnT>
                      <a:noFill/>
                    </a:lnT>
                    <a:lnB>
                      <a:noFill/>
                    </a:lnB>
                    <a:solidFill>
                      <a:srgbClr val="FFFF99"/>
                    </a:solidFill>
                  </a:tcPr>
                </a:tc>
                <a:tc>
                  <a:txBody>
                    <a:bodyPr/>
                    <a:lstStyle/>
                    <a:p>
                      <a:pPr algn="r" fontAlgn="b"/>
                      <a:r>
                        <a:rPr lang="en-US" sz="800" b="0" i="0" u="none" strike="noStrike" dirty="0">
                          <a:solidFill>
                            <a:srgbClr val="000000"/>
                          </a:solidFill>
                          <a:effectLst/>
                          <a:latin typeface="Arial" panose="020B0604020202020204" pitchFamily="34" charset="0"/>
                        </a:rPr>
                        <a:t>35,000.00</a:t>
                      </a:r>
                    </a:p>
                  </a:txBody>
                  <a:tcPr marL="9479" marR="9479" marT="9479" marB="0" anchor="b">
                    <a:lnL>
                      <a:noFill/>
                    </a:lnL>
                    <a:lnR>
                      <a:noFill/>
                    </a:lnR>
                    <a:lnT>
                      <a:noFill/>
                    </a:lnT>
                    <a:lnB>
                      <a:noFill/>
                    </a:lnB>
                    <a:solidFill>
                      <a:srgbClr val="FFFF99"/>
                    </a:solidFill>
                  </a:tcPr>
                </a:tc>
                <a:extLst>
                  <a:ext uri="{0D108BD9-81ED-4DB2-BD59-A6C34878D82A}">
                    <a16:rowId xmlns:a16="http://schemas.microsoft.com/office/drawing/2014/main" val="89369094"/>
                  </a:ext>
                </a:extLst>
              </a:tr>
              <a:tr h="161147">
                <a:tc>
                  <a:txBody>
                    <a:bodyPr/>
                    <a:lstStyle/>
                    <a:p>
                      <a:pPr algn="l" fontAlgn="b"/>
                      <a:endParaRPr lang="en-US" sz="800" b="1" i="0" u="none" strike="noStrike" dirty="0">
                        <a:solidFill>
                          <a:srgbClr val="000000"/>
                        </a:solidFill>
                        <a:effectLst/>
                        <a:latin typeface="Arial" panose="020B0604020202020204" pitchFamily="34" charset="0"/>
                      </a:endParaRPr>
                    </a:p>
                  </a:txBody>
                  <a:tcPr marL="9479" marR="9479" marT="9479" marB="0" anchor="b">
                    <a:lnL>
                      <a:noFill/>
                    </a:lnL>
                    <a:lnR>
                      <a:noFill/>
                    </a:lnR>
                    <a:lnT>
                      <a:noFill/>
                    </a:lnT>
                    <a:lnB>
                      <a:noFill/>
                    </a:lnB>
                  </a:tcPr>
                </a:tc>
                <a:tc gridSpan="3">
                  <a:txBody>
                    <a:bodyPr/>
                    <a:lstStyle/>
                    <a:p>
                      <a:pPr algn="l" fontAlgn="b"/>
                      <a:r>
                        <a:rPr lang="en-US" sz="800" b="1" i="0" u="none" strike="noStrike" dirty="0">
                          <a:solidFill>
                            <a:srgbClr val="000000"/>
                          </a:solidFill>
                          <a:effectLst/>
                          <a:latin typeface="Arial" panose="020B0604020202020204" pitchFamily="34" charset="0"/>
                        </a:rPr>
                        <a:t>53303 · ROADS - RETIREMENT</a:t>
                      </a:r>
                    </a:p>
                  </a:txBody>
                  <a:tcPr marL="9479" marR="9479" marT="9479" marB="0" anchor="b">
                    <a:lnL>
                      <a:noFill/>
                    </a:lnL>
                    <a:lnR>
                      <a:noFill/>
                    </a:lnR>
                    <a:lnT>
                      <a:noFill/>
                    </a:lnT>
                    <a:lnB>
                      <a:noFill/>
                    </a:lnB>
                  </a:tcPr>
                </a:tc>
                <a:tc hMerge="1">
                  <a:txBody>
                    <a:bodyPr/>
                    <a:lstStyle/>
                    <a:p>
                      <a:endParaRPr lang="en-US"/>
                    </a:p>
                  </a:txBody>
                  <a:tcPr/>
                </a:tc>
                <a:tc hMerge="1">
                  <a:txBody>
                    <a:bodyPr/>
                    <a:lstStyle/>
                    <a:p>
                      <a:endParaRPr lang="en-US"/>
                    </a:p>
                  </a:txBody>
                  <a:tcPr/>
                </a:tc>
                <a:tc>
                  <a:txBody>
                    <a:bodyPr/>
                    <a:lstStyle/>
                    <a:p>
                      <a:pPr algn="l" fontAlgn="b"/>
                      <a:endParaRPr lang="en-US" sz="800" b="1" i="0" u="none" strike="noStrike" dirty="0">
                        <a:solidFill>
                          <a:srgbClr val="000000"/>
                        </a:solidFill>
                        <a:effectLst/>
                        <a:latin typeface="Arial" panose="020B0604020202020204" pitchFamily="34" charset="0"/>
                      </a:endParaRPr>
                    </a:p>
                  </a:txBody>
                  <a:tcPr marL="9479" marR="9479" marT="9479" marB="0" anchor="b">
                    <a:lnL>
                      <a:noFill/>
                    </a:lnL>
                    <a:lnR>
                      <a:noFill/>
                    </a:lnR>
                    <a:lnT>
                      <a:noFill/>
                    </a:lnT>
                    <a:lnB>
                      <a:noFill/>
                    </a:lnB>
                  </a:tcPr>
                </a:tc>
                <a:tc>
                  <a:txBody>
                    <a:bodyPr/>
                    <a:lstStyle/>
                    <a:p>
                      <a:pPr algn="r" fontAlgn="b"/>
                      <a:r>
                        <a:rPr lang="en-US" sz="800" b="0" i="0" u="none" strike="noStrike" dirty="0">
                          <a:solidFill>
                            <a:srgbClr val="000000"/>
                          </a:solidFill>
                          <a:effectLst/>
                          <a:latin typeface="Arial" panose="020B0604020202020204" pitchFamily="34" charset="0"/>
                        </a:rPr>
                        <a:t>7,045.20</a:t>
                      </a:r>
                    </a:p>
                  </a:txBody>
                  <a:tcPr marL="9479" marR="9479" marT="9479" marB="0" anchor="b">
                    <a:lnL>
                      <a:noFill/>
                    </a:lnL>
                    <a:lnR>
                      <a:noFill/>
                    </a:lnR>
                    <a:lnT>
                      <a:noFill/>
                    </a:lnT>
                    <a:lnB>
                      <a:noFill/>
                    </a:lnB>
                    <a:solidFill>
                      <a:srgbClr val="CCCCFF"/>
                    </a:solidFill>
                  </a:tcPr>
                </a:tc>
                <a:tc>
                  <a:txBody>
                    <a:bodyPr/>
                    <a:lstStyle/>
                    <a:p>
                      <a:pPr algn="r" fontAlgn="b"/>
                      <a:r>
                        <a:rPr lang="en-US" sz="800" b="0" i="0" u="none" strike="noStrike" dirty="0">
                          <a:solidFill>
                            <a:srgbClr val="000000"/>
                          </a:solidFill>
                          <a:effectLst/>
                          <a:latin typeface="Arial" panose="020B0604020202020204" pitchFamily="34" charset="0"/>
                        </a:rPr>
                        <a:t>7,274.64</a:t>
                      </a:r>
                    </a:p>
                  </a:txBody>
                  <a:tcPr marL="9479" marR="9479" marT="9479" marB="0" anchor="b">
                    <a:lnL>
                      <a:noFill/>
                    </a:lnL>
                    <a:lnR>
                      <a:noFill/>
                    </a:lnR>
                    <a:lnT>
                      <a:noFill/>
                    </a:lnT>
                    <a:lnB>
                      <a:noFill/>
                    </a:lnB>
                    <a:solidFill>
                      <a:srgbClr val="99CCFF"/>
                    </a:solidFill>
                  </a:tcPr>
                </a:tc>
                <a:tc>
                  <a:txBody>
                    <a:bodyPr/>
                    <a:lstStyle/>
                    <a:p>
                      <a:pPr algn="r" fontAlgn="b"/>
                      <a:r>
                        <a:rPr lang="en-US" sz="800" b="0" i="0" u="none" strike="noStrike" dirty="0">
                          <a:solidFill>
                            <a:srgbClr val="000000"/>
                          </a:solidFill>
                          <a:effectLst/>
                          <a:latin typeface="Arial" panose="020B0604020202020204" pitchFamily="34" charset="0"/>
                        </a:rPr>
                        <a:t>4,454.54</a:t>
                      </a:r>
                    </a:p>
                  </a:txBody>
                  <a:tcPr marL="9479" marR="9479" marT="9479" marB="0" anchor="b">
                    <a:lnL>
                      <a:noFill/>
                    </a:lnL>
                    <a:lnR>
                      <a:noFill/>
                    </a:lnR>
                    <a:lnT>
                      <a:noFill/>
                    </a:lnT>
                    <a:lnB>
                      <a:noFill/>
                    </a:lnB>
                    <a:solidFill>
                      <a:srgbClr val="FFFF99"/>
                    </a:solidFill>
                  </a:tcPr>
                </a:tc>
                <a:tc>
                  <a:txBody>
                    <a:bodyPr/>
                    <a:lstStyle/>
                    <a:p>
                      <a:pPr algn="r" fontAlgn="b"/>
                      <a:r>
                        <a:rPr lang="en-US" sz="800" b="0" i="0" u="none" strike="noStrike" dirty="0">
                          <a:solidFill>
                            <a:srgbClr val="000000"/>
                          </a:solidFill>
                          <a:effectLst/>
                          <a:latin typeface="Arial" panose="020B0604020202020204" pitchFamily="34" charset="0"/>
                        </a:rPr>
                        <a:t>3,373.17</a:t>
                      </a:r>
                    </a:p>
                  </a:txBody>
                  <a:tcPr marL="9479" marR="9479" marT="9479" marB="0" anchor="b">
                    <a:lnL>
                      <a:noFill/>
                    </a:lnL>
                    <a:lnR>
                      <a:noFill/>
                    </a:lnR>
                    <a:lnT>
                      <a:noFill/>
                    </a:lnT>
                    <a:lnB>
                      <a:noFill/>
                    </a:lnB>
                    <a:solidFill>
                      <a:srgbClr val="FFFF99"/>
                    </a:solidFill>
                  </a:tcPr>
                </a:tc>
                <a:tc>
                  <a:txBody>
                    <a:bodyPr/>
                    <a:lstStyle/>
                    <a:p>
                      <a:pPr algn="r" fontAlgn="b"/>
                      <a:r>
                        <a:rPr lang="en-US" sz="800" b="0" i="0" u="none" strike="noStrike" dirty="0">
                          <a:solidFill>
                            <a:srgbClr val="000000"/>
                          </a:solidFill>
                          <a:effectLst/>
                          <a:latin typeface="Arial" panose="020B0604020202020204" pitchFamily="34" charset="0"/>
                        </a:rPr>
                        <a:t>3,626.83</a:t>
                      </a:r>
                    </a:p>
                  </a:txBody>
                  <a:tcPr marL="9479" marR="9479" marT="9479" marB="0" anchor="b">
                    <a:lnL>
                      <a:noFill/>
                    </a:lnL>
                    <a:lnR>
                      <a:noFill/>
                    </a:lnR>
                    <a:lnT>
                      <a:noFill/>
                    </a:lnT>
                    <a:lnB>
                      <a:noFill/>
                    </a:lnB>
                    <a:solidFill>
                      <a:srgbClr val="FFFF99"/>
                    </a:solidFill>
                  </a:tcPr>
                </a:tc>
                <a:tc>
                  <a:txBody>
                    <a:bodyPr/>
                    <a:lstStyle/>
                    <a:p>
                      <a:pPr algn="r" fontAlgn="b"/>
                      <a:r>
                        <a:rPr lang="en-US" sz="800" b="0" i="0" u="none" strike="noStrike" dirty="0">
                          <a:solidFill>
                            <a:srgbClr val="000000"/>
                          </a:solidFill>
                          <a:effectLst/>
                          <a:latin typeface="Arial" panose="020B0604020202020204" pitchFamily="34" charset="0"/>
                        </a:rPr>
                        <a:t>7,000.00</a:t>
                      </a:r>
                    </a:p>
                  </a:txBody>
                  <a:tcPr marL="9479" marR="9479" marT="9479" marB="0" anchor="b">
                    <a:lnL>
                      <a:noFill/>
                    </a:lnL>
                    <a:lnR>
                      <a:noFill/>
                    </a:lnR>
                    <a:lnT>
                      <a:noFill/>
                    </a:lnT>
                    <a:lnB>
                      <a:noFill/>
                    </a:lnB>
                    <a:solidFill>
                      <a:srgbClr val="FFFF99"/>
                    </a:solidFill>
                  </a:tcPr>
                </a:tc>
                <a:tc>
                  <a:txBody>
                    <a:bodyPr/>
                    <a:lstStyle/>
                    <a:p>
                      <a:pPr algn="r" fontAlgn="b"/>
                      <a:r>
                        <a:rPr lang="en-US" sz="800" b="0" i="0" u="none" strike="noStrike" dirty="0">
                          <a:solidFill>
                            <a:srgbClr val="000000"/>
                          </a:solidFill>
                          <a:effectLst/>
                          <a:latin typeface="Arial" panose="020B0604020202020204" pitchFamily="34" charset="0"/>
                        </a:rPr>
                        <a:t>7,000.00</a:t>
                      </a:r>
                    </a:p>
                  </a:txBody>
                  <a:tcPr marL="9479" marR="9479" marT="9479" marB="0" anchor="b">
                    <a:lnL>
                      <a:noFill/>
                    </a:lnL>
                    <a:lnR>
                      <a:noFill/>
                    </a:lnR>
                    <a:lnT>
                      <a:noFill/>
                    </a:lnT>
                    <a:lnB>
                      <a:noFill/>
                    </a:lnB>
                    <a:solidFill>
                      <a:srgbClr val="FFFF99"/>
                    </a:solidFill>
                  </a:tcPr>
                </a:tc>
                <a:tc>
                  <a:txBody>
                    <a:bodyPr/>
                    <a:lstStyle/>
                    <a:p>
                      <a:pPr algn="r" fontAlgn="b"/>
                      <a:r>
                        <a:rPr lang="en-US" sz="800" b="0" i="0" u="none" strike="noStrike" dirty="0">
                          <a:solidFill>
                            <a:srgbClr val="000000"/>
                          </a:solidFill>
                          <a:effectLst/>
                          <a:latin typeface="Arial" panose="020B0604020202020204" pitchFamily="34" charset="0"/>
                        </a:rPr>
                        <a:t>7,000.00</a:t>
                      </a:r>
                    </a:p>
                  </a:txBody>
                  <a:tcPr marL="9479" marR="9479" marT="9479" marB="0" anchor="b">
                    <a:lnL>
                      <a:noFill/>
                    </a:lnL>
                    <a:lnR>
                      <a:noFill/>
                    </a:lnR>
                    <a:lnT>
                      <a:noFill/>
                    </a:lnT>
                    <a:lnB>
                      <a:noFill/>
                    </a:lnB>
                    <a:solidFill>
                      <a:srgbClr val="FFFF99"/>
                    </a:solidFill>
                  </a:tcPr>
                </a:tc>
                <a:extLst>
                  <a:ext uri="{0D108BD9-81ED-4DB2-BD59-A6C34878D82A}">
                    <a16:rowId xmlns:a16="http://schemas.microsoft.com/office/drawing/2014/main" val="3234583374"/>
                  </a:ext>
                </a:extLst>
              </a:tr>
              <a:tr h="161147">
                <a:tc>
                  <a:txBody>
                    <a:bodyPr/>
                    <a:lstStyle/>
                    <a:p>
                      <a:pPr algn="l" fontAlgn="b"/>
                      <a:endParaRPr lang="en-US" sz="800" b="1" i="0" u="none" strike="noStrike" dirty="0">
                        <a:solidFill>
                          <a:srgbClr val="000000"/>
                        </a:solidFill>
                        <a:effectLst/>
                        <a:latin typeface="Arial" panose="020B0604020202020204" pitchFamily="34" charset="0"/>
                      </a:endParaRPr>
                    </a:p>
                  </a:txBody>
                  <a:tcPr marL="9479" marR="9479" marT="9479" marB="0" anchor="b">
                    <a:lnL>
                      <a:noFill/>
                    </a:lnL>
                    <a:lnR>
                      <a:noFill/>
                    </a:lnR>
                    <a:lnT>
                      <a:noFill/>
                    </a:lnT>
                    <a:lnB>
                      <a:noFill/>
                    </a:lnB>
                  </a:tcPr>
                </a:tc>
                <a:tc gridSpan="4">
                  <a:txBody>
                    <a:bodyPr/>
                    <a:lstStyle/>
                    <a:p>
                      <a:pPr algn="l" fontAlgn="b"/>
                      <a:r>
                        <a:rPr lang="en-US" sz="800" b="1" i="0" u="none" strike="noStrike" dirty="0">
                          <a:solidFill>
                            <a:srgbClr val="000000"/>
                          </a:solidFill>
                          <a:effectLst/>
                          <a:latin typeface="Arial" panose="020B0604020202020204" pitchFamily="34" charset="0"/>
                        </a:rPr>
                        <a:t>53305 · UNEMPLOYMENT CONTRIBUTION</a:t>
                      </a:r>
                    </a:p>
                  </a:txBody>
                  <a:tcPr marL="9479" marR="9479" marT="9479" marB="0" anchor="b">
                    <a:lnL>
                      <a:noFill/>
                    </a:lnL>
                    <a:lnR>
                      <a:noFill/>
                    </a:lnR>
                    <a:lnT>
                      <a:noFill/>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r" fontAlgn="b"/>
                      <a:r>
                        <a:rPr lang="en-US" sz="800" b="0" i="0" u="none" strike="noStrike" dirty="0">
                          <a:solidFill>
                            <a:srgbClr val="000000"/>
                          </a:solidFill>
                          <a:effectLst/>
                          <a:latin typeface="Arial" panose="020B0604020202020204" pitchFamily="34" charset="0"/>
                        </a:rPr>
                        <a:t>158.36</a:t>
                      </a:r>
                    </a:p>
                  </a:txBody>
                  <a:tcPr marL="9479" marR="9479" marT="9479" marB="0" anchor="b">
                    <a:lnL>
                      <a:noFill/>
                    </a:lnL>
                    <a:lnR>
                      <a:noFill/>
                    </a:lnR>
                    <a:lnT>
                      <a:noFill/>
                    </a:lnT>
                    <a:lnB>
                      <a:noFill/>
                    </a:lnB>
                    <a:solidFill>
                      <a:srgbClr val="CCCCFF"/>
                    </a:solidFill>
                  </a:tcPr>
                </a:tc>
                <a:tc>
                  <a:txBody>
                    <a:bodyPr/>
                    <a:lstStyle/>
                    <a:p>
                      <a:pPr algn="r" fontAlgn="b"/>
                      <a:r>
                        <a:rPr lang="en-US" sz="800" b="0" i="0" u="none" strike="noStrike" dirty="0">
                          <a:solidFill>
                            <a:srgbClr val="000000"/>
                          </a:solidFill>
                          <a:effectLst/>
                          <a:latin typeface="Arial" panose="020B0604020202020204" pitchFamily="34" charset="0"/>
                        </a:rPr>
                        <a:t>306.90</a:t>
                      </a:r>
                    </a:p>
                  </a:txBody>
                  <a:tcPr marL="9479" marR="9479" marT="9479" marB="0" anchor="b">
                    <a:lnL>
                      <a:noFill/>
                    </a:lnL>
                    <a:lnR>
                      <a:noFill/>
                    </a:lnR>
                    <a:lnT>
                      <a:noFill/>
                    </a:lnT>
                    <a:lnB>
                      <a:noFill/>
                    </a:lnB>
                    <a:solidFill>
                      <a:srgbClr val="99CCFF"/>
                    </a:solidFill>
                  </a:tcPr>
                </a:tc>
                <a:tc>
                  <a:txBody>
                    <a:bodyPr/>
                    <a:lstStyle/>
                    <a:p>
                      <a:pPr algn="r" fontAlgn="b"/>
                      <a:r>
                        <a:rPr lang="en-US" sz="800" b="0" i="0" u="none" strike="noStrike" dirty="0">
                          <a:solidFill>
                            <a:srgbClr val="000000"/>
                          </a:solidFill>
                          <a:effectLst/>
                          <a:latin typeface="Arial" panose="020B0604020202020204" pitchFamily="34" charset="0"/>
                        </a:rPr>
                        <a:t>306.33</a:t>
                      </a:r>
                    </a:p>
                  </a:txBody>
                  <a:tcPr marL="9479" marR="9479" marT="9479" marB="0" anchor="b">
                    <a:lnL>
                      <a:noFill/>
                    </a:lnL>
                    <a:lnR>
                      <a:noFill/>
                    </a:lnR>
                    <a:lnT>
                      <a:noFill/>
                    </a:lnT>
                    <a:lnB>
                      <a:noFill/>
                    </a:lnB>
                    <a:solidFill>
                      <a:srgbClr val="FFFF99"/>
                    </a:solidFill>
                  </a:tcPr>
                </a:tc>
                <a:tc>
                  <a:txBody>
                    <a:bodyPr/>
                    <a:lstStyle/>
                    <a:p>
                      <a:pPr algn="r" fontAlgn="b"/>
                      <a:r>
                        <a:rPr lang="en-US" sz="800" b="0" i="0" u="none" strike="noStrike" dirty="0">
                          <a:solidFill>
                            <a:srgbClr val="000000"/>
                          </a:solidFill>
                          <a:effectLst/>
                          <a:latin typeface="Arial" panose="020B0604020202020204" pitchFamily="34" charset="0"/>
                        </a:rPr>
                        <a:t>166.38</a:t>
                      </a:r>
                    </a:p>
                  </a:txBody>
                  <a:tcPr marL="9479" marR="9479" marT="9479" marB="0" anchor="b">
                    <a:lnL>
                      <a:noFill/>
                    </a:lnL>
                    <a:lnR>
                      <a:noFill/>
                    </a:lnR>
                    <a:lnT>
                      <a:noFill/>
                    </a:lnT>
                    <a:lnB>
                      <a:noFill/>
                    </a:lnB>
                    <a:solidFill>
                      <a:srgbClr val="FFFF99"/>
                    </a:solidFill>
                  </a:tcPr>
                </a:tc>
                <a:tc>
                  <a:txBody>
                    <a:bodyPr/>
                    <a:lstStyle/>
                    <a:p>
                      <a:pPr algn="r" fontAlgn="b"/>
                      <a:r>
                        <a:rPr lang="en-US" sz="800" b="0" i="0" u="none" strike="noStrike" dirty="0">
                          <a:solidFill>
                            <a:srgbClr val="000000"/>
                          </a:solidFill>
                          <a:effectLst/>
                          <a:latin typeface="Arial" panose="020B0604020202020204" pitchFamily="34" charset="0"/>
                        </a:rPr>
                        <a:t>133.62</a:t>
                      </a:r>
                    </a:p>
                  </a:txBody>
                  <a:tcPr marL="9479" marR="9479" marT="9479" marB="0" anchor="b">
                    <a:lnL>
                      <a:noFill/>
                    </a:lnL>
                    <a:lnR>
                      <a:noFill/>
                    </a:lnR>
                    <a:lnT>
                      <a:noFill/>
                    </a:lnT>
                    <a:lnB>
                      <a:noFill/>
                    </a:lnB>
                    <a:solidFill>
                      <a:srgbClr val="FFFF99"/>
                    </a:solidFill>
                  </a:tcPr>
                </a:tc>
                <a:tc>
                  <a:txBody>
                    <a:bodyPr/>
                    <a:lstStyle/>
                    <a:p>
                      <a:pPr algn="r" fontAlgn="b"/>
                      <a:r>
                        <a:rPr lang="en-US" sz="800" b="0" i="0" u="none" strike="noStrike" dirty="0">
                          <a:solidFill>
                            <a:srgbClr val="000000"/>
                          </a:solidFill>
                          <a:effectLst/>
                          <a:latin typeface="Arial" panose="020B0604020202020204" pitchFamily="34" charset="0"/>
                        </a:rPr>
                        <a:t>300.00</a:t>
                      </a:r>
                    </a:p>
                  </a:txBody>
                  <a:tcPr marL="9479" marR="9479" marT="9479" marB="0" anchor="b">
                    <a:lnL>
                      <a:noFill/>
                    </a:lnL>
                    <a:lnR>
                      <a:noFill/>
                    </a:lnR>
                    <a:lnT>
                      <a:noFill/>
                    </a:lnT>
                    <a:lnB>
                      <a:noFill/>
                    </a:lnB>
                    <a:solidFill>
                      <a:srgbClr val="FFFF99"/>
                    </a:solidFill>
                  </a:tcPr>
                </a:tc>
                <a:tc>
                  <a:txBody>
                    <a:bodyPr/>
                    <a:lstStyle/>
                    <a:p>
                      <a:pPr algn="r" fontAlgn="b"/>
                      <a:r>
                        <a:rPr lang="en-US" sz="800" b="0" i="0" u="none" strike="noStrike" dirty="0">
                          <a:solidFill>
                            <a:srgbClr val="000000"/>
                          </a:solidFill>
                          <a:effectLst/>
                          <a:latin typeface="Arial" panose="020B0604020202020204" pitchFamily="34" charset="0"/>
                        </a:rPr>
                        <a:t>300.00</a:t>
                      </a:r>
                    </a:p>
                  </a:txBody>
                  <a:tcPr marL="9479" marR="9479" marT="9479" marB="0" anchor="b">
                    <a:lnL>
                      <a:noFill/>
                    </a:lnL>
                    <a:lnR>
                      <a:noFill/>
                    </a:lnR>
                    <a:lnT>
                      <a:noFill/>
                    </a:lnT>
                    <a:lnB>
                      <a:noFill/>
                    </a:lnB>
                    <a:solidFill>
                      <a:srgbClr val="FFFF99"/>
                    </a:solidFill>
                  </a:tcPr>
                </a:tc>
                <a:tc>
                  <a:txBody>
                    <a:bodyPr/>
                    <a:lstStyle/>
                    <a:p>
                      <a:pPr algn="r" fontAlgn="b"/>
                      <a:r>
                        <a:rPr lang="en-US" sz="800" b="0" i="0" u="none" strike="noStrike" dirty="0">
                          <a:solidFill>
                            <a:srgbClr val="000000"/>
                          </a:solidFill>
                          <a:effectLst/>
                          <a:latin typeface="Arial" panose="020B0604020202020204" pitchFamily="34" charset="0"/>
                        </a:rPr>
                        <a:t>300.00</a:t>
                      </a:r>
                    </a:p>
                  </a:txBody>
                  <a:tcPr marL="9479" marR="9479" marT="9479" marB="0" anchor="b">
                    <a:lnL>
                      <a:noFill/>
                    </a:lnL>
                    <a:lnR>
                      <a:noFill/>
                    </a:lnR>
                    <a:lnT>
                      <a:noFill/>
                    </a:lnT>
                    <a:lnB>
                      <a:noFill/>
                    </a:lnB>
                    <a:solidFill>
                      <a:srgbClr val="FFFF99"/>
                    </a:solidFill>
                  </a:tcPr>
                </a:tc>
                <a:extLst>
                  <a:ext uri="{0D108BD9-81ED-4DB2-BD59-A6C34878D82A}">
                    <a16:rowId xmlns:a16="http://schemas.microsoft.com/office/drawing/2014/main" val="1738375968"/>
                  </a:ext>
                </a:extLst>
              </a:tr>
              <a:tr h="161147">
                <a:tc>
                  <a:txBody>
                    <a:bodyPr/>
                    <a:lstStyle/>
                    <a:p>
                      <a:pPr algn="l" fontAlgn="b"/>
                      <a:endParaRPr lang="en-US" sz="800" b="1" i="0" u="none" strike="noStrike" dirty="0">
                        <a:solidFill>
                          <a:srgbClr val="000000"/>
                        </a:solidFill>
                        <a:effectLst/>
                        <a:latin typeface="Arial" panose="020B0604020202020204" pitchFamily="34" charset="0"/>
                      </a:endParaRPr>
                    </a:p>
                  </a:txBody>
                  <a:tcPr marL="9479" marR="9479" marT="9479" marB="0" anchor="b">
                    <a:lnL>
                      <a:noFill/>
                    </a:lnL>
                    <a:lnR>
                      <a:noFill/>
                    </a:lnR>
                    <a:lnT>
                      <a:noFill/>
                    </a:lnT>
                    <a:lnB>
                      <a:noFill/>
                    </a:lnB>
                  </a:tcPr>
                </a:tc>
                <a:tc gridSpan="4">
                  <a:txBody>
                    <a:bodyPr/>
                    <a:lstStyle/>
                    <a:p>
                      <a:pPr algn="l" fontAlgn="b"/>
                      <a:r>
                        <a:rPr lang="en-US" sz="800" b="1" i="0" u="none" strike="noStrike" dirty="0">
                          <a:solidFill>
                            <a:srgbClr val="000000"/>
                          </a:solidFill>
                          <a:effectLst/>
                          <a:latin typeface="Arial" panose="020B0604020202020204" pitchFamily="34" charset="0"/>
                        </a:rPr>
                        <a:t>53306 · ROADS PRINTING &amp; PUBLISHING</a:t>
                      </a:r>
                    </a:p>
                  </a:txBody>
                  <a:tcPr marL="9479" marR="9479" marT="9479" marB="0" anchor="b">
                    <a:lnL>
                      <a:noFill/>
                    </a:lnL>
                    <a:lnR>
                      <a:noFill/>
                    </a:lnR>
                    <a:lnT>
                      <a:noFill/>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r" fontAlgn="b"/>
                      <a:r>
                        <a:rPr lang="en-US" sz="800" b="0" i="0" u="none" strike="noStrike" dirty="0">
                          <a:solidFill>
                            <a:srgbClr val="000000"/>
                          </a:solidFill>
                          <a:effectLst/>
                          <a:latin typeface="Arial" panose="020B0604020202020204" pitchFamily="34" charset="0"/>
                        </a:rPr>
                        <a:t>360.84</a:t>
                      </a:r>
                    </a:p>
                  </a:txBody>
                  <a:tcPr marL="9479" marR="9479" marT="9479" marB="0" anchor="b">
                    <a:lnL>
                      <a:noFill/>
                    </a:lnL>
                    <a:lnR>
                      <a:noFill/>
                    </a:lnR>
                    <a:lnT>
                      <a:noFill/>
                    </a:lnT>
                    <a:lnB>
                      <a:noFill/>
                    </a:lnB>
                    <a:solidFill>
                      <a:srgbClr val="CCCCFF"/>
                    </a:solidFill>
                  </a:tcPr>
                </a:tc>
                <a:tc>
                  <a:txBody>
                    <a:bodyPr/>
                    <a:lstStyle/>
                    <a:p>
                      <a:pPr algn="r" fontAlgn="b"/>
                      <a:r>
                        <a:rPr lang="en-US" sz="800" b="0" i="0" u="none" strike="noStrike" dirty="0">
                          <a:solidFill>
                            <a:srgbClr val="000000"/>
                          </a:solidFill>
                          <a:effectLst/>
                          <a:latin typeface="Arial" panose="020B0604020202020204" pitchFamily="34" charset="0"/>
                        </a:rPr>
                        <a:t>358.98</a:t>
                      </a:r>
                    </a:p>
                  </a:txBody>
                  <a:tcPr marL="9479" marR="9479" marT="9479" marB="0" anchor="b">
                    <a:lnL>
                      <a:noFill/>
                    </a:lnL>
                    <a:lnR>
                      <a:noFill/>
                    </a:lnR>
                    <a:lnT>
                      <a:noFill/>
                    </a:lnT>
                    <a:lnB>
                      <a:noFill/>
                    </a:lnB>
                    <a:solidFill>
                      <a:srgbClr val="99CCFF"/>
                    </a:solidFill>
                  </a:tcPr>
                </a:tc>
                <a:tc>
                  <a:txBody>
                    <a:bodyPr/>
                    <a:lstStyle/>
                    <a:p>
                      <a:pPr algn="r" fontAlgn="b"/>
                      <a:r>
                        <a:rPr lang="en-US" sz="800" b="0" i="0" u="none" strike="noStrike" dirty="0">
                          <a:solidFill>
                            <a:srgbClr val="000000"/>
                          </a:solidFill>
                          <a:effectLst/>
                          <a:latin typeface="Arial" panose="020B0604020202020204" pitchFamily="34" charset="0"/>
                        </a:rPr>
                        <a:t>621.02</a:t>
                      </a:r>
                    </a:p>
                  </a:txBody>
                  <a:tcPr marL="9479" marR="9479" marT="9479" marB="0" anchor="b">
                    <a:lnL>
                      <a:noFill/>
                    </a:lnL>
                    <a:lnR>
                      <a:noFill/>
                    </a:lnR>
                    <a:lnT>
                      <a:noFill/>
                    </a:lnT>
                    <a:lnB>
                      <a:noFill/>
                    </a:lnB>
                    <a:solidFill>
                      <a:srgbClr val="FFFF99"/>
                    </a:solidFill>
                  </a:tcPr>
                </a:tc>
                <a:tc>
                  <a:txBody>
                    <a:bodyPr/>
                    <a:lstStyle/>
                    <a:p>
                      <a:pPr algn="r" fontAlgn="b"/>
                      <a:r>
                        <a:rPr lang="en-US" sz="800" b="0" i="0" u="none" strike="noStrike" dirty="0">
                          <a:solidFill>
                            <a:srgbClr val="000000"/>
                          </a:solidFill>
                          <a:effectLst/>
                          <a:latin typeface="Arial" panose="020B0604020202020204" pitchFamily="34" charset="0"/>
                        </a:rPr>
                        <a:t>239.57</a:t>
                      </a:r>
                    </a:p>
                  </a:txBody>
                  <a:tcPr marL="9479" marR="9479" marT="9479" marB="0" anchor="b">
                    <a:lnL>
                      <a:noFill/>
                    </a:lnL>
                    <a:lnR>
                      <a:noFill/>
                    </a:lnR>
                    <a:lnT>
                      <a:noFill/>
                    </a:lnT>
                    <a:lnB>
                      <a:noFill/>
                    </a:lnB>
                    <a:solidFill>
                      <a:srgbClr val="FFFF99"/>
                    </a:solidFill>
                  </a:tcPr>
                </a:tc>
                <a:tc>
                  <a:txBody>
                    <a:bodyPr/>
                    <a:lstStyle/>
                    <a:p>
                      <a:pPr algn="r" fontAlgn="b"/>
                      <a:r>
                        <a:rPr lang="en-US" sz="800" b="0" i="0" u="none" strike="noStrike" dirty="0">
                          <a:solidFill>
                            <a:srgbClr val="000000"/>
                          </a:solidFill>
                          <a:effectLst/>
                          <a:latin typeface="Arial" panose="020B0604020202020204" pitchFamily="34" charset="0"/>
                        </a:rPr>
                        <a:t>460.43</a:t>
                      </a:r>
                    </a:p>
                  </a:txBody>
                  <a:tcPr marL="9479" marR="9479" marT="9479" marB="0" anchor="b">
                    <a:lnL>
                      <a:noFill/>
                    </a:lnL>
                    <a:lnR>
                      <a:noFill/>
                    </a:lnR>
                    <a:lnT>
                      <a:noFill/>
                    </a:lnT>
                    <a:lnB>
                      <a:noFill/>
                    </a:lnB>
                    <a:solidFill>
                      <a:srgbClr val="FFFF99"/>
                    </a:solidFill>
                  </a:tcPr>
                </a:tc>
                <a:tc>
                  <a:txBody>
                    <a:bodyPr/>
                    <a:lstStyle/>
                    <a:p>
                      <a:pPr algn="r" fontAlgn="b"/>
                      <a:r>
                        <a:rPr lang="en-US" sz="800" b="0" i="0" u="none" strike="noStrike" dirty="0">
                          <a:solidFill>
                            <a:srgbClr val="000000"/>
                          </a:solidFill>
                          <a:effectLst/>
                          <a:latin typeface="Arial" panose="020B0604020202020204" pitchFamily="34" charset="0"/>
                        </a:rPr>
                        <a:t>700.00</a:t>
                      </a:r>
                    </a:p>
                  </a:txBody>
                  <a:tcPr marL="9479" marR="9479" marT="9479" marB="0" anchor="b">
                    <a:lnL>
                      <a:noFill/>
                    </a:lnL>
                    <a:lnR>
                      <a:noFill/>
                    </a:lnR>
                    <a:lnT>
                      <a:noFill/>
                    </a:lnT>
                    <a:lnB>
                      <a:noFill/>
                    </a:lnB>
                    <a:solidFill>
                      <a:srgbClr val="FFFF99"/>
                    </a:solidFill>
                  </a:tcPr>
                </a:tc>
                <a:tc>
                  <a:txBody>
                    <a:bodyPr/>
                    <a:lstStyle/>
                    <a:p>
                      <a:pPr algn="r" fontAlgn="b"/>
                      <a:r>
                        <a:rPr lang="en-US" sz="800" b="0" i="0" u="none" strike="noStrike" dirty="0">
                          <a:solidFill>
                            <a:srgbClr val="000000"/>
                          </a:solidFill>
                          <a:effectLst/>
                          <a:latin typeface="Arial" panose="020B0604020202020204" pitchFamily="34" charset="0"/>
                        </a:rPr>
                        <a:t>700.00</a:t>
                      </a:r>
                    </a:p>
                  </a:txBody>
                  <a:tcPr marL="9479" marR="9479" marT="9479" marB="0" anchor="b">
                    <a:lnL>
                      <a:noFill/>
                    </a:lnL>
                    <a:lnR>
                      <a:noFill/>
                    </a:lnR>
                    <a:lnT>
                      <a:noFill/>
                    </a:lnT>
                    <a:lnB>
                      <a:noFill/>
                    </a:lnB>
                    <a:solidFill>
                      <a:srgbClr val="FFFF99"/>
                    </a:solidFill>
                  </a:tcPr>
                </a:tc>
                <a:tc>
                  <a:txBody>
                    <a:bodyPr/>
                    <a:lstStyle/>
                    <a:p>
                      <a:pPr algn="r" fontAlgn="b"/>
                      <a:r>
                        <a:rPr lang="en-US" sz="800" b="0" i="0" u="none" strike="noStrike" dirty="0">
                          <a:solidFill>
                            <a:srgbClr val="000000"/>
                          </a:solidFill>
                          <a:effectLst/>
                          <a:latin typeface="Arial" panose="020B0604020202020204" pitchFamily="34" charset="0"/>
                        </a:rPr>
                        <a:t>700.00</a:t>
                      </a:r>
                    </a:p>
                  </a:txBody>
                  <a:tcPr marL="9479" marR="9479" marT="9479" marB="0" anchor="b">
                    <a:lnL>
                      <a:noFill/>
                    </a:lnL>
                    <a:lnR>
                      <a:noFill/>
                    </a:lnR>
                    <a:lnT>
                      <a:noFill/>
                    </a:lnT>
                    <a:lnB>
                      <a:noFill/>
                    </a:lnB>
                    <a:solidFill>
                      <a:srgbClr val="FFFF99"/>
                    </a:solidFill>
                  </a:tcPr>
                </a:tc>
                <a:extLst>
                  <a:ext uri="{0D108BD9-81ED-4DB2-BD59-A6C34878D82A}">
                    <a16:rowId xmlns:a16="http://schemas.microsoft.com/office/drawing/2014/main" val="4143602260"/>
                  </a:ext>
                </a:extLst>
              </a:tr>
              <a:tr h="161147">
                <a:tc>
                  <a:txBody>
                    <a:bodyPr/>
                    <a:lstStyle/>
                    <a:p>
                      <a:pPr algn="l" fontAlgn="b"/>
                      <a:endParaRPr lang="en-US" sz="800" b="1" i="0" u="none" strike="noStrike" dirty="0">
                        <a:solidFill>
                          <a:srgbClr val="000000"/>
                        </a:solidFill>
                        <a:effectLst/>
                        <a:latin typeface="Arial" panose="020B0604020202020204" pitchFamily="34" charset="0"/>
                      </a:endParaRPr>
                    </a:p>
                  </a:txBody>
                  <a:tcPr marL="9479" marR="9479" marT="9479" marB="0" anchor="b">
                    <a:lnL>
                      <a:noFill/>
                    </a:lnL>
                    <a:lnR>
                      <a:noFill/>
                    </a:lnR>
                    <a:lnT>
                      <a:noFill/>
                    </a:lnT>
                    <a:lnB>
                      <a:noFill/>
                    </a:lnB>
                  </a:tcPr>
                </a:tc>
                <a:tc gridSpan="3">
                  <a:txBody>
                    <a:bodyPr/>
                    <a:lstStyle/>
                    <a:p>
                      <a:pPr algn="l" fontAlgn="b"/>
                      <a:r>
                        <a:rPr lang="en-US" sz="800" b="1" i="0" u="none" strike="noStrike" dirty="0">
                          <a:solidFill>
                            <a:srgbClr val="000000"/>
                          </a:solidFill>
                          <a:effectLst/>
                          <a:latin typeface="Arial" panose="020B0604020202020204" pitchFamily="34" charset="0"/>
                        </a:rPr>
                        <a:t>53307 · ROADS &amp; GRAVEL</a:t>
                      </a:r>
                    </a:p>
                  </a:txBody>
                  <a:tcPr marL="9479" marR="9479" marT="9479" marB="0" anchor="b">
                    <a:lnL>
                      <a:noFill/>
                    </a:lnL>
                    <a:lnR>
                      <a:noFill/>
                    </a:lnR>
                    <a:lnT>
                      <a:noFill/>
                    </a:lnT>
                    <a:lnB>
                      <a:noFill/>
                    </a:lnB>
                  </a:tcPr>
                </a:tc>
                <a:tc hMerge="1">
                  <a:txBody>
                    <a:bodyPr/>
                    <a:lstStyle/>
                    <a:p>
                      <a:endParaRPr lang="en-US"/>
                    </a:p>
                  </a:txBody>
                  <a:tcPr/>
                </a:tc>
                <a:tc hMerge="1">
                  <a:txBody>
                    <a:bodyPr/>
                    <a:lstStyle/>
                    <a:p>
                      <a:endParaRPr lang="en-US"/>
                    </a:p>
                  </a:txBody>
                  <a:tcPr/>
                </a:tc>
                <a:tc>
                  <a:txBody>
                    <a:bodyPr/>
                    <a:lstStyle/>
                    <a:p>
                      <a:pPr algn="l" fontAlgn="b"/>
                      <a:endParaRPr lang="en-US" sz="800" b="1" i="0" u="none" strike="noStrike" dirty="0">
                        <a:solidFill>
                          <a:srgbClr val="000000"/>
                        </a:solidFill>
                        <a:effectLst/>
                        <a:latin typeface="Arial" panose="020B0604020202020204" pitchFamily="34" charset="0"/>
                      </a:endParaRPr>
                    </a:p>
                  </a:txBody>
                  <a:tcPr marL="9479" marR="9479" marT="9479" marB="0" anchor="b">
                    <a:lnL>
                      <a:noFill/>
                    </a:lnL>
                    <a:lnR>
                      <a:noFill/>
                    </a:lnR>
                    <a:lnT>
                      <a:noFill/>
                    </a:lnT>
                    <a:lnB>
                      <a:noFill/>
                    </a:lnB>
                  </a:tcPr>
                </a:tc>
                <a:tc>
                  <a:txBody>
                    <a:bodyPr/>
                    <a:lstStyle/>
                    <a:p>
                      <a:pPr algn="l" fontAlgn="b"/>
                      <a:endParaRPr lang="en-US" sz="800" b="0" i="0" u="none" strike="noStrike" dirty="0">
                        <a:solidFill>
                          <a:srgbClr val="000000"/>
                        </a:solidFill>
                        <a:effectLst/>
                        <a:latin typeface="Arial" panose="020B0604020202020204" pitchFamily="34" charset="0"/>
                      </a:endParaRPr>
                    </a:p>
                  </a:txBody>
                  <a:tcPr marL="9479" marR="9479" marT="9479" marB="0" anchor="b">
                    <a:lnL>
                      <a:noFill/>
                    </a:lnL>
                    <a:lnR>
                      <a:noFill/>
                    </a:lnR>
                    <a:lnT>
                      <a:noFill/>
                    </a:lnT>
                    <a:lnB>
                      <a:noFill/>
                    </a:lnB>
                  </a:tcPr>
                </a:tc>
                <a:tc>
                  <a:txBody>
                    <a:bodyPr/>
                    <a:lstStyle/>
                    <a:p>
                      <a:pPr algn="l" fontAlgn="b"/>
                      <a:endParaRPr lang="en-US" sz="800" b="0" i="0" u="none" strike="noStrike" dirty="0">
                        <a:solidFill>
                          <a:srgbClr val="000000"/>
                        </a:solidFill>
                        <a:effectLst/>
                        <a:latin typeface="Arial" panose="020B0604020202020204" pitchFamily="34" charset="0"/>
                      </a:endParaRPr>
                    </a:p>
                  </a:txBody>
                  <a:tcPr marL="9479" marR="9479" marT="9479" marB="0" anchor="b">
                    <a:lnL>
                      <a:noFill/>
                    </a:lnL>
                    <a:lnR>
                      <a:noFill/>
                    </a:lnR>
                    <a:lnT>
                      <a:noFill/>
                    </a:lnT>
                    <a:lnB>
                      <a:noFill/>
                    </a:lnB>
                  </a:tcPr>
                </a:tc>
                <a:tc>
                  <a:txBody>
                    <a:bodyPr/>
                    <a:lstStyle/>
                    <a:p>
                      <a:pPr algn="l" fontAlgn="b"/>
                      <a:endParaRPr lang="en-US" sz="800" b="0" i="0" u="none" strike="noStrike" dirty="0">
                        <a:solidFill>
                          <a:srgbClr val="000000"/>
                        </a:solidFill>
                        <a:effectLst/>
                        <a:latin typeface="Arial" panose="020B0604020202020204" pitchFamily="34" charset="0"/>
                      </a:endParaRPr>
                    </a:p>
                  </a:txBody>
                  <a:tcPr marL="9479" marR="9479" marT="9479" marB="0" anchor="b">
                    <a:lnL>
                      <a:noFill/>
                    </a:lnL>
                    <a:lnR>
                      <a:noFill/>
                    </a:lnR>
                    <a:lnT>
                      <a:noFill/>
                    </a:lnT>
                    <a:lnB>
                      <a:noFill/>
                    </a:lnB>
                  </a:tcPr>
                </a:tc>
                <a:tc>
                  <a:txBody>
                    <a:bodyPr/>
                    <a:lstStyle/>
                    <a:p>
                      <a:pPr algn="l" fontAlgn="b"/>
                      <a:endParaRPr lang="en-US" sz="800" b="0" i="0" u="none" strike="noStrike" dirty="0">
                        <a:solidFill>
                          <a:srgbClr val="000000"/>
                        </a:solidFill>
                        <a:effectLst/>
                        <a:latin typeface="Arial" panose="020B0604020202020204" pitchFamily="34" charset="0"/>
                      </a:endParaRPr>
                    </a:p>
                  </a:txBody>
                  <a:tcPr marL="9479" marR="9479" marT="9479" marB="0" anchor="b">
                    <a:lnL>
                      <a:noFill/>
                    </a:lnL>
                    <a:lnR>
                      <a:noFill/>
                    </a:lnR>
                    <a:lnT>
                      <a:noFill/>
                    </a:lnT>
                    <a:lnB>
                      <a:noFill/>
                    </a:lnB>
                  </a:tcPr>
                </a:tc>
                <a:tc>
                  <a:txBody>
                    <a:bodyPr/>
                    <a:lstStyle/>
                    <a:p>
                      <a:pPr algn="l" fontAlgn="b"/>
                      <a:endParaRPr lang="en-US" sz="800" b="0" i="0" u="none" strike="noStrike" dirty="0">
                        <a:solidFill>
                          <a:srgbClr val="000000"/>
                        </a:solidFill>
                        <a:effectLst/>
                        <a:latin typeface="Arial" panose="020B0604020202020204" pitchFamily="34" charset="0"/>
                      </a:endParaRPr>
                    </a:p>
                  </a:txBody>
                  <a:tcPr marL="9479" marR="9479" marT="9479" marB="0" anchor="b">
                    <a:lnL>
                      <a:noFill/>
                    </a:lnL>
                    <a:lnR>
                      <a:noFill/>
                    </a:lnR>
                    <a:lnT>
                      <a:noFill/>
                    </a:lnT>
                    <a:lnB>
                      <a:noFill/>
                    </a:lnB>
                  </a:tcPr>
                </a:tc>
                <a:tc>
                  <a:txBody>
                    <a:bodyPr/>
                    <a:lstStyle/>
                    <a:p>
                      <a:pPr algn="l" fontAlgn="b"/>
                      <a:endParaRPr lang="en-US" sz="800" b="0" i="0" u="none" strike="noStrike" dirty="0">
                        <a:solidFill>
                          <a:srgbClr val="000000"/>
                        </a:solidFill>
                        <a:effectLst/>
                        <a:latin typeface="Arial" panose="020B0604020202020204" pitchFamily="34" charset="0"/>
                      </a:endParaRPr>
                    </a:p>
                  </a:txBody>
                  <a:tcPr marL="9479" marR="9479" marT="9479" marB="0" anchor="b">
                    <a:lnL>
                      <a:noFill/>
                    </a:lnL>
                    <a:lnR>
                      <a:noFill/>
                    </a:lnR>
                    <a:lnT>
                      <a:noFill/>
                    </a:lnT>
                    <a:lnB>
                      <a:noFill/>
                    </a:lnB>
                  </a:tcPr>
                </a:tc>
                <a:tc>
                  <a:txBody>
                    <a:bodyPr/>
                    <a:lstStyle/>
                    <a:p>
                      <a:pPr algn="l" fontAlgn="b"/>
                      <a:endParaRPr lang="en-US" sz="800" b="0" i="0" u="none" strike="noStrike" dirty="0">
                        <a:solidFill>
                          <a:srgbClr val="000000"/>
                        </a:solidFill>
                        <a:effectLst/>
                        <a:latin typeface="Arial" panose="020B0604020202020204" pitchFamily="34" charset="0"/>
                      </a:endParaRPr>
                    </a:p>
                  </a:txBody>
                  <a:tcPr marL="9479" marR="9479" marT="9479" marB="0" anchor="b">
                    <a:lnL>
                      <a:noFill/>
                    </a:lnL>
                    <a:lnR>
                      <a:noFill/>
                    </a:lnR>
                    <a:lnT>
                      <a:noFill/>
                    </a:lnT>
                    <a:lnB>
                      <a:noFill/>
                    </a:lnB>
                  </a:tcPr>
                </a:tc>
                <a:tc>
                  <a:txBody>
                    <a:bodyPr/>
                    <a:lstStyle/>
                    <a:p>
                      <a:pPr algn="l" fontAlgn="b"/>
                      <a:endParaRPr lang="en-US" sz="800" b="0" i="0" u="none" strike="noStrike" dirty="0">
                        <a:solidFill>
                          <a:srgbClr val="000000"/>
                        </a:solidFill>
                        <a:effectLst/>
                        <a:latin typeface="Arial" panose="020B0604020202020204" pitchFamily="34" charset="0"/>
                      </a:endParaRPr>
                    </a:p>
                  </a:txBody>
                  <a:tcPr marL="9479" marR="9479" marT="9479" marB="0" anchor="b">
                    <a:lnL>
                      <a:noFill/>
                    </a:lnL>
                    <a:lnR>
                      <a:noFill/>
                    </a:lnR>
                    <a:lnT>
                      <a:noFill/>
                    </a:lnT>
                    <a:lnB>
                      <a:noFill/>
                    </a:lnB>
                  </a:tcPr>
                </a:tc>
                <a:extLst>
                  <a:ext uri="{0D108BD9-81ED-4DB2-BD59-A6C34878D82A}">
                    <a16:rowId xmlns:a16="http://schemas.microsoft.com/office/drawing/2014/main" val="430800514"/>
                  </a:ext>
                </a:extLst>
              </a:tr>
              <a:tr h="161147">
                <a:tc>
                  <a:txBody>
                    <a:bodyPr/>
                    <a:lstStyle/>
                    <a:p>
                      <a:pPr algn="l" fontAlgn="b"/>
                      <a:endParaRPr lang="en-US" sz="800" b="1" i="0" u="none" strike="noStrike" dirty="0">
                        <a:solidFill>
                          <a:srgbClr val="000000"/>
                        </a:solidFill>
                        <a:effectLst/>
                        <a:latin typeface="Arial" panose="020B0604020202020204" pitchFamily="34" charset="0"/>
                      </a:endParaRPr>
                    </a:p>
                  </a:txBody>
                  <a:tcPr marL="9479" marR="9479" marT="9479" marB="0" anchor="b">
                    <a:lnL>
                      <a:noFill/>
                    </a:lnL>
                    <a:lnR>
                      <a:noFill/>
                    </a:lnR>
                    <a:lnT>
                      <a:noFill/>
                    </a:lnT>
                    <a:lnB>
                      <a:noFill/>
                    </a:lnB>
                  </a:tcPr>
                </a:tc>
                <a:tc>
                  <a:txBody>
                    <a:bodyPr/>
                    <a:lstStyle/>
                    <a:p>
                      <a:pPr algn="l" fontAlgn="b"/>
                      <a:endParaRPr lang="en-US" sz="800" b="1" i="0" u="none" strike="noStrike" dirty="0">
                        <a:solidFill>
                          <a:srgbClr val="000000"/>
                        </a:solidFill>
                        <a:effectLst/>
                        <a:latin typeface="Arial" panose="020B0604020202020204" pitchFamily="34" charset="0"/>
                      </a:endParaRPr>
                    </a:p>
                  </a:txBody>
                  <a:tcPr marL="9479" marR="9479" marT="9479" marB="0" anchor="b">
                    <a:lnL>
                      <a:noFill/>
                    </a:lnL>
                    <a:lnR>
                      <a:noFill/>
                    </a:lnR>
                    <a:lnT>
                      <a:noFill/>
                    </a:lnT>
                    <a:lnB>
                      <a:noFill/>
                    </a:lnB>
                  </a:tcPr>
                </a:tc>
                <a:tc gridSpan="2">
                  <a:txBody>
                    <a:bodyPr/>
                    <a:lstStyle/>
                    <a:p>
                      <a:pPr algn="l" fontAlgn="b"/>
                      <a:r>
                        <a:rPr lang="en-US" sz="800" b="1" i="0" u="none" strike="noStrike" dirty="0">
                          <a:solidFill>
                            <a:srgbClr val="000000"/>
                          </a:solidFill>
                          <a:effectLst/>
                          <a:latin typeface="Arial" panose="020B0604020202020204" pitchFamily="34" charset="0"/>
                        </a:rPr>
                        <a:t>53307.1 · GRAVEL</a:t>
                      </a:r>
                    </a:p>
                  </a:txBody>
                  <a:tcPr marL="9479" marR="9479" marT="9479" marB="0" anchor="b">
                    <a:lnL>
                      <a:noFill/>
                    </a:lnL>
                    <a:lnR>
                      <a:noFill/>
                    </a:lnR>
                    <a:lnT>
                      <a:noFill/>
                    </a:lnT>
                    <a:lnB>
                      <a:noFill/>
                    </a:lnB>
                  </a:tcPr>
                </a:tc>
                <a:tc hMerge="1">
                  <a:txBody>
                    <a:bodyPr/>
                    <a:lstStyle/>
                    <a:p>
                      <a:endParaRPr lang="en-US"/>
                    </a:p>
                  </a:txBody>
                  <a:tcPr/>
                </a:tc>
                <a:tc>
                  <a:txBody>
                    <a:bodyPr/>
                    <a:lstStyle/>
                    <a:p>
                      <a:pPr algn="l" fontAlgn="b"/>
                      <a:endParaRPr lang="en-US" sz="800" b="1" i="0" u="none" strike="noStrike" dirty="0">
                        <a:solidFill>
                          <a:srgbClr val="000000"/>
                        </a:solidFill>
                        <a:effectLst/>
                        <a:latin typeface="Arial" panose="020B0604020202020204" pitchFamily="34" charset="0"/>
                      </a:endParaRPr>
                    </a:p>
                  </a:txBody>
                  <a:tcPr marL="9479" marR="9479" marT="9479" marB="0" anchor="b">
                    <a:lnL>
                      <a:noFill/>
                    </a:lnL>
                    <a:lnR>
                      <a:noFill/>
                    </a:lnR>
                    <a:lnT>
                      <a:noFill/>
                    </a:lnT>
                    <a:lnB>
                      <a:noFill/>
                    </a:lnB>
                  </a:tcPr>
                </a:tc>
                <a:tc>
                  <a:txBody>
                    <a:bodyPr/>
                    <a:lstStyle/>
                    <a:p>
                      <a:pPr algn="r" fontAlgn="b"/>
                      <a:r>
                        <a:rPr lang="en-US" sz="800" b="0" i="0" u="none" strike="noStrike" dirty="0">
                          <a:solidFill>
                            <a:srgbClr val="000000"/>
                          </a:solidFill>
                          <a:effectLst/>
                          <a:latin typeface="Arial" panose="020B0604020202020204" pitchFamily="34" charset="0"/>
                        </a:rPr>
                        <a:t>0.00</a:t>
                      </a:r>
                    </a:p>
                  </a:txBody>
                  <a:tcPr marL="9479" marR="9479" marT="9479" marB="0" anchor="b">
                    <a:lnL>
                      <a:noFill/>
                    </a:lnL>
                    <a:lnR>
                      <a:noFill/>
                    </a:lnR>
                    <a:lnT>
                      <a:noFill/>
                    </a:lnT>
                    <a:lnB>
                      <a:noFill/>
                    </a:lnB>
                    <a:solidFill>
                      <a:srgbClr val="CCCCFF"/>
                    </a:solidFill>
                  </a:tcPr>
                </a:tc>
                <a:tc>
                  <a:txBody>
                    <a:bodyPr/>
                    <a:lstStyle/>
                    <a:p>
                      <a:pPr algn="r" fontAlgn="b"/>
                      <a:r>
                        <a:rPr lang="en-US" sz="800" b="0" i="0" u="none" strike="noStrike" dirty="0">
                          <a:solidFill>
                            <a:srgbClr val="000000"/>
                          </a:solidFill>
                          <a:effectLst/>
                          <a:latin typeface="Arial" panose="020B0604020202020204" pitchFamily="34" charset="0"/>
                        </a:rPr>
                        <a:t>0.00</a:t>
                      </a:r>
                    </a:p>
                  </a:txBody>
                  <a:tcPr marL="9479" marR="9479" marT="9479" marB="0" anchor="b">
                    <a:lnL>
                      <a:noFill/>
                    </a:lnL>
                    <a:lnR>
                      <a:noFill/>
                    </a:lnR>
                    <a:lnT>
                      <a:noFill/>
                    </a:lnT>
                    <a:lnB>
                      <a:noFill/>
                    </a:lnB>
                    <a:solidFill>
                      <a:srgbClr val="99CCFF"/>
                    </a:solidFill>
                  </a:tcPr>
                </a:tc>
                <a:tc>
                  <a:txBody>
                    <a:bodyPr/>
                    <a:lstStyle/>
                    <a:p>
                      <a:pPr algn="r" fontAlgn="b"/>
                      <a:r>
                        <a:rPr lang="en-US" sz="800" b="0" i="0" u="none" strike="noStrike" dirty="0">
                          <a:solidFill>
                            <a:srgbClr val="000000"/>
                          </a:solidFill>
                          <a:effectLst/>
                          <a:latin typeface="Arial" panose="020B0604020202020204" pitchFamily="34" charset="0"/>
                        </a:rPr>
                        <a:t>0.00</a:t>
                      </a:r>
                    </a:p>
                  </a:txBody>
                  <a:tcPr marL="9479" marR="9479" marT="9479" marB="0" anchor="b">
                    <a:lnL>
                      <a:noFill/>
                    </a:lnL>
                    <a:lnR>
                      <a:noFill/>
                    </a:lnR>
                    <a:lnT>
                      <a:noFill/>
                    </a:lnT>
                    <a:lnB>
                      <a:noFill/>
                    </a:lnB>
                    <a:solidFill>
                      <a:srgbClr val="FFFF99"/>
                    </a:solidFill>
                  </a:tcPr>
                </a:tc>
                <a:tc>
                  <a:txBody>
                    <a:bodyPr/>
                    <a:lstStyle/>
                    <a:p>
                      <a:pPr algn="r" fontAlgn="b"/>
                      <a:r>
                        <a:rPr lang="en-US" sz="800" b="0" i="0" u="none" strike="noStrike" dirty="0">
                          <a:solidFill>
                            <a:srgbClr val="000000"/>
                          </a:solidFill>
                          <a:effectLst/>
                          <a:latin typeface="Arial" panose="020B0604020202020204" pitchFamily="34" charset="0"/>
                        </a:rPr>
                        <a:t>0.00</a:t>
                      </a:r>
                    </a:p>
                  </a:txBody>
                  <a:tcPr marL="9479" marR="9479" marT="9479" marB="0" anchor="b">
                    <a:lnL>
                      <a:noFill/>
                    </a:lnL>
                    <a:lnR>
                      <a:noFill/>
                    </a:lnR>
                    <a:lnT>
                      <a:noFill/>
                    </a:lnT>
                    <a:lnB>
                      <a:noFill/>
                    </a:lnB>
                    <a:solidFill>
                      <a:srgbClr val="FFFF99"/>
                    </a:solidFill>
                  </a:tcPr>
                </a:tc>
                <a:tc>
                  <a:txBody>
                    <a:bodyPr/>
                    <a:lstStyle/>
                    <a:p>
                      <a:pPr algn="r" fontAlgn="b"/>
                      <a:r>
                        <a:rPr lang="en-US" sz="800" b="0" i="0" u="none" strike="noStrike" dirty="0">
                          <a:solidFill>
                            <a:srgbClr val="000000"/>
                          </a:solidFill>
                          <a:effectLst/>
                          <a:latin typeface="Arial" panose="020B0604020202020204" pitchFamily="34" charset="0"/>
                        </a:rPr>
                        <a:t>0.00</a:t>
                      </a:r>
                    </a:p>
                  </a:txBody>
                  <a:tcPr marL="9479" marR="9479" marT="9479" marB="0" anchor="b">
                    <a:lnL>
                      <a:noFill/>
                    </a:lnL>
                    <a:lnR>
                      <a:noFill/>
                    </a:lnR>
                    <a:lnT>
                      <a:noFill/>
                    </a:lnT>
                    <a:lnB>
                      <a:noFill/>
                    </a:lnB>
                    <a:solidFill>
                      <a:srgbClr val="FFFF99"/>
                    </a:solidFill>
                  </a:tcPr>
                </a:tc>
                <a:tc>
                  <a:txBody>
                    <a:bodyPr/>
                    <a:lstStyle/>
                    <a:p>
                      <a:pPr algn="r" fontAlgn="b"/>
                      <a:r>
                        <a:rPr lang="en-US" sz="800" b="0" i="0" u="none" strike="noStrike" dirty="0">
                          <a:solidFill>
                            <a:srgbClr val="000000"/>
                          </a:solidFill>
                          <a:effectLst/>
                          <a:latin typeface="Arial" panose="020B0604020202020204" pitchFamily="34" charset="0"/>
                        </a:rPr>
                        <a:t>0.00</a:t>
                      </a:r>
                    </a:p>
                  </a:txBody>
                  <a:tcPr marL="9479" marR="9479" marT="9479" marB="0" anchor="b">
                    <a:lnL>
                      <a:noFill/>
                    </a:lnL>
                    <a:lnR>
                      <a:noFill/>
                    </a:lnR>
                    <a:lnT>
                      <a:noFill/>
                    </a:lnT>
                    <a:lnB>
                      <a:noFill/>
                    </a:lnB>
                    <a:solidFill>
                      <a:srgbClr val="FFFF99"/>
                    </a:solidFill>
                  </a:tcPr>
                </a:tc>
                <a:tc>
                  <a:txBody>
                    <a:bodyPr/>
                    <a:lstStyle/>
                    <a:p>
                      <a:pPr algn="r" fontAlgn="b"/>
                      <a:r>
                        <a:rPr lang="en-US" sz="800" b="0" i="0" u="none" strike="noStrike" dirty="0">
                          <a:solidFill>
                            <a:srgbClr val="000000"/>
                          </a:solidFill>
                          <a:effectLst/>
                          <a:latin typeface="Arial" panose="020B0604020202020204" pitchFamily="34" charset="0"/>
                        </a:rPr>
                        <a:t>0.00</a:t>
                      </a:r>
                    </a:p>
                  </a:txBody>
                  <a:tcPr marL="9479" marR="9479" marT="9479" marB="0" anchor="b">
                    <a:lnL>
                      <a:noFill/>
                    </a:lnL>
                    <a:lnR>
                      <a:noFill/>
                    </a:lnR>
                    <a:lnT>
                      <a:noFill/>
                    </a:lnT>
                    <a:lnB>
                      <a:noFill/>
                    </a:lnB>
                    <a:solidFill>
                      <a:srgbClr val="FFFF99"/>
                    </a:solidFill>
                  </a:tcPr>
                </a:tc>
                <a:tc>
                  <a:txBody>
                    <a:bodyPr/>
                    <a:lstStyle/>
                    <a:p>
                      <a:pPr algn="r" fontAlgn="b"/>
                      <a:r>
                        <a:rPr lang="en-US" sz="800" b="0" i="0" u="none" strike="noStrike" dirty="0">
                          <a:solidFill>
                            <a:srgbClr val="000000"/>
                          </a:solidFill>
                          <a:effectLst/>
                          <a:latin typeface="Arial" panose="020B0604020202020204" pitchFamily="34" charset="0"/>
                        </a:rPr>
                        <a:t>0.00</a:t>
                      </a:r>
                    </a:p>
                  </a:txBody>
                  <a:tcPr marL="9479" marR="9479" marT="9479" marB="0" anchor="b">
                    <a:lnL>
                      <a:noFill/>
                    </a:lnL>
                    <a:lnR>
                      <a:noFill/>
                    </a:lnR>
                    <a:lnT>
                      <a:noFill/>
                    </a:lnT>
                    <a:lnB>
                      <a:noFill/>
                    </a:lnB>
                    <a:solidFill>
                      <a:srgbClr val="FFFF99"/>
                    </a:solidFill>
                  </a:tcPr>
                </a:tc>
                <a:extLst>
                  <a:ext uri="{0D108BD9-81ED-4DB2-BD59-A6C34878D82A}">
                    <a16:rowId xmlns:a16="http://schemas.microsoft.com/office/drawing/2014/main" val="1980611874"/>
                  </a:ext>
                </a:extLst>
              </a:tr>
              <a:tr h="161147">
                <a:tc>
                  <a:txBody>
                    <a:bodyPr/>
                    <a:lstStyle/>
                    <a:p>
                      <a:pPr algn="l" fontAlgn="b"/>
                      <a:endParaRPr lang="en-US" sz="800" b="1" i="0" u="none" strike="noStrike" dirty="0">
                        <a:solidFill>
                          <a:srgbClr val="000000"/>
                        </a:solidFill>
                        <a:effectLst/>
                        <a:latin typeface="Arial" panose="020B0604020202020204" pitchFamily="34" charset="0"/>
                      </a:endParaRPr>
                    </a:p>
                  </a:txBody>
                  <a:tcPr marL="9479" marR="9479" marT="9479" marB="0" anchor="b">
                    <a:lnL>
                      <a:noFill/>
                    </a:lnL>
                    <a:lnR>
                      <a:noFill/>
                    </a:lnR>
                    <a:lnT>
                      <a:noFill/>
                    </a:lnT>
                    <a:lnB>
                      <a:noFill/>
                    </a:lnB>
                  </a:tcPr>
                </a:tc>
                <a:tc>
                  <a:txBody>
                    <a:bodyPr/>
                    <a:lstStyle/>
                    <a:p>
                      <a:pPr algn="l" fontAlgn="b"/>
                      <a:endParaRPr lang="en-US" sz="800" b="1" i="0" u="none" strike="noStrike" dirty="0">
                        <a:solidFill>
                          <a:srgbClr val="000000"/>
                        </a:solidFill>
                        <a:effectLst/>
                        <a:latin typeface="Arial" panose="020B0604020202020204" pitchFamily="34" charset="0"/>
                      </a:endParaRPr>
                    </a:p>
                  </a:txBody>
                  <a:tcPr marL="9479" marR="9479" marT="9479" marB="0" anchor="b">
                    <a:lnL>
                      <a:noFill/>
                    </a:lnL>
                    <a:lnR>
                      <a:noFill/>
                    </a:lnR>
                    <a:lnT>
                      <a:noFill/>
                    </a:lnT>
                    <a:lnB>
                      <a:noFill/>
                    </a:lnB>
                  </a:tcPr>
                </a:tc>
                <a:tc gridSpan="2">
                  <a:txBody>
                    <a:bodyPr/>
                    <a:lstStyle/>
                    <a:p>
                      <a:pPr algn="l" fontAlgn="b"/>
                      <a:r>
                        <a:rPr lang="en-US" sz="800" b="1" i="0" u="none" strike="noStrike" dirty="0">
                          <a:solidFill>
                            <a:srgbClr val="000000"/>
                          </a:solidFill>
                          <a:effectLst/>
                          <a:latin typeface="Arial" panose="020B0604020202020204" pitchFamily="34" charset="0"/>
                        </a:rPr>
                        <a:t>53307.2 · MILLING</a:t>
                      </a:r>
                    </a:p>
                  </a:txBody>
                  <a:tcPr marL="9479" marR="9479" marT="9479" marB="0" anchor="b">
                    <a:lnL>
                      <a:noFill/>
                    </a:lnL>
                    <a:lnR>
                      <a:noFill/>
                    </a:lnR>
                    <a:lnT>
                      <a:noFill/>
                    </a:lnT>
                    <a:lnB>
                      <a:noFill/>
                    </a:lnB>
                  </a:tcPr>
                </a:tc>
                <a:tc hMerge="1">
                  <a:txBody>
                    <a:bodyPr/>
                    <a:lstStyle/>
                    <a:p>
                      <a:endParaRPr lang="en-US"/>
                    </a:p>
                  </a:txBody>
                  <a:tcPr/>
                </a:tc>
                <a:tc>
                  <a:txBody>
                    <a:bodyPr/>
                    <a:lstStyle/>
                    <a:p>
                      <a:pPr algn="l" fontAlgn="b"/>
                      <a:endParaRPr lang="en-US" sz="800" b="1" i="0" u="none" strike="noStrike" dirty="0">
                        <a:solidFill>
                          <a:srgbClr val="000000"/>
                        </a:solidFill>
                        <a:effectLst/>
                        <a:latin typeface="Arial" panose="020B0604020202020204" pitchFamily="34" charset="0"/>
                      </a:endParaRPr>
                    </a:p>
                  </a:txBody>
                  <a:tcPr marL="9479" marR="9479" marT="9479" marB="0" anchor="b">
                    <a:lnL>
                      <a:noFill/>
                    </a:lnL>
                    <a:lnR>
                      <a:noFill/>
                    </a:lnR>
                    <a:lnT>
                      <a:noFill/>
                    </a:lnT>
                    <a:lnB>
                      <a:noFill/>
                    </a:lnB>
                  </a:tcPr>
                </a:tc>
                <a:tc>
                  <a:txBody>
                    <a:bodyPr/>
                    <a:lstStyle/>
                    <a:p>
                      <a:pPr algn="r" fontAlgn="b"/>
                      <a:r>
                        <a:rPr lang="en-US" sz="800" b="0" i="0" u="none" strike="noStrike" dirty="0">
                          <a:solidFill>
                            <a:srgbClr val="000000"/>
                          </a:solidFill>
                          <a:effectLst/>
                          <a:latin typeface="Arial" panose="020B0604020202020204" pitchFamily="34" charset="0"/>
                        </a:rPr>
                        <a:t>0.00</a:t>
                      </a:r>
                    </a:p>
                  </a:txBody>
                  <a:tcPr marL="9479" marR="9479" marT="9479" marB="0" anchor="b">
                    <a:lnL>
                      <a:noFill/>
                    </a:lnL>
                    <a:lnR>
                      <a:noFill/>
                    </a:lnR>
                    <a:lnT>
                      <a:noFill/>
                    </a:lnT>
                    <a:lnB>
                      <a:noFill/>
                    </a:lnB>
                    <a:solidFill>
                      <a:srgbClr val="CCCCFF"/>
                    </a:solidFill>
                  </a:tcPr>
                </a:tc>
                <a:tc>
                  <a:txBody>
                    <a:bodyPr/>
                    <a:lstStyle/>
                    <a:p>
                      <a:pPr algn="r" fontAlgn="b"/>
                      <a:r>
                        <a:rPr lang="en-US" sz="800" b="0" i="0" u="none" strike="noStrike" dirty="0">
                          <a:solidFill>
                            <a:srgbClr val="000000"/>
                          </a:solidFill>
                          <a:effectLst/>
                          <a:latin typeface="Arial" panose="020B0604020202020204" pitchFamily="34" charset="0"/>
                        </a:rPr>
                        <a:t>154.70</a:t>
                      </a:r>
                    </a:p>
                  </a:txBody>
                  <a:tcPr marL="9479" marR="9479" marT="9479" marB="0" anchor="b">
                    <a:lnL>
                      <a:noFill/>
                    </a:lnL>
                    <a:lnR>
                      <a:noFill/>
                    </a:lnR>
                    <a:lnT>
                      <a:noFill/>
                    </a:lnT>
                    <a:lnB>
                      <a:noFill/>
                    </a:lnB>
                    <a:solidFill>
                      <a:srgbClr val="99CCFF"/>
                    </a:solidFill>
                  </a:tcPr>
                </a:tc>
                <a:tc>
                  <a:txBody>
                    <a:bodyPr/>
                    <a:lstStyle/>
                    <a:p>
                      <a:pPr algn="r" fontAlgn="b"/>
                      <a:r>
                        <a:rPr lang="en-US" sz="800" b="0" i="0" u="none" strike="noStrike" dirty="0">
                          <a:solidFill>
                            <a:srgbClr val="000000"/>
                          </a:solidFill>
                          <a:effectLst/>
                          <a:latin typeface="Arial" panose="020B0604020202020204" pitchFamily="34" charset="0"/>
                        </a:rPr>
                        <a:t>0.00</a:t>
                      </a:r>
                    </a:p>
                  </a:txBody>
                  <a:tcPr marL="9479" marR="9479" marT="9479" marB="0" anchor="b">
                    <a:lnL>
                      <a:noFill/>
                    </a:lnL>
                    <a:lnR>
                      <a:noFill/>
                    </a:lnR>
                    <a:lnT>
                      <a:noFill/>
                    </a:lnT>
                    <a:lnB>
                      <a:noFill/>
                    </a:lnB>
                    <a:solidFill>
                      <a:srgbClr val="FFFF99"/>
                    </a:solidFill>
                  </a:tcPr>
                </a:tc>
                <a:tc>
                  <a:txBody>
                    <a:bodyPr/>
                    <a:lstStyle/>
                    <a:p>
                      <a:pPr algn="r" fontAlgn="b"/>
                      <a:r>
                        <a:rPr lang="en-US" sz="800" b="0" i="0" u="none" strike="noStrike" dirty="0">
                          <a:solidFill>
                            <a:srgbClr val="000000"/>
                          </a:solidFill>
                          <a:effectLst/>
                          <a:latin typeface="Arial" panose="020B0604020202020204" pitchFamily="34" charset="0"/>
                        </a:rPr>
                        <a:t>0.00</a:t>
                      </a:r>
                    </a:p>
                  </a:txBody>
                  <a:tcPr marL="9479" marR="9479" marT="9479" marB="0" anchor="b">
                    <a:lnL>
                      <a:noFill/>
                    </a:lnL>
                    <a:lnR>
                      <a:noFill/>
                    </a:lnR>
                    <a:lnT>
                      <a:noFill/>
                    </a:lnT>
                    <a:lnB>
                      <a:noFill/>
                    </a:lnB>
                    <a:solidFill>
                      <a:srgbClr val="FFFF99"/>
                    </a:solidFill>
                  </a:tcPr>
                </a:tc>
                <a:tc>
                  <a:txBody>
                    <a:bodyPr/>
                    <a:lstStyle/>
                    <a:p>
                      <a:pPr algn="r" fontAlgn="b"/>
                      <a:r>
                        <a:rPr lang="en-US" sz="800" b="0" i="0" u="none" strike="noStrike" dirty="0">
                          <a:solidFill>
                            <a:srgbClr val="000000"/>
                          </a:solidFill>
                          <a:effectLst/>
                          <a:latin typeface="Arial" panose="020B0604020202020204" pitchFamily="34" charset="0"/>
                        </a:rPr>
                        <a:t>0.00</a:t>
                      </a:r>
                    </a:p>
                  </a:txBody>
                  <a:tcPr marL="9479" marR="9479" marT="9479" marB="0" anchor="b">
                    <a:lnL>
                      <a:noFill/>
                    </a:lnL>
                    <a:lnR>
                      <a:noFill/>
                    </a:lnR>
                    <a:lnT>
                      <a:noFill/>
                    </a:lnT>
                    <a:lnB>
                      <a:noFill/>
                    </a:lnB>
                    <a:solidFill>
                      <a:srgbClr val="FFFF99"/>
                    </a:solidFill>
                  </a:tcPr>
                </a:tc>
                <a:tc>
                  <a:txBody>
                    <a:bodyPr/>
                    <a:lstStyle/>
                    <a:p>
                      <a:pPr algn="r" fontAlgn="b"/>
                      <a:r>
                        <a:rPr lang="en-US" sz="800" b="0" i="0" u="none" strike="noStrike" dirty="0">
                          <a:solidFill>
                            <a:srgbClr val="000000"/>
                          </a:solidFill>
                          <a:effectLst/>
                          <a:latin typeface="Arial" panose="020B0604020202020204" pitchFamily="34" charset="0"/>
                        </a:rPr>
                        <a:t>0.00</a:t>
                      </a:r>
                    </a:p>
                  </a:txBody>
                  <a:tcPr marL="9479" marR="9479" marT="9479" marB="0" anchor="b">
                    <a:lnL>
                      <a:noFill/>
                    </a:lnL>
                    <a:lnR>
                      <a:noFill/>
                    </a:lnR>
                    <a:lnT>
                      <a:noFill/>
                    </a:lnT>
                    <a:lnB>
                      <a:noFill/>
                    </a:lnB>
                    <a:solidFill>
                      <a:srgbClr val="FFFF99"/>
                    </a:solidFill>
                  </a:tcPr>
                </a:tc>
                <a:tc>
                  <a:txBody>
                    <a:bodyPr/>
                    <a:lstStyle/>
                    <a:p>
                      <a:pPr algn="r" fontAlgn="b"/>
                      <a:r>
                        <a:rPr lang="en-US" sz="800" b="0" i="0" u="none" strike="noStrike" dirty="0">
                          <a:solidFill>
                            <a:srgbClr val="000000"/>
                          </a:solidFill>
                          <a:effectLst/>
                          <a:latin typeface="Arial" panose="020B0604020202020204" pitchFamily="34" charset="0"/>
                        </a:rPr>
                        <a:t>0.00</a:t>
                      </a:r>
                    </a:p>
                  </a:txBody>
                  <a:tcPr marL="9479" marR="9479" marT="9479" marB="0" anchor="b">
                    <a:lnL>
                      <a:noFill/>
                    </a:lnL>
                    <a:lnR>
                      <a:noFill/>
                    </a:lnR>
                    <a:lnT>
                      <a:noFill/>
                    </a:lnT>
                    <a:lnB>
                      <a:noFill/>
                    </a:lnB>
                    <a:solidFill>
                      <a:srgbClr val="FFFF99"/>
                    </a:solidFill>
                  </a:tcPr>
                </a:tc>
                <a:tc>
                  <a:txBody>
                    <a:bodyPr/>
                    <a:lstStyle/>
                    <a:p>
                      <a:pPr algn="r" fontAlgn="b"/>
                      <a:r>
                        <a:rPr lang="en-US" sz="800" b="0" i="0" u="none" strike="noStrike" dirty="0">
                          <a:solidFill>
                            <a:srgbClr val="000000"/>
                          </a:solidFill>
                          <a:effectLst/>
                          <a:latin typeface="Arial" panose="020B0604020202020204" pitchFamily="34" charset="0"/>
                        </a:rPr>
                        <a:t>0.00</a:t>
                      </a:r>
                    </a:p>
                  </a:txBody>
                  <a:tcPr marL="9479" marR="9479" marT="9479" marB="0" anchor="b">
                    <a:lnL>
                      <a:noFill/>
                    </a:lnL>
                    <a:lnR>
                      <a:noFill/>
                    </a:lnR>
                    <a:lnT>
                      <a:noFill/>
                    </a:lnT>
                    <a:lnB>
                      <a:noFill/>
                    </a:lnB>
                    <a:solidFill>
                      <a:srgbClr val="FFFF99"/>
                    </a:solidFill>
                  </a:tcPr>
                </a:tc>
                <a:extLst>
                  <a:ext uri="{0D108BD9-81ED-4DB2-BD59-A6C34878D82A}">
                    <a16:rowId xmlns:a16="http://schemas.microsoft.com/office/drawing/2014/main" val="2271847632"/>
                  </a:ext>
                </a:extLst>
              </a:tr>
              <a:tr h="161147">
                <a:tc>
                  <a:txBody>
                    <a:bodyPr/>
                    <a:lstStyle/>
                    <a:p>
                      <a:pPr algn="l" fontAlgn="b"/>
                      <a:endParaRPr lang="en-US" sz="800" b="1" i="0" u="none" strike="noStrike" dirty="0">
                        <a:solidFill>
                          <a:srgbClr val="000000"/>
                        </a:solidFill>
                        <a:effectLst/>
                        <a:latin typeface="Arial" panose="020B0604020202020204" pitchFamily="34" charset="0"/>
                      </a:endParaRPr>
                    </a:p>
                  </a:txBody>
                  <a:tcPr marL="9479" marR="9479" marT="9479" marB="0" anchor="b">
                    <a:lnL>
                      <a:noFill/>
                    </a:lnL>
                    <a:lnR>
                      <a:noFill/>
                    </a:lnR>
                    <a:lnT>
                      <a:noFill/>
                    </a:lnT>
                    <a:lnB>
                      <a:noFill/>
                    </a:lnB>
                  </a:tcPr>
                </a:tc>
                <a:tc>
                  <a:txBody>
                    <a:bodyPr/>
                    <a:lstStyle/>
                    <a:p>
                      <a:pPr algn="l" fontAlgn="b"/>
                      <a:endParaRPr lang="en-US" sz="800" b="1" i="0" u="none" strike="noStrike" dirty="0">
                        <a:solidFill>
                          <a:srgbClr val="000000"/>
                        </a:solidFill>
                        <a:effectLst/>
                        <a:latin typeface="Arial" panose="020B0604020202020204" pitchFamily="34" charset="0"/>
                      </a:endParaRPr>
                    </a:p>
                  </a:txBody>
                  <a:tcPr marL="9479" marR="9479" marT="9479" marB="0" anchor="b">
                    <a:lnL>
                      <a:noFill/>
                    </a:lnL>
                    <a:lnR>
                      <a:noFill/>
                    </a:lnR>
                    <a:lnT>
                      <a:noFill/>
                    </a:lnT>
                    <a:lnB>
                      <a:noFill/>
                    </a:lnB>
                  </a:tcPr>
                </a:tc>
                <a:tc gridSpan="2">
                  <a:txBody>
                    <a:bodyPr/>
                    <a:lstStyle/>
                    <a:p>
                      <a:pPr algn="l" fontAlgn="b"/>
                      <a:r>
                        <a:rPr lang="en-US" sz="800" b="1" i="0" u="none" strike="noStrike" dirty="0">
                          <a:solidFill>
                            <a:srgbClr val="000000"/>
                          </a:solidFill>
                          <a:effectLst/>
                          <a:latin typeface="Arial" panose="020B0604020202020204" pitchFamily="34" charset="0"/>
                        </a:rPr>
                        <a:t>53307.3 · COLD PATCH</a:t>
                      </a:r>
                    </a:p>
                  </a:txBody>
                  <a:tcPr marL="9479" marR="9479" marT="9479" marB="0" anchor="b">
                    <a:lnL>
                      <a:noFill/>
                    </a:lnL>
                    <a:lnR>
                      <a:noFill/>
                    </a:lnR>
                    <a:lnT>
                      <a:noFill/>
                    </a:lnT>
                    <a:lnB>
                      <a:noFill/>
                    </a:lnB>
                  </a:tcPr>
                </a:tc>
                <a:tc hMerge="1">
                  <a:txBody>
                    <a:bodyPr/>
                    <a:lstStyle/>
                    <a:p>
                      <a:endParaRPr lang="en-US"/>
                    </a:p>
                  </a:txBody>
                  <a:tcPr/>
                </a:tc>
                <a:tc>
                  <a:txBody>
                    <a:bodyPr/>
                    <a:lstStyle/>
                    <a:p>
                      <a:pPr algn="l" fontAlgn="b"/>
                      <a:endParaRPr lang="en-US" sz="800" b="1" i="0" u="none" strike="noStrike" dirty="0">
                        <a:solidFill>
                          <a:srgbClr val="000000"/>
                        </a:solidFill>
                        <a:effectLst/>
                        <a:latin typeface="Arial" panose="020B0604020202020204" pitchFamily="34" charset="0"/>
                      </a:endParaRPr>
                    </a:p>
                  </a:txBody>
                  <a:tcPr marL="9479" marR="9479" marT="9479" marB="0" anchor="b">
                    <a:lnL>
                      <a:noFill/>
                    </a:lnL>
                    <a:lnR>
                      <a:noFill/>
                    </a:lnR>
                    <a:lnT>
                      <a:noFill/>
                    </a:lnT>
                    <a:lnB>
                      <a:noFill/>
                    </a:lnB>
                  </a:tcPr>
                </a:tc>
                <a:tc>
                  <a:txBody>
                    <a:bodyPr/>
                    <a:lstStyle/>
                    <a:p>
                      <a:pPr algn="r" fontAlgn="b"/>
                      <a:r>
                        <a:rPr lang="en-US" sz="800" b="0" i="0" u="none" strike="noStrike" dirty="0">
                          <a:solidFill>
                            <a:srgbClr val="000000"/>
                          </a:solidFill>
                          <a:effectLst/>
                          <a:latin typeface="Arial" panose="020B0604020202020204" pitchFamily="34" charset="0"/>
                        </a:rPr>
                        <a:t>7,805.58</a:t>
                      </a:r>
                    </a:p>
                  </a:txBody>
                  <a:tcPr marL="9479" marR="9479" marT="9479" marB="0" anchor="b">
                    <a:lnL>
                      <a:noFill/>
                    </a:lnL>
                    <a:lnR>
                      <a:noFill/>
                    </a:lnR>
                    <a:lnT>
                      <a:noFill/>
                    </a:lnT>
                    <a:lnB>
                      <a:noFill/>
                    </a:lnB>
                    <a:solidFill>
                      <a:srgbClr val="CCCCFF"/>
                    </a:solidFill>
                  </a:tcPr>
                </a:tc>
                <a:tc>
                  <a:txBody>
                    <a:bodyPr/>
                    <a:lstStyle/>
                    <a:p>
                      <a:pPr algn="r" fontAlgn="b"/>
                      <a:r>
                        <a:rPr lang="en-US" sz="800" b="0" i="0" u="none" strike="noStrike" dirty="0">
                          <a:solidFill>
                            <a:srgbClr val="000000"/>
                          </a:solidFill>
                          <a:effectLst/>
                          <a:latin typeface="Arial" panose="020B0604020202020204" pitchFamily="34" charset="0"/>
                        </a:rPr>
                        <a:t>32,865.28</a:t>
                      </a:r>
                    </a:p>
                  </a:txBody>
                  <a:tcPr marL="9479" marR="9479" marT="9479" marB="0" anchor="b">
                    <a:lnL>
                      <a:noFill/>
                    </a:lnL>
                    <a:lnR>
                      <a:noFill/>
                    </a:lnR>
                    <a:lnT>
                      <a:noFill/>
                    </a:lnT>
                    <a:lnB>
                      <a:noFill/>
                    </a:lnB>
                    <a:solidFill>
                      <a:srgbClr val="99CCFF"/>
                    </a:solidFill>
                  </a:tcPr>
                </a:tc>
                <a:tc>
                  <a:txBody>
                    <a:bodyPr/>
                    <a:lstStyle/>
                    <a:p>
                      <a:pPr algn="r" fontAlgn="b"/>
                      <a:r>
                        <a:rPr lang="en-US" sz="800" b="0" i="0" u="none" strike="noStrike" dirty="0">
                          <a:effectLst/>
                          <a:latin typeface="Arial" panose="020B0604020202020204" pitchFamily="34" charset="0"/>
                        </a:rPr>
                        <a:t>35,996.77</a:t>
                      </a:r>
                    </a:p>
                  </a:txBody>
                  <a:tcPr marL="9479" marR="9479" marT="9479" marB="0" anchor="b">
                    <a:lnL>
                      <a:noFill/>
                    </a:lnL>
                    <a:lnR>
                      <a:noFill/>
                    </a:lnR>
                    <a:lnT>
                      <a:noFill/>
                    </a:lnT>
                    <a:lnB>
                      <a:noFill/>
                    </a:lnB>
                    <a:solidFill>
                      <a:srgbClr val="FFFF99"/>
                    </a:solidFill>
                  </a:tcPr>
                </a:tc>
                <a:tc>
                  <a:txBody>
                    <a:bodyPr/>
                    <a:lstStyle/>
                    <a:p>
                      <a:pPr algn="r" fontAlgn="b"/>
                      <a:r>
                        <a:rPr lang="en-US" sz="800" b="0" i="0" u="none" strike="noStrike" dirty="0">
                          <a:solidFill>
                            <a:srgbClr val="000000"/>
                          </a:solidFill>
                          <a:effectLst/>
                          <a:latin typeface="Arial" panose="020B0604020202020204" pitchFamily="34" charset="0"/>
                        </a:rPr>
                        <a:t>27,538.60</a:t>
                      </a:r>
                    </a:p>
                  </a:txBody>
                  <a:tcPr marL="9479" marR="9479" marT="9479" marB="0" anchor="b">
                    <a:lnL>
                      <a:noFill/>
                    </a:lnL>
                    <a:lnR>
                      <a:noFill/>
                    </a:lnR>
                    <a:lnT>
                      <a:noFill/>
                    </a:lnT>
                    <a:lnB>
                      <a:noFill/>
                    </a:lnB>
                    <a:solidFill>
                      <a:srgbClr val="FFFF99"/>
                    </a:solidFill>
                  </a:tcPr>
                </a:tc>
                <a:tc>
                  <a:txBody>
                    <a:bodyPr/>
                    <a:lstStyle/>
                    <a:p>
                      <a:pPr algn="r" fontAlgn="b"/>
                      <a:r>
                        <a:rPr lang="en-US" sz="800" b="0" i="0" u="none" strike="noStrike" dirty="0">
                          <a:solidFill>
                            <a:srgbClr val="000000"/>
                          </a:solidFill>
                          <a:effectLst/>
                          <a:latin typeface="Arial" panose="020B0604020202020204" pitchFamily="34" charset="0"/>
                        </a:rPr>
                        <a:t>7,461.40</a:t>
                      </a:r>
                    </a:p>
                  </a:txBody>
                  <a:tcPr marL="9479" marR="9479" marT="9479" marB="0" anchor="b">
                    <a:lnL>
                      <a:noFill/>
                    </a:lnL>
                    <a:lnR>
                      <a:noFill/>
                    </a:lnR>
                    <a:lnT>
                      <a:noFill/>
                    </a:lnT>
                    <a:lnB>
                      <a:noFill/>
                    </a:lnB>
                    <a:solidFill>
                      <a:srgbClr val="FFFF99"/>
                    </a:solidFill>
                  </a:tcPr>
                </a:tc>
                <a:tc>
                  <a:txBody>
                    <a:bodyPr/>
                    <a:lstStyle/>
                    <a:p>
                      <a:pPr algn="r" fontAlgn="b"/>
                      <a:r>
                        <a:rPr lang="en-US" sz="800" b="0" i="0" u="none" strike="noStrike" dirty="0">
                          <a:solidFill>
                            <a:srgbClr val="000000"/>
                          </a:solidFill>
                          <a:effectLst/>
                          <a:latin typeface="Arial" panose="020B0604020202020204" pitchFamily="34" charset="0"/>
                        </a:rPr>
                        <a:t>35,000.00</a:t>
                      </a:r>
                    </a:p>
                  </a:txBody>
                  <a:tcPr marL="9479" marR="9479" marT="9479" marB="0" anchor="b">
                    <a:lnL>
                      <a:noFill/>
                    </a:lnL>
                    <a:lnR>
                      <a:noFill/>
                    </a:lnR>
                    <a:lnT>
                      <a:noFill/>
                    </a:lnT>
                    <a:lnB>
                      <a:noFill/>
                    </a:lnB>
                    <a:solidFill>
                      <a:srgbClr val="FFFF99"/>
                    </a:solidFill>
                  </a:tcPr>
                </a:tc>
                <a:tc>
                  <a:txBody>
                    <a:bodyPr/>
                    <a:lstStyle/>
                    <a:p>
                      <a:pPr algn="r" fontAlgn="b"/>
                      <a:r>
                        <a:rPr lang="en-US" sz="800" b="0" i="0" u="none" strike="noStrike" dirty="0">
                          <a:effectLst/>
                          <a:latin typeface="Arial" panose="020B0604020202020204" pitchFamily="34" charset="0"/>
                        </a:rPr>
                        <a:t>35,000.00</a:t>
                      </a:r>
                    </a:p>
                  </a:txBody>
                  <a:tcPr marL="9479" marR="9479" marT="9479" marB="0" anchor="b">
                    <a:lnL>
                      <a:noFill/>
                    </a:lnL>
                    <a:lnR>
                      <a:noFill/>
                    </a:lnR>
                    <a:lnT>
                      <a:noFill/>
                    </a:lnT>
                    <a:lnB>
                      <a:noFill/>
                    </a:lnB>
                    <a:solidFill>
                      <a:srgbClr val="FFFF99"/>
                    </a:solidFill>
                  </a:tcPr>
                </a:tc>
                <a:tc>
                  <a:txBody>
                    <a:bodyPr/>
                    <a:lstStyle/>
                    <a:p>
                      <a:pPr algn="r" fontAlgn="b"/>
                      <a:r>
                        <a:rPr lang="en-US" sz="800" b="0" i="0" u="none" strike="noStrike" dirty="0">
                          <a:effectLst/>
                          <a:latin typeface="Arial" panose="020B0604020202020204" pitchFamily="34" charset="0"/>
                        </a:rPr>
                        <a:t>25,000.00</a:t>
                      </a:r>
                    </a:p>
                  </a:txBody>
                  <a:tcPr marL="9479" marR="9479" marT="9479" marB="0" anchor="b">
                    <a:lnL>
                      <a:noFill/>
                    </a:lnL>
                    <a:lnR>
                      <a:noFill/>
                    </a:lnR>
                    <a:lnT>
                      <a:noFill/>
                    </a:lnT>
                    <a:lnB>
                      <a:noFill/>
                    </a:lnB>
                    <a:solidFill>
                      <a:srgbClr val="FFFF99"/>
                    </a:solidFill>
                  </a:tcPr>
                </a:tc>
                <a:extLst>
                  <a:ext uri="{0D108BD9-81ED-4DB2-BD59-A6C34878D82A}">
                    <a16:rowId xmlns:a16="http://schemas.microsoft.com/office/drawing/2014/main" val="2648786636"/>
                  </a:ext>
                </a:extLst>
              </a:tr>
              <a:tr h="161147">
                <a:tc>
                  <a:txBody>
                    <a:bodyPr/>
                    <a:lstStyle/>
                    <a:p>
                      <a:pPr algn="l" fontAlgn="b"/>
                      <a:endParaRPr lang="en-US" sz="800" b="1" i="0" u="none" strike="noStrike" dirty="0">
                        <a:solidFill>
                          <a:srgbClr val="000000"/>
                        </a:solidFill>
                        <a:effectLst/>
                        <a:latin typeface="Arial" panose="020B0604020202020204" pitchFamily="34" charset="0"/>
                      </a:endParaRPr>
                    </a:p>
                  </a:txBody>
                  <a:tcPr marL="9479" marR="9479" marT="9479" marB="0" anchor="b">
                    <a:lnL>
                      <a:noFill/>
                    </a:lnL>
                    <a:lnR>
                      <a:noFill/>
                    </a:lnR>
                    <a:lnT>
                      <a:noFill/>
                    </a:lnT>
                    <a:lnB>
                      <a:noFill/>
                    </a:lnB>
                  </a:tcPr>
                </a:tc>
                <a:tc>
                  <a:txBody>
                    <a:bodyPr/>
                    <a:lstStyle/>
                    <a:p>
                      <a:pPr algn="l" fontAlgn="b"/>
                      <a:endParaRPr lang="en-US" sz="800" b="1" i="0" u="none" strike="noStrike" dirty="0">
                        <a:solidFill>
                          <a:srgbClr val="000000"/>
                        </a:solidFill>
                        <a:effectLst/>
                        <a:latin typeface="Arial" panose="020B0604020202020204" pitchFamily="34" charset="0"/>
                      </a:endParaRPr>
                    </a:p>
                  </a:txBody>
                  <a:tcPr marL="9479" marR="9479" marT="9479" marB="0" anchor="b">
                    <a:lnL>
                      <a:noFill/>
                    </a:lnL>
                    <a:lnR>
                      <a:noFill/>
                    </a:lnR>
                    <a:lnT>
                      <a:noFill/>
                    </a:lnT>
                    <a:lnB>
                      <a:noFill/>
                    </a:lnB>
                  </a:tcPr>
                </a:tc>
                <a:tc gridSpan="2">
                  <a:txBody>
                    <a:bodyPr/>
                    <a:lstStyle/>
                    <a:p>
                      <a:pPr algn="l" fontAlgn="b"/>
                      <a:r>
                        <a:rPr lang="en-US" sz="800" b="1" i="0" u="none" strike="noStrike" dirty="0">
                          <a:solidFill>
                            <a:srgbClr val="000000"/>
                          </a:solidFill>
                          <a:effectLst/>
                          <a:latin typeface="Arial" panose="020B0604020202020204" pitchFamily="34" charset="0"/>
                        </a:rPr>
                        <a:t>53307.4 · SAND/SALT</a:t>
                      </a:r>
                    </a:p>
                  </a:txBody>
                  <a:tcPr marL="9479" marR="9479" marT="9479" marB="0" anchor="b">
                    <a:lnL>
                      <a:noFill/>
                    </a:lnL>
                    <a:lnR>
                      <a:noFill/>
                    </a:lnR>
                    <a:lnT>
                      <a:noFill/>
                    </a:lnT>
                    <a:lnB>
                      <a:noFill/>
                    </a:lnB>
                  </a:tcPr>
                </a:tc>
                <a:tc hMerge="1">
                  <a:txBody>
                    <a:bodyPr/>
                    <a:lstStyle/>
                    <a:p>
                      <a:endParaRPr lang="en-US"/>
                    </a:p>
                  </a:txBody>
                  <a:tcPr/>
                </a:tc>
                <a:tc>
                  <a:txBody>
                    <a:bodyPr/>
                    <a:lstStyle/>
                    <a:p>
                      <a:pPr algn="l" fontAlgn="b"/>
                      <a:endParaRPr lang="en-US" sz="800" b="1" i="0" u="none" strike="noStrike" dirty="0">
                        <a:solidFill>
                          <a:srgbClr val="000000"/>
                        </a:solidFill>
                        <a:effectLst/>
                        <a:latin typeface="Arial" panose="020B0604020202020204" pitchFamily="34" charset="0"/>
                      </a:endParaRPr>
                    </a:p>
                  </a:txBody>
                  <a:tcPr marL="9479" marR="9479" marT="9479" marB="0" anchor="b">
                    <a:lnL>
                      <a:noFill/>
                    </a:lnL>
                    <a:lnR>
                      <a:noFill/>
                    </a:lnR>
                    <a:lnT>
                      <a:noFill/>
                    </a:lnT>
                    <a:lnB>
                      <a:noFill/>
                    </a:lnB>
                  </a:tcPr>
                </a:tc>
                <a:tc>
                  <a:txBody>
                    <a:bodyPr/>
                    <a:lstStyle/>
                    <a:p>
                      <a:pPr algn="r" fontAlgn="b"/>
                      <a:r>
                        <a:rPr lang="en-US" sz="800" b="0" i="0" u="none" strike="noStrike" dirty="0">
                          <a:solidFill>
                            <a:srgbClr val="000000"/>
                          </a:solidFill>
                          <a:effectLst/>
                          <a:latin typeface="Arial" panose="020B0604020202020204" pitchFamily="34" charset="0"/>
                        </a:rPr>
                        <a:t>6,773.41</a:t>
                      </a:r>
                    </a:p>
                  </a:txBody>
                  <a:tcPr marL="9479" marR="9479" marT="9479" marB="0" anchor="b">
                    <a:lnL>
                      <a:noFill/>
                    </a:lnL>
                    <a:lnR>
                      <a:noFill/>
                    </a:lnR>
                    <a:lnT>
                      <a:noFill/>
                    </a:lnT>
                    <a:lnB>
                      <a:noFill/>
                    </a:lnB>
                    <a:solidFill>
                      <a:srgbClr val="CCCCFF"/>
                    </a:solidFill>
                  </a:tcPr>
                </a:tc>
                <a:tc>
                  <a:txBody>
                    <a:bodyPr/>
                    <a:lstStyle/>
                    <a:p>
                      <a:pPr algn="r" fontAlgn="b"/>
                      <a:r>
                        <a:rPr lang="en-US" sz="800" b="0" i="0" u="none" strike="noStrike" dirty="0">
                          <a:solidFill>
                            <a:srgbClr val="000000"/>
                          </a:solidFill>
                          <a:effectLst/>
                          <a:latin typeface="Arial" panose="020B0604020202020204" pitchFamily="34" charset="0"/>
                        </a:rPr>
                        <a:t>4,913.48</a:t>
                      </a:r>
                    </a:p>
                  </a:txBody>
                  <a:tcPr marL="9479" marR="9479" marT="9479" marB="0" anchor="b">
                    <a:lnL>
                      <a:noFill/>
                    </a:lnL>
                    <a:lnR>
                      <a:noFill/>
                    </a:lnR>
                    <a:lnT>
                      <a:noFill/>
                    </a:lnT>
                    <a:lnB>
                      <a:noFill/>
                    </a:lnB>
                    <a:solidFill>
                      <a:srgbClr val="99CCFF"/>
                    </a:solidFill>
                  </a:tcPr>
                </a:tc>
                <a:tc>
                  <a:txBody>
                    <a:bodyPr/>
                    <a:lstStyle/>
                    <a:p>
                      <a:pPr algn="r" fontAlgn="b"/>
                      <a:r>
                        <a:rPr lang="en-US" sz="800" b="0" i="0" u="none" strike="noStrike" dirty="0">
                          <a:effectLst/>
                          <a:latin typeface="Arial" panose="020B0604020202020204" pitchFamily="34" charset="0"/>
                        </a:rPr>
                        <a:t>4,912.07</a:t>
                      </a:r>
                    </a:p>
                  </a:txBody>
                  <a:tcPr marL="9479" marR="9479" marT="9479" marB="0" anchor="b">
                    <a:lnL>
                      <a:noFill/>
                    </a:lnL>
                    <a:lnR>
                      <a:noFill/>
                    </a:lnR>
                    <a:lnT>
                      <a:noFill/>
                    </a:lnT>
                    <a:lnB>
                      <a:noFill/>
                    </a:lnB>
                    <a:solidFill>
                      <a:srgbClr val="FFFF99"/>
                    </a:solidFill>
                  </a:tcPr>
                </a:tc>
                <a:tc>
                  <a:txBody>
                    <a:bodyPr/>
                    <a:lstStyle/>
                    <a:p>
                      <a:pPr algn="r" fontAlgn="b"/>
                      <a:r>
                        <a:rPr lang="en-US" sz="800" b="0" i="0" u="none" strike="noStrike" dirty="0">
                          <a:solidFill>
                            <a:srgbClr val="000000"/>
                          </a:solidFill>
                          <a:effectLst/>
                          <a:latin typeface="Arial" panose="020B0604020202020204" pitchFamily="34" charset="0"/>
                        </a:rPr>
                        <a:t>11,354.99</a:t>
                      </a:r>
                    </a:p>
                  </a:txBody>
                  <a:tcPr marL="9479" marR="9479" marT="9479" marB="0" anchor="b">
                    <a:lnL>
                      <a:noFill/>
                    </a:lnL>
                    <a:lnR>
                      <a:noFill/>
                    </a:lnR>
                    <a:lnT>
                      <a:noFill/>
                    </a:lnT>
                    <a:lnB>
                      <a:noFill/>
                    </a:lnB>
                    <a:solidFill>
                      <a:srgbClr val="FFFF99"/>
                    </a:solidFill>
                  </a:tcPr>
                </a:tc>
                <a:tc>
                  <a:txBody>
                    <a:bodyPr/>
                    <a:lstStyle/>
                    <a:p>
                      <a:pPr algn="r" fontAlgn="b"/>
                      <a:r>
                        <a:rPr lang="en-US" sz="800" b="0" i="0" u="none" strike="noStrike" dirty="0">
                          <a:solidFill>
                            <a:srgbClr val="000000"/>
                          </a:solidFill>
                          <a:effectLst/>
                          <a:latin typeface="Arial" panose="020B0604020202020204" pitchFamily="34" charset="0"/>
                        </a:rPr>
                        <a:t>1,000.00</a:t>
                      </a:r>
                    </a:p>
                  </a:txBody>
                  <a:tcPr marL="9479" marR="9479" marT="9479" marB="0" anchor="b">
                    <a:lnL>
                      <a:noFill/>
                    </a:lnL>
                    <a:lnR>
                      <a:noFill/>
                    </a:lnR>
                    <a:lnT>
                      <a:noFill/>
                    </a:lnT>
                    <a:lnB>
                      <a:noFill/>
                    </a:lnB>
                    <a:solidFill>
                      <a:srgbClr val="FFFF99"/>
                    </a:solidFill>
                  </a:tcPr>
                </a:tc>
                <a:tc>
                  <a:txBody>
                    <a:bodyPr/>
                    <a:lstStyle/>
                    <a:p>
                      <a:pPr algn="r" fontAlgn="b"/>
                      <a:r>
                        <a:rPr lang="en-US" sz="800" b="0" i="0" u="none" strike="noStrike" dirty="0">
                          <a:solidFill>
                            <a:srgbClr val="000000"/>
                          </a:solidFill>
                          <a:effectLst/>
                          <a:latin typeface="Arial" panose="020B0604020202020204" pitchFamily="34" charset="0"/>
                        </a:rPr>
                        <a:t>12,354.99</a:t>
                      </a:r>
                    </a:p>
                  </a:txBody>
                  <a:tcPr marL="9479" marR="9479" marT="9479" marB="0" anchor="b">
                    <a:lnL>
                      <a:noFill/>
                    </a:lnL>
                    <a:lnR>
                      <a:noFill/>
                    </a:lnR>
                    <a:lnT>
                      <a:noFill/>
                    </a:lnT>
                    <a:lnB>
                      <a:noFill/>
                    </a:lnB>
                    <a:solidFill>
                      <a:srgbClr val="FFFF99"/>
                    </a:solidFill>
                  </a:tcPr>
                </a:tc>
                <a:tc>
                  <a:txBody>
                    <a:bodyPr/>
                    <a:lstStyle/>
                    <a:p>
                      <a:pPr algn="r" fontAlgn="b"/>
                      <a:r>
                        <a:rPr lang="en-US" sz="800" b="0" i="0" u="none" strike="noStrike" dirty="0">
                          <a:effectLst/>
                          <a:latin typeface="Arial" panose="020B0604020202020204" pitchFamily="34" charset="0"/>
                        </a:rPr>
                        <a:t>9,000.00</a:t>
                      </a:r>
                    </a:p>
                  </a:txBody>
                  <a:tcPr marL="9479" marR="9479" marT="9479" marB="0" anchor="b">
                    <a:lnL>
                      <a:noFill/>
                    </a:lnL>
                    <a:lnR>
                      <a:noFill/>
                    </a:lnR>
                    <a:lnT>
                      <a:noFill/>
                    </a:lnT>
                    <a:lnB>
                      <a:noFill/>
                    </a:lnB>
                    <a:solidFill>
                      <a:srgbClr val="FFFF99"/>
                    </a:solidFill>
                  </a:tcPr>
                </a:tc>
                <a:tc>
                  <a:txBody>
                    <a:bodyPr/>
                    <a:lstStyle/>
                    <a:p>
                      <a:pPr algn="r" fontAlgn="b"/>
                      <a:r>
                        <a:rPr lang="en-US" sz="800" b="0" i="0" u="none" strike="noStrike" dirty="0">
                          <a:effectLst/>
                          <a:latin typeface="Arial" panose="020B0604020202020204" pitchFamily="34" charset="0"/>
                        </a:rPr>
                        <a:t>12,000.00</a:t>
                      </a:r>
                    </a:p>
                  </a:txBody>
                  <a:tcPr marL="9479" marR="9479" marT="9479" marB="0" anchor="b">
                    <a:lnL>
                      <a:noFill/>
                    </a:lnL>
                    <a:lnR>
                      <a:noFill/>
                    </a:lnR>
                    <a:lnT>
                      <a:noFill/>
                    </a:lnT>
                    <a:lnB>
                      <a:noFill/>
                    </a:lnB>
                    <a:solidFill>
                      <a:srgbClr val="FFFF99"/>
                    </a:solidFill>
                  </a:tcPr>
                </a:tc>
                <a:extLst>
                  <a:ext uri="{0D108BD9-81ED-4DB2-BD59-A6C34878D82A}">
                    <a16:rowId xmlns:a16="http://schemas.microsoft.com/office/drawing/2014/main" val="6751457"/>
                  </a:ext>
                </a:extLst>
              </a:tr>
              <a:tr h="161147">
                <a:tc>
                  <a:txBody>
                    <a:bodyPr/>
                    <a:lstStyle/>
                    <a:p>
                      <a:pPr algn="l" fontAlgn="b"/>
                      <a:endParaRPr lang="en-US" sz="800" b="1" i="0" u="none" strike="noStrike" dirty="0">
                        <a:solidFill>
                          <a:srgbClr val="000000"/>
                        </a:solidFill>
                        <a:effectLst/>
                        <a:latin typeface="Arial" panose="020B0604020202020204" pitchFamily="34" charset="0"/>
                      </a:endParaRPr>
                    </a:p>
                  </a:txBody>
                  <a:tcPr marL="9479" marR="9479" marT="9479" marB="0" anchor="b">
                    <a:lnL>
                      <a:noFill/>
                    </a:lnL>
                    <a:lnR>
                      <a:noFill/>
                    </a:lnR>
                    <a:lnT>
                      <a:noFill/>
                    </a:lnT>
                    <a:lnB>
                      <a:noFill/>
                    </a:lnB>
                  </a:tcPr>
                </a:tc>
                <a:tc>
                  <a:txBody>
                    <a:bodyPr/>
                    <a:lstStyle/>
                    <a:p>
                      <a:pPr algn="l" fontAlgn="b"/>
                      <a:endParaRPr lang="en-US" sz="800" b="1" i="0" u="none" strike="noStrike" dirty="0">
                        <a:solidFill>
                          <a:srgbClr val="000000"/>
                        </a:solidFill>
                        <a:effectLst/>
                        <a:latin typeface="Arial" panose="020B0604020202020204" pitchFamily="34" charset="0"/>
                      </a:endParaRPr>
                    </a:p>
                  </a:txBody>
                  <a:tcPr marL="9479" marR="9479" marT="9479" marB="0" anchor="b">
                    <a:lnL>
                      <a:noFill/>
                    </a:lnL>
                    <a:lnR>
                      <a:noFill/>
                    </a:lnR>
                    <a:lnT>
                      <a:noFill/>
                    </a:lnT>
                    <a:lnB>
                      <a:noFill/>
                    </a:lnB>
                  </a:tcPr>
                </a:tc>
                <a:tc gridSpan="3">
                  <a:txBody>
                    <a:bodyPr/>
                    <a:lstStyle/>
                    <a:p>
                      <a:pPr algn="l" fontAlgn="b"/>
                      <a:r>
                        <a:rPr lang="en-US" sz="800" b="1" i="0" u="none" strike="noStrike" dirty="0">
                          <a:solidFill>
                            <a:srgbClr val="000000"/>
                          </a:solidFill>
                          <a:effectLst/>
                          <a:latin typeface="Arial" panose="020B0604020202020204" pitchFamily="34" charset="0"/>
                        </a:rPr>
                        <a:t>53307.5 · ROADS CONTRACTS</a:t>
                      </a:r>
                    </a:p>
                  </a:txBody>
                  <a:tcPr marL="9479" marR="9479" marT="9479" marB="0" anchor="b">
                    <a:lnL>
                      <a:noFill/>
                    </a:lnL>
                    <a:lnR>
                      <a:noFill/>
                    </a:lnR>
                    <a:lnT>
                      <a:noFill/>
                    </a:lnT>
                    <a:lnB>
                      <a:noFill/>
                    </a:lnB>
                  </a:tcPr>
                </a:tc>
                <a:tc hMerge="1">
                  <a:txBody>
                    <a:bodyPr/>
                    <a:lstStyle/>
                    <a:p>
                      <a:endParaRPr lang="en-US"/>
                    </a:p>
                  </a:txBody>
                  <a:tcPr/>
                </a:tc>
                <a:tc hMerge="1">
                  <a:txBody>
                    <a:bodyPr/>
                    <a:lstStyle/>
                    <a:p>
                      <a:endParaRPr lang="en-US"/>
                    </a:p>
                  </a:txBody>
                  <a:tcPr/>
                </a:tc>
                <a:tc>
                  <a:txBody>
                    <a:bodyPr/>
                    <a:lstStyle/>
                    <a:p>
                      <a:pPr algn="r" fontAlgn="b"/>
                      <a:r>
                        <a:rPr lang="en-US" sz="800" b="0" i="0" u="none" strike="noStrike" dirty="0">
                          <a:solidFill>
                            <a:srgbClr val="000000"/>
                          </a:solidFill>
                          <a:effectLst/>
                          <a:latin typeface="Arial" panose="020B0604020202020204" pitchFamily="34" charset="0"/>
                        </a:rPr>
                        <a:t>0.00</a:t>
                      </a:r>
                    </a:p>
                  </a:txBody>
                  <a:tcPr marL="9479" marR="9479" marT="9479" marB="0" anchor="b">
                    <a:lnL>
                      <a:noFill/>
                    </a:lnL>
                    <a:lnR>
                      <a:noFill/>
                    </a:lnR>
                    <a:lnT>
                      <a:noFill/>
                    </a:lnT>
                    <a:lnB>
                      <a:noFill/>
                    </a:lnB>
                    <a:solidFill>
                      <a:srgbClr val="CCCCFF"/>
                    </a:solidFill>
                  </a:tcPr>
                </a:tc>
                <a:tc>
                  <a:txBody>
                    <a:bodyPr/>
                    <a:lstStyle/>
                    <a:p>
                      <a:pPr algn="r" fontAlgn="b"/>
                      <a:r>
                        <a:rPr lang="en-US" sz="800" b="0" i="0" u="none" strike="noStrike" dirty="0">
                          <a:solidFill>
                            <a:srgbClr val="000000"/>
                          </a:solidFill>
                          <a:effectLst/>
                          <a:latin typeface="Arial" panose="020B0604020202020204" pitchFamily="34" charset="0"/>
                        </a:rPr>
                        <a:t>196,992.64</a:t>
                      </a:r>
                    </a:p>
                  </a:txBody>
                  <a:tcPr marL="9479" marR="9479" marT="9479" marB="0" anchor="b">
                    <a:lnL>
                      <a:noFill/>
                    </a:lnL>
                    <a:lnR>
                      <a:noFill/>
                    </a:lnR>
                    <a:lnT>
                      <a:noFill/>
                    </a:lnT>
                    <a:lnB>
                      <a:noFill/>
                    </a:lnB>
                    <a:solidFill>
                      <a:srgbClr val="99CCFF"/>
                    </a:solidFill>
                  </a:tcPr>
                </a:tc>
                <a:tc>
                  <a:txBody>
                    <a:bodyPr/>
                    <a:lstStyle/>
                    <a:p>
                      <a:pPr algn="r" fontAlgn="b"/>
                      <a:r>
                        <a:rPr lang="en-US" sz="800" b="0" i="0" u="none" strike="noStrike" dirty="0">
                          <a:effectLst/>
                          <a:latin typeface="Arial" panose="020B0604020202020204" pitchFamily="34" charset="0"/>
                        </a:rPr>
                        <a:t>0.00</a:t>
                      </a:r>
                    </a:p>
                  </a:txBody>
                  <a:tcPr marL="9479" marR="9479" marT="9479" marB="0" anchor="b">
                    <a:lnL>
                      <a:noFill/>
                    </a:lnL>
                    <a:lnR>
                      <a:noFill/>
                    </a:lnR>
                    <a:lnT>
                      <a:noFill/>
                    </a:lnT>
                    <a:lnB>
                      <a:noFill/>
                    </a:lnB>
                    <a:solidFill>
                      <a:srgbClr val="FFFF99"/>
                    </a:solidFill>
                  </a:tcPr>
                </a:tc>
                <a:tc>
                  <a:txBody>
                    <a:bodyPr/>
                    <a:lstStyle/>
                    <a:p>
                      <a:pPr algn="r" fontAlgn="b"/>
                      <a:r>
                        <a:rPr lang="en-US" sz="800" b="0" i="0" u="none" strike="noStrike" dirty="0">
                          <a:solidFill>
                            <a:srgbClr val="000000"/>
                          </a:solidFill>
                          <a:effectLst/>
                          <a:latin typeface="Arial" panose="020B0604020202020204" pitchFamily="34" charset="0"/>
                        </a:rPr>
                        <a:t>0.00</a:t>
                      </a:r>
                    </a:p>
                  </a:txBody>
                  <a:tcPr marL="9479" marR="9479" marT="9479" marB="0" anchor="b">
                    <a:lnL>
                      <a:noFill/>
                    </a:lnL>
                    <a:lnR>
                      <a:noFill/>
                    </a:lnR>
                    <a:lnT>
                      <a:noFill/>
                    </a:lnT>
                    <a:lnB>
                      <a:noFill/>
                    </a:lnB>
                    <a:solidFill>
                      <a:srgbClr val="FFFF99"/>
                    </a:solidFill>
                  </a:tcPr>
                </a:tc>
                <a:tc>
                  <a:txBody>
                    <a:bodyPr/>
                    <a:lstStyle/>
                    <a:p>
                      <a:pPr algn="r" fontAlgn="b"/>
                      <a:r>
                        <a:rPr lang="en-US" sz="800" b="0" i="0" u="none" strike="noStrike" dirty="0">
                          <a:solidFill>
                            <a:srgbClr val="000000"/>
                          </a:solidFill>
                          <a:effectLst/>
                          <a:latin typeface="Arial" panose="020B0604020202020204" pitchFamily="34" charset="0"/>
                        </a:rPr>
                        <a:t>200,000.00</a:t>
                      </a:r>
                    </a:p>
                  </a:txBody>
                  <a:tcPr marL="9479" marR="9479" marT="9479" marB="0" anchor="b">
                    <a:lnL>
                      <a:noFill/>
                    </a:lnL>
                    <a:lnR>
                      <a:noFill/>
                    </a:lnR>
                    <a:lnT>
                      <a:noFill/>
                    </a:lnT>
                    <a:lnB>
                      <a:noFill/>
                    </a:lnB>
                    <a:solidFill>
                      <a:srgbClr val="FFFF99"/>
                    </a:solidFill>
                  </a:tcPr>
                </a:tc>
                <a:tc>
                  <a:txBody>
                    <a:bodyPr/>
                    <a:lstStyle/>
                    <a:p>
                      <a:pPr algn="r" fontAlgn="b"/>
                      <a:r>
                        <a:rPr lang="en-US" sz="800" b="0" i="0" u="none" strike="noStrike" dirty="0">
                          <a:solidFill>
                            <a:srgbClr val="000000"/>
                          </a:solidFill>
                          <a:effectLst/>
                          <a:latin typeface="Arial" panose="020B0604020202020204" pitchFamily="34" charset="0"/>
                        </a:rPr>
                        <a:t>200,000.00</a:t>
                      </a:r>
                    </a:p>
                  </a:txBody>
                  <a:tcPr marL="9479" marR="9479" marT="9479" marB="0" anchor="b">
                    <a:lnL>
                      <a:noFill/>
                    </a:lnL>
                    <a:lnR>
                      <a:noFill/>
                    </a:lnR>
                    <a:lnT>
                      <a:noFill/>
                    </a:lnT>
                    <a:lnB>
                      <a:noFill/>
                    </a:lnB>
                    <a:solidFill>
                      <a:srgbClr val="FFFF99"/>
                    </a:solidFill>
                  </a:tcPr>
                </a:tc>
                <a:tc>
                  <a:txBody>
                    <a:bodyPr/>
                    <a:lstStyle/>
                    <a:p>
                      <a:pPr algn="r" fontAlgn="b"/>
                      <a:r>
                        <a:rPr lang="en-US" sz="800" b="0" i="0" u="none" strike="noStrike" dirty="0">
                          <a:effectLst/>
                          <a:latin typeface="Arial" panose="020B0604020202020204" pitchFamily="34" charset="0"/>
                        </a:rPr>
                        <a:t>200,000.00</a:t>
                      </a:r>
                    </a:p>
                  </a:txBody>
                  <a:tcPr marL="9479" marR="9479" marT="9479" marB="0" anchor="b">
                    <a:lnL>
                      <a:noFill/>
                    </a:lnL>
                    <a:lnR>
                      <a:noFill/>
                    </a:lnR>
                    <a:lnT>
                      <a:noFill/>
                    </a:lnT>
                    <a:lnB>
                      <a:noFill/>
                    </a:lnB>
                    <a:solidFill>
                      <a:srgbClr val="FFFF99"/>
                    </a:solidFill>
                  </a:tcPr>
                </a:tc>
                <a:tc>
                  <a:txBody>
                    <a:bodyPr/>
                    <a:lstStyle/>
                    <a:p>
                      <a:pPr algn="r" fontAlgn="b"/>
                      <a:r>
                        <a:rPr lang="en-US" sz="800" b="0" i="0" u="none" strike="noStrike" dirty="0">
                          <a:effectLst/>
                          <a:latin typeface="Arial" panose="020B0604020202020204" pitchFamily="34" charset="0"/>
                        </a:rPr>
                        <a:t>200,000.00</a:t>
                      </a:r>
                    </a:p>
                  </a:txBody>
                  <a:tcPr marL="9479" marR="9479" marT="9479" marB="0" anchor="b">
                    <a:lnL>
                      <a:noFill/>
                    </a:lnL>
                    <a:lnR>
                      <a:noFill/>
                    </a:lnR>
                    <a:lnT>
                      <a:noFill/>
                    </a:lnT>
                    <a:lnB>
                      <a:noFill/>
                    </a:lnB>
                    <a:solidFill>
                      <a:srgbClr val="FFFF99"/>
                    </a:solidFill>
                  </a:tcPr>
                </a:tc>
                <a:extLst>
                  <a:ext uri="{0D108BD9-81ED-4DB2-BD59-A6C34878D82A}">
                    <a16:rowId xmlns:a16="http://schemas.microsoft.com/office/drawing/2014/main" val="1272200796"/>
                  </a:ext>
                </a:extLst>
              </a:tr>
              <a:tr h="161147">
                <a:tc>
                  <a:txBody>
                    <a:bodyPr/>
                    <a:lstStyle/>
                    <a:p>
                      <a:pPr algn="l" fontAlgn="b"/>
                      <a:endParaRPr lang="en-US" sz="800" b="1" i="0" u="none" strike="noStrike" dirty="0">
                        <a:solidFill>
                          <a:srgbClr val="000000"/>
                        </a:solidFill>
                        <a:effectLst/>
                        <a:latin typeface="Arial" panose="020B0604020202020204" pitchFamily="34" charset="0"/>
                      </a:endParaRPr>
                    </a:p>
                  </a:txBody>
                  <a:tcPr marL="9479" marR="9479" marT="9479" marB="0" anchor="b">
                    <a:lnL>
                      <a:noFill/>
                    </a:lnL>
                    <a:lnR>
                      <a:noFill/>
                    </a:lnR>
                    <a:lnT>
                      <a:noFill/>
                    </a:lnT>
                    <a:lnB>
                      <a:noFill/>
                    </a:lnB>
                  </a:tcPr>
                </a:tc>
                <a:tc>
                  <a:txBody>
                    <a:bodyPr/>
                    <a:lstStyle/>
                    <a:p>
                      <a:pPr algn="l" fontAlgn="b"/>
                      <a:endParaRPr lang="en-US" sz="800" b="1" i="0" u="none" strike="noStrike" dirty="0">
                        <a:solidFill>
                          <a:srgbClr val="000000"/>
                        </a:solidFill>
                        <a:effectLst/>
                        <a:latin typeface="Arial" panose="020B0604020202020204" pitchFamily="34" charset="0"/>
                      </a:endParaRPr>
                    </a:p>
                  </a:txBody>
                  <a:tcPr marL="9479" marR="9479" marT="9479" marB="0" anchor="b">
                    <a:lnL>
                      <a:noFill/>
                    </a:lnL>
                    <a:lnR>
                      <a:noFill/>
                    </a:lnR>
                    <a:lnT>
                      <a:noFill/>
                    </a:lnT>
                    <a:lnB>
                      <a:noFill/>
                    </a:lnB>
                  </a:tcPr>
                </a:tc>
                <a:tc gridSpan="2">
                  <a:txBody>
                    <a:bodyPr/>
                    <a:lstStyle/>
                    <a:p>
                      <a:pPr algn="l" fontAlgn="b"/>
                      <a:r>
                        <a:rPr lang="en-US" sz="800" b="1" i="0" u="none" strike="noStrike" dirty="0">
                          <a:solidFill>
                            <a:srgbClr val="000000"/>
                          </a:solidFill>
                          <a:effectLst/>
                          <a:latin typeface="Arial" panose="020B0604020202020204" pitchFamily="34" charset="0"/>
                        </a:rPr>
                        <a:t>53307.6 · SIGNAGE</a:t>
                      </a:r>
                    </a:p>
                  </a:txBody>
                  <a:tcPr marL="9479" marR="9479" marT="9479" marB="0" anchor="b">
                    <a:lnL>
                      <a:noFill/>
                    </a:lnL>
                    <a:lnR>
                      <a:noFill/>
                    </a:lnR>
                    <a:lnT>
                      <a:noFill/>
                    </a:lnT>
                    <a:lnB>
                      <a:noFill/>
                    </a:lnB>
                  </a:tcPr>
                </a:tc>
                <a:tc hMerge="1">
                  <a:txBody>
                    <a:bodyPr/>
                    <a:lstStyle/>
                    <a:p>
                      <a:endParaRPr lang="en-US"/>
                    </a:p>
                  </a:txBody>
                  <a:tcPr/>
                </a:tc>
                <a:tc>
                  <a:txBody>
                    <a:bodyPr/>
                    <a:lstStyle/>
                    <a:p>
                      <a:pPr algn="l" fontAlgn="b"/>
                      <a:endParaRPr lang="en-US" sz="800" b="1" i="0" u="none" strike="noStrike" dirty="0">
                        <a:solidFill>
                          <a:srgbClr val="000000"/>
                        </a:solidFill>
                        <a:effectLst/>
                        <a:latin typeface="Arial" panose="020B0604020202020204" pitchFamily="34" charset="0"/>
                      </a:endParaRPr>
                    </a:p>
                  </a:txBody>
                  <a:tcPr marL="9479" marR="9479" marT="9479" marB="0" anchor="b">
                    <a:lnL>
                      <a:noFill/>
                    </a:lnL>
                    <a:lnR>
                      <a:noFill/>
                    </a:lnR>
                    <a:lnT>
                      <a:noFill/>
                    </a:lnT>
                    <a:lnB>
                      <a:noFill/>
                    </a:lnB>
                  </a:tcPr>
                </a:tc>
                <a:tc>
                  <a:txBody>
                    <a:bodyPr/>
                    <a:lstStyle/>
                    <a:p>
                      <a:pPr algn="r" fontAlgn="b"/>
                      <a:r>
                        <a:rPr lang="en-US" sz="800" b="0" i="0" u="none" strike="noStrike" dirty="0">
                          <a:solidFill>
                            <a:srgbClr val="000000"/>
                          </a:solidFill>
                          <a:effectLst/>
                          <a:latin typeface="Arial" panose="020B0604020202020204" pitchFamily="34" charset="0"/>
                        </a:rPr>
                        <a:t>979.29</a:t>
                      </a:r>
                    </a:p>
                  </a:txBody>
                  <a:tcPr marL="9479" marR="9479" marT="9479" marB="0" anchor="b">
                    <a:lnL>
                      <a:noFill/>
                    </a:lnL>
                    <a:lnR>
                      <a:noFill/>
                    </a:lnR>
                    <a:lnT>
                      <a:noFill/>
                    </a:lnT>
                    <a:lnB>
                      <a:noFill/>
                    </a:lnB>
                    <a:solidFill>
                      <a:srgbClr val="CCCCFF"/>
                    </a:solidFill>
                  </a:tcPr>
                </a:tc>
                <a:tc>
                  <a:txBody>
                    <a:bodyPr/>
                    <a:lstStyle/>
                    <a:p>
                      <a:pPr algn="r" fontAlgn="b"/>
                      <a:r>
                        <a:rPr lang="en-US" sz="800" b="0" i="0" u="none" strike="noStrike" dirty="0">
                          <a:solidFill>
                            <a:srgbClr val="000000"/>
                          </a:solidFill>
                          <a:effectLst/>
                          <a:latin typeface="Arial" panose="020B0604020202020204" pitchFamily="34" charset="0"/>
                        </a:rPr>
                        <a:t>2,396.74</a:t>
                      </a:r>
                    </a:p>
                  </a:txBody>
                  <a:tcPr marL="9479" marR="9479" marT="9479" marB="0" anchor="b">
                    <a:lnL>
                      <a:noFill/>
                    </a:lnL>
                    <a:lnR>
                      <a:noFill/>
                    </a:lnR>
                    <a:lnT>
                      <a:noFill/>
                    </a:lnT>
                    <a:lnB>
                      <a:noFill/>
                    </a:lnB>
                    <a:solidFill>
                      <a:srgbClr val="99CCFF"/>
                    </a:solidFill>
                  </a:tcPr>
                </a:tc>
                <a:tc>
                  <a:txBody>
                    <a:bodyPr/>
                    <a:lstStyle/>
                    <a:p>
                      <a:pPr algn="r" fontAlgn="b"/>
                      <a:r>
                        <a:rPr lang="en-US" sz="800" b="0" i="0" u="none" strike="noStrike" dirty="0">
                          <a:effectLst/>
                          <a:latin typeface="Arial" panose="020B0604020202020204" pitchFamily="34" charset="0"/>
                        </a:rPr>
                        <a:t>409.28</a:t>
                      </a:r>
                    </a:p>
                  </a:txBody>
                  <a:tcPr marL="9479" marR="9479" marT="9479" marB="0" anchor="b">
                    <a:lnL>
                      <a:noFill/>
                    </a:lnL>
                    <a:lnR>
                      <a:noFill/>
                    </a:lnR>
                    <a:lnT>
                      <a:noFill/>
                    </a:lnT>
                    <a:lnB>
                      <a:noFill/>
                    </a:lnB>
                    <a:solidFill>
                      <a:srgbClr val="FFFF99"/>
                    </a:solidFill>
                  </a:tcPr>
                </a:tc>
                <a:tc>
                  <a:txBody>
                    <a:bodyPr/>
                    <a:lstStyle/>
                    <a:p>
                      <a:pPr algn="r" fontAlgn="b"/>
                      <a:r>
                        <a:rPr lang="en-US" sz="800" b="0" i="0" u="none" strike="noStrike" dirty="0">
                          <a:solidFill>
                            <a:srgbClr val="000000"/>
                          </a:solidFill>
                          <a:effectLst/>
                          <a:latin typeface="Arial" panose="020B0604020202020204" pitchFamily="34" charset="0"/>
                        </a:rPr>
                        <a:t>459.72</a:t>
                      </a:r>
                    </a:p>
                  </a:txBody>
                  <a:tcPr marL="9479" marR="9479" marT="9479" marB="0" anchor="b">
                    <a:lnL>
                      <a:noFill/>
                    </a:lnL>
                    <a:lnR>
                      <a:noFill/>
                    </a:lnR>
                    <a:lnT>
                      <a:noFill/>
                    </a:lnT>
                    <a:lnB>
                      <a:noFill/>
                    </a:lnB>
                    <a:solidFill>
                      <a:srgbClr val="FFFF99"/>
                    </a:solidFill>
                  </a:tcPr>
                </a:tc>
                <a:tc>
                  <a:txBody>
                    <a:bodyPr/>
                    <a:lstStyle/>
                    <a:p>
                      <a:pPr algn="r" fontAlgn="b"/>
                      <a:r>
                        <a:rPr lang="en-US" sz="800" b="0" i="0" u="none" strike="noStrike" dirty="0">
                          <a:solidFill>
                            <a:srgbClr val="000000"/>
                          </a:solidFill>
                          <a:effectLst/>
                          <a:latin typeface="Arial" panose="020B0604020202020204" pitchFamily="34" charset="0"/>
                        </a:rPr>
                        <a:t>740.28</a:t>
                      </a:r>
                    </a:p>
                  </a:txBody>
                  <a:tcPr marL="9479" marR="9479" marT="9479" marB="0" anchor="b">
                    <a:lnL>
                      <a:noFill/>
                    </a:lnL>
                    <a:lnR>
                      <a:noFill/>
                    </a:lnR>
                    <a:lnT>
                      <a:noFill/>
                    </a:lnT>
                    <a:lnB>
                      <a:noFill/>
                    </a:lnB>
                    <a:solidFill>
                      <a:srgbClr val="FFFF99"/>
                    </a:solidFill>
                  </a:tcPr>
                </a:tc>
                <a:tc>
                  <a:txBody>
                    <a:bodyPr/>
                    <a:lstStyle/>
                    <a:p>
                      <a:pPr algn="r" fontAlgn="b"/>
                      <a:r>
                        <a:rPr lang="en-US" sz="800" b="0" i="0" u="none" strike="noStrike" dirty="0">
                          <a:solidFill>
                            <a:srgbClr val="000000"/>
                          </a:solidFill>
                          <a:effectLst/>
                          <a:latin typeface="Arial" panose="020B0604020202020204" pitchFamily="34" charset="0"/>
                        </a:rPr>
                        <a:t>1,200.00</a:t>
                      </a:r>
                    </a:p>
                  </a:txBody>
                  <a:tcPr marL="9479" marR="9479" marT="9479" marB="0" anchor="b">
                    <a:lnL>
                      <a:noFill/>
                    </a:lnL>
                    <a:lnR>
                      <a:noFill/>
                    </a:lnR>
                    <a:lnT>
                      <a:noFill/>
                    </a:lnT>
                    <a:lnB>
                      <a:noFill/>
                    </a:lnB>
                    <a:solidFill>
                      <a:srgbClr val="FFFF99"/>
                    </a:solidFill>
                  </a:tcPr>
                </a:tc>
                <a:tc>
                  <a:txBody>
                    <a:bodyPr/>
                    <a:lstStyle/>
                    <a:p>
                      <a:pPr algn="r" fontAlgn="b"/>
                      <a:r>
                        <a:rPr lang="en-US" sz="800" b="0" i="0" u="none" strike="noStrike" dirty="0">
                          <a:effectLst/>
                          <a:latin typeface="Arial" panose="020B0604020202020204" pitchFamily="34" charset="0"/>
                        </a:rPr>
                        <a:t>1,200.00</a:t>
                      </a:r>
                    </a:p>
                  </a:txBody>
                  <a:tcPr marL="9479" marR="9479" marT="9479" marB="0" anchor="b">
                    <a:lnL>
                      <a:noFill/>
                    </a:lnL>
                    <a:lnR>
                      <a:noFill/>
                    </a:lnR>
                    <a:lnT>
                      <a:noFill/>
                    </a:lnT>
                    <a:lnB>
                      <a:noFill/>
                    </a:lnB>
                    <a:solidFill>
                      <a:srgbClr val="FFFF99"/>
                    </a:solidFill>
                  </a:tcPr>
                </a:tc>
                <a:tc>
                  <a:txBody>
                    <a:bodyPr/>
                    <a:lstStyle/>
                    <a:p>
                      <a:pPr algn="r" fontAlgn="b"/>
                      <a:r>
                        <a:rPr lang="en-US" sz="800" b="0" i="0" u="none" strike="noStrike" dirty="0">
                          <a:effectLst/>
                          <a:latin typeface="Arial" panose="020B0604020202020204" pitchFamily="34" charset="0"/>
                        </a:rPr>
                        <a:t>1,000.00</a:t>
                      </a:r>
                    </a:p>
                  </a:txBody>
                  <a:tcPr marL="9479" marR="9479" marT="9479" marB="0" anchor="b">
                    <a:lnL>
                      <a:noFill/>
                    </a:lnL>
                    <a:lnR>
                      <a:noFill/>
                    </a:lnR>
                    <a:lnT>
                      <a:noFill/>
                    </a:lnT>
                    <a:lnB>
                      <a:noFill/>
                    </a:lnB>
                    <a:solidFill>
                      <a:srgbClr val="FFFF99"/>
                    </a:solidFill>
                  </a:tcPr>
                </a:tc>
                <a:extLst>
                  <a:ext uri="{0D108BD9-81ED-4DB2-BD59-A6C34878D82A}">
                    <a16:rowId xmlns:a16="http://schemas.microsoft.com/office/drawing/2014/main" val="2404696477"/>
                  </a:ext>
                </a:extLst>
              </a:tr>
              <a:tr h="161147">
                <a:tc>
                  <a:txBody>
                    <a:bodyPr/>
                    <a:lstStyle/>
                    <a:p>
                      <a:pPr algn="l" fontAlgn="b"/>
                      <a:endParaRPr lang="en-US" sz="800" b="1" i="0" u="none" strike="noStrike" dirty="0">
                        <a:solidFill>
                          <a:srgbClr val="000000"/>
                        </a:solidFill>
                        <a:effectLst/>
                        <a:latin typeface="Arial" panose="020B0604020202020204" pitchFamily="34" charset="0"/>
                      </a:endParaRPr>
                    </a:p>
                  </a:txBody>
                  <a:tcPr marL="9479" marR="9479" marT="9479" marB="0" anchor="b">
                    <a:lnL>
                      <a:noFill/>
                    </a:lnL>
                    <a:lnR>
                      <a:noFill/>
                    </a:lnR>
                    <a:lnT>
                      <a:noFill/>
                    </a:lnT>
                    <a:lnB>
                      <a:noFill/>
                    </a:lnB>
                  </a:tcPr>
                </a:tc>
                <a:tc>
                  <a:txBody>
                    <a:bodyPr/>
                    <a:lstStyle/>
                    <a:p>
                      <a:pPr algn="l" fontAlgn="b"/>
                      <a:endParaRPr lang="en-US" sz="800" b="1" i="0" u="none" strike="noStrike" dirty="0">
                        <a:solidFill>
                          <a:srgbClr val="000000"/>
                        </a:solidFill>
                        <a:effectLst/>
                        <a:latin typeface="Arial" panose="020B0604020202020204" pitchFamily="34" charset="0"/>
                      </a:endParaRPr>
                    </a:p>
                  </a:txBody>
                  <a:tcPr marL="9479" marR="9479" marT="9479" marB="0" anchor="b">
                    <a:lnL>
                      <a:noFill/>
                    </a:lnL>
                    <a:lnR>
                      <a:noFill/>
                    </a:lnR>
                    <a:lnT>
                      <a:noFill/>
                    </a:lnT>
                    <a:lnB>
                      <a:noFill/>
                    </a:lnB>
                  </a:tcPr>
                </a:tc>
                <a:tc gridSpan="3">
                  <a:txBody>
                    <a:bodyPr/>
                    <a:lstStyle/>
                    <a:p>
                      <a:pPr algn="l" fontAlgn="b"/>
                      <a:r>
                        <a:rPr lang="en-US" sz="800" b="1" i="0" u="none" strike="noStrike" dirty="0">
                          <a:solidFill>
                            <a:srgbClr val="000000"/>
                          </a:solidFill>
                          <a:effectLst/>
                          <a:latin typeface="Arial" panose="020B0604020202020204" pitchFamily="34" charset="0"/>
                        </a:rPr>
                        <a:t>53307.7 · SHOULDER REPAIRS</a:t>
                      </a:r>
                    </a:p>
                  </a:txBody>
                  <a:tcPr marL="9479" marR="9479" marT="9479" marB="0" anchor="b">
                    <a:lnL>
                      <a:noFill/>
                    </a:lnL>
                    <a:lnR>
                      <a:noFill/>
                    </a:lnR>
                    <a:lnT>
                      <a:noFill/>
                    </a:lnT>
                    <a:lnB>
                      <a:noFill/>
                    </a:lnB>
                  </a:tcPr>
                </a:tc>
                <a:tc hMerge="1">
                  <a:txBody>
                    <a:bodyPr/>
                    <a:lstStyle/>
                    <a:p>
                      <a:endParaRPr lang="en-US"/>
                    </a:p>
                  </a:txBody>
                  <a:tcPr/>
                </a:tc>
                <a:tc hMerge="1">
                  <a:txBody>
                    <a:bodyPr/>
                    <a:lstStyle/>
                    <a:p>
                      <a:endParaRPr lang="en-US"/>
                    </a:p>
                  </a:txBody>
                  <a:tcPr/>
                </a:tc>
                <a:tc>
                  <a:txBody>
                    <a:bodyPr/>
                    <a:lstStyle/>
                    <a:p>
                      <a:pPr algn="r" fontAlgn="b"/>
                      <a:r>
                        <a:rPr lang="en-US" sz="800" b="0" i="0" u="none" strike="noStrike" dirty="0">
                          <a:solidFill>
                            <a:srgbClr val="000000"/>
                          </a:solidFill>
                          <a:effectLst/>
                          <a:latin typeface="Arial" panose="020B0604020202020204" pitchFamily="34" charset="0"/>
                        </a:rPr>
                        <a:t>32,669.75</a:t>
                      </a:r>
                    </a:p>
                  </a:txBody>
                  <a:tcPr marL="9479" marR="9479" marT="9479" marB="0" anchor="b">
                    <a:lnL>
                      <a:noFill/>
                    </a:lnL>
                    <a:lnR>
                      <a:noFill/>
                    </a:lnR>
                    <a:lnT>
                      <a:noFill/>
                    </a:lnT>
                    <a:lnB>
                      <a:noFill/>
                    </a:lnB>
                    <a:solidFill>
                      <a:srgbClr val="CCCCFF"/>
                    </a:solidFill>
                  </a:tcPr>
                </a:tc>
                <a:tc>
                  <a:txBody>
                    <a:bodyPr/>
                    <a:lstStyle/>
                    <a:p>
                      <a:pPr algn="r" fontAlgn="b"/>
                      <a:r>
                        <a:rPr lang="en-US" sz="800" b="0" i="0" u="none" strike="noStrike" dirty="0">
                          <a:solidFill>
                            <a:srgbClr val="000000"/>
                          </a:solidFill>
                          <a:effectLst/>
                          <a:latin typeface="Arial" panose="020B0604020202020204" pitchFamily="34" charset="0"/>
                        </a:rPr>
                        <a:t>48,046.80</a:t>
                      </a:r>
                    </a:p>
                  </a:txBody>
                  <a:tcPr marL="9479" marR="9479" marT="9479" marB="0" anchor="b">
                    <a:lnL>
                      <a:noFill/>
                    </a:lnL>
                    <a:lnR>
                      <a:noFill/>
                    </a:lnR>
                    <a:lnT>
                      <a:noFill/>
                    </a:lnT>
                    <a:lnB>
                      <a:noFill/>
                    </a:lnB>
                    <a:solidFill>
                      <a:srgbClr val="99CCFF"/>
                    </a:solidFill>
                  </a:tcPr>
                </a:tc>
                <a:tc>
                  <a:txBody>
                    <a:bodyPr/>
                    <a:lstStyle/>
                    <a:p>
                      <a:pPr algn="r" fontAlgn="b"/>
                      <a:r>
                        <a:rPr lang="en-US" sz="800" b="0" i="0" u="none" strike="noStrike" dirty="0">
                          <a:solidFill>
                            <a:srgbClr val="000000"/>
                          </a:solidFill>
                          <a:effectLst/>
                          <a:latin typeface="Arial" panose="020B0604020202020204" pitchFamily="34" charset="0"/>
                        </a:rPr>
                        <a:t>1,461.37</a:t>
                      </a:r>
                    </a:p>
                  </a:txBody>
                  <a:tcPr marL="9479" marR="9479" marT="9479" marB="0" anchor="b">
                    <a:lnL>
                      <a:noFill/>
                    </a:lnL>
                    <a:lnR>
                      <a:noFill/>
                    </a:lnR>
                    <a:lnT>
                      <a:noFill/>
                    </a:lnT>
                    <a:lnB>
                      <a:noFill/>
                    </a:lnB>
                    <a:solidFill>
                      <a:srgbClr val="FFFF99"/>
                    </a:solidFill>
                  </a:tcPr>
                </a:tc>
                <a:tc>
                  <a:txBody>
                    <a:bodyPr/>
                    <a:lstStyle/>
                    <a:p>
                      <a:pPr algn="r" fontAlgn="b"/>
                      <a:r>
                        <a:rPr lang="en-US" sz="800" b="0" i="0" u="none" strike="noStrike" dirty="0">
                          <a:solidFill>
                            <a:srgbClr val="000000"/>
                          </a:solidFill>
                          <a:effectLst/>
                          <a:latin typeface="Arial" panose="020B0604020202020204" pitchFamily="34" charset="0"/>
                        </a:rPr>
                        <a:t>0.00</a:t>
                      </a:r>
                    </a:p>
                  </a:txBody>
                  <a:tcPr marL="9479" marR="9479" marT="9479" marB="0" anchor="b">
                    <a:lnL>
                      <a:noFill/>
                    </a:lnL>
                    <a:lnR>
                      <a:noFill/>
                    </a:lnR>
                    <a:lnT>
                      <a:noFill/>
                    </a:lnT>
                    <a:lnB>
                      <a:noFill/>
                    </a:lnB>
                    <a:solidFill>
                      <a:srgbClr val="FFFF99"/>
                    </a:solidFill>
                  </a:tcPr>
                </a:tc>
                <a:tc>
                  <a:txBody>
                    <a:bodyPr/>
                    <a:lstStyle/>
                    <a:p>
                      <a:pPr algn="r" fontAlgn="b"/>
                      <a:r>
                        <a:rPr lang="en-US" sz="800" b="0" i="0" u="none" strike="noStrike" dirty="0">
                          <a:solidFill>
                            <a:srgbClr val="000000"/>
                          </a:solidFill>
                          <a:effectLst/>
                          <a:latin typeface="Arial" panose="020B0604020202020204" pitchFamily="34" charset="0"/>
                        </a:rPr>
                        <a:t>0.00</a:t>
                      </a:r>
                    </a:p>
                  </a:txBody>
                  <a:tcPr marL="9479" marR="9479" marT="9479" marB="0" anchor="b">
                    <a:lnL>
                      <a:noFill/>
                    </a:lnL>
                    <a:lnR>
                      <a:noFill/>
                    </a:lnR>
                    <a:lnT>
                      <a:noFill/>
                    </a:lnT>
                    <a:lnB>
                      <a:noFill/>
                    </a:lnB>
                    <a:solidFill>
                      <a:srgbClr val="FFFF99"/>
                    </a:solidFill>
                  </a:tcPr>
                </a:tc>
                <a:tc>
                  <a:txBody>
                    <a:bodyPr/>
                    <a:lstStyle/>
                    <a:p>
                      <a:pPr algn="r" fontAlgn="b"/>
                      <a:r>
                        <a:rPr lang="en-US" sz="800" b="0" i="0" u="none" strike="noStrike" dirty="0">
                          <a:solidFill>
                            <a:srgbClr val="000000"/>
                          </a:solidFill>
                          <a:effectLst/>
                          <a:latin typeface="Arial" panose="020B0604020202020204" pitchFamily="34" charset="0"/>
                        </a:rPr>
                        <a:t>0.00</a:t>
                      </a:r>
                    </a:p>
                  </a:txBody>
                  <a:tcPr marL="9479" marR="9479" marT="9479" marB="0" anchor="b">
                    <a:lnL>
                      <a:noFill/>
                    </a:lnL>
                    <a:lnR>
                      <a:noFill/>
                    </a:lnR>
                    <a:lnT>
                      <a:noFill/>
                    </a:lnT>
                    <a:lnB>
                      <a:noFill/>
                    </a:lnB>
                    <a:solidFill>
                      <a:srgbClr val="FFFF99"/>
                    </a:solidFill>
                  </a:tcPr>
                </a:tc>
                <a:tc>
                  <a:txBody>
                    <a:bodyPr/>
                    <a:lstStyle/>
                    <a:p>
                      <a:pPr algn="r" fontAlgn="b"/>
                      <a:r>
                        <a:rPr lang="en-US" sz="800" b="0" i="0" u="none" strike="noStrike" dirty="0">
                          <a:solidFill>
                            <a:srgbClr val="000000"/>
                          </a:solidFill>
                          <a:effectLst/>
                          <a:latin typeface="Arial" panose="020B0604020202020204" pitchFamily="34" charset="0"/>
                        </a:rPr>
                        <a:t>0.00</a:t>
                      </a:r>
                    </a:p>
                  </a:txBody>
                  <a:tcPr marL="9479" marR="9479" marT="9479" marB="0" anchor="b">
                    <a:lnL>
                      <a:noFill/>
                    </a:lnL>
                    <a:lnR>
                      <a:noFill/>
                    </a:lnR>
                    <a:lnT>
                      <a:noFill/>
                    </a:lnT>
                    <a:lnB>
                      <a:noFill/>
                    </a:lnB>
                    <a:solidFill>
                      <a:srgbClr val="FFFF99"/>
                    </a:solidFill>
                  </a:tcPr>
                </a:tc>
                <a:tc>
                  <a:txBody>
                    <a:bodyPr/>
                    <a:lstStyle/>
                    <a:p>
                      <a:pPr algn="r" fontAlgn="b"/>
                      <a:r>
                        <a:rPr lang="en-US" sz="800" b="0" i="0" u="none" strike="noStrike" dirty="0">
                          <a:solidFill>
                            <a:srgbClr val="000000"/>
                          </a:solidFill>
                          <a:effectLst/>
                          <a:latin typeface="Arial" panose="020B0604020202020204" pitchFamily="34" charset="0"/>
                        </a:rPr>
                        <a:t>0.00</a:t>
                      </a:r>
                    </a:p>
                  </a:txBody>
                  <a:tcPr marL="9479" marR="9479" marT="9479" marB="0" anchor="b">
                    <a:lnL>
                      <a:noFill/>
                    </a:lnL>
                    <a:lnR>
                      <a:noFill/>
                    </a:lnR>
                    <a:lnT>
                      <a:noFill/>
                    </a:lnT>
                    <a:lnB>
                      <a:noFill/>
                    </a:lnB>
                    <a:solidFill>
                      <a:srgbClr val="FFFF99"/>
                    </a:solidFill>
                  </a:tcPr>
                </a:tc>
                <a:extLst>
                  <a:ext uri="{0D108BD9-81ED-4DB2-BD59-A6C34878D82A}">
                    <a16:rowId xmlns:a16="http://schemas.microsoft.com/office/drawing/2014/main" val="1264664447"/>
                  </a:ext>
                </a:extLst>
              </a:tr>
              <a:tr h="170626">
                <a:tc>
                  <a:txBody>
                    <a:bodyPr/>
                    <a:lstStyle/>
                    <a:p>
                      <a:pPr algn="l" fontAlgn="b"/>
                      <a:endParaRPr lang="en-US" sz="800" b="1" i="0" u="none" strike="noStrike" dirty="0">
                        <a:solidFill>
                          <a:srgbClr val="000000"/>
                        </a:solidFill>
                        <a:effectLst/>
                        <a:latin typeface="Arial" panose="020B0604020202020204" pitchFamily="34" charset="0"/>
                      </a:endParaRPr>
                    </a:p>
                  </a:txBody>
                  <a:tcPr marL="9479" marR="9479" marT="9479" marB="0" anchor="b">
                    <a:lnL>
                      <a:noFill/>
                    </a:lnL>
                    <a:lnR>
                      <a:noFill/>
                    </a:lnR>
                    <a:lnT>
                      <a:noFill/>
                    </a:lnT>
                    <a:lnB>
                      <a:noFill/>
                    </a:lnB>
                  </a:tcPr>
                </a:tc>
                <a:tc>
                  <a:txBody>
                    <a:bodyPr/>
                    <a:lstStyle/>
                    <a:p>
                      <a:pPr algn="l" fontAlgn="b"/>
                      <a:endParaRPr lang="en-US" sz="800" b="1" i="0" u="none" strike="noStrike" dirty="0">
                        <a:solidFill>
                          <a:srgbClr val="000000"/>
                        </a:solidFill>
                        <a:effectLst/>
                        <a:latin typeface="Arial" panose="020B0604020202020204" pitchFamily="34" charset="0"/>
                      </a:endParaRPr>
                    </a:p>
                  </a:txBody>
                  <a:tcPr marL="9479" marR="9479" marT="9479" marB="0" anchor="b">
                    <a:lnL>
                      <a:noFill/>
                    </a:lnL>
                    <a:lnR>
                      <a:noFill/>
                    </a:lnR>
                    <a:lnT>
                      <a:noFill/>
                    </a:lnT>
                    <a:lnB>
                      <a:noFill/>
                    </a:lnB>
                  </a:tcPr>
                </a:tc>
                <a:tc gridSpan="3">
                  <a:txBody>
                    <a:bodyPr/>
                    <a:lstStyle/>
                    <a:p>
                      <a:pPr algn="l" fontAlgn="b"/>
                      <a:r>
                        <a:rPr lang="en-US" sz="800" b="1" i="0" u="none" strike="noStrike" dirty="0">
                          <a:solidFill>
                            <a:srgbClr val="000000"/>
                          </a:solidFill>
                          <a:effectLst/>
                          <a:latin typeface="Arial" panose="020B0604020202020204" pitchFamily="34" charset="0"/>
                        </a:rPr>
                        <a:t>53307 · ROADS &amp; GRAVEL - Other</a:t>
                      </a:r>
                    </a:p>
                  </a:txBody>
                  <a:tcPr marL="9479" marR="9479" marT="9479" marB="0" anchor="b">
                    <a:lnL>
                      <a:noFill/>
                    </a:lnL>
                    <a:lnR>
                      <a:noFill/>
                    </a:lnR>
                    <a:lnT>
                      <a:noFill/>
                    </a:lnT>
                    <a:lnB>
                      <a:noFill/>
                    </a:lnB>
                  </a:tcPr>
                </a:tc>
                <a:tc hMerge="1">
                  <a:txBody>
                    <a:bodyPr/>
                    <a:lstStyle/>
                    <a:p>
                      <a:endParaRPr lang="en-US"/>
                    </a:p>
                  </a:txBody>
                  <a:tcPr/>
                </a:tc>
                <a:tc hMerge="1">
                  <a:txBody>
                    <a:bodyPr/>
                    <a:lstStyle/>
                    <a:p>
                      <a:endParaRPr lang="en-US"/>
                    </a:p>
                  </a:txBody>
                  <a:tcPr/>
                </a:tc>
                <a:tc>
                  <a:txBody>
                    <a:bodyPr/>
                    <a:lstStyle/>
                    <a:p>
                      <a:pPr algn="r" fontAlgn="b"/>
                      <a:r>
                        <a:rPr lang="en-US" sz="800" b="0" i="0" u="none" strike="noStrike" dirty="0">
                          <a:solidFill>
                            <a:srgbClr val="000000"/>
                          </a:solidFill>
                          <a:effectLst/>
                          <a:latin typeface="Arial" panose="020B0604020202020204" pitchFamily="34" charset="0"/>
                        </a:rPr>
                        <a:t>1,031.79</a:t>
                      </a:r>
                    </a:p>
                  </a:txBody>
                  <a:tcPr marL="9479" marR="9479" marT="9479" marB="0" anchor="b">
                    <a:lnL>
                      <a:noFill/>
                    </a:lnL>
                    <a:lnR>
                      <a:noFill/>
                    </a:lnR>
                    <a:lnT>
                      <a:noFill/>
                    </a:lnT>
                    <a:lnB w="12700" cap="flat" cmpd="sng" algn="ctr">
                      <a:solidFill>
                        <a:srgbClr val="000000"/>
                      </a:solidFill>
                      <a:prstDash val="solid"/>
                      <a:round/>
                      <a:headEnd type="none" w="med" len="med"/>
                      <a:tailEnd type="none" w="med" len="med"/>
                    </a:lnB>
                    <a:solidFill>
                      <a:srgbClr val="CCCCFF"/>
                    </a:solidFill>
                  </a:tcPr>
                </a:tc>
                <a:tc>
                  <a:txBody>
                    <a:bodyPr/>
                    <a:lstStyle/>
                    <a:p>
                      <a:pPr algn="r" fontAlgn="b"/>
                      <a:r>
                        <a:rPr lang="en-US" sz="800" b="0" i="0" u="none" strike="noStrike" dirty="0">
                          <a:solidFill>
                            <a:srgbClr val="000000"/>
                          </a:solidFill>
                          <a:effectLst/>
                          <a:latin typeface="Arial" panose="020B0604020202020204" pitchFamily="34" charset="0"/>
                        </a:rPr>
                        <a:t>8,401.74</a:t>
                      </a:r>
                    </a:p>
                  </a:txBody>
                  <a:tcPr marL="9479" marR="9479" marT="9479" marB="0" anchor="b">
                    <a:lnL>
                      <a:noFill/>
                    </a:lnL>
                    <a:lnR>
                      <a:noFill/>
                    </a:lnR>
                    <a:lnT>
                      <a:noFill/>
                    </a:lnT>
                    <a:lnB w="12700" cap="flat" cmpd="sng" algn="ctr">
                      <a:solidFill>
                        <a:srgbClr val="000000"/>
                      </a:solidFill>
                      <a:prstDash val="solid"/>
                      <a:round/>
                      <a:headEnd type="none" w="med" len="med"/>
                      <a:tailEnd type="none" w="med" len="med"/>
                    </a:lnB>
                    <a:solidFill>
                      <a:srgbClr val="99CCFF"/>
                    </a:solidFill>
                  </a:tcPr>
                </a:tc>
                <a:tc>
                  <a:txBody>
                    <a:bodyPr/>
                    <a:lstStyle/>
                    <a:p>
                      <a:pPr algn="r" fontAlgn="b"/>
                      <a:r>
                        <a:rPr lang="en-US" sz="800" b="0" i="0" u="none" strike="noStrike" dirty="0">
                          <a:solidFill>
                            <a:srgbClr val="000000"/>
                          </a:solidFill>
                          <a:effectLst/>
                          <a:latin typeface="Arial" panose="020B0604020202020204" pitchFamily="34" charset="0"/>
                        </a:rPr>
                        <a:t>277.77</a:t>
                      </a:r>
                    </a:p>
                  </a:txBody>
                  <a:tcPr marL="9479" marR="9479" marT="9479" marB="0" anchor="b">
                    <a:lnL>
                      <a:noFill/>
                    </a:lnL>
                    <a:lnR>
                      <a:noFill/>
                    </a:lnR>
                    <a:lnT>
                      <a:noFill/>
                    </a:lnT>
                    <a:lnB w="12700" cap="flat" cmpd="sng" algn="ctr">
                      <a:solidFill>
                        <a:srgbClr val="000000"/>
                      </a:solidFill>
                      <a:prstDash val="solid"/>
                      <a:round/>
                      <a:headEnd type="none" w="med" len="med"/>
                      <a:tailEnd type="none" w="med" len="med"/>
                    </a:lnB>
                    <a:solidFill>
                      <a:srgbClr val="FFFF99"/>
                    </a:solidFill>
                  </a:tcPr>
                </a:tc>
                <a:tc>
                  <a:txBody>
                    <a:bodyPr/>
                    <a:lstStyle/>
                    <a:p>
                      <a:pPr algn="r" fontAlgn="b"/>
                      <a:r>
                        <a:rPr lang="en-US" sz="800" b="0" i="0" u="none" strike="noStrike" dirty="0">
                          <a:solidFill>
                            <a:srgbClr val="000000"/>
                          </a:solidFill>
                          <a:effectLst/>
                          <a:latin typeface="Arial" panose="020B0604020202020204" pitchFamily="34" charset="0"/>
                        </a:rPr>
                        <a:t>8,681.25</a:t>
                      </a:r>
                    </a:p>
                  </a:txBody>
                  <a:tcPr marL="9479" marR="9479" marT="9479" marB="0" anchor="b">
                    <a:lnL>
                      <a:noFill/>
                    </a:lnL>
                    <a:lnR>
                      <a:noFill/>
                    </a:lnR>
                    <a:lnT>
                      <a:noFill/>
                    </a:lnT>
                    <a:lnB w="12700" cap="flat" cmpd="sng" algn="ctr">
                      <a:solidFill>
                        <a:srgbClr val="000000"/>
                      </a:solidFill>
                      <a:prstDash val="solid"/>
                      <a:round/>
                      <a:headEnd type="none" w="med" len="med"/>
                      <a:tailEnd type="none" w="med" len="med"/>
                    </a:lnB>
                    <a:solidFill>
                      <a:srgbClr val="FFFF99"/>
                    </a:solidFill>
                  </a:tcPr>
                </a:tc>
                <a:tc>
                  <a:txBody>
                    <a:bodyPr/>
                    <a:lstStyle/>
                    <a:p>
                      <a:pPr algn="r" fontAlgn="b"/>
                      <a:r>
                        <a:rPr lang="en-US" sz="800" b="0" i="0" u="none" strike="noStrike" dirty="0">
                          <a:solidFill>
                            <a:srgbClr val="000000"/>
                          </a:solidFill>
                          <a:effectLst/>
                          <a:latin typeface="Arial" panose="020B0604020202020204" pitchFamily="34" charset="0"/>
                        </a:rPr>
                        <a:t>200.00</a:t>
                      </a:r>
                    </a:p>
                  </a:txBody>
                  <a:tcPr marL="9479" marR="9479" marT="9479" marB="0" anchor="b">
                    <a:lnL>
                      <a:noFill/>
                    </a:lnL>
                    <a:lnR>
                      <a:noFill/>
                    </a:lnR>
                    <a:lnT>
                      <a:noFill/>
                    </a:lnT>
                    <a:lnB w="12700" cap="flat" cmpd="sng" algn="ctr">
                      <a:solidFill>
                        <a:srgbClr val="000000"/>
                      </a:solidFill>
                      <a:prstDash val="solid"/>
                      <a:round/>
                      <a:headEnd type="none" w="med" len="med"/>
                      <a:tailEnd type="none" w="med" len="med"/>
                    </a:lnB>
                    <a:solidFill>
                      <a:srgbClr val="FFFF99"/>
                    </a:solidFill>
                  </a:tcPr>
                </a:tc>
                <a:tc>
                  <a:txBody>
                    <a:bodyPr/>
                    <a:lstStyle/>
                    <a:p>
                      <a:pPr algn="r" fontAlgn="b"/>
                      <a:r>
                        <a:rPr lang="en-US" sz="800" b="0" i="0" u="none" strike="noStrike" dirty="0">
                          <a:solidFill>
                            <a:srgbClr val="000000"/>
                          </a:solidFill>
                          <a:effectLst/>
                          <a:latin typeface="Arial" panose="020B0604020202020204" pitchFamily="34" charset="0"/>
                        </a:rPr>
                        <a:t>8,881.25</a:t>
                      </a:r>
                    </a:p>
                  </a:txBody>
                  <a:tcPr marL="9479" marR="9479" marT="9479" marB="0" anchor="b">
                    <a:lnL>
                      <a:noFill/>
                    </a:lnL>
                    <a:lnR>
                      <a:noFill/>
                    </a:lnR>
                    <a:lnT>
                      <a:noFill/>
                    </a:lnT>
                    <a:lnB w="12700" cap="flat" cmpd="sng" algn="ctr">
                      <a:solidFill>
                        <a:srgbClr val="000000"/>
                      </a:solidFill>
                      <a:prstDash val="solid"/>
                      <a:round/>
                      <a:headEnd type="none" w="med" len="med"/>
                      <a:tailEnd type="none" w="med" len="med"/>
                    </a:lnB>
                    <a:solidFill>
                      <a:srgbClr val="FFFF99"/>
                    </a:solidFill>
                  </a:tcPr>
                </a:tc>
                <a:tc>
                  <a:txBody>
                    <a:bodyPr/>
                    <a:lstStyle/>
                    <a:p>
                      <a:pPr algn="r" fontAlgn="b"/>
                      <a:r>
                        <a:rPr lang="en-US" sz="800" b="0" i="0" u="none" strike="noStrike" dirty="0">
                          <a:solidFill>
                            <a:srgbClr val="000000"/>
                          </a:solidFill>
                          <a:effectLst/>
                          <a:latin typeface="Arial" panose="020B0604020202020204" pitchFamily="34" charset="0"/>
                        </a:rPr>
                        <a:t>9,000.00</a:t>
                      </a:r>
                    </a:p>
                  </a:txBody>
                  <a:tcPr marL="9479" marR="9479" marT="9479" marB="0" anchor="b">
                    <a:lnL>
                      <a:noFill/>
                    </a:lnL>
                    <a:lnR>
                      <a:noFill/>
                    </a:lnR>
                    <a:lnT>
                      <a:noFill/>
                    </a:lnT>
                    <a:lnB w="12700" cap="flat" cmpd="sng" algn="ctr">
                      <a:solidFill>
                        <a:srgbClr val="000000"/>
                      </a:solidFill>
                      <a:prstDash val="solid"/>
                      <a:round/>
                      <a:headEnd type="none" w="med" len="med"/>
                      <a:tailEnd type="none" w="med" len="med"/>
                    </a:lnB>
                    <a:solidFill>
                      <a:srgbClr val="FFFF99"/>
                    </a:solidFill>
                  </a:tcPr>
                </a:tc>
                <a:tc>
                  <a:txBody>
                    <a:bodyPr/>
                    <a:lstStyle/>
                    <a:p>
                      <a:pPr algn="r" fontAlgn="b"/>
                      <a:r>
                        <a:rPr lang="en-US" sz="800" b="0" i="0" u="none" strike="noStrike" dirty="0">
                          <a:solidFill>
                            <a:srgbClr val="000000"/>
                          </a:solidFill>
                          <a:effectLst/>
                          <a:latin typeface="Arial" panose="020B0604020202020204" pitchFamily="34" charset="0"/>
                        </a:rPr>
                        <a:t>9,000.00</a:t>
                      </a:r>
                    </a:p>
                  </a:txBody>
                  <a:tcPr marL="9479" marR="9479" marT="9479" marB="0" anchor="b">
                    <a:lnL>
                      <a:noFill/>
                    </a:lnL>
                    <a:lnR>
                      <a:noFill/>
                    </a:lnR>
                    <a:lnT>
                      <a:noFill/>
                    </a:lnT>
                    <a:lnB w="12700" cap="flat" cmpd="sng" algn="ctr">
                      <a:solidFill>
                        <a:srgbClr val="000000"/>
                      </a:solidFill>
                      <a:prstDash val="solid"/>
                      <a:round/>
                      <a:headEnd type="none" w="med" len="med"/>
                      <a:tailEnd type="none" w="med" len="med"/>
                    </a:lnB>
                    <a:solidFill>
                      <a:srgbClr val="FFFF99"/>
                    </a:solidFill>
                  </a:tcPr>
                </a:tc>
                <a:extLst>
                  <a:ext uri="{0D108BD9-81ED-4DB2-BD59-A6C34878D82A}">
                    <a16:rowId xmlns:a16="http://schemas.microsoft.com/office/drawing/2014/main" val="2738921990"/>
                  </a:ext>
                </a:extLst>
              </a:tr>
              <a:tr h="161147">
                <a:tc>
                  <a:txBody>
                    <a:bodyPr/>
                    <a:lstStyle/>
                    <a:p>
                      <a:pPr algn="l" fontAlgn="b"/>
                      <a:endParaRPr lang="en-US" sz="800" b="1" i="0" u="none" strike="noStrike" dirty="0">
                        <a:solidFill>
                          <a:srgbClr val="000000"/>
                        </a:solidFill>
                        <a:effectLst/>
                        <a:latin typeface="Arial" panose="020B0604020202020204" pitchFamily="34" charset="0"/>
                      </a:endParaRPr>
                    </a:p>
                  </a:txBody>
                  <a:tcPr marL="9479" marR="9479" marT="9479" marB="0" anchor="b">
                    <a:lnL>
                      <a:noFill/>
                    </a:lnL>
                    <a:lnR>
                      <a:noFill/>
                    </a:lnR>
                    <a:lnT>
                      <a:noFill/>
                    </a:lnT>
                    <a:lnB>
                      <a:noFill/>
                    </a:lnB>
                  </a:tcPr>
                </a:tc>
                <a:tc gridSpan="3">
                  <a:txBody>
                    <a:bodyPr/>
                    <a:lstStyle/>
                    <a:p>
                      <a:pPr algn="l" fontAlgn="b"/>
                      <a:r>
                        <a:rPr lang="en-US" sz="800" b="1" i="0" u="none" strike="noStrike" dirty="0">
                          <a:solidFill>
                            <a:srgbClr val="000000"/>
                          </a:solidFill>
                          <a:effectLst/>
                          <a:latin typeface="Arial" panose="020B0604020202020204" pitchFamily="34" charset="0"/>
                        </a:rPr>
                        <a:t>Total 53307 · ROADS &amp; GRAVEL</a:t>
                      </a:r>
                    </a:p>
                  </a:txBody>
                  <a:tcPr marL="9479" marR="9479" marT="9479" marB="0" anchor="b">
                    <a:lnL>
                      <a:noFill/>
                    </a:lnL>
                    <a:lnR>
                      <a:noFill/>
                    </a:lnR>
                    <a:lnT>
                      <a:noFill/>
                    </a:lnT>
                    <a:lnB>
                      <a:noFill/>
                    </a:lnB>
                  </a:tcPr>
                </a:tc>
                <a:tc hMerge="1">
                  <a:txBody>
                    <a:bodyPr/>
                    <a:lstStyle/>
                    <a:p>
                      <a:endParaRPr lang="en-US"/>
                    </a:p>
                  </a:txBody>
                  <a:tcPr/>
                </a:tc>
                <a:tc hMerge="1">
                  <a:txBody>
                    <a:bodyPr/>
                    <a:lstStyle/>
                    <a:p>
                      <a:endParaRPr lang="en-US"/>
                    </a:p>
                  </a:txBody>
                  <a:tcPr/>
                </a:tc>
                <a:tc>
                  <a:txBody>
                    <a:bodyPr/>
                    <a:lstStyle/>
                    <a:p>
                      <a:pPr algn="l" fontAlgn="b"/>
                      <a:endParaRPr lang="en-US" sz="800" b="1" i="0" u="none" strike="noStrike" dirty="0">
                        <a:solidFill>
                          <a:srgbClr val="000000"/>
                        </a:solidFill>
                        <a:effectLst/>
                        <a:latin typeface="Arial" panose="020B0604020202020204" pitchFamily="34" charset="0"/>
                      </a:endParaRPr>
                    </a:p>
                  </a:txBody>
                  <a:tcPr marL="9479" marR="9479" marT="9479" marB="0" anchor="b">
                    <a:lnL>
                      <a:noFill/>
                    </a:lnL>
                    <a:lnR>
                      <a:noFill/>
                    </a:lnR>
                    <a:lnT>
                      <a:noFill/>
                    </a:lnT>
                    <a:lnB>
                      <a:noFill/>
                    </a:lnB>
                  </a:tcPr>
                </a:tc>
                <a:tc>
                  <a:txBody>
                    <a:bodyPr/>
                    <a:lstStyle/>
                    <a:p>
                      <a:pPr algn="r" fontAlgn="b"/>
                      <a:r>
                        <a:rPr lang="en-US" sz="800" b="0" i="0" u="none" strike="noStrike" dirty="0">
                          <a:solidFill>
                            <a:srgbClr val="000000"/>
                          </a:solidFill>
                          <a:effectLst/>
                          <a:latin typeface="Arial" panose="020B0604020202020204" pitchFamily="34" charset="0"/>
                        </a:rPr>
                        <a:t>49,259.82</a:t>
                      </a:r>
                    </a:p>
                  </a:txBody>
                  <a:tcPr marL="9479" marR="9479" marT="9479" marB="0" anchor="b">
                    <a:lnL>
                      <a:noFill/>
                    </a:lnL>
                    <a:lnR>
                      <a:noFill/>
                    </a:lnR>
                    <a:lnT w="12700" cap="flat" cmpd="sng" algn="ctr">
                      <a:solidFill>
                        <a:srgbClr val="000000"/>
                      </a:solidFill>
                      <a:prstDash val="solid"/>
                      <a:round/>
                      <a:headEnd type="none" w="med" len="med"/>
                      <a:tailEnd type="none" w="med" len="med"/>
                    </a:lnT>
                    <a:lnB>
                      <a:noFill/>
                    </a:lnB>
                    <a:solidFill>
                      <a:srgbClr val="CCCCFF"/>
                    </a:solidFill>
                  </a:tcPr>
                </a:tc>
                <a:tc>
                  <a:txBody>
                    <a:bodyPr/>
                    <a:lstStyle/>
                    <a:p>
                      <a:pPr algn="r" fontAlgn="b"/>
                      <a:r>
                        <a:rPr lang="en-US" sz="800" b="0" i="0" u="none" strike="noStrike" dirty="0">
                          <a:solidFill>
                            <a:srgbClr val="000000"/>
                          </a:solidFill>
                          <a:effectLst/>
                          <a:latin typeface="Arial" panose="020B0604020202020204" pitchFamily="34" charset="0"/>
                        </a:rPr>
                        <a:t>293,771.38</a:t>
                      </a:r>
                    </a:p>
                  </a:txBody>
                  <a:tcPr marL="9479" marR="9479" marT="9479" marB="0" anchor="b">
                    <a:lnL>
                      <a:noFill/>
                    </a:lnL>
                    <a:lnR>
                      <a:noFill/>
                    </a:lnR>
                    <a:lnT w="12700" cap="flat" cmpd="sng" algn="ctr">
                      <a:solidFill>
                        <a:srgbClr val="000000"/>
                      </a:solidFill>
                      <a:prstDash val="solid"/>
                      <a:round/>
                      <a:headEnd type="none" w="med" len="med"/>
                      <a:tailEnd type="none" w="med" len="med"/>
                    </a:lnT>
                    <a:lnB>
                      <a:noFill/>
                    </a:lnB>
                    <a:solidFill>
                      <a:srgbClr val="99CCFF"/>
                    </a:solidFill>
                  </a:tcPr>
                </a:tc>
                <a:tc>
                  <a:txBody>
                    <a:bodyPr/>
                    <a:lstStyle/>
                    <a:p>
                      <a:pPr algn="r" fontAlgn="b"/>
                      <a:r>
                        <a:rPr lang="en-US" sz="800" b="0" i="0" u="none" strike="noStrike" dirty="0">
                          <a:solidFill>
                            <a:srgbClr val="000000"/>
                          </a:solidFill>
                          <a:effectLst/>
                          <a:latin typeface="Arial" panose="020B0604020202020204" pitchFamily="34" charset="0"/>
                        </a:rPr>
                        <a:t>43,057.26</a:t>
                      </a:r>
                    </a:p>
                  </a:txBody>
                  <a:tcPr marL="9479" marR="9479" marT="9479" marB="0" anchor="b">
                    <a:lnL>
                      <a:noFill/>
                    </a:lnL>
                    <a:lnR>
                      <a:noFill/>
                    </a:lnR>
                    <a:lnT w="12700" cap="flat" cmpd="sng" algn="ctr">
                      <a:solidFill>
                        <a:srgbClr val="000000"/>
                      </a:solidFill>
                      <a:prstDash val="solid"/>
                      <a:round/>
                      <a:headEnd type="none" w="med" len="med"/>
                      <a:tailEnd type="none" w="med" len="med"/>
                    </a:lnT>
                    <a:lnB>
                      <a:noFill/>
                    </a:lnB>
                    <a:solidFill>
                      <a:srgbClr val="FFFF99"/>
                    </a:solidFill>
                  </a:tcPr>
                </a:tc>
                <a:tc>
                  <a:txBody>
                    <a:bodyPr/>
                    <a:lstStyle/>
                    <a:p>
                      <a:pPr algn="r" fontAlgn="b"/>
                      <a:r>
                        <a:rPr lang="en-US" sz="800" b="0" i="0" u="none" strike="noStrike" dirty="0">
                          <a:solidFill>
                            <a:srgbClr val="000000"/>
                          </a:solidFill>
                          <a:effectLst/>
                          <a:latin typeface="Arial" panose="020B0604020202020204" pitchFamily="34" charset="0"/>
                        </a:rPr>
                        <a:t>48,034.56</a:t>
                      </a:r>
                    </a:p>
                  </a:txBody>
                  <a:tcPr marL="9479" marR="9479" marT="9479" marB="0" anchor="b">
                    <a:lnL>
                      <a:noFill/>
                    </a:lnL>
                    <a:lnR>
                      <a:noFill/>
                    </a:lnR>
                    <a:lnT w="12700" cap="flat" cmpd="sng" algn="ctr">
                      <a:solidFill>
                        <a:srgbClr val="000000"/>
                      </a:solidFill>
                      <a:prstDash val="solid"/>
                      <a:round/>
                      <a:headEnd type="none" w="med" len="med"/>
                      <a:tailEnd type="none" w="med" len="med"/>
                    </a:lnT>
                    <a:lnB>
                      <a:noFill/>
                    </a:lnB>
                    <a:solidFill>
                      <a:srgbClr val="FFFF99"/>
                    </a:solidFill>
                  </a:tcPr>
                </a:tc>
                <a:tc>
                  <a:txBody>
                    <a:bodyPr/>
                    <a:lstStyle/>
                    <a:p>
                      <a:pPr algn="r" fontAlgn="b"/>
                      <a:r>
                        <a:rPr lang="en-US" sz="800" b="0" i="0" u="none" strike="noStrike" dirty="0">
                          <a:solidFill>
                            <a:srgbClr val="000000"/>
                          </a:solidFill>
                          <a:effectLst/>
                          <a:latin typeface="Arial" panose="020B0604020202020204" pitchFamily="34" charset="0"/>
                        </a:rPr>
                        <a:t>209,401.68</a:t>
                      </a:r>
                    </a:p>
                  </a:txBody>
                  <a:tcPr marL="9479" marR="9479" marT="9479" marB="0" anchor="b">
                    <a:lnL>
                      <a:noFill/>
                    </a:lnL>
                    <a:lnR>
                      <a:noFill/>
                    </a:lnR>
                    <a:lnT w="12700" cap="flat" cmpd="sng" algn="ctr">
                      <a:solidFill>
                        <a:srgbClr val="000000"/>
                      </a:solidFill>
                      <a:prstDash val="solid"/>
                      <a:round/>
                      <a:headEnd type="none" w="med" len="med"/>
                      <a:tailEnd type="none" w="med" len="med"/>
                    </a:lnT>
                    <a:lnB>
                      <a:noFill/>
                    </a:lnB>
                    <a:solidFill>
                      <a:srgbClr val="FFFF99"/>
                    </a:solidFill>
                  </a:tcPr>
                </a:tc>
                <a:tc>
                  <a:txBody>
                    <a:bodyPr/>
                    <a:lstStyle/>
                    <a:p>
                      <a:pPr algn="r" fontAlgn="b"/>
                      <a:r>
                        <a:rPr lang="en-US" sz="800" b="0" i="0" u="none" strike="noStrike" dirty="0">
                          <a:solidFill>
                            <a:srgbClr val="000000"/>
                          </a:solidFill>
                          <a:effectLst/>
                          <a:latin typeface="Arial" panose="020B0604020202020204" pitchFamily="34" charset="0"/>
                        </a:rPr>
                        <a:t>257,436.24</a:t>
                      </a:r>
                    </a:p>
                  </a:txBody>
                  <a:tcPr marL="9479" marR="9479" marT="9479" marB="0" anchor="b">
                    <a:lnL>
                      <a:noFill/>
                    </a:lnL>
                    <a:lnR>
                      <a:noFill/>
                    </a:lnR>
                    <a:lnT w="12700" cap="flat" cmpd="sng" algn="ctr">
                      <a:solidFill>
                        <a:srgbClr val="000000"/>
                      </a:solidFill>
                      <a:prstDash val="solid"/>
                      <a:round/>
                      <a:headEnd type="none" w="med" len="med"/>
                      <a:tailEnd type="none" w="med" len="med"/>
                    </a:lnT>
                    <a:lnB>
                      <a:noFill/>
                    </a:lnB>
                    <a:solidFill>
                      <a:srgbClr val="FFFF99"/>
                    </a:solidFill>
                  </a:tcPr>
                </a:tc>
                <a:tc>
                  <a:txBody>
                    <a:bodyPr/>
                    <a:lstStyle/>
                    <a:p>
                      <a:pPr algn="r" fontAlgn="b"/>
                      <a:r>
                        <a:rPr lang="en-US" sz="800" b="0" i="0" u="none" strike="noStrike" dirty="0">
                          <a:solidFill>
                            <a:srgbClr val="000000"/>
                          </a:solidFill>
                          <a:effectLst/>
                          <a:latin typeface="Arial" panose="020B0604020202020204" pitchFamily="34" charset="0"/>
                        </a:rPr>
                        <a:t>254,200.00</a:t>
                      </a:r>
                    </a:p>
                  </a:txBody>
                  <a:tcPr marL="9479" marR="9479" marT="9479" marB="0" anchor="b">
                    <a:lnL>
                      <a:noFill/>
                    </a:lnL>
                    <a:lnR>
                      <a:noFill/>
                    </a:lnR>
                    <a:lnT w="12700" cap="flat" cmpd="sng" algn="ctr">
                      <a:solidFill>
                        <a:srgbClr val="000000"/>
                      </a:solidFill>
                      <a:prstDash val="solid"/>
                      <a:round/>
                      <a:headEnd type="none" w="med" len="med"/>
                      <a:tailEnd type="none" w="med" len="med"/>
                    </a:lnT>
                    <a:lnB>
                      <a:noFill/>
                    </a:lnB>
                    <a:solidFill>
                      <a:srgbClr val="FFFF99"/>
                    </a:solidFill>
                  </a:tcPr>
                </a:tc>
                <a:tc>
                  <a:txBody>
                    <a:bodyPr/>
                    <a:lstStyle/>
                    <a:p>
                      <a:pPr algn="r" fontAlgn="b"/>
                      <a:r>
                        <a:rPr lang="en-US" sz="800" b="0" i="0" u="none" strike="noStrike" dirty="0">
                          <a:solidFill>
                            <a:srgbClr val="000000"/>
                          </a:solidFill>
                          <a:effectLst/>
                          <a:latin typeface="Arial" panose="020B0604020202020204" pitchFamily="34" charset="0"/>
                        </a:rPr>
                        <a:t>247,000.00</a:t>
                      </a:r>
                    </a:p>
                  </a:txBody>
                  <a:tcPr marL="9479" marR="9479" marT="9479" marB="0" anchor="b">
                    <a:lnL>
                      <a:noFill/>
                    </a:lnL>
                    <a:lnR>
                      <a:noFill/>
                    </a:lnR>
                    <a:lnT w="12700" cap="flat" cmpd="sng" algn="ctr">
                      <a:solidFill>
                        <a:srgbClr val="000000"/>
                      </a:solidFill>
                      <a:prstDash val="solid"/>
                      <a:round/>
                      <a:headEnd type="none" w="med" len="med"/>
                      <a:tailEnd type="none" w="med" len="med"/>
                    </a:lnT>
                    <a:lnB>
                      <a:noFill/>
                    </a:lnB>
                    <a:solidFill>
                      <a:srgbClr val="FFFF99"/>
                    </a:solidFill>
                  </a:tcPr>
                </a:tc>
                <a:extLst>
                  <a:ext uri="{0D108BD9-81ED-4DB2-BD59-A6C34878D82A}">
                    <a16:rowId xmlns:a16="http://schemas.microsoft.com/office/drawing/2014/main" val="1496409514"/>
                  </a:ext>
                </a:extLst>
              </a:tr>
            </a:tbl>
          </a:graphicData>
        </a:graphic>
      </p:graphicFrame>
      <p:sp>
        <p:nvSpPr>
          <p:cNvPr id="3" name="TextBox 2">
            <a:extLst>
              <a:ext uri="{FF2B5EF4-FFF2-40B4-BE49-F238E27FC236}">
                <a16:creationId xmlns:a16="http://schemas.microsoft.com/office/drawing/2014/main" id="{D911F352-4E3F-4889-B7EE-BD6587712F52}"/>
              </a:ext>
            </a:extLst>
          </p:cNvPr>
          <p:cNvSpPr txBox="1"/>
          <p:nvPr/>
        </p:nvSpPr>
        <p:spPr>
          <a:xfrm>
            <a:off x="760390" y="5003133"/>
            <a:ext cx="8039100" cy="1854867"/>
          </a:xfrm>
          <a:prstGeom prst="rect">
            <a:avLst/>
          </a:prstGeom>
          <a:noFill/>
        </p:spPr>
        <p:txBody>
          <a:bodyPr wrap="square" rtlCol="0">
            <a:spAutoFit/>
          </a:bodyPr>
          <a:lstStyle/>
          <a:p>
            <a:r>
              <a:rPr lang="en-US" dirty="0"/>
              <a:t>53300 Roads Wages, slight increase for employee reviews and potential salary adjustments planned</a:t>
            </a:r>
          </a:p>
          <a:p>
            <a:pPr lvl="0">
              <a:lnSpc>
                <a:spcPct val="90000"/>
              </a:lnSpc>
              <a:spcBef>
                <a:spcPts val="1000"/>
              </a:spcBef>
            </a:pPr>
            <a:r>
              <a:rPr lang="en-US" dirty="0"/>
              <a:t>53307.3 Reduced budget for cold patch, less required with the improvements to</a:t>
            </a:r>
          </a:p>
          <a:p>
            <a:r>
              <a:rPr lang="en-US" dirty="0"/>
              <a:t> Alan, Fishtrap and Stiloski Roads</a:t>
            </a:r>
          </a:p>
          <a:p>
            <a:r>
              <a:rPr lang="en-US" dirty="0"/>
              <a:t>53307.4 Sand &amp; Salt light increase</a:t>
            </a:r>
          </a:p>
          <a:p>
            <a:r>
              <a:rPr lang="en-US" dirty="0"/>
              <a:t>53307 Approximate 3% decrease in Roads&amp;Gravel</a:t>
            </a:r>
          </a:p>
        </p:txBody>
      </p:sp>
    </p:spTree>
    <p:extLst>
      <p:ext uri="{BB962C8B-B14F-4D97-AF65-F5344CB8AC3E}">
        <p14:creationId xmlns:p14="http://schemas.microsoft.com/office/powerpoint/2010/main" val="163046786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5807" y="252112"/>
            <a:ext cx="8373683" cy="643776"/>
          </a:xfrm>
        </p:spPr>
        <p:txBody>
          <a:bodyPr>
            <a:normAutofit fontScale="90000"/>
          </a:bodyPr>
          <a:lstStyle/>
          <a:p>
            <a:r>
              <a:rPr lang="en-US" b="1" dirty="0"/>
              <a:t>Transportation </a:t>
            </a:r>
            <a:r>
              <a:rPr lang="en-US" sz="2400" b="1" dirty="0"/>
              <a:t>(Cont’d)</a:t>
            </a:r>
          </a:p>
        </p:txBody>
      </p:sp>
      <p:graphicFrame>
        <p:nvGraphicFramePr>
          <p:cNvPr id="5" name="Content Placeholder 4">
            <a:extLst>
              <a:ext uri="{FF2B5EF4-FFF2-40B4-BE49-F238E27FC236}">
                <a16:creationId xmlns:a16="http://schemas.microsoft.com/office/drawing/2014/main" id="{43CB3A4F-D108-4588-B1A2-DD5E11818517}"/>
              </a:ext>
            </a:extLst>
          </p:cNvPr>
          <p:cNvGraphicFramePr>
            <a:graphicFrameLocks noGrp="1"/>
          </p:cNvGraphicFramePr>
          <p:nvPr>
            <p:ph idx="1"/>
            <p:extLst>
              <p:ext uri="{D42A27DB-BD31-4B8C-83A1-F6EECF244321}">
                <p14:modId xmlns:p14="http://schemas.microsoft.com/office/powerpoint/2010/main" val="803848409"/>
              </p:ext>
            </p:extLst>
          </p:nvPr>
        </p:nvGraphicFramePr>
        <p:xfrm>
          <a:off x="301982" y="1191419"/>
          <a:ext cx="7315200" cy="2609850"/>
        </p:xfrm>
        <a:graphic>
          <a:graphicData uri="http://schemas.openxmlformats.org/drawingml/2006/table">
            <a:tbl>
              <a:tblPr/>
              <a:tblGrid>
                <a:gridCol w="609600">
                  <a:extLst>
                    <a:ext uri="{9D8B030D-6E8A-4147-A177-3AD203B41FA5}">
                      <a16:colId xmlns:a16="http://schemas.microsoft.com/office/drawing/2014/main" val="3055867539"/>
                    </a:ext>
                  </a:extLst>
                </a:gridCol>
                <a:gridCol w="609600">
                  <a:extLst>
                    <a:ext uri="{9D8B030D-6E8A-4147-A177-3AD203B41FA5}">
                      <a16:colId xmlns:a16="http://schemas.microsoft.com/office/drawing/2014/main" val="3436279832"/>
                    </a:ext>
                  </a:extLst>
                </a:gridCol>
                <a:gridCol w="609600">
                  <a:extLst>
                    <a:ext uri="{9D8B030D-6E8A-4147-A177-3AD203B41FA5}">
                      <a16:colId xmlns:a16="http://schemas.microsoft.com/office/drawing/2014/main" val="4107051043"/>
                    </a:ext>
                  </a:extLst>
                </a:gridCol>
                <a:gridCol w="609600">
                  <a:extLst>
                    <a:ext uri="{9D8B030D-6E8A-4147-A177-3AD203B41FA5}">
                      <a16:colId xmlns:a16="http://schemas.microsoft.com/office/drawing/2014/main" val="1303698352"/>
                    </a:ext>
                  </a:extLst>
                </a:gridCol>
                <a:gridCol w="609600">
                  <a:extLst>
                    <a:ext uri="{9D8B030D-6E8A-4147-A177-3AD203B41FA5}">
                      <a16:colId xmlns:a16="http://schemas.microsoft.com/office/drawing/2014/main" val="2571993736"/>
                    </a:ext>
                  </a:extLst>
                </a:gridCol>
                <a:gridCol w="609600">
                  <a:extLst>
                    <a:ext uri="{9D8B030D-6E8A-4147-A177-3AD203B41FA5}">
                      <a16:colId xmlns:a16="http://schemas.microsoft.com/office/drawing/2014/main" val="2975512743"/>
                    </a:ext>
                  </a:extLst>
                </a:gridCol>
                <a:gridCol w="609600">
                  <a:extLst>
                    <a:ext uri="{9D8B030D-6E8A-4147-A177-3AD203B41FA5}">
                      <a16:colId xmlns:a16="http://schemas.microsoft.com/office/drawing/2014/main" val="1123366079"/>
                    </a:ext>
                  </a:extLst>
                </a:gridCol>
                <a:gridCol w="609600">
                  <a:extLst>
                    <a:ext uri="{9D8B030D-6E8A-4147-A177-3AD203B41FA5}">
                      <a16:colId xmlns:a16="http://schemas.microsoft.com/office/drawing/2014/main" val="2538005443"/>
                    </a:ext>
                  </a:extLst>
                </a:gridCol>
                <a:gridCol w="609600">
                  <a:extLst>
                    <a:ext uri="{9D8B030D-6E8A-4147-A177-3AD203B41FA5}">
                      <a16:colId xmlns:a16="http://schemas.microsoft.com/office/drawing/2014/main" val="2743621429"/>
                    </a:ext>
                  </a:extLst>
                </a:gridCol>
                <a:gridCol w="609600">
                  <a:extLst>
                    <a:ext uri="{9D8B030D-6E8A-4147-A177-3AD203B41FA5}">
                      <a16:colId xmlns:a16="http://schemas.microsoft.com/office/drawing/2014/main" val="3930204050"/>
                    </a:ext>
                  </a:extLst>
                </a:gridCol>
                <a:gridCol w="609600">
                  <a:extLst>
                    <a:ext uri="{9D8B030D-6E8A-4147-A177-3AD203B41FA5}">
                      <a16:colId xmlns:a16="http://schemas.microsoft.com/office/drawing/2014/main" val="3717198735"/>
                    </a:ext>
                  </a:extLst>
                </a:gridCol>
                <a:gridCol w="609600">
                  <a:extLst>
                    <a:ext uri="{9D8B030D-6E8A-4147-A177-3AD203B41FA5}">
                      <a16:colId xmlns:a16="http://schemas.microsoft.com/office/drawing/2014/main" val="987475365"/>
                    </a:ext>
                  </a:extLst>
                </a:gridCol>
              </a:tblGrid>
              <a:tr h="190500">
                <a:tc>
                  <a:txBody>
                    <a:bodyPr/>
                    <a:lstStyle/>
                    <a:p>
                      <a:pPr algn="l" fontAlgn="b"/>
                      <a:endParaRPr lang="en-US" sz="1000" b="0" i="0" u="none" strike="noStrike" dirty="0">
                        <a:effectLst/>
                        <a:latin typeface="Arial" panose="020B0604020202020204" pitchFamily="34" charset="0"/>
                      </a:endParaRPr>
                    </a:p>
                  </a:txBody>
                  <a:tcPr marL="9525" marR="9525" marT="9525" marB="0" anchor="b">
                    <a:lnL>
                      <a:noFill/>
                    </a:lnL>
                    <a:lnR>
                      <a:noFill/>
                    </a:lnR>
                    <a:lnT>
                      <a:noFill/>
                    </a:lnT>
                    <a:lnB>
                      <a:noFill/>
                    </a:lnB>
                  </a:tcPr>
                </a:tc>
                <a:tc>
                  <a:txBody>
                    <a:bodyPr/>
                    <a:lstStyle/>
                    <a:p>
                      <a:pPr algn="l" fontAlgn="b"/>
                      <a:endParaRPr lang="en-US" sz="1000" b="0" i="0" u="none" strike="noStrike" dirty="0">
                        <a:effectLst/>
                        <a:latin typeface="Arial" panose="020B0604020202020204" pitchFamily="34" charset="0"/>
                      </a:endParaRPr>
                    </a:p>
                  </a:txBody>
                  <a:tcPr marL="9525" marR="9525" marT="9525" marB="0" anchor="b">
                    <a:lnL>
                      <a:noFill/>
                    </a:lnL>
                    <a:lnR>
                      <a:noFill/>
                    </a:lnR>
                    <a:lnT>
                      <a:noFill/>
                    </a:lnT>
                    <a:lnB>
                      <a:noFill/>
                    </a:lnB>
                  </a:tcPr>
                </a:tc>
                <a:tc>
                  <a:txBody>
                    <a:bodyPr/>
                    <a:lstStyle/>
                    <a:p>
                      <a:pPr algn="l" fontAlgn="b"/>
                      <a:endParaRPr lang="en-US" sz="1000" b="0" i="0" u="none" strike="noStrike" dirty="0">
                        <a:effectLst/>
                        <a:latin typeface="Arial" panose="020B0604020202020204" pitchFamily="34" charset="0"/>
                      </a:endParaRPr>
                    </a:p>
                  </a:txBody>
                  <a:tcPr marL="9525" marR="9525" marT="9525" marB="0" anchor="b">
                    <a:lnL>
                      <a:noFill/>
                    </a:lnL>
                    <a:lnR>
                      <a:noFill/>
                    </a:lnR>
                    <a:lnT>
                      <a:noFill/>
                    </a:lnT>
                    <a:lnB>
                      <a:noFill/>
                    </a:lnB>
                  </a:tcPr>
                </a:tc>
                <a:tc>
                  <a:txBody>
                    <a:bodyPr/>
                    <a:lstStyle/>
                    <a:p>
                      <a:pPr algn="l" fontAlgn="b"/>
                      <a:endParaRPr lang="en-US" sz="1000" b="0" i="0" u="none" strike="noStrike" dirty="0">
                        <a:effectLst/>
                        <a:latin typeface="Arial" panose="020B0604020202020204" pitchFamily="34" charset="0"/>
                      </a:endParaRPr>
                    </a:p>
                  </a:txBody>
                  <a:tcPr marL="9525" marR="9525" marT="9525" marB="0" anchor="b">
                    <a:lnL>
                      <a:noFill/>
                    </a:lnL>
                    <a:lnR>
                      <a:noFill/>
                    </a:lnR>
                    <a:lnT>
                      <a:noFill/>
                    </a:lnT>
                    <a:lnB>
                      <a:noFill/>
                    </a:lnB>
                  </a:tcPr>
                </a:tc>
                <a:tc>
                  <a:txBody>
                    <a:bodyPr/>
                    <a:lstStyle/>
                    <a:p>
                      <a:pPr algn="ctr" fontAlgn="b"/>
                      <a:r>
                        <a:rPr lang="en-US" sz="1100" b="0" i="0" u="none" strike="noStrike" dirty="0">
                          <a:solidFill>
                            <a:srgbClr val="000000"/>
                          </a:solidFill>
                          <a:effectLst/>
                          <a:latin typeface="Calibri" panose="020F0502020204030204" pitchFamily="34" charset="0"/>
                        </a:rPr>
                        <a:t> </a:t>
                      </a:r>
                    </a:p>
                  </a:txBody>
                  <a:tcPr marL="9525" marR="9525" marT="9525" marB="0" anchor="b">
                    <a:lnL>
                      <a:noFill/>
                    </a:lnL>
                    <a:lnR>
                      <a:noFill/>
                    </a:lnR>
                    <a:lnT>
                      <a:noFill/>
                    </a:lnT>
                    <a:lnB>
                      <a:noFill/>
                    </a:lnB>
                    <a:solidFill>
                      <a:srgbClr val="CCCCFF"/>
                    </a:solidFill>
                  </a:tcPr>
                </a:tc>
                <a:tc>
                  <a:txBody>
                    <a:bodyPr/>
                    <a:lstStyle/>
                    <a:p>
                      <a:pPr algn="ctr" fontAlgn="b"/>
                      <a:r>
                        <a:rPr lang="en-US" sz="1100" b="0" i="0" u="none" strike="noStrike" dirty="0">
                          <a:solidFill>
                            <a:srgbClr val="000000"/>
                          </a:solidFill>
                          <a:effectLst/>
                          <a:latin typeface="Calibri" panose="020F0502020204030204" pitchFamily="34" charset="0"/>
                        </a:rPr>
                        <a:t> </a:t>
                      </a:r>
                    </a:p>
                  </a:txBody>
                  <a:tcPr marL="9525" marR="9525" marT="9525" marB="0" anchor="b">
                    <a:lnL>
                      <a:noFill/>
                    </a:lnL>
                    <a:lnR>
                      <a:noFill/>
                    </a:lnR>
                    <a:lnT>
                      <a:noFill/>
                    </a:lnT>
                    <a:lnB>
                      <a:noFill/>
                    </a:lnB>
                    <a:solidFill>
                      <a:srgbClr val="99CCFF"/>
                    </a:solidFill>
                  </a:tcPr>
                </a:tc>
                <a:tc>
                  <a:txBody>
                    <a:bodyPr/>
                    <a:lstStyle/>
                    <a:p>
                      <a:pPr algn="ctr" fontAlgn="b"/>
                      <a:r>
                        <a:rPr lang="en-US" sz="800" b="1" i="0" u="none" strike="noStrike" dirty="0">
                          <a:effectLst/>
                          <a:latin typeface="Arial" panose="020B0604020202020204" pitchFamily="34" charset="0"/>
                        </a:rPr>
                        <a:t> </a:t>
                      </a:r>
                    </a:p>
                  </a:txBody>
                  <a:tcPr marL="9525" marR="9525" marT="9525" marB="0" anchor="b">
                    <a:lnL>
                      <a:noFill/>
                    </a:lnL>
                    <a:lnR>
                      <a:noFill/>
                    </a:lnR>
                    <a:lnT>
                      <a:noFill/>
                    </a:lnT>
                    <a:lnB>
                      <a:noFill/>
                    </a:lnB>
                    <a:solidFill>
                      <a:srgbClr val="FFFF99"/>
                    </a:solidFill>
                  </a:tcPr>
                </a:tc>
                <a:tc>
                  <a:txBody>
                    <a:bodyPr/>
                    <a:lstStyle/>
                    <a:p>
                      <a:pPr algn="ctr" fontAlgn="b"/>
                      <a:r>
                        <a:rPr lang="en-US" sz="800" b="1" i="0" u="none" strike="noStrike" dirty="0">
                          <a:effectLst/>
                          <a:latin typeface="Arial" panose="020B0604020202020204" pitchFamily="34" charset="0"/>
                        </a:rPr>
                        <a:t>Actual</a:t>
                      </a:r>
                    </a:p>
                  </a:txBody>
                  <a:tcPr marL="9525" marR="9525" marT="9525" marB="0" anchor="b">
                    <a:lnL>
                      <a:noFill/>
                    </a:lnL>
                    <a:lnR>
                      <a:noFill/>
                    </a:lnR>
                    <a:lnT>
                      <a:noFill/>
                    </a:lnT>
                    <a:lnB>
                      <a:noFill/>
                    </a:lnB>
                    <a:solidFill>
                      <a:srgbClr val="FFFF99"/>
                    </a:solidFill>
                  </a:tcPr>
                </a:tc>
                <a:tc>
                  <a:txBody>
                    <a:bodyPr/>
                    <a:lstStyle/>
                    <a:p>
                      <a:pPr algn="ctr" fontAlgn="b"/>
                      <a:r>
                        <a:rPr lang="en-US" sz="800" b="1" i="0" u="none" strike="noStrike" dirty="0">
                          <a:effectLst/>
                          <a:latin typeface="Arial" panose="020B0604020202020204" pitchFamily="34" charset="0"/>
                        </a:rPr>
                        <a:t>Estimated</a:t>
                      </a:r>
                    </a:p>
                  </a:txBody>
                  <a:tcPr marL="9525" marR="9525" marT="9525" marB="0" anchor="b">
                    <a:lnL>
                      <a:noFill/>
                    </a:lnL>
                    <a:lnR>
                      <a:noFill/>
                    </a:lnR>
                    <a:lnT>
                      <a:noFill/>
                    </a:lnT>
                    <a:lnB>
                      <a:noFill/>
                    </a:lnB>
                    <a:solidFill>
                      <a:srgbClr val="FFFF99"/>
                    </a:solidFill>
                  </a:tcPr>
                </a:tc>
                <a:tc>
                  <a:txBody>
                    <a:bodyPr/>
                    <a:lstStyle/>
                    <a:p>
                      <a:pPr algn="ctr" fontAlgn="b"/>
                      <a:r>
                        <a:rPr lang="en-US" sz="800" b="1" i="0" u="none" strike="noStrike" dirty="0">
                          <a:effectLst/>
                          <a:latin typeface="Arial" panose="020B0604020202020204" pitchFamily="34" charset="0"/>
                        </a:rPr>
                        <a:t>Estimated &amp;</a:t>
                      </a:r>
                    </a:p>
                  </a:txBody>
                  <a:tcPr marL="9525" marR="9525" marT="9525" marB="0" anchor="b">
                    <a:lnL>
                      <a:noFill/>
                    </a:lnL>
                    <a:lnR>
                      <a:noFill/>
                    </a:lnR>
                    <a:lnT>
                      <a:noFill/>
                    </a:lnT>
                    <a:lnB>
                      <a:noFill/>
                    </a:lnB>
                    <a:solidFill>
                      <a:srgbClr val="FFFF99"/>
                    </a:solidFill>
                  </a:tcPr>
                </a:tc>
                <a:tc>
                  <a:txBody>
                    <a:bodyPr/>
                    <a:lstStyle/>
                    <a:p>
                      <a:pPr algn="ctr" fontAlgn="b"/>
                      <a:r>
                        <a:rPr lang="en-US" sz="800" b="1" i="0" u="none" strike="noStrike" dirty="0">
                          <a:effectLst/>
                          <a:latin typeface="Arial" panose="020B0604020202020204" pitchFamily="34" charset="0"/>
                        </a:rPr>
                        <a:t>FINAL</a:t>
                      </a:r>
                    </a:p>
                  </a:txBody>
                  <a:tcPr marL="9525" marR="9525" marT="9525" marB="0" anchor="b">
                    <a:lnL>
                      <a:noFill/>
                    </a:lnL>
                    <a:lnR>
                      <a:noFill/>
                    </a:lnR>
                    <a:lnT>
                      <a:noFill/>
                    </a:lnT>
                    <a:lnB>
                      <a:noFill/>
                    </a:lnB>
                    <a:solidFill>
                      <a:srgbClr val="FFFF99"/>
                    </a:solidFill>
                  </a:tcPr>
                </a:tc>
                <a:tc>
                  <a:txBody>
                    <a:bodyPr/>
                    <a:lstStyle/>
                    <a:p>
                      <a:pPr algn="ctr" fontAlgn="b"/>
                      <a:r>
                        <a:rPr lang="en-US" sz="800" b="1" i="0" u="none" strike="noStrike" dirty="0">
                          <a:effectLst/>
                          <a:latin typeface="Arial" panose="020B0604020202020204" pitchFamily="34" charset="0"/>
                        </a:rPr>
                        <a:t>PROPOSED</a:t>
                      </a:r>
                    </a:p>
                  </a:txBody>
                  <a:tcPr marL="9525" marR="9525" marT="9525" marB="0" anchor="b">
                    <a:lnL>
                      <a:noFill/>
                    </a:lnL>
                    <a:lnR>
                      <a:noFill/>
                    </a:lnR>
                    <a:lnT>
                      <a:noFill/>
                    </a:lnT>
                    <a:lnB>
                      <a:noFill/>
                    </a:lnB>
                    <a:solidFill>
                      <a:srgbClr val="FFFF99"/>
                    </a:solidFill>
                  </a:tcPr>
                </a:tc>
                <a:extLst>
                  <a:ext uri="{0D108BD9-81ED-4DB2-BD59-A6C34878D82A}">
                    <a16:rowId xmlns:a16="http://schemas.microsoft.com/office/drawing/2014/main" val="2358158102"/>
                  </a:ext>
                </a:extLst>
              </a:tr>
              <a:tr h="295275">
                <a:tc>
                  <a:txBody>
                    <a:bodyPr/>
                    <a:lstStyle/>
                    <a:p>
                      <a:pPr algn="l" fontAlgn="b"/>
                      <a:endParaRPr lang="en-US" sz="1000" b="0" i="0" u="none" strike="noStrike" dirty="0">
                        <a:effectLst/>
                        <a:latin typeface="Arial" panose="020B0604020202020204" pitchFamily="34" charset="0"/>
                      </a:endParaRPr>
                    </a:p>
                  </a:txBody>
                  <a:tcPr marL="9525" marR="9525" marT="9525" marB="0" anchor="b">
                    <a:lnL>
                      <a:noFill/>
                    </a:lnL>
                    <a:lnR>
                      <a:noFill/>
                    </a:lnR>
                    <a:lnT>
                      <a:noFill/>
                    </a:lnT>
                    <a:lnB>
                      <a:noFill/>
                    </a:lnB>
                  </a:tcPr>
                </a:tc>
                <a:tc>
                  <a:txBody>
                    <a:bodyPr/>
                    <a:lstStyle/>
                    <a:p>
                      <a:pPr algn="l" fontAlgn="b"/>
                      <a:endParaRPr lang="en-US" sz="1000" b="0" i="0" u="none" strike="noStrike" dirty="0">
                        <a:effectLst/>
                        <a:latin typeface="Arial" panose="020B0604020202020204" pitchFamily="34" charset="0"/>
                      </a:endParaRPr>
                    </a:p>
                  </a:txBody>
                  <a:tcPr marL="9525" marR="9525" marT="9525" marB="0" anchor="b">
                    <a:lnL>
                      <a:noFill/>
                    </a:lnL>
                    <a:lnR>
                      <a:noFill/>
                    </a:lnR>
                    <a:lnT>
                      <a:noFill/>
                    </a:lnT>
                    <a:lnB>
                      <a:noFill/>
                    </a:lnB>
                  </a:tcPr>
                </a:tc>
                <a:tc>
                  <a:txBody>
                    <a:bodyPr/>
                    <a:lstStyle/>
                    <a:p>
                      <a:pPr algn="l" fontAlgn="b"/>
                      <a:endParaRPr lang="en-US" sz="1000" b="0" i="0" u="none" strike="noStrike" dirty="0">
                        <a:effectLst/>
                        <a:latin typeface="Arial" panose="020B0604020202020204" pitchFamily="34" charset="0"/>
                      </a:endParaRPr>
                    </a:p>
                  </a:txBody>
                  <a:tcPr marL="9525" marR="9525" marT="9525" marB="0" anchor="b">
                    <a:lnL>
                      <a:noFill/>
                    </a:lnL>
                    <a:lnR>
                      <a:noFill/>
                    </a:lnR>
                    <a:lnT>
                      <a:noFill/>
                    </a:lnT>
                    <a:lnB>
                      <a:noFill/>
                    </a:lnB>
                  </a:tcPr>
                </a:tc>
                <a:tc>
                  <a:txBody>
                    <a:bodyPr/>
                    <a:lstStyle/>
                    <a:p>
                      <a:pPr algn="l" fontAlgn="b"/>
                      <a:endParaRPr lang="en-US" sz="1000" b="0" i="0" u="none" strike="noStrike" dirty="0">
                        <a:effectLst/>
                        <a:latin typeface="Arial" panose="020B0604020202020204" pitchFamily="34" charset="0"/>
                      </a:endParaRPr>
                    </a:p>
                  </a:txBody>
                  <a:tcPr marL="9525" marR="9525" marT="9525" marB="0" anchor="b">
                    <a:lnL>
                      <a:noFill/>
                    </a:lnL>
                    <a:lnR>
                      <a:noFill/>
                    </a:lnR>
                    <a:lnT>
                      <a:noFill/>
                    </a:lnT>
                    <a:lnB>
                      <a:noFill/>
                    </a:lnB>
                  </a:tcPr>
                </a:tc>
                <a:tc>
                  <a:txBody>
                    <a:bodyPr/>
                    <a:lstStyle/>
                    <a:p>
                      <a:pPr algn="ctr" fontAlgn="b"/>
                      <a:r>
                        <a:rPr lang="en-US" sz="800" b="1" i="0" u="none" strike="noStrike" dirty="0">
                          <a:solidFill>
                            <a:srgbClr val="000000"/>
                          </a:solidFill>
                          <a:effectLst/>
                          <a:latin typeface="Arial" panose="020B0604020202020204" pitchFamily="34" charset="0"/>
                        </a:rPr>
                        <a:t>Jan - Dec 14</a:t>
                      </a:r>
                    </a:p>
                  </a:txBody>
                  <a:tcPr marL="9525" marR="9525" marT="9525" marB="0" anchor="b">
                    <a:lnL>
                      <a:noFill/>
                    </a:lnL>
                    <a:lnR>
                      <a:noFill/>
                    </a:lnR>
                    <a:lnT>
                      <a:noFill/>
                    </a:lnT>
                    <a:lnB w="19050" cap="flat" cmpd="sng" algn="ctr">
                      <a:solidFill>
                        <a:srgbClr val="000000"/>
                      </a:solidFill>
                      <a:prstDash val="solid"/>
                      <a:round/>
                      <a:headEnd type="none" w="med" len="med"/>
                      <a:tailEnd type="none" w="med" len="med"/>
                    </a:lnB>
                    <a:solidFill>
                      <a:srgbClr val="CCCCFF"/>
                    </a:solidFill>
                  </a:tcPr>
                </a:tc>
                <a:tc>
                  <a:txBody>
                    <a:bodyPr/>
                    <a:lstStyle/>
                    <a:p>
                      <a:pPr algn="ctr" fontAlgn="b"/>
                      <a:r>
                        <a:rPr lang="en-US" sz="800" b="1" i="0" u="none" strike="noStrike" dirty="0">
                          <a:solidFill>
                            <a:srgbClr val="000000"/>
                          </a:solidFill>
                          <a:effectLst/>
                          <a:latin typeface="Arial" panose="020B0604020202020204" pitchFamily="34" charset="0"/>
                        </a:rPr>
                        <a:t>Jan - Dec 15</a:t>
                      </a:r>
                    </a:p>
                  </a:txBody>
                  <a:tcPr marL="9525" marR="9525" marT="9525" marB="0" anchor="b">
                    <a:lnL>
                      <a:noFill/>
                    </a:lnL>
                    <a:lnR>
                      <a:noFill/>
                    </a:lnR>
                    <a:lnT>
                      <a:noFill/>
                    </a:lnT>
                    <a:lnB w="19050" cap="flat" cmpd="sng" algn="ctr">
                      <a:solidFill>
                        <a:srgbClr val="000000"/>
                      </a:solidFill>
                      <a:prstDash val="solid"/>
                      <a:round/>
                      <a:headEnd type="none" w="med" len="med"/>
                      <a:tailEnd type="none" w="med" len="med"/>
                    </a:lnB>
                    <a:solidFill>
                      <a:srgbClr val="99CCFF"/>
                    </a:solidFill>
                  </a:tcPr>
                </a:tc>
                <a:tc>
                  <a:txBody>
                    <a:bodyPr/>
                    <a:lstStyle/>
                    <a:p>
                      <a:pPr algn="ctr" fontAlgn="b"/>
                      <a:r>
                        <a:rPr lang="en-US" sz="800" b="1" i="0" u="none" strike="noStrike" dirty="0">
                          <a:solidFill>
                            <a:srgbClr val="000000"/>
                          </a:solidFill>
                          <a:effectLst/>
                          <a:latin typeface="Arial" panose="020B0604020202020204" pitchFamily="34" charset="0"/>
                        </a:rPr>
                        <a:t>Jan-Dec 16 </a:t>
                      </a:r>
                    </a:p>
                  </a:txBody>
                  <a:tcPr marL="9525" marR="9525" marT="9525" marB="0" anchor="b">
                    <a:lnL>
                      <a:noFill/>
                    </a:lnL>
                    <a:lnR>
                      <a:noFill/>
                    </a:lnR>
                    <a:lnT>
                      <a:noFill/>
                    </a:lnT>
                    <a:lnB w="12700" cap="flat" cmpd="sng" algn="ctr">
                      <a:solidFill>
                        <a:srgbClr val="000000"/>
                      </a:solidFill>
                      <a:prstDash val="solid"/>
                      <a:round/>
                      <a:headEnd type="none" w="med" len="med"/>
                      <a:tailEnd type="none" w="med" len="med"/>
                    </a:lnB>
                    <a:solidFill>
                      <a:srgbClr val="FFFF99"/>
                    </a:solidFill>
                  </a:tcPr>
                </a:tc>
                <a:tc>
                  <a:txBody>
                    <a:bodyPr/>
                    <a:lstStyle/>
                    <a:p>
                      <a:pPr algn="ctr" fontAlgn="b"/>
                      <a:r>
                        <a:rPr lang="en-US" sz="800" b="1" i="0" u="none" strike="noStrike" dirty="0">
                          <a:solidFill>
                            <a:srgbClr val="000000"/>
                          </a:solidFill>
                          <a:effectLst/>
                          <a:latin typeface="Arial" panose="020B0604020202020204" pitchFamily="34" charset="0"/>
                        </a:rPr>
                        <a:t>Jan - Aug 17</a:t>
                      </a:r>
                    </a:p>
                  </a:txBody>
                  <a:tcPr marL="9525" marR="9525" marT="9525" marB="0" anchor="b">
                    <a:lnL>
                      <a:noFill/>
                    </a:lnL>
                    <a:lnR>
                      <a:noFill/>
                    </a:lnR>
                    <a:lnT>
                      <a:noFill/>
                    </a:lnT>
                    <a:lnB w="12700" cap="flat" cmpd="sng" algn="ctr">
                      <a:solidFill>
                        <a:srgbClr val="000000"/>
                      </a:solidFill>
                      <a:prstDash val="solid"/>
                      <a:round/>
                      <a:headEnd type="none" w="med" len="med"/>
                      <a:tailEnd type="none" w="med" len="med"/>
                    </a:lnB>
                    <a:solidFill>
                      <a:srgbClr val="FFFF99"/>
                    </a:solidFill>
                  </a:tcPr>
                </a:tc>
                <a:tc>
                  <a:txBody>
                    <a:bodyPr/>
                    <a:lstStyle/>
                    <a:p>
                      <a:pPr algn="ctr" fontAlgn="b"/>
                      <a:r>
                        <a:rPr lang="en-US" sz="800" b="1" i="0" u="none" strike="noStrike" dirty="0">
                          <a:solidFill>
                            <a:srgbClr val="000000"/>
                          </a:solidFill>
                          <a:effectLst/>
                          <a:latin typeface="Arial" panose="020B0604020202020204" pitchFamily="34" charset="0"/>
                        </a:rPr>
                        <a:t>Sept - Dec 2017</a:t>
                      </a:r>
                    </a:p>
                  </a:txBody>
                  <a:tcPr marL="9525" marR="9525" marT="9525" marB="0" anchor="b">
                    <a:lnL>
                      <a:noFill/>
                    </a:lnL>
                    <a:lnR>
                      <a:noFill/>
                    </a:lnR>
                    <a:lnT>
                      <a:noFill/>
                    </a:lnT>
                    <a:lnB w="12700" cap="flat" cmpd="sng" algn="ctr">
                      <a:solidFill>
                        <a:srgbClr val="000000"/>
                      </a:solidFill>
                      <a:prstDash val="solid"/>
                      <a:round/>
                      <a:headEnd type="none" w="med" len="med"/>
                      <a:tailEnd type="none" w="med" len="med"/>
                    </a:lnB>
                    <a:solidFill>
                      <a:srgbClr val="FFFF99"/>
                    </a:solidFill>
                  </a:tcPr>
                </a:tc>
                <a:tc>
                  <a:txBody>
                    <a:bodyPr/>
                    <a:lstStyle/>
                    <a:p>
                      <a:pPr algn="ctr" fontAlgn="b"/>
                      <a:r>
                        <a:rPr lang="en-US" sz="800" b="1" i="0" u="none" strike="noStrike" dirty="0">
                          <a:solidFill>
                            <a:srgbClr val="000000"/>
                          </a:solidFill>
                          <a:effectLst/>
                          <a:latin typeface="Arial" panose="020B0604020202020204" pitchFamily="34" charset="0"/>
                        </a:rPr>
                        <a:t>Actual 2017</a:t>
                      </a:r>
                    </a:p>
                  </a:txBody>
                  <a:tcPr marL="9525" marR="9525" marT="9525" marB="0" anchor="b">
                    <a:lnL>
                      <a:noFill/>
                    </a:lnL>
                    <a:lnR>
                      <a:noFill/>
                    </a:lnR>
                    <a:lnT>
                      <a:noFill/>
                    </a:lnT>
                    <a:lnB w="12700" cap="flat" cmpd="sng" algn="ctr">
                      <a:solidFill>
                        <a:srgbClr val="000000"/>
                      </a:solidFill>
                      <a:prstDash val="solid"/>
                      <a:round/>
                      <a:headEnd type="none" w="med" len="med"/>
                      <a:tailEnd type="none" w="med" len="med"/>
                    </a:lnB>
                    <a:solidFill>
                      <a:srgbClr val="FFFF99"/>
                    </a:solidFill>
                  </a:tcPr>
                </a:tc>
                <a:tc>
                  <a:txBody>
                    <a:bodyPr/>
                    <a:lstStyle/>
                    <a:p>
                      <a:pPr algn="ctr" fontAlgn="b"/>
                      <a:r>
                        <a:rPr lang="en-US" sz="800" b="1" i="0" u="none" strike="noStrike" dirty="0">
                          <a:solidFill>
                            <a:srgbClr val="000000"/>
                          </a:solidFill>
                          <a:effectLst/>
                          <a:latin typeface="Arial" panose="020B0604020202020204" pitchFamily="34" charset="0"/>
                        </a:rPr>
                        <a:t>2017 Budget</a:t>
                      </a:r>
                    </a:p>
                  </a:txBody>
                  <a:tcPr marL="9525" marR="9525" marT="9525" marB="0" anchor="b">
                    <a:lnL>
                      <a:noFill/>
                    </a:lnL>
                    <a:lnR>
                      <a:noFill/>
                    </a:lnR>
                    <a:lnT>
                      <a:noFill/>
                    </a:lnT>
                    <a:lnB w="12700" cap="flat" cmpd="sng" algn="ctr">
                      <a:solidFill>
                        <a:srgbClr val="000000"/>
                      </a:solidFill>
                      <a:prstDash val="solid"/>
                      <a:round/>
                      <a:headEnd type="none" w="med" len="med"/>
                      <a:tailEnd type="none" w="med" len="med"/>
                    </a:lnB>
                    <a:solidFill>
                      <a:srgbClr val="FFFF99"/>
                    </a:solidFill>
                  </a:tcPr>
                </a:tc>
                <a:tc>
                  <a:txBody>
                    <a:bodyPr/>
                    <a:lstStyle/>
                    <a:p>
                      <a:pPr algn="ctr" fontAlgn="b"/>
                      <a:r>
                        <a:rPr lang="en-US" sz="800" b="1" i="0" u="none" strike="noStrike" dirty="0">
                          <a:solidFill>
                            <a:srgbClr val="000000"/>
                          </a:solidFill>
                          <a:effectLst/>
                          <a:latin typeface="Arial" panose="020B0604020202020204" pitchFamily="34" charset="0"/>
                        </a:rPr>
                        <a:t>2018 Budget</a:t>
                      </a:r>
                    </a:p>
                  </a:txBody>
                  <a:tcPr marL="9525" marR="9525" marT="9525" marB="0" anchor="b">
                    <a:lnL>
                      <a:noFill/>
                    </a:lnL>
                    <a:lnR>
                      <a:noFill/>
                    </a:lnR>
                    <a:lnT>
                      <a:noFill/>
                    </a:lnT>
                    <a:lnB w="12700" cap="flat" cmpd="sng" algn="ctr">
                      <a:solidFill>
                        <a:srgbClr val="000000"/>
                      </a:solidFill>
                      <a:prstDash val="solid"/>
                      <a:round/>
                      <a:headEnd type="none" w="med" len="med"/>
                      <a:tailEnd type="none" w="med" len="med"/>
                    </a:lnB>
                    <a:solidFill>
                      <a:srgbClr val="FFFF99"/>
                    </a:solidFill>
                  </a:tcPr>
                </a:tc>
                <a:extLst>
                  <a:ext uri="{0D108BD9-81ED-4DB2-BD59-A6C34878D82A}">
                    <a16:rowId xmlns:a16="http://schemas.microsoft.com/office/drawing/2014/main" val="649003791"/>
                  </a:ext>
                </a:extLst>
              </a:tr>
              <a:tr h="171450">
                <a:tc>
                  <a:txBody>
                    <a:bodyPr/>
                    <a:lstStyle/>
                    <a:p>
                      <a:pPr algn="l" fontAlgn="b"/>
                      <a:endParaRPr lang="en-US" sz="800" b="1" i="0" u="none" strike="noStrike" dirty="0">
                        <a:solidFill>
                          <a:srgbClr val="000000"/>
                        </a:solidFill>
                        <a:effectLst/>
                        <a:latin typeface="Arial" panose="020B0604020202020204" pitchFamily="34" charset="0"/>
                      </a:endParaRPr>
                    </a:p>
                  </a:txBody>
                  <a:tcPr marL="9525" marR="9525" marT="9525" marB="0" anchor="b">
                    <a:lnL>
                      <a:noFill/>
                    </a:lnL>
                    <a:lnR>
                      <a:noFill/>
                    </a:lnR>
                    <a:lnT>
                      <a:noFill/>
                    </a:lnT>
                    <a:lnB>
                      <a:noFill/>
                    </a:lnB>
                  </a:tcPr>
                </a:tc>
                <a:tc gridSpan="3">
                  <a:txBody>
                    <a:bodyPr/>
                    <a:lstStyle/>
                    <a:p>
                      <a:pPr algn="l" fontAlgn="b"/>
                      <a:r>
                        <a:rPr lang="en-US" sz="800" b="1" i="0" u="none" strike="noStrike" dirty="0">
                          <a:solidFill>
                            <a:srgbClr val="000000"/>
                          </a:solidFill>
                          <a:effectLst/>
                          <a:latin typeface="Arial" panose="020B0604020202020204" pitchFamily="34" charset="0"/>
                        </a:rPr>
                        <a:t>53308 · SHOP EXPENSES</a:t>
                      </a:r>
                    </a:p>
                  </a:txBody>
                  <a:tcPr marL="9525" marR="9525" marT="9525" marB="0" anchor="b">
                    <a:lnL>
                      <a:noFill/>
                    </a:lnL>
                    <a:lnR>
                      <a:noFill/>
                    </a:lnR>
                    <a:lnT>
                      <a:noFill/>
                    </a:lnT>
                    <a:lnB>
                      <a:noFill/>
                    </a:lnB>
                  </a:tcPr>
                </a:tc>
                <a:tc hMerge="1">
                  <a:txBody>
                    <a:bodyPr/>
                    <a:lstStyle/>
                    <a:p>
                      <a:endParaRPr lang="en-US"/>
                    </a:p>
                  </a:txBody>
                  <a:tcPr/>
                </a:tc>
                <a:tc hMerge="1">
                  <a:txBody>
                    <a:bodyPr/>
                    <a:lstStyle/>
                    <a:p>
                      <a:endParaRPr lang="en-US"/>
                    </a:p>
                  </a:txBody>
                  <a:tcPr/>
                </a:tc>
                <a:tc>
                  <a:txBody>
                    <a:bodyPr/>
                    <a:lstStyle/>
                    <a:p>
                      <a:pPr algn="r" fontAlgn="b"/>
                      <a:r>
                        <a:rPr lang="en-US" sz="800" b="0" i="0" u="none" strike="noStrike" dirty="0">
                          <a:solidFill>
                            <a:srgbClr val="000000"/>
                          </a:solidFill>
                          <a:effectLst/>
                          <a:latin typeface="Arial" panose="020B0604020202020204" pitchFamily="34" charset="0"/>
                        </a:rPr>
                        <a:t>20,136.15</a:t>
                      </a:r>
                    </a:p>
                  </a:txBody>
                  <a:tcPr marL="9525" marR="9525" marT="9525" marB="0" anchor="b">
                    <a:lnL>
                      <a:noFill/>
                    </a:lnL>
                    <a:lnR>
                      <a:noFill/>
                    </a:lnR>
                    <a:lnT w="19050" cap="flat" cmpd="sng" algn="ctr">
                      <a:solidFill>
                        <a:srgbClr val="000000"/>
                      </a:solidFill>
                      <a:prstDash val="solid"/>
                      <a:round/>
                      <a:headEnd type="none" w="med" len="med"/>
                      <a:tailEnd type="none" w="med" len="med"/>
                    </a:lnT>
                    <a:lnB>
                      <a:noFill/>
                    </a:lnB>
                    <a:solidFill>
                      <a:srgbClr val="CCCCFF"/>
                    </a:solidFill>
                  </a:tcPr>
                </a:tc>
                <a:tc>
                  <a:txBody>
                    <a:bodyPr/>
                    <a:lstStyle/>
                    <a:p>
                      <a:pPr algn="r" fontAlgn="b"/>
                      <a:r>
                        <a:rPr lang="en-US" sz="800" b="0" i="0" u="none" strike="noStrike" dirty="0">
                          <a:solidFill>
                            <a:srgbClr val="000000"/>
                          </a:solidFill>
                          <a:effectLst/>
                          <a:latin typeface="Arial" panose="020B0604020202020204" pitchFamily="34" charset="0"/>
                        </a:rPr>
                        <a:t>21,348.66</a:t>
                      </a:r>
                    </a:p>
                  </a:txBody>
                  <a:tcPr marL="9525" marR="9525" marT="9525" marB="0" anchor="b">
                    <a:lnL>
                      <a:noFill/>
                    </a:lnL>
                    <a:lnR>
                      <a:noFill/>
                    </a:lnR>
                    <a:lnT w="19050" cap="flat" cmpd="sng" algn="ctr">
                      <a:solidFill>
                        <a:srgbClr val="000000"/>
                      </a:solidFill>
                      <a:prstDash val="solid"/>
                      <a:round/>
                      <a:headEnd type="none" w="med" len="med"/>
                      <a:tailEnd type="none" w="med" len="med"/>
                    </a:lnT>
                    <a:lnB>
                      <a:noFill/>
                    </a:lnB>
                    <a:solidFill>
                      <a:srgbClr val="99CCFF"/>
                    </a:solidFill>
                  </a:tcPr>
                </a:tc>
                <a:tc>
                  <a:txBody>
                    <a:bodyPr/>
                    <a:lstStyle/>
                    <a:p>
                      <a:pPr algn="r" fontAlgn="b"/>
                      <a:r>
                        <a:rPr lang="en-US" sz="800" b="0" i="0" u="none" strike="noStrike" dirty="0">
                          <a:solidFill>
                            <a:srgbClr val="000000"/>
                          </a:solidFill>
                          <a:effectLst/>
                          <a:latin typeface="Arial" panose="020B0604020202020204" pitchFamily="34" charset="0"/>
                        </a:rPr>
                        <a:t>12,777.81</a:t>
                      </a:r>
                    </a:p>
                  </a:txBody>
                  <a:tcPr marL="9525" marR="9525" marT="9525" marB="0" anchor="b">
                    <a:lnL>
                      <a:noFill/>
                    </a:lnL>
                    <a:lnR>
                      <a:noFill/>
                    </a:lnR>
                    <a:lnT w="12700" cap="flat" cmpd="sng" algn="ctr">
                      <a:solidFill>
                        <a:srgbClr val="000000"/>
                      </a:solidFill>
                      <a:prstDash val="solid"/>
                      <a:round/>
                      <a:headEnd type="none" w="med" len="med"/>
                      <a:tailEnd type="none" w="med" len="med"/>
                    </a:lnT>
                    <a:lnB>
                      <a:noFill/>
                    </a:lnB>
                    <a:solidFill>
                      <a:srgbClr val="FFFF99"/>
                    </a:solidFill>
                  </a:tcPr>
                </a:tc>
                <a:tc>
                  <a:txBody>
                    <a:bodyPr/>
                    <a:lstStyle/>
                    <a:p>
                      <a:pPr algn="r" fontAlgn="b"/>
                      <a:r>
                        <a:rPr lang="en-US" sz="800" b="0" i="0" u="none" strike="noStrike" dirty="0">
                          <a:solidFill>
                            <a:srgbClr val="000000"/>
                          </a:solidFill>
                          <a:effectLst/>
                          <a:latin typeface="Arial" panose="020B0604020202020204" pitchFamily="34" charset="0"/>
                        </a:rPr>
                        <a:t>13,282.30</a:t>
                      </a:r>
                    </a:p>
                  </a:txBody>
                  <a:tcPr marL="9525" marR="9525" marT="9525" marB="0" anchor="b">
                    <a:lnL>
                      <a:noFill/>
                    </a:lnL>
                    <a:lnR>
                      <a:noFill/>
                    </a:lnR>
                    <a:lnT w="12700" cap="flat" cmpd="sng" algn="ctr">
                      <a:solidFill>
                        <a:srgbClr val="000000"/>
                      </a:solidFill>
                      <a:prstDash val="solid"/>
                      <a:round/>
                      <a:headEnd type="none" w="med" len="med"/>
                      <a:tailEnd type="none" w="med" len="med"/>
                    </a:lnT>
                    <a:lnB>
                      <a:noFill/>
                    </a:lnB>
                    <a:solidFill>
                      <a:srgbClr val="FFFF99"/>
                    </a:solidFill>
                  </a:tcPr>
                </a:tc>
                <a:tc>
                  <a:txBody>
                    <a:bodyPr/>
                    <a:lstStyle/>
                    <a:p>
                      <a:pPr algn="r" fontAlgn="b"/>
                      <a:r>
                        <a:rPr lang="en-US" sz="800" b="0" i="0" u="none" strike="noStrike" dirty="0">
                          <a:solidFill>
                            <a:srgbClr val="000000"/>
                          </a:solidFill>
                          <a:effectLst/>
                          <a:latin typeface="Arial" panose="020B0604020202020204" pitchFamily="34" charset="0"/>
                        </a:rPr>
                        <a:t>6,717.70</a:t>
                      </a:r>
                    </a:p>
                  </a:txBody>
                  <a:tcPr marL="9525" marR="9525" marT="9525" marB="0" anchor="b">
                    <a:lnL>
                      <a:noFill/>
                    </a:lnL>
                    <a:lnR>
                      <a:noFill/>
                    </a:lnR>
                    <a:lnT w="12700" cap="flat" cmpd="sng" algn="ctr">
                      <a:solidFill>
                        <a:srgbClr val="000000"/>
                      </a:solidFill>
                      <a:prstDash val="solid"/>
                      <a:round/>
                      <a:headEnd type="none" w="med" len="med"/>
                      <a:tailEnd type="none" w="med" len="med"/>
                    </a:lnT>
                    <a:lnB>
                      <a:noFill/>
                    </a:lnB>
                    <a:solidFill>
                      <a:srgbClr val="FFFF99"/>
                    </a:solidFill>
                  </a:tcPr>
                </a:tc>
                <a:tc>
                  <a:txBody>
                    <a:bodyPr/>
                    <a:lstStyle/>
                    <a:p>
                      <a:pPr algn="r" fontAlgn="b"/>
                      <a:r>
                        <a:rPr lang="en-US" sz="800" b="0" i="0" u="none" strike="noStrike" dirty="0">
                          <a:solidFill>
                            <a:srgbClr val="000000"/>
                          </a:solidFill>
                          <a:effectLst/>
                          <a:latin typeface="Arial" panose="020B0604020202020204" pitchFamily="34" charset="0"/>
                        </a:rPr>
                        <a:t>20,000.00</a:t>
                      </a:r>
                    </a:p>
                  </a:txBody>
                  <a:tcPr marL="9525" marR="9525" marT="9525" marB="0" anchor="b">
                    <a:lnL>
                      <a:noFill/>
                    </a:lnL>
                    <a:lnR>
                      <a:noFill/>
                    </a:lnR>
                    <a:lnT w="12700" cap="flat" cmpd="sng" algn="ctr">
                      <a:solidFill>
                        <a:srgbClr val="000000"/>
                      </a:solidFill>
                      <a:prstDash val="solid"/>
                      <a:round/>
                      <a:headEnd type="none" w="med" len="med"/>
                      <a:tailEnd type="none" w="med" len="med"/>
                    </a:lnT>
                    <a:lnB>
                      <a:noFill/>
                    </a:lnB>
                    <a:solidFill>
                      <a:srgbClr val="FFFF99"/>
                    </a:solidFill>
                  </a:tcPr>
                </a:tc>
                <a:tc>
                  <a:txBody>
                    <a:bodyPr/>
                    <a:lstStyle/>
                    <a:p>
                      <a:pPr algn="r" fontAlgn="b"/>
                      <a:r>
                        <a:rPr lang="en-US" sz="800" b="0" i="0" u="none" strike="noStrike" dirty="0">
                          <a:solidFill>
                            <a:srgbClr val="000000"/>
                          </a:solidFill>
                          <a:effectLst/>
                          <a:latin typeface="Arial" panose="020B0604020202020204" pitchFamily="34" charset="0"/>
                        </a:rPr>
                        <a:t>20,000.00</a:t>
                      </a:r>
                    </a:p>
                  </a:txBody>
                  <a:tcPr marL="9525" marR="9525" marT="9525" marB="0" anchor="b">
                    <a:lnL>
                      <a:noFill/>
                    </a:lnL>
                    <a:lnR>
                      <a:noFill/>
                    </a:lnR>
                    <a:lnT w="12700" cap="flat" cmpd="sng" algn="ctr">
                      <a:solidFill>
                        <a:srgbClr val="000000"/>
                      </a:solidFill>
                      <a:prstDash val="solid"/>
                      <a:round/>
                      <a:headEnd type="none" w="med" len="med"/>
                      <a:tailEnd type="none" w="med" len="med"/>
                    </a:lnT>
                    <a:lnB>
                      <a:noFill/>
                    </a:lnB>
                    <a:solidFill>
                      <a:srgbClr val="FFFF99"/>
                    </a:solidFill>
                  </a:tcPr>
                </a:tc>
                <a:tc>
                  <a:txBody>
                    <a:bodyPr/>
                    <a:lstStyle/>
                    <a:p>
                      <a:pPr algn="r" fontAlgn="b"/>
                      <a:r>
                        <a:rPr lang="en-US" sz="800" b="0" i="0" u="none" strike="noStrike" dirty="0">
                          <a:solidFill>
                            <a:srgbClr val="000000"/>
                          </a:solidFill>
                          <a:effectLst/>
                          <a:latin typeface="Arial" panose="020B0604020202020204" pitchFamily="34" charset="0"/>
                        </a:rPr>
                        <a:t>20,000.00</a:t>
                      </a:r>
                    </a:p>
                  </a:txBody>
                  <a:tcPr marL="9525" marR="9525" marT="9525" marB="0" anchor="b">
                    <a:lnL>
                      <a:noFill/>
                    </a:lnL>
                    <a:lnR>
                      <a:noFill/>
                    </a:lnR>
                    <a:lnT w="12700" cap="flat" cmpd="sng" algn="ctr">
                      <a:solidFill>
                        <a:srgbClr val="000000"/>
                      </a:solidFill>
                      <a:prstDash val="solid"/>
                      <a:round/>
                      <a:headEnd type="none" w="med" len="med"/>
                      <a:tailEnd type="none" w="med" len="med"/>
                    </a:lnT>
                    <a:lnB>
                      <a:noFill/>
                    </a:lnB>
                    <a:solidFill>
                      <a:srgbClr val="FFFF99"/>
                    </a:solidFill>
                  </a:tcPr>
                </a:tc>
                <a:extLst>
                  <a:ext uri="{0D108BD9-81ED-4DB2-BD59-A6C34878D82A}">
                    <a16:rowId xmlns:a16="http://schemas.microsoft.com/office/drawing/2014/main" val="3470125791"/>
                  </a:ext>
                </a:extLst>
              </a:tr>
              <a:tr h="161925">
                <a:tc>
                  <a:txBody>
                    <a:bodyPr/>
                    <a:lstStyle/>
                    <a:p>
                      <a:pPr algn="l" fontAlgn="b"/>
                      <a:endParaRPr lang="en-US" sz="800" b="1" i="0" u="none" strike="noStrike" dirty="0">
                        <a:solidFill>
                          <a:srgbClr val="000000"/>
                        </a:solidFill>
                        <a:effectLst/>
                        <a:latin typeface="Arial" panose="020B0604020202020204" pitchFamily="34" charset="0"/>
                      </a:endParaRPr>
                    </a:p>
                  </a:txBody>
                  <a:tcPr marL="9525" marR="9525" marT="9525" marB="0" anchor="b">
                    <a:lnL>
                      <a:noFill/>
                    </a:lnL>
                    <a:lnR>
                      <a:noFill/>
                    </a:lnR>
                    <a:lnT>
                      <a:noFill/>
                    </a:lnT>
                    <a:lnB>
                      <a:noFill/>
                    </a:lnB>
                  </a:tcPr>
                </a:tc>
                <a:tc gridSpan="2">
                  <a:txBody>
                    <a:bodyPr/>
                    <a:lstStyle/>
                    <a:p>
                      <a:pPr algn="l" fontAlgn="b"/>
                      <a:r>
                        <a:rPr lang="en-US" sz="800" b="1" i="0" u="none" strike="noStrike" dirty="0">
                          <a:solidFill>
                            <a:srgbClr val="000000"/>
                          </a:solidFill>
                          <a:effectLst/>
                          <a:latin typeface="Arial" panose="020B0604020202020204" pitchFamily="34" charset="0"/>
                        </a:rPr>
                        <a:t>53309 · GAS AND OIL</a:t>
                      </a:r>
                    </a:p>
                  </a:txBody>
                  <a:tcPr marL="9525" marR="9525" marT="9525" marB="0" anchor="b">
                    <a:lnL>
                      <a:noFill/>
                    </a:lnL>
                    <a:lnR>
                      <a:noFill/>
                    </a:lnR>
                    <a:lnT>
                      <a:noFill/>
                    </a:lnT>
                    <a:lnB>
                      <a:noFill/>
                    </a:lnB>
                  </a:tcPr>
                </a:tc>
                <a:tc hMerge="1">
                  <a:txBody>
                    <a:bodyPr/>
                    <a:lstStyle/>
                    <a:p>
                      <a:endParaRPr lang="en-US"/>
                    </a:p>
                  </a:txBody>
                  <a:tcPr/>
                </a:tc>
                <a:tc>
                  <a:txBody>
                    <a:bodyPr/>
                    <a:lstStyle/>
                    <a:p>
                      <a:pPr algn="l" fontAlgn="b"/>
                      <a:endParaRPr lang="en-US" sz="800" b="1" i="0" u="none" strike="noStrike" dirty="0">
                        <a:solidFill>
                          <a:srgbClr val="000000"/>
                        </a:solidFill>
                        <a:effectLst/>
                        <a:latin typeface="Arial" panose="020B0604020202020204" pitchFamily="34" charset="0"/>
                      </a:endParaRPr>
                    </a:p>
                  </a:txBody>
                  <a:tcPr marL="9525" marR="9525" marT="9525" marB="0" anchor="b">
                    <a:lnL>
                      <a:noFill/>
                    </a:lnL>
                    <a:lnR>
                      <a:noFill/>
                    </a:lnR>
                    <a:lnT>
                      <a:noFill/>
                    </a:lnT>
                    <a:lnB>
                      <a:noFill/>
                    </a:lnB>
                  </a:tcPr>
                </a:tc>
                <a:tc>
                  <a:txBody>
                    <a:bodyPr/>
                    <a:lstStyle/>
                    <a:p>
                      <a:pPr algn="r" fontAlgn="b"/>
                      <a:r>
                        <a:rPr lang="en-US" sz="800" b="0" i="0" u="none" strike="noStrike" dirty="0">
                          <a:solidFill>
                            <a:srgbClr val="000000"/>
                          </a:solidFill>
                          <a:effectLst/>
                          <a:latin typeface="Arial" panose="020B0604020202020204" pitchFamily="34" charset="0"/>
                        </a:rPr>
                        <a:t>35,998.03</a:t>
                      </a:r>
                    </a:p>
                  </a:txBody>
                  <a:tcPr marL="9525" marR="9525" marT="9525" marB="0" anchor="b">
                    <a:lnL>
                      <a:noFill/>
                    </a:lnL>
                    <a:lnR>
                      <a:noFill/>
                    </a:lnR>
                    <a:lnT>
                      <a:noFill/>
                    </a:lnT>
                    <a:lnB>
                      <a:noFill/>
                    </a:lnB>
                    <a:solidFill>
                      <a:srgbClr val="CCCCFF"/>
                    </a:solidFill>
                  </a:tcPr>
                </a:tc>
                <a:tc>
                  <a:txBody>
                    <a:bodyPr/>
                    <a:lstStyle/>
                    <a:p>
                      <a:pPr algn="r" fontAlgn="b"/>
                      <a:r>
                        <a:rPr lang="en-US" sz="800" b="0" i="0" u="none" strike="noStrike" dirty="0">
                          <a:solidFill>
                            <a:srgbClr val="000000"/>
                          </a:solidFill>
                          <a:effectLst/>
                          <a:latin typeface="Arial" panose="020B0604020202020204" pitchFamily="34" charset="0"/>
                        </a:rPr>
                        <a:t>16,506.22</a:t>
                      </a:r>
                    </a:p>
                  </a:txBody>
                  <a:tcPr marL="9525" marR="9525" marT="9525" marB="0" anchor="b">
                    <a:lnL>
                      <a:noFill/>
                    </a:lnL>
                    <a:lnR>
                      <a:noFill/>
                    </a:lnR>
                    <a:lnT>
                      <a:noFill/>
                    </a:lnT>
                    <a:lnB>
                      <a:noFill/>
                    </a:lnB>
                    <a:solidFill>
                      <a:srgbClr val="99CCFF"/>
                    </a:solidFill>
                  </a:tcPr>
                </a:tc>
                <a:tc>
                  <a:txBody>
                    <a:bodyPr/>
                    <a:lstStyle/>
                    <a:p>
                      <a:pPr algn="r" fontAlgn="b"/>
                      <a:r>
                        <a:rPr lang="en-US" sz="800" b="0" i="0" u="none" strike="noStrike" dirty="0">
                          <a:solidFill>
                            <a:srgbClr val="000000"/>
                          </a:solidFill>
                          <a:effectLst/>
                          <a:latin typeface="Arial" panose="020B0604020202020204" pitchFamily="34" charset="0"/>
                        </a:rPr>
                        <a:t>14,393.90</a:t>
                      </a:r>
                    </a:p>
                  </a:txBody>
                  <a:tcPr marL="9525" marR="9525" marT="9525" marB="0" anchor="b">
                    <a:lnL>
                      <a:noFill/>
                    </a:lnL>
                    <a:lnR>
                      <a:noFill/>
                    </a:lnR>
                    <a:lnT>
                      <a:noFill/>
                    </a:lnT>
                    <a:lnB>
                      <a:noFill/>
                    </a:lnB>
                    <a:solidFill>
                      <a:srgbClr val="FFFF99"/>
                    </a:solidFill>
                  </a:tcPr>
                </a:tc>
                <a:tc>
                  <a:txBody>
                    <a:bodyPr/>
                    <a:lstStyle/>
                    <a:p>
                      <a:pPr algn="r" fontAlgn="b"/>
                      <a:r>
                        <a:rPr lang="en-US" sz="800" b="0" i="0" u="none" strike="noStrike" dirty="0">
                          <a:solidFill>
                            <a:srgbClr val="000000"/>
                          </a:solidFill>
                          <a:effectLst/>
                          <a:latin typeface="Arial" panose="020B0604020202020204" pitchFamily="34" charset="0"/>
                        </a:rPr>
                        <a:t>10,750.37</a:t>
                      </a:r>
                    </a:p>
                  </a:txBody>
                  <a:tcPr marL="9525" marR="9525" marT="9525" marB="0" anchor="b">
                    <a:lnL>
                      <a:noFill/>
                    </a:lnL>
                    <a:lnR>
                      <a:noFill/>
                    </a:lnR>
                    <a:lnT>
                      <a:noFill/>
                    </a:lnT>
                    <a:lnB>
                      <a:noFill/>
                    </a:lnB>
                    <a:solidFill>
                      <a:srgbClr val="FFFF99"/>
                    </a:solidFill>
                  </a:tcPr>
                </a:tc>
                <a:tc>
                  <a:txBody>
                    <a:bodyPr/>
                    <a:lstStyle/>
                    <a:p>
                      <a:pPr algn="r" fontAlgn="b"/>
                      <a:r>
                        <a:rPr lang="en-US" sz="800" b="0" i="0" u="none" strike="noStrike" dirty="0">
                          <a:solidFill>
                            <a:srgbClr val="000000"/>
                          </a:solidFill>
                          <a:effectLst/>
                          <a:latin typeface="Arial" panose="020B0604020202020204" pitchFamily="34" charset="0"/>
                        </a:rPr>
                        <a:t>25,249.63</a:t>
                      </a:r>
                    </a:p>
                  </a:txBody>
                  <a:tcPr marL="9525" marR="9525" marT="9525" marB="0" anchor="b">
                    <a:lnL>
                      <a:noFill/>
                    </a:lnL>
                    <a:lnR>
                      <a:noFill/>
                    </a:lnR>
                    <a:lnT>
                      <a:noFill/>
                    </a:lnT>
                    <a:lnB>
                      <a:noFill/>
                    </a:lnB>
                    <a:solidFill>
                      <a:srgbClr val="FFFF99"/>
                    </a:solidFill>
                  </a:tcPr>
                </a:tc>
                <a:tc>
                  <a:txBody>
                    <a:bodyPr/>
                    <a:lstStyle/>
                    <a:p>
                      <a:pPr algn="r" fontAlgn="b"/>
                      <a:r>
                        <a:rPr lang="en-US" sz="800" b="0" i="0" u="none" strike="noStrike" dirty="0">
                          <a:solidFill>
                            <a:srgbClr val="000000"/>
                          </a:solidFill>
                          <a:effectLst/>
                          <a:latin typeface="Arial" panose="020B0604020202020204" pitchFamily="34" charset="0"/>
                        </a:rPr>
                        <a:t>36,000.00</a:t>
                      </a:r>
                    </a:p>
                  </a:txBody>
                  <a:tcPr marL="9525" marR="9525" marT="9525" marB="0" anchor="b">
                    <a:lnL>
                      <a:noFill/>
                    </a:lnL>
                    <a:lnR>
                      <a:noFill/>
                    </a:lnR>
                    <a:lnT>
                      <a:noFill/>
                    </a:lnT>
                    <a:lnB>
                      <a:noFill/>
                    </a:lnB>
                    <a:solidFill>
                      <a:srgbClr val="FFFF99"/>
                    </a:solidFill>
                  </a:tcPr>
                </a:tc>
                <a:tc>
                  <a:txBody>
                    <a:bodyPr/>
                    <a:lstStyle/>
                    <a:p>
                      <a:pPr algn="r" fontAlgn="b"/>
                      <a:r>
                        <a:rPr lang="en-US" sz="800" b="0" i="0" u="none" strike="noStrike" dirty="0">
                          <a:solidFill>
                            <a:srgbClr val="000000"/>
                          </a:solidFill>
                          <a:effectLst/>
                          <a:latin typeface="Arial" panose="020B0604020202020204" pitchFamily="34" charset="0"/>
                        </a:rPr>
                        <a:t>36,000.00</a:t>
                      </a:r>
                    </a:p>
                  </a:txBody>
                  <a:tcPr marL="9525" marR="9525" marT="9525" marB="0" anchor="b">
                    <a:lnL>
                      <a:noFill/>
                    </a:lnL>
                    <a:lnR>
                      <a:noFill/>
                    </a:lnR>
                    <a:lnT>
                      <a:noFill/>
                    </a:lnT>
                    <a:lnB>
                      <a:noFill/>
                    </a:lnB>
                    <a:solidFill>
                      <a:srgbClr val="FFFF99"/>
                    </a:solidFill>
                  </a:tcPr>
                </a:tc>
                <a:tc>
                  <a:txBody>
                    <a:bodyPr/>
                    <a:lstStyle/>
                    <a:p>
                      <a:pPr algn="r" fontAlgn="b"/>
                      <a:r>
                        <a:rPr lang="en-US" sz="800" b="0" i="0" u="none" strike="noStrike" dirty="0">
                          <a:solidFill>
                            <a:srgbClr val="000000"/>
                          </a:solidFill>
                          <a:effectLst/>
                          <a:latin typeface="Arial" panose="020B0604020202020204" pitchFamily="34" charset="0"/>
                        </a:rPr>
                        <a:t>25,000.00</a:t>
                      </a:r>
                    </a:p>
                  </a:txBody>
                  <a:tcPr marL="9525" marR="9525" marT="9525" marB="0" anchor="b">
                    <a:lnL>
                      <a:noFill/>
                    </a:lnL>
                    <a:lnR>
                      <a:noFill/>
                    </a:lnR>
                    <a:lnT>
                      <a:noFill/>
                    </a:lnT>
                    <a:lnB>
                      <a:noFill/>
                    </a:lnB>
                    <a:solidFill>
                      <a:srgbClr val="FFFF99"/>
                    </a:solidFill>
                  </a:tcPr>
                </a:tc>
                <a:extLst>
                  <a:ext uri="{0D108BD9-81ED-4DB2-BD59-A6C34878D82A}">
                    <a16:rowId xmlns:a16="http://schemas.microsoft.com/office/drawing/2014/main" val="4001587120"/>
                  </a:ext>
                </a:extLst>
              </a:tr>
              <a:tr h="161925">
                <a:tc>
                  <a:txBody>
                    <a:bodyPr/>
                    <a:lstStyle/>
                    <a:p>
                      <a:pPr algn="l" fontAlgn="b"/>
                      <a:endParaRPr lang="en-US" sz="800" b="1" i="0" u="none" strike="noStrike" dirty="0">
                        <a:solidFill>
                          <a:srgbClr val="000000"/>
                        </a:solidFill>
                        <a:effectLst/>
                        <a:latin typeface="Arial" panose="020B0604020202020204" pitchFamily="34" charset="0"/>
                      </a:endParaRPr>
                    </a:p>
                  </a:txBody>
                  <a:tcPr marL="9525" marR="9525" marT="9525" marB="0" anchor="b">
                    <a:lnL>
                      <a:noFill/>
                    </a:lnL>
                    <a:lnR>
                      <a:noFill/>
                    </a:lnR>
                    <a:lnT>
                      <a:noFill/>
                    </a:lnT>
                    <a:lnB>
                      <a:noFill/>
                    </a:lnB>
                  </a:tcPr>
                </a:tc>
                <a:tc gridSpan="3">
                  <a:txBody>
                    <a:bodyPr/>
                    <a:lstStyle/>
                    <a:p>
                      <a:pPr algn="l" fontAlgn="b"/>
                      <a:r>
                        <a:rPr lang="en-US" sz="800" b="1" i="0" u="none" strike="noStrike" dirty="0">
                          <a:solidFill>
                            <a:srgbClr val="000000"/>
                          </a:solidFill>
                          <a:effectLst/>
                          <a:latin typeface="Arial" panose="020B0604020202020204" pitchFamily="34" charset="0"/>
                        </a:rPr>
                        <a:t>53310 · MAJOR REPAIRS</a:t>
                      </a:r>
                    </a:p>
                  </a:txBody>
                  <a:tcPr marL="9525" marR="9525" marT="9525" marB="0" anchor="b">
                    <a:lnL>
                      <a:noFill/>
                    </a:lnL>
                    <a:lnR>
                      <a:noFill/>
                    </a:lnR>
                    <a:lnT>
                      <a:noFill/>
                    </a:lnT>
                    <a:lnB>
                      <a:noFill/>
                    </a:lnB>
                  </a:tcPr>
                </a:tc>
                <a:tc hMerge="1">
                  <a:txBody>
                    <a:bodyPr/>
                    <a:lstStyle/>
                    <a:p>
                      <a:endParaRPr lang="en-US"/>
                    </a:p>
                  </a:txBody>
                  <a:tcPr/>
                </a:tc>
                <a:tc hMerge="1">
                  <a:txBody>
                    <a:bodyPr/>
                    <a:lstStyle/>
                    <a:p>
                      <a:endParaRPr lang="en-US"/>
                    </a:p>
                  </a:txBody>
                  <a:tcPr/>
                </a:tc>
                <a:tc>
                  <a:txBody>
                    <a:bodyPr/>
                    <a:lstStyle/>
                    <a:p>
                      <a:pPr algn="r" fontAlgn="b"/>
                      <a:r>
                        <a:rPr lang="en-US" sz="800" b="0" i="0" u="none" strike="noStrike" dirty="0">
                          <a:solidFill>
                            <a:srgbClr val="000000"/>
                          </a:solidFill>
                          <a:effectLst/>
                          <a:latin typeface="Arial" panose="020B0604020202020204" pitchFamily="34" charset="0"/>
                        </a:rPr>
                        <a:t>8,938.78</a:t>
                      </a:r>
                    </a:p>
                  </a:txBody>
                  <a:tcPr marL="9525" marR="9525" marT="9525" marB="0" anchor="b">
                    <a:lnL>
                      <a:noFill/>
                    </a:lnL>
                    <a:lnR>
                      <a:noFill/>
                    </a:lnR>
                    <a:lnT>
                      <a:noFill/>
                    </a:lnT>
                    <a:lnB>
                      <a:noFill/>
                    </a:lnB>
                    <a:solidFill>
                      <a:srgbClr val="CCCCFF"/>
                    </a:solidFill>
                  </a:tcPr>
                </a:tc>
                <a:tc>
                  <a:txBody>
                    <a:bodyPr/>
                    <a:lstStyle/>
                    <a:p>
                      <a:pPr algn="r" fontAlgn="b"/>
                      <a:r>
                        <a:rPr lang="en-US" sz="800" b="0" i="0" u="none" strike="noStrike" dirty="0">
                          <a:solidFill>
                            <a:srgbClr val="000000"/>
                          </a:solidFill>
                          <a:effectLst/>
                          <a:latin typeface="Arial" panose="020B0604020202020204" pitchFamily="34" charset="0"/>
                        </a:rPr>
                        <a:t>79,754.50</a:t>
                      </a:r>
                    </a:p>
                  </a:txBody>
                  <a:tcPr marL="9525" marR="9525" marT="9525" marB="0" anchor="b">
                    <a:lnL>
                      <a:noFill/>
                    </a:lnL>
                    <a:lnR>
                      <a:noFill/>
                    </a:lnR>
                    <a:lnT>
                      <a:noFill/>
                    </a:lnT>
                    <a:lnB>
                      <a:noFill/>
                    </a:lnB>
                    <a:solidFill>
                      <a:srgbClr val="99CCFF"/>
                    </a:solidFill>
                  </a:tcPr>
                </a:tc>
                <a:tc>
                  <a:txBody>
                    <a:bodyPr/>
                    <a:lstStyle/>
                    <a:p>
                      <a:pPr algn="r" fontAlgn="b"/>
                      <a:r>
                        <a:rPr lang="en-US" sz="800" b="0" i="0" u="none" strike="noStrike" dirty="0">
                          <a:effectLst/>
                          <a:latin typeface="Arial" panose="020B0604020202020204" pitchFamily="34" charset="0"/>
                        </a:rPr>
                        <a:t>17,103.11</a:t>
                      </a:r>
                    </a:p>
                  </a:txBody>
                  <a:tcPr marL="9525" marR="9525" marT="9525" marB="0" anchor="b">
                    <a:lnL>
                      <a:noFill/>
                    </a:lnL>
                    <a:lnR>
                      <a:noFill/>
                    </a:lnR>
                    <a:lnT>
                      <a:noFill/>
                    </a:lnT>
                    <a:lnB>
                      <a:noFill/>
                    </a:lnB>
                    <a:solidFill>
                      <a:srgbClr val="FFFF99"/>
                    </a:solidFill>
                  </a:tcPr>
                </a:tc>
                <a:tc>
                  <a:txBody>
                    <a:bodyPr/>
                    <a:lstStyle/>
                    <a:p>
                      <a:pPr algn="r" fontAlgn="b"/>
                      <a:r>
                        <a:rPr lang="en-US" sz="800" b="0" i="0" u="none" strike="noStrike" dirty="0">
                          <a:solidFill>
                            <a:srgbClr val="000000"/>
                          </a:solidFill>
                          <a:effectLst/>
                          <a:latin typeface="Arial" panose="020B0604020202020204" pitchFamily="34" charset="0"/>
                        </a:rPr>
                        <a:t>0.00</a:t>
                      </a:r>
                    </a:p>
                  </a:txBody>
                  <a:tcPr marL="9525" marR="9525" marT="9525" marB="0" anchor="b">
                    <a:lnL>
                      <a:noFill/>
                    </a:lnL>
                    <a:lnR>
                      <a:noFill/>
                    </a:lnR>
                    <a:lnT>
                      <a:noFill/>
                    </a:lnT>
                    <a:lnB>
                      <a:noFill/>
                    </a:lnB>
                    <a:solidFill>
                      <a:srgbClr val="FFFF99"/>
                    </a:solidFill>
                  </a:tcPr>
                </a:tc>
                <a:tc>
                  <a:txBody>
                    <a:bodyPr/>
                    <a:lstStyle/>
                    <a:p>
                      <a:pPr algn="r" fontAlgn="b"/>
                      <a:r>
                        <a:rPr lang="en-US" sz="800" b="0" i="0" u="none" strike="noStrike" dirty="0">
                          <a:solidFill>
                            <a:srgbClr val="000000"/>
                          </a:solidFill>
                          <a:effectLst/>
                          <a:latin typeface="Arial" panose="020B0604020202020204" pitchFamily="34" charset="0"/>
                        </a:rPr>
                        <a:t>5,000.00</a:t>
                      </a:r>
                    </a:p>
                  </a:txBody>
                  <a:tcPr marL="9525" marR="9525" marT="9525" marB="0" anchor="b">
                    <a:lnL>
                      <a:noFill/>
                    </a:lnL>
                    <a:lnR>
                      <a:noFill/>
                    </a:lnR>
                    <a:lnT>
                      <a:noFill/>
                    </a:lnT>
                    <a:lnB>
                      <a:noFill/>
                    </a:lnB>
                    <a:solidFill>
                      <a:srgbClr val="FFFF99"/>
                    </a:solidFill>
                  </a:tcPr>
                </a:tc>
                <a:tc>
                  <a:txBody>
                    <a:bodyPr/>
                    <a:lstStyle/>
                    <a:p>
                      <a:pPr algn="r" fontAlgn="b"/>
                      <a:r>
                        <a:rPr lang="en-US" sz="800" b="0" i="0" u="none" strike="noStrike" dirty="0">
                          <a:solidFill>
                            <a:srgbClr val="000000"/>
                          </a:solidFill>
                          <a:effectLst/>
                          <a:latin typeface="Arial" panose="020B0604020202020204" pitchFamily="34" charset="0"/>
                        </a:rPr>
                        <a:t>5,000.00</a:t>
                      </a:r>
                    </a:p>
                  </a:txBody>
                  <a:tcPr marL="9525" marR="9525" marT="9525" marB="0" anchor="b">
                    <a:lnL>
                      <a:noFill/>
                    </a:lnL>
                    <a:lnR>
                      <a:noFill/>
                    </a:lnR>
                    <a:lnT>
                      <a:noFill/>
                    </a:lnT>
                    <a:lnB>
                      <a:noFill/>
                    </a:lnB>
                    <a:solidFill>
                      <a:srgbClr val="FFFF99"/>
                    </a:solidFill>
                  </a:tcPr>
                </a:tc>
                <a:tc>
                  <a:txBody>
                    <a:bodyPr/>
                    <a:lstStyle/>
                    <a:p>
                      <a:pPr algn="r" fontAlgn="b"/>
                      <a:r>
                        <a:rPr lang="en-US" sz="800" b="0" i="0" u="none" strike="noStrike" dirty="0">
                          <a:effectLst/>
                          <a:latin typeface="Arial" panose="020B0604020202020204" pitchFamily="34" charset="0"/>
                        </a:rPr>
                        <a:t>5,000.00</a:t>
                      </a:r>
                    </a:p>
                  </a:txBody>
                  <a:tcPr marL="9525" marR="9525" marT="9525" marB="0" anchor="b">
                    <a:lnL>
                      <a:noFill/>
                    </a:lnL>
                    <a:lnR>
                      <a:noFill/>
                    </a:lnR>
                    <a:lnT>
                      <a:noFill/>
                    </a:lnT>
                    <a:lnB>
                      <a:noFill/>
                    </a:lnB>
                    <a:solidFill>
                      <a:srgbClr val="FFFF99"/>
                    </a:solidFill>
                  </a:tcPr>
                </a:tc>
                <a:tc>
                  <a:txBody>
                    <a:bodyPr/>
                    <a:lstStyle/>
                    <a:p>
                      <a:pPr algn="r" fontAlgn="b"/>
                      <a:r>
                        <a:rPr lang="en-US" sz="800" b="0" i="0" u="none" strike="noStrike" dirty="0">
                          <a:effectLst/>
                          <a:latin typeface="Arial" panose="020B0604020202020204" pitchFamily="34" charset="0"/>
                        </a:rPr>
                        <a:t>8,000.00</a:t>
                      </a:r>
                    </a:p>
                  </a:txBody>
                  <a:tcPr marL="9525" marR="9525" marT="9525" marB="0" anchor="b">
                    <a:lnL>
                      <a:noFill/>
                    </a:lnL>
                    <a:lnR>
                      <a:noFill/>
                    </a:lnR>
                    <a:lnT>
                      <a:noFill/>
                    </a:lnT>
                    <a:lnB>
                      <a:noFill/>
                    </a:lnB>
                    <a:solidFill>
                      <a:srgbClr val="FFFF99"/>
                    </a:solidFill>
                  </a:tcPr>
                </a:tc>
                <a:extLst>
                  <a:ext uri="{0D108BD9-81ED-4DB2-BD59-A6C34878D82A}">
                    <a16:rowId xmlns:a16="http://schemas.microsoft.com/office/drawing/2014/main" val="1593241751"/>
                  </a:ext>
                </a:extLst>
              </a:tr>
              <a:tr h="161925">
                <a:tc>
                  <a:txBody>
                    <a:bodyPr/>
                    <a:lstStyle/>
                    <a:p>
                      <a:pPr algn="l" fontAlgn="b"/>
                      <a:endParaRPr lang="en-US" sz="800" b="1" i="0" u="none" strike="noStrike" dirty="0">
                        <a:solidFill>
                          <a:srgbClr val="000000"/>
                        </a:solidFill>
                        <a:effectLst/>
                        <a:latin typeface="Arial" panose="020B0604020202020204" pitchFamily="34" charset="0"/>
                      </a:endParaRPr>
                    </a:p>
                  </a:txBody>
                  <a:tcPr marL="9525" marR="9525" marT="9525" marB="0" anchor="b">
                    <a:lnL>
                      <a:noFill/>
                    </a:lnL>
                    <a:lnR>
                      <a:noFill/>
                    </a:lnR>
                    <a:lnT>
                      <a:noFill/>
                    </a:lnT>
                    <a:lnB>
                      <a:noFill/>
                    </a:lnB>
                  </a:tcPr>
                </a:tc>
                <a:tc gridSpan="3">
                  <a:txBody>
                    <a:bodyPr/>
                    <a:lstStyle/>
                    <a:p>
                      <a:pPr algn="l" fontAlgn="b"/>
                      <a:r>
                        <a:rPr lang="en-US" sz="800" b="1" i="0" u="none" strike="noStrike" dirty="0">
                          <a:solidFill>
                            <a:srgbClr val="000000"/>
                          </a:solidFill>
                          <a:effectLst/>
                          <a:latin typeface="Arial" panose="020B0604020202020204" pitchFamily="34" charset="0"/>
                        </a:rPr>
                        <a:t>53311 · REPAIRS &lt;$1,000.00</a:t>
                      </a:r>
                    </a:p>
                  </a:txBody>
                  <a:tcPr marL="9525" marR="9525" marT="9525" marB="0" anchor="b">
                    <a:lnL>
                      <a:noFill/>
                    </a:lnL>
                    <a:lnR>
                      <a:noFill/>
                    </a:lnR>
                    <a:lnT>
                      <a:noFill/>
                    </a:lnT>
                    <a:lnB>
                      <a:noFill/>
                    </a:lnB>
                  </a:tcPr>
                </a:tc>
                <a:tc hMerge="1">
                  <a:txBody>
                    <a:bodyPr/>
                    <a:lstStyle/>
                    <a:p>
                      <a:endParaRPr lang="en-US"/>
                    </a:p>
                  </a:txBody>
                  <a:tcPr/>
                </a:tc>
                <a:tc hMerge="1">
                  <a:txBody>
                    <a:bodyPr/>
                    <a:lstStyle/>
                    <a:p>
                      <a:endParaRPr lang="en-US"/>
                    </a:p>
                  </a:txBody>
                  <a:tcPr/>
                </a:tc>
                <a:tc>
                  <a:txBody>
                    <a:bodyPr/>
                    <a:lstStyle/>
                    <a:p>
                      <a:pPr algn="r" fontAlgn="b"/>
                      <a:r>
                        <a:rPr lang="en-US" sz="800" b="0" i="0" u="none" strike="noStrike" dirty="0">
                          <a:solidFill>
                            <a:srgbClr val="000000"/>
                          </a:solidFill>
                          <a:effectLst/>
                          <a:latin typeface="Arial" panose="020B0604020202020204" pitchFamily="34" charset="0"/>
                        </a:rPr>
                        <a:t>14,516.53</a:t>
                      </a:r>
                    </a:p>
                  </a:txBody>
                  <a:tcPr marL="9525" marR="9525" marT="9525" marB="0" anchor="b">
                    <a:lnL>
                      <a:noFill/>
                    </a:lnL>
                    <a:lnR>
                      <a:noFill/>
                    </a:lnR>
                    <a:lnT>
                      <a:noFill/>
                    </a:lnT>
                    <a:lnB>
                      <a:noFill/>
                    </a:lnB>
                    <a:solidFill>
                      <a:srgbClr val="CCCCFF"/>
                    </a:solidFill>
                  </a:tcPr>
                </a:tc>
                <a:tc>
                  <a:txBody>
                    <a:bodyPr/>
                    <a:lstStyle/>
                    <a:p>
                      <a:pPr algn="r" fontAlgn="b"/>
                      <a:r>
                        <a:rPr lang="en-US" sz="800" b="0" i="0" u="none" strike="noStrike" dirty="0">
                          <a:solidFill>
                            <a:srgbClr val="000000"/>
                          </a:solidFill>
                          <a:effectLst/>
                          <a:latin typeface="Arial" panose="020B0604020202020204" pitchFamily="34" charset="0"/>
                        </a:rPr>
                        <a:t>14,231.97</a:t>
                      </a:r>
                    </a:p>
                  </a:txBody>
                  <a:tcPr marL="9525" marR="9525" marT="9525" marB="0" anchor="b">
                    <a:lnL>
                      <a:noFill/>
                    </a:lnL>
                    <a:lnR>
                      <a:noFill/>
                    </a:lnR>
                    <a:lnT>
                      <a:noFill/>
                    </a:lnT>
                    <a:lnB>
                      <a:noFill/>
                    </a:lnB>
                    <a:solidFill>
                      <a:srgbClr val="99CCFF"/>
                    </a:solidFill>
                  </a:tcPr>
                </a:tc>
                <a:tc>
                  <a:txBody>
                    <a:bodyPr/>
                    <a:lstStyle/>
                    <a:p>
                      <a:pPr algn="r" fontAlgn="b"/>
                      <a:r>
                        <a:rPr lang="en-US" sz="800" b="0" i="0" u="none" strike="noStrike" dirty="0">
                          <a:effectLst/>
                          <a:latin typeface="Arial" panose="020B0604020202020204" pitchFamily="34" charset="0"/>
                        </a:rPr>
                        <a:t>17,912.84</a:t>
                      </a:r>
                    </a:p>
                  </a:txBody>
                  <a:tcPr marL="9525" marR="9525" marT="9525" marB="0" anchor="b">
                    <a:lnL>
                      <a:noFill/>
                    </a:lnL>
                    <a:lnR>
                      <a:noFill/>
                    </a:lnR>
                    <a:lnT>
                      <a:noFill/>
                    </a:lnT>
                    <a:lnB>
                      <a:noFill/>
                    </a:lnB>
                    <a:solidFill>
                      <a:srgbClr val="FFFF99"/>
                    </a:solidFill>
                  </a:tcPr>
                </a:tc>
                <a:tc>
                  <a:txBody>
                    <a:bodyPr/>
                    <a:lstStyle/>
                    <a:p>
                      <a:pPr algn="r" fontAlgn="b"/>
                      <a:r>
                        <a:rPr lang="en-US" sz="800" b="0" i="0" u="none" strike="noStrike" dirty="0">
                          <a:solidFill>
                            <a:srgbClr val="000000"/>
                          </a:solidFill>
                          <a:effectLst/>
                          <a:latin typeface="Arial" panose="020B0604020202020204" pitchFamily="34" charset="0"/>
                        </a:rPr>
                        <a:t>11,229.09</a:t>
                      </a:r>
                    </a:p>
                  </a:txBody>
                  <a:tcPr marL="9525" marR="9525" marT="9525" marB="0" anchor="b">
                    <a:lnL>
                      <a:noFill/>
                    </a:lnL>
                    <a:lnR>
                      <a:noFill/>
                    </a:lnR>
                    <a:lnT>
                      <a:noFill/>
                    </a:lnT>
                    <a:lnB>
                      <a:noFill/>
                    </a:lnB>
                    <a:solidFill>
                      <a:srgbClr val="FFFF99"/>
                    </a:solidFill>
                  </a:tcPr>
                </a:tc>
                <a:tc>
                  <a:txBody>
                    <a:bodyPr/>
                    <a:lstStyle/>
                    <a:p>
                      <a:pPr algn="r" fontAlgn="b"/>
                      <a:r>
                        <a:rPr lang="en-US" sz="800" b="0" i="0" u="none" strike="noStrike" dirty="0">
                          <a:solidFill>
                            <a:srgbClr val="000000"/>
                          </a:solidFill>
                          <a:effectLst/>
                          <a:latin typeface="Arial" panose="020B0604020202020204" pitchFamily="34" charset="0"/>
                        </a:rPr>
                        <a:t>0.00</a:t>
                      </a:r>
                    </a:p>
                  </a:txBody>
                  <a:tcPr marL="9525" marR="9525" marT="9525" marB="0" anchor="b">
                    <a:lnL>
                      <a:noFill/>
                    </a:lnL>
                    <a:lnR>
                      <a:noFill/>
                    </a:lnR>
                    <a:lnT>
                      <a:noFill/>
                    </a:lnT>
                    <a:lnB>
                      <a:noFill/>
                    </a:lnB>
                    <a:solidFill>
                      <a:srgbClr val="FFFF99"/>
                    </a:solidFill>
                  </a:tcPr>
                </a:tc>
                <a:tc>
                  <a:txBody>
                    <a:bodyPr/>
                    <a:lstStyle/>
                    <a:p>
                      <a:pPr algn="r" fontAlgn="b"/>
                      <a:r>
                        <a:rPr lang="en-US" sz="800" b="0" i="0" u="none" strike="noStrike" dirty="0">
                          <a:solidFill>
                            <a:srgbClr val="000000"/>
                          </a:solidFill>
                          <a:effectLst/>
                          <a:latin typeface="Arial" panose="020B0604020202020204" pitchFamily="34" charset="0"/>
                        </a:rPr>
                        <a:t>11,229.09</a:t>
                      </a:r>
                    </a:p>
                  </a:txBody>
                  <a:tcPr marL="9525" marR="9525" marT="9525" marB="0" anchor="b">
                    <a:lnL>
                      <a:noFill/>
                    </a:lnL>
                    <a:lnR>
                      <a:noFill/>
                    </a:lnR>
                    <a:lnT>
                      <a:noFill/>
                    </a:lnT>
                    <a:lnB>
                      <a:noFill/>
                    </a:lnB>
                    <a:solidFill>
                      <a:srgbClr val="FFFF99"/>
                    </a:solidFill>
                  </a:tcPr>
                </a:tc>
                <a:tc>
                  <a:txBody>
                    <a:bodyPr/>
                    <a:lstStyle/>
                    <a:p>
                      <a:pPr algn="r" fontAlgn="b"/>
                      <a:r>
                        <a:rPr lang="en-US" sz="800" b="0" i="0" u="none" strike="noStrike" dirty="0">
                          <a:effectLst/>
                          <a:latin typeface="Arial" panose="020B0604020202020204" pitchFamily="34" charset="0"/>
                        </a:rPr>
                        <a:t>8,000.00</a:t>
                      </a:r>
                    </a:p>
                  </a:txBody>
                  <a:tcPr marL="9525" marR="9525" marT="9525" marB="0" anchor="b">
                    <a:lnL>
                      <a:noFill/>
                    </a:lnL>
                    <a:lnR>
                      <a:noFill/>
                    </a:lnR>
                    <a:lnT>
                      <a:noFill/>
                    </a:lnT>
                    <a:lnB>
                      <a:noFill/>
                    </a:lnB>
                    <a:solidFill>
                      <a:srgbClr val="FFFF99"/>
                    </a:solidFill>
                  </a:tcPr>
                </a:tc>
                <a:tc>
                  <a:txBody>
                    <a:bodyPr/>
                    <a:lstStyle/>
                    <a:p>
                      <a:pPr algn="r" fontAlgn="b"/>
                      <a:r>
                        <a:rPr lang="en-US" sz="800" b="0" i="0" u="none" strike="noStrike" dirty="0">
                          <a:effectLst/>
                          <a:latin typeface="Arial" panose="020B0604020202020204" pitchFamily="34" charset="0"/>
                        </a:rPr>
                        <a:t>6,500.00</a:t>
                      </a:r>
                    </a:p>
                  </a:txBody>
                  <a:tcPr marL="9525" marR="9525" marT="9525" marB="0" anchor="b">
                    <a:lnL>
                      <a:noFill/>
                    </a:lnL>
                    <a:lnR>
                      <a:noFill/>
                    </a:lnR>
                    <a:lnT>
                      <a:noFill/>
                    </a:lnT>
                    <a:lnB>
                      <a:noFill/>
                    </a:lnB>
                    <a:solidFill>
                      <a:srgbClr val="FFFF99"/>
                    </a:solidFill>
                  </a:tcPr>
                </a:tc>
                <a:extLst>
                  <a:ext uri="{0D108BD9-81ED-4DB2-BD59-A6C34878D82A}">
                    <a16:rowId xmlns:a16="http://schemas.microsoft.com/office/drawing/2014/main" val="1807519004"/>
                  </a:ext>
                </a:extLst>
              </a:tr>
              <a:tr h="161925">
                <a:tc>
                  <a:txBody>
                    <a:bodyPr/>
                    <a:lstStyle/>
                    <a:p>
                      <a:pPr algn="l" fontAlgn="b"/>
                      <a:endParaRPr lang="en-US" sz="800" b="1" i="0" u="none" strike="noStrike" dirty="0">
                        <a:solidFill>
                          <a:srgbClr val="000000"/>
                        </a:solidFill>
                        <a:effectLst/>
                        <a:latin typeface="Arial" panose="020B0604020202020204" pitchFamily="34" charset="0"/>
                      </a:endParaRPr>
                    </a:p>
                  </a:txBody>
                  <a:tcPr marL="9525" marR="9525" marT="9525" marB="0" anchor="b">
                    <a:lnL>
                      <a:noFill/>
                    </a:lnL>
                    <a:lnR>
                      <a:noFill/>
                    </a:lnR>
                    <a:lnT>
                      <a:noFill/>
                    </a:lnT>
                    <a:lnB>
                      <a:noFill/>
                    </a:lnB>
                  </a:tcPr>
                </a:tc>
                <a:tc gridSpan="3">
                  <a:txBody>
                    <a:bodyPr/>
                    <a:lstStyle/>
                    <a:p>
                      <a:pPr algn="l" fontAlgn="b"/>
                      <a:r>
                        <a:rPr lang="en-US" sz="800" b="1" i="0" u="none" strike="noStrike" dirty="0">
                          <a:solidFill>
                            <a:srgbClr val="000000"/>
                          </a:solidFill>
                          <a:effectLst/>
                          <a:latin typeface="Arial" panose="020B0604020202020204" pitchFamily="34" charset="0"/>
                        </a:rPr>
                        <a:t>53312 · MOWER REPAIRS</a:t>
                      </a:r>
                    </a:p>
                  </a:txBody>
                  <a:tcPr marL="9525" marR="9525" marT="9525" marB="0" anchor="b">
                    <a:lnL>
                      <a:noFill/>
                    </a:lnL>
                    <a:lnR>
                      <a:noFill/>
                    </a:lnR>
                    <a:lnT>
                      <a:noFill/>
                    </a:lnT>
                    <a:lnB>
                      <a:noFill/>
                    </a:lnB>
                  </a:tcPr>
                </a:tc>
                <a:tc hMerge="1">
                  <a:txBody>
                    <a:bodyPr/>
                    <a:lstStyle/>
                    <a:p>
                      <a:endParaRPr lang="en-US"/>
                    </a:p>
                  </a:txBody>
                  <a:tcPr/>
                </a:tc>
                <a:tc hMerge="1">
                  <a:txBody>
                    <a:bodyPr/>
                    <a:lstStyle/>
                    <a:p>
                      <a:endParaRPr lang="en-US"/>
                    </a:p>
                  </a:txBody>
                  <a:tcPr/>
                </a:tc>
                <a:tc>
                  <a:txBody>
                    <a:bodyPr/>
                    <a:lstStyle/>
                    <a:p>
                      <a:pPr algn="r" fontAlgn="b"/>
                      <a:r>
                        <a:rPr lang="en-US" sz="800" b="0" i="0" u="none" strike="noStrike" dirty="0">
                          <a:solidFill>
                            <a:srgbClr val="000000"/>
                          </a:solidFill>
                          <a:effectLst/>
                          <a:latin typeface="Arial" panose="020B0604020202020204" pitchFamily="34" charset="0"/>
                        </a:rPr>
                        <a:t>541.36</a:t>
                      </a:r>
                    </a:p>
                  </a:txBody>
                  <a:tcPr marL="9525" marR="9525" marT="9525" marB="0" anchor="b">
                    <a:lnL>
                      <a:noFill/>
                    </a:lnL>
                    <a:lnR>
                      <a:noFill/>
                    </a:lnR>
                    <a:lnT>
                      <a:noFill/>
                    </a:lnT>
                    <a:lnB>
                      <a:noFill/>
                    </a:lnB>
                    <a:solidFill>
                      <a:srgbClr val="CCCCFF"/>
                    </a:solidFill>
                  </a:tcPr>
                </a:tc>
                <a:tc>
                  <a:txBody>
                    <a:bodyPr/>
                    <a:lstStyle/>
                    <a:p>
                      <a:pPr algn="r" fontAlgn="b"/>
                      <a:r>
                        <a:rPr lang="en-US" sz="800" b="0" i="0" u="none" strike="noStrike" dirty="0">
                          <a:solidFill>
                            <a:srgbClr val="000000"/>
                          </a:solidFill>
                          <a:effectLst/>
                          <a:latin typeface="Arial" panose="020B0604020202020204" pitchFamily="34" charset="0"/>
                        </a:rPr>
                        <a:t>1,849.09</a:t>
                      </a:r>
                    </a:p>
                  </a:txBody>
                  <a:tcPr marL="9525" marR="9525" marT="9525" marB="0" anchor="b">
                    <a:lnL>
                      <a:noFill/>
                    </a:lnL>
                    <a:lnR>
                      <a:noFill/>
                    </a:lnR>
                    <a:lnT>
                      <a:noFill/>
                    </a:lnT>
                    <a:lnB>
                      <a:noFill/>
                    </a:lnB>
                    <a:solidFill>
                      <a:srgbClr val="99CCFF"/>
                    </a:solidFill>
                  </a:tcPr>
                </a:tc>
                <a:tc>
                  <a:txBody>
                    <a:bodyPr/>
                    <a:lstStyle/>
                    <a:p>
                      <a:pPr algn="r" fontAlgn="b"/>
                      <a:r>
                        <a:rPr lang="en-US" sz="800" b="0" i="0" u="none" strike="noStrike" dirty="0">
                          <a:solidFill>
                            <a:srgbClr val="000000"/>
                          </a:solidFill>
                          <a:effectLst/>
                          <a:latin typeface="Arial" panose="020B0604020202020204" pitchFamily="34" charset="0"/>
                        </a:rPr>
                        <a:t>2,184.15</a:t>
                      </a:r>
                    </a:p>
                  </a:txBody>
                  <a:tcPr marL="9525" marR="9525" marT="9525" marB="0" anchor="b">
                    <a:lnL>
                      <a:noFill/>
                    </a:lnL>
                    <a:lnR>
                      <a:noFill/>
                    </a:lnR>
                    <a:lnT>
                      <a:noFill/>
                    </a:lnT>
                    <a:lnB>
                      <a:noFill/>
                    </a:lnB>
                    <a:solidFill>
                      <a:srgbClr val="FFFF99"/>
                    </a:solidFill>
                  </a:tcPr>
                </a:tc>
                <a:tc>
                  <a:txBody>
                    <a:bodyPr/>
                    <a:lstStyle/>
                    <a:p>
                      <a:pPr algn="r" fontAlgn="b"/>
                      <a:r>
                        <a:rPr lang="en-US" sz="800" b="0" i="0" u="none" strike="noStrike" dirty="0">
                          <a:solidFill>
                            <a:srgbClr val="000000"/>
                          </a:solidFill>
                          <a:effectLst/>
                          <a:latin typeface="Arial" panose="020B0604020202020204" pitchFamily="34" charset="0"/>
                        </a:rPr>
                        <a:t>1,157.49</a:t>
                      </a:r>
                    </a:p>
                  </a:txBody>
                  <a:tcPr marL="9525" marR="9525" marT="9525" marB="0" anchor="b">
                    <a:lnL>
                      <a:noFill/>
                    </a:lnL>
                    <a:lnR>
                      <a:noFill/>
                    </a:lnR>
                    <a:lnT>
                      <a:noFill/>
                    </a:lnT>
                    <a:lnB>
                      <a:noFill/>
                    </a:lnB>
                    <a:solidFill>
                      <a:srgbClr val="FFFF99"/>
                    </a:solidFill>
                  </a:tcPr>
                </a:tc>
                <a:tc>
                  <a:txBody>
                    <a:bodyPr/>
                    <a:lstStyle/>
                    <a:p>
                      <a:pPr algn="r" fontAlgn="b"/>
                      <a:r>
                        <a:rPr lang="en-US" sz="800" b="0" i="0" u="none" strike="noStrike" dirty="0">
                          <a:solidFill>
                            <a:srgbClr val="000000"/>
                          </a:solidFill>
                          <a:effectLst/>
                          <a:latin typeface="Arial" panose="020B0604020202020204" pitchFamily="34" charset="0"/>
                        </a:rPr>
                        <a:t>342.51</a:t>
                      </a:r>
                    </a:p>
                  </a:txBody>
                  <a:tcPr marL="9525" marR="9525" marT="9525" marB="0" anchor="b">
                    <a:lnL>
                      <a:noFill/>
                    </a:lnL>
                    <a:lnR>
                      <a:noFill/>
                    </a:lnR>
                    <a:lnT>
                      <a:noFill/>
                    </a:lnT>
                    <a:lnB>
                      <a:noFill/>
                    </a:lnB>
                    <a:solidFill>
                      <a:srgbClr val="FFFF99"/>
                    </a:solidFill>
                  </a:tcPr>
                </a:tc>
                <a:tc>
                  <a:txBody>
                    <a:bodyPr/>
                    <a:lstStyle/>
                    <a:p>
                      <a:pPr algn="r" fontAlgn="b"/>
                      <a:r>
                        <a:rPr lang="en-US" sz="800" b="0" i="0" u="none" strike="noStrike" dirty="0">
                          <a:solidFill>
                            <a:srgbClr val="000000"/>
                          </a:solidFill>
                          <a:effectLst/>
                          <a:latin typeface="Arial" panose="020B0604020202020204" pitchFamily="34" charset="0"/>
                        </a:rPr>
                        <a:t>1,500.00</a:t>
                      </a:r>
                    </a:p>
                  </a:txBody>
                  <a:tcPr marL="9525" marR="9525" marT="9525" marB="0" anchor="b">
                    <a:lnL>
                      <a:noFill/>
                    </a:lnL>
                    <a:lnR>
                      <a:noFill/>
                    </a:lnR>
                    <a:lnT>
                      <a:noFill/>
                    </a:lnT>
                    <a:lnB>
                      <a:noFill/>
                    </a:lnB>
                    <a:solidFill>
                      <a:srgbClr val="FFFF99"/>
                    </a:solidFill>
                  </a:tcPr>
                </a:tc>
                <a:tc>
                  <a:txBody>
                    <a:bodyPr/>
                    <a:lstStyle/>
                    <a:p>
                      <a:pPr algn="r" fontAlgn="b"/>
                      <a:r>
                        <a:rPr lang="en-US" sz="800" b="0" i="0" u="none" strike="noStrike" dirty="0">
                          <a:solidFill>
                            <a:srgbClr val="000000"/>
                          </a:solidFill>
                          <a:effectLst/>
                          <a:latin typeface="Arial" panose="020B0604020202020204" pitchFamily="34" charset="0"/>
                        </a:rPr>
                        <a:t>1,500.00</a:t>
                      </a:r>
                    </a:p>
                  </a:txBody>
                  <a:tcPr marL="9525" marR="9525" marT="9525" marB="0" anchor="b">
                    <a:lnL>
                      <a:noFill/>
                    </a:lnL>
                    <a:lnR>
                      <a:noFill/>
                    </a:lnR>
                    <a:lnT>
                      <a:noFill/>
                    </a:lnT>
                    <a:lnB>
                      <a:noFill/>
                    </a:lnB>
                    <a:solidFill>
                      <a:srgbClr val="FFFF99"/>
                    </a:solidFill>
                  </a:tcPr>
                </a:tc>
                <a:tc>
                  <a:txBody>
                    <a:bodyPr/>
                    <a:lstStyle/>
                    <a:p>
                      <a:pPr algn="r" fontAlgn="b"/>
                      <a:r>
                        <a:rPr lang="en-US" sz="800" b="0" i="0" u="none" strike="noStrike" dirty="0">
                          <a:solidFill>
                            <a:srgbClr val="000000"/>
                          </a:solidFill>
                          <a:effectLst/>
                          <a:latin typeface="Arial" panose="020B0604020202020204" pitchFamily="34" charset="0"/>
                        </a:rPr>
                        <a:t>1,000.00</a:t>
                      </a:r>
                    </a:p>
                  </a:txBody>
                  <a:tcPr marL="9525" marR="9525" marT="9525" marB="0" anchor="b">
                    <a:lnL>
                      <a:noFill/>
                    </a:lnL>
                    <a:lnR>
                      <a:noFill/>
                    </a:lnR>
                    <a:lnT>
                      <a:noFill/>
                    </a:lnT>
                    <a:lnB>
                      <a:noFill/>
                    </a:lnB>
                    <a:solidFill>
                      <a:srgbClr val="FFFF99"/>
                    </a:solidFill>
                  </a:tcPr>
                </a:tc>
                <a:extLst>
                  <a:ext uri="{0D108BD9-81ED-4DB2-BD59-A6C34878D82A}">
                    <a16:rowId xmlns:a16="http://schemas.microsoft.com/office/drawing/2014/main" val="1577986504"/>
                  </a:ext>
                </a:extLst>
              </a:tr>
              <a:tr h="161925">
                <a:tc>
                  <a:txBody>
                    <a:bodyPr/>
                    <a:lstStyle/>
                    <a:p>
                      <a:pPr algn="l" fontAlgn="b"/>
                      <a:endParaRPr lang="en-US" sz="800" b="1" i="0" u="none" strike="noStrike" dirty="0">
                        <a:solidFill>
                          <a:srgbClr val="000000"/>
                        </a:solidFill>
                        <a:effectLst/>
                        <a:latin typeface="Arial" panose="020B0604020202020204" pitchFamily="34" charset="0"/>
                      </a:endParaRPr>
                    </a:p>
                  </a:txBody>
                  <a:tcPr marL="9525" marR="9525" marT="9525" marB="0" anchor="b">
                    <a:lnL>
                      <a:noFill/>
                    </a:lnL>
                    <a:lnR>
                      <a:noFill/>
                    </a:lnR>
                    <a:lnT>
                      <a:noFill/>
                    </a:lnT>
                    <a:lnB>
                      <a:noFill/>
                    </a:lnB>
                  </a:tcPr>
                </a:tc>
                <a:tc gridSpan="3">
                  <a:txBody>
                    <a:bodyPr/>
                    <a:lstStyle/>
                    <a:p>
                      <a:pPr algn="l" fontAlgn="b"/>
                      <a:r>
                        <a:rPr lang="en-US" sz="800" b="1" i="0" u="none" strike="noStrike" dirty="0">
                          <a:solidFill>
                            <a:srgbClr val="000000"/>
                          </a:solidFill>
                          <a:effectLst/>
                          <a:latin typeface="Arial" panose="020B0604020202020204" pitchFamily="34" charset="0"/>
                        </a:rPr>
                        <a:t>53319 · NEW MACHINERY</a:t>
                      </a:r>
                    </a:p>
                  </a:txBody>
                  <a:tcPr marL="9525" marR="9525" marT="9525" marB="0" anchor="b">
                    <a:lnL>
                      <a:noFill/>
                    </a:lnL>
                    <a:lnR>
                      <a:noFill/>
                    </a:lnR>
                    <a:lnT>
                      <a:noFill/>
                    </a:lnT>
                    <a:lnB>
                      <a:noFill/>
                    </a:lnB>
                  </a:tcPr>
                </a:tc>
                <a:tc hMerge="1">
                  <a:txBody>
                    <a:bodyPr/>
                    <a:lstStyle/>
                    <a:p>
                      <a:endParaRPr lang="en-US"/>
                    </a:p>
                  </a:txBody>
                  <a:tcPr/>
                </a:tc>
                <a:tc hMerge="1">
                  <a:txBody>
                    <a:bodyPr/>
                    <a:lstStyle/>
                    <a:p>
                      <a:endParaRPr lang="en-US"/>
                    </a:p>
                  </a:txBody>
                  <a:tcPr/>
                </a:tc>
                <a:tc>
                  <a:txBody>
                    <a:bodyPr/>
                    <a:lstStyle/>
                    <a:p>
                      <a:pPr algn="r" fontAlgn="b"/>
                      <a:r>
                        <a:rPr lang="en-US" sz="800" b="0" i="0" u="none" strike="noStrike" dirty="0">
                          <a:solidFill>
                            <a:srgbClr val="000000"/>
                          </a:solidFill>
                          <a:effectLst/>
                          <a:latin typeface="Arial" panose="020B0604020202020204" pitchFamily="34" charset="0"/>
                        </a:rPr>
                        <a:t>0.00</a:t>
                      </a:r>
                    </a:p>
                  </a:txBody>
                  <a:tcPr marL="9525" marR="9525" marT="9525" marB="0" anchor="b">
                    <a:lnL>
                      <a:noFill/>
                    </a:lnL>
                    <a:lnR>
                      <a:noFill/>
                    </a:lnR>
                    <a:lnT>
                      <a:noFill/>
                    </a:lnT>
                    <a:lnB>
                      <a:noFill/>
                    </a:lnB>
                    <a:solidFill>
                      <a:srgbClr val="CCCCFF"/>
                    </a:solidFill>
                  </a:tcPr>
                </a:tc>
                <a:tc>
                  <a:txBody>
                    <a:bodyPr/>
                    <a:lstStyle/>
                    <a:p>
                      <a:pPr algn="r" fontAlgn="b"/>
                      <a:r>
                        <a:rPr lang="en-US" sz="800" b="0" i="0" u="none" strike="noStrike" dirty="0">
                          <a:solidFill>
                            <a:srgbClr val="000000"/>
                          </a:solidFill>
                          <a:effectLst/>
                          <a:latin typeface="Arial" panose="020B0604020202020204" pitchFamily="34" charset="0"/>
                        </a:rPr>
                        <a:t>209.00</a:t>
                      </a:r>
                    </a:p>
                  </a:txBody>
                  <a:tcPr marL="9525" marR="9525" marT="9525" marB="0" anchor="b">
                    <a:lnL>
                      <a:noFill/>
                    </a:lnL>
                    <a:lnR>
                      <a:noFill/>
                    </a:lnR>
                    <a:lnT>
                      <a:noFill/>
                    </a:lnT>
                    <a:lnB>
                      <a:noFill/>
                    </a:lnB>
                    <a:solidFill>
                      <a:srgbClr val="99CCFF"/>
                    </a:solidFill>
                  </a:tcPr>
                </a:tc>
                <a:tc>
                  <a:txBody>
                    <a:bodyPr/>
                    <a:lstStyle/>
                    <a:p>
                      <a:pPr algn="r" fontAlgn="b"/>
                      <a:r>
                        <a:rPr lang="en-US" sz="800" b="0" i="0" u="none" strike="noStrike" dirty="0">
                          <a:solidFill>
                            <a:srgbClr val="000000"/>
                          </a:solidFill>
                          <a:effectLst/>
                          <a:latin typeface="Arial" panose="020B0604020202020204" pitchFamily="34" charset="0"/>
                        </a:rPr>
                        <a:t>39,018.00</a:t>
                      </a:r>
                    </a:p>
                  </a:txBody>
                  <a:tcPr marL="9525" marR="9525" marT="9525" marB="0" anchor="b">
                    <a:lnL>
                      <a:noFill/>
                    </a:lnL>
                    <a:lnR>
                      <a:noFill/>
                    </a:lnR>
                    <a:lnT>
                      <a:noFill/>
                    </a:lnT>
                    <a:lnB>
                      <a:noFill/>
                    </a:lnB>
                    <a:solidFill>
                      <a:srgbClr val="FFFF99"/>
                    </a:solidFill>
                  </a:tcPr>
                </a:tc>
                <a:tc>
                  <a:txBody>
                    <a:bodyPr/>
                    <a:lstStyle/>
                    <a:p>
                      <a:pPr algn="r" fontAlgn="b"/>
                      <a:r>
                        <a:rPr lang="en-US" sz="800" b="0" i="0" u="none" strike="noStrike" dirty="0">
                          <a:solidFill>
                            <a:srgbClr val="000000"/>
                          </a:solidFill>
                          <a:effectLst/>
                          <a:latin typeface="Arial" panose="020B0604020202020204" pitchFamily="34" charset="0"/>
                        </a:rPr>
                        <a:t>436.16</a:t>
                      </a:r>
                    </a:p>
                  </a:txBody>
                  <a:tcPr marL="9525" marR="9525" marT="9525" marB="0" anchor="b">
                    <a:lnL>
                      <a:noFill/>
                    </a:lnL>
                    <a:lnR>
                      <a:noFill/>
                    </a:lnR>
                    <a:lnT>
                      <a:noFill/>
                    </a:lnT>
                    <a:lnB>
                      <a:noFill/>
                    </a:lnB>
                    <a:solidFill>
                      <a:srgbClr val="FFFF99"/>
                    </a:solidFill>
                  </a:tcPr>
                </a:tc>
                <a:tc>
                  <a:txBody>
                    <a:bodyPr/>
                    <a:lstStyle/>
                    <a:p>
                      <a:pPr algn="r" fontAlgn="b"/>
                      <a:r>
                        <a:rPr lang="en-US" sz="800" b="0" i="0" u="none" strike="noStrike" dirty="0">
                          <a:solidFill>
                            <a:srgbClr val="000000"/>
                          </a:solidFill>
                          <a:effectLst/>
                          <a:latin typeface="Arial" panose="020B0604020202020204" pitchFamily="34" charset="0"/>
                        </a:rPr>
                        <a:t>1,833.54</a:t>
                      </a:r>
                    </a:p>
                  </a:txBody>
                  <a:tcPr marL="9525" marR="9525" marT="9525" marB="0" anchor="b">
                    <a:lnL>
                      <a:noFill/>
                    </a:lnL>
                    <a:lnR>
                      <a:noFill/>
                    </a:lnR>
                    <a:lnT>
                      <a:noFill/>
                    </a:lnT>
                    <a:lnB>
                      <a:noFill/>
                    </a:lnB>
                    <a:solidFill>
                      <a:srgbClr val="FFFF99"/>
                    </a:solidFill>
                  </a:tcPr>
                </a:tc>
                <a:tc>
                  <a:txBody>
                    <a:bodyPr/>
                    <a:lstStyle/>
                    <a:p>
                      <a:pPr algn="r" fontAlgn="b"/>
                      <a:r>
                        <a:rPr lang="en-US" sz="800" b="0" i="0" u="none" strike="noStrike" dirty="0">
                          <a:solidFill>
                            <a:srgbClr val="000000"/>
                          </a:solidFill>
                          <a:effectLst/>
                          <a:latin typeface="Arial" panose="020B0604020202020204" pitchFamily="34" charset="0"/>
                        </a:rPr>
                        <a:t>2,269.70</a:t>
                      </a:r>
                    </a:p>
                  </a:txBody>
                  <a:tcPr marL="9525" marR="9525" marT="9525" marB="0" anchor="b">
                    <a:lnL>
                      <a:noFill/>
                    </a:lnL>
                    <a:lnR>
                      <a:noFill/>
                    </a:lnR>
                    <a:lnT>
                      <a:noFill/>
                    </a:lnT>
                    <a:lnB>
                      <a:noFill/>
                    </a:lnB>
                    <a:solidFill>
                      <a:srgbClr val="FFFF99"/>
                    </a:solidFill>
                  </a:tcPr>
                </a:tc>
                <a:tc>
                  <a:txBody>
                    <a:bodyPr/>
                    <a:lstStyle/>
                    <a:p>
                      <a:pPr algn="r" fontAlgn="b"/>
                      <a:r>
                        <a:rPr lang="en-US" sz="800" b="0" i="0" u="none" strike="noStrike" dirty="0">
                          <a:solidFill>
                            <a:srgbClr val="000000"/>
                          </a:solidFill>
                          <a:effectLst/>
                          <a:latin typeface="Arial" panose="020B0604020202020204" pitchFamily="34" charset="0"/>
                        </a:rPr>
                        <a:t>18,772.00</a:t>
                      </a:r>
                    </a:p>
                  </a:txBody>
                  <a:tcPr marL="9525" marR="9525" marT="9525" marB="0" anchor="b">
                    <a:lnL>
                      <a:noFill/>
                    </a:lnL>
                    <a:lnR>
                      <a:noFill/>
                    </a:lnR>
                    <a:lnT>
                      <a:noFill/>
                    </a:lnT>
                    <a:lnB>
                      <a:noFill/>
                    </a:lnB>
                    <a:solidFill>
                      <a:srgbClr val="FFFF99"/>
                    </a:solidFill>
                  </a:tcPr>
                </a:tc>
                <a:tc>
                  <a:txBody>
                    <a:bodyPr/>
                    <a:lstStyle/>
                    <a:p>
                      <a:pPr algn="r" fontAlgn="b"/>
                      <a:r>
                        <a:rPr lang="en-US" sz="800" b="0" i="0" u="none" strike="noStrike" dirty="0">
                          <a:solidFill>
                            <a:srgbClr val="000000"/>
                          </a:solidFill>
                          <a:effectLst/>
                          <a:latin typeface="Arial" panose="020B0604020202020204" pitchFamily="34" charset="0"/>
                        </a:rPr>
                        <a:t>35,000.00</a:t>
                      </a:r>
                    </a:p>
                  </a:txBody>
                  <a:tcPr marL="9525" marR="9525" marT="9525" marB="0" anchor="b">
                    <a:lnL>
                      <a:noFill/>
                    </a:lnL>
                    <a:lnR>
                      <a:noFill/>
                    </a:lnR>
                    <a:lnT>
                      <a:noFill/>
                    </a:lnT>
                    <a:lnB>
                      <a:noFill/>
                    </a:lnB>
                    <a:solidFill>
                      <a:srgbClr val="FFFF99"/>
                    </a:solidFill>
                  </a:tcPr>
                </a:tc>
                <a:extLst>
                  <a:ext uri="{0D108BD9-81ED-4DB2-BD59-A6C34878D82A}">
                    <a16:rowId xmlns:a16="http://schemas.microsoft.com/office/drawing/2014/main" val="2481937794"/>
                  </a:ext>
                </a:extLst>
              </a:tr>
              <a:tr h="161925">
                <a:tc>
                  <a:txBody>
                    <a:bodyPr/>
                    <a:lstStyle/>
                    <a:p>
                      <a:pPr algn="l" fontAlgn="b"/>
                      <a:endParaRPr lang="en-US" sz="800" b="1" i="0" u="none" strike="noStrike" dirty="0">
                        <a:solidFill>
                          <a:srgbClr val="000000"/>
                        </a:solidFill>
                        <a:effectLst/>
                        <a:latin typeface="Arial" panose="020B0604020202020204" pitchFamily="34" charset="0"/>
                      </a:endParaRPr>
                    </a:p>
                  </a:txBody>
                  <a:tcPr marL="9525" marR="9525" marT="9525" marB="0" anchor="b">
                    <a:lnL>
                      <a:noFill/>
                    </a:lnL>
                    <a:lnR>
                      <a:noFill/>
                    </a:lnR>
                    <a:lnT>
                      <a:noFill/>
                    </a:lnT>
                    <a:lnB>
                      <a:noFill/>
                    </a:lnB>
                  </a:tcPr>
                </a:tc>
                <a:tc gridSpan="3">
                  <a:txBody>
                    <a:bodyPr/>
                    <a:lstStyle/>
                    <a:p>
                      <a:pPr algn="l" fontAlgn="b"/>
                      <a:r>
                        <a:rPr lang="en-US" sz="800" b="1" i="0" u="none" strike="noStrike" dirty="0">
                          <a:solidFill>
                            <a:srgbClr val="000000"/>
                          </a:solidFill>
                          <a:effectLst/>
                          <a:latin typeface="Arial" panose="020B0604020202020204" pitchFamily="34" charset="0"/>
                        </a:rPr>
                        <a:t>53402 · LAND EXPENSES</a:t>
                      </a:r>
                    </a:p>
                  </a:txBody>
                  <a:tcPr marL="9525" marR="9525" marT="9525" marB="0" anchor="b">
                    <a:lnL>
                      <a:noFill/>
                    </a:lnL>
                    <a:lnR>
                      <a:noFill/>
                    </a:lnR>
                    <a:lnT>
                      <a:noFill/>
                    </a:lnT>
                    <a:lnB>
                      <a:noFill/>
                    </a:lnB>
                  </a:tcPr>
                </a:tc>
                <a:tc hMerge="1">
                  <a:txBody>
                    <a:bodyPr/>
                    <a:lstStyle/>
                    <a:p>
                      <a:endParaRPr lang="en-US"/>
                    </a:p>
                  </a:txBody>
                  <a:tcPr/>
                </a:tc>
                <a:tc hMerge="1">
                  <a:txBody>
                    <a:bodyPr/>
                    <a:lstStyle/>
                    <a:p>
                      <a:endParaRPr lang="en-US"/>
                    </a:p>
                  </a:txBody>
                  <a:tcPr/>
                </a:tc>
                <a:tc>
                  <a:txBody>
                    <a:bodyPr/>
                    <a:lstStyle/>
                    <a:p>
                      <a:pPr algn="r" fontAlgn="b"/>
                      <a:r>
                        <a:rPr lang="en-US" sz="800" b="0" i="0" u="none" strike="noStrike" dirty="0">
                          <a:solidFill>
                            <a:srgbClr val="000000"/>
                          </a:solidFill>
                          <a:effectLst/>
                          <a:latin typeface="Arial" panose="020B0604020202020204" pitchFamily="34" charset="0"/>
                        </a:rPr>
                        <a:t>0.00</a:t>
                      </a:r>
                    </a:p>
                  </a:txBody>
                  <a:tcPr marL="9525" marR="9525" marT="9525" marB="0" anchor="b">
                    <a:lnL>
                      <a:noFill/>
                    </a:lnL>
                    <a:lnR>
                      <a:noFill/>
                    </a:lnR>
                    <a:lnT>
                      <a:noFill/>
                    </a:lnT>
                    <a:lnB>
                      <a:noFill/>
                    </a:lnB>
                    <a:solidFill>
                      <a:srgbClr val="CCCCFF"/>
                    </a:solidFill>
                  </a:tcPr>
                </a:tc>
                <a:tc>
                  <a:txBody>
                    <a:bodyPr/>
                    <a:lstStyle/>
                    <a:p>
                      <a:pPr algn="r" fontAlgn="b"/>
                      <a:r>
                        <a:rPr lang="en-US" sz="800" b="0" i="0" u="none" strike="noStrike" dirty="0">
                          <a:solidFill>
                            <a:srgbClr val="000000"/>
                          </a:solidFill>
                          <a:effectLst/>
                          <a:latin typeface="Arial" panose="020B0604020202020204" pitchFamily="34" charset="0"/>
                        </a:rPr>
                        <a:t>15.71</a:t>
                      </a:r>
                    </a:p>
                  </a:txBody>
                  <a:tcPr marL="9525" marR="9525" marT="9525" marB="0" anchor="b">
                    <a:lnL>
                      <a:noFill/>
                    </a:lnL>
                    <a:lnR>
                      <a:noFill/>
                    </a:lnR>
                    <a:lnT>
                      <a:noFill/>
                    </a:lnT>
                    <a:lnB>
                      <a:noFill/>
                    </a:lnB>
                    <a:solidFill>
                      <a:srgbClr val="99CCFF"/>
                    </a:solidFill>
                  </a:tcPr>
                </a:tc>
                <a:tc>
                  <a:txBody>
                    <a:bodyPr/>
                    <a:lstStyle/>
                    <a:p>
                      <a:pPr algn="r" fontAlgn="b"/>
                      <a:r>
                        <a:rPr lang="en-US" sz="800" b="0" i="0" u="none" strike="noStrike" dirty="0">
                          <a:solidFill>
                            <a:srgbClr val="000000"/>
                          </a:solidFill>
                          <a:effectLst/>
                          <a:latin typeface="Arial" panose="020B0604020202020204" pitchFamily="34" charset="0"/>
                        </a:rPr>
                        <a:t>0.00</a:t>
                      </a:r>
                    </a:p>
                  </a:txBody>
                  <a:tcPr marL="9525" marR="9525" marT="9525" marB="0" anchor="b">
                    <a:lnL>
                      <a:noFill/>
                    </a:lnL>
                    <a:lnR>
                      <a:noFill/>
                    </a:lnR>
                    <a:lnT>
                      <a:noFill/>
                    </a:lnT>
                    <a:lnB>
                      <a:noFill/>
                    </a:lnB>
                    <a:solidFill>
                      <a:srgbClr val="FFFF99"/>
                    </a:solidFill>
                  </a:tcPr>
                </a:tc>
                <a:tc>
                  <a:txBody>
                    <a:bodyPr/>
                    <a:lstStyle/>
                    <a:p>
                      <a:pPr algn="r" fontAlgn="b"/>
                      <a:r>
                        <a:rPr lang="en-US" sz="800" b="0" i="0" u="none" strike="noStrike" dirty="0">
                          <a:solidFill>
                            <a:srgbClr val="000000"/>
                          </a:solidFill>
                          <a:effectLst/>
                          <a:latin typeface="Arial" panose="020B0604020202020204" pitchFamily="34" charset="0"/>
                        </a:rPr>
                        <a:t>0.00</a:t>
                      </a:r>
                    </a:p>
                  </a:txBody>
                  <a:tcPr marL="9525" marR="9525" marT="9525" marB="0" anchor="b">
                    <a:lnL>
                      <a:noFill/>
                    </a:lnL>
                    <a:lnR>
                      <a:noFill/>
                    </a:lnR>
                    <a:lnT>
                      <a:noFill/>
                    </a:lnT>
                    <a:lnB>
                      <a:noFill/>
                    </a:lnB>
                    <a:solidFill>
                      <a:srgbClr val="FFFF99"/>
                    </a:solidFill>
                  </a:tcPr>
                </a:tc>
                <a:tc>
                  <a:txBody>
                    <a:bodyPr/>
                    <a:lstStyle/>
                    <a:p>
                      <a:pPr algn="r" fontAlgn="b"/>
                      <a:r>
                        <a:rPr lang="en-US" sz="800" b="0" i="0" u="none" strike="noStrike" dirty="0">
                          <a:solidFill>
                            <a:srgbClr val="000000"/>
                          </a:solidFill>
                          <a:effectLst/>
                          <a:latin typeface="Arial" panose="020B0604020202020204" pitchFamily="34" charset="0"/>
                        </a:rPr>
                        <a:t>0.00</a:t>
                      </a:r>
                    </a:p>
                  </a:txBody>
                  <a:tcPr marL="9525" marR="9525" marT="9525" marB="0" anchor="b">
                    <a:lnL>
                      <a:noFill/>
                    </a:lnL>
                    <a:lnR>
                      <a:noFill/>
                    </a:lnR>
                    <a:lnT>
                      <a:noFill/>
                    </a:lnT>
                    <a:lnB>
                      <a:noFill/>
                    </a:lnB>
                    <a:solidFill>
                      <a:srgbClr val="FFFF99"/>
                    </a:solidFill>
                  </a:tcPr>
                </a:tc>
                <a:tc>
                  <a:txBody>
                    <a:bodyPr/>
                    <a:lstStyle/>
                    <a:p>
                      <a:pPr algn="r" fontAlgn="b"/>
                      <a:r>
                        <a:rPr lang="en-US" sz="800" b="0" i="0" u="none" strike="noStrike" dirty="0">
                          <a:solidFill>
                            <a:srgbClr val="000000"/>
                          </a:solidFill>
                          <a:effectLst/>
                          <a:latin typeface="Arial" panose="020B0604020202020204" pitchFamily="34" charset="0"/>
                        </a:rPr>
                        <a:t>0.00</a:t>
                      </a:r>
                    </a:p>
                  </a:txBody>
                  <a:tcPr marL="9525" marR="9525" marT="9525" marB="0" anchor="b">
                    <a:lnL>
                      <a:noFill/>
                    </a:lnL>
                    <a:lnR>
                      <a:noFill/>
                    </a:lnR>
                    <a:lnT>
                      <a:noFill/>
                    </a:lnT>
                    <a:lnB>
                      <a:noFill/>
                    </a:lnB>
                    <a:solidFill>
                      <a:srgbClr val="FFFF99"/>
                    </a:solidFill>
                  </a:tcPr>
                </a:tc>
                <a:tc>
                  <a:txBody>
                    <a:bodyPr/>
                    <a:lstStyle/>
                    <a:p>
                      <a:pPr algn="r" fontAlgn="b"/>
                      <a:r>
                        <a:rPr lang="en-US" sz="800" b="0" i="0" u="none" strike="noStrike" dirty="0">
                          <a:solidFill>
                            <a:srgbClr val="000000"/>
                          </a:solidFill>
                          <a:effectLst/>
                          <a:latin typeface="Arial" panose="020B0604020202020204" pitchFamily="34" charset="0"/>
                        </a:rPr>
                        <a:t>0.00</a:t>
                      </a:r>
                    </a:p>
                  </a:txBody>
                  <a:tcPr marL="9525" marR="9525" marT="9525" marB="0" anchor="b">
                    <a:lnL>
                      <a:noFill/>
                    </a:lnL>
                    <a:lnR>
                      <a:noFill/>
                    </a:lnR>
                    <a:lnT>
                      <a:noFill/>
                    </a:lnT>
                    <a:lnB>
                      <a:noFill/>
                    </a:lnB>
                    <a:solidFill>
                      <a:srgbClr val="FFFF99"/>
                    </a:solidFill>
                  </a:tcPr>
                </a:tc>
                <a:tc>
                  <a:txBody>
                    <a:bodyPr/>
                    <a:lstStyle/>
                    <a:p>
                      <a:pPr algn="r" fontAlgn="b"/>
                      <a:r>
                        <a:rPr lang="en-US" sz="800" b="0" i="0" u="none" strike="noStrike" dirty="0">
                          <a:solidFill>
                            <a:srgbClr val="000000"/>
                          </a:solidFill>
                          <a:effectLst/>
                          <a:latin typeface="Arial" panose="020B0604020202020204" pitchFamily="34" charset="0"/>
                        </a:rPr>
                        <a:t>0.00</a:t>
                      </a:r>
                    </a:p>
                  </a:txBody>
                  <a:tcPr marL="9525" marR="9525" marT="9525" marB="0" anchor="b">
                    <a:lnL>
                      <a:noFill/>
                    </a:lnL>
                    <a:lnR>
                      <a:noFill/>
                    </a:lnR>
                    <a:lnT>
                      <a:noFill/>
                    </a:lnT>
                    <a:lnB>
                      <a:noFill/>
                    </a:lnB>
                    <a:solidFill>
                      <a:srgbClr val="FFFF99"/>
                    </a:solidFill>
                  </a:tcPr>
                </a:tc>
                <a:extLst>
                  <a:ext uri="{0D108BD9-81ED-4DB2-BD59-A6C34878D82A}">
                    <a16:rowId xmlns:a16="http://schemas.microsoft.com/office/drawing/2014/main" val="3884697147"/>
                  </a:ext>
                </a:extLst>
              </a:tr>
              <a:tr h="161925">
                <a:tc>
                  <a:txBody>
                    <a:bodyPr/>
                    <a:lstStyle/>
                    <a:p>
                      <a:pPr algn="l" fontAlgn="b"/>
                      <a:endParaRPr lang="en-US" sz="800" b="1" i="0" u="none" strike="noStrike" dirty="0">
                        <a:solidFill>
                          <a:srgbClr val="000000"/>
                        </a:solidFill>
                        <a:effectLst/>
                        <a:latin typeface="Arial" panose="020B0604020202020204" pitchFamily="34" charset="0"/>
                      </a:endParaRPr>
                    </a:p>
                  </a:txBody>
                  <a:tcPr marL="9525" marR="9525" marT="9525" marB="0" anchor="b">
                    <a:lnL>
                      <a:noFill/>
                    </a:lnL>
                    <a:lnR>
                      <a:noFill/>
                    </a:lnR>
                    <a:lnT>
                      <a:noFill/>
                    </a:lnT>
                    <a:lnB>
                      <a:noFill/>
                    </a:lnB>
                  </a:tcPr>
                </a:tc>
                <a:tc gridSpan="3">
                  <a:txBody>
                    <a:bodyPr/>
                    <a:lstStyle/>
                    <a:p>
                      <a:pPr algn="l" fontAlgn="b"/>
                      <a:r>
                        <a:rPr lang="en-US" sz="800" b="1" i="0" u="none" strike="noStrike" dirty="0">
                          <a:solidFill>
                            <a:srgbClr val="000000"/>
                          </a:solidFill>
                          <a:effectLst/>
                          <a:latin typeface="Arial" panose="020B0604020202020204" pitchFamily="34" charset="0"/>
                        </a:rPr>
                        <a:t>53405 · CLAIMS EXPENSE</a:t>
                      </a:r>
                    </a:p>
                  </a:txBody>
                  <a:tcPr marL="9525" marR="9525" marT="9525" marB="0" anchor="b">
                    <a:lnL>
                      <a:noFill/>
                    </a:lnL>
                    <a:lnR>
                      <a:noFill/>
                    </a:lnR>
                    <a:lnT>
                      <a:noFill/>
                    </a:lnT>
                    <a:lnB>
                      <a:noFill/>
                    </a:lnB>
                  </a:tcPr>
                </a:tc>
                <a:tc hMerge="1">
                  <a:txBody>
                    <a:bodyPr/>
                    <a:lstStyle/>
                    <a:p>
                      <a:endParaRPr lang="en-US"/>
                    </a:p>
                  </a:txBody>
                  <a:tcPr/>
                </a:tc>
                <a:tc hMerge="1">
                  <a:txBody>
                    <a:bodyPr/>
                    <a:lstStyle/>
                    <a:p>
                      <a:endParaRPr lang="en-US"/>
                    </a:p>
                  </a:txBody>
                  <a:tcPr/>
                </a:tc>
                <a:tc>
                  <a:txBody>
                    <a:bodyPr/>
                    <a:lstStyle/>
                    <a:p>
                      <a:pPr algn="r" fontAlgn="b"/>
                      <a:r>
                        <a:rPr lang="en-US" sz="800" b="0" i="0" u="none" strike="noStrike" dirty="0">
                          <a:solidFill>
                            <a:srgbClr val="000000"/>
                          </a:solidFill>
                          <a:effectLst/>
                          <a:latin typeface="Arial" panose="020B0604020202020204" pitchFamily="34" charset="0"/>
                        </a:rPr>
                        <a:t>0.00</a:t>
                      </a:r>
                    </a:p>
                  </a:txBody>
                  <a:tcPr marL="9525" marR="9525" marT="9525" marB="0" anchor="b">
                    <a:lnL>
                      <a:noFill/>
                    </a:lnL>
                    <a:lnR>
                      <a:noFill/>
                    </a:lnR>
                    <a:lnT>
                      <a:noFill/>
                    </a:lnT>
                    <a:lnB>
                      <a:noFill/>
                    </a:lnB>
                    <a:solidFill>
                      <a:srgbClr val="CCCCFF"/>
                    </a:solidFill>
                  </a:tcPr>
                </a:tc>
                <a:tc>
                  <a:txBody>
                    <a:bodyPr/>
                    <a:lstStyle/>
                    <a:p>
                      <a:pPr algn="r" fontAlgn="b"/>
                      <a:r>
                        <a:rPr lang="en-US" sz="800" b="0" i="0" u="none" strike="noStrike" dirty="0">
                          <a:solidFill>
                            <a:srgbClr val="000000"/>
                          </a:solidFill>
                          <a:effectLst/>
                          <a:latin typeface="Arial" panose="020B0604020202020204" pitchFamily="34" charset="0"/>
                        </a:rPr>
                        <a:t>0.00</a:t>
                      </a:r>
                    </a:p>
                  </a:txBody>
                  <a:tcPr marL="9525" marR="9525" marT="9525" marB="0" anchor="b">
                    <a:lnL>
                      <a:noFill/>
                    </a:lnL>
                    <a:lnR>
                      <a:noFill/>
                    </a:lnR>
                    <a:lnT>
                      <a:noFill/>
                    </a:lnT>
                    <a:lnB>
                      <a:noFill/>
                    </a:lnB>
                    <a:solidFill>
                      <a:srgbClr val="99CCFF"/>
                    </a:solidFill>
                  </a:tcPr>
                </a:tc>
                <a:tc>
                  <a:txBody>
                    <a:bodyPr/>
                    <a:lstStyle/>
                    <a:p>
                      <a:pPr algn="r" fontAlgn="b"/>
                      <a:r>
                        <a:rPr lang="en-US" sz="800" b="0" i="0" u="none" strike="noStrike" dirty="0">
                          <a:solidFill>
                            <a:srgbClr val="000000"/>
                          </a:solidFill>
                          <a:effectLst/>
                          <a:latin typeface="Arial" panose="020B0604020202020204" pitchFamily="34" charset="0"/>
                        </a:rPr>
                        <a:t>0.00</a:t>
                      </a:r>
                    </a:p>
                  </a:txBody>
                  <a:tcPr marL="9525" marR="9525" marT="9525" marB="0" anchor="b">
                    <a:lnL>
                      <a:noFill/>
                    </a:lnL>
                    <a:lnR>
                      <a:noFill/>
                    </a:lnR>
                    <a:lnT>
                      <a:noFill/>
                    </a:lnT>
                    <a:lnB>
                      <a:noFill/>
                    </a:lnB>
                    <a:solidFill>
                      <a:srgbClr val="FFFF99"/>
                    </a:solidFill>
                  </a:tcPr>
                </a:tc>
                <a:tc>
                  <a:txBody>
                    <a:bodyPr/>
                    <a:lstStyle/>
                    <a:p>
                      <a:pPr algn="r" fontAlgn="b"/>
                      <a:r>
                        <a:rPr lang="en-US" sz="800" b="0" i="0" u="none" strike="noStrike" dirty="0">
                          <a:solidFill>
                            <a:srgbClr val="000000"/>
                          </a:solidFill>
                          <a:effectLst/>
                          <a:latin typeface="Arial" panose="020B0604020202020204" pitchFamily="34" charset="0"/>
                        </a:rPr>
                        <a:t>0.00</a:t>
                      </a:r>
                    </a:p>
                  </a:txBody>
                  <a:tcPr marL="9525" marR="9525" marT="9525" marB="0" anchor="b">
                    <a:lnL>
                      <a:noFill/>
                    </a:lnL>
                    <a:lnR>
                      <a:noFill/>
                    </a:lnR>
                    <a:lnT>
                      <a:noFill/>
                    </a:lnT>
                    <a:lnB>
                      <a:noFill/>
                    </a:lnB>
                    <a:solidFill>
                      <a:srgbClr val="FFFF99"/>
                    </a:solidFill>
                  </a:tcPr>
                </a:tc>
                <a:tc>
                  <a:txBody>
                    <a:bodyPr/>
                    <a:lstStyle/>
                    <a:p>
                      <a:pPr algn="r" fontAlgn="b"/>
                      <a:r>
                        <a:rPr lang="en-US" sz="800" b="0" i="0" u="none" strike="noStrike" dirty="0">
                          <a:solidFill>
                            <a:srgbClr val="000000"/>
                          </a:solidFill>
                          <a:effectLst/>
                          <a:latin typeface="Arial" panose="020B0604020202020204" pitchFamily="34" charset="0"/>
                        </a:rPr>
                        <a:t>0.00</a:t>
                      </a:r>
                    </a:p>
                  </a:txBody>
                  <a:tcPr marL="9525" marR="9525" marT="9525" marB="0" anchor="b">
                    <a:lnL>
                      <a:noFill/>
                    </a:lnL>
                    <a:lnR>
                      <a:noFill/>
                    </a:lnR>
                    <a:lnT>
                      <a:noFill/>
                    </a:lnT>
                    <a:lnB>
                      <a:noFill/>
                    </a:lnB>
                    <a:solidFill>
                      <a:srgbClr val="FFFF99"/>
                    </a:solidFill>
                  </a:tcPr>
                </a:tc>
                <a:tc>
                  <a:txBody>
                    <a:bodyPr/>
                    <a:lstStyle/>
                    <a:p>
                      <a:pPr algn="r" fontAlgn="b"/>
                      <a:r>
                        <a:rPr lang="en-US" sz="800" b="0" i="0" u="none" strike="noStrike" dirty="0">
                          <a:solidFill>
                            <a:srgbClr val="000000"/>
                          </a:solidFill>
                          <a:effectLst/>
                          <a:latin typeface="Arial" panose="020B0604020202020204" pitchFamily="34" charset="0"/>
                        </a:rPr>
                        <a:t>0.00</a:t>
                      </a:r>
                    </a:p>
                  </a:txBody>
                  <a:tcPr marL="9525" marR="9525" marT="9525" marB="0" anchor="b">
                    <a:lnL>
                      <a:noFill/>
                    </a:lnL>
                    <a:lnR>
                      <a:noFill/>
                    </a:lnR>
                    <a:lnT>
                      <a:noFill/>
                    </a:lnT>
                    <a:lnB>
                      <a:noFill/>
                    </a:lnB>
                    <a:solidFill>
                      <a:srgbClr val="FFFF99"/>
                    </a:solidFill>
                  </a:tcPr>
                </a:tc>
                <a:tc>
                  <a:txBody>
                    <a:bodyPr/>
                    <a:lstStyle/>
                    <a:p>
                      <a:pPr algn="r" fontAlgn="b"/>
                      <a:r>
                        <a:rPr lang="en-US" sz="800" b="0" i="0" u="none" strike="noStrike" dirty="0">
                          <a:solidFill>
                            <a:srgbClr val="000000"/>
                          </a:solidFill>
                          <a:effectLst/>
                          <a:latin typeface="Arial" panose="020B0604020202020204" pitchFamily="34" charset="0"/>
                        </a:rPr>
                        <a:t>0.00</a:t>
                      </a:r>
                    </a:p>
                  </a:txBody>
                  <a:tcPr marL="9525" marR="9525" marT="9525" marB="0" anchor="b">
                    <a:lnL>
                      <a:noFill/>
                    </a:lnL>
                    <a:lnR>
                      <a:noFill/>
                    </a:lnR>
                    <a:lnT>
                      <a:noFill/>
                    </a:lnT>
                    <a:lnB>
                      <a:noFill/>
                    </a:lnB>
                    <a:solidFill>
                      <a:srgbClr val="FFFF99"/>
                    </a:solidFill>
                  </a:tcPr>
                </a:tc>
                <a:tc>
                  <a:txBody>
                    <a:bodyPr/>
                    <a:lstStyle/>
                    <a:p>
                      <a:pPr algn="r" fontAlgn="b"/>
                      <a:r>
                        <a:rPr lang="en-US" sz="800" b="0" i="0" u="none" strike="noStrike" dirty="0">
                          <a:solidFill>
                            <a:srgbClr val="000000"/>
                          </a:solidFill>
                          <a:effectLst/>
                          <a:latin typeface="Arial" panose="020B0604020202020204" pitchFamily="34" charset="0"/>
                        </a:rPr>
                        <a:t>0.00</a:t>
                      </a:r>
                    </a:p>
                  </a:txBody>
                  <a:tcPr marL="9525" marR="9525" marT="9525" marB="0" anchor="b">
                    <a:lnL>
                      <a:noFill/>
                    </a:lnL>
                    <a:lnR>
                      <a:noFill/>
                    </a:lnR>
                    <a:lnT>
                      <a:noFill/>
                    </a:lnT>
                    <a:lnB>
                      <a:noFill/>
                    </a:lnB>
                    <a:solidFill>
                      <a:srgbClr val="FFFF99"/>
                    </a:solidFill>
                  </a:tcPr>
                </a:tc>
                <a:extLst>
                  <a:ext uri="{0D108BD9-81ED-4DB2-BD59-A6C34878D82A}">
                    <a16:rowId xmlns:a16="http://schemas.microsoft.com/office/drawing/2014/main" val="4019203244"/>
                  </a:ext>
                </a:extLst>
              </a:tr>
              <a:tr h="161925">
                <a:tc>
                  <a:txBody>
                    <a:bodyPr/>
                    <a:lstStyle/>
                    <a:p>
                      <a:pPr algn="l" fontAlgn="b"/>
                      <a:endParaRPr lang="en-US" sz="800" b="1" i="0" u="none" strike="noStrike" dirty="0">
                        <a:solidFill>
                          <a:srgbClr val="000000"/>
                        </a:solidFill>
                        <a:effectLst/>
                        <a:latin typeface="Arial" panose="020B0604020202020204" pitchFamily="34" charset="0"/>
                      </a:endParaRPr>
                    </a:p>
                  </a:txBody>
                  <a:tcPr marL="9525" marR="9525" marT="9525" marB="0" anchor="b">
                    <a:lnL>
                      <a:noFill/>
                    </a:lnL>
                    <a:lnR>
                      <a:noFill/>
                    </a:lnR>
                    <a:lnT>
                      <a:noFill/>
                    </a:lnT>
                    <a:lnB>
                      <a:noFill/>
                    </a:lnB>
                  </a:tcPr>
                </a:tc>
                <a:tc gridSpan="2">
                  <a:txBody>
                    <a:bodyPr/>
                    <a:lstStyle/>
                    <a:p>
                      <a:pPr algn="l" fontAlgn="b"/>
                      <a:r>
                        <a:rPr lang="en-US" sz="800" b="1" i="0" u="none" strike="noStrike" dirty="0">
                          <a:solidFill>
                            <a:srgbClr val="000000"/>
                          </a:solidFill>
                          <a:effectLst/>
                          <a:latin typeface="Arial" panose="020B0604020202020204" pitchFamily="34" charset="0"/>
                        </a:rPr>
                        <a:t>53419 · FIRE #'S</a:t>
                      </a:r>
                    </a:p>
                  </a:txBody>
                  <a:tcPr marL="9525" marR="9525" marT="9525" marB="0" anchor="b">
                    <a:lnL>
                      <a:noFill/>
                    </a:lnL>
                    <a:lnR>
                      <a:noFill/>
                    </a:lnR>
                    <a:lnT>
                      <a:noFill/>
                    </a:lnT>
                    <a:lnB>
                      <a:noFill/>
                    </a:lnB>
                  </a:tcPr>
                </a:tc>
                <a:tc hMerge="1">
                  <a:txBody>
                    <a:bodyPr/>
                    <a:lstStyle/>
                    <a:p>
                      <a:endParaRPr lang="en-US"/>
                    </a:p>
                  </a:txBody>
                  <a:tcPr/>
                </a:tc>
                <a:tc>
                  <a:txBody>
                    <a:bodyPr/>
                    <a:lstStyle/>
                    <a:p>
                      <a:pPr algn="l" fontAlgn="b"/>
                      <a:endParaRPr lang="en-US" sz="800" b="1" i="0" u="none" strike="noStrike" dirty="0">
                        <a:solidFill>
                          <a:srgbClr val="000000"/>
                        </a:solidFill>
                        <a:effectLst/>
                        <a:latin typeface="Arial" panose="020B0604020202020204" pitchFamily="34" charset="0"/>
                      </a:endParaRPr>
                    </a:p>
                  </a:txBody>
                  <a:tcPr marL="9525" marR="9525" marT="9525" marB="0" anchor="b">
                    <a:lnL>
                      <a:noFill/>
                    </a:lnL>
                    <a:lnR>
                      <a:noFill/>
                    </a:lnR>
                    <a:lnT>
                      <a:noFill/>
                    </a:lnT>
                    <a:lnB>
                      <a:noFill/>
                    </a:lnB>
                  </a:tcPr>
                </a:tc>
                <a:tc>
                  <a:txBody>
                    <a:bodyPr/>
                    <a:lstStyle/>
                    <a:p>
                      <a:pPr algn="r" fontAlgn="b"/>
                      <a:r>
                        <a:rPr lang="en-US" sz="800" b="0" i="0" u="none" strike="noStrike" dirty="0">
                          <a:solidFill>
                            <a:srgbClr val="000000"/>
                          </a:solidFill>
                          <a:effectLst/>
                          <a:latin typeface="Arial" panose="020B0604020202020204" pitchFamily="34" charset="0"/>
                        </a:rPr>
                        <a:t>1,374.10</a:t>
                      </a:r>
                    </a:p>
                  </a:txBody>
                  <a:tcPr marL="9525" marR="9525" marT="9525" marB="0" anchor="b">
                    <a:lnL>
                      <a:noFill/>
                    </a:lnL>
                    <a:lnR>
                      <a:noFill/>
                    </a:lnR>
                    <a:lnT>
                      <a:noFill/>
                    </a:lnT>
                    <a:lnB>
                      <a:noFill/>
                    </a:lnB>
                    <a:solidFill>
                      <a:srgbClr val="CCCCFF"/>
                    </a:solidFill>
                  </a:tcPr>
                </a:tc>
                <a:tc>
                  <a:txBody>
                    <a:bodyPr/>
                    <a:lstStyle/>
                    <a:p>
                      <a:pPr algn="r" fontAlgn="b"/>
                      <a:r>
                        <a:rPr lang="en-US" sz="800" b="0" i="0" u="none" strike="noStrike" dirty="0">
                          <a:solidFill>
                            <a:srgbClr val="000000"/>
                          </a:solidFill>
                          <a:effectLst/>
                          <a:latin typeface="Arial" panose="020B0604020202020204" pitchFamily="34" charset="0"/>
                        </a:rPr>
                        <a:t>363.07</a:t>
                      </a:r>
                    </a:p>
                  </a:txBody>
                  <a:tcPr marL="9525" marR="9525" marT="9525" marB="0" anchor="b">
                    <a:lnL>
                      <a:noFill/>
                    </a:lnL>
                    <a:lnR>
                      <a:noFill/>
                    </a:lnR>
                    <a:lnT>
                      <a:noFill/>
                    </a:lnT>
                    <a:lnB>
                      <a:noFill/>
                    </a:lnB>
                    <a:solidFill>
                      <a:srgbClr val="99CCFF"/>
                    </a:solidFill>
                  </a:tcPr>
                </a:tc>
                <a:tc>
                  <a:txBody>
                    <a:bodyPr/>
                    <a:lstStyle/>
                    <a:p>
                      <a:pPr algn="r" fontAlgn="b"/>
                      <a:r>
                        <a:rPr lang="en-US" sz="800" b="0" i="0" u="none" strike="noStrike" dirty="0">
                          <a:effectLst/>
                          <a:latin typeface="Arial" panose="020B0604020202020204" pitchFamily="34" charset="0"/>
                        </a:rPr>
                        <a:t>518.89</a:t>
                      </a:r>
                    </a:p>
                  </a:txBody>
                  <a:tcPr marL="9525" marR="9525" marT="9525" marB="0" anchor="b">
                    <a:lnL>
                      <a:noFill/>
                    </a:lnL>
                    <a:lnR>
                      <a:noFill/>
                    </a:lnR>
                    <a:lnT>
                      <a:noFill/>
                    </a:lnT>
                    <a:lnB>
                      <a:noFill/>
                    </a:lnB>
                    <a:solidFill>
                      <a:srgbClr val="FFFF99"/>
                    </a:solidFill>
                  </a:tcPr>
                </a:tc>
                <a:tc>
                  <a:txBody>
                    <a:bodyPr/>
                    <a:lstStyle/>
                    <a:p>
                      <a:pPr algn="r" fontAlgn="b"/>
                      <a:r>
                        <a:rPr lang="en-US" sz="800" b="0" i="0" u="none" strike="noStrike" dirty="0">
                          <a:solidFill>
                            <a:srgbClr val="000000"/>
                          </a:solidFill>
                          <a:effectLst/>
                          <a:latin typeface="Arial" panose="020B0604020202020204" pitchFamily="34" charset="0"/>
                        </a:rPr>
                        <a:t>376.79</a:t>
                      </a:r>
                    </a:p>
                  </a:txBody>
                  <a:tcPr marL="9525" marR="9525" marT="9525" marB="0" anchor="b">
                    <a:lnL>
                      <a:noFill/>
                    </a:lnL>
                    <a:lnR>
                      <a:noFill/>
                    </a:lnR>
                    <a:lnT>
                      <a:noFill/>
                    </a:lnT>
                    <a:lnB>
                      <a:noFill/>
                    </a:lnB>
                    <a:solidFill>
                      <a:srgbClr val="FFFF99"/>
                    </a:solidFill>
                  </a:tcPr>
                </a:tc>
                <a:tc>
                  <a:txBody>
                    <a:bodyPr/>
                    <a:lstStyle/>
                    <a:p>
                      <a:pPr algn="r" fontAlgn="b"/>
                      <a:r>
                        <a:rPr lang="en-US" sz="800" b="0" i="0" u="none" strike="noStrike" dirty="0">
                          <a:solidFill>
                            <a:srgbClr val="000000"/>
                          </a:solidFill>
                          <a:effectLst/>
                          <a:latin typeface="Arial" panose="020B0604020202020204" pitchFamily="34" charset="0"/>
                        </a:rPr>
                        <a:t>0.00</a:t>
                      </a:r>
                    </a:p>
                  </a:txBody>
                  <a:tcPr marL="9525" marR="9525" marT="9525" marB="0" anchor="b">
                    <a:lnL>
                      <a:noFill/>
                    </a:lnL>
                    <a:lnR>
                      <a:noFill/>
                    </a:lnR>
                    <a:lnT>
                      <a:noFill/>
                    </a:lnT>
                    <a:lnB>
                      <a:noFill/>
                    </a:lnB>
                    <a:solidFill>
                      <a:srgbClr val="FFFF99"/>
                    </a:solidFill>
                  </a:tcPr>
                </a:tc>
                <a:tc>
                  <a:txBody>
                    <a:bodyPr/>
                    <a:lstStyle/>
                    <a:p>
                      <a:pPr algn="r" fontAlgn="b"/>
                      <a:r>
                        <a:rPr lang="en-US" sz="800" b="0" i="0" u="none" strike="noStrike" dirty="0">
                          <a:solidFill>
                            <a:srgbClr val="000000"/>
                          </a:solidFill>
                          <a:effectLst/>
                          <a:latin typeface="Arial" panose="020B0604020202020204" pitchFamily="34" charset="0"/>
                        </a:rPr>
                        <a:t>376.79</a:t>
                      </a:r>
                    </a:p>
                  </a:txBody>
                  <a:tcPr marL="9525" marR="9525" marT="9525" marB="0" anchor="b">
                    <a:lnL>
                      <a:noFill/>
                    </a:lnL>
                    <a:lnR>
                      <a:noFill/>
                    </a:lnR>
                    <a:lnT>
                      <a:noFill/>
                    </a:lnT>
                    <a:lnB>
                      <a:noFill/>
                    </a:lnB>
                    <a:solidFill>
                      <a:srgbClr val="FFFF99"/>
                    </a:solidFill>
                  </a:tcPr>
                </a:tc>
                <a:tc>
                  <a:txBody>
                    <a:bodyPr/>
                    <a:lstStyle/>
                    <a:p>
                      <a:pPr algn="r" fontAlgn="b"/>
                      <a:r>
                        <a:rPr lang="en-US" sz="800" b="0" i="0" u="none" strike="noStrike" dirty="0">
                          <a:effectLst/>
                          <a:latin typeface="Arial" panose="020B0604020202020204" pitchFamily="34" charset="0"/>
                        </a:rPr>
                        <a:t>250.00</a:t>
                      </a:r>
                    </a:p>
                  </a:txBody>
                  <a:tcPr marL="9525" marR="9525" marT="9525" marB="0" anchor="b">
                    <a:lnL>
                      <a:noFill/>
                    </a:lnL>
                    <a:lnR>
                      <a:noFill/>
                    </a:lnR>
                    <a:lnT>
                      <a:noFill/>
                    </a:lnT>
                    <a:lnB>
                      <a:noFill/>
                    </a:lnB>
                    <a:solidFill>
                      <a:srgbClr val="FFFF99"/>
                    </a:solidFill>
                  </a:tcPr>
                </a:tc>
                <a:tc>
                  <a:txBody>
                    <a:bodyPr/>
                    <a:lstStyle/>
                    <a:p>
                      <a:pPr algn="r" fontAlgn="b"/>
                      <a:r>
                        <a:rPr lang="en-US" sz="800" b="0" i="0" u="none" strike="noStrike" dirty="0">
                          <a:effectLst/>
                          <a:latin typeface="Arial" panose="020B0604020202020204" pitchFamily="34" charset="0"/>
                        </a:rPr>
                        <a:t>400.00</a:t>
                      </a:r>
                    </a:p>
                  </a:txBody>
                  <a:tcPr marL="9525" marR="9525" marT="9525" marB="0" anchor="b">
                    <a:lnL>
                      <a:noFill/>
                    </a:lnL>
                    <a:lnR>
                      <a:noFill/>
                    </a:lnR>
                    <a:lnT>
                      <a:noFill/>
                    </a:lnT>
                    <a:lnB>
                      <a:noFill/>
                    </a:lnB>
                    <a:solidFill>
                      <a:srgbClr val="FFFF99"/>
                    </a:solidFill>
                  </a:tcPr>
                </a:tc>
                <a:extLst>
                  <a:ext uri="{0D108BD9-81ED-4DB2-BD59-A6C34878D82A}">
                    <a16:rowId xmlns:a16="http://schemas.microsoft.com/office/drawing/2014/main" val="1429236772"/>
                  </a:ext>
                </a:extLst>
              </a:tr>
              <a:tr h="171450">
                <a:tc>
                  <a:txBody>
                    <a:bodyPr/>
                    <a:lstStyle/>
                    <a:p>
                      <a:pPr algn="l" fontAlgn="b"/>
                      <a:endParaRPr lang="en-US" sz="800" b="1" i="0" u="none" strike="noStrike" dirty="0">
                        <a:solidFill>
                          <a:srgbClr val="000000"/>
                        </a:solidFill>
                        <a:effectLst/>
                        <a:latin typeface="Arial" panose="020B0604020202020204" pitchFamily="34" charset="0"/>
                      </a:endParaRPr>
                    </a:p>
                  </a:txBody>
                  <a:tcPr marL="9525" marR="9525" marT="9525" marB="0" anchor="b">
                    <a:lnL>
                      <a:noFill/>
                    </a:lnL>
                    <a:lnR>
                      <a:noFill/>
                    </a:lnR>
                    <a:lnT>
                      <a:noFill/>
                    </a:lnT>
                    <a:lnB>
                      <a:noFill/>
                    </a:lnB>
                  </a:tcPr>
                </a:tc>
                <a:tc gridSpan="3">
                  <a:txBody>
                    <a:bodyPr/>
                    <a:lstStyle/>
                    <a:p>
                      <a:pPr algn="l" fontAlgn="b"/>
                      <a:r>
                        <a:rPr lang="en-US" sz="800" b="1" i="0" u="none" strike="noStrike" dirty="0">
                          <a:solidFill>
                            <a:srgbClr val="000000"/>
                          </a:solidFill>
                          <a:effectLst/>
                          <a:latin typeface="Arial" panose="020B0604020202020204" pitchFamily="34" charset="0"/>
                        </a:rPr>
                        <a:t>53420 · STREET LIGHTING</a:t>
                      </a:r>
                    </a:p>
                  </a:txBody>
                  <a:tcPr marL="9525" marR="9525" marT="9525" marB="0" anchor="b">
                    <a:lnL>
                      <a:noFill/>
                    </a:lnL>
                    <a:lnR>
                      <a:noFill/>
                    </a:lnR>
                    <a:lnT>
                      <a:noFill/>
                    </a:lnT>
                    <a:lnB>
                      <a:noFill/>
                    </a:lnB>
                  </a:tcPr>
                </a:tc>
                <a:tc hMerge="1">
                  <a:txBody>
                    <a:bodyPr/>
                    <a:lstStyle/>
                    <a:p>
                      <a:endParaRPr lang="en-US"/>
                    </a:p>
                  </a:txBody>
                  <a:tcPr/>
                </a:tc>
                <a:tc hMerge="1">
                  <a:txBody>
                    <a:bodyPr/>
                    <a:lstStyle/>
                    <a:p>
                      <a:endParaRPr lang="en-US"/>
                    </a:p>
                  </a:txBody>
                  <a:tcPr/>
                </a:tc>
                <a:tc>
                  <a:txBody>
                    <a:bodyPr/>
                    <a:lstStyle/>
                    <a:p>
                      <a:pPr algn="r" fontAlgn="b"/>
                      <a:r>
                        <a:rPr lang="en-US" sz="800" b="0" i="0" u="none" strike="noStrike" dirty="0">
                          <a:solidFill>
                            <a:srgbClr val="000000"/>
                          </a:solidFill>
                          <a:effectLst/>
                          <a:latin typeface="Arial" panose="020B0604020202020204" pitchFamily="34" charset="0"/>
                        </a:rPr>
                        <a:t>11,506.98</a:t>
                      </a:r>
                    </a:p>
                  </a:txBody>
                  <a:tcPr marL="9525" marR="9525" marT="9525" marB="0" anchor="b">
                    <a:lnL>
                      <a:noFill/>
                    </a:lnL>
                    <a:lnR>
                      <a:noFill/>
                    </a:lnR>
                    <a:lnT>
                      <a:noFill/>
                    </a:lnT>
                    <a:lnB w="12700" cap="flat" cmpd="sng" algn="ctr">
                      <a:solidFill>
                        <a:srgbClr val="000000"/>
                      </a:solidFill>
                      <a:prstDash val="solid"/>
                      <a:round/>
                      <a:headEnd type="none" w="med" len="med"/>
                      <a:tailEnd type="none" w="med" len="med"/>
                    </a:lnB>
                    <a:solidFill>
                      <a:srgbClr val="CCCCFF"/>
                    </a:solidFill>
                  </a:tcPr>
                </a:tc>
                <a:tc>
                  <a:txBody>
                    <a:bodyPr/>
                    <a:lstStyle/>
                    <a:p>
                      <a:pPr algn="r" fontAlgn="b"/>
                      <a:r>
                        <a:rPr lang="en-US" sz="800" b="0" i="0" u="none" strike="noStrike" dirty="0">
                          <a:solidFill>
                            <a:srgbClr val="000000"/>
                          </a:solidFill>
                          <a:effectLst/>
                          <a:latin typeface="Arial" panose="020B0604020202020204" pitchFamily="34" charset="0"/>
                        </a:rPr>
                        <a:t>14,021.36</a:t>
                      </a:r>
                    </a:p>
                  </a:txBody>
                  <a:tcPr marL="9525" marR="9525" marT="9525" marB="0" anchor="b">
                    <a:lnL>
                      <a:noFill/>
                    </a:lnL>
                    <a:lnR>
                      <a:noFill/>
                    </a:lnR>
                    <a:lnT>
                      <a:noFill/>
                    </a:lnT>
                    <a:lnB w="12700" cap="flat" cmpd="sng" algn="ctr">
                      <a:solidFill>
                        <a:srgbClr val="000000"/>
                      </a:solidFill>
                      <a:prstDash val="solid"/>
                      <a:round/>
                      <a:headEnd type="none" w="med" len="med"/>
                      <a:tailEnd type="none" w="med" len="med"/>
                    </a:lnB>
                    <a:solidFill>
                      <a:srgbClr val="99CCFF"/>
                    </a:solidFill>
                  </a:tcPr>
                </a:tc>
                <a:tc>
                  <a:txBody>
                    <a:bodyPr/>
                    <a:lstStyle/>
                    <a:p>
                      <a:pPr algn="r" fontAlgn="b"/>
                      <a:r>
                        <a:rPr lang="en-US" sz="800" b="0" i="0" u="none" strike="noStrike" dirty="0">
                          <a:solidFill>
                            <a:srgbClr val="000000"/>
                          </a:solidFill>
                          <a:effectLst/>
                          <a:latin typeface="Arial" panose="020B0604020202020204" pitchFamily="34" charset="0"/>
                        </a:rPr>
                        <a:t>10,632.78</a:t>
                      </a:r>
                    </a:p>
                  </a:txBody>
                  <a:tcPr marL="9525" marR="9525" marT="9525" marB="0" anchor="b">
                    <a:lnL>
                      <a:noFill/>
                    </a:lnL>
                    <a:lnR>
                      <a:noFill/>
                    </a:lnR>
                    <a:lnT>
                      <a:noFill/>
                    </a:lnT>
                    <a:lnB w="12700" cap="flat" cmpd="sng" algn="ctr">
                      <a:solidFill>
                        <a:srgbClr val="000000"/>
                      </a:solidFill>
                      <a:prstDash val="solid"/>
                      <a:round/>
                      <a:headEnd type="none" w="med" len="med"/>
                      <a:tailEnd type="none" w="med" len="med"/>
                    </a:lnB>
                    <a:solidFill>
                      <a:srgbClr val="FFFF99"/>
                    </a:solidFill>
                  </a:tcPr>
                </a:tc>
                <a:tc>
                  <a:txBody>
                    <a:bodyPr/>
                    <a:lstStyle/>
                    <a:p>
                      <a:pPr algn="r" fontAlgn="b"/>
                      <a:r>
                        <a:rPr lang="en-US" sz="800" b="0" i="0" u="none" strike="noStrike" dirty="0">
                          <a:solidFill>
                            <a:srgbClr val="000000"/>
                          </a:solidFill>
                          <a:effectLst/>
                          <a:latin typeface="Arial" panose="020B0604020202020204" pitchFamily="34" charset="0"/>
                        </a:rPr>
                        <a:t>7,199.51</a:t>
                      </a:r>
                    </a:p>
                  </a:txBody>
                  <a:tcPr marL="9525" marR="9525" marT="9525" marB="0" anchor="b">
                    <a:lnL>
                      <a:noFill/>
                    </a:lnL>
                    <a:lnR>
                      <a:noFill/>
                    </a:lnR>
                    <a:lnT>
                      <a:noFill/>
                    </a:lnT>
                    <a:lnB w="12700" cap="flat" cmpd="sng" algn="ctr">
                      <a:solidFill>
                        <a:srgbClr val="000000"/>
                      </a:solidFill>
                      <a:prstDash val="solid"/>
                      <a:round/>
                      <a:headEnd type="none" w="med" len="med"/>
                      <a:tailEnd type="none" w="med" len="med"/>
                    </a:lnB>
                    <a:solidFill>
                      <a:srgbClr val="FFFF99"/>
                    </a:solidFill>
                  </a:tcPr>
                </a:tc>
                <a:tc>
                  <a:txBody>
                    <a:bodyPr/>
                    <a:lstStyle/>
                    <a:p>
                      <a:pPr algn="r" fontAlgn="b"/>
                      <a:r>
                        <a:rPr lang="en-US" sz="800" b="0" i="0" u="none" strike="noStrike" dirty="0">
                          <a:solidFill>
                            <a:srgbClr val="000000"/>
                          </a:solidFill>
                          <a:effectLst/>
                          <a:latin typeface="Arial" panose="020B0604020202020204" pitchFamily="34" charset="0"/>
                        </a:rPr>
                        <a:t>7,800.49</a:t>
                      </a:r>
                    </a:p>
                  </a:txBody>
                  <a:tcPr marL="9525" marR="9525" marT="9525" marB="0" anchor="b">
                    <a:lnL>
                      <a:noFill/>
                    </a:lnL>
                    <a:lnR>
                      <a:noFill/>
                    </a:lnR>
                    <a:lnT>
                      <a:noFill/>
                    </a:lnT>
                    <a:lnB w="12700" cap="flat" cmpd="sng" algn="ctr">
                      <a:solidFill>
                        <a:srgbClr val="000000"/>
                      </a:solidFill>
                      <a:prstDash val="solid"/>
                      <a:round/>
                      <a:headEnd type="none" w="med" len="med"/>
                      <a:tailEnd type="none" w="med" len="med"/>
                    </a:lnB>
                    <a:solidFill>
                      <a:srgbClr val="FFFF99"/>
                    </a:solidFill>
                  </a:tcPr>
                </a:tc>
                <a:tc>
                  <a:txBody>
                    <a:bodyPr/>
                    <a:lstStyle/>
                    <a:p>
                      <a:pPr algn="r" fontAlgn="b"/>
                      <a:r>
                        <a:rPr lang="en-US" sz="800" b="0" i="0" u="none" strike="noStrike" dirty="0">
                          <a:solidFill>
                            <a:srgbClr val="000000"/>
                          </a:solidFill>
                          <a:effectLst/>
                          <a:latin typeface="Arial" panose="020B0604020202020204" pitchFamily="34" charset="0"/>
                        </a:rPr>
                        <a:t>15,000.00</a:t>
                      </a:r>
                    </a:p>
                  </a:txBody>
                  <a:tcPr marL="9525" marR="9525" marT="9525" marB="0" anchor="b">
                    <a:lnL>
                      <a:noFill/>
                    </a:lnL>
                    <a:lnR>
                      <a:noFill/>
                    </a:lnR>
                    <a:lnT>
                      <a:noFill/>
                    </a:lnT>
                    <a:lnB w="12700" cap="flat" cmpd="sng" algn="ctr">
                      <a:solidFill>
                        <a:srgbClr val="000000"/>
                      </a:solidFill>
                      <a:prstDash val="solid"/>
                      <a:round/>
                      <a:headEnd type="none" w="med" len="med"/>
                      <a:tailEnd type="none" w="med" len="med"/>
                    </a:lnB>
                    <a:solidFill>
                      <a:srgbClr val="FFFF99"/>
                    </a:solidFill>
                  </a:tcPr>
                </a:tc>
                <a:tc>
                  <a:txBody>
                    <a:bodyPr/>
                    <a:lstStyle/>
                    <a:p>
                      <a:pPr algn="r" fontAlgn="b"/>
                      <a:r>
                        <a:rPr lang="en-US" sz="800" b="0" i="0" u="none" strike="noStrike" dirty="0">
                          <a:solidFill>
                            <a:srgbClr val="000000"/>
                          </a:solidFill>
                          <a:effectLst/>
                          <a:latin typeface="Arial" panose="020B0604020202020204" pitchFamily="34" charset="0"/>
                        </a:rPr>
                        <a:t>15,000.00</a:t>
                      </a:r>
                    </a:p>
                  </a:txBody>
                  <a:tcPr marL="9525" marR="9525" marT="9525" marB="0" anchor="b">
                    <a:lnL>
                      <a:noFill/>
                    </a:lnL>
                    <a:lnR>
                      <a:noFill/>
                    </a:lnR>
                    <a:lnT>
                      <a:noFill/>
                    </a:lnT>
                    <a:lnB w="12700" cap="flat" cmpd="sng" algn="ctr">
                      <a:solidFill>
                        <a:srgbClr val="000000"/>
                      </a:solidFill>
                      <a:prstDash val="solid"/>
                      <a:round/>
                      <a:headEnd type="none" w="med" len="med"/>
                      <a:tailEnd type="none" w="med" len="med"/>
                    </a:lnB>
                    <a:solidFill>
                      <a:srgbClr val="FFFF99"/>
                    </a:solidFill>
                  </a:tcPr>
                </a:tc>
                <a:tc>
                  <a:txBody>
                    <a:bodyPr/>
                    <a:lstStyle/>
                    <a:p>
                      <a:pPr algn="r" fontAlgn="b"/>
                      <a:r>
                        <a:rPr lang="en-US" sz="800" b="0" i="0" u="none" strike="noStrike" dirty="0">
                          <a:solidFill>
                            <a:srgbClr val="000000"/>
                          </a:solidFill>
                          <a:effectLst/>
                          <a:latin typeface="Arial" panose="020B0604020202020204" pitchFamily="34" charset="0"/>
                        </a:rPr>
                        <a:t>14,000.00</a:t>
                      </a:r>
                    </a:p>
                  </a:txBody>
                  <a:tcPr marL="9525" marR="9525" marT="9525" marB="0" anchor="b">
                    <a:lnL>
                      <a:noFill/>
                    </a:lnL>
                    <a:lnR>
                      <a:noFill/>
                    </a:lnR>
                    <a:lnT>
                      <a:noFill/>
                    </a:lnT>
                    <a:lnB w="12700" cap="flat" cmpd="sng" algn="ctr">
                      <a:solidFill>
                        <a:srgbClr val="000000"/>
                      </a:solidFill>
                      <a:prstDash val="solid"/>
                      <a:round/>
                      <a:headEnd type="none" w="med" len="med"/>
                      <a:tailEnd type="none" w="med" len="med"/>
                    </a:lnB>
                    <a:solidFill>
                      <a:srgbClr val="FFFF99"/>
                    </a:solidFill>
                  </a:tcPr>
                </a:tc>
                <a:extLst>
                  <a:ext uri="{0D108BD9-81ED-4DB2-BD59-A6C34878D82A}">
                    <a16:rowId xmlns:a16="http://schemas.microsoft.com/office/drawing/2014/main" val="3269813158"/>
                  </a:ext>
                </a:extLst>
              </a:tr>
              <a:tr h="161925">
                <a:tc gridSpan="3">
                  <a:txBody>
                    <a:bodyPr/>
                    <a:lstStyle/>
                    <a:p>
                      <a:pPr algn="l" fontAlgn="b"/>
                      <a:r>
                        <a:rPr lang="en-US" sz="800" b="1" i="0" u="none" strike="noStrike" dirty="0">
                          <a:solidFill>
                            <a:srgbClr val="000000"/>
                          </a:solidFill>
                          <a:effectLst/>
                          <a:latin typeface="Arial" panose="020B0604020202020204" pitchFamily="34" charset="0"/>
                        </a:rPr>
                        <a:t>Total 53000 · TRANSPORTATION</a:t>
                      </a:r>
                    </a:p>
                  </a:txBody>
                  <a:tcPr marL="9525" marR="9525" marT="9525" marB="0" anchor="b">
                    <a:lnL>
                      <a:noFill/>
                    </a:lnL>
                    <a:lnR>
                      <a:noFill/>
                    </a:lnR>
                    <a:lnT>
                      <a:noFill/>
                    </a:lnT>
                    <a:lnB>
                      <a:noFill/>
                    </a:lnB>
                  </a:tcPr>
                </a:tc>
                <a:tc hMerge="1">
                  <a:txBody>
                    <a:bodyPr/>
                    <a:lstStyle/>
                    <a:p>
                      <a:endParaRPr lang="en-US"/>
                    </a:p>
                  </a:txBody>
                  <a:tcPr/>
                </a:tc>
                <a:tc hMerge="1">
                  <a:txBody>
                    <a:bodyPr/>
                    <a:lstStyle/>
                    <a:p>
                      <a:endParaRPr lang="en-US"/>
                    </a:p>
                  </a:txBody>
                  <a:tcPr/>
                </a:tc>
                <a:tc>
                  <a:txBody>
                    <a:bodyPr/>
                    <a:lstStyle/>
                    <a:p>
                      <a:pPr algn="l" fontAlgn="b"/>
                      <a:endParaRPr lang="en-US" sz="800" b="1" i="0" u="none" strike="noStrike" dirty="0">
                        <a:solidFill>
                          <a:srgbClr val="000000"/>
                        </a:solidFill>
                        <a:effectLst/>
                        <a:latin typeface="Arial" panose="020B0604020202020204" pitchFamily="34" charset="0"/>
                      </a:endParaRPr>
                    </a:p>
                  </a:txBody>
                  <a:tcPr marL="9525" marR="9525" marT="9525" marB="0" anchor="b">
                    <a:lnL>
                      <a:noFill/>
                    </a:lnL>
                    <a:lnR>
                      <a:noFill/>
                    </a:lnR>
                    <a:lnT>
                      <a:noFill/>
                    </a:lnT>
                    <a:lnB>
                      <a:noFill/>
                    </a:lnB>
                  </a:tcPr>
                </a:tc>
                <a:tc>
                  <a:txBody>
                    <a:bodyPr/>
                    <a:lstStyle/>
                    <a:p>
                      <a:pPr algn="r" fontAlgn="b"/>
                      <a:r>
                        <a:rPr lang="en-US" sz="800" b="0" i="0" u="none" strike="noStrike" dirty="0">
                          <a:solidFill>
                            <a:srgbClr val="000000"/>
                          </a:solidFill>
                          <a:effectLst/>
                          <a:latin typeface="Arial" panose="020B0604020202020204" pitchFamily="34" charset="0"/>
                        </a:rPr>
                        <a:t>325,264.56</a:t>
                      </a:r>
                    </a:p>
                  </a:txBody>
                  <a:tcPr marL="9525" marR="9525" marT="9525" marB="0" anchor="b">
                    <a:lnL>
                      <a:noFill/>
                    </a:lnL>
                    <a:lnR>
                      <a:noFill/>
                    </a:lnR>
                    <a:lnT w="12700" cap="flat" cmpd="sng" algn="ctr">
                      <a:solidFill>
                        <a:srgbClr val="000000"/>
                      </a:solidFill>
                      <a:prstDash val="solid"/>
                      <a:round/>
                      <a:headEnd type="none" w="med" len="med"/>
                      <a:tailEnd type="none" w="med" len="med"/>
                    </a:lnT>
                    <a:lnB>
                      <a:noFill/>
                    </a:lnB>
                    <a:solidFill>
                      <a:srgbClr val="CCCCFF"/>
                    </a:solidFill>
                  </a:tcPr>
                </a:tc>
                <a:tc>
                  <a:txBody>
                    <a:bodyPr/>
                    <a:lstStyle/>
                    <a:p>
                      <a:pPr algn="r" fontAlgn="b"/>
                      <a:r>
                        <a:rPr lang="en-US" sz="800" b="0" i="0" u="none" strike="noStrike" dirty="0">
                          <a:solidFill>
                            <a:srgbClr val="000000"/>
                          </a:solidFill>
                          <a:effectLst/>
                          <a:latin typeface="Arial" panose="020B0604020202020204" pitchFamily="34" charset="0"/>
                        </a:rPr>
                        <a:t>622,499.99</a:t>
                      </a:r>
                    </a:p>
                  </a:txBody>
                  <a:tcPr marL="9525" marR="9525" marT="9525" marB="0" anchor="b">
                    <a:lnL>
                      <a:noFill/>
                    </a:lnL>
                    <a:lnR>
                      <a:noFill/>
                    </a:lnR>
                    <a:lnT w="12700" cap="flat" cmpd="sng" algn="ctr">
                      <a:solidFill>
                        <a:srgbClr val="000000"/>
                      </a:solidFill>
                      <a:prstDash val="solid"/>
                      <a:round/>
                      <a:headEnd type="none" w="med" len="med"/>
                      <a:tailEnd type="none" w="med" len="med"/>
                    </a:lnT>
                    <a:lnB>
                      <a:noFill/>
                    </a:lnB>
                    <a:solidFill>
                      <a:srgbClr val="99CCFF"/>
                    </a:solidFill>
                  </a:tcPr>
                </a:tc>
                <a:tc>
                  <a:txBody>
                    <a:bodyPr/>
                    <a:lstStyle/>
                    <a:p>
                      <a:pPr algn="r" fontAlgn="b"/>
                      <a:r>
                        <a:rPr lang="en-US" sz="800" b="0" i="0" u="none" strike="noStrike" dirty="0">
                          <a:solidFill>
                            <a:srgbClr val="000000"/>
                          </a:solidFill>
                          <a:effectLst/>
                          <a:latin typeface="Arial" panose="020B0604020202020204" pitchFamily="34" charset="0"/>
                        </a:rPr>
                        <a:t>295,505.43</a:t>
                      </a:r>
                    </a:p>
                  </a:txBody>
                  <a:tcPr marL="9525" marR="9525" marT="9525" marB="0" anchor="b">
                    <a:lnL>
                      <a:noFill/>
                    </a:lnL>
                    <a:lnR>
                      <a:noFill/>
                    </a:lnR>
                    <a:lnT w="12700" cap="flat" cmpd="sng" algn="ctr">
                      <a:solidFill>
                        <a:srgbClr val="000000"/>
                      </a:solidFill>
                      <a:prstDash val="solid"/>
                      <a:round/>
                      <a:headEnd type="none" w="med" len="med"/>
                      <a:tailEnd type="none" w="med" len="med"/>
                    </a:lnT>
                    <a:lnB>
                      <a:noFill/>
                    </a:lnB>
                    <a:solidFill>
                      <a:srgbClr val="FFFF99"/>
                    </a:solidFill>
                  </a:tcPr>
                </a:tc>
                <a:tc>
                  <a:txBody>
                    <a:bodyPr/>
                    <a:lstStyle/>
                    <a:p>
                      <a:pPr algn="r" fontAlgn="b"/>
                      <a:r>
                        <a:rPr lang="en-US" sz="800" b="0" i="0" u="none" strike="noStrike" dirty="0">
                          <a:solidFill>
                            <a:srgbClr val="000000"/>
                          </a:solidFill>
                          <a:effectLst/>
                          <a:latin typeface="Arial" panose="020B0604020202020204" pitchFamily="34" charset="0"/>
                        </a:rPr>
                        <a:t>189,945.22</a:t>
                      </a:r>
                    </a:p>
                  </a:txBody>
                  <a:tcPr marL="9525" marR="9525" marT="9525" marB="0" anchor="b">
                    <a:lnL>
                      <a:noFill/>
                    </a:lnL>
                    <a:lnR>
                      <a:noFill/>
                    </a:lnR>
                    <a:lnT w="12700" cap="flat" cmpd="sng" algn="ctr">
                      <a:solidFill>
                        <a:srgbClr val="000000"/>
                      </a:solidFill>
                      <a:prstDash val="solid"/>
                      <a:round/>
                      <a:headEnd type="none" w="med" len="med"/>
                      <a:tailEnd type="none" w="med" len="med"/>
                    </a:lnT>
                    <a:lnB>
                      <a:noFill/>
                    </a:lnB>
                    <a:solidFill>
                      <a:srgbClr val="FFFF99"/>
                    </a:solidFill>
                  </a:tcPr>
                </a:tc>
                <a:tc>
                  <a:txBody>
                    <a:bodyPr/>
                    <a:lstStyle/>
                    <a:p>
                      <a:pPr algn="r" fontAlgn="b"/>
                      <a:r>
                        <a:rPr lang="en-US" sz="800" b="0" i="0" u="none" strike="noStrike" dirty="0">
                          <a:solidFill>
                            <a:srgbClr val="000000"/>
                          </a:solidFill>
                          <a:effectLst/>
                          <a:latin typeface="Arial" panose="020B0604020202020204" pitchFamily="34" charset="0"/>
                        </a:rPr>
                        <a:t>324,866.60</a:t>
                      </a:r>
                    </a:p>
                  </a:txBody>
                  <a:tcPr marL="9525" marR="9525" marT="9525" marB="0" anchor="b">
                    <a:lnL>
                      <a:noFill/>
                    </a:lnL>
                    <a:lnR>
                      <a:noFill/>
                    </a:lnR>
                    <a:lnT w="12700" cap="flat" cmpd="sng" algn="ctr">
                      <a:solidFill>
                        <a:srgbClr val="000000"/>
                      </a:solidFill>
                      <a:prstDash val="solid"/>
                      <a:round/>
                      <a:headEnd type="none" w="med" len="med"/>
                      <a:tailEnd type="none" w="med" len="med"/>
                    </a:lnT>
                    <a:lnB>
                      <a:noFill/>
                    </a:lnB>
                    <a:solidFill>
                      <a:srgbClr val="FFFF99"/>
                    </a:solidFill>
                  </a:tcPr>
                </a:tc>
                <a:tc>
                  <a:txBody>
                    <a:bodyPr/>
                    <a:lstStyle/>
                    <a:p>
                      <a:pPr algn="r" fontAlgn="b"/>
                      <a:r>
                        <a:rPr lang="en-US" sz="800" b="0" i="0" u="none" strike="noStrike" dirty="0">
                          <a:solidFill>
                            <a:srgbClr val="000000"/>
                          </a:solidFill>
                          <a:effectLst/>
                          <a:latin typeface="Arial" panose="020B0604020202020204" pitchFamily="34" charset="0"/>
                        </a:rPr>
                        <a:t>514,811.82</a:t>
                      </a:r>
                    </a:p>
                  </a:txBody>
                  <a:tcPr marL="9525" marR="9525" marT="9525" marB="0" anchor="b">
                    <a:lnL>
                      <a:noFill/>
                    </a:lnL>
                    <a:lnR>
                      <a:noFill/>
                    </a:lnR>
                    <a:lnT w="12700" cap="flat" cmpd="sng" algn="ctr">
                      <a:solidFill>
                        <a:srgbClr val="000000"/>
                      </a:solidFill>
                      <a:prstDash val="solid"/>
                      <a:round/>
                      <a:headEnd type="none" w="med" len="med"/>
                      <a:tailEnd type="none" w="med" len="med"/>
                    </a:lnT>
                    <a:lnB>
                      <a:noFill/>
                    </a:lnB>
                    <a:solidFill>
                      <a:srgbClr val="FFFF99"/>
                    </a:solidFill>
                  </a:tcPr>
                </a:tc>
                <a:tc>
                  <a:txBody>
                    <a:bodyPr/>
                    <a:lstStyle/>
                    <a:p>
                      <a:pPr algn="r" fontAlgn="b"/>
                      <a:r>
                        <a:rPr lang="en-US" sz="800" b="0" i="0" u="none" strike="noStrike" dirty="0">
                          <a:solidFill>
                            <a:srgbClr val="000000"/>
                          </a:solidFill>
                          <a:effectLst/>
                          <a:latin typeface="Arial" panose="020B0604020202020204" pitchFamily="34" charset="0"/>
                        </a:rPr>
                        <a:t>524,722.00</a:t>
                      </a:r>
                    </a:p>
                  </a:txBody>
                  <a:tcPr marL="9525" marR="9525" marT="9525" marB="0" anchor="b">
                    <a:lnL>
                      <a:noFill/>
                    </a:lnL>
                    <a:lnR>
                      <a:noFill/>
                    </a:lnR>
                    <a:lnT w="12700" cap="flat" cmpd="sng" algn="ctr">
                      <a:solidFill>
                        <a:srgbClr val="000000"/>
                      </a:solidFill>
                      <a:prstDash val="solid"/>
                      <a:round/>
                      <a:headEnd type="none" w="med" len="med"/>
                      <a:tailEnd type="none" w="med" len="med"/>
                    </a:lnT>
                    <a:lnB>
                      <a:noFill/>
                    </a:lnB>
                    <a:solidFill>
                      <a:srgbClr val="FFFF99"/>
                    </a:solidFill>
                  </a:tcPr>
                </a:tc>
                <a:tc>
                  <a:txBody>
                    <a:bodyPr/>
                    <a:lstStyle/>
                    <a:p>
                      <a:pPr algn="r" fontAlgn="b"/>
                      <a:r>
                        <a:rPr lang="en-US" sz="800" b="0" i="0" u="none" strike="noStrike" dirty="0">
                          <a:solidFill>
                            <a:srgbClr val="000000"/>
                          </a:solidFill>
                          <a:effectLst/>
                          <a:latin typeface="Arial" panose="020B0604020202020204" pitchFamily="34" charset="0"/>
                        </a:rPr>
                        <a:t>528,900.00</a:t>
                      </a:r>
                    </a:p>
                  </a:txBody>
                  <a:tcPr marL="9525" marR="9525" marT="9525" marB="0" anchor="b">
                    <a:lnL>
                      <a:noFill/>
                    </a:lnL>
                    <a:lnR>
                      <a:noFill/>
                    </a:lnR>
                    <a:lnT w="12700" cap="flat" cmpd="sng" algn="ctr">
                      <a:solidFill>
                        <a:srgbClr val="000000"/>
                      </a:solidFill>
                      <a:prstDash val="solid"/>
                      <a:round/>
                      <a:headEnd type="none" w="med" len="med"/>
                      <a:tailEnd type="none" w="med" len="med"/>
                    </a:lnT>
                    <a:lnB>
                      <a:noFill/>
                    </a:lnB>
                    <a:solidFill>
                      <a:srgbClr val="FFFF99"/>
                    </a:solidFill>
                  </a:tcPr>
                </a:tc>
                <a:extLst>
                  <a:ext uri="{0D108BD9-81ED-4DB2-BD59-A6C34878D82A}">
                    <a16:rowId xmlns:a16="http://schemas.microsoft.com/office/drawing/2014/main" val="1776509181"/>
                  </a:ext>
                </a:extLst>
              </a:tr>
              <a:tr h="161925">
                <a:tc>
                  <a:txBody>
                    <a:bodyPr/>
                    <a:lstStyle/>
                    <a:p>
                      <a:pPr algn="l" fontAlgn="b"/>
                      <a:endParaRPr lang="en-US" sz="800" b="1" i="0" u="none" strike="noStrike" dirty="0">
                        <a:solidFill>
                          <a:srgbClr val="000000"/>
                        </a:solidFill>
                        <a:effectLst/>
                        <a:latin typeface="Arial" panose="020B0604020202020204" pitchFamily="34" charset="0"/>
                      </a:endParaRPr>
                    </a:p>
                  </a:txBody>
                  <a:tcPr marL="9525" marR="9525" marT="9525" marB="0" anchor="b">
                    <a:lnL>
                      <a:noFill/>
                    </a:lnL>
                    <a:lnR>
                      <a:noFill/>
                    </a:lnR>
                    <a:lnT>
                      <a:noFill/>
                    </a:lnT>
                    <a:lnB>
                      <a:noFill/>
                    </a:lnB>
                  </a:tcPr>
                </a:tc>
                <a:tc>
                  <a:txBody>
                    <a:bodyPr/>
                    <a:lstStyle/>
                    <a:p>
                      <a:pPr algn="l" fontAlgn="b"/>
                      <a:endParaRPr lang="en-US" sz="800" b="1" i="0" u="none" strike="noStrike" dirty="0">
                        <a:solidFill>
                          <a:srgbClr val="000000"/>
                        </a:solidFill>
                        <a:effectLst/>
                        <a:latin typeface="Arial" panose="020B0604020202020204" pitchFamily="34" charset="0"/>
                      </a:endParaRPr>
                    </a:p>
                  </a:txBody>
                  <a:tcPr marL="9525" marR="9525" marT="9525" marB="0" anchor="b">
                    <a:lnL>
                      <a:noFill/>
                    </a:lnL>
                    <a:lnR>
                      <a:noFill/>
                    </a:lnR>
                    <a:lnT>
                      <a:noFill/>
                    </a:lnT>
                    <a:lnB>
                      <a:noFill/>
                    </a:lnB>
                  </a:tcPr>
                </a:tc>
                <a:tc>
                  <a:txBody>
                    <a:bodyPr/>
                    <a:lstStyle/>
                    <a:p>
                      <a:pPr algn="l" fontAlgn="b"/>
                      <a:endParaRPr lang="en-US" sz="800" b="1" i="0" u="none" strike="noStrike" dirty="0">
                        <a:solidFill>
                          <a:srgbClr val="000000"/>
                        </a:solidFill>
                        <a:effectLst/>
                        <a:latin typeface="Arial" panose="020B0604020202020204" pitchFamily="34" charset="0"/>
                      </a:endParaRPr>
                    </a:p>
                  </a:txBody>
                  <a:tcPr marL="9525" marR="9525" marT="9525" marB="0" anchor="b">
                    <a:lnL>
                      <a:noFill/>
                    </a:lnL>
                    <a:lnR>
                      <a:noFill/>
                    </a:lnR>
                    <a:lnT>
                      <a:noFill/>
                    </a:lnT>
                    <a:lnB>
                      <a:noFill/>
                    </a:lnB>
                  </a:tcPr>
                </a:tc>
                <a:tc>
                  <a:txBody>
                    <a:bodyPr/>
                    <a:lstStyle/>
                    <a:p>
                      <a:pPr algn="l" fontAlgn="b"/>
                      <a:endParaRPr lang="en-US" sz="800" b="1" i="0" u="none" strike="noStrike" dirty="0">
                        <a:solidFill>
                          <a:srgbClr val="000000"/>
                        </a:solidFill>
                        <a:effectLst/>
                        <a:latin typeface="Arial" panose="020B0604020202020204" pitchFamily="34" charset="0"/>
                      </a:endParaRPr>
                    </a:p>
                  </a:txBody>
                  <a:tcPr marL="9525" marR="9525" marT="9525" marB="0" anchor="b">
                    <a:lnL>
                      <a:noFill/>
                    </a:lnL>
                    <a:lnR>
                      <a:noFill/>
                    </a:lnR>
                    <a:lnT>
                      <a:noFill/>
                    </a:lnT>
                    <a:lnB>
                      <a:noFill/>
                    </a:lnB>
                  </a:tcPr>
                </a:tc>
                <a:tc>
                  <a:txBody>
                    <a:bodyPr/>
                    <a:lstStyle/>
                    <a:p>
                      <a:pPr algn="l" fontAlgn="b"/>
                      <a:endParaRPr lang="en-US" sz="800" b="0" i="0" u="none" strike="noStrike" dirty="0">
                        <a:solidFill>
                          <a:srgbClr val="000000"/>
                        </a:solidFill>
                        <a:effectLst/>
                        <a:latin typeface="Arial" panose="020B0604020202020204" pitchFamily="34" charset="0"/>
                      </a:endParaRPr>
                    </a:p>
                  </a:txBody>
                  <a:tcPr marL="9525" marR="9525" marT="9525" marB="0" anchor="b">
                    <a:lnL>
                      <a:noFill/>
                    </a:lnL>
                    <a:lnR>
                      <a:noFill/>
                    </a:lnR>
                    <a:lnT>
                      <a:noFill/>
                    </a:lnT>
                    <a:lnB>
                      <a:noFill/>
                    </a:lnB>
                  </a:tcPr>
                </a:tc>
                <a:tc>
                  <a:txBody>
                    <a:bodyPr/>
                    <a:lstStyle/>
                    <a:p>
                      <a:pPr algn="l" fontAlgn="b"/>
                      <a:endParaRPr lang="en-US" sz="800" b="0" i="0" u="none" strike="noStrike" dirty="0">
                        <a:solidFill>
                          <a:srgbClr val="000000"/>
                        </a:solidFill>
                        <a:effectLst/>
                        <a:latin typeface="Arial" panose="020B0604020202020204" pitchFamily="34" charset="0"/>
                      </a:endParaRPr>
                    </a:p>
                  </a:txBody>
                  <a:tcPr marL="9525" marR="9525" marT="9525" marB="0" anchor="b">
                    <a:lnL>
                      <a:noFill/>
                    </a:lnL>
                    <a:lnR>
                      <a:noFill/>
                    </a:lnR>
                    <a:lnT>
                      <a:noFill/>
                    </a:lnT>
                    <a:lnB>
                      <a:noFill/>
                    </a:lnB>
                  </a:tcPr>
                </a:tc>
                <a:tc>
                  <a:txBody>
                    <a:bodyPr/>
                    <a:lstStyle/>
                    <a:p>
                      <a:pPr algn="l" fontAlgn="b"/>
                      <a:endParaRPr lang="en-US" sz="800" b="0" i="0" u="none" strike="noStrike" dirty="0">
                        <a:solidFill>
                          <a:srgbClr val="000000"/>
                        </a:solidFill>
                        <a:effectLst/>
                        <a:latin typeface="Arial" panose="020B0604020202020204" pitchFamily="34" charset="0"/>
                      </a:endParaRPr>
                    </a:p>
                  </a:txBody>
                  <a:tcPr marL="9525" marR="9525" marT="9525" marB="0" anchor="b">
                    <a:lnL>
                      <a:noFill/>
                    </a:lnL>
                    <a:lnR>
                      <a:noFill/>
                    </a:lnR>
                    <a:lnT>
                      <a:noFill/>
                    </a:lnT>
                    <a:lnB>
                      <a:noFill/>
                    </a:lnB>
                  </a:tcPr>
                </a:tc>
                <a:tc>
                  <a:txBody>
                    <a:bodyPr/>
                    <a:lstStyle/>
                    <a:p>
                      <a:pPr algn="l" fontAlgn="b"/>
                      <a:endParaRPr lang="en-US" sz="800" b="0" i="0" u="none" strike="noStrike" dirty="0">
                        <a:solidFill>
                          <a:srgbClr val="000000"/>
                        </a:solidFill>
                        <a:effectLst/>
                        <a:latin typeface="Arial" panose="020B0604020202020204" pitchFamily="34" charset="0"/>
                      </a:endParaRPr>
                    </a:p>
                  </a:txBody>
                  <a:tcPr marL="9525" marR="9525" marT="9525" marB="0" anchor="b">
                    <a:lnL>
                      <a:noFill/>
                    </a:lnL>
                    <a:lnR>
                      <a:noFill/>
                    </a:lnR>
                    <a:lnT>
                      <a:noFill/>
                    </a:lnT>
                    <a:lnB>
                      <a:noFill/>
                    </a:lnB>
                  </a:tcPr>
                </a:tc>
                <a:tc>
                  <a:txBody>
                    <a:bodyPr/>
                    <a:lstStyle/>
                    <a:p>
                      <a:pPr algn="l" fontAlgn="b"/>
                      <a:endParaRPr lang="en-US" sz="800" b="0" i="0" u="none" strike="noStrike" dirty="0">
                        <a:solidFill>
                          <a:srgbClr val="000000"/>
                        </a:solidFill>
                        <a:effectLst/>
                        <a:latin typeface="Arial" panose="020B0604020202020204" pitchFamily="34" charset="0"/>
                      </a:endParaRPr>
                    </a:p>
                  </a:txBody>
                  <a:tcPr marL="9525" marR="9525" marT="9525" marB="0" anchor="b">
                    <a:lnL>
                      <a:noFill/>
                    </a:lnL>
                    <a:lnR>
                      <a:noFill/>
                    </a:lnR>
                    <a:lnT>
                      <a:noFill/>
                    </a:lnT>
                    <a:lnB>
                      <a:noFill/>
                    </a:lnB>
                  </a:tcPr>
                </a:tc>
                <a:tc>
                  <a:txBody>
                    <a:bodyPr/>
                    <a:lstStyle/>
                    <a:p>
                      <a:pPr algn="l" fontAlgn="b"/>
                      <a:endParaRPr lang="en-US" sz="800" b="0" i="0" u="none" strike="noStrike" dirty="0">
                        <a:solidFill>
                          <a:srgbClr val="000000"/>
                        </a:solidFill>
                        <a:effectLst/>
                        <a:latin typeface="Arial" panose="020B0604020202020204" pitchFamily="34" charset="0"/>
                      </a:endParaRPr>
                    </a:p>
                  </a:txBody>
                  <a:tcPr marL="9525" marR="9525" marT="9525" marB="0" anchor="b">
                    <a:lnL>
                      <a:noFill/>
                    </a:lnL>
                    <a:lnR>
                      <a:noFill/>
                    </a:lnR>
                    <a:lnT>
                      <a:noFill/>
                    </a:lnT>
                    <a:lnB>
                      <a:noFill/>
                    </a:lnB>
                  </a:tcPr>
                </a:tc>
                <a:tc>
                  <a:txBody>
                    <a:bodyPr/>
                    <a:lstStyle/>
                    <a:p>
                      <a:pPr algn="l" fontAlgn="b"/>
                      <a:endParaRPr lang="en-US" sz="800" b="0" i="0" u="none" strike="noStrike" dirty="0">
                        <a:solidFill>
                          <a:srgbClr val="000000"/>
                        </a:solidFill>
                        <a:effectLst/>
                        <a:latin typeface="Arial" panose="020B0604020202020204" pitchFamily="34" charset="0"/>
                      </a:endParaRPr>
                    </a:p>
                  </a:txBody>
                  <a:tcPr marL="9525" marR="9525" marT="9525" marB="0" anchor="b">
                    <a:lnL>
                      <a:noFill/>
                    </a:lnL>
                    <a:lnR>
                      <a:noFill/>
                    </a:lnR>
                    <a:lnT>
                      <a:noFill/>
                    </a:lnT>
                    <a:lnB>
                      <a:noFill/>
                    </a:lnB>
                  </a:tcPr>
                </a:tc>
                <a:tc>
                  <a:txBody>
                    <a:bodyPr/>
                    <a:lstStyle/>
                    <a:p>
                      <a:pPr algn="l" fontAlgn="b"/>
                      <a:endParaRPr lang="en-US" sz="800" b="0" i="0" u="none" strike="noStrike" dirty="0">
                        <a:solidFill>
                          <a:srgbClr val="000000"/>
                        </a:solidFill>
                        <a:effectLst/>
                        <a:latin typeface="Arial" panose="020B0604020202020204" pitchFamily="34" charset="0"/>
                      </a:endParaRPr>
                    </a:p>
                  </a:txBody>
                  <a:tcPr marL="9525" marR="9525" marT="9525" marB="0" anchor="b">
                    <a:lnL>
                      <a:noFill/>
                    </a:lnL>
                    <a:lnR>
                      <a:noFill/>
                    </a:lnR>
                    <a:lnT>
                      <a:noFill/>
                    </a:lnT>
                    <a:lnB>
                      <a:noFill/>
                    </a:lnB>
                  </a:tcPr>
                </a:tc>
                <a:extLst>
                  <a:ext uri="{0D108BD9-81ED-4DB2-BD59-A6C34878D82A}">
                    <a16:rowId xmlns:a16="http://schemas.microsoft.com/office/drawing/2014/main" val="2945547851"/>
                  </a:ext>
                </a:extLst>
              </a:tr>
              <a:tr h="161925">
                <a:tc gridSpan="2">
                  <a:txBody>
                    <a:bodyPr/>
                    <a:lstStyle/>
                    <a:p>
                      <a:pPr algn="l" fontAlgn="b"/>
                      <a:r>
                        <a:rPr lang="en-US" sz="800" b="1" i="0" u="none" strike="noStrike" dirty="0">
                          <a:solidFill>
                            <a:srgbClr val="000000"/>
                          </a:solidFill>
                          <a:effectLst/>
                          <a:latin typeface="Arial" panose="020B0604020202020204" pitchFamily="34" charset="0"/>
                        </a:rPr>
                        <a:t>53510 · AIRPORT</a:t>
                      </a:r>
                    </a:p>
                  </a:txBody>
                  <a:tcPr marL="9525" marR="9525" marT="9525" marB="0" anchor="b">
                    <a:lnL>
                      <a:noFill/>
                    </a:lnL>
                    <a:lnR>
                      <a:noFill/>
                    </a:lnR>
                    <a:lnT>
                      <a:noFill/>
                    </a:lnT>
                    <a:lnB>
                      <a:noFill/>
                    </a:lnB>
                  </a:tcPr>
                </a:tc>
                <a:tc hMerge="1">
                  <a:txBody>
                    <a:bodyPr/>
                    <a:lstStyle/>
                    <a:p>
                      <a:endParaRPr lang="en-US"/>
                    </a:p>
                  </a:txBody>
                  <a:tcPr/>
                </a:tc>
                <a:tc>
                  <a:txBody>
                    <a:bodyPr/>
                    <a:lstStyle/>
                    <a:p>
                      <a:pPr algn="l" fontAlgn="b"/>
                      <a:endParaRPr lang="en-US" sz="800" b="1" i="0" u="none" strike="noStrike" dirty="0">
                        <a:solidFill>
                          <a:srgbClr val="000000"/>
                        </a:solidFill>
                        <a:effectLst/>
                        <a:latin typeface="Arial" panose="020B0604020202020204" pitchFamily="34" charset="0"/>
                      </a:endParaRPr>
                    </a:p>
                  </a:txBody>
                  <a:tcPr marL="9525" marR="9525" marT="9525" marB="0" anchor="b">
                    <a:lnL>
                      <a:noFill/>
                    </a:lnL>
                    <a:lnR>
                      <a:noFill/>
                    </a:lnR>
                    <a:lnT>
                      <a:noFill/>
                    </a:lnT>
                    <a:lnB>
                      <a:noFill/>
                    </a:lnB>
                  </a:tcPr>
                </a:tc>
                <a:tc>
                  <a:txBody>
                    <a:bodyPr/>
                    <a:lstStyle/>
                    <a:p>
                      <a:pPr algn="l" fontAlgn="b"/>
                      <a:endParaRPr lang="en-US" sz="800" b="1" i="0" u="none" strike="noStrike" dirty="0">
                        <a:solidFill>
                          <a:srgbClr val="000000"/>
                        </a:solidFill>
                        <a:effectLst/>
                        <a:latin typeface="Arial" panose="020B0604020202020204" pitchFamily="34" charset="0"/>
                      </a:endParaRPr>
                    </a:p>
                  </a:txBody>
                  <a:tcPr marL="9525" marR="9525" marT="9525" marB="0" anchor="b">
                    <a:lnL>
                      <a:noFill/>
                    </a:lnL>
                    <a:lnR>
                      <a:noFill/>
                    </a:lnR>
                    <a:lnT>
                      <a:noFill/>
                    </a:lnT>
                    <a:lnB>
                      <a:noFill/>
                    </a:lnB>
                  </a:tcPr>
                </a:tc>
                <a:tc>
                  <a:txBody>
                    <a:bodyPr/>
                    <a:lstStyle/>
                    <a:p>
                      <a:pPr algn="r" fontAlgn="b"/>
                      <a:r>
                        <a:rPr lang="en-US" sz="800" b="0" i="0" u="none" strike="noStrike" dirty="0">
                          <a:solidFill>
                            <a:srgbClr val="000000"/>
                          </a:solidFill>
                          <a:effectLst/>
                          <a:latin typeface="Arial" panose="020B0604020202020204" pitchFamily="34" charset="0"/>
                        </a:rPr>
                        <a:t>1,500.00</a:t>
                      </a:r>
                    </a:p>
                  </a:txBody>
                  <a:tcPr marL="9525" marR="9525" marT="9525" marB="0" anchor="b">
                    <a:lnL>
                      <a:noFill/>
                    </a:lnL>
                    <a:lnR>
                      <a:noFill/>
                    </a:lnR>
                    <a:lnT>
                      <a:noFill/>
                    </a:lnT>
                    <a:lnB>
                      <a:noFill/>
                    </a:lnB>
                    <a:solidFill>
                      <a:srgbClr val="CCCCFF"/>
                    </a:solidFill>
                  </a:tcPr>
                </a:tc>
                <a:tc>
                  <a:txBody>
                    <a:bodyPr/>
                    <a:lstStyle/>
                    <a:p>
                      <a:pPr algn="r" fontAlgn="b"/>
                      <a:r>
                        <a:rPr lang="en-US" sz="800" b="0" i="0" u="none" strike="noStrike" dirty="0">
                          <a:solidFill>
                            <a:srgbClr val="000000"/>
                          </a:solidFill>
                          <a:effectLst/>
                          <a:latin typeface="Arial" panose="020B0604020202020204" pitchFamily="34" charset="0"/>
                        </a:rPr>
                        <a:t>0.00</a:t>
                      </a:r>
                    </a:p>
                  </a:txBody>
                  <a:tcPr marL="9525" marR="9525" marT="9525" marB="0" anchor="b">
                    <a:lnL>
                      <a:noFill/>
                    </a:lnL>
                    <a:lnR>
                      <a:noFill/>
                    </a:lnR>
                    <a:lnT>
                      <a:noFill/>
                    </a:lnT>
                    <a:lnB>
                      <a:noFill/>
                    </a:lnB>
                    <a:solidFill>
                      <a:srgbClr val="99CCFF"/>
                    </a:solidFill>
                  </a:tcPr>
                </a:tc>
                <a:tc>
                  <a:txBody>
                    <a:bodyPr/>
                    <a:lstStyle/>
                    <a:p>
                      <a:pPr algn="r" fontAlgn="b"/>
                      <a:r>
                        <a:rPr lang="en-US" sz="800" b="0" i="0" u="none" strike="noStrike" dirty="0">
                          <a:effectLst/>
                          <a:latin typeface="Arial" panose="020B0604020202020204" pitchFamily="34" charset="0"/>
                        </a:rPr>
                        <a:t>71.12</a:t>
                      </a:r>
                    </a:p>
                  </a:txBody>
                  <a:tcPr marL="9525" marR="9525" marT="9525" marB="0" anchor="b">
                    <a:lnL>
                      <a:noFill/>
                    </a:lnL>
                    <a:lnR>
                      <a:noFill/>
                    </a:lnR>
                    <a:lnT>
                      <a:noFill/>
                    </a:lnT>
                    <a:lnB>
                      <a:noFill/>
                    </a:lnB>
                    <a:solidFill>
                      <a:srgbClr val="FFFF99"/>
                    </a:solidFill>
                  </a:tcPr>
                </a:tc>
                <a:tc>
                  <a:txBody>
                    <a:bodyPr/>
                    <a:lstStyle/>
                    <a:p>
                      <a:pPr algn="r" fontAlgn="b"/>
                      <a:r>
                        <a:rPr lang="en-US" sz="800" b="0" i="0" u="none" strike="noStrike" dirty="0">
                          <a:solidFill>
                            <a:srgbClr val="000000"/>
                          </a:solidFill>
                          <a:effectLst/>
                          <a:latin typeface="Arial" panose="020B0604020202020204" pitchFamily="34" charset="0"/>
                        </a:rPr>
                        <a:t>0.00</a:t>
                      </a:r>
                    </a:p>
                  </a:txBody>
                  <a:tcPr marL="9525" marR="9525" marT="9525" marB="0" anchor="b">
                    <a:lnL>
                      <a:noFill/>
                    </a:lnL>
                    <a:lnR>
                      <a:noFill/>
                    </a:lnR>
                    <a:lnT>
                      <a:noFill/>
                    </a:lnT>
                    <a:lnB>
                      <a:noFill/>
                    </a:lnB>
                    <a:solidFill>
                      <a:srgbClr val="FFFF99"/>
                    </a:solidFill>
                  </a:tcPr>
                </a:tc>
                <a:tc>
                  <a:txBody>
                    <a:bodyPr/>
                    <a:lstStyle/>
                    <a:p>
                      <a:pPr algn="r" fontAlgn="b"/>
                      <a:r>
                        <a:rPr lang="en-US" sz="800" b="0" i="0" u="none" strike="noStrike" dirty="0">
                          <a:solidFill>
                            <a:srgbClr val="000000"/>
                          </a:solidFill>
                          <a:effectLst/>
                          <a:latin typeface="Arial" panose="020B0604020202020204" pitchFamily="34" charset="0"/>
                        </a:rPr>
                        <a:t>0.00</a:t>
                      </a:r>
                    </a:p>
                  </a:txBody>
                  <a:tcPr marL="9525" marR="9525" marT="9525" marB="0" anchor="b">
                    <a:lnL>
                      <a:noFill/>
                    </a:lnL>
                    <a:lnR>
                      <a:noFill/>
                    </a:lnR>
                    <a:lnT>
                      <a:noFill/>
                    </a:lnT>
                    <a:lnB>
                      <a:noFill/>
                    </a:lnB>
                    <a:solidFill>
                      <a:srgbClr val="FFFF99"/>
                    </a:solidFill>
                  </a:tcPr>
                </a:tc>
                <a:tc>
                  <a:txBody>
                    <a:bodyPr/>
                    <a:lstStyle/>
                    <a:p>
                      <a:pPr algn="r" fontAlgn="b"/>
                      <a:r>
                        <a:rPr lang="en-US" sz="800" b="0" i="0" u="none" strike="noStrike" dirty="0">
                          <a:solidFill>
                            <a:srgbClr val="000000"/>
                          </a:solidFill>
                          <a:effectLst/>
                          <a:latin typeface="Arial" panose="020B0604020202020204" pitchFamily="34" charset="0"/>
                        </a:rPr>
                        <a:t>0.00</a:t>
                      </a:r>
                    </a:p>
                  </a:txBody>
                  <a:tcPr marL="9525" marR="9525" marT="9525" marB="0" anchor="b">
                    <a:lnL>
                      <a:noFill/>
                    </a:lnL>
                    <a:lnR>
                      <a:noFill/>
                    </a:lnR>
                    <a:lnT>
                      <a:noFill/>
                    </a:lnT>
                    <a:lnB>
                      <a:noFill/>
                    </a:lnB>
                    <a:solidFill>
                      <a:srgbClr val="FFFF99"/>
                    </a:solidFill>
                  </a:tcPr>
                </a:tc>
                <a:tc>
                  <a:txBody>
                    <a:bodyPr/>
                    <a:lstStyle/>
                    <a:p>
                      <a:pPr algn="r" fontAlgn="b"/>
                      <a:r>
                        <a:rPr lang="en-US" sz="800" b="0" i="0" u="none" strike="noStrike" dirty="0">
                          <a:effectLst/>
                          <a:latin typeface="Arial" panose="020B0604020202020204" pitchFamily="34" charset="0"/>
                        </a:rPr>
                        <a:t>0.00</a:t>
                      </a:r>
                    </a:p>
                  </a:txBody>
                  <a:tcPr marL="9525" marR="9525" marT="9525" marB="0" anchor="b">
                    <a:lnL>
                      <a:noFill/>
                    </a:lnL>
                    <a:lnR>
                      <a:noFill/>
                    </a:lnR>
                    <a:lnT>
                      <a:noFill/>
                    </a:lnT>
                    <a:lnB>
                      <a:noFill/>
                    </a:lnB>
                    <a:solidFill>
                      <a:srgbClr val="FFFF99"/>
                    </a:solidFill>
                  </a:tcPr>
                </a:tc>
                <a:tc>
                  <a:txBody>
                    <a:bodyPr/>
                    <a:lstStyle/>
                    <a:p>
                      <a:pPr algn="r" fontAlgn="b"/>
                      <a:r>
                        <a:rPr lang="en-US" sz="800" b="0" i="0" u="none" strike="noStrike" dirty="0">
                          <a:effectLst/>
                          <a:latin typeface="Arial" panose="020B0604020202020204" pitchFamily="34" charset="0"/>
                        </a:rPr>
                        <a:t>0.00</a:t>
                      </a:r>
                    </a:p>
                  </a:txBody>
                  <a:tcPr marL="9525" marR="9525" marT="9525" marB="0" anchor="b">
                    <a:lnL>
                      <a:noFill/>
                    </a:lnL>
                    <a:lnR>
                      <a:noFill/>
                    </a:lnR>
                    <a:lnT>
                      <a:noFill/>
                    </a:lnT>
                    <a:lnB>
                      <a:noFill/>
                    </a:lnB>
                    <a:solidFill>
                      <a:srgbClr val="FFFF99"/>
                    </a:solidFill>
                  </a:tcPr>
                </a:tc>
                <a:extLst>
                  <a:ext uri="{0D108BD9-81ED-4DB2-BD59-A6C34878D82A}">
                    <a16:rowId xmlns:a16="http://schemas.microsoft.com/office/drawing/2014/main" val="3052657652"/>
                  </a:ext>
                </a:extLst>
              </a:tr>
            </a:tbl>
          </a:graphicData>
        </a:graphic>
      </p:graphicFrame>
      <p:sp>
        <p:nvSpPr>
          <p:cNvPr id="4" name="TextBox 3">
            <a:extLst>
              <a:ext uri="{FF2B5EF4-FFF2-40B4-BE49-F238E27FC236}">
                <a16:creationId xmlns:a16="http://schemas.microsoft.com/office/drawing/2014/main" id="{DA5A42C3-A055-4E24-B33F-652890BE5EA7}"/>
              </a:ext>
            </a:extLst>
          </p:cNvPr>
          <p:cNvSpPr txBox="1"/>
          <p:nvPr/>
        </p:nvSpPr>
        <p:spPr>
          <a:xfrm>
            <a:off x="301982" y="5705475"/>
            <a:ext cx="7613293" cy="1200329"/>
          </a:xfrm>
          <a:prstGeom prst="rect">
            <a:avLst/>
          </a:prstGeom>
          <a:noFill/>
        </p:spPr>
        <p:txBody>
          <a:bodyPr wrap="square" rtlCol="0">
            <a:spAutoFit/>
          </a:bodyPr>
          <a:lstStyle/>
          <a:p>
            <a:r>
              <a:rPr lang="en-US" dirty="0"/>
              <a:t>53000 Less than a 1% increase in Transportation</a:t>
            </a:r>
          </a:p>
          <a:p>
            <a:r>
              <a:rPr lang="en-US" dirty="0"/>
              <a:t>53420 New Downtown LED lights with a potential of $1000 savings will receive a $1700 Grant WPS Focus on Energy</a:t>
            </a:r>
          </a:p>
          <a:p>
            <a:endParaRPr lang="en-US" dirty="0"/>
          </a:p>
        </p:txBody>
      </p:sp>
    </p:spTree>
    <p:extLst>
      <p:ext uri="{BB962C8B-B14F-4D97-AF65-F5344CB8AC3E}">
        <p14:creationId xmlns:p14="http://schemas.microsoft.com/office/powerpoint/2010/main" val="268914083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5807" y="296958"/>
            <a:ext cx="8373683" cy="643776"/>
          </a:xfrm>
        </p:spPr>
        <p:txBody>
          <a:bodyPr>
            <a:normAutofit fontScale="90000"/>
          </a:bodyPr>
          <a:lstStyle/>
          <a:p>
            <a:r>
              <a:rPr lang="en-US" b="1" dirty="0"/>
              <a:t>Sanitation</a:t>
            </a:r>
            <a:endParaRPr lang="en-US" sz="2400" b="1" dirty="0"/>
          </a:p>
        </p:txBody>
      </p:sp>
      <p:graphicFrame>
        <p:nvGraphicFramePr>
          <p:cNvPr id="5" name="Content Placeholder 4">
            <a:extLst>
              <a:ext uri="{FF2B5EF4-FFF2-40B4-BE49-F238E27FC236}">
                <a16:creationId xmlns:a16="http://schemas.microsoft.com/office/drawing/2014/main" id="{A8577C70-9F4E-4FD2-ABA8-62F3D227A1C0}"/>
              </a:ext>
            </a:extLst>
          </p:cNvPr>
          <p:cNvGraphicFramePr>
            <a:graphicFrameLocks noGrp="1"/>
          </p:cNvGraphicFramePr>
          <p:nvPr>
            <p:ph idx="1"/>
            <p:extLst>
              <p:ext uri="{D42A27DB-BD31-4B8C-83A1-F6EECF244321}">
                <p14:modId xmlns:p14="http://schemas.microsoft.com/office/powerpoint/2010/main" val="3540217935"/>
              </p:ext>
            </p:extLst>
          </p:nvPr>
        </p:nvGraphicFramePr>
        <p:xfrm>
          <a:off x="340082" y="1097140"/>
          <a:ext cx="7886700" cy="2969857"/>
        </p:xfrm>
        <a:graphic>
          <a:graphicData uri="http://schemas.openxmlformats.org/drawingml/2006/table">
            <a:tbl>
              <a:tblPr/>
              <a:tblGrid>
                <a:gridCol w="98481">
                  <a:extLst>
                    <a:ext uri="{9D8B030D-6E8A-4147-A177-3AD203B41FA5}">
                      <a16:colId xmlns:a16="http://schemas.microsoft.com/office/drawing/2014/main" val="3299693317"/>
                    </a:ext>
                  </a:extLst>
                </a:gridCol>
                <a:gridCol w="2043483">
                  <a:extLst>
                    <a:ext uri="{9D8B030D-6E8A-4147-A177-3AD203B41FA5}">
                      <a16:colId xmlns:a16="http://schemas.microsoft.com/office/drawing/2014/main" val="2838602345"/>
                    </a:ext>
                  </a:extLst>
                </a:gridCol>
                <a:gridCol w="582681">
                  <a:extLst>
                    <a:ext uri="{9D8B030D-6E8A-4147-A177-3AD203B41FA5}">
                      <a16:colId xmlns:a16="http://schemas.microsoft.com/office/drawing/2014/main" val="1688669325"/>
                    </a:ext>
                  </a:extLst>
                </a:gridCol>
                <a:gridCol w="98481">
                  <a:extLst>
                    <a:ext uri="{9D8B030D-6E8A-4147-A177-3AD203B41FA5}">
                      <a16:colId xmlns:a16="http://schemas.microsoft.com/office/drawing/2014/main" val="1583066465"/>
                    </a:ext>
                  </a:extLst>
                </a:gridCol>
                <a:gridCol w="615507">
                  <a:extLst>
                    <a:ext uri="{9D8B030D-6E8A-4147-A177-3AD203B41FA5}">
                      <a16:colId xmlns:a16="http://schemas.microsoft.com/office/drawing/2014/main" val="2129383511"/>
                    </a:ext>
                  </a:extLst>
                </a:gridCol>
                <a:gridCol w="98481">
                  <a:extLst>
                    <a:ext uri="{9D8B030D-6E8A-4147-A177-3AD203B41FA5}">
                      <a16:colId xmlns:a16="http://schemas.microsoft.com/office/drawing/2014/main" val="3345756217"/>
                    </a:ext>
                  </a:extLst>
                </a:gridCol>
                <a:gridCol w="615507">
                  <a:extLst>
                    <a:ext uri="{9D8B030D-6E8A-4147-A177-3AD203B41FA5}">
                      <a16:colId xmlns:a16="http://schemas.microsoft.com/office/drawing/2014/main" val="211092925"/>
                    </a:ext>
                  </a:extLst>
                </a:gridCol>
                <a:gridCol w="87539">
                  <a:extLst>
                    <a:ext uri="{9D8B030D-6E8A-4147-A177-3AD203B41FA5}">
                      <a16:colId xmlns:a16="http://schemas.microsoft.com/office/drawing/2014/main" val="2195827627"/>
                    </a:ext>
                  </a:extLst>
                </a:gridCol>
                <a:gridCol w="746816">
                  <a:extLst>
                    <a:ext uri="{9D8B030D-6E8A-4147-A177-3AD203B41FA5}">
                      <a16:colId xmlns:a16="http://schemas.microsoft.com/office/drawing/2014/main" val="2710641293"/>
                    </a:ext>
                  </a:extLst>
                </a:gridCol>
                <a:gridCol w="733138">
                  <a:extLst>
                    <a:ext uri="{9D8B030D-6E8A-4147-A177-3AD203B41FA5}">
                      <a16:colId xmlns:a16="http://schemas.microsoft.com/office/drawing/2014/main" val="1336814238"/>
                    </a:ext>
                  </a:extLst>
                </a:gridCol>
                <a:gridCol w="123101">
                  <a:extLst>
                    <a:ext uri="{9D8B030D-6E8A-4147-A177-3AD203B41FA5}">
                      <a16:colId xmlns:a16="http://schemas.microsoft.com/office/drawing/2014/main" val="2647747779"/>
                    </a:ext>
                  </a:extLst>
                </a:gridCol>
                <a:gridCol w="601830">
                  <a:extLst>
                    <a:ext uri="{9D8B030D-6E8A-4147-A177-3AD203B41FA5}">
                      <a16:colId xmlns:a16="http://schemas.microsoft.com/office/drawing/2014/main" val="1470048844"/>
                    </a:ext>
                  </a:extLst>
                </a:gridCol>
                <a:gridCol w="120366">
                  <a:extLst>
                    <a:ext uri="{9D8B030D-6E8A-4147-A177-3AD203B41FA5}">
                      <a16:colId xmlns:a16="http://schemas.microsoft.com/office/drawing/2014/main" val="3390198801"/>
                    </a:ext>
                  </a:extLst>
                </a:gridCol>
                <a:gridCol w="615507">
                  <a:extLst>
                    <a:ext uri="{9D8B030D-6E8A-4147-A177-3AD203B41FA5}">
                      <a16:colId xmlns:a16="http://schemas.microsoft.com/office/drawing/2014/main" val="617841162"/>
                    </a:ext>
                  </a:extLst>
                </a:gridCol>
                <a:gridCol w="90275">
                  <a:extLst>
                    <a:ext uri="{9D8B030D-6E8A-4147-A177-3AD203B41FA5}">
                      <a16:colId xmlns:a16="http://schemas.microsoft.com/office/drawing/2014/main" val="3172695303"/>
                    </a:ext>
                  </a:extLst>
                </a:gridCol>
                <a:gridCol w="615507">
                  <a:extLst>
                    <a:ext uri="{9D8B030D-6E8A-4147-A177-3AD203B41FA5}">
                      <a16:colId xmlns:a16="http://schemas.microsoft.com/office/drawing/2014/main" val="4104491617"/>
                    </a:ext>
                  </a:extLst>
                </a:gridCol>
              </a:tblGrid>
              <a:tr h="164535">
                <a:tc gridSpan="2">
                  <a:txBody>
                    <a:bodyPr/>
                    <a:lstStyle/>
                    <a:p>
                      <a:pPr algn="l" fontAlgn="b"/>
                      <a:r>
                        <a:rPr lang="en-US" sz="700" b="1" i="0" u="none" strike="noStrike" dirty="0">
                          <a:solidFill>
                            <a:srgbClr val="000000"/>
                          </a:solidFill>
                          <a:effectLst/>
                          <a:latin typeface="Arial" panose="020B0604020202020204" pitchFamily="34" charset="0"/>
                        </a:rPr>
                        <a:t>53600 · SANITATION</a:t>
                      </a:r>
                    </a:p>
                  </a:txBody>
                  <a:tcPr marL="0" marR="0" marT="0" marB="0" anchor="b">
                    <a:lnL>
                      <a:noFill/>
                    </a:lnL>
                    <a:lnR>
                      <a:noFill/>
                    </a:lnR>
                    <a:lnT>
                      <a:noFill/>
                    </a:lnT>
                    <a:lnB>
                      <a:noFill/>
                    </a:lnB>
                  </a:tcPr>
                </a:tc>
                <a:tc hMerge="1">
                  <a:txBody>
                    <a:bodyPr/>
                    <a:lstStyle/>
                    <a:p>
                      <a:endParaRPr lang="en-US"/>
                    </a:p>
                  </a:txBody>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0" marR="0" marT="0" marB="0" anchor="b">
                    <a:lnL>
                      <a:noFill/>
                    </a:lnL>
                    <a:lnR>
                      <a:noFill/>
                    </a:lnR>
                    <a:lnT>
                      <a:noFill/>
                    </a:lnT>
                    <a:lnB>
                      <a:noFill/>
                    </a:lnB>
                  </a:tcPr>
                </a:tc>
                <a:tc>
                  <a:txBody>
                    <a:bodyPr/>
                    <a:lstStyle/>
                    <a:p>
                      <a:pPr algn="l" fontAlgn="b"/>
                      <a:endParaRPr lang="en-US" sz="1000" b="0" i="0" u="none" strike="noStrike" dirty="0">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0" marR="0" marT="0" marB="0" anchor="b">
                    <a:lnL>
                      <a:noFill/>
                    </a:lnL>
                    <a:lnR>
                      <a:noFill/>
                    </a:lnR>
                    <a:lnT>
                      <a:noFill/>
                    </a:lnT>
                    <a:lnB>
                      <a:noFill/>
                    </a:lnB>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0" marR="0" marT="0" marB="0" anchor="b">
                    <a:lnL>
                      <a:noFill/>
                    </a:lnL>
                    <a:lnR>
                      <a:noFill/>
                    </a:lnR>
                    <a:lnT>
                      <a:noFill/>
                    </a:lnT>
                    <a:lnB>
                      <a:noFill/>
                    </a:lnB>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0" marR="0" marT="0" marB="0" anchor="b">
                    <a:lnL>
                      <a:noFill/>
                    </a:lnL>
                    <a:lnR>
                      <a:noFill/>
                    </a:lnR>
                    <a:lnT>
                      <a:noFill/>
                    </a:lnT>
                    <a:lnB>
                      <a:noFill/>
                    </a:lnB>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0" marR="0" marT="0" marB="0" anchor="b">
                    <a:lnL>
                      <a:noFill/>
                    </a:lnL>
                    <a:lnR>
                      <a:noFill/>
                    </a:lnR>
                    <a:lnT>
                      <a:noFill/>
                    </a:lnT>
                    <a:lnB>
                      <a:noFill/>
                    </a:lnB>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0" marR="0" marT="0" marB="0" anchor="b">
                    <a:lnL>
                      <a:noFill/>
                    </a:lnL>
                    <a:lnR>
                      <a:noFill/>
                    </a:lnR>
                    <a:lnT>
                      <a:noFill/>
                    </a:lnT>
                    <a:lnB>
                      <a:noFill/>
                    </a:lnB>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0" marR="0" marT="0" marB="0" anchor="b">
                    <a:lnL>
                      <a:noFill/>
                    </a:lnL>
                    <a:lnR>
                      <a:noFill/>
                    </a:lnR>
                    <a:lnT>
                      <a:noFill/>
                    </a:lnT>
                    <a:lnB>
                      <a:noFill/>
                    </a:lnB>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0" marR="0" marT="0" marB="0" anchor="b">
                    <a:lnL>
                      <a:noFill/>
                    </a:lnL>
                    <a:lnR>
                      <a:noFill/>
                    </a:lnR>
                    <a:lnT>
                      <a:noFill/>
                    </a:lnT>
                    <a:lnB>
                      <a:noFill/>
                    </a:lnB>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0" marR="0" marT="0" marB="0" anchor="b">
                    <a:lnL>
                      <a:noFill/>
                    </a:lnL>
                    <a:lnR>
                      <a:noFill/>
                    </a:lnR>
                    <a:lnT>
                      <a:noFill/>
                    </a:lnT>
                    <a:lnB>
                      <a:noFill/>
                    </a:lnB>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0" marR="0" marT="0" marB="0" anchor="b">
                    <a:lnL>
                      <a:noFill/>
                    </a:lnL>
                    <a:lnR>
                      <a:noFill/>
                    </a:lnR>
                    <a:lnT>
                      <a:noFill/>
                    </a:lnT>
                    <a:lnB>
                      <a:noFill/>
                    </a:lnB>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0" marR="0" marT="0" marB="0" anchor="b">
                    <a:lnL>
                      <a:noFill/>
                    </a:lnL>
                    <a:lnR>
                      <a:noFill/>
                    </a:lnR>
                    <a:lnT>
                      <a:noFill/>
                    </a:lnT>
                    <a:lnB>
                      <a:noFill/>
                    </a:lnB>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0" marR="0" marT="0" marB="0" anchor="b">
                    <a:lnL>
                      <a:noFill/>
                    </a:lnL>
                    <a:lnR>
                      <a:noFill/>
                    </a:lnR>
                    <a:lnT>
                      <a:noFill/>
                    </a:lnT>
                    <a:lnB>
                      <a:noFill/>
                    </a:lnB>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0" marR="0" marT="0" marB="0" anchor="b">
                    <a:lnL>
                      <a:noFill/>
                    </a:lnL>
                    <a:lnR>
                      <a:noFill/>
                    </a:lnR>
                    <a:lnT>
                      <a:noFill/>
                    </a:lnT>
                    <a:lnB>
                      <a:noFill/>
                    </a:lnB>
                  </a:tcPr>
                </a:tc>
                <a:extLst>
                  <a:ext uri="{0D108BD9-81ED-4DB2-BD59-A6C34878D82A}">
                    <a16:rowId xmlns:a16="http://schemas.microsoft.com/office/drawing/2014/main" val="3328407981"/>
                  </a:ext>
                </a:extLst>
              </a:tr>
              <a:tr h="164535">
                <a:tc>
                  <a:txBody>
                    <a:bodyPr/>
                    <a:lstStyle/>
                    <a:p>
                      <a:pPr algn="l" fontAlgn="b"/>
                      <a:endParaRPr lang="en-US" sz="700" b="1" i="0" u="none" strike="noStrike" dirty="0">
                        <a:solidFill>
                          <a:srgbClr val="000000"/>
                        </a:solidFill>
                        <a:effectLst/>
                        <a:latin typeface="Arial" panose="020B0604020202020204" pitchFamily="34" charset="0"/>
                      </a:endParaRPr>
                    </a:p>
                  </a:txBody>
                  <a:tcPr marL="0" marR="0" marT="0" marB="0" anchor="b">
                    <a:lnL>
                      <a:noFill/>
                    </a:lnL>
                    <a:lnR>
                      <a:noFill/>
                    </a:lnR>
                    <a:lnT>
                      <a:noFill/>
                    </a:lnT>
                    <a:lnB>
                      <a:noFill/>
                    </a:lnB>
                  </a:tcPr>
                </a:tc>
                <a:tc>
                  <a:txBody>
                    <a:bodyPr/>
                    <a:lstStyle/>
                    <a:p>
                      <a:pPr algn="l" fontAlgn="b"/>
                      <a:r>
                        <a:rPr lang="en-US" sz="700" b="1" i="0" u="none" strike="noStrike" dirty="0">
                          <a:solidFill>
                            <a:srgbClr val="000000"/>
                          </a:solidFill>
                          <a:effectLst/>
                          <a:latin typeface="Arial" panose="020B0604020202020204" pitchFamily="34" charset="0"/>
                        </a:rPr>
                        <a:t>53619 · TRANSFER SITE-EQUIPMENT</a:t>
                      </a:r>
                    </a:p>
                  </a:txBody>
                  <a:tcPr marL="0" marR="0" marT="0" marB="0" anchor="b">
                    <a:lnL>
                      <a:noFill/>
                    </a:lnL>
                    <a:lnR>
                      <a:noFill/>
                    </a:lnR>
                    <a:lnT>
                      <a:noFill/>
                    </a:lnT>
                    <a:lnB>
                      <a:noFill/>
                    </a:lnB>
                  </a:tcPr>
                </a:tc>
                <a:tc>
                  <a:txBody>
                    <a:bodyPr/>
                    <a:lstStyle/>
                    <a:p>
                      <a:pPr algn="r" fontAlgn="b"/>
                      <a:r>
                        <a:rPr lang="en-US" sz="700" b="0" i="0" u="none" strike="noStrike" dirty="0">
                          <a:solidFill>
                            <a:srgbClr val="000000"/>
                          </a:solidFill>
                          <a:effectLst/>
                          <a:latin typeface="Arial" panose="020B0604020202020204" pitchFamily="34" charset="0"/>
                        </a:rPr>
                        <a:t>490.16</a:t>
                      </a:r>
                    </a:p>
                  </a:txBody>
                  <a:tcPr marL="0" marR="0" marT="0" marB="0" anchor="b">
                    <a:lnL>
                      <a:noFill/>
                    </a:lnL>
                    <a:lnR>
                      <a:noFill/>
                    </a:lnR>
                    <a:lnT>
                      <a:noFill/>
                    </a:lnT>
                    <a:lnB>
                      <a:noFill/>
                    </a:lnB>
                    <a:solidFill>
                      <a:srgbClr val="C5D9F1"/>
                    </a:solidFill>
                  </a:tcPr>
                </a:tc>
                <a:tc>
                  <a:txBody>
                    <a:bodyPr/>
                    <a:lstStyle/>
                    <a:p>
                      <a:pPr algn="l" fontAlgn="b"/>
                      <a:endParaRPr lang="en-US" sz="1000" b="0" i="0" u="none" strike="noStrike" dirty="0">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r" fontAlgn="b"/>
                      <a:r>
                        <a:rPr lang="en-US" sz="700" b="0" i="0" u="none" strike="noStrike" dirty="0">
                          <a:solidFill>
                            <a:srgbClr val="000000"/>
                          </a:solidFill>
                          <a:effectLst/>
                          <a:latin typeface="Arial" panose="020B0604020202020204" pitchFamily="34" charset="0"/>
                        </a:rPr>
                        <a:t>0.00</a:t>
                      </a:r>
                    </a:p>
                  </a:txBody>
                  <a:tcPr marL="0" marR="0" marT="0" marB="0" anchor="b">
                    <a:lnL>
                      <a:noFill/>
                    </a:lnL>
                    <a:lnR>
                      <a:noFill/>
                    </a:lnR>
                    <a:lnT>
                      <a:noFill/>
                    </a:lnT>
                    <a:lnB>
                      <a:noFill/>
                    </a:lnB>
                    <a:solidFill>
                      <a:srgbClr val="8DB4E3"/>
                    </a:solidFill>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0" marR="0" marT="0" marB="0" anchor="b">
                    <a:lnL>
                      <a:noFill/>
                    </a:lnL>
                    <a:lnR>
                      <a:noFill/>
                    </a:lnR>
                    <a:lnT>
                      <a:noFill/>
                    </a:lnT>
                    <a:lnB>
                      <a:noFill/>
                    </a:lnB>
                  </a:tcPr>
                </a:tc>
                <a:tc>
                  <a:txBody>
                    <a:bodyPr/>
                    <a:lstStyle/>
                    <a:p>
                      <a:pPr algn="r" fontAlgn="b"/>
                      <a:r>
                        <a:rPr lang="en-US" sz="700" b="0" i="0" u="none" strike="noStrike" dirty="0">
                          <a:solidFill>
                            <a:srgbClr val="000000"/>
                          </a:solidFill>
                          <a:effectLst/>
                          <a:latin typeface="Arial" panose="020B0604020202020204" pitchFamily="34" charset="0"/>
                        </a:rPr>
                        <a:t>0.00</a:t>
                      </a:r>
                    </a:p>
                  </a:txBody>
                  <a:tcPr marL="0" marR="0" marT="0" marB="0" anchor="b">
                    <a:lnL>
                      <a:noFill/>
                    </a:lnL>
                    <a:lnR>
                      <a:noFill/>
                    </a:lnR>
                    <a:lnT>
                      <a:noFill/>
                    </a:lnT>
                    <a:lnB>
                      <a:noFill/>
                    </a:lnB>
                    <a:solidFill>
                      <a:srgbClr val="FFFF99"/>
                    </a:solidFill>
                  </a:tcPr>
                </a:tc>
                <a:tc>
                  <a:txBody>
                    <a:bodyPr/>
                    <a:lstStyle/>
                    <a:p>
                      <a:pPr algn="l" fontAlgn="b"/>
                      <a:r>
                        <a:rPr lang="en-US" sz="700" b="0" i="0" u="none" strike="noStrike" dirty="0">
                          <a:solidFill>
                            <a:srgbClr val="000000"/>
                          </a:solidFill>
                          <a:effectLst/>
                          <a:latin typeface="Arial" panose="020B0604020202020204" pitchFamily="34" charset="0"/>
                        </a:rPr>
                        <a:t> </a:t>
                      </a:r>
                    </a:p>
                  </a:txBody>
                  <a:tcPr marL="0" marR="0" marT="0" marB="0" anchor="b">
                    <a:lnL>
                      <a:noFill/>
                    </a:lnL>
                    <a:lnR>
                      <a:noFill/>
                    </a:lnR>
                    <a:lnT>
                      <a:noFill/>
                    </a:lnT>
                    <a:lnB>
                      <a:noFill/>
                    </a:lnB>
                    <a:solidFill>
                      <a:srgbClr val="000000"/>
                    </a:solidFill>
                  </a:tcPr>
                </a:tc>
                <a:tc>
                  <a:txBody>
                    <a:bodyPr/>
                    <a:lstStyle/>
                    <a:p>
                      <a:pPr algn="r" fontAlgn="b"/>
                      <a:r>
                        <a:rPr lang="en-US" sz="700" b="0" i="0" u="none" strike="noStrike" dirty="0">
                          <a:solidFill>
                            <a:srgbClr val="000000"/>
                          </a:solidFill>
                          <a:effectLst/>
                          <a:latin typeface="Arial" panose="020B0604020202020204" pitchFamily="34" charset="0"/>
                        </a:rPr>
                        <a:t>0.00</a:t>
                      </a:r>
                    </a:p>
                  </a:txBody>
                  <a:tcPr marL="0" marR="0" marT="0" marB="0" anchor="b">
                    <a:lnL>
                      <a:noFill/>
                    </a:lnL>
                    <a:lnR>
                      <a:noFill/>
                    </a:lnR>
                    <a:lnT>
                      <a:noFill/>
                    </a:lnT>
                    <a:lnB>
                      <a:noFill/>
                    </a:lnB>
                    <a:solidFill>
                      <a:srgbClr val="FFFF99"/>
                    </a:solidFill>
                  </a:tcPr>
                </a:tc>
                <a:tc>
                  <a:txBody>
                    <a:bodyPr/>
                    <a:lstStyle/>
                    <a:p>
                      <a:pPr algn="r" fontAlgn="b"/>
                      <a:r>
                        <a:rPr lang="en-US" sz="700" b="0" i="0" u="none" strike="noStrike" dirty="0">
                          <a:solidFill>
                            <a:srgbClr val="000000"/>
                          </a:solidFill>
                          <a:effectLst/>
                          <a:latin typeface="Arial" panose="020B0604020202020204" pitchFamily="34" charset="0"/>
                        </a:rPr>
                        <a:t>300.00</a:t>
                      </a:r>
                    </a:p>
                  </a:txBody>
                  <a:tcPr marL="0" marR="0" marT="0" marB="0" anchor="b">
                    <a:lnL>
                      <a:noFill/>
                    </a:lnL>
                    <a:lnR>
                      <a:noFill/>
                    </a:lnR>
                    <a:lnT>
                      <a:noFill/>
                    </a:lnT>
                    <a:lnB>
                      <a:noFill/>
                    </a:lnB>
                    <a:solidFill>
                      <a:srgbClr val="FFFF99"/>
                    </a:solidFill>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0" marR="0" marT="0" marB="0" anchor="b">
                    <a:lnL>
                      <a:noFill/>
                    </a:lnL>
                    <a:lnR>
                      <a:noFill/>
                    </a:lnR>
                    <a:lnT>
                      <a:noFill/>
                    </a:lnT>
                    <a:lnB>
                      <a:noFill/>
                    </a:lnB>
                  </a:tcPr>
                </a:tc>
                <a:tc>
                  <a:txBody>
                    <a:bodyPr/>
                    <a:lstStyle/>
                    <a:p>
                      <a:pPr algn="r" fontAlgn="b"/>
                      <a:r>
                        <a:rPr lang="en-US" sz="700" b="0" i="0" u="none" strike="noStrike" dirty="0">
                          <a:solidFill>
                            <a:srgbClr val="000000"/>
                          </a:solidFill>
                          <a:effectLst/>
                          <a:latin typeface="Arial" panose="020B0604020202020204" pitchFamily="34" charset="0"/>
                        </a:rPr>
                        <a:t>300.00</a:t>
                      </a:r>
                    </a:p>
                  </a:txBody>
                  <a:tcPr marL="0" marR="0" marT="0" marB="0" anchor="b">
                    <a:lnL>
                      <a:noFill/>
                    </a:lnL>
                    <a:lnR>
                      <a:noFill/>
                    </a:lnR>
                    <a:lnT>
                      <a:noFill/>
                    </a:lnT>
                    <a:lnB>
                      <a:noFill/>
                    </a:lnB>
                    <a:solidFill>
                      <a:srgbClr val="FFFF99"/>
                    </a:solidFill>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0" marR="0" marT="0" marB="0" anchor="b">
                    <a:lnL>
                      <a:noFill/>
                    </a:lnL>
                    <a:lnR>
                      <a:noFill/>
                    </a:lnR>
                    <a:lnT>
                      <a:noFill/>
                    </a:lnT>
                    <a:lnB>
                      <a:noFill/>
                    </a:lnB>
                  </a:tcPr>
                </a:tc>
                <a:tc>
                  <a:txBody>
                    <a:bodyPr/>
                    <a:lstStyle/>
                    <a:p>
                      <a:pPr algn="r" fontAlgn="b"/>
                      <a:r>
                        <a:rPr lang="en-US" sz="700" b="0" i="0" u="none" strike="noStrike" dirty="0">
                          <a:solidFill>
                            <a:srgbClr val="000000"/>
                          </a:solidFill>
                          <a:effectLst/>
                          <a:latin typeface="Arial" panose="020B0604020202020204" pitchFamily="34" charset="0"/>
                        </a:rPr>
                        <a:t>300.00</a:t>
                      </a:r>
                    </a:p>
                  </a:txBody>
                  <a:tcPr marL="0" marR="0" marT="0" marB="0" anchor="b">
                    <a:lnL>
                      <a:noFill/>
                    </a:lnL>
                    <a:lnR>
                      <a:noFill/>
                    </a:lnR>
                    <a:lnT>
                      <a:noFill/>
                    </a:lnT>
                    <a:lnB>
                      <a:noFill/>
                    </a:lnB>
                    <a:solidFill>
                      <a:srgbClr val="CCFF66"/>
                    </a:solidFill>
                  </a:tcPr>
                </a:tc>
                <a:tc>
                  <a:txBody>
                    <a:bodyPr/>
                    <a:lstStyle/>
                    <a:p>
                      <a:pPr algn="l" fontAlgn="b"/>
                      <a:r>
                        <a:rPr lang="en-US" sz="700" b="0" i="0" u="none" strike="noStrike" dirty="0">
                          <a:solidFill>
                            <a:srgbClr val="000000"/>
                          </a:solidFill>
                          <a:effectLst/>
                          <a:latin typeface="Arial" panose="020B0604020202020204" pitchFamily="34" charset="0"/>
                        </a:rPr>
                        <a:t> </a:t>
                      </a:r>
                    </a:p>
                  </a:txBody>
                  <a:tcPr marL="0" marR="0" marT="0" marB="0" anchor="b">
                    <a:lnL>
                      <a:noFill/>
                    </a:lnL>
                    <a:lnR>
                      <a:noFill/>
                    </a:lnR>
                    <a:lnT>
                      <a:noFill/>
                    </a:lnT>
                    <a:lnB>
                      <a:noFill/>
                    </a:lnB>
                    <a:solidFill>
                      <a:srgbClr val="000000"/>
                    </a:solidFill>
                  </a:tcPr>
                </a:tc>
                <a:tc>
                  <a:txBody>
                    <a:bodyPr/>
                    <a:lstStyle/>
                    <a:p>
                      <a:pPr algn="r" fontAlgn="b"/>
                      <a:r>
                        <a:rPr lang="en-US" sz="700" b="0" i="0" u="none" strike="noStrike" dirty="0">
                          <a:solidFill>
                            <a:srgbClr val="000000"/>
                          </a:solidFill>
                          <a:effectLst/>
                          <a:latin typeface="Arial" panose="020B0604020202020204" pitchFamily="34" charset="0"/>
                        </a:rPr>
                        <a:t>300.00</a:t>
                      </a:r>
                    </a:p>
                  </a:txBody>
                  <a:tcPr marL="0" marR="0" marT="0" marB="0" anchor="b">
                    <a:lnL>
                      <a:noFill/>
                    </a:lnL>
                    <a:lnR>
                      <a:noFill/>
                    </a:lnR>
                    <a:lnT>
                      <a:noFill/>
                    </a:lnT>
                    <a:lnB>
                      <a:noFill/>
                    </a:lnB>
                    <a:solidFill>
                      <a:srgbClr val="CCFF66"/>
                    </a:solidFill>
                  </a:tcPr>
                </a:tc>
                <a:extLst>
                  <a:ext uri="{0D108BD9-81ED-4DB2-BD59-A6C34878D82A}">
                    <a16:rowId xmlns:a16="http://schemas.microsoft.com/office/drawing/2014/main" val="4207644047"/>
                  </a:ext>
                </a:extLst>
              </a:tr>
              <a:tr h="164535">
                <a:tc>
                  <a:txBody>
                    <a:bodyPr/>
                    <a:lstStyle/>
                    <a:p>
                      <a:pPr algn="l" fontAlgn="b"/>
                      <a:endParaRPr lang="en-US" sz="700" b="1" i="0" u="none" strike="noStrike" dirty="0">
                        <a:solidFill>
                          <a:srgbClr val="000000"/>
                        </a:solidFill>
                        <a:effectLst/>
                        <a:latin typeface="Arial" panose="020B0604020202020204" pitchFamily="34" charset="0"/>
                      </a:endParaRPr>
                    </a:p>
                  </a:txBody>
                  <a:tcPr marL="0" marR="0" marT="0" marB="0" anchor="b">
                    <a:lnL>
                      <a:noFill/>
                    </a:lnL>
                    <a:lnR>
                      <a:noFill/>
                    </a:lnR>
                    <a:lnT>
                      <a:noFill/>
                    </a:lnT>
                    <a:lnB>
                      <a:noFill/>
                    </a:lnB>
                  </a:tcPr>
                </a:tc>
                <a:tc>
                  <a:txBody>
                    <a:bodyPr/>
                    <a:lstStyle/>
                    <a:p>
                      <a:pPr algn="l" fontAlgn="b"/>
                      <a:r>
                        <a:rPr lang="en-US" sz="700" b="1" i="0" u="none" strike="noStrike" dirty="0">
                          <a:solidFill>
                            <a:srgbClr val="000000"/>
                          </a:solidFill>
                          <a:effectLst/>
                          <a:latin typeface="Arial" panose="020B0604020202020204" pitchFamily="34" charset="0"/>
                        </a:rPr>
                        <a:t>53620 · LANDFILL VENTURE GROUP</a:t>
                      </a:r>
                    </a:p>
                  </a:txBody>
                  <a:tcPr marL="0" marR="0" marT="0" marB="0" anchor="b">
                    <a:lnL>
                      <a:noFill/>
                    </a:lnL>
                    <a:lnR>
                      <a:noFill/>
                    </a:lnR>
                    <a:lnT>
                      <a:noFill/>
                    </a:lnT>
                    <a:lnB>
                      <a:noFill/>
                    </a:lnB>
                  </a:tcPr>
                </a:tc>
                <a:tc>
                  <a:txBody>
                    <a:bodyPr/>
                    <a:lstStyle/>
                    <a:p>
                      <a:pPr algn="r" fontAlgn="b"/>
                      <a:r>
                        <a:rPr lang="en-US" sz="700" b="0" i="0" u="none" strike="noStrike" dirty="0">
                          <a:solidFill>
                            <a:srgbClr val="000000"/>
                          </a:solidFill>
                          <a:effectLst/>
                          <a:latin typeface="Arial" panose="020B0604020202020204" pitchFamily="34" charset="0"/>
                        </a:rPr>
                        <a:t>23,708.32</a:t>
                      </a:r>
                    </a:p>
                  </a:txBody>
                  <a:tcPr marL="0" marR="0" marT="0" marB="0" anchor="b">
                    <a:lnL>
                      <a:noFill/>
                    </a:lnL>
                    <a:lnR>
                      <a:noFill/>
                    </a:lnR>
                    <a:lnT>
                      <a:noFill/>
                    </a:lnT>
                    <a:lnB>
                      <a:noFill/>
                    </a:lnB>
                    <a:solidFill>
                      <a:srgbClr val="C5D9F1"/>
                    </a:solidFill>
                  </a:tcPr>
                </a:tc>
                <a:tc>
                  <a:txBody>
                    <a:bodyPr/>
                    <a:lstStyle/>
                    <a:p>
                      <a:pPr algn="l" fontAlgn="b"/>
                      <a:endParaRPr lang="en-US" sz="1000" b="0" i="0" u="none" strike="noStrike" dirty="0">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r" fontAlgn="b"/>
                      <a:r>
                        <a:rPr lang="en-US" sz="700" b="0" i="0" u="none" strike="noStrike" dirty="0">
                          <a:solidFill>
                            <a:srgbClr val="000000"/>
                          </a:solidFill>
                          <a:effectLst/>
                          <a:latin typeface="Arial" panose="020B0604020202020204" pitchFamily="34" charset="0"/>
                        </a:rPr>
                        <a:t>23,866.28</a:t>
                      </a:r>
                    </a:p>
                  </a:txBody>
                  <a:tcPr marL="0" marR="0" marT="0" marB="0" anchor="b">
                    <a:lnL>
                      <a:noFill/>
                    </a:lnL>
                    <a:lnR>
                      <a:noFill/>
                    </a:lnR>
                    <a:lnT>
                      <a:noFill/>
                    </a:lnT>
                    <a:lnB>
                      <a:noFill/>
                    </a:lnB>
                    <a:solidFill>
                      <a:srgbClr val="8DB4E3"/>
                    </a:solidFill>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0" marR="0" marT="0" marB="0" anchor="b">
                    <a:lnL>
                      <a:noFill/>
                    </a:lnL>
                    <a:lnR>
                      <a:noFill/>
                    </a:lnR>
                    <a:lnT>
                      <a:noFill/>
                    </a:lnT>
                    <a:lnB>
                      <a:noFill/>
                    </a:lnB>
                  </a:tcPr>
                </a:tc>
                <a:tc>
                  <a:txBody>
                    <a:bodyPr/>
                    <a:lstStyle/>
                    <a:p>
                      <a:pPr algn="r" fontAlgn="b"/>
                      <a:r>
                        <a:rPr lang="en-US" sz="700" b="0" i="0" u="none" strike="noStrike" dirty="0">
                          <a:solidFill>
                            <a:srgbClr val="000000"/>
                          </a:solidFill>
                          <a:effectLst/>
                          <a:latin typeface="Arial" panose="020B0604020202020204" pitchFamily="34" charset="0"/>
                        </a:rPr>
                        <a:t>18,100.44</a:t>
                      </a:r>
                    </a:p>
                  </a:txBody>
                  <a:tcPr marL="0" marR="0" marT="0" marB="0" anchor="b">
                    <a:lnL>
                      <a:noFill/>
                    </a:lnL>
                    <a:lnR>
                      <a:noFill/>
                    </a:lnR>
                    <a:lnT>
                      <a:noFill/>
                    </a:lnT>
                    <a:lnB>
                      <a:noFill/>
                    </a:lnB>
                    <a:solidFill>
                      <a:srgbClr val="FFFF99"/>
                    </a:solidFill>
                  </a:tcPr>
                </a:tc>
                <a:tc>
                  <a:txBody>
                    <a:bodyPr/>
                    <a:lstStyle/>
                    <a:p>
                      <a:pPr algn="l" fontAlgn="b"/>
                      <a:r>
                        <a:rPr lang="en-US" sz="700" b="0" i="0" u="none" strike="noStrike" dirty="0">
                          <a:solidFill>
                            <a:srgbClr val="000000"/>
                          </a:solidFill>
                          <a:effectLst/>
                          <a:latin typeface="Arial" panose="020B0604020202020204" pitchFamily="34" charset="0"/>
                        </a:rPr>
                        <a:t> </a:t>
                      </a:r>
                    </a:p>
                  </a:txBody>
                  <a:tcPr marL="0" marR="0" marT="0" marB="0" anchor="b">
                    <a:lnL>
                      <a:noFill/>
                    </a:lnL>
                    <a:lnR>
                      <a:noFill/>
                    </a:lnR>
                    <a:lnT>
                      <a:noFill/>
                    </a:lnT>
                    <a:lnB>
                      <a:noFill/>
                    </a:lnB>
                    <a:solidFill>
                      <a:srgbClr val="000000"/>
                    </a:solidFill>
                  </a:tcPr>
                </a:tc>
                <a:tc>
                  <a:txBody>
                    <a:bodyPr/>
                    <a:lstStyle/>
                    <a:p>
                      <a:pPr algn="r" fontAlgn="b"/>
                      <a:r>
                        <a:rPr lang="en-US" sz="700" b="0" i="0" u="none" strike="noStrike" dirty="0">
                          <a:solidFill>
                            <a:srgbClr val="000000"/>
                          </a:solidFill>
                          <a:effectLst/>
                          <a:latin typeface="Arial" panose="020B0604020202020204" pitchFamily="34" charset="0"/>
                        </a:rPr>
                        <a:t>15,076.26</a:t>
                      </a:r>
                    </a:p>
                  </a:txBody>
                  <a:tcPr marL="0" marR="0" marT="0" marB="0" anchor="b">
                    <a:lnL>
                      <a:noFill/>
                    </a:lnL>
                    <a:lnR>
                      <a:noFill/>
                    </a:lnR>
                    <a:lnT>
                      <a:noFill/>
                    </a:lnT>
                    <a:lnB>
                      <a:noFill/>
                    </a:lnB>
                    <a:solidFill>
                      <a:srgbClr val="FFFF99"/>
                    </a:solidFill>
                  </a:tcPr>
                </a:tc>
                <a:tc>
                  <a:txBody>
                    <a:bodyPr/>
                    <a:lstStyle/>
                    <a:p>
                      <a:pPr algn="r" fontAlgn="b"/>
                      <a:r>
                        <a:rPr lang="en-US" sz="700" b="0" i="0" u="none" strike="noStrike" dirty="0">
                          <a:solidFill>
                            <a:srgbClr val="000000"/>
                          </a:solidFill>
                          <a:effectLst/>
                          <a:latin typeface="Arial" panose="020B0604020202020204" pitchFamily="34" charset="0"/>
                        </a:rPr>
                        <a:t>8,923.74</a:t>
                      </a:r>
                    </a:p>
                  </a:txBody>
                  <a:tcPr marL="0" marR="0" marT="0" marB="0" anchor="b">
                    <a:lnL>
                      <a:noFill/>
                    </a:lnL>
                    <a:lnR>
                      <a:noFill/>
                    </a:lnR>
                    <a:lnT>
                      <a:noFill/>
                    </a:lnT>
                    <a:lnB>
                      <a:noFill/>
                    </a:lnB>
                    <a:solidFill>
                      <a:srgbClr val="FFFF99"/>
                    </a:solidFill>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0" marR="0" marT="0" marB="0" anchor="b">
                    <a:lnL>
                      <a:noFill/>
                    </a:lnL>
                    <a:lnR>
                      <a:noFill/>
                    </a:lnR>
                    <a:lnT>
                      <a:noFill/>
                    </a:lnT>
                    <a:lnB>
                      <a:noFill/>
                    </a:lnB>
                  </a:tcPr>
                </a:tc>
                <a:tc>
                  <a:txBody>
                    <a:bodyPr/>
                    <a:lstStyle/>
                    <a:p>
                      <a:pPr algn="r" fontAlgn="b"/>
                      <a:r>
                        <a:rPr lang="en-US" sz="700" b="0" i="0" u="none" strike="noStrike" dirty="0">
                          <a:solidFill>
                            <a:srgbClr val="000000"/>
                          </a:solidFill>
                          <a:effectLst/>
                          <a:latin typeface="Arial" panose="020B0604020202020204" pitchFamily="34" charset="0"/>
                        </a:rPr>
                        <a:t>24,000.00</a:t>
                      </a:r>
                    </a:p>
                  </a:txBody>
                  <a:tcPr marL="0" marR="0" marT="0" marB="0" anchor="b">
                    <a:lnL>
                      <a:noFill/>
                    </a:lnL>
                    <a:lnR>
                      <a:noFill/>
                    </a:lnR>
                    <a:lnT>
                      <a:noFill/>
                    </a:lnT>
                    <a:lnB>
                      <a:noFill/>
                    </a:lnB>
                    <a:solidFill>
                      <a:srgbClr val="FFFF99"/>
                    </a:solidFill>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0" marR="0" marT="0" marB="0" anchor="b">
                    <a:lnL>
                      <a:noFill/>
                    </a:lnL>
                    <a:lnR>
                      <a:noFill/>
                    </a:lnR>
                    <a:lnT>
                      <a:noFill/>
                    </a:lnT>
                    <a:lnB>
                      <a:noFill/>
                    </a:lnB>
                  </a:tcPr>
                </a:tc>
                <a:tc>
                  <a:txBody>
                    <a:bodyPr/>
                    <a:lstStyle/>
                    <a:p>
                      <a:pPr algn="r" fontAlgn="b"/>
                      <a:r>
                        <a:rPr lang="en-US" sz="700" b="0" i="0" u="none" strike="noStrike" dirty="0">
                          <a:solidFill>
                            <a:srgbClr val="000000"/>
                          </a:solidFill>
                          <a:effectLst/>
                          <a:latin typeface="Arial" panose="020B0604020202020204" pitchFamily="34" charset="0"/>
                        </a:rPr>
                        <a:t>24,000.00</a:t>
                      </a:r>
                    </a:p>
                  </a:txBody>
                  <a:tcPr marL="0" marR="0" marT="0" marB="0" anchor="b">
                    <a:lnL>
                      <a:noFill/>
                    </a:lnL>
                    <a:lnR>
                      <a:noFill/>
                    </a:lnR>
                    <a:lnT>
                      <a:noFill/>
                    </a:lnT>
                    <a:lnB>
                      <a:noFill/>
                    </a:lnB>
                    <a:solidFill>
                      <a:srgbClr val="CCFF66"/>
                    </a:solidFill>
                  </a:tcPr>
                </a:tc>
                <a:tc>
                  <a:txBody>
                    <a:bodyPr/>
                    <a:lstStyle/>
                    <a:p>
                      <a:pPr algn="l" fontAlgn="b"/>
                      <a:r>
                        <a:rPr lang="en-US" sz="700" b="0" i="0" u="none" strike="noStrike" dirty="0">
                          <a:solidFill>
                            <a:srgbClr val="000000"/>
                          </a:solidFill>
                          <a:effectLst/>
                          <a:latin typeface="Arial" panose="020B0604020202020204" pitchFamily="34" charset="0"/>
                        </a:rPr>
                        <a:t> </a:t>
                      </a:r>
                    </a:p>
                  </a:txBody>
                  <a:tcPr marL="0" marR="0" marT="0" marB="0" anchor="b">
                    <a:lnL>
                      <a:noFill/>
                    </a:lnL>
                    <a:lnR>
                      <a:noFill/>
                    </a:lnR>
                    <a:lnT>
                      <a:noFill/>
                    </a:lnT>
                    <a:lnB>
                      <a:noFill/>
                    </a:lnB>
                    <a:solidFill>
                      <a:srgbClr val="000000"/>
                    </a:solidFill>
                  </a:tcPr>
                </a:tc>
                <a:tc>
                  <a:txBody>
                    <a:bodyPr/>
                    <a:lstStyle/>
                    <a:p>
                      <a:pPr algn="r" fontAlgn="b"/>
                      <a:r>
                        <a:rPr lang="en-US" sz="700" b="0" i="0" u="none" strike="noStrike" dirty="0">
                          <a:solidFill>
                            <a:srgbClr val="000000"/>
                          </a:solidFill>
                          <a:effectLst/>
                          <a:latin typeface="Arial" panose="020B0604020202020204" pitchFamily="34" charset="0"/>
                        </a:rPr>
                        <a:t>24,000.00</a:t>
                      </a:r>
                    </a:p>
                  </a:txBody>
                  <a:tcPr marL="0" marR="0" marT="0" marB="0" anchor="b">
                    <a:lnL>
                      <a:noFill/>
                    </a:lnL>
                    <a:lnR>
                      <a:noFill/>
                    </a:lnR>
                    <a:lnT>
                      <a:noFill/>
                    </a:lnT>
                    <a:lnB>
                      <a:noFill/>
                    </a:lnB>
                    <a:solidFill>
                      <a:srgbClr val="CCFF66"/>
                    </a:solidFill>
                  </a:tcPr>
                </a:tc>
                <a:extLst>
                  <a:ext uri="{0D108BD9-81ED-4DB2-BD59-A6C34878D82A}">
                    <a16:rowId xmlns:a16="http://schemas.microsoft.com/office/drawing/2014/main" val="797902748"/>
                  </a:ext>
                </a:extLst>
              </a:tr>
              <a:tr h="164535">
                <a:tc>
                  <a:txBody>
                    <a:bodyPr/>
                    <a:lstStyle/>
                    <a:p>
                      <a:pPr algn="l" fontAlgn="b"/>
                      <a:endParaRPr lang="en-US" sz="700" b="1" i="0" u="none" strike="noStrike" dirty="0">
                        <a:solidFill>
                          <a:srgbClr val="000000"/>
                        </a:solidFill>
                        <a:effectLst/>
                        <a:latin typeface="Arial" panose="020B0604020202020204" pitchFamily="34" charset="0"/>
                      </a:endParaRPr>
                    </a:p>
                  </a:txBody>
                  <a:tcPr marL="0" marR="0" marT="0" marB="0" anchor="b">
                    <a:lnL>
                      <a:noFill/>
                    </a:lnL>
                    <a:lnR>
                      <a:noFill/>
                    </a:lnR>
                    <a:lnT>
                      <a:noFill/>
                    </a:lnT>
                    <a:lnB>
                      <a:noFill/>
                    </a:lnB>
                  </a:tcPr>
                </a:tc>
                <a:tc>
                  <a:txBody>
                    <a:bodyPr/>
                    <a:lstStyle/>
                    <a:p>
                      <a:pPr algn="l" fontAlgn="b"/>
                      <a:r>
                        <a:rPr lang="en-US" sz="700" b="1" i="0" u="none" strike="noStrike" dirty="0">
                          <a:solidFill>
                            <a:srgbClr val="000000"/>
                          </a:solidFill>
                          <a:effectLst/>
                          <a:latin typeface="Arial" panose="020B0604020202020204" pitchFamily="34" charset="0"/>
                        </a:rPr>
                        <a:t>53622 · LANDFILL-WAGES</a:t>
                      </a:r>
                    </a:p>
                  </a:txBody>
                  <a:tcPr marL="0" marR="0" marT="0" marB="0" anchor="b">
                    <a:lnL>
                      <a:noFill/>
                    </a:lnL>
                    <a:lnR>
                      <a:noFill/>
                    </a:lnR>
                    <a:lnT>
                      <a:noFill/>
                    </a:lnT>
                    <a:lnB>
                      <a:noFill/>
                    </a:lnB>
                  </a:tcPr>
                </a:tc>
                <a:tc>
                  <a:txBody>
                    <a:bodyPr/>
                    <a:lstStyle/>
                    <a:p>
                      <a:pPr algn="r" fontAlgn="b"/>
                      <a:r>
                        <a:rPr lang="en-US" sz="700" b="0" i="0" u="none" strike="noStrike" dirty="0">
                          <a:solidFill>
                            <a:srgbClr val="000000"/>
                          </a:solidFill>
                          <a:effectLst/>
                          <a:latin typeface="Arial" panose="020B0604020202020204" pitchFamily="34" charset="0"/>
                        </a:rPr>
                        <a:t>12,537.47</a:t>
                      </a:r>
                    </a:p>
                  </a:txBody>
                  <a:tcPr marL="0" marR="0" marT="0" marB="0" anchor="b">
                    <a:lnL>
                      <a:noFill/>
                    </a:lnL>
                    <a:lnR>
                      <a:noFill/>
                    </a:lnR>
                    <a:lnT>
                      <a:noFill/>
                    </a:lnT>
                    <a:lnB>
                      <a:noFill/>
                    </a:lnB>
                    <a:solidFill>
                      <a:srgbClr val="C5D9F1"/>
                    </a:solidFill>
                  </a:tcPr>
                </a:tc>
                <a:tc>
                  <a:txBody>
                    <a:bodyPr/>
                    <a:lstStyle/>
                    <a:p>
                      <a:pPr algn="l" fontAlgn="b"/>
                      <a:endParaRPr lang="en-US" sz="1000" b="0" i="0" u="none" strike="noStrike" dirty="0">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r" fontAlgn="b"/>
                      <a:r>
                        <a:rPr lang="en-US" sz="700" b="0" i="0" u="none" strike="noStrike" dirty="0">
                          <a:solidFill>
                            <a:srgbClr val="000000"/>
                          </a:solidFill>
                          <a:effectLst/>
                          <a:latin typeface="Arial" panose="020B0604020202020204" pitchFamily="34" charset="0"/>
                        </a:rPr>
                        <a:t>12,395.55</a:t>
                      </a:r>
                    </a:p>
                  </a:txBody>
                  <a:tcPr marL="0" marR="0" marT="0" marB="0" anchor="b">
                    <a:lnL>
                      <a:noFill/>
                    </a:lnL>
                    <a:lnR>
                      <a:noFill/>
                    </a:lnR>
                    <a:lnT>
                      <a:noFill/>
                    </a:lnT>
                    <a:lnB>
                      <a:noFill/>
                    </a:lnB>
                    <a:solidFill>
                      <a:srgbClr val="8DB4E3"/>
                    </a:solidFill>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0" marR="0" marT="0" marB="0" anchor="b">
                    <a:lnL>
                      <a:noFill/>
                    </a:lnL>
                    <a:lnR>
                      <a:noFill/>
                    </a:lnR>
                    <a:lnT>
                      <a:noFill/>
                    </a:lnT>
                    <a:lnB>
                      <a:noFill/>
                    </a:lnB>
                  </a:tcPr>
                </a:tc>
                <a:tc>
                  <a:txBody>
                    <a:bodyPr/>
                    <a:lstStyle/>
                    <a:p>
                      <a:pPr algn="r" fontAlgn="b"/>
                      <a:r>
                        <a:rPr lang="en-US" sz="700" b="0" i="0" u="none" strike="noStrike" dirty="0">
                          <a:solidFill>
                            <a:srgbClr val="000000"/>
                          </a:solidFill>
                          <a:effectLst/>
                          <a:latin typeface="Arial" panose="020B0604020202020204" pitchFamily="34" charset="0"/>
                        </a:rPr>
                        <a:t>13,132.79</a:t>
                      </a:r>
                    </a:p>
                  </a:txBody>
                  <a:tcPr marL="0" marR="0" marT="0" marB="0" anchor="b">
                    <a:lnL>
                      <a:noFill/>
                    </a:lnL>
                    <a:lnR>
                      <a:noFill/>
                    </a:lnR>
                    <a:lnT>
                      <a:noFill/>
                    </a:lnT>
                    <a:lnB>
                      <a:noFill/>
                    </a:lnB>
                    <a:solidFill>
                      <a:srgbClr val="FFFF99"/>
                    </a:solidFill>
                  </a:tcPr>
                </a:tc>
                <a:tc>
                  <a:txBody>
                    <a:bodyPr/>
                    <a:lstStyle/>
                    <a:p>
                      <a:pPr algn="l" fontAlgn="b"/>
                      <a:r>
                        <a:rPr lang="en-US" sz="700" b="0" i="0" u="none" strike="noStrike" dirty="0">
                          <a:solidFill>
                            <a:srgbClr val="000000"/>
                          </a:solidFill>
                          <a:effectLst/>
                          <a:latin typeface="Arial" panose="020B0604020202020204" pitchFamily="34" charset="0"/>
                        </a:rPr>
                        <a:t> </a:t>
                      </a:r>
                    </a:p>
                  </a:txBody>
                  <a:tcPr marL="0" marR="0" marT="0" marB="0" anchor="b">
                    <a:lnL>
                      <a:noFill/>
                    </a:lnL>
                    <a:lnR>
                      <a:noFill/>
                    </a:lnR>
                    <a:lnT>
                      <a:noFill/>
                    </a:lnT>
                    <a:lnB>
                      <a:noFill/>
                    </a:lnB>
                    <a:solidFill>
                      <a:srgbClr val="000000"/>
                    </a:solidFill>
                  </a:tcPr>
                </a:tc>
                <a:tc>
                  <a:txBody>
                    <a:bodyPr/>
                    <a:lstStyle/>
                    <a:p>
                      <a:pPr algn="r" fontAlgn="b"/>
                      <a:r>
                        <a:rPr lang="en-US" sz="700" b="0" i="0" u="none" strike="noStrike" dirty="0">
                          <a:solidFill>
                            <a:srgbClr val="000000"/>
                          </a:solidFill>
                          <a:effectLst/>
                          <a:latin typeface="Arial" panose="020B0604020202020204" pitchFamily="34" charset="0"/>
                        </a:rPr>
                        <a:t>8,383.37</a:t>
                      </a:r>
                    </a:p>
                  </a:txBody>
                  <a:tcPr marL="0" marR="0" marT="0" marB="0" anchor="b">
                    <a:lnL>
                      <a:noFill/>
                    </a:lnL>
                    <a:lnR>
                      <a:noFill/>
                    </a:lnR>
                    <a:lnT>
                      <a:noFill/>
                    </a:lnT>
                    <a:lnB>
                      <a:noFill/>
                    </a:lnB>
                    <a:solidFill>
                      <a:srgbClr val="FFFF99"/>
                    </a:solidFill>
                  </a:tcPr>
                </a:tc>
                <a:tc>
                  <a:txBody>
                    <a:bodyPr/>
                    <a:lstStyle/>
                    <a:p>
                      <a:pPr algn="r" fontAlgn="b"/>
                      <a:r>
                        <a:rPr lang="en-US" sz="700" b="0" i="0" u="none" strike="noStrike" dirty="0">
                          <a:solidFill>
                            <a:srgbClr val="000000"/>
                          </a:solidFill>
                          <a:effectLst/>
                          <a:latin typeface="Arial" panose="020B0604020202020204" pitchFamily="34" charset="0"/>
                        </a:rPr>
                        <a:t>4,616.63</a:t>
                      </a:r>
                    </a:p>
                  </a:txBody>
                  <a:tcPr marL="0" marR="0" marT="0" marB="0" anchor="b">
                    <a:lnL>
                      <a:noFill/>
                    </a:lnL>
                    <a:lnR>
                      <a:noFill/>
                    </a:lnR>
                    <a:lnT>
                      <a:noFill/>
                    </a:lnT>
                    <a:lnB>
                      <a:noFill/>
                    </a:lnB>
                    <a:solidFill>
                      <a:srgbClr val="FFFF99"/>
                    </a:solidFill>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0" marR="0" marT="0" marB="0" anchor="b">
                    <a:lnL>
                      <a:noFill/>
                    </a:lnL>
                    <a:lnR>
                      <a:noFill/>
                    </a:lnR>
                    <a:lnT>
                      <a:noFill/>
                    </a:lnT>
                    <a:lnB>
                      <a:noFill/>
                    </a:lnB>
                  </a:tcPr>
                </a:tc>
                <a:tc>
                  <a:txBody>
                    <a:bodyPr/>
                    <a:lstStyle/>
                    <a:p>
                      <a:pPr algn="r" fontAlgn="b"/>
                      <a:r>
                        <a:rPr lang="en-US" sz="700" b="0" i="0" u="none" strike="noStrike" dirty="0">
                          <a:solidFill>
                            <a:srgbClr val="000000"/>
                          </a:solidFill>
                          <a:effectLst/>
                          <a:latin typeface="Arial" panose="020B0604020202020204" pitchFamily="34" charset="0"/>
                        </a:rPr>
                        <a:t>13,000.00</a:t>
                      </a:r>
                    </a:p>
                  </a:txBody>
                  <a:tcPr marL="0" marR="0" marT="0" marB="0" anchor="b">
                    <a:lnL>
                      <a:noFill/>
                    </a:lnL>
                    <a:lnR>
                      <a:noFill/>
                    </a:lnR>
                    <a:lnT>
                      <a:noFill/>
                    </a:lnT>
                    <a:lnB>
                      <a:noFill/>
                    </a:lnB>
                    <a:solidFill>
                      <a:srgbClr val="FFFF99"/>
                    </a:solidFill>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0" marR="0" marT="0" marB="0" anchor="b">
                    <a:lnL>
                      <a:noFill/>
                    </a:lnL>
                    <a:lnR>
                      <a:noFill/>
                    </a:lnR>
                    <a:lnT>
                      <a:noFill/>
                    </a:lnT>
                    <a:lnB>
                      <a:noFill/>
                    </a:lnB>
                  </a:tcPr>
                </a:tc>
                <a:tc>
                  <a:txBody>
                    <a:bodyPr/>
                    <a:lstStyle/>
                    <a:p>
                      <a:pPr algn="r" fontAlgn="b"/>
                      <a:r>
                        <a:rPr lang="en-US" sz="700" b="0" i="0" u="none" strike="noStrike" dirty="0">
                          <a:solidFill>
                            <a:srgbClr val="000000"/>
                          </a:solidFill>
                          <a:effectLst/>
                          <a:latin typeface="Arial" panose="020B0604020202020204" pitchFamily="34" charset="0"/>
                        </a:rPr>
                        <a:t>13,000.00</a:t>
                      </a:r>
                    </a:p>
                  </a:txBody>
                  <a:tcPr marL="0" marR="0" marT="0" marB="0" anchor="b">
                    <a:lnL>
                      <a:noFill/>
                    </a:lnL>
                    <a:lnR>
                      <a:noFill/>
                    </a:lnR>
                    <a:lnT>
                      <a:noFill/>
                    </a:lnT>
                    <a:lnB>
                      <a:noFill/>
                    </a:lnB>
                    <a:solidFill>
                      <a:srgbClr val="CCFF66"/>
                    </a:solidFill>
                  </a:tcPr>
                </a:tc>
                <a:tc>
                  <a:txBody>
                    <a:bodyPr/>
                    <a:lstStyle/>
                    <a:p>
                      <a:pPr algn="l" fontAlgn="b"/>
                      <a:r>
                        <a:rPr lang="en-US" sz="700" b="0" i="0" u="none" strike="noStrike" dirty="0">
                          <a:solidFill>
                            <a:srgbClr val="000000"/>
                          </a:solidFill>
                          <a:effectLst/>
                          <a:latin typeface="Arial" panose="020B0604020202020204" pitchFamily="34" charset="0"/>
                        </a:rPr>
                        <a:t> </a:t>
                      </a:r>
                    </a:p>
                  </a:txBody>
                  <a:tcPr marL="0" marR="0" marT="0" marB="0" anchor="b">
                    <a:lnL>
                      <a:noFill/>
                    </a:lnL>
                    <a:lnR>
                      <a:noFill/>
                    </a:lnR>
                    <a:lnT>
                      <a:noFill/>
                    </a:lnT>
                    <a:lnB>
                      <a:noFill/>
                    </a:lnB>
                    <a:solidFill>
                      <a:srgbClr val="000000"/>
                    </a:solidFill>
                  </a:tcPr>
                </a:tc>
                <a:tc>
                  <a:txBody>
                    <a:bodyPr/>
                    <a:lstStyle/>
                    <a:p>
                      <a:pPr algn="r" fontAlgn="b"/>
                      <a:r>
                        <a:rPr lang="en-US" sz="700" b="0" i="0" u="none" strike="noStrike" dirty="0">
                          <a:solidFill>
                            <a:srgbClr val="000000"/>
                          </a:solidFill>
                          <a:effectLst/>
                          <a:latin typeface="Arial" panose="020B0604020202020204" pitchFamily="34" charset="0"/>
                        </a:rPr>
                        <a:t>14,500.00</a:t>
                      </a:r>
                    </a:p>
                  </a:txBody>
                  <a:tcPr marL="0" marR="0" marT="0" marB="0" anchor="b">
                    <a:lnL>
                      <a:noFill/>
                    </a:lnL>
                    <a:lnR>
                      <a:noFill/>
                    </a:lnR>
                    <a:lnT>
                      <a:noFill/>
                    </a:lnT>
                    <a:lnB>
                      <a:noFill/>
                    </a:lnB>
                    <a:solidFill>
                      <a:srgbClr val="CCFF66"/>
                    </a:solidFill>
                  </a:tcPr>
                </a:tc>
                <a:extLst>
                  <a:ext uri="{0D108BD9-81ED-4DB2-BD59-A6C34878D82A}">
                    <a16:rowId xmlns:a16="http://schemas.microsoft.com/office/drawing/2014/main" val="2038210660"/>
                  </a:ext>
                </a:extLst>
              </a:tr>
              <a:tr h="164535">
                <a:tc>
                  <a:txBody>
                    <a:bodyPr/>
                    <a:lstStyle/>
                    <a:p>
                      <a:pPr algn="l" fontAlgn="b"/>
                      <a:endParaRPr lang="en-US" sz="700" b="1" i="0" u="none" strike="noStrike" dirty="0">
                        <a:solidFill>
                          <a:srgbClr val="000000"/>
                        </a:solidFill>
                        <a:effectLst/>
                        <a:latin typeface="Arial" panose="020B0604020202020204" pitchFamily="34" charset="0"/>
                      </a:endParaRPr>
                    </a:p>
                  </a:txBody>
                  <a:tcPr marL="0" marR="0" marT="0" marB="0" anchor="b">
                    <a:lnL>
                      <a:noFill/>
                    </a:lnL>
                    <a:lnR>
                      <a:noFill/>
                    </a:lnR>
                    <a:lnT>
                      <a:noFill/>
                    </a:lnT>
                    <a:lnB>
                      <a:noFill/>
                    </a:lnB>
                  </a:tcPr>
                </a:tc>
                <a:tc>
                  <a:txBody>
                    <a:bodyPr/>
                    <a:lstStyle/>
                    <a:p>
                      <a:pPr algn="l" fontAlgn="b"/>
                      <a:r>
                        <a:rPr lang="en-US" sz="700" b="1" i="0" u="none" strike="noStrike" dirty="0">
                          <a:solidFill>
                            <a:srgbClr val="000000"/>
                          </a:solidFill>
                          <a:effectLst/>
                          <a:latin typeface="Arial" panose="020B0604020202020204" pitchFamily="34" charset="0"/>
                        </a:rPr>
                        <a:t>53622.1 · LANDFILL-WAGES - OVERTIME</a:t>
                      </a:r>
                    </a:p>
                  </a:txBody>
                  <a:tcPr marL="0" marR="0" marT="0" marB="0" anchor="b">
                    <a:lnL>
                      <a:noFill/>
                    </a:lnL>
                    <a:lnR>
                      <a:noFill/>
                    </a:lnR>
                    <a:lnT>
                      <a:noFill/>
                    </a:lnT>
                    <a:lnB>
                      <a:noFill/>
                    </a:lnB>
                  </a:tcPr>
                </a:tc>
                <a:tc>
                  <a:txBody>
                    <a:bodyPr/>
                    <a:lstStyle/>
                    <a:p>
                      <a:pPr algn="r" fontAlgn="b"/>
                      <a:r>
                        <a:rPr lang="en-US" sz="700" b="0" i="0" u="none" strike="noStrike" dirty="0">
                          <a:solidFill>
                            <a:srgbClr val="000000"/>
                          </a:solidFill>
                          <a:effectLst/>
                          <a:latin typeface="Arial" panose="020B0604020202020204" pitchFamily="34" charset="0"/>
                        </a:rPr>
                        <a:t>157.12</a:t>
                      </a:r>
                    </a:p>
                  </a:txBody>
                  <a:tcPr marL="0" marR="0" marT="0" marB="0" anchor="b">
                    <a:lnL>
                      <a:noFill/>
                    </a:lnL>
                    <a:lnR>
                      <a:noFill/>
                    </a:lnR>
                    <a:lnT>
                      <a:noFill/>
                    </a:lnT>
                    <a:lnB>
                      <a:noFill/>
                    </a:lnB>
                    <a:solidFill>
                      <a:srgbClr val="C5D9F1"/>
                    </a:solidFill>
                  </a:tcPr>
                </a:tc>
                <a:tc>
                  <a:txBody>
                    <a:bodyPr/>
                    <a:lstStyle/>
                    <a:p>
                      <a:pPr algn="l" fontAlgn="b"/>
                      <a:endParaRPr lang="en-US" sz="1000" b="0" i="0" u="none" strike="noStrike" dirty="0">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r" fontAlgn="b"/>
                      <a:r>
                        <a:rPr lang="en-US" sz="700" b="0" i="0" u="none" strike="noStrike" dirty="0">
                          <a:solidFill>
                            <a:srgbClr val="000000"/>
                          </a:solidFill>
                          <a:effectLst/>
                          <a:latin typeface="Arial" panose="020B0604020202020204" pitchFamily="34" charset="0"/>
                        </a:rPr>
                        <a:t>80.11</a:t>
                      </a:r>
                    </a:p>
                  </a:txBody>
                  <a:tcPr marL="0" marR="0" marT="0" marB="0" anchor="b">
                    <a:lnL>
                      <a:noFill/>
                    </a:lnL>
                    <a:lnR>
                      <a:noFill/>
                    </a:lnR>
                    <a:lnT>
                      <a:noFill/>
                    </a:lnT>
                    <a:lnB>
                      <a:noFill/>
                    </a:lnB>
                    <a:solidFill>
                      <a:srgbClr val="8DB4E3"/>
                    </a:solidFill>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0" marR="0" marT="0" marB="0" anchor="b">
                    <a:lnL>
                      <a:noFill/>
                    </a:lnL>
                    <a:lnR>
                      <a:noFill/>
                    </a:lnR>
                    <a:lnT>
                      <a:noFill/>
                    </a:lnT>
                    <a:lnB>
                      <a:noFill/>
                    </a:lnB>
                  </a:tcPr>
                </a:tc>
                <a:tc>
                  <a:txBody>
                    <a:bodyPr/>
                    <a:lstStyle/>
                    <a:p>
                      <a:pPr algn="r" fontAlgn="b"/>
                      <a:r>
                        <a:rPr lang="en-US" sz="700" b="0" i="0" u="none" strike="noStrike" dirty="0">
                          <a:solidFill>
                            <a:srgbClr val="000000"/>
                          </a:solidFill>
                          <a:effectLst/>
                          <a:latin typeface="Arial" panose="020B0604020202020204" pitchFamily="34" charset="0"/>
                        </a:rPr>
                        <a:t>0.00</a:t>
                      </a:r>
                    </a:p>
                  </a:txBody>
                  <a:tcPr marL="0" marR="0" marT="0" marB="0" anchor="b">
                    <a:lnL>
                      <a:noFill/>
                    </a:lnL>
                    <a:lnR>
                      <a:noFill/>
                    </a:lnR>
                    <a:lnT>
                      <a:noFill/>
                    </a:lnT>
                    <a:lnB>
                      <a:noFill/>
                    </a:lnB>
                    <a:solidFill>
                      <a:srgbClr val="FFFF99"/>
                    </a:solidFill>
                  </a:tcPr>
                </a:tc>
                <a:tc>
                  <a:txBody>
                    <a:bodyPr/>
                    <a:lstStyle/>
                    <a:p>
                      <a:pPr algn="l" fontAlgn="b"/>
                      <a:r>
                        <a:rPr lang="en-US" sz="700" b="0" i="0" u="none" strike="noStrike" dirty="0">
                          <a:solidFill>
                            <a:srgbClr val="000000"/>
                          </a:solidFill>
                          <a:effectLst/>
                          <a:latin typeface="Arial" panose="020B0604020202020204" pitchFamily="34" charset="0"/>
                        </a:rPr>
                        <a:t> </a:t>
                      </a:r>
                    </a:p>
                  </a:txBody>
                  <a:tcPr marL="0" marR="0" marT="0" marB="0" anchor="b">
                    <a:lnL>
                      <a:noFill/>
                    </a:lnL>
                    <a:lnR>
                      <a:noFill/>
                    </a:lnR>
                    <a:lnT>
                      <a:noFill/>
                    </a:lnT>
                    <a:lnB>
                      <a:noFill/>
                    </a:lnB>
                    <a:solidFill>
                      <a:srgbClr val="000000"/>
                    </a:solidFill>
                  </a:tcPr>
                </a:tc>
                <a:tc>
                  <a:txBody>
                    <a:bodyPr/>
                    <a:lstStyle/>
                    <a:p>
                      <a:pPr algn="r" fontAlgn="b"/>
                      <a:r>
                        <a:rPr lang="en-US" sz="700" b="0" i="0" u="none" strike="noStrike" dirty="0">
                          <a:solidFill>
                            <a:srgbClr val="000000"/>
                          </a:solidFill>
                          <a:effectLst/>
                          <a:latin typeface="Arial" panose="020B0604020202020204" pitchFamily="34" charset="0"/>
                        </a:rPr>
                        <a:t>81.72</a:t>
                      </a:r>
                    </a:p>
                  </a:txBody>
                  <a:tcPr marL="0" marR="0" marT="0" marB="0" anchor="b">
                    <a:lnL>
                      <a:noFill/>
                    </a:lnL>
                    <a:lnR>
                      <a:noFill/>
                    </a:lnR>
                    <a:lnT>
                      <a:noFill/>
                    </a:lnT>
                    <a:lnB>
                      <a:noFill/>
                    </a:lnB>
                    <a:solidFill>
                      <a:srgbClr val="FFFF99"/>
                    </a:solidFill>
                  </a:tcPr>
                </a:tc>
                <a:tc>
                  <a:txBody>
                    <a:bodyPr/>
                    <a:lstStyle/>
                    <a:p>
                      <a:pPr algn="r" fontAlgn="b"/>
                      <a:r>
                        <a:rPr lang="en-US" sz="700" b="0" i="0" u="none" strike="noStrike" dirty="0">
                          <a:solidFill>
                            <a:srgbClr val="000000"/>
                          </a:solidFill>
                          <a:effectLst/>
                          <a:latin typeface="Arial" panose="020B0604020202020204" pitchFamily="34" charset="0"/>
                        </a:rPr>
                        <a:t>18.28</a:t>
                      </a:r>
                    </a:p>
                  </a:txBody>
                  <a:tcPr marL="0" marR="0" marT="0" marB="0" anchor="b">
                    <a:lnL>
                      <a:noFill/>
                    </a:lnL>
                    <a:lnR>
                      <a:noFill/>
                    </a:lnR>
                    <a:lnT>
                      <a:noFill/>
                    </a:lnT>
                    <a:lnB>
                      <a:noFill/>
                    </a:lnB>
                    <a:solidFill>
                      <a:srgbClr val="FFFF99"/>
                    </a:solidFill>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0" marR="0" marT="0" marB="0" anchor="b">
                    <a:lnL>
                      <a:noFill/>
                    </a:lnL>
                    <a:lnR>
                      <a:noFill/>
                    </a:lnR>
                    <a:lnT>
                      <a:noFill/>
                    </a:lnT>
                    <a:lnB>
                      <a:noFill/>
                    </a:lnB>
                  </a:tcPr>
                </a:tc>
                <a:tc>
                  <a:txBody>
                    <a:bodyPr/>
                    <a:lstStyle/>
                    <a:p>
                      <a:pPr algn="r" fontAlgn="b"/>
                      <a:r>
                        <a:rPr lang="en-US" sz="700" b="0" i="0" u="none" strike="noStrike" dirty="0">
                          <a:solidFill>
                            <a:srgbClr val="000000"/>
                          </a:solidFill>
                          <a:effectLst/>
                          <a:latin typeface="Arial" panose="020B0604020202020204" pitchFamily="34" charset="0"/>
                        </a:rPr>
                        <a:t>100.00</a:t>
                      </a:r>
                    </a:p>
                  </a:txBody>
                  <a:tcPr marL="0" marR="0" marT="0" marB="0" anchor="b">
                    <a:lnL>
                      <a:noFill/>
                    </a:lnL>
                    <a:lnR>
                      <a:noFill/>
                    </a:lnR>
                    <a:lnT>
                      <a:noFill/>
                    </a:lnT>
                    <a:lnB>
                      <a:noFill/>
                    </a:lnB>
                    <a:solidFill>
                      <a:srgbClr val="FFFF99"/>
                    </a:solidFill>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0" marR="0" marT="0" marB="0" anchor="b">
                    <a:lnL>
                      <a:noFill/>
                    </a:lnL>
                    <a:lnR>
                      <a:noFill/>
                    </a:lnR>
                    <a:lnT>
                      <a:noFill/>
                    </a:lnT>
                    <a:lnB>
                      <a:noFill/>
                    </a:lnB>
                  </a:tcPr>
                </a:tc>
                <a:tc>
                  <a:txBody>
                    <a:bodyPr/>
                    <a:lstStyle/>
                    <a:p>
                      <a:pPr algn="r" fontAlgn="b"/>
                      <a:r>
                        <a:rPr lang="en-US" sz="700" b="0" i="0" u="none" strike="noStrike" dirty="0">
                          <a:solidFill>
                            <a:srgbClr val="000000"/>
                          </a:solidFill>
                          <a:effectLst/>
                          <a:latin typeface="Arial" panose="020B0604020202020204" pitchFamily="34" charset="0"/>
                        </a:rPr>
                        <a:t>100.00</a:t>
                      </a:r>
                    </a:p>
                  </a:txBody>
                  <a:tcPr marL="0" marR="0" marT="0" marB="0" anchor="b">
                    <a:lnL>
                      <a:noFill/>
                    </a:lnL>
                    <a:lnR>
                      <a:noFill/>
                    </a:lnR>
                    <a:lnT>
                      <a:noFill/>
                    </a:lnT>
                    <a:lnB>
                      <a:noFill/>
                    </a:lnB>
                    <a:solidFill>
                      <a:srgbClr val="CCFF66"/>
                    </a:solidFill>
                  </a:tcPr>
                </a:tc>
                <a:tc>
                  <a:txBody>
                    <a:bodyPr/>
                    <a:lstStyle/>
                    <a:p>
                      <a:pPr algn="l" fontAlgn="b"/>
                      <a:r>
                        <a:rPr lang="en-US" sz="700" b="0" i="0" u="none" strike="noStrike" dirty="0">
                          <a:solidFill>
                            <a:srgbClr val="000000"/>
                          </a:solidFill>
                          <a:effectLst/>
                          <a:latin typeface="Arial" panose="020B0604020202020204" pitchFamily="34" charset="0"/>
                        </a:rPr>
                        <a:t> </a:t>
                      </a:r>
                    </a:p>
                  </a:txBody>
                  <a:tcPr marL="0" marR="0" marT="0" marB="0" anchor="b">
                    <a:lnL>
                      <a:noFill/>
                    </a:lnL>
                    <a:lnR>
                      <a:noFill/>
                    </a:lnR>
                    <a:lnT>
                      <a:noFill/>
                    </a:lnT>
                    <a:lnB>
                      <a:noFill/>
                    </a:lnB>
                    <a:solidFill>
                      <a:srgbClr val="000000"/>
                    </a:solidFill>
                  </a:tcPr>
                </a:tc>
                <a:tc>
                  <a:txBody>
                    <a:bodyPr/>
                    <a:lstStyle/>
                    <a:p>
                      <a:pPr algn="r" fontAlgn="b"/>
                      <a:r>
                        <a:rPr lang="en-US" sz="700" b="0" i="0" u="none" strike="noStrike" dirty="0">
                          <a:solidFill>
                            <a:srgbClr val="000000"/>
                          </a:solidFill>
                          <a:effectLst/>
                          <a:latin typeface="Arial" panose="020B0604020202020204" pitchFamily="34" charset="0"/>
                        </a:rPr>
                        <a:t>100.00</a:t>
                      </a:r>
                    </a:p>
                  </a:txBody>
                  <a:tcPr marL="0" marR="0" marT="0" marB="0" anchor="b">
                    <a:lnL>
                      <a:noFill/>
                    </a:lnL>
                    <a:lnR>
                      <a:noFill/>
                    </a:lnR>
                    <a:lnT>
                      <a:noFill/>
                    </a:lnT>
                    <a:lnB>
                      <a:noFill/>
                    </a:lnB>
                    <a:solidFill>
                      <a:srgbClr val="CCFF66"/>
                    </a:solidFill>
                  </a:tcPr>
                </a:tc>
                <a:extLst>
                  <a:ext uri="{0D108BD9-81ED-4DB2-BD59-A6C34878D82A}">
                    <a16:rowId xmlns:a16="http://schemas.microsoft.com/office/drawing/2014/main" val="643451182"/>
                  </a:ext>
                </a:extLst>
              </a:tr>
              <a:tr h="164535">
                <a:tc>
                  <a:txBody>
                    <a:bodyPr/>
                    <a:lstStyle/>
                    <a:p>
                      <a:pPr algn="l" fontAlgn="b"/>
                      <a:endParaRPr lang="en-US" sz="700" b="1" i="0" u="none" strike="noStrike" dirty="0">
                        <a:solidFill>
                          <a:srgbClr val="000000"/>
                        </a:solidFill>
                        <a:effectLst/>
                        <a:latin typeface="Arial" panose="020B0604020202020204" pitchFamily="34" charset="0"/>
                      </a:endParaRPr>
                    </a:p>
                  </a:txBody>
                  <a:tcPr marL="0" marR="0" marT="0" marB="0" anchor="b">
                    <a:lnL>
                      <a:noFill/>
                    </a:lnL>
                    <a:lnR>
                      <a:noFill/>
                    </a:lnR>
                    <a:lnT>
                      <a:noFill/>
                    </a:lnT>
                    <a:lnB>
                      <a:noFill/>
                    </a:lnB>
                  </a:tcPr>
                </a:tc>
                <a:tc>
                  <a:txBody>
                    <a:bodyPr/>
                    <a:lstStyle/>
                    <a:p>
                      <a:pPr algn="l" fontAlgn="b"/>
                      <a:r>
                        <a:rPr lang="en-US" sz="700" b="1" i="0" u="none" strike="noStrike" dirty="0">
                          <a:solidFill>
                            <a:srgbClr val="000000"/>
                          </a:solidFill>
                          <a:effectLst/>
                          <a:latin typeface="Arial" panose="020B0604020202020204" pitchFamily="34" charset="0"/>
                        </a:rPr>
                        <a:t>53623 · SOCIAL SECURITY-TRANSFER SITE</a:t>
                      </a:r>
                    </a:p>
                  </a:txBody>
                  <a:tcPr marL="0" marR="0" marT="0" marB="0" anchor="b">
                    <a:lnL>
                      <a:noFill/>
                    </a:lnL>
                    <a:lnR>
                      <a:noFill/>
                    </a:lnR>
                    <a:lnT>
                      <a:noFill/>
                    </a:lnT>
                    <a:lnB>
                      <a:noFill/>
                    </a:lnB>
                  </a:tcPr>
                </a:tc>
                <a:tc>
                  <a:txBody>
                    <a:bodyPr/>
                    <a:lstStyle/>
                    <a:p>
                      <a:pPr algn="r" fontAlgn="b"/>
                      <a:r>
                        <a:rPr lang="en-US" sz="700" b="0" i="0" u="none" strike="noStrike" dirty="0">
                          <a:solidFill>
                            <a:srgbClr val="000000"/>
                          </a:solidFill>
                          <a:effectLst/>
                          <a:latin typeface="Arial" panose="020B0604020202020204" pitchFamily="34" charset="0"/>
                        </a:rPr>
                        <a:t>1,070.12</a:t>
                      </a:r>
                    </a:p>
                  </a:txBody>
                  <a:tcPr marL="0" marR="0" marT="0" marB="0" anchor="b">
                    <a:lnL>
                      <a:noFill/>
                    </a:lnL>
                    <a:lnR>
                      <a:noFill/>
                    </a:lnR>
                    <a:lnT>
                      <a:noFill/>
                    </a:lnT>
                    <a:lnB>
                      <a:noFill/>
                    </a:lnB>
                    <a:solidFill>
                      <a:srgbClr val="C5D9F1"/>
                    </a:solidFill>
                  </a:tcPr>
                </a:tc>
                <a:tc>
                  <a:txBody>
                    <a:bodyPr/>
                    <a:lstStyle/>
                    <a:p>
                      <a:pPr algn="l" fontAlgn="b"/>
                      <a:endParaRPr lang="en-US" sz="1000" b="0" i="0" u="none" strike="noStrike" dirty="0">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r" fontAlgn="b"/>
                      <a:r>
                        <a:rPr lang="en-US" sz="700" b="0" i="0" u="none" strike="noStrike" dirty="0">
                          <a:solidFill>
                            <a:srgbClr val="000000"/>
                          </a:solidFill>
                          <a:effectLst/>
                          <a:latin typeface="Arial" panose="020B0604020202020204" pitchFamily="34" charset="0"/>
                        </a:rPr>
                        <a:t>1,279.49</a:t>
                      </a:r>
                    </a:p>
                  </a:txBody>
                  <a:tcPr marL="0" marR="0" marT="0" marB="0" anchor="b">
                    <a:lnL>
                      <a:noFill/>
                    </a:lnL>
                    <a:lnR>
                      <a:noFill/>
                    </a:lnR>
                    <a:lnT>
                      <a:noFill/>
                    </a:lnT>
                    <a:lnB>
                      <a:noFill/>
                    </a:lnB>
                    <a:solidFill>
                      <a:srgbClr val="8DB4E3"/>
                    </a:solidFill>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0" marR="0" marT="0" marB="0" anchor="b">
                    <a:lnL>
                      <a:noFill/>
                    </a:lnL>
                    <a:lnR>
                      <a:noFill/>
                    </a:lnR>
                    <a:lnT>
                      <a:noFill/>
                    </a:lnT>
                    <a:lnB>
                      <a:noFill/>
                    </a:lnB>
                  </a:tcPr>
                </a:tc>
                <a:tc>
                  <a:txBody>
                    <a:bodyPr/>
                    <a:lstStyle/>
                    <a:p>
                      <a:pPr algn="r" fontAlgn="b"/>
                      <a:r>
                        <a:rPr lang="en-US" sz="700" b="0" i="0" u="none" strike="noStrike" dirty="0">
                          <a:solidFill>
                            <a:srgbClr val="000000"/>
                          </a:solidFill>
                          <a:effectLst/>
                          <a:latin typeface="Arial" panose="020B0604020202020204" pitchFamily="34" charset="0"/>
                        </a:rPr>
                        <a:t>1,191.66</a:t>
                      </a:r>
                    </a:p>
                  </a:txBody>
                  <a:tcPr marL="0" marR="0" marT="0" marB="0" anchor="b">
                    <a:lnL>
                      <a:noFill/>
                    </a:lnL>
                    <a:lnR>
                      <a:noFill/>
                    </a:lnR>
                    <a:lnT>
                      <a:noFill/>
                    </a:lnT>
                    <a:lnB>
                      <a:noFill/>
                    </a:lnB>
                    <a:solidFill>
                      <a:srgbClr val="FFFF99"/>
                    </a:solidFill>
                  </a:tcPr>
                </a:tc>
                <a:tc>
                  <a:txBody>
                    <a:bodyPr/>
                    <a:lstStyle/>
                    <a:p>
                      <a:pPr algn="l" fontAlgn="b"/>
                      <a:r>
                        <a:rPr lang="en-US" sz="700" b="0" i="0" u="none" strike="noStrike" dirty="0">
                          <a:solidFill>
                            <a:srgbClr val="000000"/>
                          </a:solidFill>
                          <a:effectLst/>
                          <a:latin typeface="Arial" panose="020B0604020202020204" pitchFamily="34" charset="0"/>
                        </a:rPr>
                        <a:t> </a:t>
                      </a:r>
                    </a:p>
                  </a:txBody>
                  <a:tcPr marL="0" marR="0" marT="0" marB="0" anchor="b">
                    <a:lnL>
                      <a:noFill/>
                    </a:lnL>
                    <a:lnR>
                      <a:noFill/>
                    </a:lnR>
                    <a:lnT>
                      <a:noFill/>
                    </a:lnT>
                    <a:lnB>
                      <a:noFill/>
                    </a:lnB>
                    <a:solidFill>
                      <a:srgbClr val="000000"/>
                    </a:solidFill>
                  </a:tcPr>
                </a:tc>
                <a:tc>
                  <a:txBody>
                    <a:bodyPr/>
                    <a:lstStyle/>
                    <a:p>
                      <a:pPr algn="r" fontAlgn="b"/>
                      <a:r>
                        <a:rPr lang="en-US" sz="700" b="0" i="0" u="none" strike="noStrike" dirty="0">
                          <a:solidFill>
                            <a:srgbClr val="000000"/>
                          </a:solidFill>
                          <a:effectLst/>
                          <a:latin typeface="Arial" panose="020B0604020202020204" pitchFamily="34" charset="0"/>
                        </a:rPr>
                        <a:t>790.73</a:t>
                      </a:r>
                    </a:p>
                  </a:txBody>
                  <a:tcPr marL="0" marR="0" marT="0" marB="0" anchor="b">
                    <a:lnL>
                      <a:noFill/>
                    </a:lnL>
                    <a:lnR>
                      <a:noFill/>
                    </a:lnR>
                    <a:lnT>
                      <a:noFill/>
                    </a:lnT>
                    <a:lnB>
                      <a:noFill/>
                    </a:lnB>
                    <a:solidFill>
                      <a:srgbClr val="FFFF99"/>
                    </a:solidFill>
                  </a:tcPr>
                </a:tc>
                <a:tc>
                  <a:txBody>
                    <a:bodyPr/>
                    <a:lstStyle/>
                    <a:p>
                      <a:pPr algn="r" fontAlgn="b"/>
                      <a:r>
                        <a:rPr lang="en-US" sz="700" b="0" i="0" u="none" strike="noStrike" dirty="0">
                          <a:solidFill>
                            <a:srgbClr val="000000"/>
                          </a:solidFill>
                          <a:effectLst/>
                          <a:latin typeface="Arial" panose="020B0604020202020204" pitchFamily="34" charset="0"/>
                        </a:rPr>
                        <a:t>306.31</a:t>
                      </a:r>
                    </a:p>
                  </a:txBody>
                  <a:tcPr marL="0" marR="0" marT="0" marB="0" anchor="b">
                    <a:lnL>
                      <a:noFill/>
                    </a:lnL>
                    <a:lnR>
                      <a:noFill/>
                    </a:lnR>
                    <a:lnT>
                      <a:noFill/>
                    </a:lnT>
                    <a:lnB>
                      <a:noFill/>
                    </a:lnB>
                    <a:solidFill>
                      <a:srgbClr val="FFFF99"/>
                    </a:solidFill>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0" marR="0" marT="0" marB="0" anchor="b">
                    <a:lnL>
                      <a:noFill/>
                    </a:lnL>
                    <a:lnR>
                      <a:noFill/>
                    </a:lnR>
                    <a:lnT>
                      <a:noFill/>
                    </a:lnT>
                    <a:lnB>
                      <a:noFill/>
                    </a:lnB>
                  </a:tcPr>
                </a:tc>
                <a:tc>
                  <a:txBody>
                    <a:bodyPr/>
                    <a:lstStyle/>
                    <a:p>
                      <a:pPr algn="r" fontAlgn="b"/>
                      <a:r>
                        <a:rPr lang="en-US" sz="700" b="0" i="0" u="none" strike="noStrike" dirty="0">
                          <a:solidFill>
                            <a:srgbClr val="000000"/>
                          </a:solidFill>
                          <a:effectLst/>
                          <a:latin typeface="Arial" panose="020B0604020202020204" pitchFamily="34" charset="0"/>
                        </a:rPr>
                        <a:t>1,097.04</a:t>
                      </a:r>
                    </a:p>
                  </a:txBody>
                  <a:tcPr marL="0" marR="0" marT="0" marB="0" anchor="b">
                    <a:lnL>
                      <a:noFill/>
                    </a:lnL>
                    <a:lnR>
                      <a:noFill/>
                    </a:lnR>
                    <a:lnT>
                      <a:noFill/>
                    </a:lnT>
                    <a:lnB>
                      <a:noFill/>
                    </a:lnB>
                    <a:solidFill>
                      <a:srgbClr val="FFFF99"/>
                    </a:solidFill>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0" marR="0" marT="0" marB="0" anchor="b">
                    <a:lnL>
                      <a:noFill/>
                    </a:lnL>
                    <a:lnR>
                      <a:noFill/>
                    </a:lnR>
                    <a:lnT>
                      <a:noFill/>
                    </a:lnT>
                    <a:lnB>
                      <a:noFill/>
                    </a:lnB>
                  </a:tcPr>
                </a:tc>
                <a:tc>
                  <a:txBody>
                    <a:bodyPr/>
                    <a:lstStyle/>
                    <a:p>
                      <a:pPr algn="r" fontAlgn="b"/>
                      <a:r>
                        <a:rPr lang="en-US" sz="700" b="0" i="0" u="none" strike="noStrike" dirty="0">
                          <a:solidFill>
                            <a:srgbClr val="000000"/>
                          </a:solidFill>
                          <a:effectLst/>
                          <a:latin typeface="Arial" panose="020B0604020202020204" pitchFamily="34" charset="0"/>
                        </a:rPr>
                        <a:t>1,100.00</a:t>
                      </a:r>
                    </a:p>
                  </a:txBody>
                  <a:tcPr marL="0" marR="0" marT="0" marB="0" anchor="b">
                    <a:lnL>
                      <a:noFill/>
                    </a:lnL>
                    <a:lnR>
                      <a:noFill/>
                    </a:lnR>
                    <a:lnT>
                      <a:noFill/>
                    </a:lnT>
                    <a:lnB>
                      <a:noFill/>
                    </a:lnB>
                    <a:solidFill>
                      <a:srgbClr val="CCFF66"/>
                    </a:solidFill>
                  </a:tcPr>
                </a:tc>
                <a:tc>
                  <a:txBody>
                    <a:bodyPr/>
                    <a:lstStyle/>
                    <a:p>
                      <a:pPr algn="l" fontAlgn="b"/>
                      <a:r>
                        <a:rPr lang="en-US" sz="700" b="0" i="0" u="none" strike="noStrike" dirty="0">
                          <a:solidFill>
                            <a:srgbClr val="000000"/>
                          </a:solidFill>
                          <a:effectLst/>
                          <a:latin typeface="Arial" panose="020B0604020202020204" pitchFamily="34" charset="0"/>
                        </a:rPr>
                        <a:t> </a:t>
                      </a:r>
                    </a:p>
                  </a:txBody>
                  <a:tcPr marL="0" marR="0" marT="0" marB="0" anchor="b">
                    <a:lnL>
                      <a:noFill/>
                    </a:lnL>
                    <a:lnR>
                      <a:noFill/>
                    </a:lnR>
                    <a:lnT>
                      <a:noFill/>
                    </a:lnT>
                    <a:lnB>
                      <a:noFill/>
                    </a:lnB>
                    <a:solidFill>
                      <a:srgbClr val="000000"/>
                    </a:solidFill>
                  </a:tcPr>
                </a:tc>
                <a:tc>
                  <a:txBody>
                    <a:bodyPr/>
                    <a:lstStyle/>
                    <a:p>
                      <a:pPr algn="r" fontAlgn="b"/>
                      <a:r>
                        <a:rPr lang="en-US" sz="700" b="0" i="0" u="none" strike="noStrike" dirty="0">
                          <a:solidFill>
                            <a:srgbClr val="000000"/>
                          </a:solidFill>
                          <a:effectLst/>
                          <a:latin typeface="Arial" panose="020B0604020202020204" pitchFamily="34" charset="0"/>
                        </a:rPr>
                        <a:t>1,100.00</a:t>
                      </a:r>
                    </a:p>
                  </a:txBody>
                  <a:tcPr marL="0" marR="0" marT="0" marB="0" anchor="b">
                    <a:lnL>
                      <a:noFill/>
                    </a:lnL>
                    <a:lnR>
                      <a:noFill/>
                    </a:lnR>
                    <a:lnT>
                      <a:noFill/>
                    </a:lnT>
                    <a:lnB>
                      <a:noFill/>
                    </a:lnB>
                    <a:solidFill>
                      <a:srgbClr val="CCFF66"/>
                    </a:solidFill>
                  </a:tcPr>
                </a:tc>
                <a:extLst>
                  <a:ext uri="{0D108BD9-81ED-4DB2-BD59-A6C34878D82A}">
                    <a16:rowId xmlns:a16="http://schemas.microsoft.com/office/drawing/2014/main" val="3143899647"/>
                  </a:ext>
                </a:extLst>
              </a:tr>
              <a:tr h="164535">
                <a:tc>
                  <a:txBody>
                    <a:bodyPr/>
                    <a:lstStyle/>
                    <a:p>
                      <a:pPr algn="l" fontAlgn="b"/>
                      <a:endParaRPr lang="en-US" sz="700" b="1" i="0" u="none" strike="noStrike" dirty="0">
                        <a:solidFill>
                          <a:srgbClr val="000000"/>
                        </a:solidFill>
                        <a:effectLst/>
                        <a:latin typeface="Arial" panose="020B0604020202020204" pitchFamily="34" charset="0"/>
                      </a:endParaRPr>
                    </a:p>
                  </a:txBody>
                  <a:tcPr marL="0" marR="0" marT="0" marB="0" anchor="b">
                    <a:lnL>
                      <a:noFill/>
                    </a:lnL>
                    <a:lnR>
                      <a:noFill/>
                    </a:lnR>
                    <a:lnT>
                      <a:noFill/>
                    </a:lnT>
                    <a:lnB>
                      <a:noFill/>
                    </a:lnB>
                  </a:tcPr>
                </a:tc>
                <a:tc>
                  <a:txBody>
                    <a:bodyPr/>
                    <a:lstStyle/>
                    <a:p>
                      <a:pPr algn="l" fontAlgn="b"/>
                      <a:r>
                        <a:rPr lang="en-US" sz="700" b="1" i="0" u="none" strike="noStrike" dirty="0">
                          <a:solidFill>
                            <a:srgbClr val="000000"/>
                          </a:solidFill>
                          <a:effectLst/>
                          <a:latin typeface="Arial" panose="020B0604020202020204" pitchFamily="34" charset="0"/>
                        </a:rPr>
                        <a:t>53625 · LANDFILL-RETIREMENT</a:t>
                      </a:r>
                    </a:p>
                  </a:txBody>
                  <a:tcPr marL="0" marR="0" marT="0" marB="0" anchor="b">
                    <a:lnL>
                      <a:noFill/>
                    </a:lnL>
                    <a:lnR>
                      <a:noFill/>
                    </a:lnR>
                    <a:lnT>
                      <a:noFill/>
                    </a:lnT>
                    <a:lnB>
                      <a:noFill/>
                    </a:lnB>
                  </a:tcPr>
                </a:tc>
                <a:tc>
                  <a:txBody>
                    <a:bodyPr/>
                    <a:lstStyle/>
                    <a:p>
                      <a:pPr algn="r" fontAlgn="b"/>
                      <a:r>
                        <a:rPr lang="en-US" sz="700" b="0" i="0" u="none" strike="noStrike" dirty="0">
                          <a:solidFill>
                            <a:srgbClr val="000000"/>
                          </a:solidFill>
                          <a:effectLst/>
                          <a:latin typeface="Arial" panose="020B0604020202020204" pitchFamily="34" charset="0"/>
                        </a:rPr>
                        <a:t>834.78</a:t>
                      </a:r>
                    </a:p>
                  </a:txBody>
                  <a:tcPr marL="0" marR="0" marT="0" marB="0" anchor="b">
                    <a:lnL>
                      <a:noFill/>
                    </a:lnL>
                    <a:lnR>
                      <a:noFill/>
                    </a:lnR>
                    <a:lnT>
                      <a:noFill/>
                    </a:lnT>
                    <a:lnB>
                      <a:noFill/>
                    </a:lnB>
                    <a:solidFill>
                      <a:srgbClr val="C5D9F1"/>
                    </a:solidFill>
                  </a:tcPr>
                </a:tc>
                <a:tc>
                  <a:txBody>
                    <a:bodyPr/>
                    <a:lstStyle/>
                    <a:p>
                      <a:pPr algn="l" fontAlgn="b"/>
                      <a:endParaRPr lang="en-US" sz="1000" b="0" i="0" u="none" strike="noStrike" dirty="0">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r" fontAlgn="b"/>
                      <a:r>
                        <a:rPr lang="en-US" sz="700" b="0" i="0" u="none" strike="noStrike" dirty="0">
                          <a:solidFill>
                            <a:srgbClr val="000000"/>
                          </a:solidFill>
                          <a:effectLst/>
                          <a:latin typeface="Arial" panose="020B0604020202020204" pitchFamily="34" charset="0"/>
                        </a:rPr>
                        <a:t>876.20</a:t>
                      </a:r>
                    </a:p>
                  </a:txBody>
                  <a:tcPr marL="0" marR="0" marT="0" marB="0" anchor="b">
                    <a:lnL>
                      <a:noFill/>
                    </a:lnL>
                    <a:lnR>
                      <a:noFill/>
                    </a:lnR>
                    <a:lnT>
                      <a:noFill/>
                    </a:lnT>
                    <a:lnB>
                      <a:noFill/>
                    </a:lnB>
                    <a:solidFill>
                      <a:srgbClr val="8DB4E3"/>
                    </a:solidFill>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0" marR="0" marT="0" marB="0" anchor="b">
                    <a:lnL>
                      <a:noFill/>
                    </a:lnL>
                    <a:lnR>
                      <a:noFill/>
                    </a:lnR>
                    <a:lnT>
                      <a:noFill/>
                    </a:lnT>
                    <a:lnB>
                      <a:noFill/>
                    </a:lnB>
                  </a:tcPr>
                </a:tc>
                <a:tc>
                  <a:txBody>
                    <a:bodyPr/>
                    <a:lstStyle/>
                    <a:p>
                      <a:pPr algn="r" fontAlgn="b"/>
                      <a:r>
                        <a:rPr lang="en-US" sz="700" b="0" i="0" u="none" strike="noStrike" dirty="0">
                          <a:solidFill>
                            <a:srgbClr val="000000"/>
                          </a:solidFill>
                          <a:effectLst/>
                          <a:latin typeface="Arial" panose="020B0604020202020204" pitchFamily="34" charset="0"/>
                        </a:rPr>
                        <a:t>834.11</a:t>
                      </a:r>
                    </a:p>
                  </a:txBody>
                  <a:tcPr marL="0" marR="0" marT="0" marB="0" anchor="b">
                    <a:lnL>
                      <a:noFill/>
                    </a:lnL>
                    <a:lnR>
                      <a:noFill/>
                    </a:lnR>
                    <a:lnT>
                      <a:noFill/>
                    </a:lnT>
                    <a:lnB>
                      <a:noFill/>
                    </a:lnB>
                    <a:solidFill>
                      <a:srgbClr val="FFFF99"/>
                    </a:solidFill>
                  </a:tcPr>
                </a:tc>
                <a:tc>
                  <a:txBody>
                    <a:bodyPr/>
                    <a:lstStyle/>
                    <a:p>
                      <a:pPr algn="l" fontAlgn="b"/>
                      <a:r>
                        <a:rPr lang="en-US" sz="700" b="0" i="0" u="none" strike="noStrike" dirty="0">
                          <a:solidFill>
                            <a:srgbClr val="000000"/>
                          </a:solidFill>
                          <a:effectLst/>
                          <a:latin typeface="Arial" panose="020B0604020202020204" pitchFamily="34" charset="0"/>
                        </a:rPr>
                        <a:t> </a:t>
                      </a:r>
                    </a:p>
                  </a:txBody>
                  <a:tcPr marL="0" marR="0" marT="0" marB="0" anchor="b">
                    <a:lnL>
                      <a:noFill/>
                    </a:lnL>
                    <a:lnR>
                      <a:noFill/>
                    </a:lnR>
                    <a:lnT>
                      <a:noFill/>
                    </a:lnT>
                    <a:lnB>
                      <a:noFill/>
                    </a:lnB>
                    <a:solidFill>
                      <a:srgbClr val="000000"/>
                    </a:solidFill>
                  </a:tcPr>
                </a:tc>
                <a:tc>
                  <a:txBody>
                    <a:bodyPr/>
                    <a:lstStyle/>
                    <a:p>
                      <a:pPr algn="r" fontAlgn="b"/>
                      <a:r>
                        <a:rPr lang="en-US" sz="700" b="0" i="0" u="none" strike="noStrike" dirty="0">
                          <a:solidFill>
                            <a:srgbClr val="000000"/>
                          </a:solidFill>
                          <a:effectLst/>
                          <a:latin typeface="Arial" panose="020B0604020202020204" pitchFamily="34" charset="0"/>
                        </a:rPr>
                        <a:t>575.62</a:t>
                      </a:r>
                    </a:p>
                  </a:txBody>
                  <a:tcPr marL="0" marR="0" marT="0" marB="0" anchor="b">
                    <a:lnL>
                      <a:noFill/>
                    </a:lnL>
                    <a:lnR>
                      <a:noFill/>
                    </a:lnR>
                    <a:lnT>
                      <a:noFill/>
                    </a:lnT>
                    <a:lnB>
                      <a:noFill/>
                    </a:lnB>
                    <a:solidFill>
                      <a:srgbClr val="FFFF99"/>
                    </a:solidFill>
                  </a:tcPr>
                </a:tc>
                <a:tc>
                  <a:txBody>
                    <a:bodyPr/>
                    <a:lstStyle/>
                    <a:p>
                      <a:pPr algn="r" fontAlgn="b"/>
                      <a:r>
                        <a:rPr lang="en-US" sz="700" b="0" i="0" u="none" strike="noStrike" dirty="0">
                          <a:solidFill>
                            <a:srgbClr val="000000"/>
                          </a:solidFill>
                          <a:effectLst/>
                          <a:latin typeface="Arial" panose="020B0604020202020204" pitchFamily="34" charset="0"/>
                        </a:rPr>
                        <a:t>224.38</a:t>
                      </a:r>
                    </a:p>
                  </a:txBody>
                  <a:tcPr marL="0" marR="0" marT="0" marB="0" anchor="b">
                    <a:lnL>
                      <a:noFill/>
                    </a:lnL>
                    <a:lnR>
                      <a:noFill/>
                    </a:lnR>
                    <a:lnT>
                      <a:noFill/>
                    </a:lnT>
                    <a:lnB>
                      <a:noFill/>
                    </a:lnB>
                    <a:solidFill>
                      <a:srgbClr val="FFFF99"/>
                    </a:solidFill>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0" marR="0" marT="0" marB="0" anchor="b">
                    <a:lnL>
                      <a:noFill/>
                    </a:lnL>
                    <a:lnR>
                      <a:noFill/>
                    </a:lnR>
                    <a:lnT>
                      <a:noFill/>
                    </a:lnT>
                    <a:lnB>
                      <a:noFill/>
                    </a:lnB>
                  </a:tcPr>
                </a:tc>
                <a:tc>
                  <a:txBody>
                    <a:bodyPr/>
                    <a:lstStyle/>
                    <a:p>
                      <a:pPr algn="r" fontAlgn="b"/>
                      <a:r>
                        <a:rPr lang="en-US" sz="700" b="0" i="0" u="none" strike="noStrike" dirty="0">
                          <a:solidFill>
                            <a:srgbClr val="000000"/>
                          </a:solidFill>
                          <a:effectLst/>
                          <a:latin typeface="Arial" panose="020B0604020202020204" pitchFamily="34" charset="0"/>
                        </a:rPr>
                        <a:t>800.00</a:t>
                      </a:r>
                    </a:p>
                  </a:txBody>
                  <a:tcPr marL="0" marR="0" marT="0" marB="0" anchor="b">
                    <a:lnL>
                      <a:noFill/>
                    </a:lnL>
                    <a:lnR>
                      <a:noFill/>
                    </a:lnR>
                    <a:lnT>
                      <a:noFill/>
                    </a:lnT>
                    <a:lnB>
                      <a:noFill/>
                    </a:lnB>
                    <a:solidFill>
                      <a:srgbClr val="FFFF99"/>
                    </a:solidFill>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0" marR="0" marT="0" marB="0" anchor="b">
                    <a:lnL>
                      <a:noFill/>
                    </a:lnL>
                    <a:lnR>
                      <a:noFill/>
                    </a:lnR>
                    <a:lnT>
                      <a:noFill/>
                    </a:lnT>
                    <a:lnB>
                      <a:noFill/>
                    </a:lnB>
                  </a:tcPr>
                </a:tc>
                <a:tc>
                  <a:txBody>
                    <a:bodyPr/>
                    <a:lstStyle/>
                    <a:p>
                      <a:pPr algn="r" fontAlgn="b"/>
                      <a:r>
                        <a:rPr lang="en-US" sz="700" b="0" i="0" u="none" strike="noStrike" dirty="0">
                          <a:solidFill>
                            <a:srgbClr val="000000"/>
                          </a:solidFill>
                          <a:effectLst/>
                          <a:latin typeface="Arial" panose="020B0604020202020204" pitchFamily="34" charset="0"/>
                        </a:rPr>
                        <a:t>800.00</a:t>
                      </a:r>
                    </a:p>
                  </a:txBody>
                  <a:tcPr marL="0" marR="0" marT="0" marB="0" anchor="b">
                    <a:lnL>
                      <a:noFill/>
                    </a:lnL>
                    <a:lnR>
                      <a:noFill/>
                    </a:lnR>
                    <a:lnT>
                      <a:noFill/>
                    </a:lnT>
                    <a:lnB>
                      <a:noFill/>
                    </a:lnB>
                    <a:solidFill>
                      <a:srgbClr val="CCFF66"/>
                    </a:solidFill>
                  </a:tcPr>
                </a:tc>
                <a:tc>
                  <a:txBody>
                    <a:bodyPr/>
                    <a:lstStyle/>
                    <a:p>
                      <a:pPr algn="l" fontAlgn="b"/>
                      <a:r>
                        <a:rPr lang="en-US" sz="700" b="0" i="0" u="none" strike="noStrike" dirty="0">
                          <a:solidFill>
                            <a:srgbClr val="000000"/>
                          </a:solidFill>
                          <a:effectLst/>
                          <a:latin typeface="Arial" panose="020B0604020202020204" pitchFamily="34" charset="0"/>
                        </a:rPr>
                        <a:t> </a:t>
                      </a:r>
                    </a:p>
                  </a:txBody>
                  <a:tcPr marL="0" marR="0" marT="0" marB="0" anchor="b">
                    <a:lnL>
                      <a:noFill/>
                    </a:lnL>
                    <a:lnR>
                      <a:noFill/>
                    </a:lnR>
                    <a:lnT>
                      <a:noFill/>
                    </a:lnT>
                    <a:lnB>
                      <a:noFill/>
                    </a:lnB>
                    <a:solidFill>
                      <a:srgbClr val="000000"/>
                    </a:solidFill>
                  </a:tcPr>
                </a:tc>
                <a:tc>
                  <a:txBody>
                    <a:bodyPr/>
                    <a:lstStyle/>
                    <a:p>
                      <a:pPr algn="r" fontAlgn="b"/>
                      <a:r>
                        <a:rPr lang="en-US" sz="700" b="0" i="0" u="none" strike="noStrike" dirty="0">
                          <a:solidFill>
                            <a:srgbClr val="000000"/>
                          </a:solidFill>
                          <a:effectLst/>
                          <a:latin typeface="Arial" panose="020B0604020202020204" pitchFamily="34" charset="0"/>
                        </a:rPr>
                        <a:t>800.00</a:t>
                      </a:r>
                    </a:p>
                  </a:txBody>
                  <a:tcPr marL="0" marR="0" marT="0" marB="0" anchor="b">
                    <a:lnL>
                      <a:noFill/>
                    </a:lnL>
                    <a:lnR>
                      <a:noFill/>
                    </a:lnR>
                    <a:lnT>
                      <a:noFill/>
                    </a:lnT>
                    <a:lnB>
                      <a:noFill/>
                    </a:lnB>
                    <a:solidFill>
                      <a:srgbClr val="CCFF66"/>
                    </a:solidFill>
                  </a:tcPr>
                </a:tc>
                <a:extLst>
                  <a:ext uri="{0D108BD9-81ED-4DB2-BD59-A6C34878D82A}">
                    <a16:rowId xmlns:a16="http://schemas.microsoft.com/office/drawing/2014/main" val="765945361"/>
                  </a:ext>
                </a:extLst>
              </a:tr>
              <a:tr h="164535">
                <a:tc>
                  <a:txBody>
                    <a:bodyPr/>
                    <a:lstStyle/>
                    <a:p>
                      <a:pPr algn="l" fontAlgn="b"/>
                      <a:endParaRPr lang="en-US" sz="700" b="1" i="0" u="none" strike="noStrike" dirty="0">
                        <a:solidFill>
                          <a:srgbClr val="000000"/>
                        </a:solidFill>
                        <a:effectLst/>
                        <a:latin typeface="Arial" panose="020B0604020202020204" pitchFamily="34" charset="0"/>
                      </a:endParaRPr>
                    </a:p>
                  </a:txBody>
                  <a:tcPr marL="0" marR="0" marT="0" marB="0" anchor="b">
                    <a:lnL>
                      <a:noFill/>
                    </a:lnL>
                    <a:lnR>
                      <a:noFill/>
                    </a:lnR>
                    <a:lnT>
                      <a:noFill/>
                    </a:lnT>
                    <a:lnB>
                      <a:noFill/>
                    </a:lnB>
                  </a:tcPr>
                </a:tc>
                <a:tc>
                  <a:txBody>
                    <a:bodyPr/>
                    <a:lstStyle/>
                    <a:p>
                      <a:pPr algn="l" fontAlgn="b"/>
                      <a:r>
                        <a:rPr lang="en-US" sz="700" b="1" i="0" u="none" strike="noStrike" dirty="0">
                          <a:solidFill>
                            <a:srgbClr val="000000"/>
                          </a:solidFill>
                          <a:effectLst/>
                          <a:latin typeface="Arial" panose="020B0604020202020204" pitchFamily="34" charset="0"/>
                        </a:rPr>
                        <a:t>53627 · LANDFILL-UNEMPLOYMENT</a:t>
                      </a:r>
                    </a:p>
                  </a:txBody>
                  <a:tcPr marL="0" marR="0" marT="0" marB="0" anchor="b">
                    <a:lnL>
                      <a:noFill/>
                    </a:lnL>
                    <a:lnR>
                      <a:noFill/>
                    </a:lnR>
                    <a:lnT>
                      <a:noFill/>
                    </a:lnT>
                    <a:lnB>
                      <a:noFill/>
                    </a:lnB>
                  </a:tcPr>
                </a:tc>
                <a:tc>
                  <a:txBody>
                    <a:bodyPr/>
                    <a:lstStyle/>
                    <a:p>
                      <a:pPr algn="r" fontAlgn="b"/>
                      <a:r>
                        <a:rPr lang="en-US" sz="700" b="0" i="0" u="none" strike="noStrike" dirty="0">
                          <a:solidFill>
                            <a:srgbClr val="000000"/>
                          </a:solidFill>
                          <a:effectLst/>
                          <a:latin typeface="Arial" panose="020B0604020202020204" pitchFamily="34" charset="0"/>
                        </a:rPr>
                        <a:t>92.40</a:t>
                      </a:r>
                    </a:p>
                  </a:txBody>
                  <a:tcPr marL="0" marR="0" marT="0" marB="0" anchor="b">
                    <a:lnL>
                      <a:noFill/>
                    </a:lnL>
                    <a:lnR>
                      <a:noFill/>
                    </a:lnR>
                    <a:lnT>
                      <a:noFill/>
                    </a:lnT>
                    <a:lnB>
                      <a:noFill/>
                    </a:lnB>
                    <a:solidFill>
                      <a:srgbClr val="C5D9F1"/>
                    </a:solidFill>
                  </a:tcPr>
                </a:tc>
                <a:tc>
                  <a:txBody>
                    <a:bodyPr/>
                    <a:lstStyle/>
                    <a:p>
                      <a:pPr algn="l" fontAlgn="b"/>
                      <a:endParaRPr lang="en-US" sz="1000" b="0" i="0" u="none" strike="noStrike" dirty="0">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r" fontAlgn="b"/>
                      <a:r>
                        <a:rPr lang="en-US" sz="700" b="0" i="0" u="none" strike="noStrike" dirty="0">
                          <a:solidFill>
                            <a:srgbClr val="000000"/>
                          </a:solidFill>
                          <a:effectLst/>
                          <a:latin typeface="Arial" panose="020B0604020202020204" pitchFamily="34" charset="0"/>
                        </a:rPr>
                        <a:t>42.73</a:t>
                      </a:r>
                    </a:p>
                  </a:txBody>
                  <a:tcPr marL="0" marR="0" marT="0" marB="0" anchor="b">
                    <a:lnL>
                      <a:noFill/>
                    </a:lnL>
                    <a:lnR>
                      <a:noFill/>
                    </a:lnR>
                    <a:lnT>
                      <a:noFill/>
                    </a:lnT>
                    <a:lnB>
                      <a:noFill/>
                    </a:lnB>
                    <a:solidFill>
                      <a:srgbClr val="8DB4E3"/>
                    </a:solidFill>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0" marR="0" marT="0" marB="0" anchor="b">
                    <a:lnL>
                      <a:noFill/>
                    </a:lnL>
                    <a:lnR>
                      <a:noFill/>
                    </a:lnR>
                    <a:lnT>
                      <a:noFill/>
                    </a:lnT>
                    <a:lnB>
                      <a:noFill/>
                    </a:lnB>
                  </a:tcPr>
                </a:tc>
                <a:tc>
                  <a:txBody>
                    <a:bodyPr/>
                    <a:lstStyle/>
                    <a:p>
                      <a:pPr algn="r" fontAlgn="b"/>
                      <a:r>
                        <a:rPr lang="en-US" sz="700" b="0" i="0" u="none" strike="noStrike" dirty="0">
                          <a:solidFill>
                            <a:srgbClr val="000000"/>
                          </a:solidFill>
                          <a:effectLst/>
                          <a:latin typeface="Arial" panose="020B0604020202020204" pitchFamily="34" charset="0"/>
                        </a:rPr>
                        <a:t>41.30</a:t>
                      </a:r>
                    </a:p>
                  </a:txBody>
                  <a:tcPr marL="0" marR="0" marT="0" marB="0" anchor="b">
                    <a:lnL>
                      <a:noFill/>
                    </a:lnL>
                    <a:lnR>
                      <a:noFill/>
                    </a:lnR>
                    <a:lnT>
                      <a:noFill/>
                    </a:lnT>
                    <a:lnB>
                      <a:noFill/>
                    </a:lnB>
                    <a:solidFill>
                      <a:srgbClr val="FFFF99"/>
                    </a:solidFill>
                  </a:tcPr>
                </a:tc>
                <a:tc>
                  <a:txBody>
                    <a:bodyPr/>
                    <a:lstStyle/>
                    <a:p>
                      <a:pPr algn="l" fontAlgn="b"/>
                      <a:r>
                        <a:rPr lang="en-US" sz="700" b="0" i="0" u="none" strike="noStrike" dirty="0">
                          <a:solidFill>
                            <a:srgbClr val="000000"/>
                          </a:solidFill>
                          <a:effectLst/>
                          <a:latin typeface="Arial" panose="020B0604020202020204" pitchFamily="34" charset="0"/>
                        </a:rPr>
                        <a:t> </a:t>
                      </a:r>
                    </a:p>
                  </a:txBody>
                  <a:tcPr marL="0" marR="0" marT="0" marB="0" anchor="b">
                    <a:lnL>
                      <a:noFill/>
                    </a:lnL>
                    <a:lnR>
                      <a:noFill/>
                    </a:lnR>
                    <a:lnT>
                      <a:noFill/>
                    </a:lnT>
                    <a:lnB>
                      <a:noFill/>
                    </a:lnB>
                    <a:solidFill>
                      <a:srgbClr val="000000"/>
                    </a:solidFill>
                  </a:tcPr>
                </a:tc>
                <a:tc>
                  <a:txBody>
                    <a:bodyPr/>
                    <a:lstStyle/>
                    <a:p>
                      <a:pPr algn="r" fontAlgn="b"/>
                      <a:r>
                        <a:rPr lang="en-US" sz="700" b="0" i="0" u="none" strike="noStrike" dirty="0">
                          <a:solidFill>
                            <a:srgbClr val="000000"/>
                          </a:solidFill>
                          <a:effectLst/>
                          <a:latin typeface="Arial" panose="020B0604020202020204" pitchFamily="34" charset="0"/>
                        </a:rPr>
                        <a:t>33.93</a:t>
                      </a:r>
                    </a:p>
                  </a:txBody>
                  <a:tcPr marL="0" marR="0" marT="0" marB="0" anchor="b">
                    <a:lnL>
                      <a:noFill/>
                    </a:lnL>
                    <a:lnR>
                      <a:noFill/>
                    </a:lnR>
                    <a:lnT>
                      <a:noFill/>
                    </a:lnT>
                    <a:lnB>
                      <a:noFill/>
                    </a:lnB>
                    <a:solidFill>
                      <a:srgbClr val="FFFF99"/>
                    </a:solidFill>
                  </a:tcPr>
                </a:tc>
                <a:tc>
                  <a:txBody>
                    <a:bodyPr/>
                    <a:lstStyle/>
                    <a:p>
                      <a:pPr algn="r" fontAlgn="b"/>
                      <a:r>
                        <a:rPr lang="en-US" sz="700" b="0" i="0" u="none" strike="noStrike" dirty="0">
                          <a:solidFill>
                            <a:srgbClr val="000000"/>
                          </a:solidFill>
                          <a:effectLst/>
                          <a:latin typeface="Arial" panose="020B0604020202020204" pitchFamily="34" charset="0"/>
                        </a:rPr>
                        <a:t>61.07</a:t>
                      </a:r>
                    </a:p>
                  </a:txBody>
                  <a:tcPr marL="0" marR="0" marT="0" marB="0" anchor="b">
                    <a:lnL>
                      <a:noFill/>
                    </a:lnL>
                    <a:lnR>
                      <a:noFill/>
                    </a:lnR>
                    <a:lnT>
                      <a:noFill/>
                    </a:lnT>
                    <a:lnB>
                      <a:noFill/>
                    </a:lnB>
                    <a:solidFill>
                      <a:srgbClr val="FFFF99"/>
                    </a:solidFill>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0" marR="0" marT="0" marB="0" anchor="b">
                    <a:lnL>
                      <a:noFill/>
                    </a:lnL>
                    <a:lnR>
                      <a:noFill/>
                    </a:lnR>
                    <a:lnT>
                      <a:noFill/>
                    </a:lnT>
                    <a:lnB>
                      <a:noFill/>
                    </a:lnB>
                  </a:tcPr>
                </a:tc>
                <a:tc>
                  <a:txBody>
                    <a:bodyPr/>
                    <a:lstStyle/>
                    <a:p>
                      <a:pPr algn="r" fontAlgn="b"/>
                      <a:r>
                        <a:rPr lang="en-US" sz="700" b="0" i="0" u="none" strike="noStrike" dirty="0">
                          <a:solidFill>
                            <a:srgbClr val="000000"/>
                          </a:solidFill>
                          <a:effectLst/>
                          <a:latin typeface="Arial" panose="020B0604020202020204" pitchFamily="34" charset="0"/>
                        </a:rPr>
                        <a:t>95.00</a:t>
                      </a:r>
                    </a:p>
                  </a:txBody>
                  <a:tcPr marL="0" marR="0" marT="0" marB="0" anchor="b">
                    <a:lnL>
                      <a:noFill/>
                    </a:lnL>
                    <a:lnR>
                      <a:noFill/>
                    </a:lnR>
                    <a:lnT>
                      <a:noFill/>
                    </a:lnT>
                    <a:lnB>
                      <a:noFill/>
                    </a:lnB>
                    <a:solidFill>
                      <a:srgbClr val="FFFF99"/>
                    </a:solidFill>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0" marR="0" marT="0" marB="0" anchor="b">
                    <a:lnL>
                      <a:noFill/>
                    </a:lnL>
                    <a:lnR>
                      <a:noFill/>
                    </a:lnR>
                    <a:lnT>
                      <a:noFill/>
                    </a:lnT>
                    <a:lnB>
                      <a:noFill/>
                    </a:lnB>
                  </a:tcPr>
                </a:tc>
                <a:tc>
                  <a:txBody>
                    <a:bodyPr/>
                    <a:lstStyle/>
                    <a:p>
                      <a:pPr algn="r" fontAlgn="b"/>
                      <a:r>
                        <a:rPr lang="en-US" sz="700" b="0" i="0" u="none" strike="noStrike" dirty="0">
                          <a:solidFill>
                            <a:srgbClr val="000000"/>
                          </a:solidFill>
                          <a:effectLst/>
                          <a:latin typeface="Arial" panose="020B0604020202020204" pitchFamily="34" charset="0"/>
                        </a:rPr>
                        <a:t>95.00</a:t>
                      </a:r>
                    </a:p>
                  </a:txBody>
                  <a:tcPr marL="0" marR="0" marT="0" marB="0" anchor="b">
                    <a:lnL>
                      <a:noFill/>
                    </a:lnL>
                    <a:lnR>
                      <a:noFill/>
                    </a:lnR>
                    <a:lnT>
                      <a:noFill/>
                    </a:lnT>
                    <a:lnB>
                      <a:noFill/>
                    </a:lnB>
                    <a:solidFill>
                      <a:srgbClr val="CCFF66"/>
                    </a:solidFill>
                  </a:tcPr>
                </a:tc>
                <a:tc>
                  <a:txBody>
                    <a:bodyPr/>
                    <a:lstStyle/>
                    <a:p>
                      <a:pPr algn="l" fontAlgn="b"/>
                      <a:r>
                        <a:rPr lang="en-US" sz="700" b="0" i="0" u="none" strike="noStrike" dirty="0">
                          <a:solidFill>
                            <a:srgbClr val="000000"/>
                          </a:solidFill>
                          <a:effectLst/>
                          <a:latin typeface="Arial" panose="020B0604020202020204" pitchFamily="34" charset="0"/>
                        </a:rPr>
                        <a:t> </a:t>
                      </a:r>
                    </a:p>
                  </a:txBody>
                  <a:tcPr marL="0" marR="0" marT="0" marB="0" anchor="b">
                    <a:lnL>
                      <a:noFill/>
                    </a:lnL>
                    <a:lnR>
                      <a:noFill/>
                    </a:lnR>
                    <a:lnT>
                      <a:noFill/>
                    </a:lnT>
                    <a:lnB>
                      <a:noFill/>
                    </a:lnB>
                    <a:solidFill>
                      <a:srgbClr val="000000"/>
                    </a:solidFill>
                  </a:tcPr>
                </a:tc>
                <a:tc>
                  <a:txBody>
                    <a:bodyPr/>
                    <a:lstStyle/>
                    <a:p>
                      <a:pPr algn="r" fontAlgn="b"/>
                      <a:r>
                        <a:rPr lang="en-US" sz="700" b="0" i="0" u="none" strike="noStrike" dirty="0">
                          <a:solidFill>
                            <a:srgbClr val="000000"/>
                          </a:solidFill>
                          <a:effectLst/>
                          <a:latin typeface="Arial" panose="020B0604020202020204" pitchFamily="34" charset="0"/>
                        </a:rPr>
                        <a:t>95.00</a:t>
                      </a:r>
                    </a:p>
                  </a:txBody>
                  <a:tcPr marL="0" marR="0" marT="0" marB="0" anchor="b">
                    <a:lnL>
                      <a:noFill/>
                    </a:lnL>
                    <a:lnR>
                      <a:noFill/>
                    </a:lnR>
                    <a:lnT>
                      <a:noFill/>
                    </a:lnT>
                    <a:lnB>
                      <a:noFill/>
                    </a:lnB>
                    <a:solidFill>
                      <a:srgbClr val="CCFF66"/>
                    </a:solidFill>
                  </a:tcPr>
                </a:tc>
                <a:extLst>
                  <a:ext uri="{0D108BD9-81ED-4DB2-BD59-A6C34878D82A}">
                    <a16:rowId xmlns:a16="http://schemas.microsoft.com/office/drawing/2014/main" val="2329534490"/>
                  </a:ext>
                </a:extLst>
              </a:tr>
              <a:tr h="164535">
                <a:tc>
                  <a:txBody>
                    <a:bodyPr/>
                    <a:lstStyle/>
                    <a:p>
                      <a:pPr algn="l" fontAlgn="b"/>
                      <a:endParaRPr lang="en-US" sz="700" b="1" i="0" u="none" strike="noStrike" dirty="0">
                        <a:solidFill>
                          <a:srgbClr val="000000"/>
                        </a:solidFill>
                        <a:effectLst/>
                        <a:latin typeface="Arial" panose="020B0604020202020204" pitchFamily="34" charset="0"/>
                      </a:endParaRPr>
                    </a:p>
                  </a:txBody>
                  <a:tcPr marL="0" marR="0" marT="0" marB="0" anchor="b">
                    <a:lnL>
                      <a:noFill/>
                    </a:lnL>
                    <a:lnR>
                      <a:noFill/>
                    </a:lnR>
                    <a:lnT>
                      <a:noFill/>
                    </a:lnT>
                    <a:lnB>
                      <a:noFill/>
                    </a:lnB>
                  </a:tcPr>
                </a:tc>
                <a:tc>
                  <a:txBody>
                    <a:bodyPr/>
                    <a:lstStyle/>
                    <a:p>
                      <a:pPr algn="l" fontAlgn="b"/>
                      <a:r>
                        <a:rPr lang="en-US" sz="700" b="1" i="0" u="none" strike="noStrike" dirty="0">
                          <a:solidFill>
                            <a:srgbClr val="000000"/>
                          </a:solidFill>
                          <a:effectLst/>
                          <a:latin typeface="Arial" panose="020B0604020202020204" pitchFamily="34" charset="0"/>
                        </a:rPr>
                        <a:t>53628 · LANDFILL-MATERIALS &amp; SUPPLIES</a:t>
                      </a:r>
                    </a:p>
                  </a:txBody>
                  <a:tcPr marL="0" marR="0" marT="0" marB="0" anchor="b">
                    <a:lnL>
                      <a:noFill/>
                    </a:lnL>
                    <a:lnR>
                      <a:noFill/>
                    </a:lnR>
                    <a:lnT>
                      <a:noFill/>
                    </a:lnT>
                    <a:lnB>
                      <a:noFill/>
                    </a:lnB>
                  </a:tcPr>
                </a:tc>
                <a:tc>
                  <a:txBody>
                    <a:bodyPr/>
                    <a:lstStyle/>
                    <a:p>
                      <a:pPr algn="r" fontAlgn="b"/>
                      <a:r>
                        <a:rPr lang="en-US" sz="700" b="0" i="0" u="none" strike="noStrike" dirty="0">
                          <a:solidFill>
                            <a:srgbClr val="000000"/>
                          </a:solidFill>
                          <a:effectLst/>
                          <a:latin typeface="Arial" panose="020B0604020202020204" pitchFamily="34" charset="0"/>
                        </a:rPr>
                        <a:t>22,050.23</a:t>
                      </a:r>
                    </a:p>
                  </a:txBody>
                  <a:tcPr marL="0" marR="0" marT="0" marB="0" anchor="b">
                    <a:lnL>
                      <a:noFill/>
                    </a:lnL>
                    <a:lnR>
                      <a:noFill/>
                    </a:lnR>
                    <a:lnT>
                      <a:noFill/>
                    </a:lnT>
                    <a:lnB>
                      <a:noFill/>
                    </a:lnB>
                    <a:solidFill>
                      <a:srgbClr val="C5D9F1"/>
                    </a:solidFill>
                  </a:tcPr>
                </a:tc>
                <a:tc>
                  <a:txBody>
                    <a:bodyPr/>
                    <a:lstStyle/>
                    <a:p>
                      <a:pPr algn="l" fontAlgn="b"/>
                      <a:endParaRPr lang="en-US" sz="1000" b="0" i="0" u="none" strike="noStrike" dirty="0">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r" fontAlgn="b"/>
                      <a:r>
                        <a:rPr lang="en-US" sz="700" b="0" i="0" u="none" strike="noStrike" dirty="0">
                          <a:solidFill>
                            <a:srgbClr val="000000"/>
                          </a:solidFill>
                          <a:effectLst/>
                          <a:latin typeface="Arial" panose="020B0604020202020204" pitchFamily="34" charset="0"/>
                        </a:rPr>
                        <a:t>28,444.55</a:t>
                      </a:r>
                    </a:p>
                  </a:txBody>
                  <a:tcPr marL="0" marR="0" marT="0" marB="0" anchor="b">
                    <a:lnL>
                      <a:noFill/>
                    </a:lnL>
                    <a:lnR>
                      <a:noFill/>
                    </a:lnR>
                    <a:lnT>
                      <a:noFill/>
                    </a:lnT>
                    <a:lnB>
                      <a:noFill/>
                    </a:lnB>
                    <a:solidFill>
                      <a:srgbClr val="8DB4E3"/>
                    </a:solidFill>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0" marR="0" marT="0" marB="0" anchor="b">
                    <a:lnL>
                      <a:noFill/>
                    </a:lnL>
                    <a:lnR>
                      <a:noFill/>
                    </a:lnR>
                    <a:lnT>
                      <a:noFill/>
                    </a:lnT>
                    <a:lnB>
                      <a:noFill/>
                    </a:lnB>
                  </a:tcPr>
                </a:tc>
                <a:tc>
                  <a:txBody>
                    <a:bodyPr/>
                    <a:lstStyle/>
                    <a:p>
                      <a:pPr algn="r" fontAlgn="b"/>
                      <a:r>
                        <a:rPr lang="en-US" sz="700" b="0" i="0" u="none" strike="noStrike" dirty="0">
                          <a:solidFill>
                            <a:srgbClr val="000000"/>
                          </a:solidFill>
                          <a:effectLst/>
                          <a:latin typeface="Arial" panose="020B0604020202020204" pitchFamily="34" charset="0"/>
                        </a:rPr>
                        <a:t>29,412.05</a:t>
                      </a:r>
                    </a:p>
                  </a:txBody>
                  <a:tcPr marL="0" marR="0" marT="0" marB="0" anchor="b">
                    <a:lnL>
                      <a:noFill/>
                    </a:lnL>
                    <a:lnR>
                      <a:noFill/>
                    </a:lnR>
                    <a:lnT>
                      <a:noFill/>
                    </a:lnT>
                    <a:lnB>
                      <a:noFill/>
                    </a:lnB>
                    <a:solidFill>
                      <a:srgbClr val="FFFF99"/>
                    </a:solidFill>
                  </a:tcPr>
                </a:tc>
                <a:tc>
                  <a:txBody>
                    <a:bodyPr/>
                    <a:lstStyle/>
                    <a:p>
                      <a:pPr algn="l" fontAlgn="b"/>
                      <a:r>
                        <a:rPr lang="en-US" sz="700" b="0" i="0" u="none" strike="noStrike" dirty="0">
                          <a:solidFill>
                            <a:srgbClr val="000000"/>
                          </a:solidFill>
                          <a:effectLst/>
                          <a:latin typeface="Arial" panose="020B0604020202020204" pitchFamily="34" charset="0"/>
                        </a:rPr>
                        <a:t> </a:t>
                      </a:r>
                    </a:p>
                  </a:txBody>
                  <a:tcPr marL="0" marR="0" marT="0" marB="0" anchor="b">
                    <a:lnL>
                      <a:noFill/>
                    </a:lnL>
                    <a:lnR>
                      <a:noFill/>
                    </a:lnR>
                    <a:lnT>
                      <a:noFill/>
                    </a:lnT>
                    <a:lnB>
                      <a:noFill/>
                    </a:lnB>
                    <a:solidFill>
                      <a:srgbClr val="000000"/>
                    </a:solidFill>
                  </a:tcPr>
                </a:tc>
                <a:tc>
                  <a:txBody>
                    <a:bodyPr/>
                    <a:lstStyle/>
                    <a:p>
                      <a:pPr algn="r" fontAlgn="b"/>
                      <a:r>
                        <a:rPr lang="en-US" sz="700" b="0" i="0" u="none" strike="noStrike" dirty="0">
                          <a:solidFill>
                            <a:srgbClr val="000000"/>
                          </a:solidFill>
                          <a:effectLst/>
                          <a:latin typeface="Arial" panose="020B0604020202020204" pitchFamily="34" charset="0"/>
                        </a:rPr>
                        <a:t>17,746.31</a:t>
                      </a:r>
                    </a:p>
                  </a:txBody>
                  <a:tcPr marL="0" marR="0" marT="0" marB="0" anchor="b">
                    <a:lnL>
                      <a:noFill/>
                    </a:lnL>
                    <a:lnR>
                      <a:noFill/>
                    </a:lnR>
                    <a:lnT>
                      <a:noFill/>
                    </a:lnT>
                    <a:lnB>
                      <a:noFill/>
                    </a:lnB>
                    <a:solidFill>
                      <a:srgbClr val="FFFF99"/>
                    </a:solidFill>
                  </a:tcPr>
                </a:tc>
                <a:tc>
                  <a:txBody>
                    <a:bodyPr/>
                    <a:lstStyle/>
                    <a:p>
                      <a:pPr algn="r" fontAlgn="b"/>
                      <a:r>
                        <a:rPr lang="en-US" sz="700" b="0" i="0" u="none" strike="noStrike" dirty="0">
                          <a:solidFill>
                            <a:srgbClr val="000000"/>
                          </a:solidFill>
                          <a:effectLst/>
                          <a:latin typeface="Arial" panose="020B0604020202020204" pitchFamily="34" charset="0"/>
                        </a:rPr>
                        <a:t>6,253.69</a:t>
                      </a:r>
                    </a:p>
                  </a:txBody>
                  <a:tcPr marL="0" marR="0" marT="0" marB="0" anchor="b">
                    <a:lnL>
                      <a:noFill/>
                    </a:lnL>
                    <a:lnR>
                      <a:noFill/>
                    </a:lnR>
                    <a:lnT>
                      <a:noFill/>
                    </a:lnT>
                    <a:lnB>
                      <a:noFill/>
                    </a:lnB>
                    <a:solidFill>
                      <a:srgbClr val="FFFF99"/>
                    </a:solidFill>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0" marR="0" marT="0" marB="0" anchor="b">
                    <a:lnL>
                      <a:noFill/>
                    </a:lnL>
                    <a:lnR>
                      <a:noFill/>
                    </a:lnR>
                    <a:lnT>
                      <a:noFill/>
                    </a:lnT>
                    <a:lnB>
                      <a:noFill/>
                    </a:lnB>
                  </a:tcPr>
                </a:tc>
                <a:tc>
                  <a:txBody>
                    <a:bodyPr/>
                    <a:lstStyle/>
                    <a:p>
                      <a:pPr algn="r" fontAlgn="b"/>
                      <a:r>
                        <a:rPr lang="en-US" sz="700" b="0" i="0" u="none" strike="noStrike" dirty="0">
                          <a:solidFill>
                            <a:srgbClr val="000000"/>
                          </a:solidFill>
                          <a:effectLst/>
                          <a:latin typeface="Arial" panose="020B0604020202020204" pitchFamily="34" charset="0"/>
                        </a:rPr>
                        <a:t>24,000.00</a:t>
                      </a:r>
                    </a:p>
                  </a:txBody>
                  <a:tcPr marL="0" marR="0" marT="0" marB="0" anchor="b">
                    <a:lnL>
                      <a:noFill/>
                    </a:lnL>
                    <a:lnR>
                      <a:noFill/>
                    </a:lnR>
                    <a:lnT>
                      <a:noFill/>
                    </a:lnT>
                    <a:lnB>
                      <a:noFill/>
                    </a:lnB>
                    <a:solidFill>
                      <a:srgbClr val="FFFF99"/>
                    </a:solidFill>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0" marR="0" marT="0" marB="0" anchor="b">
                    <a:lnL>
                      <a:noFill/>
                    </a:lnL>
                    <a:lnR>
                      <a:noFill/>
                    </a:lnR>
                    <a:lnT>
                      <a:noFill/>
                    </a:lnT>
                    <a:lnB>
                      <a:noFill/>
                    </a:lnB>
                  </a:tcPr>
                </a:tc>
                <a:tc>
                  <a:txBody>
                    <a:bodyPr/>
                    <a:lstStyle/>
                    <a:p>
                      <a:pPr algn="r" fontAlgn="b"/>
                      <a:r>
                        <a:rPr lang="en-US" sz="700" b="0" i="0" u="none" strike="noStrike" dirty="0">
                          <a:solidFill>
                            <a:srgbClr val="000000"/>
                          </a:solidFill>
                          <a:effectLst/>
                          <a:latin typeface="Arial" panose="020B0604020202020204" pitchFamily="34" charset="0"/>
                        </a:rPr>
                        <a:t>24,000.00</a:t>
                      </a:r>
                    </a:p>
                  </a:txBody>
                  <a:tcPr marL="0" marR="0" marT="0" marB="0" anchor="b">
                    <a:lnL>
                      <a:noFill/>
                    </a:lnL>
                    <a:lnR>
                      <a:noFill/>
                    </a:lnR>
                    <a:lnT>
                      <a:noFill/>
                    </a:lnT>
                    <a:lnB>
                      <a:noFill/>
                    </a:lnB>
                    <a:solidFill>
                      <a:srgbClr val="CCFF66"/>
                    </a:solidFill>
                  </a:tcPr>
                </a:tc>
                <a:tc>
                  <a:txBody>
                    <a:bodyPr/>
                    <a:lstStyle/>
                    <a:p>
                      <a:pPr algn="l" fontAlgn="b"/>
                      <a:r>
                        <a:rPr lang="en-US" sz="700" b="0" i="0" u="none" strike="noStrike" dirty="0">
                          <a:solidFill>
                            <a:srgbClr val="000000"/>
                          </a:solidFill>
                          <a:effectLst/>
                          <a:latin typeface="Arial" panose="020B0604020202020204" pitchFamily="34" charset="0"/>
                        </a:rPr>
                        <a:t> </a:t>
                      </a:r>
                    </a:p>
                  </a:txBody>
                  <a:tcPr marL="0" marR="0" marT="0" marB="0" anchor="b">
                    <a:lnL>
                      <a:noFill/>
                    </a:lnL>
                    <a:lnR>
                      <a:noFill/>
                    </a:lnR>
                    <a:lnT>
                      <a:noFill/>
                    </a:lnT>
                    <a:lnB>
                      <a:noFill/>
                    </a:lnB>
                    <a:solidFill>
                      <a:srgbClr val="000000"/>
                    </a:solidFill>
                  </a:tcPr>
                </a:tc>
                <a:tc>
                  <a:txBody>
                    <a:bodyPr/>
                    <a:lstStyle/>
                    <a:p>
                      <a:pPr algn="r" fontAlgn="b"/>
                      <a:r>
                        <a:rPr lang="en-US" sz="700" b="0" i="0" u="none" strike="noStrike" dirty="0">
                          <a:solidFill>
                            <a:srgbClr val="000000"/>
                          </a:solidFill>
                          <a:effectLst/>
                          <a:latin typeface="Arial" panose="020B0604020202020204" pitchFamily="34" charset="0"/>
                        </a:rPr>
                        <a:t>22,000.00</a:t>
                      </a:r>
                    </a:p>
                  </a:txBody>
                  <a:tcPr marL="0" marR="0" marT="0" marB="0" anchor="b">
                    <a:lnL>
                      <a:noFill/>
                    </a:lnL>
                    <a:lnR>
                      <a:noFill/>
                    </a:lnR>
                    <a:lnT>
                      <a:noFill/>
                    </a:lnT>
                    <a:lnB>
                      <a:noFill/>
                    </a:lnB>
                    <a:solidFill>
                      <a:srgbClr val="CCFF66"/>
                    </a:solidFill>
                  </a:tcPr>
                </a:tc>
                <a:extLst>
                  <a:ext uri="{0D108BD9-81ED-4DB2-BD59-A6C34878D82A}">
                    <a16:rowId xmlns:a16="http://schemas.microsoft.com/office/drawing/2014/main" val="1810425811"/>
                  </a:ext>
                </a:extLst>
              </a:tr>
              <a:tr h="164535">
                <a:tc>
                  <a:txBody>
                    <a:bodyPr/>
                    <a:lstStyle/>
                    <a:p>
                      <a:pPr algn="l" fontAlgn="b"/>
                      <a:endParaRPr lang="en-US" sz="700" b="1" i="0" u="none" strike="noStrike" dirty="0">
                        <a:solidFill>
                          <a:srgbClr val="000000"/>
                        </a:solidFill>
                        <a:effectLst/>
                        <a:latin typeface="Arial" panose="020B0604020202020204" pitchFamily="34" charset="0"/>
                      </a:endParaRPr>
                    </a:p>
                  </a:txBody>
                  <a:tcPr marL="0" marR="0" marT="0" marB="0" anchor="b">
                    <a:lnL>
                      <a:noFill/>
                    </a:lnL>
                    <a:lnR>
                      <a:noFill/>
                    </a:lnR>
                    <a:lnT>
                      <a:noFill/>
                    </a:lnT>
                    <a:lnB>
                      <a:noFill/>
                    </a:lnB>
                  </a:tcPr>
                </a:tc>
                <a:tc>
                  <a:txBody>
                    <a:bodyPr/>
                    <a:lstStyle/>
                    <a:p>
                      <a:pPr algn="l" fontAlgn="b"/>
                      <a:r>
                        <a:rPr lang="en-US" sz="700" b="1" i="0" u="none" strike="noStrike" dirty="0">
                          <a:solidFill>
                            <a:srgbClr val="000000"/>
                          </a:solidFill>
                          <a:effectLst/>
                          <a:latin typeface="Arial" panose="020B0604020202020204" pitchFamily="34" charset="0"/>
                        </a:rPr>
                        <a:t>53630 · RECYCLING-WAGES</a:t>
                      </a:r>
                    </a:p>
                  </a:txBody>
                  <a:tcPr marL="0" marR="0" marT="0" marB="0" anchor="b">
                    <a:lnL>
                      <a:noFill/>
                    </a:lnL>
                    <a:lnR>
                      <a:noFill/>
                    </a:lnR>
                    <a:lnT>
                      <a:noFill/>
                    </a:lnT>
                    <a:lnB>
                      <a:noFill/>
                    </a:lnB>
                  </a:tcPr>
                </a:tc>
                <a:tc>
                  <a:txBody>
                    <a:bodyPr/>
                    <a:lstStyle/>
                    <a:p>
                      <a:pPr algn="r" fontAlgn="b"/>
                      <a:r>
                        <a:rPr lang="en-US" sz="700" b="0" i="0" u="none" strike="noStrike" dirty="0">
                          <a:solidFill>
                            <a:srgbClr val="000000"/>
                          </a:solidFill>
                          <a:effectLst/>
                          <a:latin typeface="Arial" panose="020B0604020202020204" pitchFamily="34" charset="0"/>
                        </a:rPr>
                        <a:t>23,379.57</a:t>
                      </a:r>
                    </a:p>
                  </a:txBody>
                  <a:tcPr marL="0" marR="0" marT="0" marB="0" anchor="b">
                    <a:lnL>
                      <a:noFill/>
                    </a:lnL>
                    <a:lnR>
                      <a:noFill/>
                    </a:lnR>
                    <a:lnT>
                      <a:noFill/>
                    </a:lnT>
                    <a:lnB>
                      <a:noFill/>
                    </a:lnB>
                    <a:solidFill>
                      <a:srgbClr val="C5D9F1"/>
                    </a:solidFill>
                  </a:tcPr>
                </a:tc>
                <a:tc>
                  <a:txBody>
                    <a:bodyPr/>
                    <a:lstStyle/>
                    <a:p>
                      <a:pPr algn="l" fontAlgn="b"/>
                      <a:endParaRPr lang="en-US" sz="1000" b="0" i="0" u="none" strike="noStrike" dirty="0">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r" fontAlgn="b"/>
                      <a:r>
                        <a:rPr lang="en-US" sz="700" b="0" i="0" u="none" strike="noStrike" dirty="0">
                          <a:solidFill>
                            <a:srgbClr val="000000"/>
                          </a:solidFill>
                          <a:effectLst/>
                          <a:latin typeface="Arial" panose="020B0604020202020204" pitchFamily="34" charset="0"/>
                        </a:rPr>
                        <a:t>22,010.20</a:t>
                      </a:r>
                    </a:p>
                  </a:txBody>
                  <a:tcPr marL="0" marR="0" marT="0" marB="0" anchor="b">
                    <a:lnL>
                      <a:noFill/>
                    </a:lnL>
                    <a:lnR>
                      <a:noFill/>
                    </a:lnR>
                    <a:lnT>
                      <a:noFill/>
                    </a:lnT>
                    <a:lnB>
                      <a:noFill/>
                    </a:lnB>
                    <a:solidFill>
                      <a:srgbClr val="8DB4E3"/>
                    </a:solidFill>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0" marR="0" marT="0" marB="0" anchor="b">
                    <a:lnL>
                      <a:noFill/>
                    </a:lnL>
                    <a:lnR>
                      <a:noFill/>
                    </a:lnR>
                    <a:lnT>
                      <a:noFill/>
                    </a:lnT>
                    <a:lnB>
                      <a:noFill/>
                    </a:lnB>
                  </a:tcPr>
                </a:tc>
                <a:tc>
                  <a:txBody>
                    <a:bodyPr/>
                    <a:lstStyle/>
                    <a:p>
                      <a:pPr algn="r" fontAlgn="b"/>
                      <a:r>
                        <a:rPr lang="en-US" sz="700" b="0" i="0" u="none" strike="noStrike" dirty="0">
                          <a:solidFill>
                            <a:srgbClr val="000000"/>
                          </a:solidFill>
                          <a:effectLst/>
                          <a:latin typeface="Arial" panose="020B0604020202020204" pitchFamily="34" charset="0"/>
                        </a:rPr>
                        <a:t>24,264.27</a:t>
                      </a:r>
                    </a:p>
                  </a:txBody>
                  <a:tcPr marL="0" marR="0" marT="0" marB="0" anchor="b">
                    <a:lnL>
                      <a:noFill/>
                    </a:lnL>
                    <a:lnR>
                      <a:noFill/>
                    </a:lnR>
                    <a:lnT>
                      <a:noFill/>
                    </a:lnT>
                    <a:lnB>
                      <a:noFill/>
                    </a:lnB>
                    <a:solidFill>
                      <a:srgbClr val="FFFF99"/>
                    </a:solidFill>
                  </a:tcPr>
                </a:tc>
                <a:tc>
                  <a:txBody>
                    <a:bodyPr/>
                    <a:lstStyle/>
                    <a:p>
                      <a:pPr algn="l" fontAlgn="b"/>
                      <a:r>
                        <a:rPr lang="en-US" sz="700" b="0" i="0" u="none" strike="noStrike" dirty="0">
                          <a:solidFill>
                            <a:srgbClr val="000000"/>
                          </a:solidFill>
                          <a:effectLst/>
                          <a:latin typeface="Arial" panose="020B0604020202020204" pitchFamily="34" charset="0"/>
                        </a:rPr>
                        <a:t> </a:t>
                      </a:r>
                    </a:p>
                  </a:txBody>
                  <a:tcPr marL="0" marR="0" marT="0" marB="0" anchor="b">
                    <a:lnL>
                      <a:noFill/>
                    </a:lnL>
                    <a:lnR>
                      <a:noFill/>
                    </a:lnR>
                    <a:lnT>
                      <a:noFill/>
                    </a:lnT>
                    <a:lnB>
                      <a:noFill/>
                    </a:lnB>
                    <a:solidFill>
                      <a:srgbClr val="000000"/>
                    </a:solidFill>
                  </a:tcPr>
                </a:tc>
                <a:tc>
                  <a:txBody>
                    <a:bodyPr/>
                    <a:lstStyle/>
                    <a:p>
                      <a:pPr algn="r" fontAlgn="b"/>
                      <a:r>
                        <a:rPr lang="en-US" sz="700" b="0" i="0" u="none" strike="noStrike" dirty="0">
                          <a:solidFill>
                            <a:srgbClr val="000000"/>
                          </a:solidFill>
                          <a:effectLst/>
                          <a:latin typeface="Arial" panose="020B0604020202020204" pitchFamily="34" charset="0"/>
                        </a:rPr>
                        <a:t>15,806.22</a:t>
                      </a:r>
                    </a:p>
                  </a:txBody>
                  <a:tcPr marL="0" marR="0" marT="0" marB="0" anchor="b">
                    <a:lnL>
                      <a:noFill/>
                    </a:lnL>
                    <a:lnR>
                      <a:noFill/>
                    </a:lnR>
                    <a:lnT>
                      <a:noFill/>
                    </a:lnT>
                    <a:lnB>
                      <a:noFill/>
                    </a:lnB>
                    <a:solidFill>
                      <a:srgbClr val="FFFF99"/>
                    </a:solidFill>
                  </a:tcPr>
                </a:tc>
                <a:tc>
                  <a:txBody>
                    <a:bodyPr/>
                    <a:lstStyle/>
                    <a:p>
                      <a:pPr algn="r" fontAlgn="b"/>
                      <a:r>
                        <a:rPr lang="en-US" sz="700" b="0" i="0" u="none" strike="noStrike" dirty="0">
                          <a:solidFill>
                            <a:srgbClr val="000000"/>
                          </a:solidFill>
                          <a:effectLst/>
                          <a:latin typeface="Arial" panose="020B0604020202020204" pitchFamily="34" charset="0"/>
                        </a:rPr>
                        <a:t>9,443.78</a:t>
                      </a:r>
                    </a:p>
                  </a:txBody>
                  <a:tcPr marL="0" marR="0" marT="0" marB="0" anchor="b">
                    <a:lnL>
                      <a:noFill/>
                    </a:lnL>
                    <a:lnR>
                      <a:noFill/>
                    </a:lnR>
                    <a:lnT>
                      <a:noFill/>
                    </a:lnT>
                    <a:lnB>
                      <a:noFill/>
                    </a:lnB>
                    <a:solidFill>
                      <a:srgbClr val="FFFF99"/>
                    </a:solidFill>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0" marR="0" marT="0" marB="0" anchor="b">
                    <a:lnL>
                      <a:noFill/>
                    </a:lnL>
                    <a:lnR>
                      <a:noFill/>
                    </a:lnR>
                    <a:lnT>
                      <a:noFill/>
                    </a:lnT>
                    <a:lnB>
                      <a:noFill/>
                    </a:lnB>
                  </a:tcPr>
                </a:tc>
                <a:tc>
                  <a:txBody>
                    <a:bodyPr/>
                    <a:lstStyle/>
                    <a:p>
                      <a:pPr algn="r" fontAlgn="b"/>
                      <a:r>
                        <a:rPr lang="en-US" sz="700" b="0" i="0" u="none" strike="noStrike" dirty="0">
                          <a:solidFill>
                            <a:srgbClr val="000000"/>
                          </a:solidFill>
                          <a:effectLst/>
                          <a:latin typeface="Arial" panose="020B0604020202020204" pitchFamily="34" charset="0"/>
                        </a:rPr>
                        <a:t>25,250.00</a:t>
                      </a:r>
                    </a:p>
                  </a:txBody>
                  <a:tcPr marL="0" marR="0" marT="0" marB="0" anchor="b">
                    <a:lnL>
                      <a:noFill/>
                    </a:lnL>
                    <a:lnR>
                      <a:noFill/>
                    </a:lnR>
                    <a:lnT>
                      <a:noFill/>
                    </a:lnT>
                    <a:lnB>
                      <a:noFill/>
                    </a:lnB>
                    <a:solidFill>
                      <a:srgbClr val="FFFF99"/>
                    </a:solidFill>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0" marR="0" marT="0" marB="0" anchor="b">
                    <a:lnL>
                      <a:noFill/>
                    </a:lnL>
                    <a:lnR>
                      <a:noFill/>
                    </a:lnR>
                    <a:lnT>
                      <a:noFill/>
                    </a:lnT>
                    <a:lnB>
                      <a:noFill/>
                    </a:lnB>
                  </a:tcPr>
                </a:tc>
                <a:tc>
                  <a:txBody>
                    <a:bodyPr/>
                    <a:lstStyle/>
                    <a:p>
                      <a:pPr algn="r" fontAlgn="b"/>
                      <a:r>
                        <a:rPr lang="en-US" sz="700" b="0" i="0" u="none" strike="noStrike" dirty="0">
                          <a:solidFill>
                            <a:srgbClr val="000000"/>
                          </a:solidFill>
                          <a:effectLst/>
                          <a:latin typeface="Arial" panose="020B0604020202020204" pitchFamily="34" charset="0"/>
                        </a:rPr>
                        <a:t>25,250.00</a:t>
                      </a:r>
                    </a:p>
                  </a:txBody>
                  <a:tcPr marL="0" marR="0" marT="0" marB="0" anchor="b">
                    <a:lnL>
                      <a:noFill/>
                    </a:lnL>
                    <a:lnR>
                      <a:noFill/>
                    </a:lnR>
                    <a:lnT>
                      <a:noFill/>
                    </a:lnT>
                    <a:lnB>
                      <a:noFill/>
                    </a:lnB>
                    <a:solidFill>
                      <a:srgbClr val="CCFF66"/>
                    </a:solidFill>
                  </a:tcPr>
                </a:tc>
                <a:tc>
                  <a:txBody>
                    <a:bodyPr/>
                    <a:lstStyle/>
                    <a:p>
                      <a:pPr algn="l" fontAlgn="b"/>
                      <a:r>
                        <a:rPr lang="en-US" sz="700" b="0" i="0" u="none" strike="noStrike" dirty="0">
                          <a:solidFill>
                            <a:srgbClr val="000000"/>
                          </a:solidFill>
                          <a:effectLst/>
                          <a:latin typeface="Arial" panose="020B0604020202020204" pitchFamily="34" charset="0"/>
                        </a:rPr>
                        <a:t> </a:t>
                      </a:r>
                    </a:p>
                  </a:txBody>
                  <a:tcPr marL="0" marR="0" marT="0" marB="0" anchor="b">
                    <a:lnL>
                      <a:noFill/>
                    </a:lnL>
                    <a:lnR>
                      <a:noFill/>
                    </a:lnR>
                    <a:lnT>
                      <a:noFill/>
                    </a:lnT>
                    <a:lnB>
                      <a:noFill/>
                    </a:lnB>
                    <a:solidFill>
                      <a:srgbClr val="000000"/>
                    </a:solidFill>
                  </a:tcPr>
                </a:tc>
                <a:tc>
                  <a:txBody>
                    <a:bodyPr/>
                    <a:lstStyle/>
                    <a:p>
                      <a:pPr algn="r" fontAlgn="b"/>
                      <a:r>
                        <a:rPr lang="en-US" sz="700" b="0" i="0" u="none" strike="noStrike" dirty="0">
                          <a:solidFill>
                            <a:srgbClr val="000000"/>
                          </a:solidFill>
                          <a:effectLst/>
                          <a:latin typeface="Arial" panose="020B0604020202020204" pitchFamily="34" charset="0"/>
                        </a:rPr>
                        <a:t>26,750.00</a:t>
                      </a:r>
                    </a:p>
                  </a:txBody>
                  <a:tcPr marL="0" marR="0" marT="0" marB="0" anchor="b">
                    <a:lnL>
                      <a:noFill/>
                    </a:lnL>
                    <a:lnR>
                      <a:noFill/>
                    </a:lnR>
                    <a:lnT>
                      <a:noFill/>
                    </a:lnT>
                    <a:lnB>
                      <a:noFill/>
                    </a:lnB>
                    <a:solidFill>
                      <a:srgbClr val="CCFF66"/>
                    </a:solidFill>
                  </a:tcPr>
                </a:tc>
                <a:extLst>
                  <a:ext uri="{0D108BD9-81ED-4DB2-BD59-A6C34878D82A}">
                    <a16:rowId xmlns:a16="http://schemas.microsoft.com/office/drawing/2014/main" val="3602789981"/>
                  </a:ext>
                </a:extLst>
              </a:tr>
              <a:tr h="164535">
                <a:tc>
                  <a:txBody>
                    <a:bodyPr/>
                    <a:lstStyle/>
                    <a:p>
                      <a:pPr algn="l" fontAlgn="b"/>
                      <a:endParaRPr lang="en-US" sz="700" b="1" i="0" u="none" strike="noStrike" dirty="0">
                        <a:solidFill>
                          <a:srgbClr val="000000"/>
                        </a:solidFill>
                        <a:effectLst/>
                        <a:latin typeface="Arial" panose="020B0604020202020204" pitchFamily="34" charset="0"/>
                      </a:endParaRPr>
                    </a:p>
                  </a:txBody>
                  <a:tcPr marL="0" marR="0" marT="0" marB="0" anchor="b">
                    <a:lnL>
                      <a:noFill/>
                    </a:lnL>
                    <a:lnR>
                      <a:noFill/>
                    </a:lnR>
                    <a:lnT>
                      <a:noFill/>
                    </a:lnT>
                    <a:lnB>
                      <a:noFill/>
                    </a:lnB>
                  </a:tcPr>
                </a:tc>
                <a:tc>
                  <a:txBody>
                    <a:bodyPr/>
                    <a:lstStyle/>
                    <a:p>
                      <a:pPr algn="l" fontAlgn="b"/>
                      <a:r>
                        <a:rPr lang="en-US" sz="700" b="1" i="0" u="none" strike="noStrike" dirty="0">
                          <a:solidFill>
                            <a:srgbClr val="000000"/>
                          </a:solidFill>
                          <a:effectLst/>
                          <a:latin typeface="Arial" panose="020B0604020202020204" pitchFamily="34" charset="0"/>
                        </a:rPr>
                        <a:t>53630.1 · RECYCLING-WAGES - OVERTIME</a:t>
                      </a:r>
                    </a:p>
                  </a:txBody>
                  <a:tcPr marL="0" marR="0" marT="0" marB="0" anchor="b">
                    <a:lnL>
                      <a:noFill/>
                    </a:lnL>
                    <a:lnR>
                      <a:noFill/>
                    </a:lnR>
                    <a:lnT>
                      <a:noFill/>
                    </a:lnT>
                    <a:lnB>
                      <a:noFill/>
                    </a:lnB>
                  </a:tcPr>
                </a:tc>
                <a:tc>
                  <a:txBody>
                    <a:bodyPr/>
                    <a:lstStyle/>
                    <a:p>
                      <a:pPr algn="r" fontAlgn="b"/>
                      <a:r>
                        <a:rPr lang="en-US" sz="700" b="0" i="0" u="none" strike="noStrike" dirty="0">
                          <a:solidFill>
                            <a:srgbClr val="000000"/>
                          </a:solidFill>
                          <a:effectLst/>
                          <a:latin typeface="Arial" panose="020B0604020202020204" pitchFamily="34" charset="0"/>
                        </a:rPr>
                        <a:t>314.24</a:t>
                      </a:r>
                    </a:p>
                  </a:txBody>
                  <a:tcPr marL="0" marR="0" marT="0" marB="0" anchor="b">
                    <a:lnL>
                      <a:noFill/>
                    </a:lnL>
                    <a:lnR>
                      <a:noFill/>
                    </a:lnR>
                    <a:lnT>
                      <a:noFill/>
                    </a:lnT>
                    <a:lnB>
                      <a:noFill/>
                    </a:lnB>
                    <a:solidFill>
                      <a:srgbClr val="C5D9F1"/>
                    </a:solidFill>
                  </a:tcPr>
                </a:tc>
                <a:tc>
                  <a:txBody>
                    <a:bodyPr/>
                    <a:lstStyle/>
                    <a:p>
                      <a:pPr algn="l" fontAlgn="b"/>
                      <a:endParaRPr lang="en-US" sz="1000" b="0" i="0" u="none" strike="noStrike" dirty="0">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r" fontAlgn="b"/>
                      <a:r>
                        <a:rPr lang="en-US" sz="700" b="0" i="0" u="none" strike="noStrike" dirty="0">
                          <a:solidFill>
                            <a:srgbClr val="000000"/>
                          </a:solidFill>
                          <a:effectLst/>
                          <a:latin typeface="Arial" panose="020B0604020202020204" pitchFamily="34" charset="0"/>
                        </a:rPr>
                        <a:t>920.08</a:t>
                      </a:r>
                    </a:p>
                  </a:txBody>
                  <a:tcPr marL="0" marR="0" marT="0" marB="0" anchor="b">
                    <a:lnL>
                      <a:noFill/>
                    </a:lnL>
                    <a:lnR>
                      <a:noFill/>
                    </a:lnR>
                    <a:lnT>
                      <a:noFill/>
                    </a:lnT>
                    <a:lnB>
                      <a:noFill/>
                    </a:lnB>
                    <a:solidFill>
                      <a:srgbClr val="8DB4E3"/>
                    </a:solidFill>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0" marR="0" marT="0" marB="0" anchor="b">
                    <a:lnL>
                      <a:noFill/>
                    </a:lnL>
                    <a:lnR>
                      <a:noFill/>
                    </a:lnR>
                    <a:lnT>
                      <a:noFill/>
                    </a:lnT>
                    <a:lnB>
                      <a:noFill/>
                    </a:lnB>
                  </a:tcPr>
                </a:tc>
                <a:tc>
                  <a:txBody>
                    <a:bodyPr/>
                    <a:lstStyle/>
                    <a:p>
                      <a:pPr algn="r" fontAlgn="b"/>
                      <a:r>
                        <a:rPr lang="en-US" sz="700" b="0" i="0" u="none" strike="noStrike" dirty="0">
                          <a:solidFill>
                            <a:srgbClr val="000000"/>
                          </a:solidFill>
                          <a:effectLst/>
                          <a:latin typeface="Arial" panose="020B0604020202020204" pitchFamily="34" charset="0"/>
                        </a:rPr>
                        <a:t>0.00</a:t>
                      </a:r>
                    </a:p>
                  </a:txBody>
                  <a:tcPr marL="0" marR="0" marT="0" marB="0" anchor="b">
                    <a:lnL>
                      <a:noFill/>
                    </a:lnL>
                    <a:lnR>
                      <a:noFill/>
                    </a:lnR>
                    <a:lnT>
                      <a:noFill/>
                    </a:lnT>
                    <a:lnB>
                      <a:noFill/>
                    </a:lnB>
                    <a:solidFill>
                      <a:srgbClr val="FFFF99"/>
                    </a:solidFill>
                  </a:tcPr>
                </a:tc>
                <a:tc>
                  <a:txBody>
                    <a:bodyPr/>
                    <a:lstStyle/>
                    <a:p>
                      <a:pPr algn="l" fontAlgn="b"/>
                      <a:r>
                        <a:rPr lang="en-US" sz="700" b="0" i="0" u="none" strike="noStrike" dirty="0">
                          <a:solidFill>
                            <a:srgbClr val="000000"/>
                          </a:solidFill>
                          <a:effectLst/>
                          <a:latin typeface="Arial" panose="020B0604020202020204" pitchFamily="34" charset="0"/>
                        </a:rPr>
                        <a:t> </a:t>
                      </a:r>
                    </a:p>
                  </a:txBody>
                  <a:tcPr marL="0" marR="0" marT="0" marB="0" anchor="b">
                    <a:lnL>
                      <a:noFill/>
                    </a:lnL>
                    <a:lnR>
                      <a:noFill/>
                    </a:lnR>
                    <a:lnT>
                      <a:noFill/>
                    </a:lnT>
                    <a:lnB>
                      <a:noFill/>
                    </a:lnB>
                    <a:solidFill>
                      <a:srgbClr val="000000"/>
                    </a:solidFill>
                  </a:tcPr>
                </a:tc>
                <a:tc>
                  <a:txBody>
                    <a:bodyPr/>
                    <a:lstStyle/>
                    <a:p>
                      <a:pPr algn="r" fontAlgn="b"/>
                      <a:r>
                        <a:rPr lang="en-US" sz="700" b="0" i="0" u="none" strike="noStrike" dirty="0">
                          <a:solidFill>
                            <a:srgbClr val="000000"/>
                          </a:solidFill>
                          <a:effectLst/>
                          <a:latin typeface="Arial" panose="020B0604020202020204" pitchFamily="34" charset="0"/>
                        </a:rPr>
                        <a:t>81.72</a:t>
                      </a:r>
                    </a:p>
                  </a:txBody>
                  <a:tcPr marL="0" marR="0" marT="0" marB="0" anchor="b">
                    <a:lnL>
                      <a:noFill/>
                    </a:lnL>
                    <a:lnR>
                      <a:noFill/>
                    </a:lnR>
                    <a:lnT>
                      <a:noFill/>
                    </a:lnT>
                    <a:lnB>
                      <a:noFill/>
                    </a:lnB>
                    <a:solidFill>
                      <a:srgbClr val="FFFF99"/>
                    </a:solidFill>
                  </a:tcPr>
                </a:tc>
                <a:tc>
                  <a:txBody>
                    <a:bodyPr/>
                    <a:lstStyle/>
                    <a:p>
                      <a:pPr algn="r" fontAlgn="b"/>
                      <a:r>
                        <a:rPr lang="en-US" sz="700" b="0" i="0" u="none" strike="noStrike" dirty="0">
                          <a:solidFill>
                            <a:srgbClr val="000000"/>
                          </a:solidFill>
                          <a:effectLst/>
                          <a:latin typeface="Arial" panose="020B0604020202020204" pitchFamily="34" charset="0"/>
                        </a:rPr>
                        <a:t>918.28</a:t>
                      </a:r>
                    </a:p>
                  </a:txBody>
                  <a:tcPr marL="0" marR="0" marT="0" marB="0" anchor="b">
                    <a:lnL>
                      <a:noFill/>
                    </a:lnL>
                    <a:lnR>
                      <a:noFill/>
                    </a:lnR>
                    <a:lnT>
                      <a:noFill/>
                    </a:lnT>
                    <a:lnB>
                      <a:noFill/>
                    </a:lnB>
                    <a:solidFill>
                      <a:srgbClr val="FFFF99"/>
                    </a:solidFill>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0" marR="0" marT="0" marB="0" anchor="b">
                    <a:lnL>
                      <a:noFill/>
                    </a:lnL>
                    <a:lnR>
                      <a:noFill/>
                    </a:lnR>
                    <a:lnT>
                      <a:noFill/>
                    </a:lnT>
                    <a:lnB>
                      <a:noFill/>
                    </a:lnB>
                  </a:tcPr>
                </a:tc>
                <a:tc>
                  <a:txBody>
                    <a:bodyPr/>
                    <a:lstStyle/>
                    <a:p>
                      <a:pPr algn="r" fontAlgn="b"/>
                      <a:r>
                        <a:rPr lang="en-US" sz="700" b="0" i="0" u="none" strike="noStrike" dirty="0">
                          <a:solidFill>
                            <a:srgbClr val="000000"/>
                          </a:solidFill>
                          <a:effectLst/>
                          <a:latin typeface="Arial" panose="020B0604020202020204" pitchFamily="34" charset="0"/>
                        </a:rPr>
                        <a:t>1,000.00</a:t>
                      </a:r>
                    </a:p>
                  </a:txBody>
                  <a:tcPr marL="0" marR="0" marT="0" marB="0" anchor="b">
                    <a:lnL>
                      <a:noFill/>
                    </a:lnL>
                    <a:lnR>
                      <a:noFill/>
                    </a:lnR>
                    <a:lnT>
                      <a:noFill/>
                    </a:lnT>
                    <a:lnB>
                      <a:noFill/>
                    </a:lnB>
                    <a:solidFill>
                      <a:srgbClr val="FFFF99"/>
                    </a:solidFill>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0" marR="0" marT="0" marB="0" anchor="b">
                    <a:lnL>
                      <a:noFill/>
                    </a:lnL>
                    <a:lnR>
                      <a:noFill/>
                    </a:lnR>
                    <a:lnT>
                      <a:noFill/>
                    </a:lnT>
                    <a:lnB>
                      <a:noFill/>
                    </a:lnB>
                  </a:tcPr>
                </a:tc>
                <a:tc>
                  <a:txBody>
                    <a:bodyPr/>
                    <a:lstStyle/>
                    <a:p>
                      <a:pPr algn="r" fontAlgn="b"/>
                      <a:r>
                        <a:rPr lang="en-US" sz="700" b="0" i="0" u="none" strike="noStrike" dirty="0">
                          <a:solidFill>
                            <a:srgbClr val="000000"/>
                          </a:solidFill>
                          <a:effectLst/>
                          <a:latin typeface="Arial" panose="020B0604020202020204" pitchFamily="34" charset="0"/>
                        </a:rPr>
                        <a:t>1,000.00</a:t>
                      </a:r>
                    </a:p>
                  </a:txBody>
                  <a:tcPr marL="0" marR="0" marT="0" marB="0" anchor="b">
                    <a:lnL>
                      <a:noFill/>
                    </a:lnL>
                    <a:lnR>
                      <a:noFill/>
                    </a:lnR>
                    <a:lnT>
                      <a:noFill/>
                    </a:lnT>
                    <a:lnB>
                      <a:noFill/>
                    </a:lnB>
                    <a:solidFill>
                      <a:srgbClr val="CCFF66"/>
                    </a:solidFill>
                  </a:tcPr>
                </a:tc>
                <a:tc>
                  <a:txBody>
                    <a:bodyPr/>
                    <a:lstStyle/>
                    <a:p>
                      <a:pPr algn="l" fontAlgn="b"/>
                      <a:r>
                        <a:rPr lang="en-US" sz="700" b="0" i="0" u="none" strike="noStrike" dirty="0">
                          <a:solidFill>
                            <a:srgbClr val="000000"/>
                          </a:solidFill>
                          <a:effectLst/>
                          <a:latin typeface="Arial" panose="020B0604020202020204" pitchFamily="34" charset="0"/>
                        </a:rPr>
                        <a:t> </a:t>
                      </a:r>
                    </a:p>
                  </a:txBody>
                  <a:tcPr marL="0" marR="0" marT="0" marB="0" anchor="b">
                    <a:lnL>
                      <a:noFill/>
                    </a:lnL>
                    <a:lnR>
                      <a:noFill/>
                    </a:lnR>
                    <a:lnT>
                      <a:noFill/>
                    </a:lnT>
                    <a:lnB>
                      <a:noFill/>
                    </a:lnB>
                    <a:solidFill>
                      <a:srgbClr val="000000"/>
                    </a:solidFill>
                  </a:tcPr>
                </a:tc>
                <a:tc>
                  <a:txBody>
                    <a:bodyPr/>
                    <a:lstStyle/>
                    <a:p>
                      <a:pPr algn="r" fontAlgn="b"/>
                      <a:r>
                        <a:rPr lang="en-US" sz="700" b="0" i="0" u="none" strike="noStrike" dirty="0">
                          <a:solidFill>
                            <a:srgbClr val="000000"/>
                          </a:solidFill>
                          <a:effectLst/>
                          <a:latin typeface="Arial" panose="020B0604020202020204" pitchFamily="34" charset="0"/>
                        </a:rPr>
                        <a:t>500.00</a:t>
                      </a:r>
                    </a:p>
                  </a:txBody>
                  <a:tcPr marL="0" marR="0" marT="0" marB="0" anchor="b">
                    <a:lnL>
                      <a:noFill/>
                    </a:lnL>
                    <a:lnR>
                      <a:noFill/>
                    </a:lnR>
                    <a:lnT>
                      <a:noFill/>
                    </a:lnT>
                    <a:lnB>
                      <a:noFill/>
                    </a:lnB>
                    <a:solidFill>
                      <a:srgbClr val="CCFF66"/>
                    </a:solidFill>
                  </a:tcPr>
                </a:tc>
                <a:extLst>
                  <a:ext uri="{0D108BD9-81ED-4DB2-BD59-A6C34878D82A}">
                    <a16:rowId xmlns:a16="http://schemas.microsoft.com/office/drawing/2014/main" val="47146792"/>
                  </a:ext>
                </a:extLst>
              </a:tr>
              <a:tr h="164535">
                <a:tc>
                  <a:txBody>
                    <a:bodyPr/>
                    <a:lstStyle/>
                    <a:p>
                      <a:pPr algn="l" fontAlgn="b"/>
                      <a:endParaRPr lang="en-US" sz="700" b="1" i="0" u="none" strike="noStrike" dirty="0">
                        <a:solidFill>
                          <a:srgbClr val="000000"/>
                        </a:solidFill>
                        <a:effectLst/>
                        <a:latin typeface="Arial" panose="020B0604020202020204" pitchFamily="34" charset="0"/>
                      </a:endParaRPr>
                    </a:p>
                  </a:txBody>
                  <a:tcPr marL="0" marR="0" marT="0" marB="0" anchor="b">
                    <a:lnL>
                      <a:noFill/>
                    </a:lnL>
                    <a:lnR>
                      <a:noFill/>
                    </a:lnR>
                    <a:lnT>
                      <a:noFill/>
                    </a:lnT>
                    <a:lnB>
                      <a:noFill/>
                    </a:lnB>
                  </a:tcPr>
                </a:tc>
                <a:tc>
                  <a:txBody>
                    <a:bodyPr/>
                    <a:lstStyle/>
                    <a:p>
                      <a:pPr algn="l" fontAlgn="b"/>
                      <a:r>
                        <a:rPr lang="en-US" sz="700" b="1" i="0" u="none" strike="noStrike" dirty="0">
                          <a:solidFill>
                            <a:srgbClr val="000000"/>
                          </a:solidFill>
                          <a:effectLst/>
                          <a:latin typeface="Arial" panose="020B0604020202020204" pitchFamily="34" charset="0"/>
                        </a:rPr>
                        <a:t>53631 · RECYCLING-SOCIAL SECURITY</a:t>
                      </a:r>
                    </a:p>
                  </a:txBody>
                  <a:tcPr marL="0" marR="0" marT="0" marB="0" anchor="b">
                    <a:lnL>
                      <a:noFill/>
                    </a:lnL>
                    <a:lnR>
                      <a:noFill/>
                    </a:lnR>
                    <a:lnT>
                      <a:noFill/>
                    </a:lnT>
                    <a:lnB>
                      <a:noFill/>
                    </a:lnB>
                  </a:tcPr>
                </a:tc>
                <a:tc>
                  <a:txBody>
                    <a:bodyPr/>
                    <a:lstStyle/>
                    <a:p>
                      <a:pPr algn="r" fontAlgn="b"/>
                      <a:r>
                        <a:rPr lang="en-US" sz="700" b="0" i="0" u="none" strike="noStrike" dirty="0">
                          <a:solidFill>
                            <a:srgbClr val="000000"/>
                          </a:solidFill>
                          <a:effectLst/>
                          <a:latin typeface="Arial" panose="020B0604020202020204" pitchFamily="34" charset="0"/>
                        </a:rPr>
                        <a:t>1,642.81</a:t>
                      </a:r>
                    </a:p>
                  </a:txBody>
                  <a:tcPr marL="0" marR="0" marT="0" marB="0" anchor="b">
                    <a:lnL>
                      <a:noFill/>
                    </a:lnL>
                    <a:lnR>
                      <a:noFill/>
                    </a:lnR>
                    <a:lnT>
                      <a:noFill/>
                    </a:lnT>
                    <a:lnB>
                      <a:noFill/>
                    </a:lnB>
                    <a:solidFill>
                      <a:srgbClr val="C5D9F1"/>
                    </a:solidFill>
                  </a:tcPr>
                </a:tc>
                <a:tc>
                  <a:txBody>
                    <a:bodyPr/>
                    <a:lstStyle/>
                    <a:p>
                      <a:pPr algn="l" fontAlgn="b"/>
                      <a:endParaRPr lang="en-US" sz="1000" b="0" i="0" u="none" strike="noStrike" dirty="0">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r" fontAlgn="b"/>
                      <a:r>
                        <a:rPr lang="en-US" sz="700" b="0" i="0" u="none" strike="noStrike" dirty="0">
                          <a:solidFill>
                            <a:srgbClr val="000000"/>
                          </a:solidFill>
                          <a:effectLst/>
                          <a:latin typeface="Arial" panose="020B0604020202020204" pitchFamily="34" charset="0"/>
                        </a:rPr>
                        <a:t>2,275.82</a:t>
                      </a:r>
                    </a:p>
                  </a:txBody>
                  <a:tcPr marL="0" marR="0" marT="0" marB="0" anchor="b">
                    <a:lnL>
                      <a:noFill/>
                    </a:lnL>
                    <a:lnR>
                      <a:noFill/>
                    </a:lnR>
                    <a:lnT>
                      <a:noFill/>
                    </a:lnT>
                    <a:lnB>
                      <a:noFill/>
                    </a:lnB>
                    <a:solidFill>
                      <a:srgbClr val="8DB4E3"/>
                    </a:solidFill>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0" marR="0" marT="0" marB="0" anchor="b">
                    <a:lnL>
                      <a:noFill/>
                    </a:lnL>
                    <a:lnR>
                      <a:noFill/>
                    </a:lnR>
                    <a:lnT>
                      <a:noFill/>
                    </a:lnT>
                    <a:lnB>
                      <a:noFill/>
                    </a:lnB>
                  </a:tcPr>
                </a:tc>
                <a:tc>
                  <a:txBody>
                    <a:bodyPr/>
                    <a:lstStyle/>
                    <a:p>
                      <a:pPr algn="r" fontAlgn="b"/>
                      <a:r>
                        <a:rPr lang="en-US" sz="700" b="0" i="0" u="none" strike="noStrike" dirty="0">
                          <a:solidFill>
                            <a:srgbClr val="000000"/>
                          </a:solidFill>
                          <a:effectLst/>
                          <a:latin typeface="Arial" panose="020B0604020202020204" pitchFamily="34" charset="0"/>
                        </a:rPr>
                        <a:t>2,322.05</a:t>
                      </a:r>
                    </a:p>
                  </a:txBody>
                  <a:tcPr marL="0" marR="0" marT="0" marB="0" anchor="b">
                    <a:lnL>
                      <a:noFill/>
                    </a:lnL>
                    <a:lnR>
                      <a:noFill/>
                    </a:lnR>
                    <a:lnT>
                      <a:noFill/>
                    </a:lnT>
                    <a:lnB>
                      <a:noFill/>
                    </a:lnB>
                    <a:solidFill>
                      <a:srgbClr val="FFFF99"/>
                    </a:solidFill>
                  </a:tcPr>
                </a:tc>
                <a:tc>
                  <a:txBody>
                    <a:bodyPr/>
                    <a:lstStyle/>
                    <a:p>
                      <a:pPr algn="l" fontAlgn="b"/>
                      <a:r>
                        <a:rPr lang="en-US" sz="700" b="0" i="0" u="none" strike="noStrike" dirty="0">
                          <a:solidFill>
                            <a:srgbClr val="000000"/>
                          </a:solidFill>
                          <a:effectLst/>
                          <a:latin typeface="Arial" panose="020B0604020202020204" pitchFamily="34" charset="0"/>
                        </a:rPr>
                        <a:t> </a:t>
                      </a:r>
                    </a:p>
                  </a:txBody>
                  <a:tcPr marL="0" marR="0" marT="0" marB="0" anchor="b">
                    <a:lnL>
                      <a:noFill/>
                    </a:lnL>
                    <a:lnR>
                      <a:noFill/>
                    </a:lnR>
                    <a:lnT>
                      <a:noFill/>
                    </a:lnT>
                    <a:lnB>
                      <a:noFill/>
                    </a:lnB>
                    <a:solidFill>
                      <a:srgbClr val="000000"/>
                    </a:solidFill>
                  </a:tcPr>
                </a:tc>
                <a:tc>
                  <a:txBody>
                    <a:bodyPr/>
                    <a:lstStyle/>
                    <a:p>
                      <a:pPr algn="r" fontAlgn="b"/>
                      <a:r>
                        <a:rPr lang="en-US" sz="700" b="0" i="0" u="none" strike="noStrike" dirty="0">
                          <a:solidFill>
                            <a:srgbClr val="000000"/>
                          </a:solidFill>
                          <a:effectLst/>
                          <a:latin typeface="Arial" panose="020B0604020202020204" pitchFamily="34" charset="0"/>
                        </a:rPr>
                        <a:t>1,549.43</a:t>
                      </a:r>
                    </a:p>
                  </a:txBody>
                  <a:tcPr marL="0" marR="0" marT="0" marB="0" anchor="b">
                    <a:lnL>
                      <a:noFill/>
                    </a:lnL>
                    <a:lnR>
                      <a:noFill/>
                    </a:lnR>
                    <a:lnT>
                      <a:noFill/>
                    </a:lnT>
                    <a:lnB>
                      <a:noFill/>
                    </a:lnB>
                    <a:solidFill>
                      <a:srgbClr val="FFFF99"/>
                    </a:solidFill>
                  </a:tcPr>
                </a:tc>
                <a:tc>
                  <a:txBody>
                    <a:bodyPr/>
                    <a:lstStyle/>
                    <a:p>
                      <a:pPr algn="r" fontAlgn="b"/>
                      <a:r>
                        <a:rPr lang="en-US" sz="700" b="0" i="0" u="none" strike="noStrike" dirty="0">
                          <a:solidFill>
                            <a:srgbClr val="000000"/>
                          </a:solidFill>
                          <a:effectLst/>
                          <a:latin typeface="Arial" panose="020B0604020202020204" pitchFamily="34" charset="0"/>
                        </a:rPr>
                        <a:t>450.57</a:t>
                      </a:r>
                    </a:p>
                  </a:txBody>
                  <a:tcPr marL="0" marR="0" marT="0" marB="0" anchor="b">
                    <a:lnL>
                      <a:noFill/>
                    </a:lnL>
                    <a:lnR>
                      <a:noFill/>
                    </a:lnR>
                    <a:lnT>
                      <a:noFill/>
                    </a:lnT>
                    <a:lnB>
                      <a:noFill/>
                    </a:lnB>
                    <a:solidFill>
                      <a:srgbClr val="FFFF99"/>
                    </a:solidFill>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0" marR="0" marT="0" marB="0" anchor="b">
                    <a:lnL>
                      <a:noFill/>
                    </a:lnL>
                    <a:lnR>
                      <a:noFill/>
                    </a:lnR>
                    <a:lnT>
                      <a:noFill/>
                    </a:lnT>
                    <a:lnB>
                      <a:noFill/>
                    </a:lnB>
                  </a:tcPr>
                </a:tc>
                <a:tc>
                  <a:txBody>
                    <a:bodyPr/>
                    <a:lstStyle/>
                    <a:p>
                      <a:pPr algn="r" fontAlgn="b"/>
                      <a:r>
                        <a:rPr lang="en-US" sz="700" b="0" i="0" u="none" strike="noStrike" dirty="0">
                          <a:solidFill>
                            <a:srgbClr val="000000"/>
                          </a:solidFill>
                          <a:effectLst/>
                          <a:latin typeface="Arial" panose="020B0604020202020204" pitchFamily="34" charset="0"/>
                        </a:rPr>
                        <a:t>2,000.00</a:t>
                      </a:r>
                    </a:p>
                  </a:txBody>
                  <a:tcPr marL="0" marR="0" marT="0" marB="0" anchor="b">
                    <a:lnL>
                      <a:noFill/>
                    </a:lnL>
                    <a:lnR>
                      <a:noFill/>
                    </a:lnR>
                    <a:lnT>
                      <a:noFill/>
                    </a:lnT>
                    <a:lnB>
                      <a:noFill/>
                    </a:lnB>
                    <a:solidFill>
                      <a:srgbClr val="FFFF99"/>
                    </a:solidFill>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0" marR="0" marT="0" marB="0" anchor="b">
                    <a:lnL>
                      <a:noFill/>
                    </a:lnL>
                    <a:lnR>
                      <a:noFill/>
                    </a:lnR>
                    <a:lnT>
                      <a:noFill/>
                    </a:lnT>
                    <a:lnB>
                      <a:noFill/>
                    </a:lnB>
                  </a:tcPr>
                </a:tc>
                <a:tc>
                  <a:txBody>
                    <a:bodyPr/>
                    <a:lstStyle/>
                    <a:p>
                      <a:pPr algn="r" fontAlgn="b"/>
                      <a:r>
                        <a:rPr lang="en-US" sz="700" b="0" i="0" u="none" strike="noStrike" dirty="0">
                          <a:solidFill>
                            <a:srgbClr val="000000"/>
                          </a:solidFill>
                          <a:effectLst/>
                          <a:latin typeface="Arial" panose="020B0604020202020204" pitchFamily="34" charset="0"/>
                        </a:rPr>
                        <a:t>2,000.00</a:t>
                      </a:r>
                    </a:p>
                  </a:txBody>
                  <a:tcPr marL="0" marR="0" marT="0" marB="0" anchor="b">
                    <a:lnL>
                      <a:noFill/>
                    </a:lnL>
                    <a:lnR>
                      <a:noFill/>
                    </a:lnR>
                    <a:lnT>
                      <a:noFill/>
                    </a:lnT>
                    <a:lnB>
                      <a:noFill/>
                    </a:lnB>
                    <a:solidFill>
                      <a:srgbClr val="CCFF66"/>
                    </a:solidFill>
                  </a:tcPr>
                </a:tc>
                <a:tc>
                  <a:txBody>
                    <a:bodyPr/>
                    <a:lstStyle/>
                    <a:p>
                      <a:pPr algn="l" fontAlgn="b"/>
                      <a:r>
                        <a:rPr lang="en-US" sz="700" b="0" i="0" u="none" strike="noStrike" dirty="0">
                          <a:solidFill>
                            <a:srgbClr val="000000"/>
                          </a:solidFill>
                          <a:effectLst/>
                          <a:latin typeface="Arial" panose="020B0604020202020204" pitchFamily="34" charset="0"/>
                        </a:rPr>
                        <a:t> </a:t>
                      </a:r>
                    </a:p>
                  </a:txBody>
                  <a:tcPr marL="0" marR="0" marT="0" marB="0" anchor="b">
                    <a:lnL>
                      <a:noFill/>
                    </a:lnL>
                    <a:lnR>
                      <a:noFill/>
                    </a:lnR>
                    <a:lnT>
                      <a:noFill/>
                    </a:lnT>
                    <a:lnB>
                      <a:noFill/>
                    </a:lnB>
                    <a:solidFill>
                      <a:srgbClr val="000000"/>
                    </a:solidFill>
                  </a:tcPr>
                </a:tc>
                <a:tc>
                  <a:txBody>
                    <a:bodyPr/>
                    <a:lstStyle/>
                    <a:p>
                      <a:pPr algn="r" fontAlgn="b"/>
                      <a:r>
                        <a:rPr lang="en-US" sz="700" b="0" i="0" u="none" strike="noStrike" dirty="0">
                          <a:solidFill>
                            <a:srgbClr val="000000"/>
                          </a:solidFill>
                          <a:effectLst/>
                          <a:latin typeface="Arial" panose="020B0604020202020204" pitchFamily="34" charset="0"/>
                        </a:rPr>
                        <a:t>2,000.00</a:t>
                      </a:r>
                    </a:p>
                  </a:txBody>
                  <a:tcPr marL="0" marR="0" marT="0" marB="0" anchor="b">
                    <a:lnL>
                      <a:noFill/>
                    </a:lnL>
                    <a:lnR>
                      <a:noFill/>
                    </a:lnR>
                    <a:lnT>
                      <a:noFill/>
                    </a:lnT>
                    <a:lnB>
                      <a:noFill/>
                    </a:lnB>
                    <a:solidFill>
                      <a:srgbClr val="CCFF66"/>
                    </a:solidFill>
                  </a:tcPr>
                </a:tc>
                <a:extLst>
                  <a:ext uri="{0D108BD9-81ED-4DB2-BD59-A6C34878D82A}">
                    <a16:rowId xmlns:a16="http://schemas.microsoft.com/office/drawing/2014/main" val="3330373025"/>
                  </a:ext>
                </a:extLst>
              </a:tr>
              <a:tr h="164535">
                <a:tc>
                  <a:txBody>
                    <a:bodyPr/>
                    <a:lstStyle/>
                    <a:p>
                      <a:pPr algn="l" fontAlgn="b"/>
                      <a:endParaRPr lang="en-US" sz="700" b="1" i="0" u="none" strike="noStrike" dirty="0">
                        <a:solidFill>
                          <a:srgbClr val="000000"/>
                        </a:solidFill>
                        <a:effectLst/>
                        <a:latin typeface="Arial" panose="020B0604020202020204" pitchFamily="34" charset="0"/>
                      </a:endParaRPr>
                    </a:p>
                  </a:txBody>
                  <a:tcPr marL="0" marR="0" marT="0" marB="0" anchor="b">
                    <a:lnL>
                      <a:noFill/>
                    </a:lnL>
                    <a:lnR>
                      <a:noFill/>
                    </a:lnR>
                    <a:lnT>
                      <a:noFill/>
                    </a:lnT>
                    <a:lnB>
                      <a:noFill/>
                    </a:lnB>
                  </a:tcPr>
                </a:tc>
                <a:tc>
                  <a:txBody>
                    <a:bodyPr/>
                    <a:lstStyle/>
                    <a:p>
                      <a:pPr algn="l" fontAlgn="b"/>
                      <a:r>
                        <a:rPr lang="en-US" sz="700" b="1" i="0" u="none" strike="noStrike" dirty="0">
                          <a:solidFill>
                            <a:srgbClr val="000000"/>
                          </a:solidFill>
                          <a:effectLst/>
                          <a:latin typeface="Arial" panose="020B0604020202020204" pitchFamily="34" charset="0"/>
                        </a:rPr>
                        <a:t>53632 · RECYCLING-HEALTH INSURANCE</a:t>
                      </a:r>
                    </a:p>
                  </a:txBody>
                  <a:tcPr marL="0" marR="0" marT="0" marB="0" anchor="b">
                    <a:lnL>
                      <a:noFill/>
                    </a:lnL>
                    <a:lnR>
                      <a:noFill/>
                    </a:lnR>
                    <a:lnT>
                      <a:noFill/>
                    </a:lnT>
                    <a:lnB>
                      <a:noFill/>
                    </a:lnB>
                  </a:tcPr>
                </a:tc>
                <a:tc>
                  <a:txBody>
                    <a:bodyPr/>
                    <a:lstStyle/>
                    <a:p>
                      <a:pPr algn="r" fontAlgn="b"/>
                      <a:r>
                        <a:rPr lang="en-US" sz="700" b="0" i="0" u="none" strike="noStrike" dirty="0">
                          <a:solidFill>
                            <a:srgbClr val="000000"/>
                          </a:solidFill>
                          <a:effectLst/>
                          <a:latin typeface="Arial" panose="020B0604020202020204" pitchFamily="34" charset="0"/>
                        </a:rPr>
                        <a:t>11,607.40</a:t>
                      </a:r>
                    </a:p>
                  </a:txBody>
                  <a:tcPr marL="0" marR="0" marT="0" marB="0" anchor="b">
                    <a:lnL>
                      <a:noFill/>
                    </a:lnL>
                    <a:lnR>
                      <a:noFill/>
                    </a:lnR>
                    <a:lnT>
                      <a:noFill/>
                    </a:lnT>
                    <a:lnB>
                      <a:noFill/>
                    </a:lnB>
                    <a:solidFill>
                      <a:srgbClr val="C5D9F1"/>
                    </a:solidFill>
                  </a:tcPr>
                </a:tc>
                <a:tc>
                  <a:txBody>
                    <a:bodyPr/>
                    <a:lstStyle/>
                    <a:p>
                      <a:pPr algn="l" fontAlgn="b"/>
                      <a:endParaRPr lang="en-US" sz="1000" b="0" i="0" u="none" strike="noStrike" dirty="0">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r" fontAlgn="b"/>
                      <a:r>
                        <a:rPr lang="en-US" sz="700" b="0" i="0" u="none" strike="noStrike" dirty="0">
                          <a:solidFill>
                            <a:srgbClr val="000000"/>
                          </a:solidFill>
                          <a:effectLst/>
                          <a:latin typeface="Arial" panose="020B0604020202020204" pitchFamily="34" charset="0"/>
                        </a:rPr>
                        <a:t>10,558.97</a:t>
                      </a:r>
                    </a:p>
                  </a:txBody>
                  <a:tcPr marL="0" marR="0" marT="0" marB="0" anchor="b">
                    <a:lnL>
                      <a:noFill/>
                    </a:lnL>
                    <a:lnR>
                      <a:noFill/>
                    </a:lnR>
                    <a:lnT>
                      <a:noFill/>
                    </a:lnT>
                    <a:lnB>
                      <a:noFill/>
                    </a:lnB>
                    <a:solidFill>
                      <a:srgbClr val="8DB4E3"/>
                    </a:solidFill>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0" marR="0" marT="0" marB="0" anchor="b">
                    <a:lnL>
                      <a:noFill/>
                    </a:lnL>
                    <a:lnR>
                      <a:noFill/>
                    </a:lnR>
                    <a:lnT>
                      <a:noFill/>
                    </a:lnT>
                    <a:lnB>
                      <a:noFill/>
                    </a:lnB>
                  </a:tcPr>
                </a:tc>
                <a:tc>
                  <a:txBody>
                    <a:bodyPr/>
                    <a:lstStyle/>
                    <a:p>
                      <a:pPr algn="r" fontAlgn="b"/>
                      <a:r>
                        <a:rPr lang="en-US" sz="700" b="0" i="0" u="none" strike="noStrike" dirty="0">
                          <a:solidFill>
                            <a:srgbClr val="000000"/>
                          </a:solidFill>
                          <a:effectLst/>
                          <a:latin typeface="Arial" panose="020B0604020202020204" pitchFamily="34" charset="0"/>
                        </a:rPr>
                        <a:t>10,307.94</a:t>
                      </a:r>
                    </a:p>
                  </a:txBody>
                  <a:tcPr marL="0" marR="0" marT="0" marB="0" anchor="b">
                    <a:lnL>
                      <a:noFill/>
                    </a:lnL>
                    <a:lnR>
                      <a:noFill/>
                    </a:lnR>
                    <a:lnT>
                      <a:noFill/>
                    </a:lnT>
                    <a:lnB>
                      <a:noFill/>
                    </a:lnB>
                    <a:solidFill>
                      <a:srgbClr val="FFFF99"/>
                    </a:solidFill>
                  </a:tcPr>
                </a:tc>
                <a:tc>
                  <a:txBody>
                    <a:bodyPr/>
                    <a:lstStyle/>
                    <a:p>
                      <a:pPr algn="l" fontAlgn="b"/>
                      <a:r>
                        <a:rPr lang="en-US" sz="700" b="0" i="0" u="none" strike="noStrike" dirty="0">
                          <a:solidFill>
                            <a:srgbClr val="000000"/>
                          </a:solidFill>
                          <a:effectLst/>
                          <a:latin typeface="Arial" panose="020B0604020202020204" pitchFamily="34" charset="0"/>
                        </a:rPr>
                        <a:t> </a:t>
                      </a:r>
                    </a:p>
                  </a:txBody>
                  <a:tcPr marL="0" marR="0" marT="0" marB="0" anchor="b">
                    <a:lnL>
                      <a:noFill/>
                    </a:lnL>
                    <a:lnR>
                      <a:noFill/>
                    </a:lnR>
                    <a:lnT>
                      <a:noFill/>
                    </a:lnT>
                    <a:lnB>
                      <a:noFill/>
                    </a:lnB>
                    <a:solidFill>
                      <a:srgbClr val="000000"/>
                    </a:solidFill>
                  </a:tcPr>
                </a:tc>
                <a:tc>
                  <a:txBody>
                    <a:bodyPr/>
                    <a:lstStyle/>
                    <a:p>
                      <a:pPr algn="r" fontAlgn="b"/>
                      <a:r>
                        <a:rPr lang="en-US" sz="700" b="0" i="0" u="none" strike="noStrike" dirty="0">
                          <a:solidFill>
                            <a:srgbClr val="000000"/>
                          </a:solidFill>
                          <a:effectLst/>
                          <a:latin typeface="Arial" panose="020B0604020202020204" pitchFamily="34" charset="0"/>
                        </a:rPr>
                        <a:t>6,237.20</a:t>
                      </a:r>
                    </a:p>
                  </a:txBody>
                  <a:tcPr marL="0" marR="0" marT="0" marB="0" anchor="b">
                    <a:lnL>
                      <a:noFill/>
                    </a:lnL>
                    <a:lnR>
                      <a:noFill/>
                    </a:lnR>
                    <a:lnT>
                      <a:noFill/>
                    </a:lnT>
                    <a:lnB>
                      <a:noFill/>
                    </a:lnB>
                    <a:solidFill>
                      <a:srgbClr val="FFFF99"/>
                    </a:solidFill>
                  </a:tcPr>
                </a:tc>
                <a:tc>
                  <a:txBody>
                    <a:bodyPr/>
                    <a:lstStyle/>
                    <a:p>
                      <a:pPr algn="r" fontAlgn="b"/>
                      <a:r>
                        <a:rPr lang="en-US" sz="700" b="0" i="0" u="none" strike="noStrike" dirty="0">
                          <a:solidFill>
                            <a:srgbClr val="000000"/>
                          </a:solidFill>
                          <a:effectLst/>
                          <a:latin typeface="Arial" panose="020B0604020202020204" pitchFamily="34" charset="0"/>
                        </a:rPr>
                        <a:t>5,512.80</a:t>
                      </a:r>
                    </a:p>
                  </a:txBody>
                  <a:tcPr marL="0" marR="0" marT="0" marB="0" anchor="b">
                    <a:lnL>
                      <a:noFill/>
                    </a:lnL>
                    <a:lnR>
                      <a:noFill/>
                    </a:lnR>
                    <a:lnT>
                      <a:noFill/>
                    </a:lnT>
                    <a:lnB>
                      <a:noFill/>
                    </a:lnB>
                    <a:solidFill>
                      <a:srgbClr val="FFFF99"/>
                    </a:solidFill>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0" marR="0" marT="0" marB="0" anchor="b">
                    <a:lnL>
                      <a:noFill/>
                    </a:lnL>
                    <a:lnR>
                      <a:noFill/>
                    </a:lnR>
                    <a:lnT>
                      <a:noFill/>
                    </a:lnT>
                    <a:lnB>
                      <a:noFill/>
                    </a:lnB>
                  </a:tcPr>
                </a:tc>
                <a:tc>
                  <a:txBody>
                    <a:bodyPr/>
                    <a:lstStyle/>
                    <a:p>
                      <a:pPr algn="r" fontAlgn="b"/>
                      <a:r>
                        <a:rPr lang="en-US" sz="700" b="0" i="0" u="none" strike="noStrike" dirty="0">
                          <a:solidFill>
                            <a:srgbClr val="000000"/>
                          </a:solidFill>
                          <a:effectLst/>
                          <a:latin typeface="Arial" panose="020B0604020202020204" pitchFamily="34" charset="0"/>
                        </a:rPr>
                        <a:t>11,750.00</a:t>
                      </a:r>
                    </a:p>
                  </a:txBody>
                  <a:tcPr marL="0" marR="0" marT="0" marB="0" anchor="b">
                    <a:lnL>
                      <a:noFill/>
                    </a:lnL>
                    <a:lnR>
                      <a:noFill/>
                    </a:lnR>
                    <a:lnT>
                      <a:noFill/>
                    </a:lnT>
                    <a:lnB>
                      <a:noFill/>
                    </a:lnB>
                    <a:solidFill>
                      <a:srgbClr val="FFFF99"/>
                    </a:solidFill>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0" marR="0" marT="0" marB="0" anchor="b">
                    <a:lnL>
                      <a:noFill/>
                    </a:lnL>
                    <a:lnR>
                      <a:noFill/>
                    </a:lnR>
                    <a:lnT>
                      <a:noFill/>
                    </a:lnT>
                    <a:lnB>
                      <a:noFill/>
                    </a:lnB>
                  </a:tcPr>
                </a:tc>
                <a:tc>
                  <a:txBody>
                    <a:bodyPr/>
                    <a:lstStyle/>
                    <a:p>
                      <a:pPr algn="r" fontAlgn="b"/>
                      <a:r>
                        <a:rPr lang="en-US" sz="700" b="0" i="0" u="none" strike="noStrike" dirty="0">
                          <a:solidFill>
                            <a:srgbClr val="000000"/>
                          </a:solidFill>
                          <a:effectLst/>
                          <a:latin typeface="Arial" panose="020B0604020202020204" pitchFamily="34" charset="0"/>
                        </a:rPr>
                        <a:t>11,750.00</a:t>
                      </a:r>
                    </a:p>
                  </a:txBody>
                  <a:tcPr marL="0" marR="0" marT="0" marB="0" anchor="b">
                    <a:lnL>
                      <a:noFill/>
                    </a:lnL>
                    <a:lnR>
                      <a:noFill/>
                    </a:lnR>
                    <a:lnT>
                      <a:noFill/>
                    </a:lnT>
                    <a:lnB>
                      <a:noFill/>
                    </a:lnB>
                    <a:solidFill>
                      <a:srgbClr val="CCFF66"/>
                    </a:solidFill>
                  </a:tcPr>
                </a:tc>
                <a:tc>
                  <a:txBody>
                    <a:bodyPr/>
                    <a:lstStyle/>
                    <a:p>
                      <a:pPr algn="l" fontAlgn="b"/>
                      <a:r>
                        <a:rPr lang="en-US" sz="700" b="0" i="0" u="none" strike="noStrike" dirty="0">
                          <a:solidFill>
                            <a:srgbClr val="000000"/>
                          </a:solidFill>
                          <a:effectLst/>
                          <a:latin typeface="Arial" panose="020B0604020202020204" pitchFamily="34" charset="0"/>
                        </a:rPr>
                        <a:t> </a:t>
                      </a:r>
                    </a:p>
                  </a:txBody>
                  <a:tcPr marL="0" marR="0" marT="0" marB="0" anchor="b">
                    <a:lnL>
                      <a:noFill/>
                    </a:lnL>
                    <a:lnR>
                      <a:noFill/>
                    </a:lnR>
                    <a:lnT>
                      <a:noFill/>
                    </a:lnT>
                    <a:lnB>
                      <a:noFill/>
                    </a:lnB>
                    <a:solidFill>
                      <a:srgbClr val="000000"/>
                    </a:solidFill>
                  </a:tcPr>
                </a:tc>
                <a:tc>
                  <a:txBody>
                    <a:bodyPr/>
                    <a:lstStyle/>
                    <a:p>
                      <a:pPr algn="r" fontAlgn="b"/>
                      <a:r>
                        <a:rPr lang="en-US" sz="700" b="0" i="0" u="none" strike="noStrike" dirty="0">
                          <a:solidFill>
                            <a:srgbClr val="000000"/>
                          </a:solidFill>
                          <a:effectLst/>
                          <a:latin typeface="Arial" panose="020B0604020202020204" pitchFamily="34" charset="0"/>
                        </a:rPr>
                        <a:t>11,750.00</a:t>
                      </a:r>
                    </a:p>
                  </a:txBody>
                  <a:tcPr marL="0" marR="0" marT="0" marB="0" anchor="b">
                    <a:lnL>
                      <a:noFill/>
                    </a:lnL>
                    <a:lnR>
                      <a:noFill/>
                    </a:lnR>
                    <a:lnT>
                      <a:noFill/>
                    </a:lnT>
                    <a:lnB>
                      <a:noFill/>
                    </a:lnB>
                    <a:solidFill>
                      <a:srgbClr val="CCFF66"/>
                    </a:solidFill>
                  </a:tcPr>
                </a:tc>
                <a:extLst>
                  <a:ext uri="{0D108BD9-81ED-4DB2-BD59-A6C34878D82A}">
                    <a16:rowId xmlns:a16="http://schemas.microsoft.com/office/drawing/2014/main" val="1711792390"/>
                  </a:ext>
                </a:extLst>
              </a:tr>
              <a:tr h="164535">
                <a:tc>
                  <a:txBody>
                    <a:bodyPr/>
                    <a:lstStyle/>
                    <a:p>
                      <a:pPr algn="l" fontAlgn="b"/>
                      <a:endParaRPr lang="en-US" sz="700" b="1" i="0" u="none" strike="noStrike" dirty="0">
                        <a:solidFill>
                          <a:srgbClr val="000000"/>
                        </a:solidFill>
                        <a:effectLst/>
                        <a:latin typeface="Arial" panose="020B0604020202020204" pitchFamily="34" charset="0"/>
                      </a:endParaRPr>
                    </a:p>
                  </a:txBody>
                  <a:tcPr marL="0" marR="0" marT="0" marB="0" anchor="b">
                    <a:lnL>
                      <a:noFill/>
                    </a:lnL>
                    <a:lnR>
                      <a:noFill/>
                    </a:lnR>
                    <a:lnT>
                      <a:noFill/>
                    </a:lnT>
                    <a:lnB>
                      <a:noFill/>
                    </a:lnB>
                  </a:tcPr>
                </a:tc>
                <a:tc>
                  <a:txBody>
                    <a:bodyPr/>
                    <a:lstStyle/>
                    <a:p>
                      <a:pPr algn="l" fontAlgn="b"/>
                      <a:r>
                        <a:rPr lang="en-US" sz="700" b="1" i="0" u="none" strike="noStrike" dirty="0">
                          <a:solidFill>
                            <a:srgbClr val="000000"/>
                          </a:solidFill>
                          <a:effectLst/>
                          <a:latin typeface="Arial" panose="020B0604020202020204" pitchFamily="34" charset="0"/>
                        </a:rPr>
                        <a:t>53633 · RECYCLING-RETIREMENT</a:t>
                      </a:r>
                    </a:p>
                  </a:txBody>
                  <a:tcPr marL="0" marR="0" marT="0" marB="0" anchor="b">
                    <a:lnL>
                      <a:noFill/>
                    </a:lnL>
                    <a:lnR>
                      <a:noFill/>
                    </a:lnR>
                    <a:lnT>
                      <a:noFill/>
                    </a:lnT>
                    <a:lnB>
                      <a:noFill/>
                    </a:lnB>
                  </a:tcPr>
                </a:tc>
                <a:tc>
                  <a:txBody>
                    <a:bodyPr/>
                    <a:lstStyle/>
                    <a:p>
                      <a:pPr algn="r" fontAlgn="b"/>
                      <a:r>
                        <a:rPr lang="en-US" sz="700" b="0" i="0" u="none" strike="noStrike" dirty="0">
                          <a:solidFill>
                            <a:srgbClr val="000000"/>
                          </a:solidFill>
                          <a:effectLst/>
                          <a:latin typeface="Arial" panose="020B0604020202020204" pitchFamily="34" charset="0"/>
                        </a:rPr>
                        <a:t>2,262.28</a:t>
                      </a:r>
                    </a:p>
                  </a:txBody>
                  <a:tcPr marL="0" marR="0" marT="0" marB="0" anchor="b">
                    <a:lnL>
                      <a:noFill/>
                    </a:lnL>
                    <a:lnR>
                      <a:noFill/>
                    </a:lnR>
                    <a:lnT>
                      <a:noFill/>
                    </a:lnT>
                    <a:lnB>
                      <a:noFill/>
                    </a:lnB>
                    <a:solidFill>
                      <a:srgbClr val="C5D9F1"/>
                    </a:solidFill>
                  </a:tcPr>
                </a:tc>
                <a:tc>
                  <a:txBody>
                    <a:bodyPr/>
                    <a:lstStyle/>
                    <a:p>
                      <a:pPr algn="l" fontAlgn="b"/>
                      <a:endParaRPr lang="en-US" sz="1000" b="0" i="0" u="none" strike="noStrike" dirty="0">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r" fontAlgn="b"/>
                      <a:r>
                        <a:rPr lang="en-US" sz="700" b="0" i="0" u="none" strike="noStrike" dirty="0">
                          <a:solidFill>
                            <a:srgbClr val="000000"/>
                          </a:solidFill>
                          <a:effectLst/>
                          <a:latin typeface="Arial" panose="020B0604020202020204" pitchFamily="34" charset="0"/>
                        </a:rPr>
                        <a:t>1,529.39</a:t>
                      </a:r>
                    </a:p>
                  </a:txBody>
                  <a:tcPr marL="0" marR="0" marT="0" marB="0" anchor="b">
                    <a:lnL>
                      <a:noFill/>
                    </a:lnL>
                    <a:lnR>
                      <a:noFill/>
                    </a:lnR>
                    <a:lnT>
                      <a:noFill/>
                    </a:lnT>
                    <a:lnB>
                      <a:noFill/>
                    </a:lnB>
                    <a:solidFill>
                      <a:srgbClr val="8DB4E3"/>
                    </a:solidFill>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0" marR="0" marT="0" marB="0" anchor="b">
                    <a:lnL>
                      <a:noFill/>
                    </a:lnL>
                    <a:lnR>
                      <a:noFill/>
                    </a:lnR>
                    <a:lnT>
                      <a:noFill/>
                    </a:lnT>
                    <a:lnB>
                      <a:noFill/>
                    </a:lnB>
                  </a:tcPr>
                </a:tc>
                <a:tc>
                  <a:txBody>
                    <a:bodyPr/>
                    <a:lstStyle/>
                    <a:p>
                      <a:pPr algn="r" fontAlgn="b"/>
                      <a:r>
                        <a:rPr lang="en-US" sz="700" b="0" i="0" u="none" strike="noStrike" dirty="0">
                          <a:solidFill>
                            <a:srgbClr val="000000"/>
                          </a:solidFill>
                          <a:effectLst/>
                          <a:latin typeface="Arial" panose="020B0604020202020204" pitchFamily="34" charset="0"/>
                        </a:rPr>
                        <a:t>1,570.25</a:t>
                      </a:r>
                    </a:p>
                  </a:txBody>
                  <a:tcPr marL="0" marR="0" marT="0" marB="0" anchor="b">
                    <a:lnL>
                      <a:noFill/>
                    </a:lnL>
                    <a:lnR>
                      <a:noFill/>
                    </a:lnR>
                    <a:lnT>
                      <a:noFill/>
                    </a:lnT>
                    <a:lnB>
                      <a:noFill/>
                    </a:lnB>
                    <a:solidFill>
                      <a:srgbClr val="FFFF99"/>
                    </a:solidFill>
                  </a:tcPr>
                </a:tc>
                <a:tc>
                  <a:txBody>
                    <a:bodyPr/>
                    <a:lstStyle/>
                    <a:p>
                      <a:pPr algn="l" fontAlgn="b"/>
                      <a:r>
                        <a:rPr lang="en-US" sz="700" b="0" i="0" u="none" strike="noStrike" dirty="0">
                          <a:solidFill>
                            <a:srgbClr val="000000"/>
                          </a:solidFill>
                          <a:effectLst/>
                          <a:latin typeface="Arial" panose="020B0604020202020204" pitchFamily="34" charset="0"/>
                        </a:rPr>
                        <a:t> </a:t>
                      </a:r>
                    </a:p>
                  </a:txBody>
                  <a:tcPr marL="0" marR="0" marT="0" marB="0" anchor="b">
                    <a:lnL>
                      <a:noFill/>
                    </a:lnL>
                    <a:lnR>
                      <a:noFill/>
                    </a:lnR>
                    <a:lnT>
                      <a:noFill/>
                    </a:lnT>
                    <a:lnB>
                      <a:noFill/>
                    </a:lnB>
                    <a:solidFill>
                      <a:srgbClr val="000000"/>
                    </a:solidFill>
                  </a:tcPr>
                </a:tc>
                <a:tc>
                  <a:txBody>
                    <a:bodyPr/>
                    <a:lstStyle/>
                    <a:p>
                      <a:pPr algn="r" fontAlgn="b"/>
                      <a:r>
                        <a:rPr lang="en-US" sz="700" b="0" i="0" u="none" strike="noStrike" dirty="0">
                          <a:solidFill>
                            <a:srgbClr val="000000"/>
                          </a:solidFill>
                          <a:effectLst/>
                          <a:latin typeface="Arial" panose="020B0604020202020204" pitchFamily="34" charset="0"/>
                        </a:rPr>
                        <a:t>1,080.40</a:t>
                      </a:r>
                    </a:p>
                  </a:txBody>
                  <a:tcPr marL="0" marR="0" marT="0" marB="0" anchor="b">
                    <a:lnL>
                      <a:noFill/>
                    </a:lnL>
                    <a:lnR>
                      <a:noFill/>
                    </a:lnR>
                    <a:lnT>
                      <a:noFill/>
                    </a:lnT>
                    <a:lnB>
                      <a:noFill/>
                    </a:lnB>
                    <a:solidFill>
                      <a:srgbClr val="FFFF99"/>
                    </a:solidFill>
                  </a:tcPr>
                </a:tc>
                <a:tc>
                  <a:txBody>
                    <a:bodyPr/>
                    <a:lstStyle/>
                    <a:p>
                      <a:pPr algn="r" fontAlgn="b"/>
                      <a:r>
                        <a:rPr lang="en-US" sz="700" b="0" i="0" u="none" strike="noStrike" dirty="0">
                          <a:solidFill>
                            <a:srgbClr val="000000"/>
                          </a:solidFill>
                          <a:effectLst/>
                          <a:latin typeface="Arial" panose="020B0604020202020204" pitchFamily="34" charset="0"/>
                        </a:rPr>
                        <a:t>1,219.60</a:t>
                      </a:r>
                    </a:p>
                  </a:txBody>
                  <a:tcPr marL="0" marR="0" marT="0" marB="0" anchor="b">
                    <a:lnL>
                      <a:noFill/>
                    </a:lnL>
                    <a:lnR>
                      <a:noFill/>
                    </a:lnR>
                    <a:lnT>
                      <a:noFill/>
                    </a:lnT>
                    <a:lnB>
                      <a:noFill/>
                    </a:lnB>
                    <a:solidFill>
                      <a:srgbClr val="FFFF99"/>
                    </a:solidFill>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0" marR="0" marT="0" marB="0" anchor="b">
                    <a:lnL>
                      <a:noFill/>
                    </a:lnL>
                    <a:lnR>
                      <a:noFill/>
                    </a:lnR>
                    <a:lnT>
                      <a:noFill/>
                    </a:lnT>
                    <a:lnB>
                      <a:noFill/>
                    </a:lnB>
                  </a:tcPr>
                </a:tc>
                <a:tc>
                  <a:txBody>
                    <a:bodyPr/>
                    <a:lstStyle/>
                    <a:p>
                      <a:pPr algn="r" fontAlgn="b"/>
                      <a:r>
                        <a:rPr lang="en-US" sz="700" b="0" i="0" u="none" strike="noStrike" dirty="0">
                          <a:solidFill>
                            <a:srgbClr val="000000"/>
                          </a:solidFill>
                          <a:effectLst/>
                          <a:latin typeface="Arial" panose="020B0604020202020204" pitchFamily="34" charset="0"/>
                        </a:rPr>
                        <a:t>2,300.00</a:t>
                      </a:r>
                    </a:p>
                  </a:txBody>
                  <a:tcPr marL="0" marR="0" marT="0" marB="0" anchor="b">
                    <a:lnL>
                      <a:noFill/>
                    </a:lnL>
                    <a:lnR>
                      <a:noFill/>
                    </a:lnR>
                    <a:lnT>
                      <a:noFill/>
                    </a:lnT>
                    <a:lnB>
                      <a:noFill/>
                    </a:lnB>
                    <a:solidFill>
                      <a:srgbClr val="FFFF99"/>
                    </a:solidFill>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0" marR="0" marT="0" marB="0" anchor="b">
                    <a:lnL>
                      <a:noFill/>
                    </a:lnL>
                    <a:lnR>
                      <a:noFill/>
                    </a:lnR>
                    <a:lnT>
                      <a:noFill/>
                    </a:lnT>
                    <a:lnB>
                      <a:noFill/>
                    </a:lnB>
                  </a:tcPr>
                </a:tc>
                <a:tc>
                  <a:txBody>
                    <a:bodyPr/>
                    <a:lstStyle/>
                    <a:p>
                      <a:pPr algn="r" fontAlgn="b"/>
                      <a:r>
                        <a:rPr lang="en-US" sz="700" b="0" i="0" u="none" strike="noStrike" dirty="0">
                          <a:solidFill>
                            <a:srgbClr val="000000"/>
                          </a:solidFill>
                          <a:effectLst/>
                          <a:latin typeface="Arial" panose="020B0604020202020204" pitchFamily="34" charset="0"/>
                        </a:rPr>
                        <a:t>2,300.00</a:t>
                      </a:r>
                    </a:p>
                  </a:txBody>
                  <a:tcPr marL="0" marR="0" marT="0" marB="0" anchor="b">
                    <a:lnL>
                      <a:noFill/>
                    </a:lnL>
                    <a:lnR>
                      <a:noFill/>
                    </a:lnR>
                    <a:lnT>
                      <a:noFill/>
                    </a:lnT>
                    <a:lnB>
                      <a:noFill/>
                    </a:lnB>
                    <a:solidFill>
                      <a:srgbClr val="CCFF66"/>
                    </a:solidFill>
                  </a:tcPr>
                </a:tc>
                <a:tc>
                  <a:txBody>
                    <a:bodyPr/>
                    <a:lstStyle/>
                    <a:p>
                      <a:pPr algn="l" fontAlgn="b"/>
                      <a:r>
                        <a:rPr lang="en-US" sz="700" b="0" i="0" u="none" strike="noStrike" dirty="0">
                          <a:solidFill>
                            <a:srgbClr val="000000"/>
                          </a:solidFill>
                          <a:effectLst/>
                          <a:latin typeface="Arial" panose="020B0604020202020204" pitchFamily="34" charset="0"/>
                        </a:rPr>
                        <a:t> </a:t>
                      </a:r>
                    </a:p>
                  </a:txBody>
                  <a:tcPr marL="0" marR="0" marT="0" marB="0" anchor="b">
                    <a:lnL>
                      <a:noFill/>
                    </a:lnL>
                    <a:lnR>
                      <a:noFill/>
                    </a:lnR>
                    <a:lnT>
                      <a:noFill/>
                    </a:lnT>
                    <a:lnB>
                      <a:noFill/>
                    </a:lnB>
                    <a:solidFill>
                      <a:srgbClr val="000000"/>
                    </a:solidFill>
                  </a:tcPr>
                </a:tc>
                <a:tc>
                  <a:txBody>
                    <a:bodyPr/>
                    <a:lstStyle/>
                    <a:p>
                      <a:pPr algn="r" fontAlgn="b"/>
                      <a:r>
                        <a:rPr lang="en-US" sz="700" b="0" i="0" u="none" strike="noStrike" dirty="0">
                          <a:solidFill>
                            <a:srgbClr val="000000"/>
                          </a:solidFill>
                          <a:effectLst/>
                          <a:latin typeface="Arial" panose="020B0604020202020204" pitchFamily="34" charset="0"/>
                        </a:rPr>
                        <a:t>2,300.00</a:t>
                      </a:r>
                    </a:p>
                  </a:txBody>
                  <a:tcPr marL="0" marR="0" marT="0" marB="0" anchor="b">
                    <a:lnL>
                      <a:noFill/>
                    </a:lnL>
                    <a:lnR>
                      <a:noFill/>
                    </a:lnR>
                    <a:lnT>
                      <a:noFill/>
                    </a:lnT>
                    <a:lnB>
                      <a:noFill/>
                    </a:lnB>
                    <a:solidFill>
                      <a:srgbClr val="CCFF66"/>
                    </a:solidFill>
                  </a:tcPr>
                </a:tc>
                <a:extLst>
                  <a:ext uri="{0D108BD9-81ED-4DB2-BD59-A6C34878D82A}">
                    <a16:rowId xmlns:a16="http://schemas.microsoft.com/office/drawing/2014/main" val="2796317479"/>
                  </a:ext>
                </a:extLst>
              </a:tr>
              <a:tr h="164535">
                <a:tc>
                  <a:txBody>
                    <a:bodyPr/>
                    <a:lstStyle/>
                    <a:p>
                      <a:pPr algn="l" fontAlgn="b"/>
                      <a:endParaRPr lang="en-US" sz="700" b="1" i="0" u="none" strike="noStrike" dirty="0">
                        <a:solidFill>
                          <a:srgbClr val="000000"/>
                        </a:solidFill>
                        <a:effectLst/>
                        <a:latin typeface="Arial" panose="020B0604020202020204" pitchFamily="34" charset="0"/>
                      </a:endParaRPr>
                    </a:p>
                  </a:txBody>
                  <a:tcPr marL="0" marR="0" marT="0" marB="0" anchor="b">
                    <a:lnL>
                      <a:noFill/>
                    </a:lnL>
                    <a:lnR>
                      <a:noFill/>
                    </a:lnR>
                    <a:lnT>
                      <a:noFill/>
                    </a:lnT>
                    <a:lnB>
                      <a:noFill/>
                    </a:lnB>
                  </a:tcPr>
                </a:tc>
                <a:tc>
                  <a:txBody>
                    <a:bodyPr/>
                    <a:lstStyle/>
                    <a:p>
                      <a:pPr algn="l" fontAlgn="b"/>
                      <a:r>
                        <a:rPr lang="en-US" sz="700" b="1" i="0" u="none" strike="noStrike" dirty="0">
                          <a:solidFill>
                            <a:srgbClr val="000000"/>
                          </a:solidFill>
                          <a:effectLst/>
                          <a:latin typeface="Arial" panose="020B0604020202020204" pitchFamily="34" charset="0"/>
                        </a:rPr>
                        <a:t>53635 · RECYCLE-UNEMPLOYMENT</a:t>
                      </a:r>
                    </a:p>
                  </a:txBody>
                  <a:tcPr marL="0" marR="0" marT="0" marB="0" anchor="b">
                    <a:lnL>
                      <a:noFill/>
                    </a:lnL>
                    <a:lnR>
                      <a:noFill/>
                    </a:lnR>
                    <a:lnT>
                      <a:noFill/>
                    </a:lnT>
                    <a:lnB>
                      <a:noFill/>
                    </a:lnB>
                  </a:tcPr>
                </a:tc>
                <a:tc>
                  <a:txBody>
                    <a:bodyPr/>
                    <a:lstStyle/>
                    <a:p>
                      <a:pPr algn="r" fontAlgn="b"/>
                      <a:r>
                        <a:rPr lang="en-US" sz="700" b="0" i="0" u="none" strike="noStrike" dirty="0">
                          <a:solidFill>
                            <a:srgbClr val="000000"/>
                          </a:solidFill>
                          <a:effectLst/>
                          <a:latin typeface="Arial" panose="020B0604020202020204" pitchFamily="34" charset="0"/>
                        </a:rPr>
                        <a:t>167.59</a:t>
                      </a:r>
                    </a:p>
                  </a:txBody>
                  <a:tcPr marL="0" marR="0" marT="0" marB="0" anchor="b">
                    <a:lnL>
                      <a:noFill/>
                    </a:lnL>
                    <a:lnR>
                      <a:noFill/>
                    </a:lnR>
                    <a:lnT>
                      <a:noFill/>
                    </a:lnT>
                    <a:lnB>
                      <a:noFill/>
                    </a:lnB>
                    <a:solidFill>
                      <a:srgbClr val="C5D9F1"/>
                    </a:solidFill>
                  </a:tcPr>
                </a:tc>
                <a:tc>
                  <a:txBody>
                    <a:bodyPr/>
                    <a:lstStyle/>
                    <a:p>
                      <a:pPr algn="l" fontAlgn="b"/>
                      <a:endParaRPr lang="en-US" sz="1000" b="0" i="0" u="none" strike="noStrike" dirty="0">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r" fontAlgn="b"/>
                      <a:r>
                        <a:rPr lang="en-US" sz="700" b="0" i="0" u="none" strike="noStrike" dirty="0">
                          <a:solidFill>
                            <a:srgbClr val="000000"/>
                          </a:solidFill>
                          <a:effectLst/>
                          <a:latin typeface="Arial" panose="020B0604020202020204" pitchFamily="34" charset="0"/>
                        </a:rPr>
                        <a:t>72.18</a:t>
                      </a:r>
                    </a:p>
                  </a:txBody>
                  <a:tcPr marL="0" marR="0" marT="0" marB="0" anchor="b">
                    <a:lnL>
                      <a:noFill/>
                    </a:lnL>
                    <a:lnR>
                      <a:noFill/>
                    </a:lnR>
                    <a:lnT>
                      <a:noFill/>
                    </a:lnT>
                    <a:lnB>
                      <a:noFill/>
                    </a:lnB>
                    <a:solidFill>
                      <a:srgbClr val="8DB4E3"/>
                    </a:solidFill>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0" marR="0" marT="0" marB="0" anchor="b">
                    <a:lnL>
                      <a:noFill/>
                    </a:lnL>
                    <a:lnR>
                      <a:noFill/>
                    </a:lnR>
                    <a:lnT>
                      <a:noFill/>
                    </a:lnT>
                    <a:lnB>
                      <a:noFill/>
                    </a:lnB>
                  </a:tcPr>
                </a:tc>
                <a:tc>
                  <a:txBody>
                    <a:bodyPr/>
                    <a:lstStyle/>
                    <a:p>
                      <a:pPr algn="r" fontAlgn="b"/>
                      <a:r>
                        <a:rPr lang="en-US" sz="700" b="0" i="0" u="none" strike="noStrike" dirty="0">
                          <a:solidFill>
                            <a:srgbClr val="000000"/>
                          </a:solidFill>
                          <a:effectLst/>
                          <a:latin typeface="Arial" panose="020B0604020202020204" pitchFamily="34" charset="0"/>
                        </a:rPr>
                        <a:t>72.65</a:t>
                      </a:r>
                    </a:p>
                  </a:txBody>
                  <a:tcPr marL="0" marR="0" marT="0" marB="0" anchor="b">
                    <a:lnL>
                      <a:noFill/>
                    </a:lnL>
                    <a:lnR>
                      <a:noFill/>
                    </a:lnR>
                    <a:lnT>
                      <a:noFill/>
                    </a:lnT>
                    <a:lnB>
                      <a:noFill/>
                    </a:lnB>
                    <a:solidFill>
                      <a:srgbClr val="FFFF99"/>
                    </a:solidFill>
                  </a:tcPr>
                </a:tc>
                <a:tc>
                  <a:txBody>
                    <a:bodyPr/>
                    <a:lstStyle/>
                    <a:p>
                      <a:pPr algn="l" fontAlgn="b"/>
                      <a:r>
                        <a:rPr lang="en-US" sz="700" b="0" i="0" u="none" strike="noStrike" dirty="0">
                          <a:solidFill>
                            <a:srgbClr val="000000"/>
                          </a:solidFill>
                          <a:effectLst/>
                          <a:latin typeface="Arial" panose="020B0604020202020204" pitchFamily="34" charset="0"/>
                        </a:rPr>
                        <a:t> </a:t>
                      </a:r>
                    </a:p>
                  </a:txBody>
                  <a:tcPr marL="0" marR="0" marT="0" marB="0" anchor="b">
                    <a:lnL>
                      <a:noFill/>
                    </a:lnL>
                    <a:lnR>
                      <a:noFill/>
                    </a:lnR>
                    <a:lnT>
                      <a:noFill/>
                    </a:lnT>
                    <a:lnB>
                      <a:noFill/>
                    </a:lnB>
                    <a:solidFill>
                      <a:srgbClr val="000000"/>
                    </a:solidFill>
                  </a:tcPr>
                </a:tc>
                <a:tc>
                  <a:txBody>
                    <a:bodyPr/>
                    <a:lstStyle/>
                    <a:p>
                      <a:pPr algn="r" fontAlgn="b"/>
                      <a:r>
                        <a:rPr lang="en-US" sz="700" b="0" i="0" u="none" strike="noStrike" dirty="0">
                          <a:solidFill>
                            <a:srgbClr val="000000"/>
                          </a:solidFill>
                          <a:effectLst/>
                          <a:latin typeface="Arial" panose="020B0604020202020204" pitchFamily="34" charset="0"/>
                        </a:rPr>
                        <a:t>61.53</a:t>
                      </a:r>
                    </a:p>
                  </a:txBody>
                  <a:tcPr marL="0" marR="0" marT="0" marB="0" anchor="b">
                    <a:lnL>
                      <a:noFill/>
                    </a:lnL>
                    <a:lnR>
                      <a:noFill/>
                    </a:lnR>
                    <a:lnT>
                      <a:noFill/>
                    </a:lnT>
                    <a:lnB>
                      <a:noFill/>
                    </a:lnB>
                    <a:solidFill>
                      <a:srgbClr val="FFFF99"/>
                    </a:solidFill>
                  </a:tcPr>
                </a:tc>
                <a:tc>
                  <a:txBody>
                    <a:bodyPr/>
                    <a:lstStyle/>
                    <a:p>
                      <a:pPr algn="r" fontAlgn="b"/>
                      <a:r>
                        <a:rPr lang="en-US" sz="700" b="0" i="0" u="none" strike="noStrike" dirty="0">
                          <a:solidFill>
                            <a:srgbClr val="000000"/>
                          </a:solidFill>
                          <a:effectLst/>
                          <a:latin typeface="Arial" panose="020B0604020202020204" pitchFamily="34" charset="0"/>
                        </a:rPr>
                        <a:t>108.47</a:t>
                      </a:r>
                    </a:p>
                  </a:txBody>
                  <a:tcPr marL="0" marR="0" marT="0" marB="0" anchor="b">
                    <a:lnL>
                      <a:noFill/>
                    </a:lnL>
                    <a:lnR>
                      <a:noFill/>
                    </a:lnR>
                    <a:lnT>
                      <a:noFill/>
                    </a:lnT>
                    <a:lnB>
                      <a:noFill/>
                    </a:lnB>
                    <a:solidFill>
                      <a:srgbClr val="FFFF99"/>
                    </a:solidFill>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0" marR="0" marT="0" marB="0" anchor="b">
                    <a:lnL>
                      <a:noFill/>
                    </a:lnL>
                    <a:lnR>
                      <a:noFill/>
                    </a:lnR>
                    <a:lnT>
                      <a:noFill/>
                    </a:lnT>
                    <a:lnB>
                      <a:noFill/>
                    </a:lnB>
                  </a:tcPr>
                </a:tc>
                <a:tc>
                  <a:txBody>
                    <a:bodyPr/>
                    <a:lstStyle/>
                    <a:p>
                      <a:pPr algn="r" fontAlgn="b"/>
                      <a:r>
                        <a:rPr lang="en-US" sz="700" b="0" i="0" u="none" strike="noStrike" dirty="0">
                          <a:solidFill>
                            <a:srgbClr val="000000"/>
                          </a:solidFill>
                          <a:effectLst/>
                          <a:latin typeface="Arial" panose="020B0604020202020204" pitchFamily="34" charset="0"/>
                        </a:rPr>
                        <a:t>170.00</a:t>
                      </a:r>
                    </a:p>
                  </a:txBody>
                  <a:tcPr marL="0" marR="0" marT="0" marB="0" anchor="b">
                    <a:lnL>
                      <a:noFill/>
                    </a:lnL>
                    <a:lnR>
                      <a:noFill/>
                    </a:lnR>
                    <a:lnT>
                      <a:noFill/>
                    </a:lnT>
                    <a:lnB>
                      <a:noFill/>
                    </a:lnB>
                    <a:solidFill>
                      <a:srgbClr val="FFFF99"/>
                    </a:solidFill>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0" marR="0" marT="0" marB="0" anchor="b">
                    <a:lnL>
                      <a:noFill/>
                    </a:lnL>
                    <a:lnR>
                      <a:noFill/>
                    </a:lnR>
                    <a:lnT>
                      <a:noFill/>
                    </a:lnT>
                    <a:lnB>
                      <a:noFill/>
                    </a:lnB>
                  </a:tcPr>
                </a:tc>
                <a:tc>
                  <a:txBody>
                    <a:bodyPr/>
                    <a:lstStyle/>
                    <a:p>
                      <a:pPr algn="r" fontAlgn="b"/>
                      <a:r>
                        <a:rPr lang="en-US" sz="700" b="0" i="0" u="none" strike="noStrike" dirty="0">
                          <a:solidFill>
                            <a:srgbClr val="000000"/>
                          </a:solidFill>
                          <a:effectLst/>
                          <a:latin typeface="Arial" panose="020B0604020202020204" pitchFamily="34" charset="0"/>
                        </a:rPr>
                        <a:t>170.00</a:t>
                      </a:r>
                    </a:p>
                  </a:txBody>
                  <a:tcPr marL="0" marR="0" marT="0" marB="0" anchor="b">
                    <a:lnL>
                      <a:noFill/>
                    </a:lnL>
                    <a:lnR>
                      <a:noFill/>
                    </a:lnR>
                    <a:lnT>
                      <a:noFill/>
                    </a:lnT>
                    <a:lnB>
                      <a:noFill/>
                    </a:lnB>
                    <a:solidFill>
                      <a:srgbClr val="CCFF66"/>
                    </a:solidFill>
                  </a:tcPr>
                </a:tc>
                <a:tc>
                  <a:txBody>
                    <a:bodyPr/>
                    <a:lstStyle/>
                    <a:p>
                      <a:pPr algn="l" fontAlgn="b"/>
                      <a:r>
                        <a:rPr lang="en-US" sz="700" b="0" i="0" u="none" strike="noStrike" dirty="0">
                          <a:solidFill>
                            <a:srgbClr val="000000"/>
                          </a:solidFill>
                          <a:effectLst/>
                          <a:latin typeface="Arial" panose="020B0604020202020204" pitchFamily="34" charset="0"/>
                        </a:rPr>
                        <a:t> </a:t>
                      </a:r>
                    </a:p>
                  </a:txBody>
                  <a:tcPr marL="0" marR="0" marT="0" marB="0" anchor="b">
                    <a:lnL>
                      <a:noFill/>
                    </a:lnL>
                    <a:lnR>
                      <a:noFill/>
                    </a:lnR>
                    <a:lnT>
                      <a:noFill/>
                    </a:lnT>
                    <a:lnB>
                      <a:noFill/>
                    </a:lnB>
                    <a:solidFill>
                      <a:srgbClr val="000000"/>
                    </a:solidFill>
                  </a:tcPr>
                </a:tc>
                <a:tc>
                  <a:txBody>
                    <a:bodyPr/>
                    <a:lstStyle/>
                    <a:p>
                      <a:pPr algn="r" fontAlgn="b"/>
                      <a:r>
                        <a:rPr lang="en-US" sz="700" b="0" i="0" u="none" strike="noStrike" dirty="0">
                          <a:solidFill>
                            <a:srgbClr val="000000"/>
                          </a:solidFill>
                          <a:effectLst/>
                          <a:latin typeface="Arial" panose="020B0604020202020204" pitchFamily="34" charset="0"/>
                        </a:rPr>
                        <a:t>170.00</a:t>
                      </a:r>
                    </a:p>
                  </a:txBody>
                  <a:tcPr marL="0" marR="0" marT="0" marB="0" anchor="b">
                    <a:lnL>
                      <a:noFill/>
                    </a:lnL>
                    <a:lnR>
                      <a:noFill/>
                    </a:lnR>
                    <a:lnT>
                      <a:noFill/>
                    </a:lnT>
                    <a:lnB>
                      <a:noFill/>
                    </a:lnB>
                    <a:solidFill>
                      <a:srgbClr val="CCFF66"/>
                    </a:solidFill>
                  </a:tcPr>
                </a:tc>
                <a:extLst>
                  <a:ext uri="{0D108BD9-81ED-4DB2-BD59-A6C34878D82A}">
                    <a16:rowId xmlns:a16="http://schemas.microsoft.com/office/drawing/2014/main" val="3540879067"/>
                  </a:ext>
                </a:extLst>
              </a:tr>
              <a:tr h="164535">
                <a:tc>
                  <a:txBody>
                    <a:bodyPr/>
                    <a:lstStyle/>
                    <a:p>
                      <a:pPr algn="l" fontAlgn="b"/>
                      <a:endParaRPr lang="en-US" sz="700" b="1" i="0" u="none" strike="noStrike" dirty="0">
                        <a:solidFill>
                          <a:srgbClr val="000000"/>
                        </a:solidFill>
                        <a:effectLst/>
                        <a:latin typeface="Arial" panose="020B0604020202020204" pitchFamily="34" charset="0"/>
                      </a:endParaRPr>
                    </a:p>
                  </a:txBody>
                  <a:tcPr marL="0" marR="0" marT="0" marB="0" anchor="b">
                    <a:lnL>
                      <a:noFill/>
                    </a:lnL>
                    <a:lnR>
                      <a:noFill/>
                    </a:lnR>
                    <a:lnT>
                      <a:noFill/>
                    </a:lnT>
                    <a:lnB>
                      <a:noFill/>
                    </a:lnB>
                  </a:tcPr>
                </a:tc>
                <a:tc>
                  <a:txBody>
                    <a:bodyPr/>
                    <a:lstStyle/>
                    <a:p>
                      <a:pPr algn="l" fontAlgn="b"/>
                      <a:r>
                        <a:rPr lang="en-US" sz="700" b="1" i="0" u="none" strike="noStrike" dirty="0">
                          <a:solidFill>
                            <a:srgbClr val="000000"/>
                          </a:solidFill>
                          <a:effectLst/>
                          <a:latin typeface="Arial" panose="020B0604020202020204" pitchFamily="34" charset="0"/>
                        </a:rPr>
                        <a:t>53636 · RECYCLING-SUPPLIES &amp; EXPENSE</a:t>
                      </a:r>
                    </a:p>
                  </a:txBody>
                  <a:tcPr marL="0" marR="0" marT="0" marB="0" anchor="b">
                    <a:lnL>
                      <a:noFill/>
                    </a:lnL>
                    <a:lnR>
                      <a:noFill/>
                    </a:lnR>
                    <a:lnT>
                      <a:noFill/>
                    </a:lnT>
                    <a:lnB>
                      <a:noFill/>
                    </a:lnB>
                  </a:tcPr>
                </a:tc>
                <a:tc>
                  <a:txBody>
                    <a:bodyPr/>
                    <a:lstStyle/>
                    <a:p>
                      <a:pPr algn="r" fontAlgn="b"/>
                      <a:r>
                        <a:rPr lang="en-US" sz="700" b="0" i="0" u="none" strike="noStrike" dirty="0">
                          <a:solidFill>
                            <a:srgbClr val="000000"/>
                          </a:solidFill>
                          <a:effectLst/>
                          <a:latin typeface="Arial" panose="020B0604020202020204" pitchFamily="34" charset="0"/>
                        </a:rPr>
                        <a:t>4,070.79</a:t>
                      </a:r>
                    </a:p>
                  </a:txBody>
                  <a:tcPr marL="0" marR="0" marT="0" marB="0" anchor="b">
                    <a:lnL>
                      <a:noFill/>
                    </a:lnL>
                    <a:lnR>
                      <a:noFill/>
                    </a:lnR>
                    <a:lnT>
                      <a:noFill/>
                    </a:lnT>
                    <a:lnB>
                      <a:noFill/>
                    </a:lnB>
                    <a:solidFill>
                      <a:srgbClr val="C5D9F1"/>
                    </a:solidFill>
                  </a:tcPr>
                </a:tc>
                <a:tc>
                  <a:txBody>
                    <a:bodyPr/>
                    <a:lstStyle/>
                    <a:p>
                      <a:pPr algn="l" fontAlgn="b"/>
                      <a:endParaRPr lang="en-US" sz="1000" b="0" i="0" u="none" strike="noStrike" dirty="0">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r" fontAlgn="b"/>
                      <a:r>
                        <a:rPr lang="en-US" sz="700" b="0" i="0" u="none" strike="noStrike" dirty="0">
                          <a:solidFill>
                            <a:srgbClr val="000000"/>
                          </a:solidFill>
                          <a:effectLst/>
                          <a:latin typeface="Arial" panose="020B0604020202020204" pitchFamily="34" charset="0"/>
                        </a:rPr>
                        <a:t>4,494.64</a:t>
                      </a:r>
                    </a:p>
                  </a:txBody>
                  <a:tcPr marL="0" marR="0" marT="0" marB="0" anchor="b">
                    <a:lnL>
                      <a:noFill/>
                    </a:lnL>
                    <a:lnR>
                      <a:noFill/>
                    </a:lnR>
                    <a:lnT>
                      <a:noFill/>
                    </a:lnT>
                    <a:lnB>
                      <a:noFill/>
                    </a:lnB>
                    <a:solidFill>
                      <a:srgbClr val="8DB4E3"/>
                    </a:solidFill>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0" marR="0" marT="0" marB="0" anchor="b">
                    <a:lnL>
                      <a:noFill/>
                    </a:lnL>
                    <a:lnR>
                      <a:noFill/>
                    </a:lnR>
                    <a:lnT>
                      <a:noFill/>
                    </a:lnT>
                    <a:lnB>
                      <a:noFill/>
                    </a:lnB>
                  </a:tcPr>
                </a:tc>
                <a:tc>
                  <a:txBody>
                    <a:bodyPr/>
                    <a:lstStyle/>
                    <a:p>
                      <a:pPr algn="r" fontAlgn="b"/>
                      <a:r>
                        <a:rPr lang="en-US" sz="700" b="0" i="0" u="none" strike="noStrike" dirty="0">
                          <a:solidFill>
                            <a:srgbClr val="000000"/>
                          </a:solidFill>
                          <a:effectLst/>
                          <a:latin typeface="Arial" panose="020B0604020202020204" pitchFamily="34" charset="0"/>
                        </a:rPr>
                        <a:t>2,933.77</a:t>
                      </a:r>
                    </a:p>
                  </a:txBody>
                  <a:tcPr marL="0" marR="0" marT="0" marB="0" anchor="b">
                    <a:lnL>
                      <a:noFill/>
                    </a:lnL>
                    <a:lnR>
                      <a:noFill/>
                    </a:lnR>
                    <a:lnT>
                      <a:noFill/>
                    </a:lnT>
                    <a:lnB>
                      <a:noFill/>
                    </a:lnB>
                    <a:solidFill>
                      <a:srgbClr val="FFFF99"/>
                    </a:solidFill>
                  </a:tcPr>
                </a:tc>
                <a:tc>
                  <a:txBody>
                    <a:bodyPr/>
                    <a:lstStyle/>
                    <a:p>
                      <a:pPr algn="l" fontAlgn="b"/>
                      <a:r>
                        <a:rPr lang="en-US" sz="700" b="0" i="0" u="none" strike="noStrike" dirty="0">
                          <a:solidFill>
                            <a:srgbClr val="000000"/>
                          </a:solidFill>
                          <a:effectLst/>
                          <a:latin typeface="Arial" panose="020B0604020202020204" pitchFamily="34" charset="0"/>
                        </a:rPr>
                        <a:t> </a:t>
                      </a:r>
                    </a:p>
                  </a:txBody>
                  <a:tcPr marL="0" marR="0" marT="0" marB="0" anchor="b">
                    <a:lnL>
                      <a:noFill/>
                    </a:lnL>
                    <a:lnR>
                      <a:noFill/>
                    </a:lnR>
                    <a:lnT>
                      <a:noFill/>
                    </a:lnT>
                    <a:lnB>
                      <a:noFill/>
                    </a:lnB>
                    <a:solidFill>
                      <a:srgbClr val="000000"/>
                    </a:solidFill>
                  </a:tcPr>
                </a:tc>
                <a:tc>
                  <a:txBody>
                    <a:bodyPr/>
                    <a:lstStyle/>
                    <a:p>
                      <a:pPr algn="r" fontAlgn="b"/>
                      <a:r>
                        <a:rPr lang="en-US" sz="700" b="0" i="0" u="none" strike="noStrike" dirty="0">
                          <a:solidFill>
                            <a:srgbClr val="000000"/>
                          </a:solidFill>
                          <a:effectLst/>
                          <a:latin typeface="Arial" panose="020B0604020202020204" pitchFamily="34" charset="0"/>
                        </a:rPr>
                        <a:t>3,567.68</a:t>
                      </a:r>
                    </a:p>
                  </a:txBody>
                  <a:tcPr marL="0" marR="0" marT="0" marB="0" anchor="b">
                    <a:lnL>
                      <a:noFill/>
                    </a:lnL>
                    <a:lnR>
                      <a:noFill/>
                    </a:lnR>
                    <a:lnT>
                      <a:noFill/>
                    </a:lnT>
                    <a:lnB>
                      <a:noFill/>
                    </a:lnB>
                    <a:solidFill>
                      <a:srgbClr val="FFFF99"/>
                    </a:solidFill>
                  </a:tcPr>
                </a:tc>
                <a:tc>
                  <a:txBody>
                    <a:bodyPr/>
                    <a:lstStyle/>
                    <a:p>
                      <a:pPr algn="r" fontAlgn="b"/>
                      <a:r>
                        <a:rPr lang="en-US" sz="700" b="0" i="0" u="none" strike="noStrike" dirty="0">
                          <a:solidFill>
                            <a:srgbClr val="000000"/>
                          </a:solidFill>
                          <a:effectLst/>
                          <a:latin typeface="Arial" panose="020B0604020202020204" pitchFamily="34" charset="0"/>
                        </a:rPr>
                        <a:t>4,032.32</a:t>
                      </a:r>
                    </a:p>
                  </a:txBody>
                  <a:tcPr marL="0" marR="0" marT="0" marB="0" anchor="b">
                    <a:lnL>
                      <a:noFill/>
                    </a:lnL>
                    <a:lnR>
                      <a:noFill/>
                    </a:lnR>
                    <a:lnT>
                      <a:noFill/>
                    </a:lnT>
                    <a:lnB>
                      <a:noFill/>
                    </a:lnB>
                    <a:solidFill>
                      <a:srgbClr val="FFFF99"/>
                    </a:solidFill>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0" marR="0" marT="0" marB="0" anchor="b">
                    <a:lnL>
                      <a:noFill/>
                    </a:lnL>
                    <a:lnR>
                      <a:noFill/>
                    </a:lnR>
                    <a:lnT>
                      <a:noFill/>
                    </a:lnT>
                    <a:lnB>
                      <a:noFill/>
                    </a:lnB>
                  </a:tcPr>
                </a:tc>
                <a:tc>
                  <a:txBody>
                    <a:bodyPr/>
                    <a:lstStyle/>
                    <a:p>
                      <a:pPr algn="r" fontAlgn="b"/>
                      <a:r>
                        <a:rPr lang="en-US" sz="700" b="0" i="0" u="none" strike="noStrike" dirty="0">
                          <a:solidFill>
                            <a:srgbClr val="000000"/>
                          </a:solidFill>
                          <a:effectLst/>
                          <a:latin typeface="Arial" panose="020B0604020202020204" pitchFamily="34" charset="0"/>
                        </a:rPr>
                        <a:t>7,600.00</a:t>
                      </a:r>
                    </a:p>
                  </a:txBody>
                  <a:tcPr marL="0" marR="0" marT="0" marB="0" anchor="b">
                    <a:lnL>
                      <a:noFill/>
                    </a:lnL>
                    <a:lnR>
                      <a:noFill/>
                    </a:lnR>
                    <a:lnT>
                      <a:noFill/>
                    </a:lnT>
                    <a:lnB>
                      <a:noFill/>
                    </a:lnB>
                    <a:solidFill>
                      <a:srgbClr val="FFFF99"/>
                    </a:solidFill>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0" marR="0" marT="0" marB="0" anchor="b">
                    <a:lnL>
                      <a:noFill/>
                    </a:lnL>
                    <a:lnR>
                      <a:noFill/>
                    </a:lnR>
                    <a:lnT>
                      <a:noFill/>
                    </a:lnT>
                    <a:lnB>
                      <a:noFill/>
                    </a:lnB>
                  </a:tcPr>
                </a:tc>
                <a:tc>
                  <a:txBody>
                    <a:bodyPr/>
                    <a:lstStyle/>
                    <a:p>
                      <a:pPr algn="r" fontAlgn="b"/>
                      <a:r>
                        <a:rPr lang="en-US" sz="700" b="0" i="0" u="none" strike="noStrike" dirty="0">
                          <a:solidFill>
                            <a:srgbClr val="000000"/>
                          </a:solidFill>
                          <a:effectLst/>
                          <a:latin typeface="Arial" panose="020B0604020202020204" pitchFamily="34" charset="0"/>
                        </a:rPr>
                        <a:t>7,600.00</a:t>
                      </a:r>
                    </a:p>
                  </a:txBody>
                  <a:tcPr marL="0" marR="0" marT="0" marB="0" anchor="b">
                    <a:lnL>
                      <a:noFill/>
                    </a:lnL>
                    <a:lnR>
                      <a:noFill/>
                    </a:lnR>
                    <a:lnT>
                      <a:noFill/>
                    </a:lnT>
                    <a:lnB>
                      <a:noFill/>
                    </a:lnB>
                    <a:solidFill>
                      <a:srgbClr val="CCFF66"/>
                    </a:solidFill>
                  </a:tcPr>
                </a:tc>
                <a:tc>
                  <a:txBody>
                    <a:bodyPr/>
                    <a:lstStyle/>
                    <a:p>
                      <a:pPr algn="l" fontAlgn="b"/>
                      <a:r>
                        <a:rPr lang="en-US" sz="700" b="0" i="0" u="none" strike="noStrike" dirty="0">
                          <a:solidFill>
                            <a:srgbClr val="000000"/>
                          </a:solidFill>
                          <a:effectLst/>
                          <a:latin typeface="Arial" panose="020B0604020202020204" pitchFamily="34" charset="0"/>
                        </a:rPr>
                        <a:t> </a:t>
                      </a:r>
                    </a:p>
                  </a:txBody>
                  <a:tcPr marL="0" marR="0" marT="0" marB="0" anchor="b">
                    <a:lnL>
                      <a:noFill/>
                    </a:lnL>
                    <a:lnR>
                      <a:noFill/>
                    </a:lnR>
                    <a:lnT>
                      <a:noFill/>
                    </a:lnT>
                    <a:lnB>
                      <a:noFill/>
                    </a:lnB>
                    <a:solidFill>
                      <a:srgbClr val="000000"/>
                    </a:solidFill>
                  </a:tcPr>
                </a:tc>
                <a:tc>
                  <a:txBody>
                    <a:bodyPr/>
                    <a:lstStyle/>
                    <a:p>
                      <a:pPr algn="r" fontAlgn="b"/>
                      <a:r>
                        <a:rPr lang="en-US" sz="700" b="0" i="0" u="none" strike="noStrike" dirty="0">
                          <a:solidFill>
                            <a:srgbClr val="000000"/>
                          </a:solidFill>
                          <a:effectLst/>
                          <a:latin typeface="Arial" panose="020B0604020202020204" pitchFamily="34" charset="0"/>
                        </a:rPr>
                        <a:t>4,500.00</a:t>
                      </a:r>
                    </a:p>
                  </a:txBody>
                  <a:tcPr marL="0" marR="0" marT="0" marB="0" anchor="b">
                    <a:lnL>
                      <a:noFill/>
                    </a:lnL>
                    <a:lnR>
                      <a:noFill/>
                    </a:lnR>
                    <a:lnT>
                      <a:noFill/>
                    </a:lnT>
                    <a:lnB>
                      <a:noFill/>
                    </a:lnB>
                    <a:solidFill>
                      <a:srgbClr val="CCFF66"/>
                    </a:solidFill>
                  </a:tcPr>
                </a:tc>
                <a:extLst>
                  <a:ext uri="{0D108BD9-81ED-4DB2-BD59-A6C34878D82A}">
                    <a16:rowId xmlns:a16="http://schemas.microsoft.com/office/drawing/2014/main" val="4112448451"/>
                  </a:ext>
                </a:extLst>
              </a:tr>
              <a:tr h="172762">
                <a:tc>
                  <a:txBody>
                    <a:bodyPr/>
                    <a:lstStyle/>
                    <a:p>
                      <a:pPr algn="l" fontAlgn="b"/>
                      <a:endParaRPr lang="en-US" sz="700" b="1" i="0" u="none" strike="noStrike" dirty="0">
                        <a:solidFill>
                          <a:srgbClr val="000000"/>
                        </a:solidFill>
                        <a:effectLst/>
                        <a:latin typeface="Arial" panose="020B0604020202020204" pitchFamily="34" charset="0"/>
                      </a:endParaRPr>
                    </a:p>
                  </a:txBody>
                  <a:tcPr marL="0" marR="0" marT="0" marB="0" anchor="b">
                    <a:lnL>
                      <a:noFill/>
                    </a:lnL>
                    <a:lnR>
                      <a:noFill/>
                    </a:lnR>
                    <a:lnT>
                      <a:noFill/>
                    </a:lnT>
                    <a:lnB>
                      <a:noFill/>
                    </a:lnB>
                  </a:tcPr>
                </a:tc>
                <a:tc>
                  <a:txBody>
                    <a:bodyPr/>
                    <a:lstStyle/>
                    <a:p>
                      <a:pPr algn="l" fontAlgn="b"/>
                      <a:r>
                        <a:rPr lang="en-US" sz="700" b="1" i="0" u="none" strike="noStrike" dirty="0">
                          <a:solidFill>
                            <a:srgbClr val="000000"/>
                          </a:solidFill>
                          <a:effectLst/>
                          <a:latin typeface="Arial" panose="020B0604020202020204" pitchFamily="34" charset="0"/>
                        </a:rPr>
                        <a:t>53638 · TRANSFER-SUPPLIES &amp; EXP</a:t>
                      </a:r>
                    </a:p>
                  </a:txBody>
                  <a:tcPr marL="0" marR="0" marT="0" marB="0" anchor="b">
                    <a:lnL>
                      <a:noFill/>
                    </a:lnL>
                    <a:lnR>
                      <a:noFill/>
                    </a:lnR>
                    <a:lnT>
                      <a:noFill/>
                    </a:lnT>
                    <a:lnB>
                      <a:noFill/>
                    </a:lnB>
                  </a:tcPr>
                </a:tc>
                <a:tc>
                  <a:txBody>
                    <a:bodyPr/>
                    <a:lstStyle/>
                    <a:p>
                      <a:pPr algn="r" fontAlgn="b"/>
                      <a:r>
                        <a:rPr lang="en-US" sz="700" b="0" i="0" u="none" strike="noStrike" dirty="0">
                          <a:solidFill>
                            <a:srgbClr val="000000"/>
                          </a:solidFill>
                          <a:effectLst/>
                          <a:latin typeface="Arial" panose="020B0604020202020204" pitchFamily="34" charset="0"/>
                        </a:rPr>
                        <a:t>101.05</a:t>
                      </a:r>
                    </a:p>
                  </a:txBody>
                  <a:tcPr marL="0" marR="0" marT="0" marB="0" anchor="b">
                    <a:lnL>
                      <a:noFill/>
                    </a:lnL>
                    <a:lnR>
                      <a:noFill/>
                    </a:lnR>
                    <a:lnT>
                      <a:noFill/>
                    </a:lnT>
                    <a:lnB w="12700" cap="flat" cmpd="sng" algn="ctr">
                      <a:solidFill>
                        <a:srgbClr val="000000"/>
                      </a:solidFill>
                      <a:prstDash val="solid"/>
                      <a:round/>
                      <a:headEnd type="none" w="med" len="med"/>
                      <a:tailEnd type="none" w="med" len="med"/>
                    </a:lnB>
                    <a:solidFill>
                      <a:srgbClr val="C5D9F1"/>
                    </a:solidFill>
                  </a:tcPr>
                </a:tc>
                <a:tc>
                  <a:txBody>
                    <a:bodyPr/>
                    <a:lstStyle/>
                    <a:p>
                      <a:pPr algn="l" fontAlgn="b"/>
                      <a:endParaRPr lang="en-US" sz="1000" b="0" i="0" u="none" strike="noStrike" dirty="0">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r" fontAlgn="b"/>
                      <a:r>
                        <a:rPr lang="en-US" sz="700" b="0" i="0" u="none" strike="noStrike" dirty="0">
                          <a:solidFill>
                            <a:srgbClr val="000000"/>
                          </a:solidFill>
                          <a:effectLst/>
                          <a:latin typeface="Arial" panose="020B0604020202020204" pitchFamily="34" charset="0"/>
                        </a:rPr>
                        <a:t>0.00</a:t>
                      </a:r>
                    </a:p>
                  </a:txBody>
                  <a:tcPr marL="0" marR="0" marT="0" marB="0" anchor="b">
                    <a:lnL>
                      <a:noFill/>
                    </a:lnL>
                    <a:lnR>
                      <a:noFill/>
                    </a:lnR>
                    <a:lnT>
                      <a:noFill/>
                    </a:lnT>
                    <a:lnB w="12700" cap="flat" cmpd="sng" algn="ctr">
                      <a:solidFill>
                        <a:srgbClr val="000000"/>
                      </a:solidFill>
                      <a:prstDash val="solid"/>
                      <a:round/>
                      <a:headEnd type="none" w="med" len="med"/>
                      <a:tailEnd type="none" w="med" len="med"/>
                    </a:lnB>
                    <a:solidFill>
                      <a:srgbClr val="8DB4E3"/>
                    </a:solidFill>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0" marR="0" marT="0" marB="0" anchor="b">
                    <a:lnL>
                      <a:noFill/>
                    </a:lnL>
                    <a:lnR>
                      <a:noFill/>
                    </a:lnR>
                    <a:lnT>
                      <a:noFill/>
                    </a:lnT>
                    <a:lnB>
                      <a:noFill/>
                    </a:lnB>
                  </a:tcPr>
                </a:tc>
                <a:tc>
                  <a:txBody>
                    <a:bodyPr/>
                    <a:lstStyle/>
                    <a:p>
                      <a:pPr algn="r" fontAlgn="b"/>
                      <a:r>
                        <a:rPr lang="en-US" sz="700" b="0" i="0" u="none" strike="noStrike" dirty="0">
                          <a:solidFill>
                            <a:srgbClr val="000000"/>
                          </a:solidFill>
                          <a:effectLst/>
                          <a:latin typeface="Arial" panose="020B0604020202020204" pitchFamily="34" charset="0"/>
                        </a:rPr>
                        <a:t>0.00</a:t>
                      </a:r>
                    </a:p>
                  </a:txBody>
                  <a:tcPr marL="0" marR="0" marT="0" marB="0" anchor="b">
                    <a:lnL>
                      <a:noFill/>
                    </a:lnL>
                    <a:lnR>
                      <a:noFill/>
                    </a:lnR>
                    <a:lnT>
                      <a:noFill/>
                    </a:lnT>
                    <a:lnB w="12700" cap="flat" cmpd="sng" algn="ctr">
                      <a:solidFill>
                        <a:srgbClr val="000000"/>
                      </a:solidFill>
                      <a:prstDash val="solid"/>
                      <a:round/>
                      <a:headEnd type="none" w="med" len="med"/>
                      <a:tailEnd type="none" w="med" len="med"/>
                    </a:lnB>
                    <a:solidFill>
                      <a:srgbClr val="FFFF99"/>
                    </a:solidFill>
                  </a:tcPr>
                </a:tc>
                <a:tc>
                  <a:txBody>
                    <a:bodyPr/>
                    <a:lstStyle/>
                    <a:p>
                      <a:pPr algn="l" fontAlgn="b"/>
                      <a:r>
                        <a:rPr lang="en-US" sz="700" b="0" i="0" u="none" strike="noStrike" dirty="0">
                          <a:solidFill>
                            <a:srgbClr val="000000"/>
                          </a:solidFill>
                          <a:effectLst/>
                          <a:latin typeface="Arial" panose="020B0604020202020204" pitchFamily="34" charset="0"/>
                        </a:rPr>
                        <a:t> </a:t>
                      </a:r>
                    </a:p>
                  </a:txBody>
                  <a:tcPr marL="0" marR="0" marT="0" marB="0" anchor="b">
                    <a:lnL>
                      <a:noFill/>
                    </a:lnL>
                    <a:lnR>
                      <a:noFill/>
                    </a:lnR>
                    <a:lnT>
                      <a:noFill/>
                    </a:lnT>
                    <a:lnB w="12700" cap="flat" cmpd="sng" algn="ctr">
                      <a:solidFill>
                        <a:srgbClr val="000000"/>
                      </a:solidFill>
                      <a:prstDash val="solid"/>
                      <a:round/>
                      <a:headEnd type="none" w="med" len="med"/>
                      <a:tailEnd type="none" w="med" len="med"/>
                    </a:lnB>
                    <a:solidFill>
                      <a:srgbClr val="000000"/>
                    </a:solidFill>
                  </a:tcPr>
                </a:tc>
                <a:tc>
                  <a:txBody>
                    <a:bodyPr/>
                    <a:lstStyle/>
                    <a:p>
                      <a:pPr algn="r" fontAlgn="b"/>
                      <a:r>
                        <a:rPr lang="en-US" sz="700" b="0" i="0" u="none" strike="noStrike" dirty="0">
                          <a:solidFill>
                            <a:srgbClr val="000000"/>
                          </a:solidFill>
                          <a:effectLst/>
                          <a:latin typeface="Arial" panose="020B0604020202020204" pitchFamily="34" charset="0"/>
                        </a:rPr>
                        <a:t>0.00</a:t>
                      </a:r>
                    </a:p>
                  </a:txBody>
                  <a:tcPr marL="0" marR="0" marT="0" marB="0" anchor="b">
                    <a:lnL>
                      <a:noFill/>
                    </a:lnL>
                    <a:lnR>
                      <a:noFill/>
                    </a:lnR>
                    <a:lnT>
                      <a:noFill/>
                    </a:lnT>
                    <a:lnB w="12700" cap="flat" cmpd="sng" algn="ctr">
                      <a:solidFill>
                        <a:srgbClr val="000000"/>
                      </a:solidFill>
                      <a:prstDash val="solid"/>
                      <a:round/>
                      <a:headEnd type="none" w="med" len="med"/>
                      <a:tailEnd type="none" w="med" len="med"/>
                    </a:lnB>
                    <a:solidFill>
                      <a:srgbClr val="FFFF99"/>
                    </a:solidFill>
                  </a:tcPr>
                </a:tc>
                <a:tc>
                  <a:txBody>
                    <a:bodyPr/>
                    <a:lstStyle/>
                    <a:p>
                      <a:pPr algn="r" fontAlgn="b"/>
                      <a:r>
                        <a:rPr lang="en-US" sz="700" b="0" i="0" u="none" strike="noStrike" dirty="0">
                          <a:solidFill>
                            <a:srgbClr val="000000"/>
                          </a:solidFill>
                          <a:effectLst/>
                          <a:latin typeface="Arial" panose="020B0604020202020204" pitchFamily="34" charset="0"/>
                        </a:rPr>
                        <a:t>0.00</a:t>
                      </a:r>
                    </a:p>
                  </a:txBody>
                  <a:tcPr marL="0" marR="0" marT="0" marB="0" anchor="b">
                    <a:lnL>
                      <a:noFill/>
                    </a:lnL>
                    <a:lnR>
                      <a:noFill/>
                    </a:lnR>
                    <a:lnT>
                      <a:noFill/>
                    </a:lnT>
                    <a:lnB w="12700" cap="flat" cmpd="sng" algn="ctr">
                      <a:solidFill>
                        <a:srgbClr val="000000"/>
                      </a:solidFill>
                      <a:prstDash val="solid"/>
                      <a:round/>
                      <a:headEnd type="none" w="med" len="med"/>
                      <a:tailEnd type="none" w="med" len="med"/>
                    </a:lnB>
                    <a:solidFill>
                      <a:srgbClr val="FFFF99"/>
                    </a:solidFill>
                  </a:tcPr>
                </a:tc>
                <a:tc>
                  <a:txBody>
                    <a:bodyPr/>
                    <a:lstStyle/>
                    <a:p>
                      <a:pPr algn="l" fontAlgn="b"/>
                      <a:r>
                        <a:rPr lang="en-US" sz="700" b="0" i="0" u="none" strike="noStrike" dirty="0">
                          <a:solidFill>
                            <a:srgbClr val="000000"/>
                          </a:solidFill>
                          <a:effectLst/>
                          <a:latin typeface="Arial" panose="020B0604020202020204" pitchFamily="34" charset="0"/>
                        </a:rPr>
                        <a:t> </a:t>
                      </a:r>
                    </a:p>
                  </a:txBody>
                  <a:tcPr marL="0" marR="0" marT="0"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r" fontAlgn="b"/>
                      <a:r>
                        <a:rPr lang="en-US" sz="700" b="0" i="0" u="none" strike="noStrike" dirty="0">
                          <a:solidFill>
                            <a:srgbClr val="000000"/>
                          </a:solidFill>
                          <a:effectLst/>
                          <a:latin typeface="Arial" panose="020B0604020202020204" pitchFamily="34" charset="0"/>
                        </a:rPr>
                        <a:t>0.00</a:t>
                      </a:r>
                    </a:p>
                  </a:txBody>
                  <a:tcPr marL="0" marR="0" marT="0" marB="0" anchor="b">
                    <a:lnL>
                      <a:noFill/>
                    </a:lnL>
                    <a:lnR>
                      <a:noFill/>
                    </a:lnR>
                    <a:lnT>
                      <a:noFill/>
                    </a:lnT>
                    <a:lnB w="12700" cap="flat" cmpd="sng" algn="ctr">
                      <a:solidFill>
                        <a:srgbClr val="000000"/>
                      </a:solidFill>
                      <a:prstDash val="solid"/>
                      <a:round/>
                      <a:headEnd type="none" w="med" len="med"/>
                      <a:tailEnd type="none" w="med" len="med"/>
                    </a:lnB>
                    <a:solidFill>
                      <a:srgbClr val="FFFF99"/>
                    </a:solidFill>
                  </a:tcPr>
                </a:tc>
                <a:tc>
                  <a:txBody>
                    <a:bodyPr/>
                    <a:lstStyle/>
                    <a:p>
                      <a:pPr algn="l" fontAlgn="b"/>
                      <a:r>
                        <a:rPr lang="en-US" sz="700" b="0" i="0" u="none" strike="noStrike" dirty="0">
                          <a:solidFill>
                            <a:srgbClr val="000000"/>
                          </a:solidFill>
                          <a:effectLst/>
                          <a:latin typeface="Arial" panose="020B0604020202020204" pitchFamily="34" charset="0"/>
                        </a:rPr>
                        <a:t> </a:t>
                      </a:r>
                    </a:p>
                  </a:txBody>
                  <a:tcPr marL="0" marR="0" marT="0"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r" fontAlgn="b"/>
                      <a:r>
                        <a:rPr lang="en-US" sz="700" b="0" i="0" u="none" strike="noStrike" dirty="0">
                          <a:solidFill>
                            <a:srgbClr val="000000"/>
                          </a:solidFill>
                          <a:effectLst/>
                          <a:latin typeface="Arial" panose="020B0604020202020204" pitchFamily="34" charset="0"/>
                        </a:rPr>
                        <a:t>0.00</a:t>
                      </a:r>
                    </a:p>
                  </a:txBody>
                  <a:tcPr marL="0" marR="0" marT="0" marB="0" anchor="b">
                    <a:lnL>
                      <a:noFill/>
                    </a:lnL>
                    <a:lnR>
                      <a:noFill/>
                    </a:lnR>
                    <a:lnT>
                      <a:noFill/>
                    </a:lnT>
                    <a:lnB w="12700" cap="flat" cmpd="sng" algn="ctr">
                      <a:solidFill>
                        <a:srgbClr val="000000"/>
                      </a:solidFill>
                      <a:prstDash val="solid"/>
                      <a:round/>
                      <a:headEnd type="none" w="med" len="med"/>
                      <a:tailEnd type="none" w="med" len="med"/>
                    </a:lnB>
                    <a:solidFill>
                      <a:srgbClr val="CCFF66"/>
                    </a:solidFill>
                  </a:tcPr>
                </a:tc>
                <a:tc>
                  <a:txBody>
                    <a:bodyPr/>
                    <a:lstStyle/>
                    <a:p>
                      <a:pPr algn="l" fontAlgn="b"/>
                      <a:r>
                        <a:rPr lang="en-US" sz="700" b="0" i="0" u="none" strike="noStrike" dirty="0">
                          <a:solidFill>
                            <a:srgbClr val="000000"/>
                          </a:solidFill>
                          <a:effectLst/>
                          <a:latin typeface="Arial" panose="020B0604020202020204" pitchFamily="34" charset="0"/>
                        </a:rPr>
                        <a:t> </a:t>
                      </a:r>
                    </a:p>
                  </a:txBody>
                  <a:tcPr marL="0" marR="0" marT="0" marB="0" anchor="b">
                    <a:lnL>
                      <a:noFill/>
                    </a:lnL>
                    <a:lnR>
                      <a:noFill/>
                    </a:lnR>
                    <a:lnT>
                      <a:noFill/>
                    </a:lnT>
                    <a:lnB w="12700" cap="flat" cmpd="sng" algn="ctr">
                      <a:solidFill>
                        <a:srgbClr val="000000"/>
                      </a:solidFill>
                      <a:prstDash val="solid"/>
                      <a:round/>
                      <a:headEnd type="none" w="med" len="med"/>
                      <a:tailEnd type="none" w="med" len="med"/>
                    </a:lnB>
                    <a:solidFill>
                      <a:srgbClr val="000000"/>
                    </a:solidFill>
                  </a:tcPr>
                </a:tc>
                <a:tc>
                  <a:txBody>
                    <a:bodyPr/>
                    <a:lstStyle/>
                    <a:p>
                      <a:pPr algn="r" fontAlgn="b"/>
                      <a:r>
                        <a:rPr lang="en-US" sz="700" b="0" i="0" u="none" strike="noStrike" dirty="0">
                          <a:solidFill>
                            <a:srgbClr val="000000"/>
                          </a:solidFill>
                          <a:effectLst/>
                          <a:latin typeface="Arial" panose="020B0604020202020204" pitchFamily="34" charset="0"/>
                        </a:rPr>
                        <a:t>0.00</a:t>
                      </a:r>
                    </a:p>
                  </a:txBody>
                  <a:tcPr marL="0" marR="0" marT="0" marB="0" anchor="b">
                    <a:lnL>
                      <a:noFill/>
                    </a:lnL>
                    <a:lnR>
                      <a:noFill/>
                    </a:lnR>
                    <a:lnT>
                      <a:noFill/>
                    </a:lnT>
                    <a:lnB w="12700" cap="flat" cmpd="sng" algn="ctr">
                      <a:solidFill>
                        <a:srgbClr val="000000"/>
                      </a:solidFill>
                      <a:prstDash val="solid"/>
                      <a:round/>
                      <a:headEnd type="none" w="med" len="med"/>
                      <a:tailEnd type="none" w="med" len="med"/>
                    </a:lnB>
                    <a:solidFill>
                      <a:srgbClr val="CCFF66"/>
                    </a:solidFill>
                  </a:tcPr>
                </a:tc>
                <a:extLst>
                  <a:ext uri="{0D108BD9-81ED-4DB2-BD59-A6C34878D82A}">
                    <a16:rowId xmlns:a16="http://schemas.microsoft.com/office/drawing/2014/main" val="877694825"/>
                  </a:ext>
                </a:extLst>
              </a:tr>
              <a:tr h="164535">
                <a:tc gridSpan="2">
                  <a:txBody>
                    <a:bodyPr/>
                    <a:lstStyle/>
                    <a:p>
                      <a:pPr algn="l" fontAlgn="b"/>
                      <a:r>
                        <a:rPr lang="en-US" sz="700" b="1" i="0" u="none" strike="noStrike" dirty="0">
                          <a:solidFill>
                            <a:srgbClr val="000000"/>
                          </a:solidFill>
                          <a:effectLst/>
                          <a:latin typeface="Arial" panose="020B0604020202020204" pitchFamily="34" charset="0"/>
                        </a:rPr>
                        <a:t>Total 53600 · SANITATION</a:t>
                      </a:r>
                    </a:p>
                  </a:txBody>
                  <a:tcPr marL="0" marR="0" marT="0" marB="0" anchor="b">
                    <a:lnL>
                      <a:noFill/>
                    </a:lnL>
                    <a:lnR>
                      <a:noFill/>
                    </a:lnR>
                    <a:lnT>
                      <a:noFill/>
                    </a:lnT>
                    <a:lnB>
                      <a:noFill/>
                    </a:lnB>
                  </a:tcPr>
                </a:tc>
                <a:tc hMerge="1">
                  <a:txBody>
                    <a:bodyPr/>
                    <a:lstStyle/>
                    <a:p>
                      <a:endParaRPr lang="en-US"/>
                    </a:p>
                  </a:txBody>
                  <a:tcPr/>
                </a:tc>
                <a:tc>
                  <a:txBody>
                    <a:bodyPr/>
                    <a:lstStyle/>
                    <a:p>
                      <a:pPr algn="r" fontAlgn="b"/>
                      <a:r>
                        <a:rPr lang="en-US" sz="700" b="0" i="0" u="none" strike="noStrike" dirty="0">
                          <a:solidFill>
                            <a:srgbClr val="000000"/>
                          </a:solidFill>
                          <a:effectLst/>
                          <a:latin typeface="Arial" panose="020B0604020202020204" pitchFamily="34" charset="0"/>
                        </a:rPr>
                        <a:t>104,486.33</a:t>
                      </a:r>
                    </a:p>
                  </a:txBody>
                  <a:tcPr marL="0" marR="0" marT="0" marB="0" anchor="b">
                    <a:lnL>
                      <a:noFill/>
                    </a:lnL>
                    <a:lnR>
                      <a:noFill/>
                    </a:lnR>
                    <a:lnT w="12700" cap="flat" cmpd="sng" algn="ctr">
                      <a:solidFill>
                        <a:srgbClr val="000000"/>
                      </a:solidFill>
                      <a:prstDash val="solid"/>
                      <a:round/>
                      <a:headEnd type="none" w="med" len="med"/>
                      <a:tailEnd type="none" w="med" len="med"/>
                    </a:lnT>
                    <a:lnB>
                      <a:noFill/>
                    </a:lnB>
                    <a:solidFill>
                      <a:srgbClr val="C5D9F1"/>
                    </a:solidFill>
                  </a:tcPr>
                </a:tc>
                <a:tc>
                  <a:txBody>
                    <a:bodyPr/>
                    <a:lstStyle/>
                    <a:p>
                      <a:pPr algn="l" fontAlgn="b"/>
                      <a:endParaRPr lang="en-US" sz="1000" b="0" i="0" u="none" strike="noStrike" dirty="0">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r" fontAlgn="b"/>
                      <a:r>
                        <a:rPr lang="en-US" sz="700" b="0" i="0" u="none" strike="noStrike" dirty="0">
                          <a:solidFill>
                            <a:srgbClr val="000000"/>
                          </a:solidFill>
                          <a:effectLst/>
                          <a:latin typeface="Arial" panose="020B0604020202020204" pitchFamily="34" charset="0"/>
                        </a:rPr>
                        <a:t>108,846.19</a:t>
                      </a:r>
                    </a:p>
                  </a:txBody>
                  <a:tcPr marL="0" marR="0" marT="0" marB="0" anchor="b">
                    <a:lnL>
                      <a:noFill/>
                    </a:lnL>
                    <a:lnR>
                      <a:noFill/>
                    </a:lnR>
                    <a:lnT w="12700" cap="flat" cmpd="sng" algn="ctr">
                      <a:solidFill>
                        <a:srgbClr val="000000"/>
                      </a:solidFill>
                      <a:prstDash val="solid"/>
                      <a:round/>
                      <a:headEnd type="none" w="med" len="med"/>
                      <a:tailEnd type="none" w="med" len="med"/>
                    </a:lnT>
                    <a:lnB>
                      <a:noFill/>
                    </a:lnB>
                    <a:solidFill>
                      <a:srgbClr val="8DB4E3"/>
                    </a:solidFill>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0" marR="0" marT="0" marB="0" anchor="b">
                    <a:lnL>
                      <a:noFill/>
                    </a:lnL>
                    <a:lnR>
                      <a:noFill/>
                    </a:lnR>
                    <a:lnT>
                      <a:noFill/>
                    </a:lnT>
                    <a:lnB>
                      <a:noFill/>
                    </a:lnB>
                  </a:tcPr>
                </a:tc>
                <a:tc>
                  <a:txBody>
                    <a:bodyPr/>
                    <a:lstStyle/>
                    <a:p>
                      <a:pPr algn="r" fontAlgn="b"/>
                      <a:r>
                        <a:rPr lang="en-US" sz="700" b="0" i="0" u="none" strike="noStrike" dirty="0">
                          <a:solidFill>
                            <a:srgbClr val="000000"/>
                          </a:solidFill>
                          <a:effectLst/>
                          <a:latin typeface="Arial" panose="020B0604020202020204" pitchFamily="34" charset="0"/>
                        </a:rPr>
                        <a:t>104,183.28</a:t>
                      </a:r>
                    </a:p>
                  </a:txBody>
                  <a:tcPr marL="0" marR="0" marT="0" marB="0" anchor="b">
                    <a:lnL>
                      <a:noFill/>
                    </a:lnL>
                    <a:lnR>
                      <a:noFill/>
                    </a:lnR>
                    <a:lnT w="12700" cap="flat" cmpd="sng" algn="ctr">
                      <a:solidFill>
                        <a:srgbClr val="000000"/>
                      </a:solidFill>
                      <a:prstDash val="solid"/>
                      <a:round/>
                      <a:headEnd type="none" w="med" len="med"/>
                      <a:tailEnd type="none" w="med" len="med"/>
                    </a:lnT>
                    <a:lnB>
                      <a:noFill/>
                    </a:lnB>
                    <a:solidFill>
                      <a:srgbClr val="FFFF99"/>
                    </a:solidFill>
                  </a:tcPr>
                </a:tc>
                <a:tc>
                  <a:txBody>
                    <a:bodyPr/>
                    <a:lstStyle/>
                    <a:p>
                      <a:pPr algn="l" fontAlgn="b"/>
                      <a:r>
                        <a:rPr lang="en-US" sz="700" b="0" i="0" u="none" strike="noStrike" dirty="0">
                          <a:solidFill>
                            <a:srgbClr val="000000"/>
                          </a:solidFill>
                          <a:effectLst/>
                          <a:latin typeface="Arial" panose="020B0604020202020204" pitchFamily="34" charset="0"/>
                        </a:rPr>
                        <a:t> </a:t>
                      </a:r>
                    </a:p>
                  </a:txBody>
                  <a:tcPr marL="0" marR="0" marT="0" marB="0" anchor="b">
                    <a:lnL>
                      <a:noFill/>
                    </a:lnL>
                    <a:lnR>
                      <a:noFill/>
                    </a:lnR>
                    <a:lnT w="12700" cap="flat" cmpd="sng" algn="ctr">
                      <a:solidFill>
                        <a:srgbClr val="000000"/>
                      </a:solidFill>
                      <a:prstDash val="solid"/>
                      <a:round/>
                      <a:headEnd type="none" w="med" len="med"/>
                      <a:tailEnd type="none" w="med" len="med"/>
                    </a:lnT>
                    <a:lnB>
                      <a:noFill/>
                    </a:lnB>
                    <a:solidFill>
                      <a:srgbClr val="000000"/>
                    </a:solidFill>
                  </a:tcPr>
                </a:tc>
                <a:tc>
                  <a:txBody>
                    <a:bodyPr/>
                    <a:lstStyle/>
                    <a:p>
                      <a:pPr algn="r" fontAlgn="b"/>
                      <a:r>
                        <a:rPr lang="en-US" sz="700" b="0" i="0" u="none" strike="noStrike" dirty="0">
                          <a:solidFill>
                            <a:srgbClr val="000000"/>
                          </a:solidFill>
                          <a:effectLst/>
                          <a:latin typeface="Arial" panose="020B0604020202020204" pitchFamily="34" charset="0"/>
                        </a:rPr>
                        <a:t>71,072.12</a:t>
                      </a:r>
                    </a:p>
                  </a:txBody>
                  <a:tcPr marL="0" marR="0" marT="0" marB="0" anchor="b">
                    <a:lnL>
                      <a:noFill/>
                    </a:lnL>
                    <a:lnR>
                      <a:noFill/>
                    </a:lnR>
                    <a:lnT w="12700" cap="flat" cmpd="sng" algn="ctr">
                      <a:solidFill>
                        <a:srgbClr val="000000"/>
                      </a:solidFill>
                      <a:prstDash val="solid"/>
                      <a:round/>
                      <a:headEnd type="none" w="med" len="med"/>
                      <a:tailEnd type="none" w="med" len="med"/>
                    </a:lnT>
                    <a:lnB>
                      <a:noFill/>
                    </a:lnB>
                    <a:solidFill>
                      <a:srgbClr val="FFFF99"/>
                    </a:solidFill>
                  </a:tcPr>
                </a:tc>
                <a:tc>
                  <a:txBody>
                    <a:bodyPr/>
                    <a:lstStyle/>
                    <a:p>
                      <a:pPr algn="r" fontAlgn="b"/>
                      <a:r>
                        <a:rPr lang="en-US" sz="700" b="0" i="0" u="none" strike="noStrike" dirty="0">
                          <a:solidFill>
                            <a:srgbClr val="000000"/>
                          </a:solidFill>
                          <a:effectLst/>
                          <a:latin typeface="Arial" panose="020B0604020202020204" pitchFamily="34" charset="0"/>
                        </a:rPr>
                        <a:t>42,389.92</a:t>
                      </a:r>
                    </a:p>
                  </a:txBody>
                  <a:tcPr marL="0" marR="0" marT="0" marB="0" anchor="b">
                    <a:lnL>
                      <a:noFill/>
                    </a:lnL>
                    <a:lnR>
                      <a:noFill/>
                    </a:lnR>
                    <a:lnT w="12700" cap="flat" cmpd="sng" algn="ctr">
                      <a:solidFill>
                        <a:srgbClr val="000000"/>
                      </a:solidFill>
                      <a:prstDash val="solid"/>
                      <a:round/>
                      <a:headEnd type="none" w="med" len="med"/>
                      <a:tailEnd type="none" w="med" len="med"/>
                    </a:lnT>
                    <a:lnB>
                      <a:noFill/>
                    </a:lnB>
                    <a:solidFill>
                      <a:srgbClr val="FFFF99"/>
                    </a:solidFill>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0" marR="0" marT="0"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r" fontAlgn="b"/>
                      <a:r>
                        <a:rPr lang="en-US" sz="700" b="0" i="0" u="none" strike="noStrike" dirty="0">
                          <a:solidFill>
                            <a:srgbClr val="000000"/>
                          </a:solidFill>
                          <a:effectLst/>
                          <a:latin typeface="Arial" panose="020B0604020202020204" pitchFamily="34" charset="0"/>
                        </a:rPr>
                        <a:t>113,462.04</a:t>
                      </a:r>
                    </a:p>
                  </a:txBody>
                  <a:tcPr marL="0" marR="0" marT="0" marB="0" anchor="b">
                    <a:lnL>
                      <a:noFill/>
                    </a:lnL>
                    <a:lnR>
                      <a:noFill/>
                    </a:lnR>
                    <a:lnT w="12700" cap="flat" cmpd="sng" algn="ctr">
                      <a:solidFill>
                        <a:srgbClr val="000000"/>
                      </a:solidFill>
                      <a:prstDash val="solid"/>
                      <a:round/>
                      <a:headEnd type="none" w="med" len="med"/>
                      <a:tailEnd type="none" w="med" len="med"/>
                    </a:lnT>
                    <a:lnB>
                      <a:noFill/>
                    </a:lnB>
                    <a:solidFill>
                      <a:srgbClr val="FFFF99"/>
                    </a:solidFill>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0" marR="0" marT="0"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r" fontAlgn="b"/>
                      <a:r>
                        <a:rPr lang="en-US" sz="700" b="0" i="0" u="none" strike="noStrike" dirty="0">
                          <a:solidFill>
                            <a:srgbClr val="000000"/>
                          </a:solidFill>
                          <a:effectLst/>
                          <a:latin typeface="Arial" panose="020B0604020202020204" pitchFamily="34" charset="0"/>
                        </a:rPr>
                        <a:t>113,465.00</a:t>
                      </a:r>
                    </a:p>
                  </a:txBody>
                  <a:tcPr marL="0" marR="0" marT="0" marB="0" anchor="b">
                    <a:lnL>
                      <a:noFill/>
                    </a:lnL>
                    <a:lnR>
                      <a:noFill/>
                    </a:lnR>
                    <a:lnT w="12700" cap="flat" cmpd="sng" algn="ctr">
                      <a:solidFill>
                        <a:srgbClr val="000000"/>
                      </a:solidFill>
                      <a:prstDash val="solid"/>
                      <a:round/>
                      <a:headEnd type="none" w="med" len="med"/>
                      <a:tailEnd type="none" w="med" len="med"/>
                    </a:lnT>
                    <a:lnB>
                      <a:noFill/>
                    </a:lnB>
                    <a:solidFill>
                      <a:srgbClr val="CCFF66"/>
                    </a:solidFill>
                  </a:tcPr>
                </a:tc>
                <a:tc>
                  <a:txBody>
                    <a:bodyPr/>
                    <a:lstStyle/>
                    <a:p>
                      <a:pPr algn="l" fontAlgn="b"/>
                      <a:r>
                        <a:rPr lang="en-US" sz="700" b="0" i="0" u="none" strike="noStrike" dirty="0">
                          <a:solidFill>
                            <a:srgbClr val="000000"/>
                          </a:solidFill>
                          <a:effectLst/>
                          <a:latin typeface="Arial" panose="020B0604020202020204" pitchFamily="34" charset="0"/>
                        </a:rPr>
                        <a:t> </a:t>
                      </a:r>
                    </a:p>
                  </a:txBody>
                  <a:tcPr marL="0" marR="0" marT="0" marB="0" anchor="b">
                    <a:lnL>
                      <a:noFill/>
                    </a:lnL>
                    <a:lnR>
                      <a:noFill/>
                    </a:lnR>
                    <a:lnT w="12700" cap="flat" cmpd="sng" algn="ctr">
                      <a:solidFill>
                        <a:srgbClr val="000000"/>
                      </a:solidFill>
                      <a:prstDash val="solid"/>
                      <a:round/>
                      <a:headEnd type="none" w="med" len="med"/>
                      <a:tailEnd type="none" w="med" len="med"/>
                    </a:lnT>
                    <a:lnB>
                      <a:noFill/>
                    </a:lnB>
                    <a:solidFill>
                      <a:srgbClr val="000000"/>
                    </a:solidFill>
                  </a:tcPr>
                </a:tc>
                <a:tc>
                  <a:txBody>
                    <a:bodyPr/>
                    <a:lstStyle/>
                    <a:p>
                      <a:pPr algn="r" fontAlgn="b"/>
                      <a:r>
                        <a:rPr lang="en-US" sz="700" b="0" i="0" u="none" strike="noStrike" dirty="0">
                          <a:solidFill>
                            <a:srgbClr val="000000"/>
                          </a:solidFill>
                          <a:effectLst/>
                          <a:latin typeface="Arial" panose="020B0604020202020204" pitchFamily="34" charset="0"/>
                        </a:rPr>
                        <a:t>110,865.00</a:t>
                      </a:r>
                    </a:p>
                  </a:txBody>
                  <a:tcPr marL="0" marR="0" marT="0" marB="0" anchor="b">
                    <a:lnL>
                      <a:noFill/>
                    </a:lnL>
                    <a:lnR>
                      <a:noFill/>
                    </a:lnR>
                    <a:lnT w="12700" cap="flat" cmpd="sng" algn="ctr">
                      <a:solidFill>
                        <a:srgbClr val="000000"/>
                      </a:solidFill>
                      <a:prstDash val="solid"/>
                      <a:round/>
                      <a:headEnd type="none" w="med" len="med"/>
                      <a:tailEnd type="none" w="med" len="med"/>
                    </a:lnT>
                    <a:lnB>
                      <a:noFill/>
                    </a:lnB>
                    <a:solidFill>
                      <a:srgbClr val="CCFF66"/>
                    </a:solidFill>
                  </a:tcPr>
                </a:tc>
                <a:extLst>
                  <a:ext uri="{0D108BD9-81ED-4DB2-BD59-A6C34878D82A}">
                    <a16:rowId xmlns:a16="http://schemas.microsoft.com/office/drawing/2014/main" val="2682028208"/>
                  </a:ext>
                </a:extLst>
              </a:tr>
            </a:tbl>
          </a:graphicData>
        </a:graphic>
      </p:graphicFrame>
      <p:sp>
        <p:nvSpPr>
          <p:cNvPr id="4" name="TextBox 3">
            <a:extLst>
              <a:ext uri="{FF2B5EF4-FFF2-40B4-BE49-F238E27FC236}">
                <a16:creationId xmlns:a16="http://schemas.microsoft.com/office/drawing/2014/main" id="{32828B54-0A13-4F16-B50E-71C5245086AA}"/>
              </a:ext>
            </a:extLst>
          </p:cNvPr>
          <p:cNvSpPr txBox="1"/>
          <p:nvPr/>
        </p:nvSpPr>
        <p:spPr>
          <a:xfrm>
            <a:off x="425808" y="6134100"/>
            <a:ext cx="7800974" cy="646331"/>
          </a:xfrm>
          <a:prstGeom prst="rect">
            <a:avLst/>
          </a:prstGeom>
          <a:noFill/>
        </p:spPr>
        <p:txBody>
          <a:bodyPr wrap="square" rtlCol="0">
            <a:spAutoFit/>
          </a:bodyPr>
          <a:lstStyle/>
          <a:p>
            <a:r>
              <a:rPr lang="en-US" dirty="0"/>
              <a:t>53600 goal was to maintain or slightly lower sanitation.  Pete’s retirement will have a minor impact on the Sanitation budget</a:t>
            </a:r>
          </a:p>
        </p:txBody>
      </p:sp>
    </p:spTree>
    <p:extLst>
      <p:ext uri="{BB962C8B-B14F-4D97-AF65-F5344CB8AC3E}">
        <p14:creationId xmlns:p14="http://schemas.microsoft.com/office/powerpoint/2010/main" val="233389798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5807" y="287361"/>
            <a:ext cx="8373683" cy="643776"/>
          </a:xfrm>
        </p:spPr>
        <p:txBody>
          <a:bodyPr>
            <a:normAutofit fontScale="90000"/>
          </a:bodyPr>
          <a:lstStyle/>
          <a:p>
            <a:r>
              <a:rPr lang="en-US" b="1" dirty="0"/>
              <a:t>Health &amp; Human Services</a:t>
            </a:r>
            <a:endParaRPr lang="en-US" sz="2400" b="1" dirty="0"/>
          </a:p>
        </p:txBody>
      </p:sp>
      <p:sp>
        <p:nvSpPr>
          <p:cNvPr id="6" name="Content Placeholder 5"/>
          <p:cNvSpPr>
            <a:spLocks noGrp="1"/>
          </p:cNvSpPr>
          <p:nvPr>
            <p:ph idx="1"/>
          </p:nvPr>
        </p:nvSpPr>
        <p:spPr>
          <a:xfrm>
            <a:off x="531388" y="5466521"/>
            <a:ext cx="8162520" cy="810297"/>
          </a:xfrm>
          <a:ln>
            <a:solidFill>
              <a:schemeClr val="tx1"/>
            </a:solidFill>
          </a:ln>
        </p:spPr>
        <p:txBody>
          <a:bodyPr>
            <a:normAutofit/>
          </a:bodyPr>
          <a:lstStyle/>
          <a:p>
            <a:r>
              <a:rPr lang="en-US" sz="1800" dirty="0"/>
              <a:t>54000 Goal was to keep at the 2017 level or lower </a:t>
            </a:r>
          </a:p>
          <a:p>
            <a:r>
              <a:rPr lang="en-US" sz="1800" dirty="0"/>
              <a:t>Reminder of the donated Pet Scanner for lost pets</a:t>
            </a:r>
          </a:p>
          <a:p>
            <a:endParaRPr lang="en-US" sz="1800" dirty="0"/>
          </a:p>
        </p:txBody>
      </p:sp>
      <p:graphicFrame>
        <p:nvGraphicFramePr>
          <p:cNvPr id="3" name="Table 2">
            <a:extLst>
              <a:ext uri="{FF2B5EF4-FFF2-40B4-BE49-F238E27FC236}">
                <a16:creationId xmlns:a16="http://schemas.microsoft.com/office/drawing/2014/main" id="{586DDF93-03B5-43D2-ABEC-4B21FCBC594A}"/>
              </a:ext>
            </a:extLst>
          </p:cNvPr>
          <p:cNvGraphicFramePr>
            <a:graphicFrameLocks noGrp="1"/>
          </p:cNvGraphicFramePr>
          <p:nvPr>
            <p:extLst>
              <p:ext uri="{D42A27DB-BD31-4B8C-83A1-F6EECF244321}">
                <p14:modId xmlns:p14="http://schemas.microsoft.com/office/powerpoint/2010/main" val="2154210976"/>
              </p:ext>
            </p:extLst>
          </p:nvPr>
        </p:nvGraphicFramePr>
        <p:xfrm>
          <a:off x="209551" y="1344143"/>
          <a:ext cx="7886697" cy="1561451"/>
        </p:xfrm>
        <a:graphic>
          <a:graphicData uri="http://schemas.openxmlformats.org/drawingml/2006/table">
            <a:tbl>
              <a:tblPr/>
              <a:tblGrid>
                <a:gridCol w="606669">
                  <a:extLst>
                    <a:ext uri="{9D8B030D-6E8A-4147-A177-3AD203B41FA5}">
                      <a16:colId xmlns:a16="http://schemas.microsoft.com/office/drawing/2014/main" val="1980805698"/>
                    </a:ext>
                  </a:extLst>
                </a:gridCol>
                <a:gridCol w="606669">
                  <a:extLst>
                    <a:ext uri="{9D8B030D-6E8A-4147-A177-3AD203B41FA5}">
                      <a16:colId xmlns:a16="http://schemas.microsoft.com/office/drawing/2014/main" val="4215254463"/>
                    </a:ext>
                  </a:extLst>
                </a:gridCol>
                <a:gridCol w="606669">
                  <a:extLst>
                    <a:ext uri="{9D8B030D-6E8A-4147-A177-3AD203B41FA5}">
                      <a16:colId xmlns:a16="http://schemas.microsoft.com/office/drawing/2014/main" val="2733207207"/>
                    </a:ext>
                  </a:extLst>
                </a:gridCol>
                <a:gridCol w="606669">
                  <a:extLst>
                    <a:ext uri="{9D8B030D-6E8A-4147-A177-3AD203B41FA5}">
                      <a16:colId xmlns:a16="http://schemas.microsoft.com/office/drawing/2014/main" val="1487504901"/>
                    </a:ext>
                  </a:extLst>
                </a:gridCol>
                <a:gridCol w="606669">
                  <a:extLst>
                    <a:ext uri="{9D8B030D-6E8A-4147-A177-3AD203B41FA5}">
                      <a16:colId xmlns:a16="http://schemas.microsoft.com/office/drawing/2014/main" val="195140295"/>
                    </a:ext>
                  </a:extLst>
                </a:gridCol>
                <a:gridCol w="606669">
                  <a:extLst>
                    <a:ext uri="{9D8B030D-6E8A-4147-A177-3AD203B41FA5}">
                      <a16:colId xmlns:a16="http://schemas.microsoft.com/office/drawing/2014/main" val="2583740230"/>
                    </a:ext>
                  </a:extLst>
                </a:gridCol>
                <a:gridCol w="606669">
                  <a:extLst>
                    <a:ext uri="{9D8B030D-6E8A-4147-A177-3AD203B41FA5}">
                      <a16:colId xmlns:a16="http://schemas.microsoft.com/office/drawing/2014/main" val="1515784349"/>
                    </a:ext>
                  </a:extLst>
                </a:gridCol>
                <a:gridCol w="606669">
                  <a:extLst>
                    <a:ext uri="{9D8B030D-6E8A-4147-A177-3AD203B41FA5}">
                      <a16:colId xmlns:a16="http://schemas.microsoft.com/office/drawing/2014/main" val="590393906"/>
                    </a:ext>
                  </a:extLst>
                </a:gridCol>
                <a:gridCol w="606669">
                  <a:extLst>
                    <a:ext uri="{9D8B030D-6E8A-4147-A177-3AD203B41FA5}">
                      <a16:colId xmlns:a16="http://schemas.microsoft.com/office/drawing/2014/main" val="4102395305"/>
                    </a:ext>
                  </a:extLst>
                </a:gridCol>
                <a:gridCol w="606669">
                  <a:extLst>
                    <a:ext uri="{9D8B030D-6E8A-4147-A177-3AD203B41FA5}">
                      <a16:colId xmlns:a16="http://schemas.microsoft.com/office/drawing/2014/main" val="3744483762"/>
                    </a:ext>
                  </a:extLst>
                </a:gridCol>
                <a:gridCol w="606669">
                  <a:extLst>
                    <a:ext uri="{9D8B030D-6E8A-4147-A177-3AD203B41FA5}">
                      <a16:colId xmlns:a16="http://schemas.microsoft.com/office/drawing/2014/main" val="3319809664"/>
                    </a:ext>
                  </a:extLst>
                </a:gridCol>
                <a:gridCol w="606669">
                  <a:extLst>
                    <a:ext uri="{9D8B030D-6E8A-4147-A177-3AD203B41FA5}">
                      <a16:colId xmlns:a16="http://schemas.microsoft.com/office/drawing/2014/main" val="3848859657"/>
                    </a:ext>
                  </a:extLst>
                </a:gridCol>
                <a:gridCol w="606669">
                  <a:extLst>
                    <a:ext uri="{9D8B030D-6E8A-4147-A177-3AD203B41FA5}">
                      <a16:colId xmlns:a16="http://schemas.microsoft.com/office/drawing/2014/main" val="2541548179"/>
                    </a:ext>
                  </a:extLst>
                </a:gridCol>
              </a:tblGrid>
              <a:tr h="189584">
                <a:tc>
                  <a:txBody>
                    <a:bodyPr/>
                    <a:lstStyle/>
                    <a:p>
                      <a:pPr algn="l" fontAlgn="b"/>
                      <a:endParaRPr lang="en-US" sz="1000" b="0" i="0" u="none" strike="noStrike" dirty="0">
                        <a:effectLst/>
                        <a:latin typeface="Arial" panose="020B0604020202020204" pitchFamily="34" charset="0"/>
                      </a:endParaRPr>
                    </a:p>
                  </a:txBody>
                  <a:tcPr marL="9479" marR="9479" marT="9479" marB="0" anchor="b">
                    <a:lnL>
                      <a:noFill/>
                    </a:lnL>
                    <a:lnR>
                      <a:noFill/>
                    </a:lnR>
                    <a:lnT>
                      <a:noFill/>
                    </a:lnT>
                    <a:lnB>
                      <a:noFill/>
                    </a:lnB>
                  </a:tcPr>
                </a:tc>
                <a:tc>
                  <a:txBody>
                    <a:bodyPr/>
                    <a:lstStyle/>
                    <a:p>
                      <a:pPr algn="l" fontAlgn="b"/>
                      <a:endParaRPr lang="en-US" sz="1000" b="0" i="0" u="none" strike="noStrike" dirty="0">
                        <a:effectLst/>
                        <a:latin typeface="Arial" panose="020B0604020202020204" pitchFamily="34" charset="0"/>
                      </a:endParaRPr>
                    </a:p>
                  </a:txBody>
                  <a:tcPr marL="9479" marR="9479" marT="9479" marB="0" anchor="b">
                    <a:lnL>
                      <a:noFill/>
                    </a:lnL>
                    <a:lnR>
                      <a:noFill/>
                    </a:lnR>
                    <a:lnT>
                      <a:noFill/>
                    </a:lnT>
                    <a:lnB>
                      <a:noFill/>
                    </a:lnB>
                  </a:tcPr>
                </a:tc>
                <a:tc>
                  <a:txBody>
                    <a:bodyPr/>
                    <a:lstStyle/>
                    <a:p>
                      <a:pPr algn="l" fontAlgn="b"/>
                      <a:endParaRPr lang="en-US" sz="1000" b="0" i="0" u="none" strike="noStrike" dirty="0">
                        <a:effectLst/>
                        <a:latin typeface="Arial" panose="020B0604020202020204" pitchFamily="34" charset="0"/>
                      </a:endParaRPr>
                    </a:p>
                  </a:txBody>
                  <a:tcPr marL="9479" marR="9479" marT="9479" marB="0" anchor="b">
                    <a:lnL>
                      <a:noFill/>
                    </a:lnL>
                    <a:lnR>
                      <a:noFill/>
                    </a:lnR>
                    <a:lnT>
                      <a:noFill/>
                    </a:lnT>
                    <a:lnB>
                      <a:noFill/>
                    </a:lnB>
                  </a:tcPr>
                </a:tc>
                <a:tc>
                  <a:txBody>
                    <a:bodyPr/>
                    <a:lstStyle/>
                    <a:p>
                      <a:pPr algn="l" fontAlgn="b"/>
                      <a:endParaRPr lang="en-US" sz="1000" b="0" i="0" u="none" strike="noStrike" dirty="0">
                        <a:effectLst/>
                        <a:latin typeface="Arial" panose="020B0604020202020204" pitchFamily="34" charset="0"/>
                      </a:endParaRPr>
                    </a:p>
                  </a:txBody>
                  <a:tcPr marL="9479" marR="9479" marT="9479" marB="0" anchor="b">
                    <a:lnL>
                      <a:noFill/>
                    </a:lnL>
                    <a:lnR>
                      <a:noFill/>
                    </a:lnR>
                    <a:lnT>
                      <a:noFill/>
                    </a:lnT>
                    <a:lnB>
                      <a:noFill/>
                    </a:lnB>
                  </a:tcPr>
                </a:tc>
                <a:tc>
                  <a:txBody>
                    <a:bodyPr/>
                    <a:lstStyle/>
                    <a:p>
                      <a:pPr algn="l" fontAlgn="b"/>
                      <a:endParaRPr lang="en-US" sz="1000" b="0" i="0" u="none" strike="noStrike" dirty="0">
                        <a:effectLst/>
                        <a:latin typeface="Arial" panose="020B0604020202020204" pitchFamily="34" charset="0"/>
                      </a:endParaRPr>
                    </a:p>
                  </a:txBody>
                  <a:tcPr marL="9479" marR="9479" marT="9479" marB="0" anchor="b">
                    <a:lnL>
                      <a:noFill/>
                    </a:lnL>
                    <a:lnR>
                      <a:noFill/>
                    </a:lnR>
                    <a:lnT>
                      <a:noFill/>
                    </a:lnT>
                    <a:lnB>
                      <a:noFill/>
                    </a:lnB>
                  </a:tcPr>
                </a:tc>
                <a:tc>
                  <a:txBody>
                    <a:bodyPr/>
                    <a:lstStyle/>
                    <a:p>
                      <a:pPr algn="ctr" fontAlgn="b"/>
                      <a:r>
                        <a:rPr lang="en-US" sz="1100" b="0" i="0" u="none" strike="noStrike" dirty="0">
                          <a:solidFill>
                            <a:srgbClr val="000000"/>
                          </a:solidFill>
                          <a:effectLst/>
                          <a:latin typeface="Calibri" panose="020F0502020204030204" pitchFamily="34" charset="0"/>
                        </a:rPr>
                        <a:t> </a:t>
                      </a:r>
                    </a:p>
                  </a:txBody>
                  <a:tcPr marL="9479" marR="9479" marT="9479" marB="0" anchor="b">
                    <a:lnL>
                      <a:noFill/>
                    </a:lnL>
                    <a:lnR>
                      <a:noFill/>
                    </a:lnR>
                    <a:lnT>
                      <a:noFill/>
                    </a:lnT>
                    <a:lnB>
                      <a:noFill/>
                    </a:lnB>
                    <a:solidFill>
                      <a:srgbClr val="CCCCFF"/>
                    </a:solidFill>
                  </a:tcPr>
                </a:tc>
                <a:tc>
                  <a:txBody>
                    <a:bodyPr/>
                    <a:lstStyle/>
                    <a:p>
                      <a:pPr algn="ctr" fontAlgn="b"/>
                      <a:r>
                        <a:rPr lang="en-US" sz="1100" b="0" i="0" u="none" strike="noStrike" dirty="0">
                          <a:solidFill>
                            <a:srgbClr val="000000"/>
                          </a:solidFill>
                          <a:effectLst/>
                          <a:latin typeface="Calibri" panose="020F0502020204030204" pitchFamily="34" charset="0"/>
                        </a:rPr>
                        <a:t> </a:t>
                      </a:r>
                    </a:p>
                  </a:txBody>
                  <a:tcPr marL="9479" marR="9479" marT="9479" marB="0" anchor="b">
                    <a:lnL>
                      <a:noFill/>
                    </a:lnL>
                    <a:lnR>
                      <a:noFill/>
                    </a:lnR>
                    <a:lnT>
                      <a:noFill/>
                    </a:lnT>
                    <a:lnB>
                      <a:noFill/>
                    </a:lnB>
                    <a:solidFill>
                      <a:srgbClr val="99CCFF"/>
                    </a:solidFill>
                  </a:tcPr>
                </a:tc>
                <a:tc>
                  <a:txBody>
                    <a:bodyPr/>
                    <a:lstStyle/>
                    <a:p>
                      <a:pPr algn="ctr" fontAlgn="b"/>
                      <a:r>
                        <a:rPr lang="en-US" sz="800" b="1" i="0" u="none" strike="noStrike" dirty="0">
                          <a:effectLst/>
                          <a:latin typeface="Arial" panose="020B0604020202020204" pitchFamily="34" charset="0"/>
                        </a:rPr>
                        <a:t> </a:t>
                      </a:r>
                    </a:p>
                  </a:txBody>
                  <a:tcPr marL="9479" marR="9479" marT="9479" marB="0" anchor="b">
                    <a:lnL>
                      <a:noFill/>
                    </a:lnL>
                    <a:lnR>
                      <a:noFill/>
                    </a:lnR>
                    <a:lnT>
                      <a:noFill/>
                    </a:lnT>
                    <a:lnB>
                      <a:noFill/>
                    </a:lnB>
                    <a:solidFill>
                      <a:srgbClr val="FFFF99"/>
                    </a:solidFill>
                  </a:tcPr>
                </a:tc>
                <a:tc>
                  <a:txBody>
                    <a:bodyPr/>
                    <a:lstStyle/>
                    <a:p>
                      <a:pPr algn="ctr" fontAlgn="b"/>
                      <a:r>
                        <a:rPr lang="en-US" sz="800" b="1" i="0" u="none" strike="noStrike" dirty="0">
                          <a:effectLst/>
                          <a:latin typeface="Arial" panose="020B0604020202020204" pitchFamily="34" charset="0"/>
                        </a:rPr>
                        <a:t>Actual</a:t>
                      </a:r>
                    </a:p>
                  </a:txBody>
                  <a:tcPr marL="9479" marR="9479" marT="9479" marB="0" anchor="b">
                    <a:lnL>
                      <a:noFill/>
                    </a:lnL>
                    <a:lnR>
                      <a:noFill/>
                    </a:lnR>
                    <a:lnT>
                      <a:noFill/>
                    </a:lnT>
                    <a:lnB>
                      <a:noFill/>
                    </a:lnB>
                    <a:solidFill>
                      <a:srgbClr val="FFFF99"/>
                    </a:solidFill>
                  </a:tcPr>
                </a:tc>
                <a:tc>
                  <a:txBody>
                    <a:bodyPr/>
                    <a:lstStyle/>
                    <a:p>
                      <a:pPr algn="ctr" fontAlgn="b"/>
                      <a:r>
                        <a:rPr lang="en-US" sz="800" b="1" i="0" u="none" strike="noStrike" dirty="0">
                          <a:effectLst/>
                          <a:latin typeface="Arial" panose="020B0604020202020204" pitchFamily="34" charset="0"/>
                        </a:rPr>
                        <a:t>Estimated</a:t>
                      </a:r>
                    </a:p>
                  </a:txBody>
                  <a:tcPr marL="9479" marR="9479" marT="9479" marB="0" anchor="b">
                    <a:lnL>
                      <a:noFill/>
                    </a:lnL>
                    <a:lnR>
                      <a:noFill/>
                    </a:lnR>
                    <a:lnT>
                      <a:noFill/>
                    </a:lnT>
                    <a:lnB>
                      <a:noFill/>
                    </a:lnB>
                    <a:solidFill>
                      <a:srgbClr val="FFFF99"/>
                    </a:solidFill>
                  </a:tcPr>
                </a:tc>
                <a:tc>
                  <a:txBody>
                    <a:bodyPr/>
                    <a:lstStyle/>
                    <a:p>
                      <a:pPr algn="ctr" fontAlgn="b"/>
                      <a:r>
                        <a:rPr lang="en-US" sz="800" b="1" i="0" u="none" strike="noStrike" dirty="0">
                          <a:effectLst/>
                          <a:latin typeface="Arial" panose="020B0604020202020204" pitchFamily="34" charset="0"/>
                        </a:rPr>
                        <a:t>Estimated &amp;</a:t>
                      </a:r>
                    </a:p>
                  </a:txBody>
                  <a:tcPr marL="9479" marR="9479" marT="9479" marB="0" anchor="b">
                    <a:lnL>
                      <a:noFill/>
                    </a:lnL>
                    <a:lnR>
                      <a:noFill/>
                    </a:lnR>
                    <a:lnT>
                      <a:noFill/>
                    </a:lnT>
                    <a:lnB>
                      <a:noFill/>
                    </a:lnB>
                    <a:solidFill>
                      <a:srgbClr val="FFFF99"/>
                    </a:solidFill>
                  </a:tcPr>
                </a:tc>
                <a:tc>
                  <a:txBody>
                    <a:bodyPr/>
                    <a:lstStyle/>
                    <a:p>
                      <a:pPr algn="ctr" fontAlgn="b"/>
                      <a:r>
                        <a:rPr lang="en-US" sz="800" b="1" i="0" u="none" strike="noStrike" dirty="0">
                          <a:effectLst/>
                          <a:latin typeface="Arial" panose="020B0604020202020204" pitchFamily="34" charset="0"/>
                        </a:rPr>
                        <a:t>FINAL</a:t>
                      </a:r>
                    </a:p>
                  </a:txBody>
                  <a:tcPr marL="9479" marR="9479" marT="9479" marB="0" anchor="b">
                    <a:lnL>
                      <a:noFill/>
                    </a:lnL>
                    <a:lnR>
                      <a:noFill/>
                    </a:lnR>
                    <a:lnT>
                      <a:noFill/>
                    </a:lnT>
                    <a:lnB>
                      <a:noFill/>
                    </a:lnB>
                    <a:solidFill>
                      <a:srgbClr val="FFFF99"/>
                    </a:solidFill>
                  </a:tcPr>
                </a:tc>
                <a:tc>
                  <a:txBody>
                    <a:bodyPr/>
                    <a:lstStyle/>
                    <a:p>
                      <a:pPr algn="ctr" fontAlgn="b"/>
                      <a:r>
                        <a:rPr lang="en-US" sz="800" b="1" i="0" u="none" strike="noStrike" dirty="0">
                          <a:effectLst/>
                          <a:latin typeface="Arial" panose="020B0604020202020204" pitchFamily="34" charset="0"/>
                        </a:rPr>
                        <a:t>PROPOSED</a:t>
                      </a:r>
                    </a:p>
                  </a:txBody>
                  <a:tcPr marL="9479" marR="9479" marT="9479" marB="0" anchor="b">
                    <a:lnL>
                      <a:noFill/>
                    </a:lnL>
                    <a:lnR>
                      <a:noFill/>
                    </a:lnR>
                    <a:lnT>
                      <a:noFill/>
                    </a:lnT>
                    <a:lnB>
                      <a:noFill/>
                    </a:lnB>
                    <a:solidFill>
                      <a:srgbClr val="FFFF99"/>
                    </a:solidFill>
                  </a:tcPr>
                </a:tc>
                <a:extLst>
                  <a:ext uri="{0D108BD9-81ED-4DB2-BD59-A6C34878D82A}">
                    <a16:rowId xmlns:a16="http://schemas.microsoft.com/office/drawing/2014/main" val="4082289728"/>
                  </a:ext>
                </a:extLst>
              </a:tr>
              <a:tr h="293855">
                <a:tc>
                  <a:txBody>
                    <a:bodyPr/>
                    <a:lstStyle/>
                    <a:p>
                      <a:pPr algn="l" fontAlgn="b"/>
                      <a:endParaRPr lang="en-US" sz="1000" b="0" i="0" u="none" strike="noStrike" dirty="0">
                        <a:effectLst/>
                        <a:latin typeface="Arial" panose="020B0604020202020204" pitchFamily="34" charset="0"/>
                      </a:endParaRPr>
                    </a:p>
                  </a:txBody>
                  <a:tcPr marL="9479" marR="9479" marT="9479" marB="0" anchor="b">
                    <a:lnL>
                      <a:noFill/>
                    </a:lnL>
                    <a:lnR>
                      <a:noFill/>
                    </a:lnR>
                    <a:lnT>
                      <a:noFill/>
                    </a:lnT>
                    <a:lnB>
                      <a:noFill/>
                    </a:lnB>
                  </a:tcPr>
                </a:tc>
                <a:tc>
                  <a:txBody>
                    <a:bodyPr/>
                    <a:lstStyle/>
                    <a:p>
                      <a:pPr algn="l" fontAlgn="b"/>
                      <a:endParaRPr lang="en-US" sz="1000" b="0" i="0" u="none" strike="noStrike" dirty="0">
                        <a:effectLst/>
                        <a:latin typeface="Arial" panose="020B0604020202020204" pitchFamily="34" charset="0"/>
                      </a:endParaRPr>
                    </a:p>
                  </a:txBody>
                  <a:tcPr marL="9479" marR="9479" marT="9479" marB="0" anchor="b">
                    <a:lnL>
                      <a:noFill/>
                    </a:lnL>
                    <a:lnR>
                      <a:noFill/>
                    </a:lnR>
                    <a:lnT>
                      <a:noFill/>
                    </a:lnT>
                    <a:lnB>
                      <a:noFill/>
                    </a:lnB>
                  </a:tcPr>
                </a:tc>
                <a:tc>
                  <a:txBody>
                    <a:bodyPr/>
                    <a:lstStyle/>
                    <a:p>
                      <a:pPr algn="l" fontAlgn="b"/>
                      <a:endParaRPr lang="en-US" sz="1000" b="0" i="0" u="none" strike="noStrike" dirty="0">
                        <a:effectLst/>
                        <a:latin typeface="Arial" panose="020B0604020202020204" pitchFamily="34" charset="0"/>
                      </a:endParaRPr>
                    </a:p>
                  </a:txBody>
                  <a:tcPr marL="9479" marR="9479" marT="9479" marB="0" anchor="b">
                    <a:lnL>
                      <a:noFill/>
                    </a:lnL>
                    <a:lnR>
                      <a:noFill/>
                    </a:lnR>
                    <a:lnT>
                      <a:noFill/>
                    </a:lnT>
                    <a:lnB>
                      <a:noFill/>
                    </a:lnB>
                  </a:tcPr>
                </a:tc>
                <a:tc>
                  <a:txBody>
                    <a:bodyPr/>
                    <a:lstStyle/>
                    <a:p>
                      <a:pPr algn="l" fontAlgn="b"/>
                      <a:endParaRPr lang="en-US" sz="1000" b="0" i="0" u="none" strike="noStrike" dirty="0">
                        <a:effectLst/>
                        <a:latin typeface="Arial" panose="020B0604020202020204" pitchFamily="34" charset="0"/>
                      </a:endParaRPr>
                    </a:p>
                  </a:txBody>
                  <a:tcPr marL="9479" marR="9479" marT="9479" marB="0" anchor="b">
                    <a:lnL>
                      <a:noFill/>
                    </a:lnL>
                    <a:lnR>
                      <a:noFill/>
                    </a:lnR>
                    <a:lnT>
                      <a:noFill/>
                    </a:lnT>
                    <a:lnB>
                      <a:noFill/>
                    </a:lnB>
                  </a:tcPr>
                </a:tc>
                <a:tc>
                  <a:txBody>
                    <a:bodyPr/>
                    <a:lstStyle/>
                    <a:p>
                      <a:pPr algn="l" fontAlgn="b"/>
                      <a:endParaRPr lang="en-US" sz="1000" b="0" i="0" u="none" strike="noStrike" dirty="0">
                        <a:effectLst/>
                        <a:latin typeface="Arial" panose="020B0604020202020204" pitchFamily="34" charset="0"/>
                      </a:endParaRPr>
                    </a:p>
                  </a:txBody>
                  <a:tcPr marL="9479" marR="9479" marT="9479" marB="0" anchor="b">
                    <a:lnL>
                      <a:noFill/>
                    </a:lnL>
                    <a:lnR>
                      <a:noFill/>
                    </a:lnR>
                    <a:lnT>
                      <a:noFill/>
                    </a:lnT>
                    <a:lnB>
                      <a:noFill/>
                    </a:lnB>
                  </a:tcPr>
                </a:tc>
                <a:tc>
                  <a:txBody>
                    <a:bodyPr/>
                    <a:lstStyle/>
                    <a:p>
                      <a:pPr algn="ctr" fontAlgn="b"/>
                      <a:r>
                        <a:rPr lang="en-US" sz="800" b="1" i="0" u="none" strike="noStrike" dirty="0">
                          <a:solidFill>
                            <a:srgbClr val="000000"/>
                          </a:solidFill>
                          <a:effectLst/>
                          <a:latin typeface="Arial" panose="020B0604020202020204" pitchFamily="34" charset="0"/>
                        </a:rPr>
                        <a:t>Jan - Dec 14</a:t>
                      </a:r>
                    </a:p>
                  </a:txBody>
                  <a:tcPr marL="9479" marR="9479" marT="9479" marB="0" anchor="b">
                    <a:lnL>
                      <a:noFill/>
                    </a:lnL>
                    <a:lnR>
                      <a:noFill/>
                    </a:lnR>
                    <a:lnT>
                      <a:noFill/>
                    </a:lnT>
                    <a:lnB w="19050" cap="flat" cmpd="sng" algn="ctr">
                      <a:solidFill>
                        <a:srgbClr val="000000"/>
                      </a:solidFill>
                      <a:prstDash val="solid"/>
                      <a:round/>
                      <a:headEnd type="none" w="med" len="med"/>
                      <a:tailEnd type="none" w="med" len="med"/>
                    </a:lnB>
                    <a:solidFill>
                      <a:srgbClr val="CCCCFF"/>
                    </a:solidFill>
                  </a:tcPr>
                </a:tc>
                <a:tc>
                  <a:txBody>
                    <a:bodyPr/>
                    <a:lstStyle/>
                    <a:p>
                      <a:pPr algn="ctr" fontAlgn="b"/>
                      <a:r>
                        <a:rPr lang="en-US" sz="800" b="1" i="0" u="none" strike="noStrike" dirty="0">
                          <a:solidFill>
                            <a:srgbClr val="000000"/>
                          </a:solidFill>
                          <a:effectLst/>
                          <a:latin typeface="Arial" panose="020B0604020202020204" pitchFamily="34" charset="0"/>
                        </a:rPr>
                        <a:t>Jan - Dec 15</a:t>
                      </a:r>
                    </a:p>
                  </a:txBody>
                  <a:tcPr marL="9479" marR="9479" marT="9479" marB="0" anchor="b">
                    <a:lnL>
                      <a:noFill/>
                    </a:lnL>
                    <a:lnR>
                      <a:noFill/>
                    </a:lnR>
                    <a:lnT>
                      <a:noFill/>
                    </a:lnT>
                    <a:lnB w="19050" cap="flat" cmpd="sng" algn="ctr">
                      <a:solidFill>
                        <a:srgbClr val="000000"/>
                      </a:solidFill>
                      <a:prstDash val="solid"/>
                      <a:round/>
                      <a:headEnd type="none" w="med" len="med"/>
                      <a:tailEnd type="none" w="med" len="med"/>
                    </a:lnB>
                    <a:solidFill>
                      <a:srgbClr val="99CCFF"/>
                    </a:solidFill>
                  </a:tcPr>
                </a:tc>
                <a:tc>
                  <a:txBody>
                    <a:bodyPr/>
                    <a:lstStyle/>
                    <a:p>
                      <a:pPr algn="ctr" fontAlgn="b"/>
                      <a:r>
                        <a:rPr lang="en-US" sz="800" b="1" i="0" u="none" strike="noStrike" dirty="0">
                          <a:solidFill>
                            <a:srgbClr val="000000"/>
                          </a:solidFill>
                          <a:effectLst/>
                          <a:latin typeface="Arial" panose="020B0604020202020204" pitchFamily="34" charset="0"/>
                        </a:rPr>
                        <a:t>Jan-Dec 16 </a:t>
                      </a:r>
                    </a:p>
                  </a:txBody>
                  <a:tcPr marL="9479" marR="9479" marT="9479" marB="0" anchor="b">
                    <a:lnL>
                      <a:noFill/>
                    </a:lnL>
                    <a:lnR>
                      <a:noFill/>
                    </a:lnR>
                    <a:lnT>
                      <a:noFill/>
                    </a:lnT>
                    <a:lnB w="12700" cap="flat" cmpd="sng" algn="ctr">
                      <a:solidFill>
                        <a:srgbClr val="000000"/>
                      </a:solidFill>
                      <a:prstDash val="solid"/>
                      <a:round/>
                      <a:headEnd type="none" w="med" len="med"/>
                      <a:tailEnd type="none" w="med" len="med"/>
                    </a:lnB>
                    <a:solidFill>
                      <a:srgbClr val="FFFF99"/>
                    </a:solidFill>
                  </a:tcPr>
                </a:tc>
                <a:tc>
                  <a:txBody>
                    <a:bodyPr/>
                    <a:lstStyle/>
                    <a:p>
                      <a:pPr algn="ctr" fontAlgn="b"/>
                      <a:r>
                        <a:rPr lang="en-US" sz="800" b="1" i="0" u="none" strike="noStrike" dirty="0">
                          <a:solidFill>
                            <a:srgbClr val="000000"/>
                          </a:solidFill>
                          <a:effectLst/>
                          <a:latin typeface="Arial" panose="020B0604020202020204" pitchFamily="34" charset="0"/>
                        </a:rPr>
                        <a:t>Jan - Aug 17</a:t>
                      </a:r>
                    </a:p>
                  </a:txBody>
                  <a:tcPr marL="9479" marR="9479" marT="9479" marB="0" anchor="b">
                    <a:lnL>
                      <a:noFill/>
                    </a:lnL>
                    <a:lnR>
                      <a:noFill/>
                    </a:lnR>
                    <a:lnT>
                      <a:noFill/>
                    </a:lnT>
                    <a:lnB w="12700" cap="flat" cmpd="sng" algn="ctr">
                      <a:solidFill>
                        <a:srgbClr val="000000"/>
                      </a:solidFill>
                      <a:prstDash val="solid"/>
                      <a:round/>
                      <a:headEnd type="none" w="med" len="med"/>
                      <a:tailEnd type="none" w="med" len="med"/>
                    </a:lnB>
                    <a:solidFill>
                      <a:srgbClr val="FFFF99"/>
                    </a:solidFill>
                  </a:tcPr>
                </a:tc>
                <a:tc>
                  <a:txBody>
                    <a:bodyPr/>
                    <a:lstStyle/>
                    <a:p>
                      <a:pPr algn="ctr" fontAlgn="b"/>
                      <a:r>
                        <a:rPr lang="en-US" sz="800" b="1" i="0" u="none" strike="noStrike" dirty="0">
                          <a:solidFill>
                            <a:srgbClr val="000000"/>
                          </a:solidFill>
                          <a:effectLst/>
                          <a:latin typeface="Arial" panose="020B0604020202020204" pitchFamily="34" charset="0"/>
                        </a:rPr>
                        <a:t>Sept - Dec 2017</a:t>
                      </a:r>
                    </a:p>
                  </a:txBody>
                  <a:tcPr marL="9479" marR="9479" marT="9479" marB="0" anchor="b">
                    <a:lnL>
                      <a:noFill/>
                    </a:lnL>
                    <a:lnR>
                      <a:noFill/>
                    </a:lnR>
                    <a:lnT>
                      <a:noFill/>
                    </a:lnT>
                    <a:lnB w="12700" cap="flat" cmpd="sng" algn="ctr">
                      <a:solidFill>
                        <a:srgbClr val="000000"/>
                      </a:solidFill>
                      <a:prstDash val="solid"/>
                      <a:round/>
                      <a:headEnd type="none" w="med" len="med"/>
                      <a:tailEnd type="none" w="med" len="med"/>
                    </a:lnB>
                    <a:solidFill>
                      <a:srgbClr val="FFFF99"/>
                    </a:solidFill>
                  </a:tcPr>
                </a:tc>
                <a:tc>
                  <a:txBody>
                    <a:bodyPr/>
                    <a:lstStyle/>
                    <a:p>
                      <a:pPr algn="ctr" fontAlgn="b"/>
                      <a:r>
                        <a:rPr lang="en-US" sz="800" b="1" i="0" u="none" strike="noStrike" dirty="0">
                          <a:solidFill>
                            <a:srgbClr val="000000"/>
                          </a:solidFill>
                          <a:effectLst/>
                          <a:latin typeface="Arial" panose="020B0604020202020204" pitchFamily="34" charset="0"/>
                        </a:rPr>
                        <a:t>Actual 2017</a:t>
                      </a:r>
                    </a:p>
                  </a:txBody>
                  <a:tcPr marL="9479" marR="9479" marT="9479" marB="0" anchor="b">
                    <a:lnL>
                      <a:noFill/>
                    </a:lnL>
                    <a:lnR>
                      <a:noFill/>
                    </a:lnR>
                    <a:lnT>
                      <a:noFill/>
                    </a:lnT>
                    <a:lnB w="12700" cap="flat" cmpd="sng" algn="ctr">
                      <a:solidFill>
                        <a:srgbClr val="000000"/>
                      </a:solidFill>
                      <a:prstDash val="solid"/>
                      <a:round/>
                      <a:headEnd type="none" w="med" len="med"/>
                      <a:tailEnd type="none" w="med" len="med"/>
                    </a:lnB>
                    <a:solidFill>
                      <a:srgbClr val="FFFF99"/>
                    </a:solidFill>
                  </a:tcPr>
                </a:tc>
                <a:tc>
                  <a:txBody>
                    <a:bodyPr/>
                    <a:lstStyle/>
                    <a:p>
                      <a:pPr algn="ctr" fontAlgn="b"/>
                      <a:r>
                        <a:rPr lang="en-US" sz="800" b="1" i="0" u="none" strike="noStrike" dirty="0">
                          <a:solidFill>
                            <a:srgbClr val="000000"/>
                          </a:solidFill>
                          <a:effectLst/>
                          <a:latin typeface="Arial" panose="020B0604020202020204" pitchFamily="34" charset="0"/>
                        </a:rPr>
                        <a:t>2017 Budget</a:t>
                      </a:r>
                    </a:p>
                  </a:txBody>
                  <a:tcPr marL="9479" marR="9479" marT="9479" marB="0" anchor="b">
                    <a:lnL>
                      <a:noFill/>
                    </a:lnL>
                    <a:lnR>
                      <a:noFill/>
                    </a:lnR>
                    <a:lnT>
                      <a:noFill/>
                    </a:lnT>
                    <a:lnB w="12700" cap="flat" cmpd="sng" algn="ctr">
                      <a:solidFill>
                        <a:srgbClr val="000000"/>
                      </a:solidFill>
                      <a:prstDash val="solid"/>
                      <a:round/>
                      <a:headEnd type="none" w="med" len="med"/>
                      <a:tailEnd type="none" w="med" len="med"/>
                    </a:lnB>
                    <a:solidFill>
                      <a:srgbClr val="FFFF99"/>
                    </a:solidFill>
                  </a:tcPr>
                </a:tc>
                <a:tc>
                  <a:txBody>
                    <a:bodyPr/>
                    <a:lstStyle/>
                    <a:p>
                      <a:pPr algn="ctr" fontAlgn="b"/>
                      <a:r>
                        <a:rPr lang="en-US" sz="800" b="1" i="0" u="none" strike="noStrike" dirty="0">
                          <a:solidFill>
                            <a:srgbClr val="000000"/>
                          </a:solidFill>
                          <a:effectLst/>
                          <a:latin typeface="Arial" panose="020B0604020202020204" pitchFamily="34" charset="0"/>
                        </a:rPr>
                        <a:t>2018 Budget</a:t>
                      </a:r>
                    </a:p>
                  </a:txBody>
                  <a:tcPr marL="9479" marR="9479" marT="9479" marB="0" anchor="b">
                    <a:lnL>
                      <a:noFill/>
                    </a:lnL>
                    <a:lnR>
                      <a:noFill/>
                    </a:lnR>
                    <a:lnT>
                      <a:noFill/>
                    </a:lnT>
                    <a:lnB w="12700" cap="flat" cmpd="sng" algn="ctr">
                      <a:solidFill>
                        <a:srgbClr val="000000"/>
                      </a:solidFill>
                      <a:prstDash val="solid"/>
                      <a:round/>
                      <a:headEnd type="none" w="med" len="med"/>
                      <a:tailEnd type="none" w="med" len="med"/>
                    </a:lnB>
                    <a:solidFill>
                      <a:srgbClr val="FFFF99"/>
                    </a:solidFill>
                  </a:tcPr>
                </a:tc>
                <a:extLst>
                  <a:ext uri="{0D108BD9-81ED-4DB2-BD59-A6C34878D82A}">
                    <a16:rowId xmlns:a16="http://schemas.microsoft.com/office/drawing/2014/main" val="3722282960"/>
                  </a:ext>
                </a:extLst>
              </a:tr>
              <a:tr h="199063">
                <a:tc gridSpan="4">
                  <a:txBody>
                    <a:bodyPr/>
                    <a:lstStyle/>
                    <a:p>
                      <a:pPr algn="l" fontAlgn="b"/>
                      <a:r>
                        <a:rPr lang="en-US" sz="800" b="1" i="0" u="none" strike="noStrike" dirty="0">
                          <a:solidFill>
                            <a:srgbClr val="000000"/>
                          </a:solidFill>
                          <a:effectLst/>
                          <a:latin typeface="Arial" panose="020B0604020202020204" pitchFamily="34" charset="0"/>
                        </a:rPr>
                        <a:t>54000 · HEALTH &amp; HUMAN SERVICES</a:t>
                      </a:r>
                    </a:p>
                  </a:txBody>
                  <a:tcPr marL="9479" marR="9479" marT="9479" marB="0" anchor="b">
                    <a:lnL>
                      <a:noFill/>
                    </a:lnL>
                    <a:lnR>
                      <a:noFill/>
                    </a:lnR>
                    <a:lnT>
                      <a:noFill/>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b"/>
                      <a:endParaRPr lang="en-US" sz="800" b="1" i="0" u="none" strike="noStrike" dirty="0">
                        <a:solidFill>
                          <a:srgbClr val="000000"/>
                        </a:solidFill>
                        <a:effectLst/>
                        <a:latin typeface="Arial" panose="020B0604020202020204" pitchFamily="34" charset="0"/>
                      </a:endParaRPr>
                    </a:p>
                  </a:txBody>
                  <a:tcPr marL="9479" marR="9479" marT="9479" marB="0" anchor="b">
                    <a:lnL>
                      <a:noFill/>
                    </a:lnL>
                    <a:lnR>
                      <a:noFill/>
                    </a:lnR>
                    <a:lnT>
                      <a:noFill/>
                    </a:lnT>
                    <a:lnB>
                      <a:noFill/>
                    </a:lnB>
                  </a:tcPr>
                </a:tc>
                <a:tc>
                  <a:txBody>
                    <a:bodyPr/>
                    <a:lstStyle/>
                    <a:p>
                      <a:pPr algn="l" fontAlgn="b"/>
                      <a:endParaRPr lang="en-US" sz="800" b="0" i="0" u="none" strike="noStrike" dirty="0">
                        <a:solidFill>
                          <a:srgbClr val="000000"/>
                        </a:solidFill>
                        <a:effectLst/>
                        <a:latin typeface="Arial" panose="020B0604020202020204" pitchFamily="34" charset="0"/>
                      </a:endParaRPr>
                    </a:p>
                  </a:txBody>
                  <a:tcPr marL="9479" marR="9479" marT="9479" marB="0" anchor="b">
                    <a:lnL>
                      <a:noFill/>
                    </a:lnL>
                    <a:lnR>
                      <a:noFill/>
                    </a:lnR>
                    <a:lnT w="19050" cap="flat" cmpd="sng" algn="ctr">
                      <a:solidFill>
                        <a:srgbClr val="000000"/>
                      </a:solidFill>
                      <a:prstDash val="solid"/>
                      <a:round/>
                      <a:headEnd type="none" w="med" len="med"/>
                      <a:tailEnd type="none" w="med" len="med"/>
                    </a:lnT>
                    <a:lnB>
                      <a:noFill/>
                    </a:lnB>
                  </a:tcPr>
                </a:tc>
                <a:tc>
                  <a:txBody>
                    <a:bodyPr/>
                    <a:lstStyle/>
                    <a:p>
                      <a:pPr algn="l" fontAlgn="b"/>
                      <a:endParaRPr lang="en-US" sz="800" b="0" i="0" u="none" strike="noStrike" dirty="0">
                        <a:solidFill>
                          <a:srgbClr val="000000"/>
                        </a:solidFill>
                        <a:effectLst/>
                        <a:latin typeface="Arial" panose="020B0604020202020204" pitchFamily="34" charset="0"/>
                      </a:endParaRPr>
                    </a:p>
                  </a:txBody>
                  <a:tcPr marL="9479" marR="9479" marT="9479" marB="0" anchor="b">
                    <a:lnL>
                      <a:noFill/>
                    </a:lnL>
                    <a:lnR>
                      <a:noFill/>
                    </a:lnR>
                    <a:lnT w="19050" cap="flat" cmpd="sng" algn="ctr">
                      <a:solidFill>
                        <a:srgbClr val="000000"/>
                      </a:solidFill>
                      <a:prstDash val="solid"/>
                      <a:round/>
                      <a:headEnd type="none" w="med" len="med"/>
                      <a:tailEnd type="none" w="med" len="med"/>
                    </a:lnT>
                    <a:lnB>
                      <a:noFill/>
                    </a:lnB>
                  </a:tcPr>
                </a:tc>
                <a:tc>
                  <a:txBody>
                    <a:bodyPr/>
                    <a:lstStyle/>
                    <a:p>
                      <a:pPr algn="l" fontAlgn="b"/>
                      <a:endParaRPr lang="en-US" sz="1100" b="0" i="0" u="none" strike="noStrike" dirty="0">
                        <a:solidFill>
                          <a:srgbClr val="000000"/>
                        </a:solidFill>
                        <a:effectLst/>
                        <a:latin typeface="Calibri" panose="020F0502020204030204" pitchFamily="34" charset="0"/>
                      </a:endParaRPr>
                    </a:p>
                  </a:txBody>
                  <a:tcPr marL="9479" marR="9479" marT="9479"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endParaRPr lang="en-US" sz="800" b="0" i="0" u="none" strike="noStrike" dirty="0">
                        <a:solidFill>
                          <a:srgbClr val="000000"/>
                        </a:solidFill>
                        <a:effectLst/>
                        <a:latin typeface="Arial" panose="020B0604020202020204" pitchFamily="34" charset="0"/>
                      </a:endParaRPr>
                    </a:p>
                  </a:txBody>
                  <a:tcPr marL="9479" marR="9479" marT="9479"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endParaRPr lang="en-US" sz="800" b="0" i="0" u="none" strike="noStrike" dirty="0">
                        <a:solidFill>
                          <a:srgbClr val="000000"/>
                        </a:solidFill>
                        <a:effectLst/>
                        <a:latin typeface="Arial" panose="020B0604020202020204" pitchFamily="34" charset="0"/>
                      </a:endParaRPr>
                    </a:p>
                  </a:txBody>
                  <a:tcPr marL="9479" marR="9479" marT="9479"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endParaRPr lang="en-US" sz="800" b="0" i="0" u="none" strike="noStrike" dirty="0">
                        <a:solidFill>
                          <a:srgbClr val="000000"/>
                        </a:solidFill>
                        <a:effectLst/>
                        <a:latin typeface="Arial" panose="020B0604020202020204" pitchFamily="34" charset="0"/>
                      </a:endParaRPr>
                    </a:p>
                  </a:txBody>
                  <a:tcPr marL="9479" marR="9479" marT="9479"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endParaRPr lang="en-US" sz="800" b="0" i="0" u="none" strike="noStrike" dirty="0">
                        <a:solidFill>
                          <a:srgbClr val="000000"/>
                        </a:solidFill>
                        <a:effectLst/>
                        <a:latin typeface="Arial" panose="020B0604020202020204" pitchFamily="34" charset="0"/>
                      </a:endParaRPr>
                    </a:p>
                  </a:txBody>
                  <a:tcPr marL="9479" marR="9479" marT="9479"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endParaRPr lang="en-US" sz="800" b="0" i="0" u="none" strike="noStrike" dirty="0">
                        <a:solidFill>
                          <a:srgbClr val="000000"/>
                        </a:solidFill>
                        <a:effectLst/>
                        <a:latin typeface="Arial" panose="020B0604020202020204" pitchFamily="34" charset="0"/>
                      </a:endParaRPr>
                    </a:p>
                  </a:txBody>
                  <a:tcPr marL="9479" marR="9479" marT="9479" marB="0" anchor="b">
                    <a:lnL>
                      <a:noFill/>
                    </a:lnL>
                    <a:lnR>
                      <a:noFill/>
                    </a:lnR>
                    <a:lnT w="1270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val="189433353"/>
                  </a:ext>
                </a:extLst>
              </a:tr>
              <a:tr h="161147">
                <a:tc>
                  <a:txBody>
                    <a:bodyPr/>
                    <a:lstStyle/>
                    <a:p>
                      <a:pPr algn="l" fontAlgn="b"/>
                      <a:endParaRPr lang="en-US" sz="800" b="1" i="0" u="none" strike="noStrike" dirty="0">
                        <a:solidFill>
                          <a:srgbClr val="000000"/>
                        </a:solidFill>
                        <a:effectLst/>
                        <a:latin typeface="Arial" panose="020B0604020202020204" pitchFamily="34" charset="0"/>
                      </a:endParaRPr>
                    </a:p>
                  </a:txBody>
                  <a:tcPr marL="9479" marR="9479" marT="9479" marB="0" anchor="b">
                    <a:lnL>
                      <a:noFill/>
                    </a:lnL>
                    <a:lnR>
                      <a:noFill/>
                    </a:lnR>
                    <a:lnT>
                      <a:noFill/>
                    </a:lnT>
                    <a:lnB>
                      <a:noFill/>
                    </a:lnB>
                  </a:tcPr>
                </a:tc>
                <a:tc gridSpan="3">
                  <a:txBody>
                    <a:bodyPr/>
                    <a:lstStyle/>
                    <a:p>
                      <a:pPr algn="l" fontAlgn="b"/>
                      <a:r>
                        <a:rPr lang="en-US" sz="800" b="1" i="0" u="none" strike="noStrike" dirty="0">
                          <a:solidFill>
                            <a:srgbClr val="000000"/>
                          </a:solidFill>
                          <a:effectLst/>
                          <a:latin typeface="Arial" panose="020B0604020202020204" pitchFamily="34" charset="0"/>
                        </a:rPr>
                        <a:t>54110 · ANIMAL CONTROL</a:t>
                      </a:r>
                    </a:p>
                  </a:txBody>
                  <a:tcPr marL="9479" marR="9479" marT="9479" marB="0" anchor="b">
                    <a:lnL>
                      <a:noFill/>
                    </a:lnL>
                    <a:lnR>
                      <a:noFill/>
                    </a:lnR>
                    <a:lnT>
                      <a:noFill/>
                    </a:lnT>
                    <a:lnB>
                      <a:noFill/>
                    </a:lnB>
                  </a:tcPr>
                </a:tc>
                <a:tc hMerge="1">
                  <a:txBody>
                    <a:bodyPr/>
                    <a:lstStyle/>
                    <a:p>
                      <a:endParaRPr lang="en-US"/>
                    </a:p>
                  </a:txBody>
                  <a:tcPr/>
                </a:tc>
                <a:tc hMerge="1">
                  <a:txBody>
                    <a:bodyPr/>
                    <a:lstStyle/>
                    <a:p>
                      <a:endParaRPr lang="en-US"/>
                    </a:p>
                  </a:txBody>
                  <a:tcPr/>
                </a:tc>
                <a:tc>
                  <a:txBody>
                    <a:bodyPr/>
                    <a:lstStyle/>
                    <a:p>
                      <a:pPr algn="l" fontAlgn="b"/>
                      <a:endParaRPr lang="en-US" sz="800" b="1" i="0" u="none" strike="noStrike" dirty="0">
                        <a:solidFill>
                          <a:srgbClr val="000000"/>
                        </a:solidFill>
                        <a:effectLst/>
                        <a:latin typeface="Arial" panose="020B0604020202020204" pitchFamily="34" charset="0"/>
                      </a:endParaRPr>
                    </a:p>
                  </a:txBody>
                  <a:tcPr marL="9479" marR="9479" marT="9479" marB="0" anchor="b">
                    <a:lnL>
                      <a:noFill/>
                    </a:lnL>
                    <a:lnR>
                      <a:noFill/>
                    </a:lnR>
                    <a:lnT>
                      <a:noFill/>
                    </a:lnT>
                    <a:lnB>
                      <a:noFill/>
                    </a:lnB>
                  </a:tcPr>
                </a:tc>
                <a:tc>
                  <a:txBody>
                    <a:bodyPr/>
                    <a:lstStyle/>
                    <a:p>
                      <a:pPr algn="r" fontAlgn="b"/>
                      <a:r>
                        <a:rPr lang="en-US" sz="800" b="0" i="0" u="none" strike="noStrike" dirty="0">
                          <a:solidFill>
                            <a:srgbClr val="000000"/>
                          </a:solidFill>
                          <a:effectLst/>
                          <a:latin typeface="Arial" panose="020B0604020202020204" pitchFamily="34" charset="0"/>
                        </a:rPr>
                        <a:t>0.00</a:t>
                      </a:r>
                    </a:p>
                  </a:txBody>
                  <a:tcPr marL="9479" marR="9479" marT="9479" marB="0" anchor="b">
                    <a:lnL>
                      <a:noFill/>
                    </a:lnL>
                    <a:lnR>
                      <a:noFill/>
                    </a:lnR>
                    <a:lnT>
                      <a:noFill/>
                    </a:lnT>
                    <a:lnB>
                      <a:noFill/>
                    </a:lnB>
                    <a:solidFill>
                      <a:srgbClr val="CCCCFF"/>
                    </a:solidFill>
                  </a:tcPr>
                </a:tc>
                <a:tc>
                  <a:txBody>
                    <a:bodyPr/>
                    <a:lstStyle/>
                    <a:p>
                      <a:pPr algn="r" fontAlgn="b"/>
                      <a:r>
                        <a:rPr lang="en-US" sz="800" b="0" i="0" u="none" strike="noStrike" dirty="0">
                          <a:solidFill>
                            <a:srgbClr val="000000"/>
                          </a:solidFill>
                          <a:effectLst/>
                          <a:latin typeface="Arial" panose="020B0604020202020204" pitchFamily="34" charset="0"/>
                        </a:rPr>
                        <a:t>0.00</a:t>
                      </a:r>
                    </a:p>
                  </a:txBody>
                  <a:tcPr marL="9479" marR="9479" marT="9479" marB="0" anchor="b">
                    <a:lnL>
                      <a:noFill/>
                    </a:lnL>
                    <a:lnR>
                      <a:noFill/>
                    </a:lnR>
                    <a:lnT>
                      <a:noFill/>
                    </a:lnT>
                    <a:lnB>
                      <a:noFill/>
                    </a:lnB>
                    <a:solidFill>
                      <a:srgbClr val="99CCFF"/>
                    </a:solidFill>
                  </a:tcPr>
                </a:tc>
                <a:tc>
                  <a:txBody>
                    <a:bodyPr/>
                    <a:lstStyle/>
                    <a:p>
                      <a:pPr algn="r" fontAlgn="b"/>
                      <a:r>
                        <a:rPr lang="en-US" sz="800" b="0" i="0" u="none" strike="noStrike" dirty="0">
                          <a:solidFill>
                            <a:srgbClr val="000000"/>
                          </a:solidFill>
                          <a:effectLst/>
                          <a:latin typeface="Arial" panose="020B0604020202020204" pitchFamily="34" charset="0"/>
                        </a:rPr>
                        <a:t>250.00</a:t>
                      </a:r>
                    </a:p>
                  </a:txBody>
                  <a:tcPr marL="9479" marR="9479" marT="9479" marB="0" anchor="b">
                    <a:lnL>
                      <a:noFill/>
                    </a:lnL>
                    <a:lnR>
                      <a:noFill/>
                    </a:lnR>
                    <a:lnT>
                      <a:noFill/>
                    </a:lnT>
                    <a:lnB>
                      <a:noFill/>
                    </a:lnB>
                    <a:solidFill>
                      <a:srgbClr val="FFFF99"/>
                    </a:solidFill>
                  </a:tcPr>
                </a:tc>
                <a:tc>
                  <a:txBody>
                    <a:bodyPr/>
                    <a:lstStyle/>
                    <a:p>
                      <a:pPr algn="r" fontAlgn="b"/>
                      <a:r>
                        <a:rPr lang="en-US" sz="800" b="0" i="0" u="none" strike="noStrike" dirty="0">
                          <a:solidFill>
                            <a:srgbClr val="000000"/>
                          </a:solidFill>
                          <a:effectLst/>
                          <a:latin typeface="Arial" panose="020B0604020202020204" pitchFamily="34" charset="0"/>
                        </a:rPr>
                        <a:t>0.00</a:t>
                      </a:r>
                    </a:p>
                  </a:txBody>
                  <a:tcPr marL="9479" marR="9479" marT="9479" marB="0" anchor="b">
                    <a:lnL>
                      <a:noFill/>
                    </a:lnL>
                    <a:lnR>
                      <a:noFill/>
                    </a:lnR>
                    <a:lnT>
                      <a:noFill/>
                    </a:lnT>
                    <a:lnB>
                      <a:noFill/>
                    </a:lnB>
                    <a:solidFill>
                      <a:srgbClr val="FFFF99"/>
                    </a:solidFill>
                  </a:tcPr>
                </a:tc>
                <a:tc>
                  <a:txBody>
                    <a:bodyPr/>
                    <a:lstStyle/>
                    <a:p>
                      <a:pPr algn="r" fontAlgn="b"/>
                      <a:r>
                        <a:rPr lang="en-US" sz="800" b="0" i="0" u="none" strike="noStrike" dirty="0">
                          <a:solidFill>
                            <a:srgbClr val="000000"/>
                          </a:solidFill>
                          <a:effectLst/>
                          <a:latin typeface="Arial" panose="020B0604020202020204" pitchFamily="34" charset="0"/>
                        </a:rPr>
                        <a:t>150.00</a:t>
                      </a:r>
                    </a:p>
                  </a:txBody>
                  <a:tcPr marL="9479" marR="9479" marT="9479" marB="0" anchor="b">
                    <a:lnL>
                      <a:noFill/>
                    </a:lnL>
                    <a:lnR>
                      <a:noFill/>
                    </a:lnR>
                    <a:lnT>
                      <a:noFill/>
                    </a:lnT>
                    <a:lnB>
                      <a:noFill/>
                    </a:lnB>
                    <a:solidFill>
                      <a:srgbClr val="FFFF99"/>
                    </a:solidFill>
                  </a:tcPr>
                </a:tc>
                <a:tc>
                  <a:txBody>
                    <a:bodyPr/>
                    <a:lstStyle/>
                    <a:p>
                      <a:pPr algn="r" fontAlgn="b"/>
                      <a:r>
                        <a:rPr lang="en-US" sz="800" b="0" i="0" u="none" strike="noStrike" dirty="0">
                          <a:solidFill>
                            <a:srgbClr val="000000"/>
                          </a:solidFill>
                          <a:effectLst/>
                          <a:latin typeface="Arial" panose="020B0604020202020204" pitchFamily="34" charset="0"/>
                        </a:rPr>
                        <a:t>150.00</a:t>
                      </a:r>
                    </a:p>
                  </a:txBody>
                  <a:tcPr marL="9479" marR="9479" marT="9479" marB="0" anchor="b">
                    <a:lnL>
                      <a:noFill/>
                    </a:lnL>
                    <a:lnR>
                      <a:noFill/>
                    </a:lnR>
                    <a:lnT>
                      <a:noFill/>
                    </a:lnT>
                    <a:lnB>
                      <a:noFill/>
                    </a:lnB>
                    <a:solidFill>
                      <a:srgbClr val="FFFF99"/>
                    </a:solidFill>
                  </a:tcPr>
                </a:tc>
                <a:tc>
                  <a:txBody>
                    <a:bodyPr/>
                    <a:lstStyle/>
                    <a:p>
                      <a:pPr algn="r" fontAlgn="b"/>
                      <a:r>
                        <a:rPr lang="en-US" sz="800" b="0" i="0" u="none" strike="noStrike" dirty="0">
                          <a:solidFill>
                            <a:srgbClr val="000000"/>
                          </a:solidFill>
                          <a:effectLst/>
                          <a:latin typeface="Arial" panose="020B0604020202020204" pitchFamily="34" charset="0"/>
                        </a:rPr>
                        <a:t>150.00</a:t>
                      </a:r>
                    </a:p>
                  </a:txBody>
                  <a:tcPr marL="9479" marR="9479" marT="9479" marB="0" anchor="b">
                    <a:lnL>
                      <a:noFill/>
                    </a:lnL>
                    <a:lnR>
                      <a:noFill/>
                    </a:lnR>
                    <a:lnT>
                      <a:noFill/>
                    </a:lnT>
                    <a:lnB>
                      <a:noFill/>
                    </a:lnB>
                    <a:solidFill>
                      <a:srgbClr val="FFFF99"/>
                    </a:solidFill>
                  </a:tcPr>
                </a:tc>
                <a:tc>
                  <a:txBody>
                    <a:bodyPr/>
                    <a:lstStyle/>
                    <a:p>
                      <a:pPr algn="r" fontAlgn="b"/>
                      <a:r>
                        <a:rPr lang="en-US" sz="800" b="0" i="0" u="none" strike="noStrike" dirty="0">
                          <a:solidFill>
                            <a:srgbClr val="000000"/>
                          </a:solidFill>
                          <a:effectLst/>
                          <a:latin typeface="Arial" panose="020B0604020202020204" pitchFamily="34" charset="0"/>
                        </a:rPr>
                        <a:t>50.00</a:t>
                      </a:r>
                    </a:p>
                  </a:txBody>
                  <a:tcPr marL="9479" marR="9479" marT="9479" marB="0" anchor="b">
                    <a:lnL>
                      <a:noFill/>
                    </a:lnL>
                    <a:lnR>
                      <a:noFill/>
                    </a:lnR>
                    <a:lnT>
                      <a:noFill/>
                    </a:lnT>
                    <a:lnB>
                      <a:noFill/>
                    </a:lnB>
                    <a:solidFill>
                      <a:srgbClr val="FFFF99"/>
                    </a:solidFill>
                  </a:tcPr>
                </a:tc>
                <a:extLst>
                  <a:ext uri="{0D108BD9-81ED-4DB2-BD59-A6C34878D82A}">
                    <a16:rowId xmlns:a16="http://schemas.microsoft.com/office/drawing/2014/main" val="3922080944"/>
                  </a:ext>
                </a:extLst>
              </a:tr>
              <a:tr h="161147">
                <a:tc>
                  <a:txBody>
                    <a:bodyPr/>
                    <a:lstStyle/>
                    <a:p>
                      <a:pPr algn="l" fontAlgn="b"/>
                      <a:endParaRPr lang="en-US" sz="800" b="1" i="0" u="none" strike="noStrike" dirty="0">
                        <a:solidFill>
                          <a:srgbClr val="000000"/>
                        </a:solidFill>
                        <a:effectLst/>
                        <a:latin typeface="Arial" panose="020B0604020202020204" pitchFamily="34" charset="0"/>
                      </a:endParaRPr>
                    </a:p>
                  </a:txBody>
                  <a:tcPr marL="9479" marR="9479" marT="9479" marB="0" anchor="b">
                    <a:lnL>
                      <a:noFill/>
                    </a:lnL>
                    <a:lnR>
                      <a:noFill/>
                    </a:lnR>
                    <a:lnT>
                      <a:noFill/>
                    </a:lnT>
                    <a:lnB>
                      <a:noFill/>
                    </a:lnB>
                  </a:tcPr>
                </a:tc>
                <a:tc gridSpan="2">
                  <a:txBody>
                    <a:bodyPr/>
                    <a:lstStyle/>
                    <a:p>
                      <a:pPr algn="l" fontAlgn="b"/>
                      <a:r>
                        <a:rPr lang="en-US" sz="800" b="1" i="0" u="none" strike="noStrike" dirty="0">
                          <a:solidFill>
                            <a:srgbClr val="000000"/>
                          </a:solidFill>
                          <a:effectLst/>
                          <a:latin typeface="Arial" panose="020B0604020202020204" pitchFamily="34" charset="0"/>
                        </a:rPr>
                        <a:t>54910 · CEMETERY</a:t>
                      </a:r>
                    </a:p>
                  </a:txBody>
                  <a:tcPr marL="9479" marR="9479" marT="9479" marB="0" anchor="b">
                    <a:lnL>
                      <a:noFill/>
                    </a:lnL>
                    <a:lnR>
                      <a:noFill/>
                    </a:lnR>
                    <a:lnT>
                      <a:noFill/>
                    </a:lnT>
                    <a:lnB>
                      <a:noFill/>
                    </a:lnB>
                  </a:tcPr>
                </a:tc>
                <a:tc hMerge="1">
                  <a:txBody>
                    <a:bodyPr/>
                    <a:lstStyle/>
                    <a:p>
                      <a:endParaRPr lang="en-US"/>
                    </a:p>
                  </a:txBody>
                  <a:tcPr/>
                </a:tc>
                <a:tc>
                  <a:txBody>
                    <a:bodyPr/>
                    <a:lstStyle/>
                    <a:p>
                      <a:pPr algn="l" fontAlgn="b"/>
                      <a:endParaRPr lang="en-US" sz="800" b="1" i="0" u="none" strike="noStrike" dirty="0">
                        <a:solidFill>
                          <a:srgbClr val="000000"/>
                        </a:solidFill>
                        <a:effectLst/>
                        <a:latin typeface="Arial" panose="020B0604020202020204" pitchFamily="34" charset="0"/>
                      </a:endParaRPr>
                    </a:p>
                  </a:txBody>
                  <a:tcPr marL="9479" marR="9479" marT="9479" marB="0" anchor="b">
                    <a:lnL>
                      <a:noFill/>
                    </a:lnL>
                    <a:lnR>
                      <a:noFill/>
                    </a:lnR>
                    <a:lnT>
                      <a:noFill/>
                    </a:lnT>
                    <a:lnB>
                      <a:noFill/>
                    </a:lnB>
                  </a:tcPr>
                </a:tc>
                <a:tc>
                  <a:txBody>
                    <a:bodyPr/>
                    <a:lstStyle/>
                    <a:p>
                      <a:pPr algn="l" fontAlgn="b"/>
                      <a:endParaRPr lang="en-US" sz="800" b="1" i="0" u="none" strike="noStrike" dirty="0">
                        <a:solidFill>
                          <a:srgbClr val="000000"/>
                        </a:solidFill>
                        <a:effectLst/>
                        <a:latin typeface="Arial" panose="020B0604020202020204" pitchFamily="34" charset="0"/>
                      </a:endParaRPr>
                    </a:p>
                  </a:txBody>
                  <a:tcPr marL="9479" marR="9479" marT="9479" marB="0" anchor="b">
                    <a:lnL>
                      <a:noFill/>
                    </a:lnL>
                    <a:lnR>
                      <a:noFill/>
                    </a:lnR>
                    <a:lnT>
                      <a:noFill/>
                    </a:lnT>
                    <a:lnB>
                      <a:noFill/>
                    </a:lnB>
                  </a:tcPr>
                </a:tc>
                <a:tc>
                  <a:txBody>
                    <a:bodyPr/>
                    <a:lstStyle/>
                    <a:p>
                      <a:pPr algn="r" fontAlgn="b"/>
                      <a:r>
                        <a:rPr lang="en-US" sz="800" b="0" i="0" u="none" strike="noStrike" dirty="0">
                          <a:solidFill>
                            <a:srgbClr val="000000"/>
                          </a:solidFill>
                          <a:effectLst/>
                          <a:latin typeface="Arial" panose="020B0604020202020204" pitchFamily="34" charset="0"/>
                        </a:rPr>
                        <a:t>20,587.70</a:t>
                      </a:r>
                    </a:p>
                  </a:txBody>
                  <a:tcPr marL="9479" marR="9479" marT="9479" marB="0" anchor="b">
                    <a:lnL>
                      <a:noFill/>
                    </a:lnL>
                    <a:lnR>
                      <a:noFill/>
                    </a:lnR>
                    <a:lnT>
                      <a:noFill/>
                    </a:lnT>
                    <a:lnB>
                      <a:noFill/>
                    </a:lnB>
                    <a:solidFill>
                      <a:srgbClr val="CCCCFF"/>
                    </a:solidFill>
                  </a:tcPr>
                </a:tc>
                <a:tc>
                  <a:txBody>
                    <a:bodyPr/>
                    <a:lstStyle/>
                    <a:p>
                      <a:pPr algn="r" fontAlgn="b"/>
                      <a:r>
                        <a:rPr lang="en-US" sz="800" b="0" i="0" u="none" strike="noStrike" dirty="0">
                          <a:solidFill>
                            <a:srgbClr val="000000"/>
                          </a:solidFill>
                          <a:effectLst/>
                          <a:latin typeface="Arial" panose="020B0604020202020204" pitchFamily="34" charset="0"/>
                        </a:rPr>
                        <a:t>5,149.74</a:t>
                      </a:r>
                    </a:p>
                  </a:txBody>
                  <a:tcPr marL="9479" marR="9479" marT="9479" marB="0" anchor="b">
                    <a:lnL>
                      <a:noFill/>
                    </a:lnL>
                    <a:lnR>
                      <a:noFill/>
                    </a:lnR>
                    <a:lnT>
                      <a:noFill/>
                    </a:lnT>
                    <a:lnB>
                      <a:noFill/>
                    </a:lnB>
                    <a:solidFill>
                      <a:srgbClr val="99CCFF"/>
                    </a:solidFill>
                  </a:tcPr>
                </a:tc>
                <a:tc>
                  <a:txBody>
                    <a:bodyPr/>
                    <a:lstStyle/>
                    <a:p>
                      <a:pPr algn="r" fontAlgn="b"/>
                      <a:r>
                        <a:rPr lang="en-US" sz="800" b="0" i="0" u="none" strike="noStrike" dirty="0">
                          <a:solidFill>
                            <a:srgbClr val="000000"/>
                          </a:solidFill>
                          <a:effectLst/>
                          <a:latin typeface="Arial" panose="020B0604020202020204" pitchFamily="34" charset="0"/>
                        </a:rPr>
                        <a:t>4,214.97</a:t>
                      </a:r>
                    </a:p>
                  </a:txBody>
                  <a:tcPr marL="9479" marR="9479" marT="9479" marB="0" anchor="b">
                    <a:lnL>
                      <a:noFill/>
                    </a:lnL>
                    <a:lnR>
                      <a:noFill/>
                    </a:lnR>
                    <a:lnT>
                      <a:noFill/>
                    </a:lnT>
                    <a:lnB>
                      <a:noFill/>
                    </a:lnB>
                    <a:solidFill>
                      <a:srgbClr val="FFFF99"/>
                    </a:solidFill>
                  </a:tcPr>
                </a:tc>
                <a:tc>
                  <a:txBody>
                    <a:bodyPr/>
                    <a:lstStyle/>
                    <a:p>
                      <a:pPr algn="r" fontAlgn="b"/>
                      <a:r>
                        <a:rPr lang="en-US" sz="800" b="0" i="0" u="none" strike="noStrike" dirty="0">
                          <a:solidFill>
                            <a:srgbClr val="000000"/>
                          </a:solidFill>
                          <a:effectLst/>
                          <a:latin typeface="Arial" panose="020B0604020202020204" pitchFamily="34" charset="0"/>
                        </a:rPr>
                        <a:t>6,877.10</a:t>
                      </a:r>
                    </a:p>
                  </a:txBody>
                  <a:tcPr marL="9479" marR="9479" marT="9479" marB="0" anchor="b">
                    <a:lnL>
                      <a:noFill/>
                    </a:lnL>
                    <a:lnR>
                      <a:noFill/>
                    </a:lnR>
                    <a:lnT>
                      <a:noFill/>
                    </a:lnT>
                    <a:lnB>
                      <a:noFill/>
                    </a:lnB>
                    <a:solidFill>
                      <a:srgbClr val="FFFF99"/>
                    </a:solidFill>
                  </a:tcPr>
                </a:tc>
                <a:tc>
                  <a:txBody>
                    <a:bodyPr/>
                    <a:lstStyle/>
                    <a:p>
                      <a:pPr algn="r" fontAlgn="b"/>
                      <a:r>
                        <a:rPr lang="en-US" sz="800" b="0" i="0" u="none" strike="noStrike" dirty="0">
                          <a:solidFill>
                            <a:srgbClr val="000000"/>
                          </a:solidFill>
                          <a:effectLst/>
                          <a:latin typeface="Arial" panose="020B0604020202020204" pitchFamily="34" charset="0"/>
                        </a:rPr>
                        <a:t>500.00</a:t>
                      </a:r>
                    </a:p>
                  </a:txBody>
                  <a:tcPr marL="9479" marR="9479" marT="9479" marB="0" anchor="b">
                    <a:lnL>
                      <a:noFill/>
                    </a:lnL>
                    <a:lnR>
                      <a:noFill/>
                    </a:lnR>
                    <a:lnT>
                      <a:noFill/>
                    </a:lnT>
                    <a:lnB>
                      <a:noFill/>
                    </a:lnB>
                    <a:solidFill>
                      <a:srgbClr val="FFFF99"/>
                    </a:solidFill>
                  </a:tcPr>
                </a:tc>
                <a:tc>
                  <a:txBody>
                    <a:bodyPr/>
                    <a:lstStyle/>
                    <a:p>
                      <a:pPr algn="r" fontAlgn="b"/>
                      <a:r>
                        <a:rPr lang="en-US" sz="800" b="0" i="0" u="none" strike="noStrike" dirty="0">
                          <a:solidFill>
                            <a:srgbClr val="000000"/>
                          </a:solidFill>
                          <a:effectLst/>
                          <a:latin typeface="Arial" panose="020B0604020202020204" pitchFamily="34" charset="0"/>
                        </a:rPr>
                        <a:t>7,377.10</a:t>
                      </a:r>
                    </a:p>
                  </a:txBody>
                  <a:tcPr marL="9479" marR="9479" marT="9479" marB="0" anchor="b">
                    <a:lnL>
                      <a:noFill/>
                    </a:lnL>
                    <a:lnR>
                      <a:noFill/>
                    </a:lnR>
                    <a:lnT>
                      <a:noFill/>
                    </a:lnT>
                    <a:lnB>
                      <a:noFill/>
                    </a:lnB>
                    <a:solidFill>
                      <a:srgbClr val="FFFF99"/>
                    </a:solidFill>
                  </a:tcPr>
                </a:tc>
                <a:tc>
                  <a:txBody>
                    <a:bodyPr/>
                    <a:lstStyle/>
                    <a:p>
                      <a:pPr algn="r" fontAlgn="b"/>
                      <a:r>
                        <a:rPr lang="en-US" sz="800" b="0" i="0" u="none" strike="noStrike" dirty="0">
                          <a:solidFill>
                            <a:srgbClr val="000000"/>
                          </a:solidFill>
                          <a:effectLst/>
                          <a:latin typeface="Arial" panose="020B0604020202020204" pitchFamily="34" charset="0"/>
                        </a:rPr>
                        <a:t>4,600.00</a:t>
                      </a:r>
                    </a:p>
                  </a:txBody>
                  <a:tcPr marL="9479" marR="9479" marT="9479" marB="0" anchor="b">
                    <a:lnL>
                      <a:noFill/>
                    </a:lnL>
                    <a:lnR>
                      <a:noFill/>
                    </a:lnR>
                    <a:lnT>
                      <a:noFill/>
                    </a:lnT>
                    <a:lnB>
                      <a:noFill/>
                    </a:lnB>
                    <a:solidFill>
                      <a:srgbClr val="FFFF99"/>
                    </a:solidFill>
                  </a:tcPr>
                </a:tc>
                <a:tc>
                  <a:txBody>
                    <a:bodyPr/>
                    <a:lstStyle/>
                    <a:p>
                      <a:pPr algn="r" fontAlgn="b"/>
                      <a:r>
                        <a:rPr lang="en-US" sz="800" b="0" i="0" u="none" strike="noStrike" dirty="0">
                          <a:solidFill>
                            <a:srgbClr val="000000"/>
                          </a:solidFill>
                          <a:effectLst/>
                          <a:latin typeface="Arial" panose="020B0604020202020204" pitchFamily="34" charset="0"/>
                        </a:rPr>
                        <a:t>4,600.00</a:t>
                      </a:r>
                    </a:p>
                  </a:txBody>
                  <a:tcPr marL="9479" marR="9479" marT="9479" marB="0" anchor="b">
                    <a:lnL>
                      <a:noFill/>
                    </a:lnL>
                    <a:lnR>
                      <a:noFill/>
                    </a:lnR>
                    <a:lnT>
                      <a:noFill/>
                    </a:lnT>
                    <a:lnB>
                      <a:noFill/>
                    </a:lnB>
                    <a:solidFill>
                      <a:srgbClr val="FFFF99"/>
                    </a:solidFill>
                  </a:tcPr>
                </a:tc>
                <a:extLst>
                  <a:ext uri="{0D108BD9-81ED-4DB2-BD59-A6C34878D82A}">
                    <a16:rowId xmlns:a16="http://schemas.microsoft.com/office/drawing/2014/main" val="36722011"/>
                  </a:ext>
                </a:extLst>
              </a:tr>
              <a:tr h="161147">
                <a:tc>
                  <a:txBody>
                    <a:bodyPr/>
                    <a:lstStyle/>
                    <a:p>
                      <a:pPr algn="l" fontAlgn="b"/>
                      <a:endParaRPr lang="en-US" sz="800" b="1" i="0" u="none" strike="noStrike" dirty="0">
                        <a:solidFill>
                          <a:srgbClr val="000000"/>
                        </a:solidFill>
                        <a:effectLst/>
                        <a:latin typeface="Arial" panose="020B0604020202020204" pitchFamily="34" charset="0"/>
                      </a:endParaRPr>
                    </a:p>
                  </a:txBody>
                  <a:tcPr marL="9479" marR="9479" marT="9479" marB="0" anchor="b">
                    <a:lnL>
                      <a:noFill/>
                    </a:lnL>
                    <a:lnR>
                      <a:noFill/>
                    </a:lnR>
                    <a:lnT>
                      <a:noFill/>
                    </a:lnT>
                    <a:lnB>
                      <a:noFill/>
                    </a:lnB>
                  </a:tcPr>
                </a:tc>
                <a:tc gridSpan="4">
                  <a:txBody>
                    <a:bodyPr/>
                    <a:lstStyle/>
                    <a:p>
                      <a:pPr algn="l" fontAlgn="b"/>
                      <a:r>
                        <a:rPr lang="en-US" sz="800" b="1" i="0" u="none" strike="noStrike" dirty="0">
                          <a:solidFill>
                            <a:srgbClr val="000000"/>
                          </a:solidFill>
                          <a:effectLst/>
                          <a:latin typeface="Arial" panose="020B0604020202020204" pitchFamily="34" charset="0"/>
                        </a:rPr>
                        <a:t>54000 · HEALTH &amp; HUMAN SERVICES - Other</a:t>
                      </a:r>
                    </a:p>
                  </a:txBody>
                  <a:tcPr marL="9479" marR="9479" marT="9479" marB="0" anchor="b">
                    <a:lnL>
                      <a:noFill/>
                    </a:lnL>
                    <a:lnR>
                      <a:noFill/>
                    </a:lnR>
                    <a:lnT>
                      <a:noFill/>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r" fontAlgn="b"/>
                      <a:r>
                        <a:rPr lang="en-US" sz="800" b="0" i="0" u="none" strike="noStrike" dirty="0">
                          <a:solidFill>
                            <a:srgbClr val="000000"/>
                          </a:solidFill>
                          <a:effectLst/>
                          <a:latin typeface="Arial" panose="020B0604020202020204" pitchFamily="34" charset="0"/>
                        </a:rPr>
                        <a:t>0.00</a:t>
                      </a:r>
                    </a:p>
                  </a:txBody>
                  <a:tcPr marL="9479" marR="9479" marT="9479" marB="0" anchor="b">
                    <a:lnL>
                      <a:noFill/>
                    </a:lnL>
                    <a:lnR>
                      <a:noFill/>
                    </a:lnR>
                    <a:lnT>
                      <a:noFill/>
                    </a:lnT>
                    <a:lnB>
                      <a:noFill/>
                    </a:lnB>
                    <a:solidFill>
                      <a:srgbClr val="CCCCFF"/>
                    </a:solidFill>
                  </a:tcPr>
                </a:tc>
                <a:tc>
                  <a:txBody>
                    <a:bodyPr/>
                    <a:lstStyle/>
                    <a:p>
                      <a:pPr algn="r" fontAlgn="b"/>
                      <a:r>
                        <a:rPr lang="en-US" sz="800" b="0" i="0" u="none" strike="noStrike" dirty="0">
                          <a:solidFill>
                            <a:srgbClr val="000000"/>
                          </a:solidFill>
                          <a:effectLst/>
                          <a:latin typeface="Arial" panose="020B0604020202020204" pitchFamily="34" charset="0"/>
                        </a:rPr>
                        <a:t>0.00</a:t>
                      </a:r>
                    </a:p>
                  </a:txBody>
                  <a:tcPr marL="9479" marR="9479" marT="9479" marB="0" anchor="b">
                    <a:lnL>
                      <a:noFill/>
                    </a:lnL>
                    <a:lnR>
                      <a:noFill/>
                    </a:lnR>
                    <a:lnT>
                      <a:noFill/>
                    </a:lnT>
                    <a:lnB>
                      <a:noFill/>
                    </a:lnB>
                    <a:solidFill>
                      <a:srgbClr val="99CCFF"/>
                    </a:solidFill>
                  </a:tcPr>
                </a:tc>
                <a:tc>
                  <a:txBody>
                    <a:bodyPr/>
                    <a:lstStyle/>
                    <a:p>
                      <a:pPr algn="r" fontAlgn="b"/>
                      <a:r>
                        <a:rPr lang="en-US" sz="800" b="0" i="0" u="none" strike="noStrike" dirty="0">
                          <a:solidFill>
                            <a:srgbClr val="000000"/>
                          </a:solidFill>
                          <a:effectLst/>
                          <a:latin typeface="Arial" panose="020B0604020202020204" pitchFamily="34" charset="0"/>
                        </a:rPr>
                        <a:t>0.00</a:t>
                      </a:r>
                    </a:p>
                  </a:txBody>
                  <a:tcPr marL="9479" marR="9479" marT="9479" marB="0" anchor="b">
                    <a:lnL>
                      <a:noFill/>
                    </a:lnL>
                    <a:lnR>
                      <a:noFill/>
                    </a:lnR>
                    <a:lnT>
                      <a:noFill/>
                    </a:lnT>
                    <a:lnB>
                      <a:noFill/>
                    </a:lnB>
                    <a:solidFill>
                      <a:srgbClr val="FFFF99"/>
                    </a:solidFill>
                  </a:tcPr>
                </a:tc>
                <a:tc>
                  <a:txBody>
                    <a:bodyPr/>
                    <a:lstStyle/>
                    <a:p>
                      <a:pPr algn="r" fontAlgn="b"/>
                      <a:r>
                        <a:rPr lang="en-US" sz="800" b="0" i="0" u="none" strike="noStrike" dirty="0">
                          <a:solidFill>
                            <a:srgbClr val="000000"/>
                          </a:solidFill>
                          <a:effectLst/>
                          <a:latin typeface="Arial" panose="020B0604020202020204" pitchFamily="34" charset="0"/>
                        </a:rPr>
                        <a:t>0.00</a:t>
                      </a:r>
                    </a:p>
                  </a:txBody>
                  <a:tcPr marL="9479" marR="9479" marT="9479" marB="0" anchor="b">
                    <a:lnL>
                      <a:noFill/>
                    </a:lnL>
                    <a:lnR>
                      <a:noFill/>
                    </a:lnR>
                    <a:lnT>
                      <a:noFill/>
                    </a:lnT>
                    <a:lnB>
                      <a:noFill/>
                    </a:lnB>
                    <a:solidFill>
                      <a:srgbClr val="FFFF99"/>
                    </a:solidFill>
                  </a:tcPr>
                </a:tc>
                <a:tc>
                  <a:txBody>
                    <a:bodyPr/>
                    <a:lstStyle/>
                    <a:p>
                      <a:pPr algn="r" fontAlgn="b"/>
                      <a:r>
                        <a:rPr lang="en-US" sz="800" b="0" i="0" u="none" strike="noStrike" dirty="0">
                          <a:solidFill>
                            <a:srgbClr val="000000"/>
                          </a:solidFill>
                          <a:effectLst/>
                          <a:latin typeface="Arial" panose="020B0604020202020204" pitchFamily="34" charset="0"/>
                        </a:rPr>
                        <a:t>0.00</a:t>
                      </a:r>
                    </a:p>
                  </a:txBody>
                  <a:tcPr marL="9479" marR="9479" marT="9479" marB="0" anchor="b">
                    <a:lnL>
                      <a:noFill/>
                    </a:lnL>
                    <a:lnR>
                      <a:noFill/>
                    </a:lnR>
                    <a:lnT>
                      <a:noFill/>
                    </a:lnT>
                    <a:lnB>
                      <a:noFill/>
                    </a:lnB>
                    <a:solidFill>
                      <a:srgbClr val="FFFF99"/>
                    </a:solidFill>
                  </a:tcPr>
                </a:tc>
                <a:tc>
                  <a:txBody>
                    <a:bodyPr/>
                    <a:lstStyle/>
                    <a:p>
                      <a:pPr algn="r" fontAlgn="b"/>
                      <a:r>
                        <a:rPr lang="en-US" sz="800" b="0" i="0" u="none" strike="noStrike" dirty="0">
                          <a:solidFill>
                            <a:srgbClr val="000000"/>
                          </a:solidFill>
                          <a:effectLst/>
                          <a:latin typeface="Arial" panose="020B0604020202020204" pitchFamily="34" charset="0"/>
                        </a:rPr>
                        <a:t>0.00</a:t>
                      </a:r>
                    </a:p>
                  </a:txBody>
                  <a:tcPr marL="9479" marR="9479" marT="9479" marB="0" anchor="b">
                    <a:lnL>
                      <a:noFill/>
                    </a:lnL>
                    <a:lnR>
                      <a:noFill/>
                    </a:lnR>
                    <a:lnT>
                      <a:noFill/>
                    </a:lnT>
                    <a:lnB>
                      <a:noFill/>
                    </a:lnB>
                    <a:solidFill>
                      <a:srgbClr val="FFFF99"/>
                    </a:solidFill>
                  </a:tcPr>
                </a:tc>
                <a:tc>
                  <a:txBody>
                    <a:bodyPr/>
                    <a:lstStyle/>
                    <a:p>
                      <a:pPr algn="r" fontAlgn="b"/>
                      <a:r>
                        <a:rPr lang="en-US" sz="800" b="0" i="0" u="none" strike="noStrike" dirty="0">
                          <a:solidFill>
                            <a:srgbClr val="000000"/>
                          </a:solidFill>
                          <a:effectLst/>
                          <a:latin typeface="Arial" panose="020B0604020202020204" pitchFamily="34" charset="0"/>
                        </a:rPr>
                        <a:t>0.00</a:t>
                      </a:r>
                    </a:p>
                  </a:txBody>
                  <a:tcPr marL="9479" marR="9479" marT="9479" marB="0" anchor="b">
                    <a:lnL>
                      <a:noFill/>
                    </a:lnL>
                    <a:lnR>
                      <a:noFill/>
                    </a:lnR>
                    <a:lnT>
                      <a:noFill/>
                    </a:lnT>
                    <a:lnB>
                      <a:noFill/>
                    </a:lnB>
                    <a:solidFill>
                      <a:srgbClr val="FFFF99"/>
                    </a:solidFill>
                  </a:tcPr>
                </a:tc>
                <a:tc>
                  <a:txBody>
                    <a:bodyPr/>
                    <a:lstStyle/>
                    <a:p>
                      <a:pPr algn="r" fontAlgn="b"/>
                      <a:r>
                        <a:rPr lang="en-US" sz="800" b="0" i="0" u="none" strike="noStrike" dirty="0">
                          <a:solidFill>
                            <a:srgbClr val="000000"/>
                          </a:solidFill>
                          <a:effectLst/>
                          <a:latin typeface="Arial" panose="020B0604020202020204" pitchFamily="34" charset="0"/>
                        </a:rPr>
                        <a:t>0.00</a:t>
                      </a:r>
                    </a:p>
                  </a:txBody>
                  <a:tcPr marL="9479" marR="9479" marT="9479" marB="0" anchor="b">
                    <a:lnL>
                      <a:noFill/>
                    </a:lnL>
                    <a:lnR>
                      <a:noFill/>
                    </a:lnR>
                    <a:lnT>
                      <a:noFill/>
                    </a:lnT>
                    <a:lnB>
                      <a:noFill/>
                    </a:lnB>
                    <a:solidFill>
                      <a:srgbClr val="FFFF99"/>
                    </a:solidFill>
                  </a:tcPr>
                </a:tc>
                <a:extLst>
                  <a:ext uri="{0D108BD9-81ED-4DB2-BD59-A6C34878D82A}">
                    <a16:rowId xmlns:a16="http://schemas.microsoft.com/office/drawing/2014/main" val="1705627845"/>
                  </a:ext>
                </a:extLst>
              </a:tr>
              <a:tr h="170626">
                <a:tc>
                  <a:txBody>
                    <a:bodyPr/>
                    <a:lstStyle/>
                    <a:p>
                      <a:pPr algn="l" fontAlgn="b"/>
                      <a:endParaRPr lang="en-US" sz="800" b="1" i="0" u="none" strike="noStrike" dirty="0">
                        <a:solidFill>
                          <a:srgbClr val="000000"/>
                        </a:solidFill>
                        <a:effectLst/>
                        <a:latin typeface="Arial" panose="020B0604020202020204" pitchFamily="34" charset="0"/>
                      </a:endParaRPr>
                    </a:p>
                  </a:txBody>
                  <a:tcPr marL="9479" marR="9479" marT="9479" marB="0" anchor="b">
                    <a:lnL>
                      <a:noFill/>
                    </a:lnL>
                    <a:lnR>
                      <a:noFill/>
                    </a:lnR>
                    <a:lnT>
                      <a:noFill/>
                    </a:lnT>
                    <a:lnB>
                      <a:noFill/>
                    </a:lnB>
                  </a:tcPr>
                </a:tc>
                <a:tc gridSpan="4">
                  <a:txBody>
                    <a:bodyPr/>
                    <a:lstStyle/>
                    <a:p>
                      <a:pPr algn="l" fontAlgn="b"/>
                      <a:r>
                        <a:rPr lang="en-US" sz="800" b="1" i="0" u="none" strike="noStrike" dirty="0">
                          <a:solidFill>
                            <a:srgbClr val="000000"/>
                          </a:solidFill>
                          <a:effectLst/>
                          <a:latin typeface="Arial" panose="020B0604020202020204" pitchFamily="34" charset="0"/>
                        </a:rPr>
                        <a:t>54920 · DOG LICENSE TAGS EXPENSE</a:t>
                      </a:r>
                    </a:p>
                  </a:txBody>
                  <a:tcPr marL="9479" marR="9479" marT="9479" marB="0" anchor="b">
                    <a:lnL>
                      <a:noFill/>
                    </a:lnL>
                    <a:lnR>
                      <a:noFill/>
                    </a:lnR>
                    <a:lnT>
                      <a:noFill/>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r" fontAlgn="b"/>
                      <a:r>
                        <a:rPr lang="en-US" sz="800" b="0" i="0" u="none" strike="noStrike" dirty="0">
                          <a:solidFill>
                            <a:srgbClr val="000000"/>
                          </a:solidFill>
                          <a:effectLst/>
                          <a:latin typeface="Arial" panose="020B0604020202020204" pitchFamily="34" charset="0"/>
                        </a:rPr>
                        <a:t>0.00</a:t>
                      </a:r>
                    </a:p>
                  </a:txBody>
                  <a:tcPr marL="9479" marR="9479" marT="9479" marB="0" anchor="b">
                    <a:lnL>
                      <a:noFill/>
                    </a:lnL>
                    <a:lnR>
                      <a:noFill/>
                    </a:lnR>
                    <a:lnT>
                      <a:noFill/>
                    </a:lnT>
                    <a:lnB w="12700" cap="flat" cmpd="sng" algn="ctr">
                      <a:solidFill>
                        <a:srgbClr val="000000"/>
                      </a:solidFill>
                      <a:prstDash val="solid"/>
                      <a:round/>
                      <a:headEnd type="none" w="med" len="med"/>
                      <a:tailEnd type="none" w="med" len="med"/>
                    </a:lnB>
                    <a:solidFill>
                      <a:srgbClr val="CCCCFF"/>
                    </a:solidFill>
                  </a:tcPr>
                </a:tc>
                <a:tc>
                  <a:txBody>
                    <a:bodyPr/>
                    <a:lstStyle/>
                    <a:p>
                      <a:pPr algn="r" fontAlgn="b"/>
                      <a:r>
                        <a:rPr lang="en-US" sz="800" b="0" i="0" u="none" strike="noStrike" dirty="0">
                          <a:solidFill>
                            <a:srgbClr val="000000"/>
                          </a:solidFill>
                          <a:effectLst/>
                          <a:latin typeface="Arial" panose="020B0604020202020204" pitchFamily="34" charset="0"/>
                        </a:rPr>
                        <a:t>538.00</a:t>
                      </a:r>
                    </a:p>
                  </a:txBody>
                  <a:tcPr marL="9479" marR="9479" marT="9479" marB="0" anchor="b">
                    <a:lnL>
                      <a:noFill/>
                    </a:lnL>
                    <a:lnR>
                      <a:noFill/>
                    </a:lnR>
                    <a:lnT>
                      <a:noFill/>
                    </a:lnT>
                    <a:lnB w="12700" cap="flat" cmpd="sng" algn="ctr">
                      <a:solidFill>
                        <a:srgbClr val="000000"/>
                      </a:solidFill>
                      <a:prstDash val="solid"/>
                      <a:round/>
                      <a:headEnd type="none" w="med" len="med"/>
                      <a:tailEnd type="none" w="med" len="med"/>
                    </a:lnB>
                    <a:solidFill>
                      <a:srgbClr val="99CCFF"/>
                    </a:solidFill>
                  </a:tcPr>
                </a:tc>
                <a:tc>
                  <a:txBody>
                    <a:bodyPr/>
                    <a:lstStyle/>
                    <a:p>
                      <a:pPr algn="r" fontAlgn="b"/>
                      <a:r>
                        <a:rPr lang="en-US" sz="800" b="0" i="0" u="none" strike="noStrike" dirty="0">
                          <a:solidFill>
                            <a:srgbClr val="000000"/>
                          </a:solidFill>
                          <a:effectLst/>
                          <a:latin typeface="Arial" panose="020B0604020202020204" pitchFamily="34" charset="0"/>
                        </a:rPr>
                        <a:t>0.00</a:t>
                      </a:r>
                    </a:p>
                  </a:txBody>
                  <a:tcPr marL="9479" marR="9479" marT="9479" marB="0" anchor="b">
                    <a:lnL>
                      <a:noFill/>
                    </a:lnL>
                    <a:lnR>
                      <a:noFill/>
                    </a:lnR>
                    <a:lnT>
                      <a:noFill/>
                    </a:lnT>
                    <a:lnB w="12700" cap="flat" cmpd="sng" algn="ctr">
                      <a:solidFill>
                        <a:srgbClr val="000000"/>
                      </a:solidFill>
                      <a:prstDash val="solid"/>
                      <a:round/>
                      <a:headEnd type="none" w="med" len="med"/>
                      <a:tailEnd type="none" w="med" len="med"/>
                    </a:lnB>
                    <a:solidFill>
                      <a:srgbClr val="FFFF99"/>
                    </a:solidFill>
                  </a:tcPr>
                </a:tc>
                <a:tc>
                  <a:txBody>
                    <a:bodyPr/>
                    <a:lstStyle/>
                    <a:p>
                      <a:pPr algn="r" fontAlgn="b"/>
                      <a:r>
                        <a:rPr lang="en-US" sz="800" b="0" i="0" u="none" strike="noStrike" dirty="0">
                          <a:solidFill>
                            <a:srgbClr val="000000"/>
                          </a:solidFill>
                          <a:effectLst/>
                          <a:latin typeface="Arial" panose="020B0604020202020204" pitchFamily="34" charset="0"/>
                        </a:rPr>
                        <a:t>0.00</a:t>
                      </a:r>
                    </a:p>
                  </a:txBody>
                  <a:tcPr marL="9479" marR="9479" marT="9479" marB="0" anchor="b">
                    <a:lnL>
                      <a:noFill/>
                    </a:lnL>
                    <a:lnR>
                      <a:noFill/>
                    </a:lnR>
                    <a:lnT>
                      <a:noFill/>
                    </a:lnT>
                    <a:lnB w="12700" cap="flat" cmpd="sng" algn="ctr">
                      <a:solidFill>
                        <a:srgbClr val="000000"/>
                      </a:solidFill>
                      <a:prstDash val="solid"/>
                      <a:round/>
                      <a:headEnd type="none" w="med" len="med"/>
                      <a:tailEnd type="none" w="med" len="med"/>
                    </a:lnB>
                    <a:solidFill>
                      <a:srgbClr val="FFFF99"/>
                    </a:solidFill>
                  </a:tcPr>
                </a:tc>
                <a:tc>
                  <a:txBody>
                    <a:bodyPr/>
                    <a:lstStyle/>
                    <a:p>
                      <a:pPr algn="r" fontAlgn="b"/>
                      <a:r>
                        <a:rPr lang="en-US" sz="800" b="0" i="0" u="none" strike="noStrike" dirty="0">
                          <a:solidFill>
                            <a:srgbClr val="000000"/>
                          </a:solidFill>
                          <a:effectLst/>
                          <a:latin typeface="Arial" panose="020B0604020202020204" pitchFamily="34" charset="0"/>
                        </a:rPr>
                        <a:t>0.00</a:t>
                      </a:r>
                    </a:p>
                  </a:txBody>
                  <a:tcPr marL="9479" marR="9479" marT="9479" marB="0" anchor="b">
                    <a:lnL>
                      <a:noFill/>
                    </a:lnL>
                    <a:lnR>
                      <a:noFill/>
                    </a:lnR>
                    <a:lnT>
                      <a:noFill/>
                    </a:lnT>
                    <a:lnB w="12700" cap="flat" cmpd="sng" algn="ctr">
                      <a:solidFill>
                        <a:srgbClr val="000000"/>
                      </a:solidFill>
                      <a:prstDash val="solid"/>
                      <a:round/>
                      <a:headEnd type="none" w="med" len="med"/>
                      <a:tailEnd type="none" w="med" len="med"/>
                    </a:lnB>
                    <a:solidFill>
                      <a:srgbClr val="FFFF99"/>
                    </a:solidFill>
                  </a:tcPr>
                </a:tc>
                <a:tc>
                  <a:txBody>
                    <a:bodyPr/>
                    <a:lstStyle/>
                    <a:p>
                      <a:pPr algn="r" fontAlgn="b"/>
                      <a:r>
                        <a:rPr lang="en-US" sz="800" b="0" i="0" u="none" strike="noStrike" dirty="0">
                          <a:solidFill>
                            <a:srgbClr val="000000"/>
                          </a:solidFill>
                          <a:effectLst/>
                          <a:latin typeface="Arial" panose="020B0604020202020204" pitchFamily="34" charset="0"/>
                        </a:rPr>
                        <a:t>0.00</a:t>
                      </a:r>
                    </a:p>
                  </a:txBody>
                  <a:tcPr marL="9479" marR="9479" marT="9479" marB="0" anchor="b">
                    <a:lnL>
                      <a:noFill/>
                    </a:lnL>
                    <a:lnR>
                      <a:noFill/>
                    </a:lnR>
                    <a:lnT>
                      <a:noFill/>
                    </a:lnT>
                    <a:lnB w="12700" cap="flat" cmpd="sng" algn="ctr">
                      <a:solidFill>
                        <a:srgbClr val="000000"/>
                      </a:solidFill>
                      <a:prstDash val="solid"/>
                      <a:round/>
                      <a:headEnd type="none" w="med" len="med"/>
                      <a:tailEnd type="none" w="med" len="med"/>
                    </a:lnB>
                    <a:solidFill>
                      <a:srgbClr val="FFFF99"/>
                    </a:solidFill>
                  </a:tcPr>
                </a:tc>
                <a:tc>
                  <a:txBody>
                    <a:bodyPr/>
                    <a:lstStyle/>
                    <a:p>
                      <a:pPr algn="r" fontAlgn="b"/>
                      <a:r>
                        <a:rPr lang="en-US" sz="800" b="0" i="0" u="none" strike="noStrike" dirty="0">
                          <a:solidFill>
                            <a:srgbClr val="000000"/>
                          </a:solidFill>
                          <a:effectLst/>
                          <a:latin typeface="Arial" panose="020B0604020202020204" pitchFamily="34" charset="0"/>
                        </a:rPr>
                        <a:t>0.00</a:t>
                      </a:r>
                    </a:p>
                  </a:txBody>
                  <a:tcPr marL="9479" marR="9479" marT="9479" marB="0" anchor="b">
                    <a:lnL>
                      <a:noFill/>
                    </a:lnL>
                    <a:lnR>
                      <a:noFill/>
                    </a:lnR>
                    <a:lnT>
                      <a:noFill/>
                    </a:lnT>
                    <a:lnB w="12700" cap="flat" cmpd="sng" algn="ctr">
                      <a:solidFill>
                        <a:srgbClr val="000000"/>
                      </a:solidFill>
                      <a:prstDash val="solid"/>
                      <a:round/>
                      <a:headEnd type="none" w="med" len="med"/>
                      <a:tailEnd type="none" w="med" len="med"/>
                    </a:lnB>
                    <a:solidFill>
                      <a:srgbClr val="FFFF99"/>
                    </a:solidFill>
                  </a:tcPr>
                </a:tc>
                <a:tc>
                  <a:txBody>
                    <a:bodyPr/>
                    <a:lstStyle/>
                    <a:p>
                      <a:pPr algn="r" fontAlgn="b"/>
                      <a:r>
                        <a:rPr lang="en-US" sz="800" b="0" i="0" u="none" strike="noStrike" dirty="0">
                          <a:solidFill>
                            <a:srgbClr val="000000"/>
                          </a:solidFill>
                          <a:effectLst/>
                          <a:latin typeface="Arial" panose="020B0604020202020204" pitchFamily="34" charset="0"/>
                        </a:rPr>
                        <a:t>0.00</a:t>
                      </a:r>
                    </a:p>
                  </a:txBody>
                  <a:tcPr marL="9479" marR="9479" marT="9479" marB="0" anchor="b">
                    <a:lnL>
                      <a:noFill/>
                    </a:lnL>
                    <a:lnR>
                      <a:noFill/>
                    </a:lnR>
                    <a:lnT>
                      <a:noFill/>
                    </a:lnT>
                    <a:lnB w="12700" cap="flat" cmpd="sng" algn="ctr">
                      <a:solidFill>
                        <a:srgbClr val="000000"/>
                      </a:solidFill>
                      <a:prstDash val="solid"/>
                      <a:round/>
                      <a:headEnd type="none" w="med" len="med"/>
                      <a:tailEnd type="none" w="med" len="med"/>
                    </a:lnB>
                    <a:solidFill>
                      <a:srgbClr val="FFFF99"/>
                    </a:solidFill>
                  </a:tcPr>
                </a:tc>
                <a:extLst>
                  <a:ext uri="{0D108BD9-81ED-4DB2-BD59-A6C34878D82A}">
                    <a16:rowId xmlns:a16="http://schemas.microsoft.com/office/drawing/2014/main" val="2083526727"/>
                  </a:ext>
                </a:extLst>
              </a:tr>
              <a:tr h="161147">
                <a:tc gridSpan="4">
                  <a:txBody>
                    <a:bodyPr/>
                    <a:lstStyle/>
                    <a:p>
                      <a:pPr algn="l" fontAlgn="b"/>
                      <a:r>
                        <a:rPr lang="en-US" sz="800" b="1" i="0" u="none" strike="noStrike" dirty="0">
                          <a:solidFill>
                            <a:srgbClr val="000000"/>
                          </a:solidFill>
                          <a:effectLst/>
                          <a:latin typeface="Arial" panose="020B0604020202020204" pitchFamily="34" charset="0"/>
                        </a:rPr>
                        <a:t>Total 54000 · HEALTH &amp; HUMAN SERVICES</a:t>
                      </a:r>
                    </a:p>
                  </a:txBody>
                  <a:tcPr marL="9479" marR="9479" marT="9479" marB="0" anchor="b">
                    <a:lnL>
                      <a:noFill/>
                    </a:lnL>
                    <a:lnR>
                      <a:noFill/>
                    </a:lnR>
                    <a:lnT>
                      <a:noFill/>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b"/>
                      <a:endParaRPr lang="en-US" sz="800" b="1" i="0" u="none" strike="noStrike" dirty="0">
                        <a:solidFill>
                          <a:srgbClr val="000000"/>
                        </a:solidFill>
                        <a:effectLst/>
                        <a:latin typeface="Arial" panose="020B0604020202020204" pitchFamily="34" charset="0"/>
                      </a:endParaRPr>
                    </a:p>
                  </a:txBody>
                  <a:tcPr marL="9479" marR="9479" marT="9479" marB="0" anchor="b">
                    <a:lnL>
                      <a:noFill/>
                    </a:lnL>
                    <a:lnR>
                      <a:noFill/>
                    </a:lnR>
                    <a:lnT>
                      <a:noFill/>
                    </a:lnT>
                    <a:lnB>
                      <a:noFill/>
                    </a:lnB>
                  </a:tcPr>
                </a:tc>
                <a:tc>
                  <a:txBody>
                    <a:bodyPr/>
                    <a:lstStyle/>
                    <a:p>
                      <a:pPr algn="r" fontAlgn="b"/>
                      <a:r>
                        <a:rPr lang="en-US" sz="800" b="0" i="0" u="none" strike="noStrike" dirty="0">
                          <a:solidFill>
                            <a:srgbClr val="000000"/>
                          </a:solidFill>
                          <a:effectLst/>
                          <a:latin typeface="Arial" panose="020B0604020202020204" pitchFamily="34" charset="0"/>
                        </a:rPr>
                        <a:t>20,587.70</a:t>
                      </a:r>
                    </a:p>
                  </a:txBody>
                  <a:tcPr marL="9479" marR="9479" marT="9479" marB="0" anchor="b">
                    <a:lnL>
                      <a:noFill/>
                    </a:lnL>
                    <a:lnR>
                      <a:noFill/>
                    </a:lnR>
                    <a:lnT w="12700" cap="flat" cmpd="sng" algn="ctr">
                      <a:solidFill>
                        <a:srgbClr val="000000"/>
                      </a:solidFill>
                      <a:prstDash val="solid"/>
                      <a:round/>
                      <a:headEnd type="none" w="med" len="med"/>
                      <a:tailEnd type="none" w="med" len="med"/>
                    </a:lnT>
                    <a:lnB>
                      <a:noFill/>
                    </a:lnB>
                    <a:solidFill>
                      <a:srgbClr val="CCCCFF"/>
                    </a:solidFill>
                  </a:tcPr>
                </a:tc>
                <a:tc>
                  <a:txBody>
                    <a:bodyPr/>
                    <a:lstStyle/>
                    <a:p>
                      <a:pPr algn="r" fontAlgn="b"/>
                      <a:r>
                        <a:rPr lang="en-US" sz="800" b="0" i="0" u="none" strike="noStrike" dirty="0">
                          <a:solidFill>
                            <a:srgbClr val="000000"/>
                          </a:solidFill>
                          <a:effectLst/>
                          <a:latin typeface="Arial" panose="020B0604020202020204" pitchFamily="34" charset="0"/>
                        </a:rPr>
                        <a:t>5,687.74</a:t>
                      </a:r>
                    </a:p>
                  </a:txBody>
                  <a:tcPr marL="9479" marR="9479" marT="9479" marB="0" anchor="b">
                    <a:lnL>
                      <a:noFill/>
                    </a:lnL>
                    <a:lnR>
                      <a:noFill/>
                    </a:lnR>
                    <a:lnT w="12700" cap="flat" cmpd="sng" algn="ctr">
                      <a:solidFill>
                        <a:srgbClr val="000000"/>
                      </a:solidFill>
                      <a:prstDash val="solid"/>
                      <a:round/>
                      <a:headEnd type="none" w="med" len="med"/>
                      <a:tailEnd type="none" w="med" len="med"/>
                    </a:lnT>
                    <a:lnB>
                      <a:noFill/>
                    </a:lnB>
                    <a:solidFill>
                      <a:srgbClr val="99CCFF"/>
                    </a:solidFill>
                  </a:tcPr>
                </a:tc>
                <a:tc>
                  <a:txBody>
                    <a:bodyPr/>
                    <a:lstStyle/>
                    <a:p>
                      <a:pPr algn="r" fontAlgn="b"/>
                      <a:r>
                        <a:rPr lang="en-US" sz="800" b="0" i="0" u="none" strike="noStrike" dirty="0">
                          <a:solidFill>
                            <a:srgbClr val="000000"/>
                          </a:solidFill>
                          <a:effectLst/>
                          <a:latin typeface="Arial" panose="020B0604020202020204" pitchFamily="34" charset="0"/>
                        </a:rPr>
                        <a:t>4,464.97</a:t>
                      </a:r>
                    </a:p>
                  </a:txBody>
                  <a:tcPr marL="9479" marR="9479" marT="9479" marB="0" anchor="b">
                    <a:lnL>
                      <a:noFill/>
                    </a:lnL>
                    <a:lnR>
                      <a:noFill/>
                    </a:lnR>
                    <a:lnT w="12700" cap="flat" cmpd="sng" algn="ctr">
                      <a:solidFill>
                        <a:srgbClr val="000000"/>
                      </a:solidFill>
                      <a:prstDash val="solid"/>
                      <a:round/>
                      <a:headEnd type="none" w="med" len="med"/>
                      <a:tailEnd type="none" w="med" len="med"/>
                    </a:lnT>
                    <a:lnB>
                      <a:noFill/>
                    </a:lnB>
                    <a:solidFill>
                      <a:srgbClr val="FFFF99"/>
                    </a:solidFill>
                  </a:tcPr>
                </a:tc>
                <a:tc>
                  <a:txBody>
                    <a:bodyPr/>
                    <a:lstStyle/>
                    <a:p>
                      <a:pPr algn="r" fontAlgn="b"/>
                      <a:r>
                        <a:rPr lang="en-US" sz="800" b="0" i="0" u="none" strike="noStrike" dirty="0">
                          <a:solidFill>
                            <a:srgbClr val="000000"/>
                          </a:solidFill>
                          <a:effectLst/>
                          <a:latin typeface="Arial" panose="020B0604020202020204" pitchFamily="34" charset="0"/>
                        </a:rPr>
                        <a:t>6,877.10</a:t>
                      </a:r>
                    </a:p>
                  </a:txBody>
                  <a:tcPr marL="9479" marR="9479" marT="9479" marB="0" anchor="b">
                    <a:lnL>
                      <a:noFill/>
                    </a:lnL>
                    <a:lnR>
                      <a:noFill/>
                    </a:lnR>
                    <a:lnT w="12700" cap="flat" cmpd="sng" algn="ctr">
                      <a:solidFill>
                        <a:srgbClr val="000000"/>
                      </a:solidFill>
                      <a:prstDash val="solid"/>
                      <a:round/>
                      <a:headEnd type="none" w="med" len="med"/>
                      <a:tailEnd type="none" w="med" len="med"/>
                    </a:lnT>
                    <a:lnB>
                      <a:noFill/>
                    </a:lnB>
                    <a:solidFill>
                      <a:srgbClr val="FFFF99"/>
                    </a:solidFill>
                  </a:tcPr>
                </a:tc>
                <a:tc>
                  <a:txBody>
                    <a:bodyPr/>
                    <a:lstStyle/>
                    <a:p>
                      <a:pPr algn="r" fontAlgn="b"/>
                      <a:r>
                        <a:rPr lang="en-US" sz="800" b="0" i="0" u="none" strike="noStrike" dirty="0">
                          <a:solidFill>
                            <a:srgbClr val="000000"/>
                          </a:solidFill>
                          <a:effectLst/>
                          <a:latin typeface="Arial" panose="020B0604020202020204" pitchFamily="34" charset="0"/>
                        </a:rPr>
                        <a:t>650.00</a:t>
                      </a:r>
                    </a:p>
                  </a:txBody>
                  <a:tcPr marL="9479" marR="9479" marT="9479" marB="0" anchor="b">
                    <a:lnL>
                      <a:noFill/>
                    </a:lnL>
                    <a:lnR>
                      <a:noFill/>
                    </a:lnR>
                    <a:lnT w="12700" cap="flat" cmpd="sng" algn="ctr">
                      <a:solidFill>
                        <a:srgbClr val="000000"/>
                      </a:solidFill>
                      <a:prstDash val="solid"/>
                      <a:round/>
                      <a:headEnd type="none" w="med" len="med"/>
                      <a:tailEnd type="none" w="med" len="med"/>
                    </a:lnT>
                    <a:lnB>
                      <a:noFill/>
                    </a:lnB>
                    <a:solidFill>
                      <a:srgbClr val="FFFF99"/>
                    </a:solidFill>
                  </a:tcPr>
                </a:tc>
                <a:tc>
                  <a:txBody>
                    <a:bodyPr/>
                    <a:lstStyle/>
                    <a:p>
                      <a:pPr algn="r" fontAlgn="b"/>
                      <a:r>
                        <a:rPr lang="en-US" sz="800" b="0" i="0" u="none" strike="noStrike" dirty="0">
                          <a:solidFill>
                            <a:srgbClr val="000000"/>
                          </a:solidFill>
                          <a:effectLst/>
                          <a:latin typeface="Arial" panose="020B0604020202020204" pitchFamily="34" charset="0"/>
                        </a:rPr>
                        <a:t>7,527.10</a:t>
                      </a:r>
                    </a:p>
                  </a:txBody>
                  <a:tcPr marL="9479" marR="9479" marT="9479" marB="0" anchor="b">
                    <a:lnL>
                      <a:noFill/>
                    </a:lnL>
                    <a:lnR>
                      <a:noFill/>
                    </a:lnR>
                    <a:lnT w="12700" cap="flat" cmpd="sng" algn="ctr">
                      <a:solidFill>
                        <a:srgbClr val="000000"/>
                      </a:solidFill>
                      <a:prstDash val="solid"/>
                      <a:round/>
                      <a:headEnd type="none" w="med" len="med"/>
                      <a:tailEnd type="none" w="med" len="med"/>
                    </a:lnT>
                    <a:lnB>
                      <a:noFill/>
                    </a:lnB>
                    <a:solidFill>
                      <a:srgbClr val="FFFF99"/>
                    </a:solidFill>
                  </a:tcPr>
                </a:tc>
                <a:tc>
                  <a:txBody>
                    <a:bodyPr/>
                    <a:lstStyle/>
                    <a:p>
                      <a:pPr algn="r" fontAlgn="b"/>
                      <a:r>
                        <a:rPr lang="en-US" sz="800" b="0" i="0" u="none" strike="noStrike" dirty="0">
                          <a:solidFill>
                            <a:srgbClr val="000000"/>
                          </a:solidFill>
                          <a:effectLst/>
                          <a:latin typeface="Arial" panose="020B0604020202020204" pitchFamily="34" charset="0"/>
                        </a:rPr>
                        <a:t>4,750.00</a:t>
                      </a:r>
                    </a:p>
                  </a:txBody>
                  <a:tcPr marL="9479" marR="9479" marT="9479" marB="0" anchor="b">
                    <a:lnL>
                      <a:noFill/>
                    </a:lnL>
                    <a:lnR>
                      <a:noFill/>
                    </a:lnR>
                    <a:lnT w="12700" cap="flat" cmpd="sng" algn="ctr">
                      <a:solidFill>
                        <a:srgbClr val="000000"/>
                      </a:solidFill>
                      <a:prstDash val="solid"/>
                      <a:round/>
                      <a:headEnd type="none" w="med" len="med"/>
                      <a:tailEnd type="none" w="med" len="med"/>
                    </a:lnT>
                    <a:lnB>
                      <a:noFill/>
                    </a:lnB>
                    <a:solidFill>
                      <a:srgbClr val="FFFF99"/>
                    </a:solidFill>
                  </a:tcPr>
                </a:tc>
                <a:tc>
                  <a:txBody>
                    <a:bodyPr/>
                    <a:lstStyle/>
                    <a:p>
                      <a:pPr algn="r" fontAlgn="b"/>
                      <a:r>
                        <a:rPr lang="en-US" sz="800" b="0" i="0" u="none" strike="noStrike" dirty="0">
                          <a:solidFill>
                            <a:srgbClr val="000000"/>
                          </a:solidFill>
                          <a:effectLst/>
                          <a:latin typeface="Arial" panose="020B0604020202020204" pitchFamily="34" charset="0"/>
                        </a:rPr>
                        <a:t>4,650.00</a:t>
                      </a:r>
                    </a:p>
                  </a:txBody>
                  <a:tcPr marL="9479" marR="9479" marT="9479" marB="0" anchor="b">
                    <a:lnL>
                      <a:noFill/>
                    </a:lnL>
                    <a:lnR>
                      <a:noFill/>
                    </a:lnR>
                    <a:lnT w="12700" cap="flat" cmpd="sng" algn="ctr">
                      <a:solidFill>
                        <a:srgbClr val="000000"/>
                      </a:solidFill>
                      <a:prstDash val="solid"/>
                      <a:round/>
                      <a:headEnd type="none" w="med" len="med"/>
                      <a:tailEnd type="none" w="med" len="med"/>
                    </a:lnT>
                    <a:lnB>
                      <a:noFill/>
                    </a:lnB>
                    <a:solidFill>
                      <a:srgbClr val="FFFF99"/>
                    </a:solidFill>
                  </a:tcPr>
                </a:tc>
                <a:extLst>
                  <a:ext uri="{0D108BD9-81ED-4DB2-BD59-A6C34878D82A}">
                    <a16:rowId xmlns:a16="http://schemas.microsoft.com/office/drawing/2014/main" val="222686119"/>
                  </a:ext>
                </a:extLst>
              </a:tr>
            </a:tbl>
          </a:graphicData>
        </a:graphic>
      </p:graphicFrame>
    </p:spTree>
    <p:extLst>
      <p:ext uri="{BB962C8B-B14F-4D97-AF65-F5344CB8AC3E}">
        <p14:creationId xmlns:p14="http://schemas.microsoft.com/office/powerpoint/2010/main" val="206071852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5807" y="223134"/>
            <a:ext cx="8373683" cy="643776"/>
          </a:xfrm>
        </p:spPr>
        <p:txBody>
          <a:bodyPr>
            <a:normAutofit fontScale="90000"/>
          </a:bodyPr>
          <a:lstStyle/>
          <a:p>
            <a:r>
              <a:rPr lang="en-US" b="1" dirty="0"/>
              <a:t>Culture &amp; Recreation - Library</a:t>
            </a:r>
            <a:endParaRPr lang="en-US" sz="2400" b="1" dirty="0"/>
          </a:p>
        </p:txBody>
      </p:sp>
      <p:graphicFrame>
        <p:nvGraphicFramePr>
          <p:cNvPr id="5" name="Content Placeholder 4">
            <a:extLst>
              <a:ext uri="{FF2B5EF4-FFF2-40B4-BE49-F238E27FC236}">
                <a16:creationId xmlns:a16="http://schemas.microsoft.com/office/drawing/2014/main" id="{70586E00-7D9D-4A7D-952C-D71B4F0A63C0}"/>
              </a:ext>
            </a:extLst>
          </p:cNvPr>
          <p:cNvGraphicFramePr>
            <a:graphicFrameLocks noGrp="1"/>
          </p:cNvGraphicFramePr>
          <p:nvPr>
            <p:ph idx="1"/>
            <p:extLst>
              <p:ext uri="{D42A27DB-BD31-4B8C-83A1-F6EECF244321}">
                <p14:modId xmlns:p14="http://schemas.microsoft.com/office/powerpoint/2010/main" val="3923444495"/>
              </p:ext>
            </p:extLst>
          </p:nvPr>
        </p:nvGraphicFramePr>
        <p:xfrm>
          <a:off x="285751" y="1116321"/>
          <a:ext cx="7886697" cy="1883745"/>
        </p:xfrm>
        <a:graphic>
          <a:graphicData uri="http://schemas.openxmlformats.org/drawingml/2006/table">
            <a:tbl>
              <a:tblPr/>
              <a:tblGrid>
                <a:gridCol w="606669">
                  <a:extLst>
                    <a:ext uri="{9D8B030D-6E8A-4147-A177-3AD203B41FA5}">
                      <a16:colId xmlns:a16="http://schemas.microsoft.com/office/drawing/2014/main" val="2805070609"/>
                    </a:ext>
                  </a:extLst>
                </a:gridCol>
                <a:gridCol w="606669">
                  <a:extLst>
                    <a:ext uri="{9D8B030D-6E8A-4147-A177-3AD203B41FA5}">
                      <a16:colId xmlns:a16="http://schemas.microsoft.com/office/drawing/2014/main" val="4140378240"/>
                    </a:ext>
                  </a:extLst>
                </a:gridCol>
                <a:gridCol w="606669">
                  <a:extLst>
                    <a:ext uri="{9D8B030D-6E8A-4147-A177-3AD203B41FA5}">
                      <a16:colId xmlns:a16="http://schemas.microsoft.com/office/drawing/2014/main" val="3911686727"/>
                    </a:ext>
                  </a:extLst>
                </a:gridCol>
                <a:gridCol w="606669">
                  <a:extLst>
                    <a:ext uri="{9D8B030D-6E8A-4147-A177-3AD203B41FA5}">
                      <a16:colId xmlns:a16="http://schemas.microsoft.com/office/drawing/2014/main" val="1678339553"/>
                    </a:ext>
                  </a:extLst>
                </a:gridCol>
                <a:gridCol w="606669">
                  <a:extLst>
                    <a:ext uri="{9D8B030D-6E8A-4147-A177-3AD203B41FA5}">
                      <a16:colId xmlns:a16="http://schemas.microsoft.com/office/drawing/2014/main" val="1934857787"/>
                    </a:ext>
                  </a:extLst>
                </a:gridCol>
                <a:gridCol w="606669">
                  <a:extLst>
                    <a:ext uri="{9D8B030D-6E8A-4147-A177-3AD203B41FA5}">
                      <a16:colId xmlns:a16="http://schemas.microsoft.com/office/drawing/2014/main" val="2699058329"/>
                    </a:ext>
                  </a:extLst>
                </a:gridCol>
                <a:gridCol w="606669">
                  <a:extLst>
                    <a:ext uri="{9D8B030D-6E8A-4147-A177-3AD203B41FA5}">
                      <a16:colId xmlns:a16="http://schemas.microsoft.com/office/drawing/2014/main" val="3888387623"/>
                    </a:ext>
                  </a:extLst>
                </a:gridCol>
                <a:gridCol w="606669">
                  <a:extLst>
                    <a:ext uri="{9D8B030D-6E8A-4147-A177-3AD203B41FA5}">
                      <a16:colId xmlns:a16="http://schemas.microsoft.com/office/drawing/2014/main" val="490834923"/>
                    </a:ext>
                  </a:extLst>
                </a:gridCol>
                <a:gridCol w="606669">
                  <a:extLst>
                    <a:ext uri="{9D8B030D-6E8A-4147-A177-3AD203B41FA5}">
                      <a16:colId xmlns:a16="http://schemas.microsoft.com/office/drawing/2014/main" val="2162706341"/>
                    </a:ext>
                  </a:extLst>
                </a:gridCol>
                <a:gridCol w="606669">
                  <a:extLst>
                    <a:ext uri="{9D8B030D-6E8A-4147-A177-3AD203B41FA5}">
                      <a16:colId xmlns:a16="http://schemas.microsoft.com/office/drawing/2014/main" val="297836774"/>
                    </a:ext>
                  </a:extLst>
                </a:gridCol>
                <a:gridCol w="606669">
                  <a:extLst>
                    <a:ext uri="{9D8B030D-6E8A-4147-A177-3AD203B41FA5}">
                      <a16:colId xmlns:a16="http://schemas.microsoft.com/office/drawing/2014/main" val="2668281762"/>
                    </a:ext>
                  </a:extLst>
                </a:gridCol>
                <a:gridCol w="606669">
                  <a:extLst>
                    <a:ext uri="{9D8B030D-6E8A-4147-A177-3AD203B41FA5}">
                      <a16:colId xmlns:a16="http://schemas.microsoft.com/office/drawing/2014/main" val="3110471430"/>
                    </a:ext>
                  </a:extLst>
                </a:gridCol>
                <a:gridCol w="606669">
                  <a:extLst>
                    <a:ext uri="{9D8B030D-6E8A-4147-A177-3AD203B41FA5}">
                      <a16:colId xmlns:a16="http://schemas.microsoft.com/office/drawing/2014/main" val="3841894118"/>
                    </a:ext>
                  </a:extLst>
                </a:gridCol>
              </a:tblGrid>
              <a:tr h="189584">
                <a:tc>
                  <a:txBody>
                    <a:bodyPr/>
                    <a:lstStyle/>
                    <a:p>
                      <a:pPr algn="l" fontAlgn="b"/>
                      <a:endParaRPr lang="en-US" sz="1000" b="0" i="0" u="none" strike="noStrike" dirty="0">
                        <a:effectLst/>
                        <a:latin typeface="Arial" panose="020B0604020202020204" pitchFamily="34" charset="0"/>
                      </a:endParaRPr>
                    </a:p>
                  </a:txBody>
                  <a:tcPr marL="9479" marR="9479" marT="9479" marB="0" anchor="b">
                    <a:lnL>
                      <a:noFill/>
                    </a:lnL>
                    <a:lnR>
                      <a:noFill/>
                    </a:lnR>
                    <a:lnT>
                      <a:noFill/>
                    </a:lnT>
                    <a:lnB>
                      <a:noFill/>
                    </a:lnB>
                  </a:tcPr>
                </a:tc>
                <a:tc>
                  <a:txBody>
                    <a:bodyPr/>
                    <a:lstStyle/>
                    <a:p>
                      <a:pPr algn="l" fontAlgn="b"/>
                      <a:endParaRPr lang="en-US" sz="1000" b="0" i="0" u="none" strike="noStrike" dirty="0">
                        <a:effectLst/>
                        <a:latin typeface="Arial" panose="020B0604020202020204" pitchFamily="34" charset="0"/>
                      </a:endParaRPr>
                    </a:p>
                  </a:txBody>
                  <a:tcPr marL="9479" marR="9479" marT="9479" marB="0" anchor="b">
                    <a:lnL>
                      <a:noFill/>
                    </a:lnL>
                    <a:lnR>
                      <a:noFill/>
                    </a:lnR>
                    <a:lnT>
                      <a:noFill/>
                    </a:lnT>
                    <a:lnB>
                      <a:noFill/>
                    </a:lnB>
                  </a:tcPr>
                </a:tc>
                <a:tc>
                  <a:txBody>
                    <a:bodyPr/>
                    <a:lstStyle/>
                    <a:p>
                      <a:pPr algn="l" fontAlgn="b"/>
                      <a:endParaRPr lang="en-US" sz="1000" b="0" i="0" u="none" strike="noStrike" dirty="0">
                        <a:effectLst/>
                        <a:latin typeface="Arial" panose="020B0604020202020204" pitchFamily="34" charset="0"/>
                      </a:endParaRPr>
                    </a:p>
                  </a:txBody>
                  <a:tcPr marL="9479" marR="9479" marT="9479" marB="0" anchor="b">
                    <a:lnL>
                      <a:noFill/>
                    </a:lnL>
                    <a:lnR>
                      <a:noFill/>
                    </a:lnR>
                    <a:lnT>
                      <a:noFill/>
                    </a:lnT>
                    <a:lnB>
                      <a:noFill/>
                    </a:lnB>
                  </a:tcPr>
                </a:tc>
                <a:tc>
                  <a:txBody>
                    <a:bodyPr/>
                    <a:lstStyle/>
                    <a:p>
                      <a:pPr algn="l" fontAlgn="b"/>
                      <a:endParaRPr lang="en-US" sz="1000" b="0" i="0" u="none" strike="noStrike" dirty="0">
                        <a:effectLst/>
                        <a:latin typeface="Arial" panose="020B0604020202020204" pitchFamily="34" charset="0"/>
                      </a:endParaRPr>
                    </a:p>
                  </a:txBody>
                  <a:tcPr marL="9479" marR="9479" marT="9479" marB="0" anchor="b">
                    <a:lnL>
                      <a:noFill/>
                    </a:lnL>
                    <a:lnR>
                      <a:noFill/>
                    </a:lnR>
                    <a:lnT>
                      <a:noFill/>
                    </a:lnT>
                    <a:lnB>
                      <a:noFill/>
                    </a:lnB>
                  </a:tcPr>
                </a:tc>
                <a:tc>
                  <a:txBody>
                    <a:bodyPr/>
                    <a:lstStyle/>
                    <a:p>
                      <a:pPr algn="l" fontAlgn="b"/>
                      <a:endParaRPr lang="en-US" sz="1000" b="0" i="0" u="none" strike="noStrike" dirty="0">
                        <a:effectLst/>
                        <a:latin typeface="Arial" panose="020B0604020202020204" pitchFamily="34" charset="0"/>
                      </a:endParaRPr>
                    </a:p>
                  </a:txBody>
                  <a:tcPr marL="9479" marR="9479" marT="9479" marB="0" anchor="b">
                    <a:lnL>
                      <a:noFill/>
                    </a:lnL>
                    <a:lnR>
                      <a:noFill/>
                    </a:lnR>
                    <a:lnT>
                      <a:noFill/>
                    </a:lnT>
                    <a:lnB>
                      <a:noFill/>
                    </a:lnB>
                  </a:tcPr>
                </a:tc>
                <a:tc>
                  <a:txBody>
                    <a:bodyPr/>
                    <a:lstStyle/>
                    <a:p>
                      <a:pPr algn="ctr" fontAlgn="b"/>
                      <a:r>
                        <a:rPr lang="en-US" sz="1100" b="0" i="0" u="none" strike="noStrike" dirty="0">
                          <a:solidFill>
                            <a:srgbClr val="000000"/>
                          </a:solidFill>
                          <a:effectLst/>
                          <a:latin typeface="Calibri" panose="020F0502020204030204" pitchFamily="34" charset="0"/>
                        </a:rPr>
                        <a:t> </a:t>
                      </a:r>
                    </a:p>
                  </a:txBody>
                  <a:tcPr marL="9479" marR="9479" marT="9479" marB="0" anchor="b">
                    <a:lnL>
                      <a:noFill/>
                    </a:lnL>
                    <a:lnR>
                      <a:noFill/>
                    </a:lnR>
                    <a:lnT>
                      <a:noFill/>
                    </a:lnT>
                    <a:lnB>
                      <a:noFill/>
                    </a:lnB>
                    <a:solidFill>
                      <a:srgbClr val="CCCCFF"/>
                    </a:solidFill>
                  </a:tcPr>
                </a:tc>
                <a:tc>
                  <a:txBody>
                    <a:bodyPr/>
                    <a:lstStyle/>
                    <a:p>
                      <a:pPr algn="ctr" fontAlgn="b"/>
                      <a:r>
                        <a:rPr lang="en-US" sz="1100" b="0" i="0" u="none" strike="noStrike" dirty="0">
                          <a:solidFill>
                            <a:srgbClr val="000000"/>
                          </a:solidFill>
                          <a:effectLst/>
                          <a:latin typeface="Calibri" panose="020F0502020204030204" pitchFamily="34" charset="0"/>
                        </a:rPr>
                        <a:t> </a:t>
                      </a:r>
                    </a:p>
                  </a:txBody>
                  <a:tcPr marL="9479" marR="9479" marT="9479" marB="0" anchor="b">
                    <a:lnL>
                      <a:noFill/>
                    </a:lnL>
                    <a:lnR>
                      <a:noFill/>
                    </a:lnR>
                    <a:lnT>
                      <a:noFill/>
                    </a:lnT>
                    <a:lnB>
                      <a:noFill/>
                    </a:lnB>
                    <a:solidFill>
                      <a:srgbClr val="99CCFF"/>
                    </a:solidFill>
                  </a:tcPr>
                </a:tc>
                <a:tc>
                  <a:txBody>
                    <a:bodyPr/>
                    <a:lstStyle/>
                    <a:p>
                      <a:pPr algn="ctr" fontAlgn="b"/>
                      <a:r>
                        <a:rPr lang="en-US" sz="800" b="1" i="0" u="none" strike="noStrike" dirty="0">
                          <a:effectLst/>
                          <a:latin typeface="Arial" panose="020B0604020202020204" pitchFamily="34" charset="0"/>
                        </a:rPr>
                        <a:t> </a:t>
                      </a:r>
                    </a:p>
                  </a:txBody>
                  <a:tcPr marL="9479" marR="9479" marT="9479" marB="0" anchor="b">
                    <a:lnL>
                      <a:noFill/>
                    </a:lnL>
                    <a:lnR>
                      <a:noFill/>
                    </a:lnR>
                    <a:lnT>
                      <a:noFill/>
                    </a:lnT>
                    <a:lnB>
                      <a:noFill/>
                    </a:lnB>
                    <a:solidFill>
                      <a:srgbClr val="FFFF99"/>
                    </a:solidFill>
                  </a:tcPr>
                </a:tc>
                <a:tc>
                  <a:txBody>
                    <a:bodyPr/>
                    <a:lstStyle/>
                    <a:p>
                      <a:pPr algn="ctr" fontAlgn="b"/>
                      <a:r>
                        <a:rPr lang="en-US" sz="800" b="1" i="0" u="none" strike="noStrike" dirty="0">
                          <a:effectLst/>
                          <a:latin typeface="Arial" panose="020B0604020202020204" pitchFamily="34" charset="0"/>
                        </a:rPr>
                        <a:t>Actual</a:t>
                      </a:r>
                    </a:p>
                  </a:txBody>
                  <a:tcPr marL="9479" marR="9479" marT="9479" marB="0" anchor="b">
                    <a:lnL>
                      <a:noFill/>
                    </a:lnL>
                    <a:lnR>
                      <a:noFill/>
                    </a:lnR>
                    <a:lnT>
                      <a:noFill/>
                    </a:lnT>
                    <a:lnB>
                      <a:noFill/>
                    </a:lnB>
                    <a:solidFill>
                      <a:srgbClr val="FFFF99"/>
                    </a:solidFill>
                  </a:tcPr>
                </a:tc>
                <a:tc>
                  <a:txBody>
                    <a:bodyPr/>
                    <a:lstStyle/>
                    <a:p>
                      <a:pPr algn="ctr" fontAlgn="b"/>
                      <a:r>
                        <a:rPr lang="en-US" sz="800" b="1" i="0" u="none" strike="noStrike" dirty="0">
                          <a:effectLst/>
                          <a:latin typeface="Arial" panose="020B0604020202020204" pitchFamily="34" charset="0"/>
                        </a:rPr>
                        <a:t>Estimated</a:t>
                      </a:r>
                    </a:p>
                  </a:txBody>
                  <a:tcPr marL="9479" marR="9479" marT="9479" marB="0" anchor="b">
                    <a:lnL>
                      <a:noFill/>
                    </a:lnL>
                    <a:lnR>
                      <a:noFill/>
                    </a:lnR>
                    <a:lnT>
                      <a:noFill/>
                    </a:lnT>
                    <a:lnB>
                      <a:noFill/>
                    </a:lnB>
                    <a:solidFill>
                      <a:srgbClr val="FFFF99"/>
                    </a:solidFill>
                  </a:tcPr>
                </a:tc>
                <a:tc>
                  <a:txBody>
                    <a:bodyPr/>
                    <a:lstStyle/>
                    <a:p>
                      <a:pPr algn="ctr" fontAlgn="b"/>
                      <a:r>
                        <a:rPr lang="en-US" sz="800" b="1" i="0" u="none" strike="noStrike" dirty="0">
                          <a:effectLst/>
                          <a:latin typeface="Arial" panose="020B0604020202020204" pitchFamily="34" charset="0"/>
                        </a:rPr>
                        <a:t>Estimated &amp;</a:t>
                      </a:r>
                    </a:p>
                  </a:txBody>
                  <a:tcPr marL="9479" marR="9479" marT="9479" marB="0" anchor="b">
                    <a:lnL>
                      <a:noFill/>
                    </a:lnL>
                    <a:lnR>
                      <a:noFill/>
                    </a:lnR>
                    <a:lnT>
                      <a:noFill/>
                    </a:lnT>
                    <a:lnB>
                      <a:noFill/>
                    </a:lnB>
                    <a:solidFill>
                      <a:srgbClr val="FFFF99"/>
                    </a:solidFill>
                  </a:tcPr>
                </a:tc>
                <a:tc>
                  <a:txBody>
                    <a:bodyPr/>
                    <a:lstStyle/>
                    <a:p>
                      <a:pPr algn="ctr" fontAlgn="b"/>
                      <a:r>
                        <a:rPr lang="en-US" sz="800" b="1" i="0" u="none" strike="noStrike" dirty="0">
                          <a:effectLst/>
                          <a:latin typeface="Arial" panose="020B0604020202020204" pitchFamily="34" charset="0"/>
                        </a:rPr>
                        <a:t>FINAL</a:t>
                      </a:r>
                    </a:p>
                  </a:txBody>
                  <a:tcPr marL="9479" marR="9479" marT="9479" marB="0" anchor="b">
                    <a:lnL>
                      <a:noFill/>
                    </a:lnL>
                    <a:lnR>
                      <a:noFill/>
                    </a:lnR>
                    <a:lnT>
                      <a:noFill/>
                    </a:lnT>
                    <a:lnB>
                      <a:noFill/>
                    </a:lnB>
                    <a:solidFill>
                      <a:srgbClr val="FFFF99"/>
                    </a:solidFill>
                  </a:tcPr>
                </a:tc>
                <a:tc>
                  <a:txBody>
                    <a:bodyPr/>
                    <a:lstStyle/>
                    <a:p>
                      <a:pPr algn="ctr" fontAlgn="b"/>
                      <a:r>
                        <a:rPr lang="en-US" sz="800" b="1" i="0" u="none" strike="noStrike" dirty="0">
                          <a:effectLst/>
                          <a:latin typeface="Arial" panose="020B0604020202020204" pitchFamily="34" charset="0"/>
                        </a:rPr>
                        <a:t>PROPOSED</a:t>
                      </a:r>
                    </a:p>
                  </a:txBody>
                  <a:tcPr marL="9479" marR="9479" marT="9479" marB="0" anchor="b">
                    <a:lnL>
                      <a:noFill/>
                    </a:lnL>
                    <a:lnR>
                      <a:noFill/>
                    </a:lnR>
                    <a:lnT>
                      <a:noFill/>
                    </a:lnT>
                    <a:lnB>
                      <a:noFill/>
                    </a:lnB>
                    <a:solidFill>
                      <a:srgbClr val="FFFF99"/>
                    </a:solidFill>
                  </a:tcPr>
                </a:tc>
                <a:extLst>
                  <a:ext uri="{0D108BD9-81ED-4DB2-BD59-A6C34878D82A}">
                    <a16:rowId xmlns:a16="http://schemas.microsoft.com/office/drawing/2014/main" val="1309329285"/>
                  </a:ext>
                </a:extLst>
              </a:tr>
              <a:tr h="293855">
                <a:tc>
                  <a:txBody>
                    <a:bodyPr/>
                    <a:lstStyle/>
                    <a:p>
                      <a:pPr algn="l" fontAlgn="b"/>
                      <a:endParaRPr lang="en-US" sz="1000" b="0" i="0" u="none" strike="noStrike" dirty="0">
                        <a:effectLst/>
                        <a:latin typeface="Arial" panose="020B0604020202020204" pitchFamily="34" charset="0"/>
                      </a:endParaRPr>
                    </a:p>
                  </a:txBody>
                  <a:tcPr marL="9479" marR="9479" marT="9479" marB="0" anchor="b">
                    <a:lnL>
                      <a:noFill/>
                    </a:lnL>
                    <a:lnR>
                      <a:noFill/>
                    </a:lnR>
                    <a:lnT>
                      <a:noFill/>
                    </a:lnT>
                    <a:lnB>
                      <a:noFill/>
                    </a:lnB>
                  </a:tcPr>
                </a:tc>
                <a:tc>
                  <a:txBody>
                    <a:bodyPr/>
                    <a:lstStyle/>
                    <a:p>
                      <a:pPr algn="l" fontAlgn="b"/>
                      <a:endParaRPr lang="en-US" sz="1000" b="0" i="0" u="none" strike="noStrike" dirty="0">
                        <a:effectLst/>
                        <a:latin typeface="Arial" panose="020B0604020202020204" pitchFamily="34" charset="0"/>
                      </a:endParaRPr>
                    </a:p>
                  </a:txBody>
                  <a:tcPr marL="9479" marR="9479" marT="9479" marB="0" anchor="b">
                    <a:lnL>
                      <a:noFill/>
                    </a:lnL>
                    <a:lnR>
                      <a:noFill/>
                    </a:lnR>
                    <a:lnT>
                      <a:noFill/>
                    </a:lnT>
                    <a:lnB>
                      <a:noFill/>
                    </a:lnB>
                  </a:tcPr>
                </a:tc>
                <a:tc>
                  <a:txBody>
                    <a:bodyPr/>
                    <a:lstStyle/>
                    <a:p>
                      <a:pPr algn="l" fontAlgn="b"/>
                      <a:endParaRPr lang="en-US" sz="1000" b="0" i="0" u="none" strike="noStrike" dirty="0">
                        <a:effectLst/>
                        <a:latin typeface="Arial" panose="020B0604020202020204" pitchFamily="34" charset="0"/>
                      </a:endParaRPr>
                    </a:p>
                  </a:txBody>
                  <a:tcPr marL="9479" marR="9479" marT="9479" marB="0" anchor="b">
                    <a:lnL>
                      <a:noFill/>
                    </a:lnL>
                    <a:lnR>
                      <a:noFill/>
                    </a:lnR>
                    <a:lnT>
                      <a:noFill/>
                    </a:lnT>
                    <a:lnB>
                      <a:noFill/>
                    </a:lnB>
                  </a:tcPr>
                </a:tc>
                <a:tc>
                  <a:txBody>
                    <a:bodyPr/>
                    <a:lstStyle/>
                    <a:p>
                      <a:pPr algn="l" fontAlgn="b"/>
                      <a:endParaRPr lang="en-US" sz="1000" b="0" i="0" u="none" strike="noStrike" dirty="0">
                        <a:effectLst/>
                        <a:latin typeface="Arial" panose="020B0604020202020204" pitchFamily="34" charset="0"/>
                      </a:endParaRPr>
                    </a:p>
                  </a:txBody>
                  <a:tcPr marL="9479" marR="9479" marT="9479" marB="0" anchor="b">
                    <a:lnL>
                      <a:noFill/>
                    </a:lnL>
                    <a:lnR>
                      <a:noFill/>
                    </a:lnR>
                    <a:lnT>
                      <a:noFill/>
                    </a:lnT>
                    <a:lnB>
                      <a:noFill/>
                    </a:lnB>
                  </a:tcPr>
                </a:tc>
                <a:tc>
                  <a:txBody>
                    <a:bodyPr/>
                    <a:lstStyle/>
                    <a:p>
                      <a:pPr algn="l" fontAlgn="b"/>
                      <a:endParaRPr lang="en-US" sz="1000" b="0" i="0" u="none" strike="noStrike" dirty="0">
                        <a:effectLst/>
                        <a:latin typeface="Arial" panose="020B0604020202020204" pitchFamily="34" charset="0"/>
                      </a:endParaRPr>
                    </a:p>
                  </a:txBody>
                  <a:tcPr marL="9479" marR="9479" marT="9479" marB="0" anchor="b">
                    <a:lnL>
                      <a:noFill/>
                    </a:lnL>
                    <a:lnR>
                      <a:noFill/>
                    </a:lnR>
                    <a:lnT>
                      <a:noFill/>
                    </a:lnT>
                    <a:lnB>
                      <a:noFill/>
                    </a:lnB>
                  </a:tcPr>
                </a:tc>
                <a:tc>
                  <a:txBody>
                    <a:bodyPr/>
                    <a:lstStyle/>
                    <a:p>
                      <a:pPr algn="ctr" fontAlgn="b"/>
                      <a:r>
                        <a:rPr lang="en-US" sz="800" b="1" i="0" u="none" strike="noStrike" dirty="0">
                          <a:solidFill>
                            <a:srgbClr val="000000"/>
                          </a:solidFill>
                          <a:effectLst/>
                          <a:latin typeface="Arial" panose="020B0604020202020204" pitchFamily="34" charset="0"/>
                        </a:rPr>
                        <a:t>Jan - Dec 14</a:t>
                      </a:r>
                    </a:p>
                  </a:txBody>
                  <a:tcPr marL="9479" marR="9479" marT="9479" marB="0" anchor="b">
                    <a:lnL>
                      <a:noFill/>
                    </a:lnL>
                    <a:lnR>
                      <a:noFill/>
                    </a:lnR>
                    <a:lnT>
                      <a:noFill/>
                    </a:lnT>
                    <a:lnB w="19050" cap="flat" cmpd="sng" algn="ctr">
                      <a:solidFill>
                        <a:srgbClr val="000000"/>
                      </a:solidFill>
                      <a:prstDash val="solid"/>
                      <a:round/>
                      <a:headEnd type="none" w="med" len="med"/>
                      <a:tailEnd type="none" w="med" len="med"/>
                    </a:lnB>
                    <a:solidFill>
                      <a:srgbClr val="CCCCFF"/>
                    </a:solidFill>
                  </a:tcPr>
                </a:tc>
                <a:tc>
                  <a:txBody>
                    <a:bodyPr/>
                    <a:lstStyle/>
                    <a:p>
                      <a:pPr algn="ctr" fontAlgn="b"/>
                      <a:r>
                        <a:rPr lang="en-US" sz="800" b="1" i="0" u="none" strike="noStrike" dirty="0">
                          <a:solidFill>
                            <a:srgbClr val="000000"/>
                          </a:solidFill>
                          <a:effectLst/>
                          <a:latin typeface="Arial" panose="020B0604020202020204" pitchFamily="34" charset="0"/>
                        </a:rPr>
                        <a:t>Jan - Dec 15</a:t>
                      </a:r>
                    </a:p>
                  </a:txBody>
                  <a:tcPr marL="9479" marR="9479" marT="9479" marB="0" anchor="b">
                    <a:lnL>
                      <a:noFill/>
                    </a:lnL>
                    <a:lnR>
                      <a:noFill/>
                    </a:lnR>
                    <a:lnT>
                      <a:noFill/>
                    </a:lnT>
                    <a:lnB w="19050" cap="flat" cmpd="sng" algn="ctr">
                      <a:solidFill>
                        <a:srgbClr val="000000"/>
                      </a:solidFill>
                      <a:prstDash val="solid"/>
                      <a:round/>
                      <a:headEnd type="none" w="med" len="med"/>
                      <a:tailEnd type="none" w="med" len="med"/>
                    </a:lnB>
                    <a:solidFill>
                      <a:srgbClr val="99CCFF"/>
                    </a:solidFill>
                  </a:tcPr>
                </a:tc>
                <a:tc>
                  <a:txBody>
                    <a:bodyPr/>
                    <a:lstStyle/>
                    <a:p>
                      <a:pPr algn="ctr" fontAlgn="b"/>
                      <a:r>
                        <a:rPr lang="en-US" sz="800" b="1" i="0" u="none" strike="noStrike" dirty="0">
                          <a:solidFill>
                            <a:srgbClr val="000000"/>
                          </a:solidFill>
                          <a:effectLst/>
                          <a:latin typeface="Arial" panose="020B0604020202020204" pitchFamily="34" charset="0"/>
                        </a:rPr>
                        <a:t>Jan-Dec 16 </a:t>
                      </a:r>
                    </a:p>
                  </a:txBody>
                  <a:tcPr marL="9479" marR="9479" marT="9479" marB="0" anchor="b">
                    <a:lnL>
                      <a:noFill/>
                    </a:lnL>
                    <a:lnR>
                      <a:noFill/>
                    </a:lnR>
                    <a:lnT>
                      <a:noFill/>
                    </a:lnT>
                    <a:lnB w="12700" cap="flat" cmpd="sng" algn="ctr">
                      <a:solidFill>
                        <a:srgbClr val="000000"/>
                      </a:solidFill>
                      <a:prstDash val="solid"/>
                      <a:round/>
                      <a:headEnd type="none" w="med" len="med"/>
                      <a:tailEnd type="none" w="med" len="med"/>
                    </a:lnB>
                    <a:solidFill>
                      <a:srgbClr val="FFFF99"/>
                    </a:solidFill>
                  </a:tcPr>
                </a:tc>
                <a:tc>
                  <a:txBody>
                    <a:bodyPr/>
                    <a:lstStyle/>
                    <a:p>
                      <a:pPr algn="ctr" fontAlgn="b"/>
                      <a:r>
                        <a:rPr lang="en-US" sz="800" b="1" i="0" u="none" strike="noStrike" dirty="0">
                          <a:solidFill>
                            <a:srgbClr val="000000"/>
                          </a:solidFill>
                          <a:effectLst/>
                          <a:latin typeface="Arial" panose="020B0604020202020204" pitchFamily="34" charset="0"/>
                        </a:rPr>
                        <a:t>Jan - Aug 17</a:t>
                      </a:r>
                    </a:p>
                  </a:txBody>
                  <a:tcPr marL="9479" marR="9479" marT="9479" marB="0" anchor="b">
                    <a:lnL>
                      <a:noFill/>
                    </a:lnL>
                    <a:lnR>
                      <a:noFill/>
                    </a:lnR>
                    <a:lnT>
                      <a:noFill/>
                    </a:lnT>
                    <a:lnB w="12700" cap="flat" cmpd="sng" algn="ctr">
                      <a:solidFill>
                        <a:srgbClr val="000000"/>
                      </a:solidFill>
                      <a:prstDash val="solid"/>
                      <a:round/>
                      <a:headEnd type="none" w="med" len="med"/>
                      <a:tailEnd type="none" w="med" len="med"/>
                    </a:lnB>
                    <a:solidFill>
                      <a:srgbClr val="FFFF99"/>
                    </a:solidFill>
                  </a:tcPr>
                </a:tc>
                <a:tc>
                  <a:txBody>
                    <a:bodyPr/>
                    <a:lstStyle/>
                    <a:p>
                      <a:pPr algn="ctr" fontAlgn="b"/>
                      <a:r>
                        <a:rPr lang="en-US" sz="800" b="1" i="0" u="none" strike="noStrike" dirty="0">
                          <a:solidFill>
                            <a:srgbClr val="000000"/>
                          </a:solidFill>
                          <a:effectLst/>
                          <a:latin typeface="Arial" panose="020B0604020202020204" pitchFamily="34" charset="0"/>
                        </a:rPr>
                        <a:t>Sept - Dec 2017</a:t>
                      </a:r>
                    </a:p>
                  </a:txBody>
                  <a:tcPr marL="9479" marR="9479" marT="9479" marB="0" anchor="b">
                    <a:lnL>
                      <a:noFill/>
                    </a:lnL>
                    <a:lnR>
                      <a:noFill/>
                    </a:lnR>
                    <a:lnT>
                      <a:noFill/>
                    </a:lnT>
                    <a:lnB w="12700" cap="flat" cmpd="sng" algn="ctr">
                      <a:solidFill>
                        <a:srgbClr val="000000"/>
                      </a:solidFill>
                      <a:prstDash val="solid"/>
                      <a:round/>
                      <a:headEnd type="none" w="med" len="med"/>
                      <a:tailEnd type="none" w="med" len="med"/>
                    </a:lnB>
                    <a:solidFill>
                      <a:srgbClr val="FFFF99"/>
                    </a:solidFill>
                  </a:tcPr>
                </a:tc>
                <a:tc>
                  <a:txBody>
                    <a:bodyPr/>
                    <a:lstStyle/>
                    <a:p>
                      <a:pPr algn="ctr" fontAlgn="b"/>
                      <a:r>
                        <a:rPr lang="en-US" sz="800" b="1" i="0" u="none" strike="noStrike" dirty="0">
                          <a:solidFill>
                            <a:srgbClr val="000000"/>
                          </a:solidFill>
                          <a:effectLst/>
                          <a:latin typeface="Arial" panose="020B0604020202020204" pitchFamily="34" charset="0"/>
                        </a:rPr>
                        <a:t>Actual 2017</a:t>
                      </a:r>
                    </a:p>
                  </a:txBody>
                  <a:tcPr marL="9479" marR="9479" marT="9479" marB="0" anchor="b">
                    <a:lnL>
                      <a:noFill/>
                    </a:lnL>
                    <a:lnR>
                      <a:noFill/>
                    </a:lnR>
                    <a:lnT>
                      <a:noFill/>
                    </a:lnT>
                    <a:lnB w="12700" cap="flat" cmpd="sng" algn="ctr">
                      <a:solidFill>
                        <a:srgbClr val="000000"/>
                      </a:solidFill>
                      <a:prstDash val="solid"/>
                      <a:round/>
                      <a:headEnd type="none" w="med" len="med"/>
                      <a:tailEnd type="none" w="med" len="med"/>
                    </a:lnB>
                    <a:solidFill>
                      <a:srgbClr val="FFFF99"/>
                    </a:solidFill>
                  </a:tcPr>
                </a:tc>
                <a:tc>
                  <a:txBody>
                    <a:bodyPr/>
                    <a:lstStyle/>
                    <a:p>
                      <a:pPr algn="ctr" fontAlgn="b"/>
                      <a:r>
                        <a:rPr lang="en-US" sz="800" b="1" i="0" u="none" strike="noStrike" dirty="0">
                          <a:solidFill>
                            <a:srgbClr val="000000"/>
                          </a:solidFill>
                          <a:effectLst/>
                          <a:latin typeface="Arial" panose="020B0604020202020204" pitchFamily="34" charset="0"/>
                        </a:rPr>
                        <a:t>2017 Budget</a:t>
                      </a:r>
                    </a:p>
                  </a:txBody>
                  <a:tcPr marL="9479" marR="9479" marT="9479" marB="0" anchor="b">
                    <a:lnL>
                      <a:noFill/>
                    </a:lnL>
                    <a:lnR>
                      <a:noFill/>
                    </a:lnR>
                    <a:lnT>
                      <a:noFill/>
                    </a:lnT>
                    <a:lnB w="12700" cap="flat" cmpd="sng" algn="ctr">
                      <a:solidFill>
                        <a:srgbClr val="000000"/>
                      </a:solidFill>
                      <a:prstDash val="solid"/>
                      <a:round/>
                      <a:headEnd type="none" w="med" len="med"/>
                      <a:tailEnd type="none" w="med" len="med"/>
                    </a:lnB>
                    <a:solidFill>
                      <a:srgbClr val="FFFF99"/>
                    </a:solidFill>
                  </a:tcPr>
                </a:tc>
                <a:tc>
                  <a:txBody>
                    <a:bodyPr/>
                    <a:lstStyle/>
                    <a:p>
                      <a:pPr algn="ctr" fontAlgn="b"/>
                      <a:r>
                        <a:rPr lang="en-US" sz="800" b="1" i="0" u="none" strike="noStrike" dirty="0">
                          <a:solidFill>
                            <a:srgbClr val="000000"/>
                          </a:solidFill>
                          <a:effectLst/>
                          <a:latin typeface="Arial" panose="020B0604020202020204" pitchFamily="34" charset="0"/>
                        </a:rPr>
                        <a:t>2018 Budget</a:t>
                      </a:r>
                    </a:p>
                  </a:txBody>
                  <a:tcPr marL="9479" marR="9479" marT="9479" marB="0" anchor="b">
                    <a:lnL>
                      <a:noFill/>
                    </a:lnL>
                    <a:lnR>
                      <a:noFill/>
                    </a:lnR>
                    <a:lnT>
                      <a:noFill/>
                    </a:lnT>
                    <a:lnB w="12700" cap="flat" cmpd="sng" algn="ctr">
                      <a:solidFill>
                        <a:srgbClr val="000000"/>
                      </a:solidFill>
                      <a:prstDash val="solid"/>
                      <a:round/>
                      <a:headEnd type="none" w="med" len="med"/>
                      <a:tailEnd type="none" w="med" len="med"/>
                    </a:lnB>
                    <a:solidFill>
                      <a:srgbClr val="FFFF99"/>
                    </a:solidFill>
                  </a:tcPr>
                </a:tc>
                <a:extLst>
                  <a:ext uri="{0D108BD9-81ED-4DB2-BD59-A6C34878D82A}">
                    <a16:rowId xmlns:a16="http://schemas.microsoft.com/office/drawing/2014/main" val="701532702"/>
                  </a:ext>
                </a:extLst>
              </a:tr>
              <a:tr h="199063">
                <a:tc gridSpan="3">
                  <a:txBody>
                    <a:bodyPr/>
                    <a:lstStyle/>
                    <a:p>
                      <a:pPr algn="l" fontAlgn="b"/>
                      <a:r>
                        <a:rPr lang="en-US" sz="800" b="1" i="0" u="none" strike="noStrike" dirty="0">
                          <a:solidFill>
                            <a:srgbClr val="000000"/>
                          </a:solidFill>
                          <a:effectLst/>
                          <a:latin typeface="Arial" panose="020B0604020202020204" pitchFamily="34" charset="0"/>
                        </a:rPr>
                        <a:t>55109 · LIBRARY EXPENSES</a:t>
                      </a:r>
                    </a:p>
                  </a:txBody>
                  <a:tcPr marL="9479" marR="9479" marT="9479" marB="0" anchor="b">
                    <a:lnL>
                      <a:noFill/>
                    </a:lnL>
                    <a:lnR>
                      <a:noFill/>
                    </a:lnR>
                    <a:lnT>
                      <a:noFill/>
                    </a:lnT>
                    <a:lnB>
                      <a:noFill/>
                    </a:lnB>
                  </a:tcPr>
                </a:tc>
                <a:tc hMerge="1">
                  <a:txBody>
                    <a:bodyPr/>
                    <a:lstStyle/>
                    <a:p>
                      <a:endParaRPr lang="en-US"/>
                    </a:p>
                  </a:txBody>
                  <a:tcPr/>
                </a:tc>
                <a:tc hMerge="1">
                  <a:txBody>
                    <a:bodyPr/>
                    <a:lstStyle/>
                    <a:p>
                      <a:endParaRPr lang="en-US"/>
                    </a:p>
                  </a:txBody>
                  <a:tcPr/>
                </a:tc>
                <a:tc>
                  <a:txBody>
                    <a:bodyPr/>
                    <a:lstStyle/>
                    <a:p>
                      <a:pPr algn="l" fontAlgn="b"/>
                      <a:endParaRPr lang="en-US" sz="800" b="1" i="0" u="none" strike="noStrike" dirty="0">
                        <a:solidFill>
                          <a:srgbClr val="000000"/>
                        </a:solidFill>
                        <a:effectLst/>
                        <a:latin typeface="Arial" panose="020B0604020202020204" pitchFamily="34" charset="0"/>
                      </a:endParaRPr>
                    </a:p>
                  </a:txBody>
                  <a:tcPr marL="9479" marR="9479" marT="9479" marB="0" anchor="b">
                    <a:lnL>
                      <a:noFill/>
                    </a:lnL>
                    <a:lnR>
                      <a:noFill/>
                    </a:lnR>
                    <a:lnT>
                      <a:noFill/>
                    </a:lnT>
                    <a:lnB>
                      <a:noFill/>
                    </a:lnB>
                  </a:tcPr>
                </a:tc>
                <a:tc>
                  <a:txBody>
                    <a:bodyPr/>
                    <a:lstStyle/>
                    <a:p>
                      <a:pPr algn="l" fontAlgn="b"/>
                      <a:endParaRPr lang="en-US" sz="800" b="0" i="0" u="none" strike="noStrike" dirty="0">
                        <a:solidFill>
                          <a:srgbClr val="000000"/>
                        </a:solidFill>
                        <a:effectLst/>
                        <a:latin typeface="Arial" panose="020B0604020202020204" pitchFamily="34" charset="0"/>
                      </a:endParaRPr>
                    </a:p>
                  </a:txBody>
                  <a:tcPr marL="9479" marR="9479" marT="9479" marB="0" anchor="b">
                    <a:lnL>
                      <a:noFill/>
                    </a:lnL>
                    <a:lnR>
                      <a:noFill/>
                    </a:lnR>
                    <a:lnT>
                      <a:noFill/>
                    </a:lnT>
                    <a:lnB>
                      <a:noFill/>
                    </a:lnB>
                  </a:tcPr>
                </a:tc>
                <a:tc>
                  <a:txBody>
                    <a:bodyPr/>
                    <a:lstStyle/>
                    <a:p>
                      <a:pPr algn="l" fontAlgn="b"/>
                      <a:endParaRPr lang="en-US" sz="800" b="0" i="0" u="none" strike="noStrike" dirty="0">
                        <a:solidFill>
                          <a:srgbClr val="000000"/>
                        </a:solidFill>
                        <a:effectLst/>
                        <a:latin typeface="Arial" panose="020B0604020202020204" pitchFamily="34" charset="0"/>
                      </a:endParaRPr>
                    </a:p>
                  </a:txBody>
                  <a:tcPr marL="9479" marR="9479" marT="9479" marB="0" anchor="b">
                    <a:lnL>
                      <a:noFill/>
                    </a:lnL>
                    <a:lnR>
                      <a:noFill/>
                    </a:lnR>
                    <a:lnT w="19050" cap="flat" cmpd="sng" algn="ctr">
                      <a:solidFill>
                        <a:srgbClr val="000000"/>
                      </a:solidFill>
                      <a:prstDash val="solid"/>
                      <a:round/>
                      <a:headEnd type="none" w="med" len="med"/>
                      <a:tailEnd type="none" w="med" len="med"/>
                    </a:lnT>
                    <a:lnB>
                      <a:noFill/>
                    </a:lnB>
                  </a:tcPr>
                </a:tc>
                <a:tc>
                  <a:txBody>
                    <a:bodyPr/>
                    <a:lstStyle/>
                    <a:p>
                      <a:pPr algn="l" fontAlgn="b"/>
                      <a:endParaRPr lang="en-US" sz="1100" b="0" i="0" u="none" strike="noStrike" dirty="0">
                        <a:solidFill>
                          <a:srgbClr val="000000"/>
                        </a:solidFill>
                        <a:effectLst/>
                        <a:latin typeface="Calibri" panose="020F0502020204030204" pitchFamily="34" charset="0"/>
                      </a:endParaRPr>
                    </a:p>
                  </a:txBody>
                  <a:tcPr marL="9479" marR="9479" marT="9479" marB="0" anchor="b">
                    <a:lnL>
                      <a:noFill/>
                    </a:lnL>
                    <a:lnR>
                      <a:noFill/>
                    </a:lnR>
                    <a:lnT w="19050" cap="flat" cmpd="sng" algn="ctr">
                      <a:solidFill>
                        <a:srgbClr val="000000"/>
                      </a:solidFill>
                      <a:prstDash val="solid"/>
                      <a:round/>
                      <a:headEnd type="none" w="med" len="med"/>
                      <a:tailEnd type="none" w="med" len="med"/>
                    </a:lnT>
                    <a:lnB>
                      <a:noFill/>
                    </a:lnB>
                  </a:tcPr>
                </a:tc>
                <a:tc>
                  <a:txBody>
                    <a:bodyPr/>
                    <a:lstStyle/>
                    <a:p>
                      <a:pPr algn="l" fontAlgn="b"/>
                      <a:endParaRPr lang="en-US" sz="800" b="0" i="0" u="none" strike="noStrike" dirty="0">
                        <a:solidFill>
                          <a:srgbClr val="000000"/>
                        </a:solidFill>
                        <a:effectLst/>
                        <a:latin typeface="Arial" panose="020B0604020202020204" pitchFamily="34" charset="0"/>
                      </a:endParaRPr>
                    </a:p>
                  </a:txBody>
                  <a:tcPr marL="9479" marR="9479" marT="9479"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endParaRPr lang="en-US" sz="800" b="0" i="0" u="none" strike="noStrike" dirty="0">
                        <a:solidFill>
                          <a:srgbClr val="000000"/>
                        </a:solidFill>
                        <a:effectLst/>
                        <a:latin typeface="Arial" panose="020B0604020202020204" pitchFamily="34" charset="0"/>
                      </a:endParaRPr>
                    </a:p>
                  </a:txBody>
                  <a:tcPr marL="9479" marR="9479" marT="9479"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endParaRPr lang="en-US" sz="800" b="0" i="0" u="none" strike="noStrike" dirty="0">
                        <a:solidFill>
                          <a:srgbClr val="000000"/>
                        </a:solidFill>
                        <a:effectLst/>
                        <a:latin typeface="Arial" panose="020B0604020202020204" pitchFamily="34" charset="0"/>
                      </a:endParaRPr>
                    </a:p>
                  </a:txBody>
                  <a:tcPr marL="9479" marR="9479" marT="9479"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endParaRPr lang="en-US" sz="800" b="0" i="0" u="none" strike="noStrike" dirty="0">
                        <a:solidFill>
                          <a:srgbClr val="000000"/>
                        </a:solidFill>
                        <a:effectLst/>
                        <a:latin typeface="Arial" panose="020B0604020202020204" pitchFamily="34" charset="0"/>
                      </a:endParaRPr>
                    </a:p>
                  </a:txBody>
                  <a:tcPr marL="9479" marR="9479" marT="9479"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endParaRPr lang="en-US" sz="800" b="0" i="0" u="none" strike="noStrike" dirty="0">
                        <a:solidFill>
                          <a:srgbClr val="000000"/>
                        </a:solidFill>
                        <a:effectLst/>
                        <a:latin typeface="Arial" panose="020B0604020202020204" pitchFamily="34" charset="0"/>
                      </a:endParaRPr>
                    </a:p>
                  </a:txBody>
                  <a:tcPr marL="9479" marR="9479" marT="9479"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endParaRPr lang="en-US" sz="800" b="0" i="0" u="none" strike="noStrike" dirty="0">
                        <a:solidFill>
                          <a:srgbClr val="000000"/>
                        </a:solidFill>
                        <a:effectLst/>
                        <a:latin typeface="Arial" panose="020B0604020202020204" pitchFamily="34" charset="0"/>
                      </a:endParaRPr>
                    </a:p>
                  </a:txBody>
                  <a:tcPr marL="9479" marR="9479" marT="9479" marB="0" anchor="b">
                    <a:lnL>
                      <a:noFill/>
                    </a:lnL>
                    <a:lnR>
                      <a:noFill/>
                    </a:lnR>
                    <a:lnT w="1270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val="2010693341"/>
                  </a:ext>
                </a:extLst>
              </a:tr>
              <a:tr h="161147">
                <a:tc>
                  <a:txBody>
                    <a:bodyPr/>
                    <a:lstStyle/>
                    <a:p>
                      <a:pPr algn="l" fontAlgn="b"/>
                      <a:endParaRPr lang="en-US" sz="800" b="1" i="0" u="none" strike="noStrike" dirty="0">
                        <a:solidFill>
                          <a:srgbClr val="000000"/>
                        </a:solidFill>
                        <a:effectLst/>
                        <a:latin typeface="Arial" panose="020B0604020202020204" pitchFamily="34" charset="0"/>
                      </a:endParaRPr>
                    </a:p>
                  </a:txBody>
                  <a:tcPr marL="9479" marR="9479" marT="9479" marB="0" anchor="b">
                    <a:lnL>
                      <a:noFill/>
                    </a:lnL>
                    <a:lnR>
                      <a:noFill/>
                    </a:lnR>
                    <a:lnT>
                      <a:noFill/>
                    </a:lnT>
                    <a:lnB>
                      <a:noFill/>
                    </a:lnB>
                  </a:tcPr>
                </a:tc>
                <a:tc gridSpan="3">
                  <a:txBody>
                    <a:bodyPr/>
                    <a:lstStyle/>
                    <a:p>
                      <a:pPr algn="l" fontAlgn="b"/>
                      <a:r>
                        <a:rPr lang="en-US" sz="800" b="1" i="0" u="none" strike="noStrike" dirty="0">
                          <a:solidFill>
                            <a:srgbClr val="000000"/>
                          </a:solidFill>
                          <a:effectLst/>
                          <a:latin typeface="Arial" panose="020B0604020202020204" pitchFamily="34" charset="0"/>
                        </a:rPr>
                        <a:t>55110 · LIBRARY-WAGES</a:t>
                      </a:r>
                    </a:p>
                  </a:txBody>
                  <a:tcPr marL="9479" marR="9479" marT="9479" marB="0" anchor="b">
                    <a:lnL>
                      <a:noFill/>
                    </a:lnL>
                    <a:lnR>
                      <a:noFill/>
                    </a:lnR>
                    <a:lnT>
                      <a:noFill/>
                    </a:lnT>
                    <a:lnB>
                      <a:noFill/>
                    </a:lnB>
                  </a:tcPr>
                </a:tc>
                <a:tc hMerge="1">
                  <a:txBody>
                    <a:bodyPr/>
                    <a:lstStyle/>
                    <a:p>
                      <a:endParaRPr lang="en-US"/>
                    </a:p>
                  </a:txBody>
                  <a:tcPr/>
                </a:tc>
                <a:tc hMerge="1">
                  <a:txBody>
                    <a:bodyPr/>
                    <a:lstStyle/>
                    <a:p>
                      <a:endParaRPr lang="en-US"/>
                    </a:p>
                  </a:txBody>
                  <a:tcPr/>
                </a:tc>
                <a:tc>
                  <a:txBody>
                    <a:bodyPr/>
                    <a:lstStyle/>
                    <a:p>
                      <a:pPr algn="l" fontAlgn="b"/>
                      <a:endParaRPr lang="en-US" sz="800" b="0" i="0" u="none" strike="noStrike" dirty="0">
                        <a:solidFill>
                          <a:srgbClr val="000000"/>
                        </a:solidFill>
                        <a:effectLst/>
                        <a:latin typeface="Arial" panose="020B0604020202020204" pitchFamily="34" charset="0"/>
                      </a:endParaRPr>
                    </a:p>
                  </a:txBody>
                  <a:tcPr marL="9479" marR="9479" marT="9479" marB="0" anchor="b">
                    <a:lnL>
                      <a:noFill/>
                    </a:lnL>
                    <a:lnR>
                      <a:noFill/>
                    </a:lnR>
                    <a:lnT>
                      <a:noFill/>
                    </a:lnT>
                    <a:lnB>
                      <a:noFill/>
                    </a:lnB>
                  </a:tcPr>
                </a:tc>
                <a:tc>
                  <a:txBody>
                    <a:bodyPr/>
                    <a:lstStyle/>
                    <a:p>
                      <a:pPr algn="r" fontAlgn="b"/>
                      <a:r>
                        <a:rPr lang="en-US" sz="800" b="0" i="0" u="none" strike="noStrike" dirty="0">
                          <a:solidFill>
                            <a:srgbClr val="000000"/>
                          </a:solidFill>
                          <a:effectLst/>
                          <a:latin typeface="Arial" panose="020B0604020202020204" pitchFamily="34" charset="0"/>
                        </a:rPr>
                        <a:t>36,256.46</a:t>
                      </a:r>
                    </a:p>
                  </a:txBody>
                  <a:tcPr marL="9479" marR="9479" marT="9479" marB="0" anchor="b">
                    <a:lnL>
                      <a:noFill/>
                    </a:lnL>
                    <a:lnR>
                      <a:noFill/>
                    </a:lnR>
                    <a:lnT>
                      <a:noFill/>
                    </a:lnT>
                    <a:lnB>
                      <a:noFill/>
                    </a:lnB>
                    <a:solidFill>
                      <a:srgbClr val="CCCCFF"/>
                    </a:solidFill>
                  </a:tcPr>
                </a:tc>
                <a:tc>
                  <a:txBody>
                    <a:bodyPr/>
                    <a:lstStyle/>
                    <a:p>
                      <a:pPr algn="r" fontAlgn="b"/>
                      <a:r>
                        <a:rPr lang="en-US" sz="800" b="0" i="0" u="none" strike="noStrike" dirty="0">
                          <a:solidFill>
                            <a:srgbClr val="000000"/>
                          </a:solidFill>
                          <a:effectLst/>
                          <a:latin typeface="Arial" panose="020B0604020202020204" pitchFamily="34" charset="0"/>
                        </a:rPr>
                        <a:t>40,386.93</a:t>
                      </a:r>
                    </a:p>
                  </a:txBody>
                  <a:tcPr marL="9479" marR="9479" marT="9479" marB="0" anchor="b">
                    <a:lnL>
                      <a:noFill/>
                    </a:lnL>
                    <a:lnR>
                      <a:noFill/>
                    </a:lnR>
                    <a:lnT>
                      <a:noFill/>
                    </a:lnT>
                    <a:lnB>
                      <a:noFill/>
                    </a:lnB>
                    <a:solidFill>
                      <a:srgbClr val="99CCFF"/>
                    </a:solidFill>
                  </a:tcPr>
                </a:tc>
                <a:tc>
                  <a:txBody>
                    <a:bodyPr/>
                    <a:lstStyle/>
                    <a:p>
                      <a:pPr algn="r" fontAlgn="b"/>
                      <a:r>
                        <a:rPr lang="en-US" sz="800" b="0" i="0" u="none" strike="noStrike" dirty="0">
                          <a:solidFill>
                            <a:srgbClr val="000000"/>
                          </a:solidFill>
                          <a:effectLst/>
                          <a:latin typeface="Arial" panose="020B0604020202020204" pitchFamily="34" charset="0"/>
                        </a:rPr>
                        <a:t>40,823.05</a:t>
                      </a:r>
                    </a:p>
                  </a:txBody>
                  <a:tcPr marL="9479" marR="9479" marT="9479" marB="0" anchor="b">
                    <a:lnL>
                      <a:noFill/>
                    </a:lnL>
                    <a:lnR>
                      <a:noFill/>
                    </a:lnR>
                    <a:lnT>
                      <a:noFill/>
                    </a:lnT>
                    <a:lnB>
                      <a:noFill/>
                    </a:lnB>
                    <a:solidFill>
                      <a:srgbClr val="FFFF99"/>
                    </a:solidFill>
                  </a:tcPr>
                </a:tc>
                <a:tc>
                  <a:txBody>
                    <a:bodyPr/>
                    <a:lstStyle/>
                    <a:p>
                      <a:pPr algn="r" fontAlgn="b"/>
                      <a:r>
                        <a:rPr lang="en-US" sz="800" b="0" i="0" u="none" strike="noStrike" dirty="0">
                          <a:solidFill>
                            <a:srgbClr val="000000"/>
                          </a:solidFill>
                          <a:effectLst/>
                          <a:latin typeface="Arial" panose="020B0604020202020204" pitchFamily="34" charset="0"/>
                        </a:rPr>
                        <a:t>26,843.40</a:t>
                      </a:r>
                    </a:p>
                  </a:txBody>
                  <a:tcPr marL="9479" marR="9479" marT="9479" marB="0" anchor="b">
                    <a:lnL>
                      <a:noFill/>
                    </a:lnL>
                    <a:lnR>
                      <a:noFill/>
                    </a:lnR>
                    <a:lnT>
                      <a:noFill/>
                    </a:lnT>
                    <a:lnB>
                      <a:noFill/>
                    </a:lnB>
                    <a:solidFill>
                      <a:srgbClr val="FFFF99"/>
                    </a:solidFill>
                  </a:tcPr>
                </a:tc>
                <a:tc>
                  <a:txBody>
                    <a:bodyPr/>
                    <a:lstStyle/>
                    <a:p>
                      <a:pPr algn="r" fontAlgn="b"/>
                      <a:r>
                        <a:rPr lang="en-US" sz="800" b="0" i="0" u="none" strike="noStrike" dirty="0">
                          <a:solidFill>
                            <a:srgbClr val="000000"/>
                          </a:solidFill>
                          <a:effectLst/>
                          <a:latin typeface="Arial" panose="020B0604020202020204" pitchFamily="34" charset="0"/>
                        </a:rPr>
                        <a:t>17,413.80</a:t>
                      </a:r>
                    </a:p>
                  </a:txBody>
                  <a:tcPr marL="9479" marR="9479" marT="9479" marB="0" anchor="b">
                    <a:lnL>
                      <a:noFill/>
                    </a:lnL>
                    <a:lnR>
                      <a:noFill/>
                    </a:lnR>
                    <a:lnT>
                      <a:noFill/>
                    </a:lnT>
                    <a:lnB>
                      <a:noFill/>
                    </a:lnB>
                    <a:solidFill>
                      <a:srgbClr val="FFFF99"/>
                    </a:solidFill>
                  </a:tcPr>
                </a:tc>
                <a:tc>
                  <a:txBody>
                    <a:bodyPr/>
                    <a:lstStyle/>
                    <a:p>
                      <a:pPr algn="r" fontAlgn="b"/>
                      <a:r>
                        <a:rPr lang="en-US" sz="800" b="0" i="0" u="none" strike="noStrike" dirty="0">
                          <a:solidFill>
                            <a:srgbClr val="000000"/>
                          </a:solidFill>
                          <a:effectLst/>
                          <a:latin typeface="Arial" panose="020B0604020202020204" pitchFamily="34" charset="0"/>
                        </a:rPr>
                        <a:t>44,257.20</a:t>
                      </a:r>
                    </a:p>
                  </a:txBody>
                  <a:tcPr marL="9479" marR="9479" marT="9479" marB="0" anchor="b">
                    <a:lnL>
                      <a:noFill/>
                    </a:lnL>
                    <a:lnR>
                      <a:noFill/>
                    </a:lnR>
                    <a:lnT>
                      <a:noFill/>
                    </a:lnT>
                    <a:lnB>
                      <a:noFill/>
                    </a:lnB>
                    <a:solidFill>
                      <a:srgbClr val="FFFF99"/>
                    </a:solidFill>
                  </a:tcPr>
                </a:tc>
                <a:tc>
                  <a:txBody>
                    <a:bodyPr/>
                    <a:lstStyle/>
                    <a:p>
                      <a:pPr algn="r" fontAlgn="b"/>
                      <a:r>
                        <a:rPr lang="en-US" sz="800" b="0" i="0" u="none" strike="noStrike" dirty="0">
                          <a:solidFill>
                            <a:srgbClr val="000000"/>
                          </a:solidFill>
                          <a:effectLst/>
                          <a:latin typeface="Arial" panose="020B0604020202020204" pitchFamily="34" charset="0"/>
                        </a:rPr>
                        <a:t>44,257.20</a:t>
                      </a:r>
                    </a:p>
                  </a:txBody>
                  <a:tcPr marL="9479" marR="9479" marT="9479" marB="0" anchor="b">
                    <a:lnL>
                      <a:noFill/>
                    </a:lnL>
                    <a:lnR>
                      <a:noFill/>
                    </a:lnR>
                    <a:lnT>
                      <a:noFill/>
                    </a:lnT>
                    <a:lnB>
                      <a:noFill/>
                    </a:lnB>
                    <a:solidFill>
                      <a:srgbClr val="FFFF99"/>
                    </a:solidFill>
                  </a:tcPr>
                </a:tc>
                <a:tc>
                  <a:txBody>
                    <a:bodyPr/>
                    <a:lstStyle/>
                    <a:p>
                      <a:pPr algn="r" fontAlgn="b"/>
                      <a:r>
                        <a:rPr lang="en-US" sz="800" b="0" i="0" u="none" strike="noStrike" dirty="0">
                          <a:solidFill>
                            <a:srgbClr val="000000"/>
                          </a:solidFill>
                          <a:effectLst/>
                          <a:latin typeface="Arial" panose="020B0604020202020204" pitchFamily="34" charset="0"/>
                        </a:rPr>
                        <a:t>48,520.00</a:t>
                      </a:r>
                    </a:p>
                  </a:txBody>
                  <a:tcPr marL="9479" marR="9479" marT="9479" marB="0" anchor="b">
                    <a:lnL>
                      <a:noFill/>
                    </a:lnL>
                    <a:lnR>
                      <a:noFill/>
                    </a:lnR>
                    <a:lnT>
                      <a:noFill/>
                    </a:lnT>
                    <a:lnB>
                      <a:noFill/>
                    </a:lnB>
                    <a:solidFill>
                      <a:srgbClr val="FFFF99"/>
                    </a:solidFill>
                  </a:tcPr>
                </a:tc>
                <a:extLst>
                  <a:ext uri="{0D108BD9-81ED-4DB2-BD59-A6C34878D82A}">
                    <a16:rowId xmlns:a16="http://schemas.microsoft.com/office/drawing/2014/main" val="38511538"/>
                  </a:ext>
                </a:extLst>
              </a:tr>
              <a:tr h="161147">
                <a:tc>
                  <a:txBody>
                    <a:bodyPr/>
                    <a:lstStyle/>
                    <a:p>
                      <a:pPr algn="l" fontAlgn="b"/>
                      <a:endParaRPr lang="en-US" sz="800" b="1" i="0" u="none" strike="noStrike" dirty="0">
                        <a:solidFill>
                          <a:srgbClr val="000000"/>
                        </a:solidFill>
                        <a:effectLst/>
                        <a:latin typeface="Arial" panose="020B0604020202020204" pitchFamily="34" charset="0"/>
                      </a:endParaRPr>
                    </a:p>
                  </a:txBody>
                  <a:tcPr marL="9479" marR="9479" marT="9479" marB="0" anchor="b">
                    <a:lnL>
                      <a:noFill/>
                    </a:lnL>
                    <a:lnR>
                      <a:noFill/>
                    </a:lnR>
                    <a:lnT>
                      <a:noFill/>
                    </a:lnT>
                    <a:lnB>
                      <a:noFill/>
                    </a:lnB>
                  </a:tcPr>
                </a:tc>
                <a:tc gridSpan="3">
                  <a:txBody>
                    <a:bodyPr/>
                    <a:lstStyle/>
                    <a:p>
                      <a:pPr algn="l" fontAlgn="b"/>
                      <a:r>
                        <a:rPr lang="en-US" sz="800" b="1" i="0" u="none" strike="noStrike" dirty="0">
                          <a:solidFill>
                            <a:srgbClr val="000000"/>
                          </a:solidFill>
                          <a:effectLst/>
                          <a:latin typeface="Arial" panose="020B0604020202020204" pitchFamily="34" charset="0"/>
                        </a:rPr>
                        <a:t>55111 · LIBRARY-SOCIAL SECURITY</a:t>
                      </a:r>
                    </a:p>
                  </a:txBody>
                  <a:tcPr marL="9479" marR="9479" marT="9479" marB="0" anchor="b">
                    <a:lnL>
                      <a:noFill/>
                    </a:lnL>
                    <a:lnR>
                      <a:noFill/>
                    </a:lnR>
                    <a:lnT>
                      <a:noFill/>
                    </a:lnT>
                    <a:lnB>
                      <a:noFill/>
                    </a:lnB>
                  </a:tcPr>
                </a:tc>
                <a:tc hMerge="1">
                  <a:txBody>
                    <a:bodyPr/>
                    <a:lstStyle/>
                    <a:p>
                      <a:endParaRPr lang="en-US"/>
                    </a:p>
                  </a:txBody>
                  <a:tcPr/>
                </a:tc>
                <a:tc hMerge="1">
                  <a:txBody>
                    <a:bodyPr/>
                    <a:lstStyle/>
                    <a:p>
                      <a:endParaRPr lang="en-US"/>
                    </a:p>
                  </a:txBody>
                  <a:tcPr/>
                </a:tc>
                <a:tc>
                  <a:txBody>
                    <a:bodyPr/>
                    <a:lstStyle/>
                    <a:p>
                      <a:pPr algn="l" fontAlgn="b"/>
                      <a:endParaRPr lang="en-US" sz="800" b="0" i="0" u="none" strike="noStrike" dirty="0">
                        <a:solidFill>
                          <a:srgbClr val="000000"/>
                        </a:solidFill>
                        <a:effectLst/>
                        <a:latin typeface="Arial" panose="020B0604020202020204" pitchFamily="34" charset="0"/>
                      </a:endParaRPr>
                    </a:p>
                  </a:txBody>
                  <a:tcPr marL="9479" marR="9479" marT="9479" marB="0" anchor="b">
                    <a:lnL>
                      <a:noFill/>
                    </a:lnL>
                    <a:lnR>
                      <a:noFill/>
                    </a:lnR>
                    <a:lnT>
                      <a:noFill/>
                    </a:lnT>
                    <a:lnB>
                      <a:noFill/>
                    </a:lnB>
                  </a:tcPr>
                </a:tc>
                <a:tc>
                  <a:txBody>
                    <a:bodyPr/>
                    <a:lstStyle/>
                    <a:p>
                      <a:pPr algn="r" fontAlgn="b"/>
                      <a:r>
                        <a:rPr lang="en-US" sz="800" b="0" i="0" u="none" strike="noStrike" dirty="0">
                          <a:solidFill>
                            <a:srgbClr val="000000"/>
                          </a:solidFill>
                          <a:effectLst/>
                          <a:latin typeface="Arial" panose="020B0604020202020204" pitchFamily="34" charset="0"/>
                        </a:rPr>
                        <a:t>2,811.06</a:t>
                      </a:r>
                    </a:p>
                  </a:txBody>
                  <a:tcPr marL="9479" marR="9479" marT="9479" marB="0" anchor="b">
                    <a:lnL>
                      <a:noFill/>
                    </a:lnL>
                    <a:lnR>
                      <a:noFill/>
                    </a:lnR>
                    <a:lnT>
                      <a:noFill/>
                    </a:lnT>
                    <a:lnB>
                      <a:noFill/>
                    </a:lnB>
                    <a:solidFill>
                      <a:srgbClr val="CCCCFF"/>
                    </a:solidFill>
                  </a:tcPr>
                </a:tc>
                <a:tc>
                  <a:txBody>
                    <a:bodyPr/>
                    <a:lstStyle/>
                    <a:p>
                      <a:pPr algn="r" fontAlgn="b"/>
                      <a:r>
                        <a:rPr lang="en-US" sz="800" b="0" i="0" u="none" strike="noStrike" dirty="0">
                          <a:solidFill>
                            <a:srgbClr val="000000"/>
                          </a:solidFill>
                          <a:effectLst/>
                          <a:latin typeface="Arial" panose="020B0604020202020204" pitchFamily="34" charset="0"/>
                        </a:rPr>
                        <a:t>3,089.43</a:t>
                      </a:r>
                    </a:p>
                  </a:txBody>
                  <a:tcPr marL="9479" marR="9479" marT="9479" marB="0" anchor="b">
                    <a:lnL>
                      <a:noFill/>
                    </a:lnL>
                    <a:lnR>
                      <a:noFill/>
                    </a:lnR>
                    <a:lnT>
                      <a:noFill/>
                    </a:lnT>
                    <a:lnB>
                      <a:noFill/>
                    </a:lnB>
                    <a:solidFill>
                      <a:srgbClr val="99CCFF"/>
                    </a:solidFill>
                  </a:tcPr>
                </a:tc>
                <a:tc>
                  <a:txBody>
                    <a:bodyPr/>
                    <a:lstStyle/>
                    <a:p>
                      <a:pPr algn="r" fontAlgn="b"/>
                      <a:r>
                        <a:rPr lang="en-US" sz="800" b="0" i="0" u="none" strike="noStrike" dirty="0">
                          <a:solidFill>
                            <a:srgbClr val="000000"/>
                          </a:solidFill>
                          <a:effectLst/>
                          <a:latin typeface="Arial" panose="020B0604020202020204" pitchFamily="34" charset="0"/>
                        </a:rPr>
                        <a:t>3,122.96</a:t>
                      </a:r>
                    </a:p>
                  </a:txBody>
                  <a:tcPr marL="9479" marR="9479" marT="9479" marB="0" anchor="b">
                    <a:lnL>
                      <a:noFill/>
                    </a:lnL>
                    <a:lnR>
                      <a:noFill/>
                    </a:lnR>
                    <a:lnT>
                      <a:noFill/>
                    </a:lnT>
                    <a:lnB>
                      <a:noFill/>
                    </a:lnB>
                    <a:solidFill>
                      <a:srgbClr val="FFFF99"/>
                    </a:solidFill>
                  </a:tcPr>
                </a:tc>
                <a:tc>
                  <a:txBody>
                    <a:bodyPr/>
                    <a:lstStyle/>
                    <a:p>
                      <a:pPr algn="r" fontAlgn="b"/>
                      <a:r>
                        <a:rPr lang="en-US" sz="800" b="0" i="0" u="none" strike="noStrike" dirty="0">
                          <a:solidFill>
                            <a:srgbClr val="000000"/>
                          </a:solidFill>
                          <a:effectLst/>
                          <a:latin typeface="Arial" panose="020B0604020202020204" pitchFamily="34" charset="0"/>
                        </a:rPr>
                        <a:t>2,053.52</a:t>
                      </a:r>
                    </a:p>
                  </a:txBody>
                  <a:tcPr marL="9479" marR="9479" marT="9479" marB="0" anchor="b">
                    <a:lnL>
                      <a:noFill/>
                    </a:lnL>
                    <a:lnR>
                      <a:noFill/>
                    </a:lnR>
                    <a:lnT>
                      <a:noFill/>
                    </a:lnT>
                    <a:lnB>
                      <a:noFill/>
                    </a:lnB>
                    <a:solidFill>
                      <a:srgbClr val="FFFF99"/>
                    </a:solidFill>
                  </a:tcPr>
                </a:tc>
                <a:tc>
                  <a:txBody>
                    <a:bodyPr/>
                    <a:lstStyle/>
                    <a:p>
                      <a:pPr algn="r" fontAlgn="b"/>
                      <a:r>
                        <a:rPr lang="en-US" sz="800" b="0" i="0" u="none" strike="noStrike" dirty="0">
                          <a:solidFill>
                            <a:srgbClr val="000000"/>
                          </a:solidFill>
                          <a:effectLst/>
                          <a:latin typeface="Arial" panose="020B0604020202020204" pitchFamily="34" charset="0"/>
                        </a:rPr>
                        <a:t>1,332.16</a:t>
                      </a:r>
                    </a:p>
                  </a:txBody>
                  <a:tcPr marL="9479" marR="9479" marT="9479" marB="0" anchor="b">
                    <a:lnL>
                      <a:noFill/>
                    </a:lnL>
                    <a:lnR>
                      <a:noFill/>
                    </a:lnR>
                    <a:lnT>
                      <a:noFill/>
                    </a:lnT>
                    <a:lnB>
                      <a:noFill/>
                    </a:lnB>
                    <a:solidFill>
                      <a:srgbClr val="FFFF99"/>
                    </a:solidFill>
                  </a:tcPr>
                </a:tc>
                <a:tc>
                  <a:txBody>
                    <a:bodyPr/>
                    <a:lstStyle/>
                    <a:p>
                      <a:pPr algn="r" fontAlgn="b"/>
                      <a:r>
                        <a:rPr lang="en-US" sz="800" b="0" i="0" u="none" strike="noStrike" dirty="0">
                          <a:solidFill>
                            <a:srgbClr val="000000"/>
                          </a:solidFill>
                          <a:effectLst/>
                          <a:latin typeface="Arial" panose="020B0604020202020204" pitchFamily="34" charset="0"/>
                        </a:rPr>
                        <a:t>3,385.68</a:t>
                      </a:r>
                    </a:p>
                  </a:txBody>
                  <a:tcPr marL="9479" marR="9479" marT="9479" marB="0" anchor="b">
                    <a:lnL>
                      <a:noFill/>
                    </a:lnL>
                    <a:lnR>
                      <a:noFill/>
                    </a:lnR>
                    <a:lnT>
                      <a:noFill/>
                    </a:lnT>
                    <a:lnB>
                      <a:noFill/>
                    </a:lnB>
                    <a:solidFill>
                      <a:srgbClr val="FFFF99"/>
                    </a:solidFill>
                  </a:tcPr>
                </a:tc>
                <a:tc>
                  <a:txBody>
                    <a:bodyPr/>
                    <a:lstStyle/>
                    <a:p>
                      <a:pPr algn="r" fontAlgn="b"/>
                      <a:r>
                        <a:rPr lang="en-US" sz="800" b="0" i="0" u="none" strike="noStrike" dirty="0">
                          <a:solidFill>
                            <a:srgbClr val="000000"/>
                          </a:solidFill>
                          <a:effectLst/>
                          <a:latin typeface="Arial" panose="020B0604020202020204" pitchFamily="34" charset="0"/>
                        </a:rPr>
                        <a:t>3,385.68</a:t>
                      </a:r>
                    </a:p>
                  </a:txBody>
                  <a:tcPr marL="9479" marR="9479" marT="9479" marB="0" anchor="b">
                    <a:lnL>
                      <a:noFill/>
                    </a:lnL>
                    <a:lnR>
                      <a:noFill/>
                    </a:lnR>
                    <a:lnT>
                      <a:noFill/>
                    </a:lnT>
                    <a:lnB>
                      <a:noFill/>
                    </a:lnB>
                    <a:solidFill>
                      <a:srgbClr val="FFFF99"/>
                    </a:solidFill>
                  </a:tcPr>
                </a:tc>
                <a:tc>
                  <a:txBody>
                    <a:bodyPr/>
                    <a:lstStyle/>
                    <a:p>
                      <a:pPr algn="r" fontAlgn="b"/>
                      <a:r>
                        <a:rPr lang="en-US" sz="800" b="0" i="0" u="none" strike="noStrike" dirty="0">
                          <a:solidFill>
                            <a:srgbClr val="000000"/>
                          </a:solidFill>
                          <a:effectLst/>
                          <a:latin typeface="Arial" panose="020B0604020202020204" pitchFamily="34" charset="0"/>
                        </a:rPr>
                        <a:t>3,711.78</a:t>
                      </a:r>
                    </a:p>
                  </a:txBody>
                  <a:tcPr marL="9479" marR="9479" marT="9479" marB="0" anchor="b">
                    <a:lnL>
                      <a:noFill/>
                    </a:lnL>
                    <a:lnR>
                      <a:noFill/>
                    </a:lnR>
                    <a:lnT>
                      <a:noFill/>
                    </a:lnT>
                    <a:lnB>
                      <a:noFill/>
                    </a:lnB>
                    <a:solidFill>
                      <a:srgbClr val="FFFF99"/>
                    </a:solidFill>
                  </a:tcPr>
                </a:tc>
                <a:extLst>
                  <a:ext uri="{0D108BD9-81ED-4DB2-BD59-A6C34878D82A}">
                    <a16:rowId xmlns:a16="http://schemas.microsoft.com/office/drawing/2014/main" val="507778338"/>
                  </a:ext>
                </a:extLst>
              </a:tr>
              <a:tr h="161147">
                <a:tc>
                  <a:txBody>
                    <a:bodyPr/>
                    <a:lstStyle/>
                    <a:p>
                      <a:pPr algn="l" fontAlgn="b"/>
                      <a:endParaRPr lang="en-US" sz="800" b="1" i="0" u="none" strike="noStrike" dirty="0">
                        <a:solidFill>
                          <a:srgbClr val="000000"/>
                        </a:solidFill>
                        <a:effectLst/>
                        <a:latin typeface="Arial" panose="020B0604020202020204" pitchFamily="34" charset="0"/>
                      </a:endParaRPr>
                    </a:p>
                  </a:txBody>
                  <a:tcPr marL="9479" marR="9479" marT="9479" marB="0" anchor="b">
                    <a:lnL>
                      <a:noFill/>
                    </a:lnL>
                    <a:lnR>
                      <a:noFill/>
                    </a:lnR>
                    <a:lnT>
                      <a:noFill/>
                    </a:lnT>
                    <a:lnB>
                      <a:noFill/>
                    </a:lnB>
                  </a:tcPr>
                </a:tc>
                <a:tc gridSpan="3">
                  <a:txBody>
                    <a:bodyPr/>
                    <a:lstStyle/>
                    <a:p>
                      <a:pPr algn="l" fontAlgn="b"/>
                      <a:r>
                        <a:rPr lang="en-US" sz="800" b="1" i="0" u="none" strike="noStrike" dirty="0">
                          <a:solidFill>
                            <a:srgbClr val="000000"/>
                          </a:solidFill>
                          <a:effectLst/>
                          <a:latin typeface="Arial" panose="020B0604020202020204" pitchFamily="34" charset="0"/>
                        </a:rPr>
                        <a:t>55113 · LIBRARY-UNEMPLOYMENT</a:t>
                      </a:r>
                    </a:p>
                  </a:txBody>
                  <a:tcPr marL="9479" marR="9479" marT="9479" marB="0" anchor="b">
                    <a:lnL>
                      <a:noFill/>
                    </a:lnL>
                    <a:lnR>
                      <a:noFill/>
                    </a:lnR>
                    <a:lnT>
                      <a:noFill/>
                    </a:lnT>
                    <a:lnB>
                      <a:noFill/>
                    </a:lnB>
                  </a:tcPr>
                </a:tc>
                <a:tc hMerge="1">
                  <a:txBody>
                    <a:bodyPr/>
                    <a:lstStyle/>
                    <a:p>
                      <a:endParaRPr lang="en-US"/>
                    </a:p>
                  </a:txBody>
                  <a:tcPr/>
                </a:tc>
                <a:tc hMerge="1">
                  <a:txBody>
                    <a:bodyPr/>
                    <a:lstStyle/>
                    <a:p>
                      <a:endParaRPr lang="en-US"/>
                    </a:p>
                  </a:txBody>
                  <a:tcPr/>
                </a:tc>
                <a:tc>
                  <a:txBody>
                    <a:bodyPr/>
                    <a:lstStyle/>
                    <a:p>
                      <a:pPr algn="l" fontAlgn="b"/>
                      <a:endParaRPr lang="en-US" sz="800" b="0" i="0" u="none" strike="noStrike" dirty="0">
                        <a:solidFill>
                          <a:srgbClr val="000000"/>
                        </a:solidFill>
                        <a:effectLst/>
                        <a:latin typeface="Arial" panose="020B0604020202020204" pitchFamily="34" charset="0"/>
                      </a:endParaRPr>
                    </a:p>
                  </a:txBody>
                  <a:tcPr marL="9479" marR="9479" marT="9479" marB="0" anchor="b">
                    <a:lnL>
                      <a:noFill/>
                    </a:lnL>
                    <a:lnR>
                      <a:noFill/>
                    </a:lnR>
                    <a:lnT>
                      <a:noFill/>
                    </a:lnT>
                    <a:lnB>
                      <a:noFill/>
                    </a:lnB>
                  </a:tcPr>
                </a:tc>
                <a:tc>
                  <a:txBody>
                    <a:bodyPr/>
                    <a:lstStyle/>
                    <a:p>
                      <a:pPr algn="r" fontAlgn="b"/>
                      <a:r>
                        <a:rPr lang="en-US" sz="800" b="0" i="0" u="none" strike="noStrike" dirty="0">
                          <a:solidFill>
                            <a:srgbClr val="000000"/>
                          </a:solidFill>
                          <a:effectLst/>
                          <a:latin typeface="Arial" panose="020B0604020202020204" pitchFamily="34" charset="0"/>
                        </a:rPr>
                        <a:t>239.73</a:t>
                      </a:r>
                    </a:p>
                  </a:txBody>
                  <a:tcPr marL="9479" marR="9479" marT="9479" marB="0" anchor="b">
                    <a:lnL>
                      <a:noFill/>
                    </a:lnL>
                    <a:lnR>
                      <a:noFill/>
                    </a:lnR>
                    <a:lnT>
                      <a:noFill/>
                    </a:lnT>
                    <a:lnB>
                      <a:noFill/>
                    </a:lnB>
                    <a:solidFill>
                      <a:srgbClr val="CCCCFF"/>
                    </a:solidFill>
                  </a:tcPr>
                </a:tc>
                <a:tc>
                  <a:txBody>
                    <a:bodyPr/>
                    <a:lstStyle/>
                    <a:p>
                      <a:pPr algn="r" fontAlgn="b"/>
                      <a:r>
                        <a:rPr lang="en-US" sz="800" b="0" i="0" u="none" strike="noStrike" dirty="0">
                          <a:solidFill>
                            <a:srgbClr val="000000"/>
                          </a:solidFill>
                          <a:effectLst/>
                          <a:latin typeface="Arial" panose="020B0604020202020204" pitchFamily="34" charset="0"/>
                        </a:rPr>
                        <a:t>127.48</a:t>
                      </a:r>
                    </a:p>
                  </a:txBody>
                  <a:tcPr marL="9479" marR="9479" marT="9479" marB="0" anchor="b">
                    <a:lnL>
                      <a:noFill/>
                    </a:lnL>
                    <a:lnR>
                      <a:noFill/>
                    </a:lnR>
                    <a:lnT>
                      <a:noFill/>
                    </a:lnT>
                    <a:lnB>
                      <a:noFill/>
                    </a:lnB>
                    <a:solidFill>
                      <a:srgbClr val="99CCFF"/>
                    </a:solidFill>
                  </a:tcPr>
                </a:tc>
                <a:tc>
                  <a:txBody>
                    <a:bodyPr/>
                    <a:lstStyle/>
                    <a:p>
                      <a:pPr algn="r" fontAlgn="b"/>
                      <a:r>
                        <a:rPr lang="en-US" sz="800" b="0" i="0" u="none" strike="noStrike" dirty="0">
                          <a:solidFill>
                            <a:srgbClr val="000000"/>
                          </a:solidFill>
                          <a:effectLst/>
                          <a:latin typeface="Arial" panose="020B0604020202020204" pitchFamily="34" charset="0"/>
                        </a:rPr>
                        <a:t>116.85</a:t>
                      </a:r>
                    </a:p>
                  </a:txBody>
                  <a:tcPr marL="9479" marR="9479" marT="9479" marB="0" anchor="b">
                    <a:lnL>
                      <a:noFill/>
                    </a:lnL>
                    <a:lnR>
                      <a:noFill/>
                    </a:lnR>
                    <a:lnT>
                      <a:noFill/>
                    </a:lnT>
                    <a:lnB>
                      <a:noFill/>
                    </a:lnB>
                    <a:solidFill>
                      <a:srgbClr val="FFFF99"/>
                    </a:solidFill>
                  </a:tcPr>
                </a:tc>
                <a:tc>
                  <a:txBody>
                    <a:bodyPr/>
                    <a:lstStyle/>
                    <a:p>
                      <a:pPr algn="r" fontAlgn="b"/>
                      <a:r>
                        <a:rPr lang="en-US" sz="800" b="0" i="0" u="none" strike="noStrike" dirty="0">
                          <a:solidFill>
                            <a:srgbClr val="000000"/>
                          </a:solidFill>
                          <a:effectLst/>
                          <a:latin typeface="Arial" panose="020B0604020202020204" pitchFamily="34" charset="0"/>
                        </a:rPr>
                        <a:t>93.33</a:t>
                      </a:r>
                    </a:p>
                  </a:txBody>
                  <a:tcPr marL="9479" marR="9479" marT="9479" marB="0" anchor="b">
                    <a:lnL>
                      <a:noFill/>
                    </a:lnL>
                    <a:lnR>
                      <a:noFill/>
                    </a:lnR>
                    <a:lnT>
                      <a:noFill/>
                    </a:lnT>
                    <a:lnB>
                      <a:noFill/>
                    </a:lnB>
                    <a:solidFill>
                      <a:srgbClr val="FFFF99"/>
                    </a:solidFill>
                  </a:tcPr>
                </a:tc>
                <a:tc>
                  <a:txBody>
                    <a:bodyPr/>
                    <a:lstStyle/>
                    <a:p>
                      <a:pPr algn="r" fontAlgn="b"/>
                      <a:r>
                        <a:rPr lang="en-US" sz="800" b="0" i="0" u="none" strike="noStrike" dirty="0">
                          <a:solidFill>
                            <a:srgbClr val="000000"/>
                          </a:solidFill>
                          <a:effectLst/>
                          <a:latin typeface="Arial" panose="020B0604020202020204" pitchFamily="34" charset="0"/>
                        </a:rPr>
                        <a:t>141.23</a:t>
                      </a:r>
                    </a:p>
                  </a:txBody>
                  <a:tcPr marL="9479" marR="9479" marT="9479" marB="0" anchor="b">
                    <a:lnL>
                      <a:noFill/>
                    </a:lnL>
                    <a:lnR>
                      <a:noFill/>
                    </a:lnR>
                    <a:lnT>
                      <a:noFill/>
                    </a:lnT>
                    <a:lnB>
                      <a:noFill/>
                    </a:lnB>
                    <a:solidFill>
                      <a:srgbClr val="FFFF99"/>
                    </a:solidFill>
                  </a:tcPr>
                </a:tc>
                <a:tc>
                  <a:txBody>
                    <a:bodyPr/>
                    <a:lstStyle/>
                    <a:p>
                      <a:pPr algn="r" fontAlgn="b"/>
                      <a:r>
                        <a:rPr lang="en-US" sz="800" b="0" i="0" u="none" strike="noStrike" dirty="0">
                          <a:solidFill>
                            <a:srgbClr val="000000"/>
                          </a:solidFill>
                          <a:effectLst/>
                          <a:latin typeface="Arial" panose="020B0604020202020204" pitchFamily="34" charset="0"/>
                        </a:rPr>
                        <a:t>234.56</a:t>
                      </a:r>
                    </a:p>
                  </a:txBody>
                  <a:tcPr marL="9479" marR="9479" marT="9479" marB="0" anchor="b">
                    <a:lnL>
                      <a:noFill/>
                    </a:lnL>
                    <a:lnR>
                      <a:noFill/>
                    </a:lnR>
                    <a:lnT>
                      <a:noFill/>
                    </a:lnT>
                    <a:lnB>
                      <a:noFill/>
                    </a:lnB>
                    <a:solidFill>
                      <a:srgbClr val="FFFF99"/>
                    </a:solidFill>
                  </a:tcPr>
                </a:tc>
                <a:tc>
                  <a:txBody>
                    <a:bodyPr/>
                    <a:lstStyle/>
                    <a:p>
                      <a:pPr algn="r" fontAlgn="b"/>
                      <a:r>
                        <a:rPr lang="en-US" sz="800" b="0" i="0" u="none" strike="noStrike" dirty="0">
                          <a:solidFill>
                            <a:srgbClr val="000000"/>
                          </a:solidFill>
                          <a:effectLst/>
                          <a:latin typeface="Arial" panose="020B0604020202020204" pitchFamily="34" charset="0"/>
                        </a:rPr>
                        <a:t>234.56</a:t>
                      </a:r>
                    </a:p>
                  </a:txBody>
                  <a:tcPr marL="9479" marR="9479" marT="9479" marB="0" anchor="b">
                    <a:lnL>
                      <a:noFill/>
                    </a:lnL>
                    <a:lnR>
                      <a:noFill/>
                    </a:lnR>
                    <a:lnT>
                      <a:noFill/>
                    </a:lnT>
                    <a:lnB>
                      <a:noFill/>
                    </a:lnB>
                    <a:solidFill>
                      <a:srgbClr val="FFFF99"/>
                    </a:solidFill>
                  </a:tcPr>
                </a:tc>
                <a:tc>
                  <a:txBody>
                    <a:bodyPr/>
                    <a:lstStyle/>
                    <a:p>
                      <a:pPr algn="r" fontAlgn="b"/>
                      <a:r>
                        <a:rPr lang="en-US" sz="800" b="0" i="0" u="none" strike="noStrike" dirty="0">
                          <a:solidFill>
                            <a:srgbClr val="000000"/>
                          </a:solidFill>
                          <a:effectLst/>
                          <a:latin typeface="Arial" panose="020B0604020202020204" pitchFamily="34" charset="0"/>
                        </a:rPr>
                        <a:t>257.16</a:t>
                      </a:r>
                    </a:p>
                  </a:txBody>
                  <a:tcPr marL="9479" marR="9479" marT="9479" marB="0" anchor="b">
                    <a:lnL>
                      <a:noFill/>
                    </a:lnL>
                    <a:lnR>
                      <a:noFill/>
                    </a:lnR>
                    <a:lnT>
                      <a:noFill/>
                    </a:lnT>
                    <a:lnB>
                      <a:noFill/>
                    </a:lnB>
                    <a:solidFill>
                      <a:srgbClr val="FFFF99"/>
                    </a:solidFill>
                  </a:tcPr>
                </a:tc>
                <a:extLst>
                  <a:ext uri="{0D108BD9-81ED-4DB2-BD59-A6C34878D82A}">
                    <a16:rowId xmlns:a16="http://schemas.microsoft.com/office/drawing/2014/main" val="3438992571"/>
                  </a:ext>
                </a:extLst>
              </a:tr>
              <a:tr h="161147">
                <a:tc>
                  <a:txBody>
                    <a:bodyPr/>
                    <a:lstStyle/>
                    <a:p>
                      <a:pPr algn="l" fontAlgn="b"/>
                      <a:endParaRPr lang="en-US" sz="800" b="1" i="0" u="none" strike="noStrike" dirty="0">
                        <a:solidFill>
                          <a:srgbClr val="000000"/>
                        </a:solidFill>
                        <a:effectLst/>
                        <a:latin typeface="Arial" panose="020B0604020202020204" pitchFamily="34" charset="0"/>
                      </a:endParaRPr>
                    </a:p>
                  </a:txBody>
                  <a:tcPr marL="9479" marR="9479" marT="9479" marB="0" anchor="b">
                    <a:lnL>
                      <a:noFill/>
                    </a:lnL>
                    <a:lnR>
                      <a:noFill/>
                    </a:lnR>
                    <a:lnT>
                      <a:noFill/>
                    </a:lnT>
                    <a:lnB>
                      <a:noFill/>
                    </a:lnB>
                  </a:tcPr>
                </a:tc>
                <a:tc gridSpan="3">
                  <a:txBody>
                    <a:bodyPr/>
                    <a:lstStyle/>
                    <a:p>
                      <a:pPr algn="l" fontAlgn="b"/>
                      <a:r>
                        <a:rPr lang="en-US" sz="800" b="1" i="0" u="none" strike="noStrike" dirty="0">
                          <a:solidFill>
                            <a:srgbClr val="000000"/>
                          </a:solidFill>
                          <a:effectLst/>
                          <a:latin typeface="Arial" panose="020B0604020202020204" pitchFamily="34" charset="0"/>
                        </a:rPr>
                        <a:t>55114 · LIBRARY-MAT &amp; SUPPLIES</a:t>
                      </a:r>
                    </a:p>
                  </a:txBody>
                  <a:tcPr marL="9479" marR="9479" marT="9479" marB="0" anchor="b">
                    <a:lnL>
                      <a:noFill/>
                    </a:lnL>
                    <a:lnR>
                      <a:noFill/>
                    </a:lnR>
                    <a:lnT>
                      <a:noFill/>
                    </a:lnT>
                    <a:lnB>
                      <a:noFill/>
                    </a:lnB>
                  </a:tcPr>
                </a:tc>
                <a:tc hMerge="1">
                  <a:txBody>
                    <a:bodyPr/>
                    <a:lstStyle/>
                    <a:p>
                      <a:endParaRPr lang="en-US"/>
                    </a:p>
                  </a:txBody>
                  <a:tcPr/>
                </a:tc>
                <a:tc hMerge="1">
                  <a:txBody>
                    <a:bodyPr/>
                    <a:lstStyle/>
                    <a:p>
                      <a:endParaRPr lang="en-US"/>
                    </a:p>
                  </a:txBody>
                  <a:tcPr/>
                </a:tc>
                <a:tc>
                  <a:txBody>
                    <a:bodyPr/>
                    <a:lstStyle/>
                    <a:p>
                      <a:pPr algn="l" fontAlgn="b"/>
                      <a:endParaRPr lang="en-US" sz="800" b="0" i="0" u="none" strike="noStrike" dirty="0">
                        <a:solidFill>
                          <a:srgbClr val="000000"/>
                        </a:solidFill>
                        <a:effectLst/>
                        <a:latin typeface="Arial" panose="020B0604020202020204" pitchFamily="34" charset="0"/>
                      </a:endParaRPr>
                    </a:p>
                  </a:txBody>
                  <a:tcPr marL="9479" marR="9479" marT="9479" marB="0" anchor="b">
                    <a:lnL>
                      <a:noFill/>
                    </a:lnL>
                    <a:lnR>
                      <a:noFill/>
                    </a:lnR>
                    <a:lnT>
                      <a:noFill/>
                    </a:lnT>
                    <a:lnB>
                      <a:noFill/>
                    </a:lnB>
                  </a:tcPr>
                </a:tc>
                <a:tc>
                  <a:txBody>
                    <a:bodyPr/>
                    <a:lstStyle/>
                    <a:p>
                      <a:pPr algn="r" fontAlgn="b"/>
                      <a:r>
                        <a:rPr lang="en-US" sz="800" b="0" i="0" u="none" strike="noStrike" dirty="0">
                          <a:solidFill>
                            <a:srgbClr val="000000"/>
                          </a:solidFill>
                          <a:effectLst/>
                          <a:latin typeface="Arial" panose="020B0604020202020204" pitchFamily="34" charset="0"/>
                        </a:rPr>
                        <a:t>70,053.16</a:t>
                      </a:r>
                    </a:p>
                  </a:txBody>
                  <a:tcPr marL="9479" marR="9479" marT="9479" marB="0" anchor="b">
                    <a:lnL>
                      <a:noFill/>
                    </a:lnL>
                    <a:lnR>
                      <a:noFill/>
                    </a:lnR>
                    <a:lnT>
                      <a:noFill/>
                    </a:lnT>
                    <a:lnB>
                      <a:noFill/>
                    </a:lnB>
                    <a:solidFill>
                      <a:srgbClr val="CCCCFF"/>
                    </a:solidFill>
                  </a:tcPr>
                </a:tc>
                <a:tc>
                  <a:txBody>
                    <a:bodyPr/>
                    <a:lstStyle/>
                    <a:p>
                      <a:pPr algn="r" fontAlgn="b"/>
                      <a:r>
                        <a:rPr lang="en-US" sz="800" b="0" i="0" u="none" strike="noStrike" dirty="0">
                          <a:solidFill>
                            <a:srgbClr val="000000"/>
                          </a:solidFill>
                          <a:effectLst/>
                          <a:latin typeface="Arial" panose="020B0604020202020204" pitchFamily="34" charset="0"/>
                        </a:rPr>
                        <a:t>35,962.65</a:t>
                      </a:r>
                    </a:p>
                  </a:txBody>
                  <a:tcPr marL="9479" marR="9479" marT="9479" marB="0" anchor="b">
                    <a:lnL>
                      <a:noFill/>
                    </a:lnL>
                    <a:lnR>
                      <a:noFill/>
                    </a:lnR>
                    <a:lnT>
                      <a:noFill/>
                    </a:lnT>
                    <a:lnB>
                      <a:noFill/>
                    </a:lnB>
                    <a:solidFill>
                      <a:srgbClr val="99CCFF"/>
                    </a:solidFill>
                  </a:tcPr>
                </a:tc>
                <a:tc>
                  <a:txBody>
                    <a:bodyPr/>
                    <a:lstStyle/>
                    <a:p>
                      <a:pPr algn="r" fontAlgn="b"/>
                      <a:r>
                        <a:rPr lang="en-US" sz="800" b="0" i="0" u="none" strike="noStrike" dirty="0">
                          <a:effectLst/>
                          <a:latin typeface="Arial" panose="020B0604020202020204" pitchFamily="34" charset="0"/>
                        </a:rPr>
                        <a:t>37,143.41</a:t>
                      </a:r>
                    </a:p>
                  </a:txBody>
                  <a:tcPr marL="9479" marR="9479" marT="9479" marB="0" anchor="b">
                    <a:lnL>
                      <a:noFill/>
                    </a:lnL>
                    <a:lnR>
                      <a:noFill/>
                    </a:lnR>
                    <a:lnT>
                      <a:noFill/>
                    </a:lnT>
                    <a:lnB>
                      <a:noFill/>
                    </a:lnB>
                    <a:solidFill>
                      <a:srgbClr val="FFFF99"/>
                    </a:solidFill>
                  </a:tcPr>
                </a:tc>
                <a:tc>
                  <a:txBody>
                    <a:bodyPr/>
                    <a:lstStyle/>
                    <a:p>
                      <a:pPr algn="r" fontAlgn="b"/>
                      <a:r>
                        <a:rPr lang="en-US" sz="800" b="0" i="0" u="none" strike="noStrike" dirty="0">
                          <a:solidFill>
                            <a:srgbClr val="000000"/>
                          </a:solidFill>
                          <a:effectLst/>
                          <a:latin typeface="Arial" panose="020B0604020202020204" pitchFamily="34" charset="0"/>
                        </a:rPr>
                        <a:t>3,587.00</a:t>
                      </a:r>
                    </a:p>
                  </a:txBody>
                  <a:tcPr marL="9479" marR="9479" marT="9479" marB="0" anchor="b">
                    <a:lnL>
                      <a:noFill/>
                    </a:lnL>
                    <a:lnR>
                      <a:noFill/>
                    </a:lnR>
                    <a:lnT>
                      <a:noFill/>
                    </a:lnT>
                    <a:lnB>
                      <a:noFill/>
                    </a:lnB>
                    <a:solidFill>
                      <a:srgbClr val="FFFF99"/>
                    </a:solidFill>
                  </a:tcPr>
                </a:tc>
                <a:tc>
                  <a:txBody>
                    <a:bodyPr/>
                    <a:lstStyle/>
                    <a:p>
                      <a:pPr algn="r" fontAlgn="b"/>
                      <a:r>
                        <a:rPr lang="en-US" sz="800" b="0" i="0" u="none" strike="noStrike" dirty="0">
                          <a:solidFill>
                            <a:srgbClr val="000000"/>
                          </a:solidFill>
                          <a:effectLst/>
                          <a:latin typeface="Arial" panose="020B0604020202020204" pitchFamily="34" charset="0"/>
                        </a:rPr>
                        <a:t>4,881.00</a:t>
                      </a:r>
                    </a:p>
                  </a:txBody>
                  <a:tcPr marL="9479" marR="9479" marT="9479" marB="0" anchor="b">
                    <a:lnL>
                      <a:noFill/>
                    </a:lnL>
                    <a:lnR>
                      <a:noFill/>
                    </a:lnR>
                    <a:lnT>
                      <a:noFill/>
                    </a:lnT>
                    <a:lnB>
                      <a:noFill/>
                    </a:lnB>
                    <a:solidFill>
                      <a:srgbClr val="FFFF99"/>
                    </a:solidFill>
                  </a:tcPr>
                </a:tc>
                <a:tc>
                  <a:txBody>
                    <a:bodyPr/>
                    <a:lstStyle/>
                    <a:p>
                      <a:pPr algn="r" fontAlgn="b"/>
                      <a:r>
                        <a:rPr lang="en-US" sz="800" b="0" i="0" u="none" strike="noStrike" dirty="0">
                          <a:solidFill>
                            <a:srgbClr val="000000"/>
                          </a:solidFill>
                          <a:effectLst/>
                          <a:latin typeface="Arial" panose="020B0604020202020204" pitchFamily="34" charset="0"/>
                        </a:rPr>
                        <a:t>8,468.00</a:t>
                      </a:r>
                    </a:p>
                  </a:txBody>
                  <a:tcPr marL="9479" marR="9479" marT="9479" marB="0" anchor="b">
                    <a:lnL>
                      <a:noFill/>
                    </a:lnL>
                    <a:lnR>
                      <a:noFill/>
                    </a:lnR>
                    <a:lnT>
                      <a:noFill/>
                    </a:lnT>
                    <a:lnB>
                      <a:noFill/>
                    </a:lnB>
                    <a:solidFill>
                      <a:srgbClr val="FFFF99"/>
                    </a:solidFill>
                  </a:tcPr>
                </a:tc>
                <a:tc>
                  <a:txBody>
                    <a:bodyPr/>
                    <a:lstStyle/>
                    <a:p>
                      <a:pPr algn="r" fontAlgn="b"/>
                      <a:r>
                        <a:rPr lang="en-US" sz="800" b="0" i="0" u="none" strike="noStrike" dirty="0">
                          <a:effectLst/>
                          <a:latin typeface="Arial" panose="020B0604020202020204" pitchFamily="34" charset="0"/>
                        </a:rPr>
                        <a:t>8,468.00</a:t>
                      </a:r>
                    </a:p>
                  </a:txBody>
                  <a:tcPr marL="9479" marR="9479" marT="9479" marB="0" anchor="b">
                    <a:lnL>
                      <a:noFill/>
                    </a:lnL>
                    <a:lnR>
                      <a:noFill/>
                    </a:lnR>
                    <a:lnT>
                      <a:noFill/>
                    </a:lnT>
                    <a:lnB>
                      <a:noFill/>
                    </a:lnB>
                    <a:solidFill>
                      <a:srgbClr val="FFFF99"/>
                    </a:solidFill>
                  </a:tcPr>
                </a:tc>
                <a:tc>
                  <a:txBody>
                    <a:bodyPr/>
                    <a:lstStyle/>
                    <a:p>
                      <a:pPr algn="r" fontAlgn="b"/>
                      <a:r>
                        <a:rPr lang="en-US" sz="800" b="0" i="0" u="none" strike="noStrike" dirty="0">
                          <a:effectLst/>
                          <a:latin typeface="Arial" panose="020B0604020202020204" pitchFamily="34" charset="0"/>
                        </a:rPr>
                        <a:t>6,031.06</a:t>
                      </a:r>
                    </a:p>
                  </a:txBody>
                  <a:tcPr marL="9479" marR="9479" marT="9479" marB="0" anchor="b">
                    <a:lnL>
                      <a:noFill/>
                    </a:lnL>
                    <a:lnR>
                      <a:noFill/>
                    </a:lnR>
                    <a:lnT>
                      <a:noFill/>
                    </a:lnT>
                    <a:lnB>
                      <a:noFill/>
                    </a:lnB>
                    <a:solidFill>
                      <a:srgbClr val="FFFF99"/>
                    </a:solidFill>
                  </a:tcPr>
                </a:tc>
                <a:extLst>
                  <a:ext uri="{0D108BD9-81ED-4DB2-BD59-A6C34878D82A}">
                    <a16:rowId xmlns:a16="http://schemas.microsoft.com/office/drawing/2014/main" val="1296543481"/>
                  </a:ext>
                </a:extLst>
              </a:tr>
              <a:tr h="161147">
                <a:tc>
                  <a:txBody>
                    <a:bodyPr/>
                    <a:lstStyle/>
                    <a:p>
                      <a:pPr algn="l" fontAlgn="b"/>
                      <a:endParaRPr lang="en-US" sz="800" b="1" i="0" u="none" strike="noStrike" dirty="0">
                        <a:solidFill>
                          <a:srgbClr val="000000"/>
                        </a:solidFill>
                        <a:effectLst/>
                        <a:latin typeface="Arial" panose="020B0604020202020204" pitchFamily="34" charset="0"/>
                      </a:endParaRPr>
                    </a:p>
                  </a:txBody>
                  <a:tcPr marL="9479" marR="9479" marT="9479" marB="0" anchor="b">
                    <a:lnL>
                      <a:noFill/>
                    </a:lnL>
                    <a:lnR>
                      <a:noFill/>
                    </a:lnR>
                    <a:lnT>
                      <a:noFill/>
                    </a:lnT>
                    <a:lnB>
                      <a:noFill/>
                    </a:lnB>
                  </a:tcPr>
                </a:tc>
                <a:tc gridSpan="3">
                  <a:txBody>
                    <a:bodyPr/>
                    <a:lstStyle/>
                    <a:p>
                      <a:pPr algn="l" fontAlgn="b"/>
                      <a:r>
                        <a:rPr lang="en-US" sz="800" b="1" i="0" u="none" strike="noStrike" dirty="0">
                          <a:solidFill>
                            <a:srgbClr val="000000"/>
                          </a:solidFill>
                          <a:effectLst/>
                          <a:latin typeface="Arial" panose="020B0604020202020204" pitchFamily="34" charset="0"/>
                        </a:rPr>
                        <a:t>55115 · LIBRARY-RETIREMENT</a:t>
                      </a:r>
                    </a:p>
                  </a:txBody>
                  <a:tcPr marL="9479" marR="9479" marT="9479" marB="0" anchor="b">
                    <a:lnL>
                      <a:noFill/>
                    </a:lnL>
                    <a:lnR>
                      <a:noFill/>
                    </a:lnR>
                    <a:lnT>
                      <a:noFill/>
                    </a:lnT>
                    <a:lnB>
                      <a:noFill/>
                    </a:lnB>
                  </a:tcPr>
                </a:tc>
                <a:tc hMerge="1">
                  <a:txBody>
                    <a:bodyPr/>
                    <a:lstStyle/>
                    <a:p>
                      <a:endParaRPr lang="en-US"/>
                    </a:p>
                  </a:txBody>
                  <a:tcPr/>
                </a:tc>
                <a:tc hMerge="1">
                  <a:txBody>
                    <a:bodyPr/>
                    <a:lstStyle/>
                    <a:p>
                      <a:endParaRPr lang="en-US"/>
                    </a:p>
                  </a:txBody>
                  <a:tcPr/>
                </a:tc>
                <a:tc>
                  <a:txBody>
                    <a:bodyPr/>
                    <a:lstStyle/>
                    <a:p>
                      <a:pPr algn="l" fontAlgn="b"/>
                      <a:endParaRPr lang="en-US" sz="800" b="0" i="0" u="none" strike="noStrike" dirty="0">
                        <a:solidFill>
                          <a:srgbClr val="000000"/>
                        </a:solidFill>
                        <a:effectLst/>
                        <a:latin typeface="Arial" panose="020B0604020202020204" pitchFamily="34" charset="0"/>
                      </a:endParaRPr>
                    </a:p>
                  </a:txBody>
                  <a:tcPr marL="9479" marR="9479" marT="9479" marB="0" anchor="b">
                    <a:lnL>
                      <a:noFill/>
                    </a:lnL>
                    <a:lnR>
                      <a:noFill/>
                    </a:lnR>
                    <a:lnT>
                      <a:noFill/>
                    </a:lnT>
                    <a:lnB>
                      <a:noFill/>
                    </a:lnB>
                  </a:tcPr>
                </a:tc>
                <a:tc>
                  <a:txBody>
                    <a:bodyPr/>
                    <a:lstStyle/>
                    <a:p>
                      <a:pPr algn="r" fontAlgn="b"/>
                      <a:r>
                        <a:rPr lang="en-US" sz="800" b="0" i="0" u="none" strike="noStrike" dirty="0">
                          <a:solidFill>
                            <a:srgbClr val="000000"/>
                          </a:solidFill>
                          <a:effectLst/>
                          <a:latin typeface="Arial" panose="020B0604020202020204" pitchFamily="34" charset="0"/>
                        </a:rPr>
                        <a:t>1,718.50</a:t>
                      </a:r>
                    </a:p>
                  </a:txBody>
                  <a:tcPr marL="9479" marR="9479" marT="9479" marB="0" anchor="b">
                    <a:lnL>
                      <a:noFill/>
                    </a:lnL>
                    <a:lnR>
                      <a:noFill/>
                    </a:lnR>
                    <a:lnT>
                      <a:noFill/>
                    </a:lnT>
                    <a:lnB>
                      <a:noFill/>
                    </a:lnB>
                    <a:solidFill>
                      <a:srgbClr val="CCCCFF"/>
                    </a:solidFill>
                  </a:tcPr>
                </a:tc>
                <a:tc>
                  <a:txBody>
                    <a:bodyPr/>
                    <a:lstStyle/>
                    <a:p>
                      <a:pPr algn="r" fontAlgn="b"/>
                      <a:r>
                        <a:rPr lang="en-US" sz="800" b="0" i="0" u="none" strike="noStrike" dirty="0">
                          <a:solidFill>
                            <a:srgbClr val="000000"/>
                          </a:solidFill>
                          <a:effectLst/>
                          <a:latin typeface="Arial" panose="020B0604020202020204" pitchFamily="34" charset="0"/>
                        </a:rPr>
                        <a:t>2,096.64</a:t>
                      </a:r>
                    </a:p>
                  </a:txBody>
                  <a:tcPr marL="9479" marR="9479" marT="9479" marB="0" anchor="b">
                    <a:lnL>
                      <a:noFill/>
                    </a:lnL>
                    <a:lnR>
                      <a:noFill/>
                    </a:lnR>
                    <a:lnT>
                      <a:noFill/>
                    </a:lnT>
                    <a:lnB>
                      <a:noFill/>
                    </a:lnB>
                    <a:solidFill>
                      <a:srgbClr val="99CCFF"/>
                    </a:solidFill>
                  </a:tcPr>
                </a:tc>
                <a:tc>
                  <a:txBody>
                    <a:bodyPr/>
                    <a:lstStyle/>
                    <a:p>
                      <a:pPr algn="r" fontAlgn="b"/>
                      <a:r>
                        <a:rPr lang="en-US" sz="800" b="0" i="0" u="none" strike="noStrike" dirty="0">
                          <a:effectLst/>
                          <a:latin typeface="Arial" panose="020B0604020202020204" pitchFamily="34" charset="0"/>
                        </a:rPr>
                        <a:t>2,075.84</a:t>
                      </a:r>
                    </a:p>
                  </a:txBody>
                  <a:tcPr marL="9479" marR="9479" marT="9479" marB="0" anchor="b">
                    <a:lnL>
                      <a:noFill/>
                    </a:lnL>
                    <a:lnR>
                      <a:noFill/>
                    </a:lnR>
                    <a:lnT>
                      <a:noFill/>
                    </a:lnT>
                    <a:lnB>
                      <a:noFill/>
                    </a:lnB>
                    <a:solidFill>
                      <a:srgbClr val="FFFF99"/>
                    </a:solidFill>
                  </a:tcPr>
                </a:tc>
                <a:tc>
                  <a:txBody>
                    <a:bodyPr/>
                    <a:lstStyle/>
                    <a:p>
                      <a:pPr algn="r" fontAlgn="b"/>
                      <a:r>
                        <a:rPr lang="en-US" sz="800" b="0" i="0" u="none" strike="noStrike" dirty="0">
                          <a:solidFill>
                            <a:srgbClr val="000000"/>
                          </a:solidFill>
                          <a:effectLst/>
                          <a:latin typeface="Arial" panose="020B0604020202020204" pitchFamily="34" charset="0"/>
                        </a:rPr>
                        <a:t>1,426.78</a:t>
                      </a:r>
                    </a:p>
                  </a:txBody>
                  <a:tcPr marL="9479" marR="9479" marT="9479" marB="0" anchor="b">
                    <a:lnL>
                      <a:noFill/>
                    </a:lnL>
                    <a:lnR>
                      <a:noFill/>
                    </a:lnR>
                    <a:lnT>
                      <a:noFill/>
                    </a:lnT>
                    <a:lnB>
                      <a:noFill/>
                    </a:lnB>
                    <a:solidFill>
                      <a:srgbClr val="FFFF99"/>
                    </a:solidFill>
                  </a:tcPr>
                </a:tc>
                <a:tc>
                  <a:txBody>
                    <a:bodyPr/>
                    <a:lstStyle/>
                    <a:p>
                      <a:pPr algn="r" fontAlgn="b"/>
                      <a:r>
                        <a:rPr lang="en-US" sz="800" b="0" i="0" u="none" strike="noStrike" dirty="0">
                          <a:solidFill>
                            <a:srgbClr val="000000"/>
                          </a:solidFill>
                          <a:effectLst/>
                          <a:latin typeface="Arial" panose="020B0604020202020204" pitchFamily="34" charset="0"/>
                        </a:rPr>
                        <a:t>755.29</a:t>
                      </a:r>
                    </a:p>
                  </a:txBody>
                  <a:tcPr marL="9479" marR="9479" marT="9479" marB="0" anchor="b">
                    <a:lnL>
                      <a:noFill/>
                    </a:lnL>
                    <a:lnR>
                      <a:noFill/>
                    </a:lnR>
                    <a:lnT>
                      <a:noFill/>
                    </a:lnT>
                    <a:lnB>
                      <a:noFill/>
                    </a:lnB>
                    <a:solidFill>
                      <a:srgbClr val="FFFF99"/>
                    </a:solidFill>
                  </a:tcPr>
                </a:tc>
                <a:tc>
                  <a:txBody>
                    <a:bodyPr/>
                    <a:lstStyle/>
                    <a:p>
                      <a:pPr algn="r" fontAlgn="b"/>
                      <a:r>
                        <a:rPr lang="en-US" sz="800" b="0" i="0" u="none" strike="noStrike" dirty="0">
                          <a:solidFill>
                            <a:srgbClr val="000000"/>
                          </a:solidFill>
                          <a:effectLst/>
                          <a:latin typeface="Arial" panose="020B0604020202020204" pitchFamily="34" charset="0"/>
                        </a:rPr>
                        <a:t>2,182.07</a:t>
                      </a:r>
                    </a:p>
                  </a:txBody>
                  <a:tcPr marL="9479" marR="9479" marT="9479" marB="0" anchor="b">
                    <a:lnL>
                      <a:noFill/>
                    </a:lnL>
                    <a:lnR>
                      <a:noFill/>
                    </a:lnR>
                    <a:lnT>
                      <a:noFill/>
                    </a:lnT>
                    <a:lnB>
                      <a:noFill/>
                    </a:lnB>
                    <a:solidFill>
                      <a:srgbClr val="FFFF99"/>
                    </a:solidFill>
                  </a:tcPr>
                </a:tc>
                <a:tc>
                  <a:txBody>
                    <a:bodyPr/>
                    <a:lstStyle/>
                    <a:p>
                      <a:pPr algn="r" fontAlgn="b"/>
                      <a:r>
                        <a:rPr lang="en-US" sz="800" b="0" i="0" u="none" strike="noStrike" dirty="0">
                          <a:effectLst/>
                          <a:latin typeface="Arial" panose="020B0604020202020204" pitchFamily="34" charset="0"/>
                        </a:rPr>
                        <a:t>2,182.07</a:t>
                      </a:r>
                    </a:p>
                  </a:txBody>
                  <a:tcPr marL="9479" marR="9479" marT="9479" marB="0" anchor="b">
                    <a:lnL>
                      <a:noFill/>
                    </a:lnL>
                    <a:lnR>
                      <a:noFill/>
                    </a:lnR>
                    <a:lnT>
                      <a:noFill/>
                    </a:lnT>
                    <a:lnB>
                      <a:noFill/>
                    </a:lnB>
                    <a:solidFill>
                      <a:srgbClr val="FFFF99"/>
                    </a:solidFill>
                  </a:tcPr>
                </a:tc>
                <a:tc>
                  <a:txBody>
                    <a:bodyPr/>
                    <a:lstStyle/>
                    <a:p>
                      <a:pPr algn="r" fontAlgn="b"/>
                      <a:r>
                        <a:rPr lang="en-US" sz="800" b="0" i="0" u="none" strike="noStrike" dirty="0">
                          <a:effectLst/>
                          <a:latin typeface="Arial" panose="020B0604020202020204" pitchFamily="34" charset="0"/>
                        </a:rPr>
                        <a:t>2,380.00</a:t>
                      </a:r>
                    </a:p>
                  </a:txBody>
                  <a:tcPr marL="9479" marR="9479" marT="9479" marB="0" anchor="b">
                    <a:lnL>
                      <a:noFill/>
                    </a:lnL>
                    <a:lnR>
                      <a:noFill/>
                    </a:lnR>
                    <a:lnT>
                      <a:noFill/>
                    </a:lnT>
                    <a:lnB>
                      <a:noFill/>
                    </a:lnB>
                    <a:solidFill>
                      <a:srgbClr val="FFFF99"/>
                    </a:solidFill>
                  </a:tcPr>
                </a:tc>
                <a:extLst>
                  <a:ext uri="{0D108BD9-81ED-4DB2-BD59-A6C34878D82A}">
                    <a16:rowId xmlns:a16="http://schemas.microsoft.com/office/drawing/2014/main" val="2756691125"/>
                  </a:ext>
                </a:extLst>
              </a:tr>
              <a:tr h="170626">
                <a:tc>
                  <a:txBody>
                    <a:bodyPr/>
                    <a:lstStyle/>
                    <a:p>
                      <a:pPr algn="l" fontAlgn="b"/>
                      <a:endParaRPr lang="en-US" sz="800" b="1" i="0" u="none" strike="noStrike" dirty="0">
                        <a:solidFill>
                          <a:srgbClr val="000000"/>
                        </a:solidFill>
                        <a:effectLst/>
                        <a:latin typeface="Arial" panose="020B0604020202020204" pitchFamily="34" charset="0"/>
                      </a:endParaRPr>
                    </a:p>
                  </a:txBody>
                  <a:tcPr marL="9479" marR="9479" marT="9479" marB="0" anchor="b">
                    <a:lnL>
                      <a:noFill/>
                    </a:lnL>
                    <a:lnR>
                      <a:noFill/>
                    </a:lnR>
                    <a:lnT>
                      <a:noFill/>
                    </a:lnT>
                    <a:lnB>
                      <a:noFill/>
                    </a:lnB>
                  </a:tcPr>
                </a:tc>
                <a:tc gridSpan="3">
                  <a:txBody>
                    <a:bodyPr/>
                    <a:lstStyle/>
                    <a:p>
                      <a:pPr algn="l" fontAlgn="b"/>
                      <a:r>
                        <a:rPr lang="en-US" sz="800" b="1" i="0" u="none" strike="noStrike" dirty="0">
                          <a:solidFill>
                            <a:srgbClr val="000000"/>
                          </a:solidFill>
                          <a:effectLst/>
                          <a:latin typeface="Arial" panose="020B0604020202020204" pitchFamily="34" charset="0"/>
                        </a:rPr>
                        <a:t>55109 · LIBRARY EXPENSES - Other</a:t>
                      </a:r>
                    </a:p>
                  </a:txBody>
                  <a:tcPr marL="9479" marR="9479" marT="9479" marB="0" anchor="b">
                    <a:lnL>
                      <a:noFill/>
                    </a:lnL>
                    <a:lnR>
                      <a:noFill/>
                    </a:lnR>
                    <a:lnT>
                      <a:noFill/>
                    </a:lnT>
                    <a:lnB>
                      <a:noFill/>
                    </a:lnB>
                  </a:tcPr>
                </a:tc>
                <a:tc hMerge="1">
                  <a:txBody>
                    <a:bodyPr/>
                    <a:lstStyle/>
                    <a:p>
                      <a:endParaRPr lang="en-US"/>
                    </a:p>
                  </a:txBody>
                  <a:tcPr/>
                </a:tc>
                <a:tc hMerge="1">
                  <a:txBody>
                    <a:bodyPr/>
                    <a:lstStyle/>
                    <a:p>
                      <a:endParaRPr lang="en-US"/>
                    </a:p>
                  </a:txBody>
                  <a:tcPr/>
                </a:tc>
                <a:tc>
                  <a:txBody>
                    <a:bodyPr/>
                    <a:lstStyle/>
                    <a:p>
                      <a:pPr algn="l" fontAlgn="b"/>
                      <a:endParaRPr lang="en-US" sz="800" b="0" i="0" u="none" strike="noStrike" dirty="0">
                        <a:solidFill>
                          <a:srgbClr val="000000"/>
                        </a:solidFill>
                        <a:effectLst/>
                        <a:latin typeface="Arial" panose="020B0604020202020204" pitchFamily="34" charset="0"/>
                      </a:endParaRPr>
                    </a:p>
                  </a:txBody>
                  <a:tcPr marL="9479" marR="9479" marT="9479" marB="0" anchor="b">
                    <a:lnL>
                      <a:noFill/>
                    </a:lnL>
                    <a:lnR>
                      <a:noFill/>
                    </a:lnR>
                    <a:lnT>
                      <a:noFill/>
                    </a:lnT>
                    <a:lnB>
                      <a:noFill/>
                    </a:lnB>
                  </a:tcPr>
                </a:tc>
                <a:tc>
                  <a:txBody>
                    <a:bodyPr/>
                    <a:lstStyle/>
                    <a:p>
                      <a:pPr algn="r" fontAlgn="b"/>
                      <a:r>
                        <a:rPr lang="en-US" sz="800" b="0" i="0" u="none" strike="noStrike" dirty="0">
                          <a:solidFill>
                            <a:srgbClr val="000000"/>
                          </a:solidFill>
                          <a:effectLst/>
                          <a:latin typeface="Arial" panose="020B0604020202020204" pitchFamily="34" charset="0"/>
                        </a:rPr>
                        <a:t>13,214.47</a:t>
                      </a:r>
                    </a:p>
                  </a:txBody>
                  <a:tcPr marL="9479" marR="9479" marT="9479" marB="0" anchor="b">
                    <a:lnL>
                      <a:noFill/>
                    </a:lnL>
                    <a:lnR>
                      <a:noFill/>
                    </a:lnR>
                    <a:lnT>
                      <a:noFill/>
                    </a:lnT>
                    <a:lnB w="12700" cap="flat" cmpd="sng" algn="ctr">
                      <a:solidFill>
                        <a:srgbClr val="000000"/>
                      </a:solidFill>
                      <a:prstDash val="solid"/>
                      <a:round/>
                      <a:headEnd type="none" w="med" len="med"/>
                      <a:tailEnd type="none" w="med" len="med"/>
                    </a:lnB>
                    <a:solidFill>
                      <a:srgbClr val="CCCCFF"/>
                    </a:solidFill>
                  </a:tcPr>
                </a:tc>
                <a:tc>
                  <a:txBody>
                    <a:bodyPr/>
                    <a:lstStyle/>
                    <a:p>
                      <a:pPr algn="r" fontAlgn="b"/>
                      <a:r>
                        <a:rPr lang="en-US" sz="800" b="0" i="0" u="none" strike="noStrike" dirty="0">
                          <a:solidFill>
                            <a:srgbClr val="000000"/>
                          </a:solidFill>
                          <a:effectLst/>
                          <a:latin typeface="Arial" panose="020B0604020202020204" pitchFamily="34" charset="0"/>
                        </a:rPr>
                        <a:t>15,273.54</a:t>
                      </a:r>
                    </a:p>
                  </a:txBody>
                  <a:tcPr marL="9479" marR="9479" marT="9479" marB="0" anchor="b">
                    <a:lnL>
                      <a:noFill/>
                    </a:lnL>
                    <a:lnR>
                      <a:noFill/>
                    </a:lnR>
                    <a:lnT>
                      <a:noFill/>
                    </a:lnT>
                    <a:lnB w="12700" cap="flat" cmpd="sng" algn="ctr">
                      <a:solidFill>
                        <a:srgbClr val="000000"/>
                      </a:solidFill>
                      <a:prstDash val="solid"/>
                      <a:round/>
                      <a:headEnd type="none" w="med" len="med"/>
                      <a:tailEnd type="none" w="med" len="med"/>
                    </a:lnB>
                    <a:solidFill>
                      <a:srgbClr val="99CCFF"/>
                    </a:solidFill>
                  </a:tcPr>
                </a:tc>
                <a:tc>
                  <a:txBody>
                    <a:bodyPr/>
                    <a:lstStyle/>
                    <a:p>
                      <a:pPr algn="r" fontAlgn="b"/>
                      <a:r>
                        <a:rPr lang="en-US" sz="800" b="0" i="0" u="none" strike="noStrike" dirty="0">
                          <a:effectLst/>
                          <a:latin typeface="Arial" panose="020B0604020202020204" pitchFamily="34" charset="0"/>
                        </a:rPr>
                        <a:t>10,499.80</a:t>
                      </a:r>
                    </a:p>
                  </a:txBody>
                  <a:tcPr marL="9479" marR="9479" marT="9479" marB="0" anchor="b">
                    <a:lnL>
                      <a:noFill/>
                    </a:lnL>
                    <a:lnR>
                      <a:noFill/>
                    </a:lnR>
                    <a:lnT>
                      <a:noFill/>
                    </a:lnT>
                    <a:lnB w="12700" cap="flat" cmpd="sng" algn="ctr">
                      <a:solidFill>
                        <a:srgbClr val="000000"/>
                      </a:solidFill>
                      <a:prstDash val="solid"/>
                      <a:round/>
                      <a:headEnd type="none" w="med" len="med"/>
                      <a:tailEnd type="none" w="med" len="med"/>
                    </a:lnB>
                    <a:solidFill>
                      <a:srgbClr val="FFFF99"/>
                    </a:solidFill>
                  </a:tcPr>
                </a:tc>
                <a:tc>
                  <a:txBody>
                    <a:bodyPr/>
                    <a:lstStyle/>
                    <a:p>
                      <a:pPr algn="r" fontAlgn="b"/>
                      <a:r>
                        <a:rPr lang="en-US" sz="800" b="0" i="0" u="none" strike="noStrike" dirty="0">
                          <a:solidFill>
                            <a:srgbClr val="000000"/>
                          </a:solidFill>
                          <a:effectLst/>
                          <a:latin typeface="Arial" panose="020B0604020202020204" pitchFamily="34" charset="0"/>
                        </a:rPr>
                        <a:t>9,766.21</a:t>
                      </a:r>
                    </a:p>
                  </a:txBody>
                  <a:tcPr marL="9479" marR="9479" marT="9479" marB="0" anchor="b">
                    <a:lnL>
                      <a:noFill/>
                    </a:lnL>
                    <a:lnR>
                      <a:noFill/>
                    </a:lnR>
                    <a:lnT>
                      <a:noFill/>
                    </a:lnT>
                    <a:lnB w="12700" cap="flat" cmpd="sng" algn="ctr">
                      <a:solidFill>
                        <a:srgbClr val="000000"/>
                      </a:solidFill>
                      <a:prstDash val="solid"/>
                      <a:round/>
                      <a:headEnd type="none" w="med" len="med"/>
                      <a:tailEnd type="none" w="med" len="med"/>
                    </a:lnB>
                    <a:solidFill>
                      <a:srgbClr val="FFFF99"/>
                    </a:solidFill>
                  </a:tcPr>
                </a:tc>
                <a:tc>
                  <a:txBody>
                    <a:bodyPr/>
                    <a:lstStyle/>
                    <a:p>
                      <a:pPr algn="r" fontAlgn="b"/>
                      <a:r>
                        <a:rPr lang="en-US" sz="800" b="0" i="0" u="none" strike="noStrike" dirty="0">
                          <a:solidFill>
                            <a:srgbClr val="000000"/>
                          </a:solidFill>
                          <a:effectLst/>
                          <a:latin typeface="Arial" panose="020B0604020202020204" pitchFamily="34" charset="0"/>
                        </a:rPr>
                        <a:t>233.79</a:t>
                      </a:r>
                    </a:p>
                  </a:txBody>
                  <a:tcPr marL="9479" marR="9479" marT="9479" marB="0" anchor="b">
                    <a:lnL>
                      <a:noFill/>
                    </a:lnL>
                    <a:lnR>
                      <a:noFill/>
                    </a:lnR>
                    <a:lnT>
                      <a:noFill/>
                    </a:lnT>
                    <a:lnB w="12700" cap="flat" cmpd="sng" algn="ctr">
                      <a:solidFill>
                        <a:srgbClr val="000000"/>
                      </a:solidFill>
                      <a:prstDash val="solid"/>
                      <a:round/>
                      <a:headEnd type="none" w="med" len="med"/>
                      <a:tailEnd type="none" w="med" len="med"/>
                    </a:lnB>
                    <a:solidFill>
                      <a:srgbClr val="FFFF99"/>
                    </a:solidFill>
                  </a:tcPr>
                </a:tc>
                <a:tc>
                  <a:txBody>
                    <a:bodyPr/>
                    <a:lstStyle/>
                    <a:p>
                      <a:pPr algn="r" fontAlgn="b"/>
                      <a:r>
                        <a:rPr lang="en-US" sz="800" b="0" i="0" u="none" strike="noStrike" dirty="0">
                          <a:solidFill>
                            <a:srgbClr val="000000"/>
                          </a:solidFill>
                          <a:effectLst/>
                          <a:latin typeface="Arial" panose="020B0604020202020204" pitchFamily="34" charset="0"/>
                        </a:rPr>
                        <a:t>10,000.00</a:t>
                      </a:r>
                    </a:p>
                  </a:txBody>
                  <a:tcPr marL="9479" marR="9479" marT="9479" marB="0" anchor="b">
                    <a:lnL>
                      <a:noFill/>
                    </a:lnL>
                    <a:lnR>
                      <a:noFill/>
                    </a:lnR>
                    <a:lnT>
                      <a:noFill/>
                    </a:lnT>
                    <a:lnB w="12700" cap="flat" cmpd="sng" algn="ctr">
                      <a:solidFill>
                        <a:srgbClr val="000000"/>
                      </a:solidFill>
                      <a:prstDash val="solid"/>
                      <a:round/>
                      <a:headEnd type="none" w="med" len="med"/>
                      <a:tailEnd type="none" w="med" len="med"/>
                    </a:lnB>
                    <a:solidFill>
                      <a:srgbClr val="FFFF99"/>
                    </a:solidFill>
                  </a:tcPr>
                </a:tc>
                <a:tc>
                  <a:txBody>
                    <a:bodyPr/>
                    <a:lstStyle/>
                    <a:p>
                      <a:pPr algn="r" fontAlgn="b"/>
                      <a:r>
                        <a:rPr lang="en-US" sz="800" b="0" i="0" u="none" strike="noStrike" dirty="0">
                          <a:effectLst/>
                          <a:latin typeface="Arial" panose="020B0604020202020204" pitchFamily="34" charset="0"/>
                        </a:rPr>
                        <a:t>10,000.00</a:t>
                      </a:r>
                    </a:p>
                  </a:txBody>
                  <a:tcPr marL="9479" marR="9479" marT="9479" marB="0" anchor="b">
                    <a:lnL>
                      <a:noFill/>
                    </a:lnL>
                    <a:lnR>
                      <a:noFill/>
                    </a:lnR>
                    <a:lnT>
                      <a:noFill/>
                    </a:lnT>
                    <a:lnB w="12700" cap="flat" cmpd="sng" algn="ctr">
                      <a:solidFill>
                        <a:srgbClr val="000000"/>
                      </a:solidFill>
                      <a:prstDash val="solid"/>
                      <a:round/>
                      <a:headEnd type="none" w="med" len="med"/>
                      <a:tailEnd type="none" w="med" len="med"/>
                    </a:lnB>
                    <a:solidFill>
                      <a:srgbClr val="FFFF99"/>
                    </a:solidFill>
                  </a:tcPr>
                </a:tc>
                <a:tc>
                  <a:txBody>
                    <a:bodyPr/>
                    <a:lstStyle/>
                    <a:p>
                      <a:pPr algn="r" fontAlgn="b"/>
                      <a:r>
                        <a:rPr lang="en-US" sz="800" b="0" i="0" u="none" strike="noStrike" dirty="0">
                          <a:effectLst/>
                          <a:latin typeface="Arial" panose="020B0604020202020204" pitchFamily="34" charset="0"/>
                        </a:rPr>
                        <a:t>10,000.00</a:t>
                      </a:r>
                    </a:p>
                  </a:txBody>
                  <a:tcPr marL="9479" marR="9479" marT="9479" marB="0" anchor="b">
                    <a:lnL>
                      <a:noFill/>
                    </a:lnL>
                    <a:lnR>
                      <a:noFill/>
                    </a:lnR>
                    <a:lnT>
                      <a:noFill/>
                    </a:lnT>
                    <a:lnB w="12700" cap="flat" cmpd="sng" algn="ctr">
                      <a:solidFill>
                        <a:srgbClr val="000000"/>
                      </a:solidFill>
                      <a:prstDash val="solid"/>
                      <a:round/>
                      <a:headEnd type="none" w="med" len="med"/>
                      <a:tailEnd type="none" w="med" len="med"/>
                    </a:lnB>
                    <a:solidFill>
                      <a:srgbClr val="FFFF99"/>
                    </a:solidFill>
                  </a:tcPr>
                </a:tc>
                <a:extLst>
                  <a:ext uri="{0D108BD9-81ED-4DB2-BD59-A6C34878D82A}">
                    <a16:rowId xmlns:a16="http://schemas.microsoft.com/office/drawing/2014/main" val="3867231127"/>
                  </a:ext>
                </a:extLst>
              </a:tr>
              <a:tr h="161147">
                <a:tc gridSpan="3">
                  <a:txBody>
                    <a:bodyPr/>
                    <a:lstStyle/>
                    <a:p>
                      <a:pPr algn="l" fontAlgn="b"/>
                      <a:r>
                        <a:rPr lang="en-US" sz="800" b="1" i="0" u="none" strike="noStrike" dirty="0">
                          <a:solidFill>
                            <a:srgbClr val="000000"/>
                          </a:solidFill>
                          <a:effectLst/>
                          <a:latin typeface="Arial" panose="020B0604020202020204" pitchFamily="34" charset="0"/>
                        </a:rPr>
                        <a:t>Total 55109 · LIBRARY EXPENSES</a:t>
                      </a:r>
                    </a:p>
                  </a:txBody>
                  <a:tcPr marL="9479" marR="9479" marT="9479" marB="0" anchor="b">
                    <a:lnL>
                      <a:noFill/>
                    </a:lnL>
                    <a:lnR>
                      <a:noFill/>
                    </a:lnR>
                    <a:lnT>
                      <a:noFill/>
                    </a:lnT>
                    <a:lnB>
                      <a:noFill/>
                    </a:lnB>
                  </a:tcPr>
                </a:tc>
                <a:tc hMerge="1">
                  <a:txBody>
                    <a:bodyPr/>
                    <a:lstStyle/>
                    <a:p>
                      <a:endParaRPr lang="en-US"/>
                    </a:p>
                  </a:txBody>
                  <a:tcPr/>
                </a:tc>
                <a:tc hMerge="1">
                  <a:txBody>
                    <a:bodyPr/>
                    <a:lstStyle/>
                    <a:p>
                      <a:endParaRPr lang="en-US"/>
                    </a:p>
                  </a:txBody>
                  <a:tcPr/>
                </a:tc>
                <a:tc>
                  <a:txBody>
                    <a:bodyPr/>
                    <a:lstStyle/>
                    <a:p>
                      <a:pPr algn="l" fontAlgn="b"/>
                      <a:endParaRPr lang="en-US" sz="800" b="1" i="0" u="none" strike="noStrike" dirty="0">
                        <a:solidFill>
                          <a:srgbClr val="000000"/>
                        </a:solidFill>
                        <a:effectLst/>
                        <a:latin typeface="Arial" panose="020B0604020202020204" pitchFamily="34" charset="0"/>
                      </a:endParaRPr>
                    </a:p>
                  </a:txBody>
                  <a:tcPr marL="9479" marR="9479" marT="9479" marB="0" anchor="b">
                    <a:lnL>
                      <a:noFill/>
                    </a:lnL>
                    <a:lnR>
                      <a:noFill/>
                    </a:lnR>
                    <a:lnT>
                      <a:noFill/>
                    </a:lnT>
                    <a:lnB>
                      <a:noFill/>
                    </a:lnB>
                  </a:tcPr>
                </a:tc>
                <a:tc>
                  <a:txBody>
                    <a:bodyPr/>
                    <a:lstStyle/>
                    <a:p>
                      <a:pPr algn="l" fontAlgn="b"/>
                      <a:endParaRPr lang="en-US" sz="800" b="0" i="0" u="none" strike="noStrike" dirty="0">
                        <a:solidFill>
                          <a:srgbClr val="000000"/>
                        </a:solidFill>
                        <a:effectLst/>
                        <a:latin typeface="Arial" panose="020B0604020202020204" pitchFamily="34" charset="0"/>
                      </a:endParaRPr>
                    </a:p>
                  </a:txBody>
                  <a:tcPr marL="9479" marR="9479" marT="9479" marB="0" anchor="b">
                    <a:lnL>
                      <a:noFill/>
                    </a:lnL>
                    <a:lnR>
                      <a:noFill/>
                    </a:lnR>
                    <a:lnT>
                      <a:noFill/>
                    </a:lnT>
                    <a:lnB>
                      <a:noFill/>
                    </a:lnB>
                  </a:tcPr>
                </a:tc>
                <a:tc>
                  <a:txBody>
                    <a:bodyPr/>
                    <a:lstStyle/>
                    <a:p>
                      <a:pPr algn="r" fontAlgn="b"/>
                      <a:r>
                        <a:rPr lang="en-US" sz="800" b="0" i="0" u="none" strike="noStrike" dirty="0">
                          <a:solidFill>
                            <a:srgbClr val="000000"/>
                          </a:solidFill>
                          <a:effectLst/>
                          <a:latin typeface="Arial" panose="020B0604020202020204" pitchFamily="34" charset="0"/>
                        </a:rPr>
                        <a:t>124,293.38</a:t>
                      </a:r>
                    </a:p>
                  </a:txBody>
                  <a:tcPr marL="9479" marR="9479" marT="9479" marB="0" anchor="b">
                    <a:lnL>
                      <a:noFill/>
                    </a:lnL>
                    <a:lnR>
                      <a:noFill/>
                    </a:lnR>
                    <a:lnT w="12700" cap="flat" cmpd="sng" algn="ctr">
                      <a:solidFill>
                        <a:srgbClr val="000000"/>
                      </a:solidFill>
                      <a:prstDash val="solid"/>
                      <a:round/>
                      <a:headEnd type="none" w="med" len="med"/>
                      <a:tailEnd type="none" w="med" len="med"/>
                    </a:lnT>
                    <a:lnB>
                      <a:noFill/>
                    </a:lnB>
                    <a:solidFill>
                      <a:srgbClr val="CCCCFF"/>
                    </a:solidFill>
                  </a:tcPr>
                </a:tc>
                <a:tc>
                  <a:txBody>
                    <a:bodyPr/>
                    <a:lstStyle/>
                    <a:p>
                      <a:pPr algn="r" fontAlgn="b"/>
                      <a:r>
                        <a:rPr lang="en-US" sz="800" b="0" i="0" u="none" strike="noStrike" dirty="0">
                          <a:solidFill>
                            <a:srgbClr val="000000"/>
                          </a:solidFill>
                          <a:effectLst/>
                          <a:latin typeface="Arial" panose="020B0604020202020204" pitchFamily="34" charset="0"/>
                        </a:rPr>
                        <a:t>96,936.67</a:t>
                      </a:r>
                    </a:p>
                  </a:txBody>
                  <a:tcPr marL="9479" marR="9479" marT="9479" marB="0" anchor="b">
                    <a:lnL>
                      <a:noFill/>
                    </a:lnL>
                    <a:lnR>
                      <a:noFill/>
                    </a:lnR>
                    <a:lnT w="12700" cap="flat" cmpd="sng" algn="ctr">
                      <a:solidFill>
                        <a:srgbClr val="000000"/>
                      </a:solidFill>
                      <a:prstDash val="solid"/>
                      <a:round/>
                      <a:headEnd type="none" w="med" len="med"/>
                      <a:tailEnd type="none" w="med" len="med"/>
                    </a:lnT>
                    <a:lnB>
                      <a:noFill/>
                    </a:lnB>
                    <a:solidFill>
                      <a:srgbClr val="99CCFF"/>
                    </a:solidFill>
                  </a:tcPr>
                </a:tc>
                <a:tc>
                  <a:txBody>
                    <a:bodyPr/>
                    <a:lstStyle/>
                    <a:p>
                      <a:pPr algn="r" fontAlgn="b"/>
                      <a:r>
                        <a:rPr lang="en-US" sz="800" b="0" i="0" u="none" strike="noStrike" dirty="0">
                          <a:solidFill>
                            <a:srgbClr val="000000"/>
                          </a:solidFill>
                          <a:effectLst/>
                          <a:latin typeface="Arial" panose="020B0604020202020204" pitchFamily="34" charset="0"/>
                        </a:rPr>
                        <a:t>93,781.91</a:t>
                      </a:r>
                    </a:p>
                  </a:txBody>
                  <a:tcPr marL="9479" marR="9479" marT="9479" marB="0" anchor="b">
                    <a:lnL>
                      <a:noFill/>
                    </a:lnL>
                    <a:lnR>
                      <a:noFill/>
                    </a:lnR>
                    <a:lnT w="12700" cap="flat" cmpd="sng" algn="ctr">
                      <a:solidFill>
                        <a:srgbClr val="000000"/>
                      </a:solidFill>
                      <a:prstDash val="solid"/>
                      <a:round/>
                      <a:headEnd type="none" w="med" len="med"/>
                      <a:tailEnd type="none" w="med" len="med"/>
                    </a:lnT>
                    <a:lnB>
                      <a:noFill/>
                    </a:lnB>
                    <a:solidFill>
                      <a:srgbClr val="FFFF99"/>
                    </a:solidFill>
                  </a:tcPr>
                </a:tc>
                <a:tc>
                  <a:txBody>
                    <a:bodyPr/>
                    <a:lstStyle/>
                    <a:p>
                      <a:pPr algn="r" fontAlgn="b"/>
                      <a:r>
                        <a:rPr lang="en-US" sz="800" b="0" i="0" u="none" strike="noStrike" dirty="0">
                          <a:solidFill>
                            <a:srgbClr val="000000"/>
                          </a:solidFill>
                          <a:effectLst/>
                          <a:latin typeface="Arial" panose="020B0604020202020204" pitchFamily="34" charset="0"/>
                        </a:rPr>
                        <a:t>43,770.24</a:t>
                      </a:r>
                    </a:p>
                  </a:txBody>
                  <a:tcPr marL="9479" marR="9479" marT="9479" marB="0" anchor="b">
                    <a:lnL>
                      <a:noFill/>
                    </a:lnL>
                    <a:lnR>
                      <a:noFill/>
                    </a:lnR>
                    <a:lnT w="12700" cap="flat" cmpd="sng" algn="ctr">
                      <a:solidFill>
                        <a:srgbClr val="000000"/>
                      </a:solidFill>
                      <a:prstDash val="solid"/>
                      <a:round/>
                      <a:headEnd type="none" w="med" len="med"/>
                      <a:tailEnd type="none" w="med" len="med"/>
                    </a:lnT>
                    <a:lnB>
                      <a:noFill/>
                    </a:lnB>
                    <a:solidFill>
                      <a:srgbClr val="FFFF99"/>
                    </a:solidFill>
                  </a:tcPr>
                </a:tc>
                <a:tc>
                  <a:txBody>
                    <a:bodyPr/>
                    <a:lstStyle/>
                    <a:p>
                      <a:pPr algn="r" fontAlgn="b"/>
                      <a:r>
                        <a:rPr lang="en-US" sz="800" b="0" i="0" u="none" strike="noStrike" dirty="0">
                          <a:solidFill>
                            <a:srgbClr val="000000"/>
                          </a:solidFill>
                          <a:effectLst/>
                          <a:latin typeface="Arial" panose="020B0604020202020204" pitchFamily="34" charset="0"/>
                        </a:rPr>
                        <a:t>24,757.27</a:t>
                      </a:r>
                    </a:p>
                  </a:txBody>
                  <a:tcPr marL="9479" marR="9479" marT="9479" marB="0" anchor="b">
                    <a:lnL>
                      <a:noFill/>
                    </a:lnL>
                    <a:lnR>
                      <a:noFill/>
                    </a:lnR>
                    <a:lnT w="12700" cap="flat" cmpd="sng" algn="ctr">
                      <a:solidFill>
                        <a:srgbClr val="000000"/>
                      </a:solidFill>
                      <a:prstDash val="solid"/>
                      <a:round/>
                      <a:headEnd type="none" w="med" len="med"/>
                      <a:tailEnd type="none" w="med" len="med"/>
                    </a:lnT>
                    <a:lnB>
                      <a:noFill/>
                    </a:lnB>
                    <a:solidFill>
                      <a:srgbClr val="FFFF99"/>
                    </a:solidFill>
                  </a:tcPr>
                </a:tc>
                <a:tc>
                  <a:txBody>
                    <a:bodyPr/>
                    <a:lstStyle/>
                    <a:p>
                      <a:pPr algn="r" fontAlgn="b"/>
                      <a:r>
                        <a:rPr lang="en-US" sz="800" b="0" i="0" u="none" strike="noStrike" dirty="0">
                          <a:solidFill>
                            <a:srgbClr val="000000"/>
                          </a:solidFill>
                          <a:effectLst/>
                          <a:latin typeface="Arial" panose="020B0604020202020204" pitchFamily="34" charset="0"/>
                        </a:rPr>
                        <a:t>68,527.51</a:t>
                      </a:r>
                    </a:p>
                  </a:txBody>
                  <a:tcPr marL="9479" marR="9479" marT="9479" marB="0" anchor="b">
                    <a:lnL>
                      <a:noFill/>
                    </a:lnL>
                    <a:lnR>
                      <a:noFill/>
                    </a:lnR>
                    <a:lnT w="12700" cap="flat" cmpd="sng" algn="ctr">
                      <a:solidFill>
                        <a:srgbClr val="000000"/>
                      </a:solidFill>
                      <a:prstDash val="solid"/>
                      <a:round/>
                      <a:headEnd type="none" w="med" len="med"/>
                      <a:tailEnd type="none" w="med" len="med"/>
                    </a:lnT>
                    <a:lnB>
                      <a:noFill/>
                    </a:lnB>
                    <a:solidFill>
                      <a:srgbClr val="FFFF99"/>
                    </a:solidFill>
                  </a:tcPr>
                </a:tc>
                <a:tc>
                  <a:txBody>
                    <a:bodyPr/>
                    <a:lstStyle/>
                    <a:p>
                      <a:pPr algn="r" fontAlgn="b"/>
                      <a:r>
                        <a:rPr lang="en-US" sz="800" b="0" i="0" u="none" strike="noStrike" dirty="0">
                          <a:solidFill>
                            <a:srgbClr val="000000"/>
                          </a:solidFill>
                          <a:effectLst/>
                          <a:latin typeface="Arial" panose="020B0604020202020204" pitchFamily="34" charset="0"/>
                        </a:rPr>
                        <a:t>68,527.51</a:t>
                      </a:r>
                    </a:p>
                  </a:txBody>
                  <a:tcPr marL="9479" marR="9479" marT="9479" marB="0" anchor="b">
                    <a:lnL>
                      <a:noFill/>
                    </a:lnL>
                    <a:lnR>
                      <a:noFill/>
                    </a:lnR>
                    <a:lnT w="12700" cap="flat" cmpd="sng" algn="ctr">
                      <a:solidFill>
                        <a:srgbClr val="000000"/>
                      </a:solidFill>
                      <a:prstDash val="solid"/>
                      <a:round/>
                      <a:headEnd type="none" w="med" len="med"/>
                      <a:tailEnd type="none" w="med" len="med"/>
                    </a:lnT>
                    <a:lnB>
                      <a:noFill/>
                    </a:lnB>
                    <a:solidFill>
                      <a:srgbClr val="FFFF99"/>
                    </a:solidFill>
                  </a:tcPr>
                </a:tc>
                <a:tc>
                  <a:txBody>
                    <a:bodyPr/>
                    <a:lstStyle/>
                    <a:p>
                      <a:pPr algn="r" fontAlgn="b"/>
                      <a:r>
                        <a:rPr lang="en-US" sz="800" b="0" i="0" u="none" strike="noStrike" dirty="0">
                          <a:solidFill>
                            <a:srgbClr val="000000"/>
                          </a:solidFill>
                          <a:effectLst/>
                          <a:latin typeface="Arial" panose="020B0604020202020204" pitchFamily="34" charset="0"/>
                        </a:rPr>
                        <a:t>70,900.00</a:t>
                      </a:r>
                    </a:p>
                  </a:txBody>
                  <a:tcPr marL="9479" marR="9479" marT="9479" marB="0" anchor="b">
                    <a:lnL>
                      <a:noFill/>
                    </a:lnL>
                    <a:lnR>
                      <a:noFill/>
                    </a:lnR>
                    <a:lnT w="12700" cap="flat" cmpd="sng" algn="ctr">
                      <a:solidFill>
                        <a:srgbClr val="000000"/>
                      </a:solidFill>
                      <a:prstDash val="solid"/>
                      <a:round/>
                      <a:headEnd type="none" w="med" len="med"/>
                      <a:tailEnd type="none" w="med" len="med"/>
                    </a:lnT>
                    <a:lnB>
                      <a:noFill/>
                    </a:lnB>
                    <a:solidFill>
                      <a:srgbClr val="FFFF99"/>
                    </a:solidFill>
                  </a:tcPr>
                </a:tc>
                <a:extLst>
                  <a:ext uri="{0D108BD9-81ED-4DB2-BD59-A6C34878D82A}">
                    <a16:rowId xmlns:a16="http://schemas.microsoft.com/office/drawing/2014/main" val="3808579272"/>
                  </a:ext>
                </a:extLst>
              </a:tr>
            </a:tbl>
          </a:graphicData>
        </a:graphic>
      </p:graphicFrame>
      <p:sp>
        <p:nvSpPr>
          <p:cNvPr id="3" name="TextBox 2">
            <a:extLst>
              <a:ext uri="{FF2B5EF4-FFF2-40B4-BE49-F238E27FC236}">
                <a16:creationId xmlns:a16="http://schemas.microsoft.com/office/drawing/2014/main" id="{A3B94C63-A6D4-4289-ABE5-6CF5B07F1E4E}"/>
              </a:ext>
            </a:extLst>
          </p:cNvPr>
          <p:cNvSpPr txBox="1"/>
          <p:nvPr/>
        </p:nvSpPr>
        <p:spPr>
          <a:xfrm>
            <a:off x="285751" y="4791075"/>
            <a:ext cx="8162924" cy="646331"/>
          </a:xfrm>
          <a:prstGeom prst="rect">
            <a:avLst/>
          </a:prstGeom>
          <a:noFill/>
        </p:spPr>
        <p:txBody>
          <a:bodyPr wrap="square" rtlCol="0">
            <a:spAutoFit/>
          </a:bodyPr>
          <a:lstStyle/>
          <a:p>
            <a:r>
              <a:rPr lang="en-US" dirty="0"/>
              <a:t>55109 Minimal increase to accommodate  salary, social security, retirement adjustments</a:t>
            </a:r>
          </a:p>
        </p:txBody>
      </p:sp>
    </p:spTree>
    <p:extLst>
      <p:ext uri="{BB962C8B-B14F-4D97-AF65-F5344CB8AC3E}">
        <p14:creationId xmlns:p14="http://schemas.microsoft.com/office/powerpoint/2010/main" val="303404381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F09500-DB8F-46F5-AA4F-2C05C2A55AC9}"/>
              </a:ext>
            </a:extLst>
          </p:cNvPr>
          <p:cNvSpPr>
            <a:spLocks noGrp="1"/>
          </p:cNvSpPr>
          <p:nvPr>
            <p:ph type="title"/>
          </p:nvPr>
        </p:nvSpPr>
        <p:spPr>
          <a:xfrm>
            <a:off x="628650" y="365127"/>
            <a:ext cx="7886700" cy="729382"/>
          </a:xfrm>
        </p:spPr>
        <p:txBody>
          <a:bodyPr/>
          <a:lstStyle/>
          <a:p>
            <a:r>
              <a:rPr lang="en-US" dirty="0"/>
              <a:t>Library Funding Sources	</a:t>
            </a:r>
          </a:p>
        </p:txBody>
      </p:sp>
      <p:sp>
        <p:nvSpPr>
          <p:cNvPr id="3" name="Content Placeholder 2">
            <a:extLst>
              <a:ext uri="{FF2B5EF4-FFF2-40B4-BE49-F238E27FC236}">
                <a16:creationId xmlns:a16="http://schemas.microsoft.com/office/drawing/2014/main" id="{331B8BB9-2BDA-49AC-9FDC-C448D90A97FF}"/>
              </a:ext>
            </a:extLst>
          </p:cNvPr>
          <p:cNvSpPr>
            <a:spLocks noGrp="1"/>
          </p:cNvSpPr>
          <p:nvPr>
            <p:ph idx="1"/>
          </p:nvPr>
        </p:nvSpPr>
        <p:spPr>
          <a:xfrm>
            <a:off x="628650" y="1246908"/>
            <a:ext cx="7886700" cy="4930055"/>
          </a:xfrm>
        </p:spPr>
        <p:txBody>
          <a:bodyPr>
            <a:normAutofit fontScale="47500" lnSpcReduction="20000"/>
          </a:bodyPr>
          <a:lstStyle/>
          <a:p>
            <a:pPr marL="0" indent="0">
              <a:lnSpc>
                <a:spcPct val="120000"/>
              </a:lnSpc>
              <a:spcBef>
                <a:spcPts val="0"/>
              </a:spcBef>
              <a:buNone/>
            </a:pPr>
            <a:r>
              <a:rPr lang="en-US" dirty="0"/>
              <a:t>				</a:t>
            </a:r>
            <a:r>
              <a:rPr lang="en-US" u="sng" dirty="0"/>
              <a:t>2017</a:t>
            </a:r>
            <a:r>
              <a:rPr lang="en-US" dirty="0"/>
              <a:t>		</a:t>
            </a:r>
            <a:r>
              <a:rPr lang="en-US" u="sng" dirty="0"/>
              <a:t>2018</a:t>
            </a:r>
          </a:p>
          <a:p>
            <a:pPr marL="0" indent="0">
              <a:lnSpc>
                <a:spcPct val="120000"/>
              </a:lnSpc>
              <a:spcBef>
                <a:spcPts val="0"/>
              </a:spcBef>
              <a:buNone/>
            </a:pPr>
            <a:r>
              <a:rPr lang="en-US" b="1" dirty="0"/>
              <a:t>Town </a:t>
            </a:r>
            <a:r>
              <a:rPr lang="en-US" dirty="0"/>
              <a:t>	 			$62,727.00 		$65,000.00</a:t>
            </a:r>
          </a:p>
          <a:p>
            <a:pPr marL="0" indent="0">
              <a:lnSpc>
                <a:spcPct val="120000"/>
              </a:lnSpc>
              <a:spcBef>
                <a:spcPts val="0"/>
              </a:spcBef>
              <a:buNone/>
            </a:pPr>
            <a:r>
              <a:rPr lang="en-US" i="1" dirty="0"/>
              <a:t>(41000 Property Taxes)</a:t>
            </a:r>
          </a:p>
          <a:p>
            <a:pPr marL="0" indent="0">
              <a:lnSpc>
                <a:spcPct val="120000"/>
              </a:lnSpc>
              <a:spcBef>
                <a:spcPts val="0"/>
              </a:spcBef>
              <a:buNone/>
            </a:pPr>
            <a:endParaRPr lang="en-US" b="1" dirty="0"/>
          </a:p>
          <a:p>
            <a:pPr marL="0" indent="0">
              <a:lnSpc>
                <a:spcPct val="120000"/>
              </a:lnSpc>
              <a:spcBef>
                <a:spcPts val="0"/>
              </a:spcBef>
              <a:buNone/>
            </a:pPr>
            <a:r>
              <a:rPr lang="en-US" b="1" dirty="0"/>
              <a:t>County 	</a:t>
            </a:r>
            <a:r>
              <a:rPr lang="en-US" dirty="0"/>
              <a:t> 			$2,800.00 	 	$2,800.00</a:t>
            </a:r>
          </a:p>
          <a:p>
            <a:pPr marL="0" indent="0">
              <a:lnSpc>
                <a:spcPct val="120000"/>
              </a:lnSpc>
              <a:spcBef>
                <a:spcPts val="0"/>
              </a:spcBef>
              <a:buNone/>
            </a:pPr>
            <a:r>
              <a:rPr lang="en-US" i="1" dirty="0"/>
              <a:t>(43790 Library County Grant)</a:t>
            </a:r>
          </a:p>
          <a:p>
            <a:pPr marL="0" indent="0">
              <a:lnSpc>
                <a:spcPct val="120000"/>
              </a:lnSpc>
              <a:spcBef>
                <a:spcPts val="0"/>
              </a:spcBef>
              <a:buNone/>
            </a:pPr>
            <a:endParaRPr lang="en-US" dirty="0"/>
          </a:p>
          <a:p>
            <a:pPr marL="0" indent="0">
              <a:lnSpc>
                <a:spcPct val="120000"/>
              </a:lnSpc>
              <a:spcBef>
                <a:spcPts val="0"/>
              </a:spcBef>
              <a:buNone/>
            </a:pPr>
            <a:r>
              <a:rPr lang="en-US" b="1" dirty="0"/>
              <a:t>Grants</a:t>
            </a:r>
            <a:r>
              <a:rPr lang="en-US" dirty="0"/>
              <a:t> 	 			$1,400.00 	 	$1,300.00</a:t>
            </a:r>
          </a:p>
          <a:p>
            <a:pPr marL="0" indent="0">
              <a:lnSpc>
                <a:spcPct val="120000"/>
              </a:lnSpc>
              <a:spcBef>
                <a:spcPts val="0"/>
              </a:spcBef>
              <a:buNone/>
            </a:pPr>
            <a:r>
              <a:rPr lang="en-US" i="1" dirty="0"/>
              <a:t>(43780 Library Grants)</a:t>
            </a:r>
          </a:p>
          <a:p>
            <a:pPr marL="0" indent="0">
              <a:lnSpc>
                <a:spcPct val="120000"/>
              </a:lnSpc>
              <a:spcBef>
                <a:spcPts val="0"/>
              </a:spcBef>
              <a:buNone/>
            </a:pPr>
            <a:endParaRPr lang="en-US" i="1" dirty="0"/>
          </a:p>
          <a:p>
            <a:pPr marL="0" indent="0">
              <a:lnSpc>
                <a:spcPct val="120000"/>
              </a:lnSpc>
              <a:spcBef>
                <a:spcPts val="0"/>
              </a:spcBef>
              <a:buNone/>
            </a:pPr>
            <a:r>
              <a:rPr lang="en-US" b="1" dirty="0"/>
              <a:t>Copies/Fines 	 </a:t>
            </a:r>
            <a:r>
              <a:rPr lang="en-US" dirty="0"/>
              <a:t>		$1,600.00 	 	$1,800.00</a:t>
            </a:r>
          </a:p>
          <a:p>
            <a:pPr marL="0" indent="0">
              <a:lnSpc>
                <a:spcPct val="120000"/>
              </a:lnSpc>
              <a:spcBef>
                <a:spcPts val="0"/>
              </a:spcBef>
              <a:buNone/>
            </a:pPr>
            <a:r>
              <a:rPr lang="en-US" i="1" dirty="0"/>
              <a:t>(46710 Library)</a:t>
            </a:r>
          </a:p>
          <a:p>
            <a:pPr marL="0" indent="0">
              <a:lnSpc>
                <a:spcPct val="120000"/>
              </a:lnSpc>
              <a:spcBef>
                <a:spcPts val="0"/>
              </a:spcBef>
              <a:buNone/>
            </a:pPr>
            <a:endParaRPr lang="en-US" b="1" i="1" dirty="0"/>
          </a:p>
          <a:p>
            <a:pPr marL="0" indent="0">
              <a:lnSpc>
                <a:spcPct val="120000"/>
              </a:lnSpc>
              <a:spcBef>
                <a:spcPts val="0"/>
              </a:spcBef>
              <a:buNone/>
            </a:pPr>
            <a:r>
              <a:rPr lang="en-US" b="1" i="1" dirty="0"/>
              <a:t>Subtotal Funding			$68,527.00 		$70,900.00</a:t>
            </a:r>
          </a:p>
          <a:p>
            <a:pPr marL="0" indent="0">
              <a:lnSpc>
                <a:spcPct val="120000"/>
              </a:lnSpc>
              <a:spcBef>
                <a:spcPts val="0"/>
              </a:spcBef>
              <a:buNone/>
            </a:pPr>
            <a:r>
              <a:rPr lang="en-US" b="1" i="1" dirty="0"/>
              <a:t>That Goes Through </a:t>
            </a:r>
          </a:p>
          <a:p>
            <a:pPr marL="0" indent="0">
              <a:lnSpc>
                <a:spcPct val="120000"/>
              </a:lnSpc>
              <a:spcBef>
                <a:spcPts val="0"/>
              </a:spcBef>
              <a:buNone/>
            </a:pPr>
            <a:r>
              <a:rPr lang="en-US" b="1" i="1" dirty="0"/>
              <a:t>The Town Budget</a:t>
            </a:r>
          </a:p>
          <a:p>
            <a:pPr marL="0" indent="0">
              <a:lnSpc>
                <a:spcPct val="120000"/>
              </a:lnSpc>
              <a:spcBef>
                <a:spcPts val="0"/>
              </a:spcBef>
              <a:buNone/>
            </a:pPr>
            <a:endParaRPr lang="en-US" dirty="0"/>
          </a:p>
          <a:p>
            <a:pPr marL="0" indent="0">
              <a:lnSpc>
                <a:spcPct val="120000"/>
              </a:lnSpc>
              <a:spcBef>
                <a:spcPts val="0"/>
              </a:spcBef>
              <a:buNone/>
            </a:pPr>
            <a:r>
              <a:rPr lang="en-US" b="1" dirty="0"/>
              <a:t>Friends of the Library 	</a:t>
            </a:r>
            <a:r>
              <a:rPr lang="en-US" dirty="0"/>
              <a:t>		$13,500.00 	 	$15,000.00</a:t>
            </a:r>
          </a:p>
          <a:p>
            <a:pPr marL="0" indent="0">
              <a:lnSpc>
                <a:spcPct val="120000"/>
              </a:lnSpc>
              <a:spcBef>
                <a:spcPts val="0"/>
              </a:spcBef>
              <a:buNone/>
            </a:pPr>
            <a:r>
              <a:rPr lang="en-US" i="1" dirty="0"/>
              <a:t>(48990 Library Board Misc. Revenue)</a:t>
            </a:r>
          </a:p>
          <a:p>
            <a:pPr marL="0" indent="0">
              <a:lnSpc>
                <a:spcPct val="120000"/>
              </a:lnSpc>
              <a:spcBef>
                <a:spcPts val="0"/>
              </a:spcBef>
              <a:buNone/>
            </a:pPr>
            <a:endParaRPr lang="en-US" i="1" dirty="0"/>
          </a:p>
          <a:p>
            <a:pPr marL="0" indent="0">
              <a:lnSpc>
                <a:spcPct val="120000"/>
              </a:lnSpc>
              <a:spcBef>
                <a:spcPts val="0"/>
              </a:spcBef>
              <a:buNone/>
            </a:pPr>
            <a:r>
              <a:rPr lang="en-US" b="1" dirty="0"/>
              <a:t>Misc. Donations </a:t>
            </a:r>
            <a:r>
              <a:rPr lang="en-US" dirty="0"/>
              <a:t>	 		$5,207.50 	 	$6,143.94</a:t>
            </a:r>
          </a:p>
          <a:p>
            <a:pPr marL="0" indent="0">
              <a:lnSpc>
                <a:spcPct val="120000"/>
              </a:lnSpc>
              <a:spcBef>
                <a:spcPts val="0"/>
              </a:spcBef>
              <a:buNone/>
            </a:pPr>
            <a:r>
              <a:rPr lang="en-US" i="1" dirty="0"/>
              <a:t>(48990 Library Board Misc. Revenue)</a:t>
            </a:r>
          </a:p>
          <a:p>
            <a:pPr marL="0" indent="0">
              <a:lnSpc>
                <a:spcPct val="120000"/>
              </a:lnSpc>
              <a:spcBef>
                <a:spcPts val="0"/>
              </a:spcBef>
              <a:buNone/>
            </a:pPr>
            <a:endParaRPr lang="en-US" dirty="0"/>
          </a:p>
          <a:p>
            <a:pPr marL="0" indent="0">
              <a:lnSpc>
                <a:spcPct val="120000"/>
              </a:lnSpc>
              <a:spcBef>
                <a:spcPts val="0"/>
              </a:spcBef>
              <a:buNone/>
            </a:pPr>
            <a:r>
              <a:rPr lang="en-US" b="1" dirty="0"/>
              <a:t>Total Funding			$87,234.50 	 	$92,043.94</a:t>
            </a:r>
          </a:p>
          <a:p>
            <a:pPr marL="0" indent="0">
              <a:buNone/>
            </a:pPr>
            <a:endParaRPr lang="en-US" dirty="0"/>
          </a:p>
        </p:txBody>
      </p:sp>
    </p:spTree>
    <p:extLst>
      <p:ext uri="{BB962C8B-B14F-4D97-AF65-F5344CB8AC3E}">
        <p14:creationId xmlns:p14="http://schemas.microsoft.com/office/powerpoint/2010/main" val="423025563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5807" y="342264"/>
            <a:ext cx="8373683" cy="643776"/>
          </a:xfrm>
        </p:spPr>
        <p:txBody>
          <a:bodyPr>
            <a:normAutofit fontScale="90000"/>
          </a:bodyPr>
          <a:lstStyle/>
          <a:p>
            <a:r>
              <a:rPr lang="en-US" b="1" dirty="0"/>
              <a:t>Culture &amp; Recreation – Parks and Rec</a:t>
            </a:r>
            <a:endParaRPr lang="en-US" sz="2400" b="1" dirty="0"/>
          </a:p>
        </p:txBody>
      </p:sp>
      <p:sp>
        <p:nvSpPr>
          <p:cNvPr id="6" name="Content Placeholder 5"/>
          <p:cNvSpPr>
            <a:spLocks noGrp="1"/>
          </p:cNvSpPr>
          <p:nvPr>
            <p:ph idx="1"/>
          </p:nvPr>
        </p:nvSpPr>
        <p:spPr>
          <a:xfrm>
            <a:off x="425807" y="5625548"/>
            <a:ext cx="8450352" cy="813888"/>
          </a:xfrm>
          <a:ln>
            <a:solidFill>
              <a:schemeClr val="tx1"/>
            </a:solidFill>
          </a:ln>
        </p:spPr>
        <p:txBody>
          <a:bodyPr>
            <a:noAutofit/>
          </a:bodyPr>
          <a:lstStyle/>
          <a:p>
            <a:r>
              <a:rPr lang="en-US" sz="1800" dirty="0"/>
              <a:t>5303 – Summer Rec Program continues</a:t>
            </a:r>
          </a:p>
        </p:txBody>
      </p:sp>
      <p:graphicFrame>
        <p:nvGraphicFramePr>
          <p:cNvPr id="3" name="Table 2">
            <a:extLst>
              <a:ext uri="{FF2B5EF4-FFF2-40B4-BE49-F238E27FC236}">
                <a16:creationId xmlns:a16="http://schemas.microsoft.com/office/drawing/2014/main" id="{F3741C5C-7D3C-4B86-9262-2660ACB2C3B8}"/>
              </a:ext>
            </a:extLst>
          </p:cNvPr>
          <p:cNvGraphicFramePr>
            <a:graphicFrameLocks noGrp="1"/>
          </p:cNvGraphicFramePr>
          <p:nvPr>
            <p:extLst>
              <p:ext uri="{D42A27DB-BD31-4B8C-83A1-F6EECF244321}">
                <p14:modId xmlns:p14="http://schemas.microsoft.com/office/powerpoint/2010/main" val="1987051124"/>
              </p:ext>
            </p:extLst>
          </p:nvPr>
        </p:nvGraphicFramePr>
        <p:xfrm>
          <a:off x="323851" y="1265271"/>
          <a:ext cx="7886697" cy="2499896"/>
        </p:xfrm>
        <a:graphic>
          <a:graphicData uri="http://schemas.openxmlformats.org/drawingml/2006/table">
            <a:tbl>
              <a:tblPr/>
              <a:tblGrid>
                <a:gridCol w="606669">
                  <a:extLst>
                    <a:ext uri="{9D8B030D-6E8A-4147-A177-3AD203B41FA5}">
                      <a16:colId xmlns:a16="http://schemas.microsoft.com/office/drawing/2014/main" val="1703814322"/>
                    </a:ext>
                  </a:extLst>
                </a:gridCol>
                <a:gridCol w="606669">
                  <a:extLst>
                    <a:ext uri="{9D8B030D-6E8A-4147-A177-3AD203B41FA5}">
                      <a16:colId xmlns:a16="http://schemas.microsoft.com/office/drawing/2014/main" val="2479843759"/>
                    </a:ext>
                  </a:extLst>
                </a:gridCol>
                <a:gridCol w="606669">
                  <a:extLst>
                    <a:ext uri="{9D8B030D-6E8A-4147-A177-3AD203B41FA5}">
                      <a16:colId xmlns:a16="http://schemas.microsoft.com/office/drawing/2014/main" val="1933455123"/>
                    </a:ext>
                  </a:extLst>
                </a:gridCol>
                <a:gridCol w="606669">
                  <a:extLst>
                    <a:ext uri="{9D8B030D-6E8A-4147-A177-3AD203B41FA5}">
                      <a16:colId xmlns:a16="http://schemas.microsoft.com/office/drawing/2014/main" val="4114246385"/>
                    </a:ext>
                  </a:extLst>
                </a:gridCol>
                <a:gridCol w="606669">
                  <a:extLst>
                    <a:ext uri="{9D8B030D-6E8A-4147-A177-3AD203B41FA5}">
                      <a16:colId xmlns:a16="http://schemas.microsoft.com/office/drawing/2014/main" val="1599178498"/>
                    </a:ext>
                  </a:extLst>
                </a:gridCol>
                <a:gridCol w="606669">
                  <a:extLst>
                    <a:ext uri="{9D8B030D-6E8A-4147-A177-3AD203B41FA5}">
                      <a16:colId xmlns:a16="http://schemas.microsoft.com/office/drawing/2014/main" val="4037600332"/>
                    </a:ext>
                  </a:extLst>
                </a:gridCol>
                <a:gridCol w="606669">
                  <a:extLst>
                    <a:ext uri="{9D8B030D-6E8A-4147-A177-3AD203B41FA5}">
                      <a16:colId xmlns:a16="http://schemas.microsoft.com/office/drawing/2014/main" val="279484158"/>
                    </a:ext>
                  </a:extLst>
                </a:gridCol>
                <a:gridCol w="606669">
                  <a:extLst>
                    <a:ext uri="{9D8B030D-6E8A-4147-A177-3AD203B41FA5}">
                      <a16:colId xmlns:a16="http://schemas.microsoft.com/office/drawing/2014/main" val="1756384971"/>
                    </a:ext>
                  </a:extLst>
                </a:gridCol>
                <a:gridCol w="606669">
                  <a:extLst>
                    <a:ext uri="{9D8B030D-6E8A-4147-A177-3AD203B41FA5}">
                      <a16:colId xmlns:a16="http://schemas.microsoft.com/office/drawing/2014/main" val="4270688728"/>
                    </a:ext>
                  </a:extLst>
                </a:gridCol>
                <a:gridCol w="606669">
                  <a:extLst>
                    <a:ext uri="{9D8B030D-6E8A-4147-A177-3AD203B41FA5}">
                      <a16:colId xmlns:a16="http://schemas.microsoft.com/office/drawing/2014/main" val="3060556957"/>
                    </a:ext>
                  </a:extLst>
                </a:gridCol>
                <a:gridCol w="606669">
                  <a:extLst>
                    <a:ext uri="{9D8B030D-6E8A-4147-A177-3AD203B41FA5}">
                      <a16:colId xmlns:a16="http://schemas.microsoft.com/office/drawing/2014/main" val="2062176104"/>
                    </a:ext>
                  </a:extLst>
                </a:gridCol>
                <a:gridCol w="606669">
                  <a:extLst>
                    <a:ext uri="{9D8B030D-6E8A-4147-A177-3AD203B41FA5}">
                      <a16:colId xmlns:a16="http://schemas.microsoft.com/office/drawing/2014/main" val="2790405712"/>
                    </a:ext>
                  </a:extLst>
                </a:gridCol>
                <a:gridCol w="606669">
                  <a:extLst>
                    <a:ext uri="{9D8B030D-6E8A-4147-A177-3AD203B41FA5}">
                      <a16:colId xmlns:a16="http://schemas.microsoft.com/office/drawing/2014/main" val="4071032758"/>
                    </a:ext>
                  </a:extLst>
                </a:gridCol>
              </a:tblGrid>
              <a:tr h="189584">
                <a:tc>
                  <a:txBody>
                    <a:bodyPr/>
                    <a:lstStyle/>
                    <a:p>
                      <a:pPr algn="l" fontAlgn="b"/>
                      <a:endParaRPr lang="en-US" sz="1000" b="0" i="0" u="none" strike="noStrike" dirty="0">
                        <a:effectLst/>
                        <a:latin typeface="Arial" panose="020B0604020202020204" pitchFamily="34" charset="0"/>
                      </a:endParaRPr>
                    </a:p>
                  </a:txBody>
                  <a:tcPr marL="9479" marR="9479" marT="9479" marB="0" anchor="b">
                    <a:lnL>
                      <a:noFill/>
                    </a:lnL>
                    <a:lnR>
                      <a:noFill/>
                    </a:lnR>
                    <a:lnT>
                      <a:noFill/>
                    </a:lnT>
                    <a:lnB>
                      <a:noFill/>
                    </a:lnB>
                  </a:tcPr>
                </a:tc>
                <a:tc>
                  <a:txBody>
                    <a:bodyPr/>
                    <a:lstStyle/>
                    <a:p>
                      <a:pPr algn="l" fontAlgn="b"/>
                      <a:endParaRPr lang="en-US" sz="1000" b="0" i="0" u="none" strike="noStrike" dirty="0">
                        <a:effectLst/>
                        <a:latin typeface="Arial" panose="020B0604020202020204" pitchFamily="34" charset="0"/>
                      </a:endParaRPr>
                    </a:p>
                  </a:txBody>
                  <a:tcPr marL="9479" marR="9479" marT="9479" marB="0" anchor="b">
                    <a:lnL>
                      <a:noFill/>
                    </a:lnL>
                    <a:lnR>
                      <a:noFill/>
                    </a:lnR>
                    <a:lnT>
                      <a:noFill/>
                    </a:lnT>
                    <a:lnB>
                      <a:noFill/>
                    </a:lnB>
                  </a:tcPr>
                </a:tc>
                <a:tc>
                  <a:txBody>
                    <a:bodyPr/>
                    <a:lstStyle/>
                    <a:p>
                      <a:pPr algn="l" fontAlgn="b"/>
                      <a:endParaRPr lang="en-US" sz="1000" b="0" i="0" u="none" strike="noStrike" dirty="0">
                        <a:effectLst/>
                        <a:latin typeface="Arial" panose="020B0604020202020204" pitchFamily="34" charset="0"/>
                      </a:endParaRPr>
                    </a:p>
                  </a:txBody>
                  <a:tcPr marL="9479" marR="9479" marT="9479" marB="0" anchor="b">
                    <a:lnL>
                      <a:noFill/>
                    </a:lnL>
                    <a:lnR>
                      <a:noFill/>
                    </a:lnR>
                    <a:lnT>
                      <a:noFill/>
                    </a:lnT>
                    <a:lnB>
                      <a:noFill/>
                    </a:lnB>
                  </a:tcPr>
                </a:tc>
                <a:tc>
                  <a:txBody>
                    <a:bodyPr/>
                    <a:lstStyle/>
                    <a:p>
                      <a:pPr algn="l" fontAlgn="b"/>
                      <a:endParaRPr lang="en-US" sz="1000" b="0" i="0" u="none" strike="noStrike" dirty="0">
                        <a:effectLst/>
                        <a:latin typeface="Arial" panose="020B0604020202020204" pitchFamily="34" charset="0"/>
                      </a:endParaRPr>
                    </a:p>
                  </a:txBody>
                  <a:tcPr marL="9479" marR="9479" marT="9479" marB="0" anchor="b">
                    <a:lnL>
                      <a:noFill/>
                    </a:lnL>
                    <a:lnR>
                      <a:noFill/>
                    </a:lnR>
                    <a:lnT>
                      <a:noFill/>
                    </a:lnT>
                    <a:lnB>
                      <a:noFill/>
                    </a:lnB>
                  </a:tcPr>
                </a:tc>
                <a:tc>
                  <a:txBody>
                    <a:bodyPr/>
                    <a:lstStyle/>
                    <a:p>
                      <a:pPr algn="l" fontAlgn="b"/>
                      <a:endParaRPr lang="en-US" sz="1000" b="0" i="0" u="none" strike="noStrike" dirty="0">
                        <a:effectLst/>
                        <a:latin typeface="Arial" panose="020B0604020202020204" pitchFamily="34" charset="0"/>
                      </a:endParaRPr>
                    </a:p>
                  </a:txBody>
                  <a:tcPr marL="9479" marR="9479" marT="9479" marB="0" anchor="b">
                    <a:lnL>
                      <a:noFill/>
                    </a:lnL>
                    <a:lnR>
                      <a:noFill/>
                    </a:lnR>
                    <a:lnT>
                      <a:noFill/>
                    </a:lnT>
                    <a:lnB>
                      <a:noFill/>
                    </a:lnB>
                  </a:tcPr>
                </a:tc>
                <a:tc>
                  <a:txBody>
                    <a:bodyPr/>
                    <a:lstStyle/>
                    <a:p>
                      <a:pPr algn="ctr" fontAlgn="b"/>
                      <a:r>
                        <a:rPr lang="en-US" sz="1100" b="0" i="0" u="none" strike="noStrike" dirty="0">
                          <a:solidFill>
                            <a:srgbClr val="000000"/>
                          </a:solidFill>
                          <a:effectLst/>
                          <a:latin typeface="Calibri" panose="020F0502020204030204" pitchFamily="34" charset="0"/>
                        </a:rPr>
                        <a:t> </a:t>
                      </a:r>
                    </a:p>
                  </a:txBody>
                  <a:tcPr marL="9479" marR="9479" marT="9479" marB="0" anchor="b">
                    <a:lnL>
                      <a:noFill/>
                    </a:lnL>
                    <a:lnR>
                      <a:noFill/>
                    </a:lnR>
                    <a:lnT>
                      <a:noFill/>
                    </a:lnT>
                    <a:lnB>
                      <a:noFill/>
                    </a:lnB>
                    <a:solidFill>
                      <a:srgbClr val="CCCCFF"/>
                    </a:solidFill>
                  </a:tcPr>
                </a:tc>
                <a:tc>
                  <a:txBody>
                    <a:bodyPr/>
                    <a:lstStyle/>
                    <a:p>
                      <a:pPr algn="ctr" fontAlgn="b"/>
                      <a:r>
                        <a:rPr lang="en-US" sz="1100" b="0" i="0" u="none" strike="noStrike" dirty="0">
                          <a:solidFill>
                            <a:srgbClr val="000000"/>
                          </a:solidFill>
                          <a:effectLst/>
                          <a:latin typeface="Calibri" panose="020F0502020204030204" pitchFamily="34" charset="0"/>
                        </a:rPr>
                        <a:t> </a:t>
                      </a:r>
                    </a:p>
                  </a:txBody>
                  <a:tcPr marL="9479" marR="9479" marT="9479" marB="0" anchor="b">
                    <a:lnL>
                      <a:noFill/>
                    </a:lnL>
                    <a:lnR>
                      <a:noFill/>
                    </a:lnR>
                    <a:lnT>
                      <a:noFill/>
                    </a:lnT>
                    <a:lnB>
                      <a:noFill/>
                    </a:lnB>
                    <a:solidFill>
                      <a:srgbClr val="99CCFF"/>
                    </a:solidFill>
                  </a:tcPr>
                </a:tc>
                <a:tc>
                  <a:txBody>
                    <a:bodyPr/>
                    <a:lstStyle/>
                    <a:p>
                      <a:pPr algn="ctr" fontAlgn="b"/>
                      <a:r>
                        <a:rPr lang="en-US" sz="800" b="1" i="0" u="none" strike="noStrike" dirty="0">
                          <a:effectLst/>
                          <a:latin typeface="Arial" panose="020B0604020202020204" pitchFamily="34" charset="0"/>
                        </a:rPr>
                        <a:t> </a:t>
                      </a:r>
                    </a:p>
                  </a:txBody>
                  <a:tcPr marL="9479" marR="9479" marT="9479" marB="0" anchor="b">
                    <a:lnL>
                      <a:noFill/>
                    </a:lnL>
                    <a:lnR>
                      <a:noFill/>
                    </a:lnR>
                    <a:lnT>
                      <a:noFill/>
                    </a:lnT>
                    <a:lnB>
                      <a:noFill/>
                    </a:lnB>
                    <a:solidFill>
                      <a:srgbClr val="FFFF99"/>
                    </a:solidFill>
                  </a:tcPr>
                </a:tc>
                <a:tc>
                  <a:txBody>
                    <a:bodyPr/>
                    <a:lstStyle/>
                    <a:p>
                      <a:pPr algn="ctr" fontAlgn="b"/>
                      <a:r>
                        <a:rPr lang="en-US" sz="800" b="1" i="0" u="none" strike="noStrike" dirty="0">
                          <a:effectLst/>
                          <a:latin typeface="Arial" panose="020B0604020202020204" pitchFamily="34" charset="0"/>
                        </a:rPr>
                        <a:t>Actual</a:t>
                      </a:r>
                    </a:p>
                  </a:txBody>
                  <a:tcPr marL="9479" marR="9479" marT="9479" marB="0" anchor="b">
                    <a:lnL>
                      <a:noFill/>
                    </a:lnL>
                    <a:lnR>
                      <a:noFill/>
                    </a:lnR>
                    <a:lnT>
                      <a:noFill/>
                    </a:lnT>
                    <a:lnB>
                      <a:noFill/>
                    </a:lnB>
                    <a:solidFill>
                      <a:srgbClr val="FFFF99"/>
                    </a:solidFill>
                  </a:tcPr>
                </a:tc>
                <a:tc>
                  <a:txBody>
                    <a:bodyPr/>
                    <a:lstStyle/>
                    <a:p>
                      <a:pPr algn="ctr" fontAlgn="b"/>
                      <a:r>
                        <a:rPr lang="en-US" sz="800" b="1" i="0" u="none" strike="noStrike" dirty="0">
                          <a:effectLst/>
                          <a:latin typeface="Arial" panose="020B0604020202020204" pitchFamily="34" charset="0"/>
                        </a:rPr>
                        <a:t>Estimated</a:t>
                      </a:r>
                    </a:p>
                  </a:txBody>
                  <a:tcPr marL="9479" marR="9479" marT="9479" marB="0" anchor="b">
                    <a:lnL>
                      <a:noFill/>
                    </a:lnL>
                    <a:lnR>
                      <a:noFill/>
                    </a:lnR>
                    <a:lnT>
                      <a:noFill/>
                    </a:lnT>
                    <a:lnB>
                      <a:noFill/>
                    </a:lnB>
                    <a:solidFill>
                      <a:srgbClr val="FFFF99"/>
                    </a:solidFill>
                  </a:tcPr>
                </a:tc>
                <a:tc>
                  <a:txBody>
                    <a:bodyPr/>
                    <a:lstStyle/>
                    <a:p>
                      <a:pPr algn="ctr" fontAlgn="b"/>
                      <a:r>
                        <a:rPr lang="en-US" sz="800" b="1" i="0" u="none" strike="noStrike" dirty="0">
                          <a:effectLst/>
                          <a:latin typeface="Arial" panose="020B0604020202020204" pitchFamily="34" charset="0"/>
                        </a:rPr>
                        <a:t>Estimated &amp;</a:t>
                      </a:r>
                    </a:p>
                  </a:txBody>
                  <a:tcPr marL="9479" marR="9479" marT="9479" marB="0" anchor="b">
                    <a:lnL>
                      <a:noFill/>
                    </a:lnL>
                    <a:lnR>
                      <a:noFill/>
                    </a:lnR>
                    <a:lnT>
                      <a:noFill/>
                    </a:lnT>
                    <a:lnB>
                      <a:noFill/>
                    </a:lnB>
                    <a:solidFill>
                      <a:srgbClr val="FFFF99"/>
                    </a:solidFill>
                  </a:tcPr>
                </a:tc>
                <a:tc>
                  <a:txBody>
                    <a:bodyPr/>
                    <a:lstStyle/>
                    <a:p>
                      <a:pPr algn="ctr" fontAlgn="b"/>
                      <a:r>
                        <a:rPr lang="en-US" sz="800" b="1" i="0" u="none" strike="noStrike" dirty="0">
                          <a:effectLst/>
                          <a:latin typeface="Arial" panose="020B0604020202020204" pitchFamily="34" charset="0"/>
                        </a:rPr>
                        <a:t>FINAL</a:t>
                      </a:r>
                    </a:p>
                  </a:txBody>
                  <a:tcPr marL="9479" marR="9479" marT="9479" marB="0" anchor="b">
                    <a:lnL>
                      <a:noFill/>
                    </a:lnL>
                    <a:lnR>
                      <a:noFill/>
                    </a:lnR>
                    <a:lnT>
                      <a:noFill/>
                    </a:lnT>
                    <a:lnB>
                      <a:noFill/>
                    </a:lnB>
                    <a:solidFill>
                      <a:srgbClr val="FFFF99"/>
                    </a:solidFill>
                  </a:tcPr>
                </a:tc>
                <a:tc>
                  <a:txBody>
                    <a:bodyPr/>
                    <a:lstStyle/>
                    <a:p>
                      <a:pPr algn="ctr" fontAlgn="b"/>
                      <a:r>
                        <a:rPr lang="en-US" sz="800" b="1" i="0" u="none" strike="noStrike" dirty="0">
                          <a:effectLst/>
                          <a:latin typeface="Arial" panose="020B0604020202020204" pitchFamily="34" charset="0"/>
                        </a:rPr>
                        <a:t>PROPOSED</a:t>
                      </a:r>
                    </a:p>
                  </a:txBody>
                  <a:tcPr marL="9479" marR="9479" marT="9479" marB="0" anchor="b">
                    <a:lnL>
                      <a:noFill/>
                    </a:lnL>
                    <a:lnR>
                      <a:noFill/>
                    </a:lnR>
                    <a:lnT>
                      <a:noFill/>
                    </a:lnT>
                    <a:lnB>
                      <a:noFill/>
                    </a:lnB>
                    <a:solidFill>
                      <a:srgbClr val="FFFF99"/>
                    </a:solidFill>
                  </a:tcPr>
                </a:tc>
                <a:extLst>
                  <a:ext uri="{0D108BD9-81ED-4DB2-BD59-A6C34878D82A}">
                    <a16:rowId xmlns:a16="http://schemas.microsoft.com/office/drawing/2014/main" val="201017872"/>
                  </a:ext>
                </a:extLst>
              </a:tr>
              <a:tr h="293855">
                <a:tc>
                  <a:txBody>
                    <a:bodyPr/>
                    <a:lstStyle/>
                    <a:p>
                      <a:pPr algn="l" fontAlgn="b"/>
                      <a:endParaRPr lang="en-US" sz="1000" b="0" i="0" u="none" strike="noStrike" dirty="0">
                        <a:effectLst/>
                        <a:latin typeface="Arial" panose="020B0604020202020204" pitchFamily="34" charset="0"/>
                      </a:endParaRPr>
                    </a:p>
                  </a:txBody>
                  <a:tcPr marL="9479" marR="9479" marT="9479" marB="0" anchor="b">
                    <a:lnL>
                      <a:noFill/>
                    </a:lnL>
                    <a:lnR>
                      <a:noFill/>
                    </a:lnR>
                    <a:lnT>
                      <a:noFill/>
                    </a:lnT>
                    <a:lnB>
                      <a:noFill/>
                    </a:lnB>
                  </a:tcPr>
                </a:tc>
                <a:tc>
                  <a:txBody>
                    <a:bodyPr/>
                    <a:lstStyle/>
                    <a:p>
                      <a:pPr algn="l" fontAlgn="b"/>
                      <a:endParaRPr lang="en-US" sz="1000" b="0" i="0" u="none" strike="noStrike" dirty="0">
                        <a:effectLst/>
                        <a:latin typeface="Arial" panose="020B0604020202020204" pitchFamily="34" charset="0"/>
                      </a:endParaRPr>
                    </a:p>
                  </a:txBody>
                  <a:tcPr marL="9479" marR="9479" marT="9479" marB="0" anchor="b">
                    <a:lnL>
                      <a:noFill/>
                    </a:lnL>
                    <a:lnR>
                      <a:noFill/>
                    </a:lnR>
                    <a:lnT>
                      <a:noFill/>
                    </a:lnT>
                    <a:lnB>
                      <a:noFill/>
                    </a:lnB>
                  </a:tcPr>
                </a:tc>
                <a:tc>
                  <a:txBody>
                    <a:bodyPr/>
                    <a:lstStyle/>
                    <a:p>
                      <a:pPr algn="l" fontAlgn="b"/>
                      <a:endParaRPr lang="en-US" sz="1000" b="0" i="0" u="none" strike="noStrike" dirty="0">
                        <a:effectLst/>
                        <a:latin typeface="Arial" panose="020B0604020202020204" pitchFamily="34" charset="0"/>
                      </a:endParaRPr>
                    </a:p>
                  </a:txBody>
                  <a:tcPr marL="9479" marR="9479" marT="9479" marB="0" anchor="b">
                    <a:lnL>
                      <a:noFill/>
                    </a:lnL>
                    <a:lnR>
                      <a:noFill/>
                    </a:lnR>
                    <a:lnT>
                      <a:noFill/>
                    </a:lnT>
                    <a:lnB>
                      <a:noFill/>
                    </a:lnB>
                  </a:tcPr>
                </a:tc>
                <a:tc>
                  <a:txBody>
                    <a:bodyPr/>
                    <a:lstStyle/>
                    <a:p>
                      <a:pPr algn="l" fontAlgn="b"/>
                      <a:endParaRPr lang="en-US" sz="1000" b="0" i="0" u="none" strike="noStrike" dirty="0">
                        <a:effectLst/>
                        <a:latin typeface="Arial" panose="020B0604020202020204" pitchFamily="34" charset="0"/>
                      </a:endParaRPr>
                    </a:p>
                  </a:txBody>
                  <a:tcPr marL="9479" marR="9479" marT="9479" marB="0" anchor="b">
                    <a:lnL>
                      <a:noFill/>
                    </a:lnL>
                    <a:lnR>
                      <a:noFill/>
                    </a:lnR>
                    <a:lnT>
                      <a:noFill/>
                    </a:lnT>
                    <a:lnB>
                      <a:noFill/>
                    </a:lnB>
                  </a:tcPr>
                </a:tc>
                <a:tc>
                  <a:txBody>
                    <a:bodyPr/>
                    <a:lstStyle/>
                    <a:p>
                      <a:pPr algn="l" fontAlgn="b"/>
                      <a:endParaRPr lang="en-US" sz="1000" b="0" i="0" u="none" strike="noStrike" dirty="0">
                        <a:effectLst/>
                        <a:latin typeface="Arial" panose="020B0604020202020204" pitchFamily="34" charset="0"/>
                      </a:endParaRPr>
                    </a:p>
                  </a:txBody>
                  <a:tcPr marL="9479" marR="9479" marT="9479" marB="0" anchor="b">
                    <a:lnL>
                      <a:noFill/>
                    </a:lnL>
                    <a:lnR>
                      <a:noFill/>
                    </a:lnR>
                    <a:lnT>
                      <a:noFill/>
                    </a:lnT>
                    <a:lnB>
                      <a:noFill/>
                    </a:lnB>
                  </a:tcPr>
                </a:tc>
                <a:tc>
                  <a:txBody>
                    <a:bodyPr/>
                    <a:lstStyle/>
                    <a:p>
                      <a:pPr algn="ctr" fontAlgn="b"/>
                      <a:r>
                        <a:rPr lang="en-US" sz="800" b="1" i="0" u="none" strike="noStrike" dirty="0">
                          <a:solidFill>
                            <a:srgbClr val="000000"/>
                          </a:solidFill>
                          <a:effectLst/>
                          <a:latin typeface="Arial" panose="020B0604020202020204" pitchFamily="34" charset="0"/>
                        </a:rPr>
                        <a:t>Jan - Dec 14</a:t>
                      </a:r>
                    </a:p>
                  </a:txBody>
                  <a:tcPr marL="9479" marR="9479" marT="9479" marB="0" anchor="b">
                    <a:lnL>
                      <a:noFill/>
                    </a:lnL>
                    <a:lnR>
                      <a:noFill/>
                    </a:lnR>
                    <a:lnT>
                      <a:noFill/>
                    </a:lnT>
                    <a:lnB w="19050" cap="flat" cmpd="sng" algn="ctr">
                      <a:solidFill>
                        <a:srgbClr val="000000"/>
                      </a:solidFill>
                      <a:prstDash val="solid"/>
                      <a:round/>
                      <a:headEnd type="none" w="med" len="med"/>
                      <a:tailEnd type="none" w="med" len="med"/>
                    </a:lnB>
                    <a:solidFill>
                      <a:srgbClr val="CCCCFF"/>
                    </a:solidFill>
                  </a:tcPr>
                </a:tc>
                <a:tc>
                  <a:txBody>
                    <a:bodyPr/>
                    <a:lstStyle/>
                    <a:p>
                      <a:pPr algn="ctr" fontAlgn="b"/>
                      <a:r>
                        <a:rPr lang="en-US" sz="800" b="1" i="0" u="none" strike="noStrike" dirty="0">
                          <a:solidFill>
                            <a:srgbClr val="000000"/>
                          </a:solidFill>
                          <a:effectLst/>
                          <a:latin typeface="Arial" panose="020B0604020202020204" pitchFamily="34" charset="0"/>
                        </a:rPr>
                        <a:t>Jan - Dec 15</a:t>
                      </a:r>
                    </a:p>
                  </a:txBody>
                  <a:tcPr marL="9479" marR="9479" marT="9479" marB="0" anchor="b">
                    <a:lnL>
                      <a:noFill/>
                    </a:lnL>
                    <a:lnR>
                      <a:noFill/>
                    </a:lnR>
                    <a:lnT>
                      <a:noFill/>
                    </a:lnT>
                    <a:lnB w="19050" cap="flat" cmpd="sng" algn="ctr">
                      <a:solidFill>
                        <a:srgbClr val="000000"/>
                      </a:solidFill>
                      <a:prstDash val="solid"/>
                      <a:round/>
                      <a:headEnd type="none" w="med" len="med"/>
                      <a:tailEnd type="none" w="med" len="med"/>
                    </a:lnB>
                    <a:solidFill>
                      <a:srgbClr val="99CCFF"/>
                    </a:solidFill>
                  </a:tcPr>
                </a:tc>
                <a:tc>
                  <a:txBody>
                    <a:bodyPr/>
                    <a:lstStyle/>
                    <a:p>
                      <a:pPr algn="ctr" fontAlgn="b"/>
                      <a:r>
                        <a:rPr lang="en-US" sz="800" b="1" i="0" u="none" strike="noStrike" dirty="0">
                          <a:solidFill>
                            <a:srgbClr val="000000"/>
                          </a:solidFill>
                          <a:effectLst/>
                          <a:latin typeface="Arial" panose="020B0604020202020204" pitchFamily="34" charset="0"/>
                        </a:rPr>
                        <a:t>Jan-Dec 16 </a:t>
                      </a:r>
                    </a:p>
                  </a:txBody>
                  <a:tcPr marL="9479" marR="9479" marT="9479" marB="0" anchor="b">
                    <a:lnL>
                      <a:noFill/>
                    </a:lnL>
                    <a:lnR>
                      <a:noFill/>
                    </a:lnR>
                    <a:lnT>
                      <a:noFill/>
                    </a:lnT>
                    <a:lnB w="12700" cap="flat" cmpd="sng" algn="ctr">
                      <a:solidFill>
                        <a:srgbClr val="000000"/>
                      </a:solidFill>
                      <a:prstDash val="solid"/>
                      <a:round/>
                      <a:headEnd type="none" w="med" len="med"/>
                      <a:tailEnd type="none" w="med" len="med"/>
                    </a:lnB>
                    <a:solidFill>
                      <a:srgbClr val="FFFF99"/>
                    </a:solidFill>
                  </a:tcPr>
                </a:tc>
                <a:tc>
                  <a:txBody>
                    <a:bodyPr/>
                    <a:lstStyle/>
                    <a:p>
                      <a:pPr algn="ctr" fontAlgn="b"/>
                      <a:r>
                        <a:rPr lang="en-US" sz="800" b="1" i="0" u="none" strike="noStrike" dirty="0">
                          <a:solidFill>
                            <a:srgbClr val="000000"/>
                          </a:solidFill>
                          <a:effectLst/>
                          <a:latin typeface="Arial" panose="020B0604020202020204" pitchFamily="34" charset="0"/>
                        </a:rPr>
                        <a:t>Jan - Aug 17</a:t>
                      </a:r>
                    </a:p>
                  </a:txBody>
                  <a:tcPr marL="9479" marR="9479" marT="9479" marB="0" anchor="b">
                    <a:lnL>
                      <a:noFill/>
                    </a:lnL>
                    <a:lnR>
                      <a:noFill/>
                    </a:lnR>
                    <a:lnT>
                      <a:noFill/>
                    </a:lnT>
                    <a:lnB w="12700" cap="flat" cmpd="sng" algn="ctr">
                      <a:solidFill>
                        <a:srgbClr val="000000"/>
                      </a:solidFill>
                      <a:prstDash val="solid"/>
                      <a:round/>
                      <a:headEnd type="none" w="med" len="med"/>
                      <a:tailEnd type="none" w="med" len="med"/>
                    </a:lnB>
                    <a:solidFill>
                      <a:srgbClr val="FFFF99"/>
                    </a:solidFill>
                  </a:tcPr>
                </a:tc>
                <a:tc>
                  <a:txBody>
                    <a:bodyPr/>
                    <a:lstStyle/>
                    <a:p>
                      <a:pPr algn="ctr" fontAlgn="b"/>
                      <a:r>
                        <a:rPr lang="en-US" sz="800" b="1" i="0" u="none" strike="noStrike" dirty="0">
                          <a:solidFill>
                            <a:srgbClr val="000000"/>
                          </a:solidFill>
                          <a:effectLst/>
                          <a:latin typeface="Arial" panose="020B0604020202020204" pitchFamily="34" charset="0"/>
                        </a:rPr>
                        <a:t>Sept - Dec 2017</a:t>
                      </a:r>
                    </a:p>
                  </a:txBody>
                  <a:tcPr marL="9479" marR="9479" marT="9479" marB="0" anchor="b">
                    <a:lnL>
                      <a:noFill/>
                    </a:lnL>
                    <a:lnR>
                      <a:noFill/>
                    </a:lnR>
                    <a:lnT>
                      <a:noFill/>
                    </a:lnT>
                    <a:lnB w="12700" cap="flat" cmpd="sng" algn="ctr">
                      <a:solidFill>
                        <a:srgbClr val="000000"/>
                      </a:solidFill>
                      <a:prstDash val="solid"/>
                      <a:round/>
                      <a:headEnd type="none" w="med" len="med"/>
                      <a:tailEnd type="none" w="med" len="med"/>
                    </a:lnB>
                    <a:solidFill>
                      <a:srgbClr val="FFFF99"/>
                    </a:solidFill>
                  </a:tcPr>
                </a:tc>
                <a:tc>
                  <a:txBody>
                    <a:bodyPr/>
                    <a:lstStyle/>
                    <a:p>
                      <a:pPr algn="ctr" fontAlgn="b"/>
                      <a:r>
                        <a:rPr lang="en-US" sz="800" b="1" i="0" u="none" strike="noStrike" dirty="0">
                          <a:solidFill>
                            <a:srgbClr val="000000"/>
                          </a:solidFill>
                          <a:effectLst/>
                          <a:latin typeface="Arial" panose="020B0604020202020204" pitchFamily="34" charset="0"/>
                        </a:rPr>
                        <a:t>Actual 2017</a:t>
                      </a:r>
                    </a:p>
                  </a:txBody>
                  <a:tcPr marL="9479" marR="9479" marT="9479" marB="0" anchor="b">
                    <a:lnL>
                      <a:noFill/>
                    </a:lnL>
                    <a:lnR>
                      <a:noFill/>
                    </a:lnR>
                    <a:lnT>
                      <a:noFill/>
                    </a:lnT>
                    <a:lnB w="12700" cap="flat" cmpd="sng" algn="ctr">
                      <a:solidFill>
                        <a:srgbClr val="000000"/>
                      </a:solidFill>
                      <a:prstDash val="solid"/>
                      <a:round/>
                      <a:headEnd type="none" w="med" len="med"/>
                      <a:tailEnd type="none" w="med" len="med"/>
                    </a:lnB>
                    <a:solidFill>
                      <a:srgbClr val="FFFF99"/>
                    </a:solidFill>
                  </a:tcPr>
                </a:tc>
                <a:tc>
                  <a:txBody>
                    <a:bodyPr/>
                    <a:lstStyle/>
                    <a:p>
                      <a:pPr algn="ctr" fontAlgn="b"/>
                      <a:r>
                        <a:rPr lang="en-US" sz="800" b="1" i="0" u="none" strike="noStrike" dirty="0">
                          <a:solidFill>
                            <a:srgbClr val="000000"/>
                          </a:solidFill>
                          <a:effectLst/>
                          <a:latin typeface="Arial" panose="020B0604020202020204" pitchFamily="34" charset="0"/>
                        </a:rPr>
                        <a:t>2017 Budget</a:t>
                      </a:r>
                    </a:p>
                  </a:txBody>
                  <a:tcPr marL="9479" marR="9479" marT="9479" marB="0" anchor="b">
                    <a:lnL>
                      <a:noFill/>
                    </a:lnL>
                    <a:lnR>
                      <a:noFill/>
                    </a:lnR>
                    <a:lnT>
                      <a:noFill/>
                    </a:lnT>
                    <a:lnB w="12700" cap="flat" cmpd="sng" algn="ctr">
                      <a:solidFill>
                        <a:srgbClr val="000000"/>
                      </a:solidFill>
                      <a:prstDash val="solid"/>
                      <a:round/>
                      <a:headEnd type="none" w="med" len="med"/>
                      <a:tailEnd type="none" w="med" len="med"/>
                    </a:lnB>
                    <a:solidFill>
                      <a:srgbClr val="FFFF99"/>
                    </a:solidFill>
                  </a:tcPr>
                </a:tc>
                <a:tc>
                  <a:txBody>
                    <a:bodyPr/>
                    <a:lstStyle/>
                    <a:p>
                      <a:pPr algn="ctr" fontAlgn="b"/>
                      <a:r>
                        <a:rPr lang="en-US" sz="800" b="1" i="0" u="none" strike="noStrike" dirty="0">
                          <a:solidFill>
                            <a:srgbClr val="000000"/>
                          </a:solidFill>
                          <a:effectLst/>
                          <a:latin typeface="Arial" panose="020B0604020202020204" pitchFamily="34" charset="0"/>
                        </a:rPr>
                        <a:t>2018 Budget</a:t>
                      </a:r>
                    </a:p>
                  </a:txBody>
                  <a:tcPr marL="9479" marR="9479" marT="9479" marB="0" anchor="b">
                    <a:lnL>
                      <a:noFill/>
                    </a:lnL>
                    <a:lnR>
                      <a:noFill/>
                    </a:lnR>
                    <a:lnT>
                      <a:noFill/>
                    </a:lnT>
                    <a:lnB w="12700" cap="flat" cmpd="sng" algn="ctr">
                      <a:solidFill>
                        <a:srgbClr val="000000"/>
                      </a:solidFill>
                      <a:prstDash val="solid"/>
                      <a:round/>
                      <a:headEnd type="none" w="med" len="med"/>
                      <a:tailEnd type="none" w="med" len="med"/>
                    </a:lnB>
                    <a:solidFill>
                      <a:srgbClr val="FFFF99"/>
                    </a:solidFill>
                  </a:tcPr>
                </a:tc>
                <a:extLst>
                  <a:ext uri="{0D108BD9-81ED-4DB2-BD59-A6C34878D82A}">
                    <a16:rowId xmlns:a16="http://schemas.microsoft.com/office/drawing/2014/main" val="2200260553"/>
                  </a:ext>
                </a:extLst>
              </a:tr>
              <a:tr h="170626">
                <a:tc gridSpan="3">
                  <a:txBody>
                    <a:bodyPr/>
                    <a:lstStyle/>
                    <a:p>
                      <a:pPr algn="l" fontAlgn="b"/>
                      <a:r>
                        <a:rPr lang="en-US" sz="800" b="1" i="0" u="none" strike="noStrike" dirty="0">
                          <a:solidFill>
                            <a:srgbClr val="000000"/>
                          </a:solidFill>
                          <a:effectLst/>
                          <a:latin typeface="Arial" panose="020B0604020202020204" pitchFamily="34" charset="0"/>
                        </a:rPr>
                        <a:t>55200 · PARK &amp; RECREATION</a:t>
                      </a:r>
                    </a:p>
                  </a:txBody>
                  <a:tcPr marL="9479" marR="9479" marT="9479" marB="0" anchor="b">
                    <a:lnL>
                      <a:noFill/>
                    </a:lnL>
                    <a:lnR>
                      <a:noFill/>
                    </a:lnR>
                    <a:lnT>
                      <a:noFill/>
                    </a:lnT>
                    <a:lnB>
                      <a:noFill/>
                    </a:lnB>
                  </a:tcPr>
                </a:tc>
                <a:tc hMerge="1">
                  <a:txBody>
                    <a:bodyPr/>
                    <a:lstStyle/>
                    <a:p>
                      <a:endParaRPr lang="en-US"/>
                    </a:p>
                  </a:txBody>
                  <a:tcPr/>
                </a:tc>
                <a:tc hMerge="1">
                  <a:txBody>
                    <a:bodyPr/>
                    <a:lstStyle/>
                    <a:p>
                      <a:endParaRPr lang="en-US"/>
                    </a:p>
                  </a:txBody>
                  <a:tcPr/>
                </a:tc>
                <a:tc>
                  <a:txBody>
                    <a:bodyPr/>
                    <a:lstStyle/>
                    <a:p>
                      <a:pPr algn="l" fontAlgn="b"/>
                      <a:endParaRPr lang="en-US" sz="800" b="1" i="0" u="none" strike="noStrike" dirty="0">
                        <a:solidFill>
                          <a:srgbClr val="000000"/>
                        </a:solidFill>
                        <a:effectLst/>
                        <a:latin typeface="Arial" panose="020B0604020202020204" pitchFamily="34" charset="0"/>
                      </a:endParaRPr>
                    </a:p>
                  </a:txBody>
                  <a:tcPr marL="9479" marR="9479" marT="9479" marB="0" anchor="b">
                    <a:lnL>
                      <a:noFill/>
                    </a:lnL>
                    <a:lnR>
                      <a:noFill/>
                    </a:lnR>
                    <a:lnT>
                      <a:noFill/>
                    </a:lnT>
                    <a:lnB>
                      <a:noFill/>
                    </a:lnB>
                  </a:tcPr>
                </a:tc>
                <a:tc>
                  <a:txBody>
                    <a:bodyPr/>
                    <a:lstStyle/>
                    <a:p>
                      <a:pPr algn="l" fontAlgn="b"/>
                      <a:endParaRPr lang="en-US" sz="800" b="0" i="0" u="none" strike="noStrike" dirty="0">
                        <a:solidFill>
                          <a:srgbClr val="000000"/>
                        </a:solidFill>
                        <a:effectLst/>
                        <a:latin typeface="Arial" panose="020B0604020202020204" pitchFamily="34" charset="0"/>
                      </a:endParaRPr>
                    </a:p>
                  </a:txBody>
                  <a:tcPr marL="9479" marR="9479" marT="9479" marB="0" anchor="b">
                    <a:lnL>
                      <a:noFill/>
                    </a:lnL>
                    <a:lnR>
                      <a:noFill/>
                    </a:lnR>
                    <a:lnT>
                      <a:noFill/>
                    </a:lnT>
                    <a:lnB>
                      <a:noFill/>
                    </a:lnB>
                  </a:tcPr>
                </a:tc>
                <a:tc>
                  <a:txBody>
                    <a:bodyPr/>
                    <a:lstStyle/>
                    <a:p>
                      <a:pPr algn="l" fontAlgn="b"/>
                      <a:endParaRPr lang="en-US" sz="800" b="0" i="0" u="none" strike="noStrike" dirty="0">
                        <a:solidFill>
                          <a:srgbClr val="000000"/>
                        </a:solidFill>
                        <a:effectLst/>
                        <a:latin typeface="Arial" panose="020B0604020202020204" pitchFamily="34" charset="0"/>
                      </a:endParaRPr>
                    </a:p>
                  </a:txBody>
                  <a:tcPr marL="9479" marR="9479" marT="9479" marB="0" anchor="b">
                    <a:lnL>
                      <a:noFill/>
                    </a:lnL>
                    <a:lnR>
                      <a:noFill/>
                    </a:lnR>
                    <a:lnT w="19050" cap="flat" cmpd="sng" algn="ctr">
                      <a:solidFill>
                        <a:srgbClr val="000000"/>
                      </a:solidFill>
                      <a:prstDash val="solid"/>
                      <a:round/>
                      <a:headEnd type="none" w="med" len="med"/>
                      <a:tailEnd type="none" w="med" len="med"/>
                    </a:lnT>
                    <a:lnB>
                      <a:noFill/>
                    </a:lnB>
                  </a:tcPr>
                </a:tc>
                <a:tc>
                  <a:txBody>
                    <a:bodyPr/>
                    <a:lstStyle/>
                    <a:p>
                      <a:pPr algn="l" fontAlgn="b"/>
                      <a:endParaRPr lang="en-US" sz="800" b="0" i="0" u="none" strike="noStrike" dirty="0">
                        <a:solidFill>
                          <a:srgbClr val="000000"/>
                        </a:solidFill>
                        <a:effectLst/>
                        <a:latin typeface="Arial" panose="020B0604020202020204" pitchFamily="34" charset="0"/>
                      </a:endParaRPr>
                    </a:p>
                  </a:txBody>
                  <a:tcPr marL="9479" marR="9479" marT="9479" marB="0" anchor="b">
                    <a:lnL>
                      <a:noFill/>
                    </a:lnL>
                    <a:lnR>
                      <a:noFill/>
                    </a:lnR>
                    <a:lnT w="19050" cap="flat" cmpd="sng" algn="ctr">
                      <a:solidFill>
                        <a:srgbClr val="000000"/>
                      </a:solidFill>
                      <a:prstDash val="solid"/>
                      <a:round/>
                      <a:headEnd type="none" w="med" len="med"/>
                      <a:tailEnd type="none" w="med" len="med"/>
                    </a:lnT>
                    <a:lnB>
                      <a:noFill/>
                    </a:lnB>
                  </a:tcPr>
                </a:tc>
                <a:tc>
                  <a:txBody>
                    <a:bodyPr/>
                    <a:lstStyle/>
                    <a:p>
                      <a:pPr algn="l" fontAlgn="b"/>
                      <a:endParaRPr lang="en-US" sz="800" b="0" i="0" u="none" strike="noStrike" dirty="0">
                        <a:solidFill>
                          <a:srgbClr val="000000"/>
                        </a:solidFill>
                        <a:effectLst/>
                        <a:latin typeface="Arial" panose="020B0604020202020204" pitchFamily="34" charset="0"/>
                      </a:endParaRPr>
                    </a:p>
                  </a:txBody>
                  <a:tcPr marL="9479" marR="9479" marT="9479"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endParaRPr lang="en-US" sz="800" b="0" i="0" u="none" strike="noStrike" dirty="0">
                        <a:solidFill>
                          <a:srgbClr val="000000"/>
                        </a:solidFill>
                        <a:effectLst/>
                        <a:latin typeface="Arial" panose="020B0604020202020204" pitchFamily="34" charset="0"/>
                      </a:endParaRPr>
                    </a:p>
                  </a:txBody>
                  <a:tcPr marL="9479" marR="9479" marT="9479"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endParaRPr lang="en-US" sz="800" b="0" i="0" u="none" strike="noStrike" dirty="0">
                        <a:solidFill>
                          <a:srgbClr val="000000"/>
                        </a:solidFill>
                        <a:effectLst/>
                        <a:latin typeface="Arial" panose="020B0604020202020204" pitchFamily="34" charset="0"/>
                      </a:endParaRPr>
                    </a:p>
                  </a:txBody>
                  <a:tcPr marL="9479" marR="9479" marT="9479"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endParaRPr lang="en-US" sz="800" b="0" i="0" u="none" strike="noStrike" dirty="0">
                        <a:solidFill>
                          <a:srgbClr val="000000"/>
                        </a:solidFill>
                        <a:effectLst/>
                        <a:latin typeface="Arial" panose="020B0604020202020204" pitchFamily="34" charset="0"/>
                      </a:endParaRPr>
                    </a:p>
                  </a:txBody>
                  <a:tcPr marL="9479" marR="9479" marT="9479"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endParaRPr lang="en-US" sz="800" b="0" i="0" u="none" strike="noStrike" dirty="0">
                        <a:solidFill>
                          <a:srgbClr val="000000"/>
                        </a:solidFill>
                        <a:effectLst/>
                        <a:latin typeface="Arial" panose="020B0604020202020204" pitchFamily="34" charset="0"/>
                      </a:endParaRPr>
                    </a:p>
                  </a:txBody>
                  <a:tcPr marL="9479" marR="9479" marT="9479"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endParaRPr lang="en-US" sz="800" b="0" i="0" u="none" strike="noStrike" dirty="0">
                        <a:solidFill>
                          <a:srgbClr val="000000"/>
                        </a:solidFill>
                        <a:effectLst/>
                        <a:latin typeface="Arial" panose="020B0604020202020204" pitchFamily="34" charset="0"/>
                      </a:endParaRPr>
                    </a:p>
                  </a:txBody>
                  <a:tcPr marL="9479" marR="9479" marT="9479" marB="0" anchor="b">
                    <a:lnL>
                      <a:noFill/>
                    </a:lnL>
                    <a:lnR>
                      <a:noFill/>
                    </a:lnR>
                    <a:lnT w="1270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val="3283015662"/>
                  </a:ext>
                </a:extLst>
              </a:tr>
              <a:tr h="161147">
                <a:tc>
                  <a:txBody>
                    <a:bodyPr/>
                    <a:lstStyle/>
                    <a:p>
                      <a:pPr algn="l" fontAlgn="b"/>
                      <a:endParaRPr lang="en-US" sz="800" b="1" i="0" u="none" strike="noStrike" dirty="0">
                        <a:solidFill>
                          <a:srgbClr val="000000"/>
                        </a:solidFill>
                        <a:effectLst/>
                        <a:latin typeface="Arial" panose="020B0604020202020204" pitchFamily="34" charset="0"/>
                      </a:endParaRPr>
                    </a:p>
                  </a:txBody>
                  <a:tcPr marL="9479" marR="9479" marT="9479" marB="0" anchor="b">
                    <a:lnL>
                      <a:noFill/>
                    </a:lnL>
                    <a:lnR>
                      <a:noFill/>
                    </a:lnR>
                    <a:lnT>
                      <a:noFill/>
                    </a:lnT>
                    <a:lnB>
                      <a:noFill/>
                    </a:lnB>
                  </a:tcPr>
                </a:tc>
                <a:tc gridSpan="4">
                  <a:txBody>
                    <a:bodyPr/>
                    <a:lstStyle/>
                    <a:p>
                      <a:pPr algn="l" fontAlgn="b"/>
                      <a:r>
                        <a:rPr lang="en-US" sz="800" b="1" i="0" u="none" strike="noStrike" dirty="0">
                          <a:solidFill>
                            <a:srgbClr val="000000"/>
                          </a:solidFill>
                          <a:effectLst/>
                          <a:latin typeface="Arial" panose="020B0604020202020204" pitchFamily="34" charset="0"/>
                        </a:rPr>
                        <a:t>55305 · RECREATION UNEMPLOYMENT</a:t>
                      </a:r>
                    </a:p>
                  </a:txBody>
                  <a:tcPr marL="9479" marR="9479" marT="9479" marB="0" anchor="b">
                    <a:lnL>
                      <a:noFill/>
                    </a:lnL>
                    <a:lnR>
                      <a:noFill/>
                    </a:lnR>
                    <a:lnT>
                      <a:noFill/>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r" fontAlgn="b"/>
                      <a:r>
                        <a:rPr lang="en-US" sz="800" b="0" i="0" u="none" strike="noStrike" dirty="0">
                          <a:solidFill>
                            <a:srgbClr val="000000"/>
                          </a:solidFill>
                          <a:effectLst/>
                          <a:latin typeface="Arial" panose="020B0604020202020204" pitchFamily="34" charset="0"/>
                        </a:rPr>
                        <a:t>3.58</a:t>
                      </a:r>
                    </a:p>
                  </a:txBody>
                  <a:tcPr marL="9479" marR="9479" marT="9479" marB="0" anchor="b">
                    <a:lnL>
                      <a:noFill/>
                    </a:lnL>
                    <a:lnR>
                      <a:noFill/>
                    </a:lnR>
                    <a:lnT>
                      <a:noFill/>
                    </a:lnT>
                    <a:lnB>
                      <a:noFill/>
                    </a:lnB>
                    <a:solidFill>
                      <a:srgbClr val="CCCCFF"/>
                    </a:solidFill>
                  </a:tcPr>
                </a:tc>
                <a:tc>
                  <a:txBody>
                    <a:bodyPr/>
                    <a:lstStyle/>
                    <a:p>
                      <a:pPr algn="r" fontAlgn="b"/>
                      <a:r>
                        <a:rPr lang="en-US" sz="800" b="0" i="0" u="none" strike="noStrike" dirty="0">
                          <a:solidFill>
                            <a:srgbClr val="000000"/>
                          </a:solidFill>
                          <a:effectLst/>
                          <a:latin typeface="Arial" panose="020B0604020202020204" pitchFamily="34" charset="0"/>
                        </a:rPr>
                        <a:t>0.00</a:t>
                      </a:r>
                    </a:p>
                  </a:txBody>
                  <a:tcPr marL="9479" marR="9479" marT="9479" marB="0" anchor="b">
                    <a:lnL>
                      <a:noFill/>
                    </a:lnL>
                    <a:lnR>
                      <a:noFill/>
                    </a:lnR>
                    <a:lnT>
                      <a:noFill/>
                    </a:lnT>
                    <a:lnB>
                      <a:noFill/>
                    </a:lnB>
                    <a:solidFill>
                      <a:srgbClr val="99CCFF"/>
                    </a:solidFill>
                  </a:tcPr>
                </a:tc>
                <a:tc>
                  <a:txBody>
                    <a:bodyPr/>
                    <a:lstStyle/>
                    <a:p>
                      <a:pPr algn="r" fontAlgn="b"/>
                      <a:r>
                        <a:rPr lang="en-US" sz="800" b="0" i="0" u="none" strike="noStrike" dirty="0">
                          <a:solidFill>
                            <a:srgbClr val="000000"/>
                          </a:solidFill>
                          <a:effectLst/>
                          <a:latin typeface="Arial" panose="020B0604020202020204" pitchFamily="34" charset="0"/>
                        </a:rPr>
                        <a:t>0.00</a:t>
                      </a:r>
                    </a:p>
                  </a:txBody>
                  <a:tcPr marL="9479" marR="9479" marT="9479" marB="0" anchor="b">
                    <a:lnL>
                      <a:noFill/>
                    </a:lnL>
                    <a:lnR>
                      <a:noFill/>
                    </a:lnR>
                    <a:lnT>
                      <a:noFill/>
                    </a:lnT>
                    <a:lnB>
                      <a:noFill/>
                    </a:lnB>
                    <a:solidFill>
                      <a:srgbClr val="FFFF99"/>
                    </a:solidFill>
                  </a:tcPr>
                </a:tc>
                <a:tc>
                  <a:txBody>
                    <a:bodyPr/>
                    <a:lstStyle/>
                    <a:p>
                      <a:pPr algn="r" fontAlgn="b"/>
                      <a:r>
                        <a:rPr lang="en-US" sz="800" b="0" i="0" u="none" strike="noStrike" dirty="0">
                          <a:solidFill>
                            <a:srgbClr val="000000"/>
                          </a:solidFill>
                          <a:effectLst/>
                          <a:latin typeface="Arial" panose="020B0604020202020204" pitchFamily="34" charset="0"/>
                        </a:rPr>
                        <a:t>0.00</a:t>
                      </a:r>
                    </a:p>
                  </a:txBody>
                  <a:tcPr marL="9479" marR="9479" marT="9479" marB="0" anchor="b">
                    <a:lnL>
                      <a:noFill/>
                    </a:lnL>
                    <a:lnR>
                      <a:noFill/>
                    </a:lnR>
                    <a:lnT>
                      <a:noFill/>
                    </a:lnT>
                    <a:lnB>
                      <a:noFill/>
                    </a:lnB>
                    <a:solidFill>
                      <a:srgbClr val="FFFF99"/>
                    </a:solidFill>
                  </a:tcPr>
                </a:tc>
                <a:tc>
                  <a:txBody>
                    <a:bodyPr/>
                    <a:lstStyle/>
                    <a:p>
                      <a:pPr algn="r" fontAlgn="b"/>
                      <a:r>
                        <a:rPr lang="en-US" sz="800" b="0" i="0" u="none" strike="noStrike" dirty="0">
                          <a:solidFill>
                            <a:srgbClr val="000000"/>
                          </a:solidFill>
                          <a:effectLst/>
                          <a:latin typeface="Arial" panose="020B0604020202020204" pitchFamily="34" charset="0"/>
                        </a:rPr>
                        <a:t>0.00</a:t>
                      </a:r>
                    </a:p>
                  </a:txBody>
                  <a:tcPr marL="9479" marR="9479" marT="9479" marB="0" anchor="b">
                    <a:lnL>
                      <a:noFill/>
                    </a:lnL>
                    <a:lnR>
                      <a:noFill/>
                    </a:lnR>
                    <a:lnT>
                      <a:noFill/>
                    </a:lnT>
                    <a:lnB>
                      <a:noFill/>
                    </a:lnB>
                    <a:solidFill>
                      <a:srgbClr val="FFFF99"/>
                    </a:solidFill>
                  </a:tcPr>
                </a:tc>
                <a:tc>
                  <a:txBody>
                    <a:bodyPr/>
                    <a:lstStyle/>
                    <a:p>
                      <a:pPr algn="r" fontAlgn="b"/>
                      <a:r>
                        <a:rPr lang="en-US" sz="800" b="0" i="0" u="none" strike="noStrike" dirty="0">
                          <a:solidFill>
                            <a:srgbClr val="000000"/>
                          </a:solidFill>
                          <a:effectLst/>
                          <a:latin typeface="Arial" panose="020B0604020202020204" pitchFamily="34" charset="0"/>
                        </a:rPr>
                        <a:t>0.00</a:t>
                      </a:r>
                    </a:p>
                  </a:txBody>
                  <a:tcPr marL="9479" marR="9479" marT="9479" marB="0" anchor="b">
                    <a:lnL>
                      <a:noFill/>
                    </a:lnL>
                    <a:lnR>
                      <a:noFill/>
                    </a:lnR>
                    <a:lnT>
                      <a:noFill/>
                    </a:lnT>
                    <a:lnB>
                      <a:noFill/>
                    </a:lnB>
                    <a:solidFill>
                      <a:srgbClr val="FFFF99"/>
                    </a:solidFill>
                  </a:tcPr>
                </a:tc>
                <a:tc>
                  <a:txBody>
                    <a:bodyPr/>
                    <a:lstStyle/>
                    <a:p>
                      <a:pPr algn="r" fontAlgn="b"/>
                      <a:r>
                        <a:rPr lang="en-US" sz="800" b="0" i="0" u="none" strike="noStrike" dirty="0">
                          <a:solidFill>
                            <a:srgbClr val="000000"/>
                          </a:solidFill>
                          <a:effectLst/>
                          <a:latin typeface="Arial" panose="020B0604020202020204" pitchFamily="34" charset="0"/>
                        </a:rPr>
                        <a:t>0.00</a:t>
                      </a:r>
                    </a:p>
                  </a:txBody>
                  <a:tcPr marL="9479" marR="9479" marT="9479" marB="0" anchor="b">
                    <a:lnL>
                      <a:noFill/>
                    </a:lnL>
                    <a:lnR>
                      <a:noFill/>
                    </a:lnR>
                    <a:lnT>
                      <a:noFill/>
                    </a:lnT>
                    <a:lnB>
                      <a:noFill/>
                    </a:lnB>
                    <a:solidFill>
                      <a:srgbClr val="FFFF99"/>
                    </a:solidFill>
                  </a:tcPr>
                </a:tc>
                <a:tc>
                  <a:txBody>
                    <a:bodyPr/>
                    <a:lstStyle/>
                    <a:p>
                      <a:pPr algn="r" fontAlgn="b"/>
                      <a:r>
                        <a:rPr lang="en-US" sz="800" b="0" i="0" u="none" strike="noStrike" dirty="0">
                          <a:solidFill>
                            <a:srgbClr val="000000"/>
                          </a:solidFill>
                          <a:effectLst/>
                          <a:latin typeface="Arial" panose="020B0604020202020204" pitchFamily="34" charset="0"/>
                        </a:rPr>
                        <a:t>0.00</a:t>
                      </a:r>
                    </a:p>
                  </a:txBody>
                  <a:tcPr marL="9479" marR="9479" marT="9479" marB="0" anchor="b">
                    <a:lnL>
                      <a:noFill/>
                    </a:lnL>
                    <a:lnR>
                      <a:noFill/>
                    </a:lnR>
                    <a:lnT>
                      <a:noFill/>
                    </a:lnT>
                    <a:lnB>
                      <a:noFill/>
                    </a:lnB>
                    <a:solidFill>
                      <a:srgbClr val="FFFF99"/>
                    </a:solidFill>
                  </a:tcPr>
                </a:tc>
                <a:extLst>
                  <a:ext uri="{0D108BD9-81ED-4DB2-BD59-A6C34878D82A}">
                    <a16:rowId xmlns:a16="http://schemas.microsoft.com/office/drawing/2014/main" val="1081317335"/>
                  </a:ext>
                </a:extLst>
              </a:tr>
              <a:tr h="161147">
                <a:tc>
                  <a:txBody>
                    <a:bodyPr/>
                    <a:lstStyle/>
                    <a:p>
                      <a:pPr algn="l" fontAlgn="b"/>
                      <a:endParaRPr lang="en-US" sz="800" b="1" i="0" u="none" strike="noStrike" dirty="0">
                        <a:solidFill>
                          <a:srgbClr val="000000"/>
                        </a:solidFill>
                        <a:effectLst/>
                        <a:latin typeface="Arial" panose="020B0604020202020204" pitchFamily="34" charset="0"/>
                      </a:endParaRPr>
                    </a:p>
                  </a:txBody>
                  <a:tcPr marL="9479" marR="9479" marT="9479" marB="0" anchor="b">
                    <a:lnL>
                      <a:noFill/>
                    </a:lnL>
                    <a:lnR>
                      <a:noFill/>
                    </a:lnR>
                    <a:lnT>
                      <a:noFill/>
                    </a:lnT>
                    <a:lnB>
                      <a:noFill/>
                    </a:lnB>
                  </a:tcPr>
                </a:tc>
                <a:tc gridSpan="4">
                  <a:txBody>
                    <a:bodyPr/>
                    <a:lstStyle/>
                    <a:p>
                      <a:pPr algn="l" fontAlgn="b"/>
                      <a:r>
                        <a:rPr lang="en-US" sz="800" b="1" i="0" u="none" strike="noStrike" dirty="0">
                          <a:solidFill>
                            <a:srgbClr val="000000"/>
                          </a:solidFill>
                          <a:effectLst/>
                          <a:latin typeface="Arial" panose="020B0604020202020204" pitchFamily="34" charset="0"/>
                        </a:rPr>
                        <a:t>55199 · PARK BOARD &amp; RECREATION</a:t>
                      </a:r>
                    </a:p>
                  </a:txBody>
                  <a:tcPr marL="9479" marR="9479" marT="9479" marB="0" anchor="b">
                    <a:lnL>
                      <a:noFill/>
                    </a:lnL>
                    <a:lnR>
                      <a:noFill/>
                    </a:lnR>
                    <a:lnT>
                      <a:noFill/>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r" fontAlgn="b"/>
                      <a:r>
                        <a:rPr lang="en-US" sz="800" b="0" i="0" u="none" strike="noStrike" dirty="0">
                          <a:solidFill>
                            <a:srgbClr val="000000"/>
                          </a:solidFill>
                          <a:effectLst/>
                          <a:latin typeface="Arial" panose="020B0604020202020204" pitchFamily="34" charset="0"/>
                        </a:rPr>
                        <a:t>15.10</a:t>
                      </a:r>
                    </a:p>
                  </a:txBody>
                  <a:tcPr marL="9479" marR="9479" marT="9479" marB="0" anchor="b">
                    <a:lnL>
                      <a:noFill/>
                    </a:lnL>
                    <a:lnR>
                      <a:noFill/>
                    </a:lnR>
                    <a:lnT>
                      <a:noFill/>
                    </a:lnT>
                    <a:lnB>
                      <a:noFill/>
                    </a:lnB>
                    <a:solidFill>
                      <a:srgbClr val="CCCCFF"/>
                    </a:solidFill>
                  </a:tcPr>
                </a:tc>
                <a:tc>
                  <a:txBody>
                    <a:bodyPr/>
                    <a:lstStyle/>
                    <a:p>
                      <a:pPr algn="r" fontAlgn="b"/>
                      <a:r>
                        <a:rPr lang="en-US" sz="800" b="0" i="0" u="none" strike="noStrike" dirty="0">
                          <a:solidFill>
                            <a:srgbClr val="000000"/>
                          </a:solidFill>
                          <a:effectLst/>
                          <a:latin typeface="Arial" panose="020B0604020202020204" pitchFamily="34" charset="0"/>
                        </a:rPr>
                        <a:t>233.13</a:t>
                      </a:r>
                    </a:p>
                  </a:txBody>
                  <a:tcPr marL="9479" marR="9479" marT="9479" marB="0" anchor="b">
                    <a:lnL>
                      <a:noFill/>
                    </a:lnL>
                    <a:lnR>
                      <a:noFill/>
                    </a:lnR>
                    <a:lnT>
                      <a:noFill/>
                    </a:lnT>
                    <a:lnB>
                      <a:noFill/>
                    </a:lnB>
                    <a:solidFill>
                      <a:srgbClr val="99CCFF"/>
                    </a:solidFill>
                  </a:tcPr>
                </a:tc>
                <a:tc>
                  <a:txBody>
                    <a:bodyPr/>
                    <a:lstStyle/>
                    <a:p>
                      <a:pPr algn="r" fontAlgn="b"/>
                      <a:r>
                        <a:rPr lang="en-US" sz="800" b="0" i="0" u="none" strike="noStrike" dirty="0">
                          <a:solidFill>
                            <a:srgbClr val="000000"/>
                          </a:solidFill>
                          <a:effectLst/>
                          <a:latin typeface="Arial" panose="020B0604020202020204" pitchFamily="34" charset="0"/>
                        </a:rPr>
                        <a:t>129.15</a:t>
                      </a:r>
                    </a:p>
                  </a:txBody>
                  <a:tcPr marL="9479" marR="9479" marT="9479" marB="0" anchor="b">
                    <a:lnL>
                      <a:noFill/>
                    </a:lnL>
                    <a:lnR>
                      <a:noFill/>
                    </a:lnR>
                    <a:lnT>
                      <a:noFill/>
                    </a:lnT>
                    <a:lnB>
                      <a:noFill/>
                    </a:lnB>
                    <a:solidFill>
                      <a:srgbClr val="FFFF99"/>
                    </a:solidFill>
                  </a:tcPr>
                </a:tc>
                <a:tc>
                  <a:txBody>
                    <a:bodyPr/>
                    <a:lstStyle/>
                    <a:p>
                      <a:pPr algn="r" fontAlgn="b"/>
                      <a:r>
                        <a:rPr lang="en-US" sz="800" b="0" i="0" u="none" strike="noStrike" dirty="0">
                          <a:solidFill>
                            <a:srgbClr val="000000"/>
                          </a:solidFill>
                          <a:effectLst/>
                          <a:latin typeface="Arial" panose="020B0604020202020204" pitchFamily="34" charset="0"/>
                        </a:rPr>
                        <a:t>42.35</a:t>
                      </a:r>
                    </a:p>
                  </a:txBody>
                  <a:tcPr marL="9479" marR="9479" marT="9479" marB="0" anchor="b">
                    <a:lnL>
                      <a:noFill/>
                    </a:lnL>
                    <a:lnR>
                      <a:noFill/>
                    </a:lnR>
                    <a:lnT>
                      <a:noFill/>
                    </a:lnT>
                    <a:lnB>
                      <a:noFill/>
                    </a:lnB>
                    <a:solidFill>
                      <a:srgbClr val="FFFF99"/>
                    </a:solidFill>
                  </a:tcPr>
                </a:tc>
                <a:tc>
                  <a:txBody>
                    <a:bodyPr/>
                    <a:lstStyle/>
                    <a:p>
                      <a:pPr algn="r" fontAlgn="b"/>
                      <a:r>
                        <a:rPr lang="en-US" sz="800" b="0" i="0" u="none" strike="noStrike" dirty="0">
                          <a:solidFill>
                            <a:srgbClr val="000000"/>
                          </a:solidFill>
                          <a:effectLst/>
                          <a:latin typeface="Arial" panose="020B0604020202020204" pitchFamily="34" charset="0"/>
                        </a:rPr>
                        <a:t>457.65</a:t>
                      </a:r>
                    </a:p>
                  </a:txBody>
                  <a:tcPr marL="9479" marR="9479" marT="9479" marB="0" anchor="b">
                    <a:lnL>
                      <a:noFill/>
                    </a:lnL>
                    <a:lnR>
                      <a:noFill/>
                    </a:lnR>
                    <a:lnT>
                      <a:noFill/>
                    </a:lnT>
                    <a:lnB>
                      <a:noFill/>
                    </a:lnB>
                    <a:solidFill>
                      <a:srgbClr val="FFFF99"/>
                    </a:solidFill>
                  </a:tcPr>
                </a:tc>
                <a:tc>
                  <a:txBody>
                    <a:bodyPr/>
                    <a:lstStyle/>
                    <a:p>
                      <a:pPr algn="r" fontAlgn="b"/>
                      <a:r>
                        <a:rPr lang="en-US" sz="800" b="0" i="0" u="none" strike="noStrike" dirty="0">
                          <a:solidFill>
                            <a:srgbClr val="000000"/>
                          </a:solidFill>
                          <a:effectLst/>
                          <a:latin typeface="Arial" panose="020B0604020202020204" pitchFamily="34" charset="0"/>
                        </a:rPr>
                        <a:t>500.00</a:t>
                      </a:r>
                    </a:p>
                  </a:txBody>
                  <a:tcPr marL="9479" marR="9479" marT="9479" marB="0" anchor="b">
                    <a:lnL>
                      <a:noFill/>
                    </a:lnL>
                    <a:lnR>
                      <a:noFill/>
                    </a:lnR>
                    <a:lnT>
                      <a:noFill/>
                    </a:lnT>
                    <a:lnB>
                      <a:noFill/>
                    </a:lnB>
                    <a:solidFill>
                      <a:srgbClr val="FFFF99"/>
                    </a:solidFill>
                  </a:tcPr>
                </a:tc>
                <a:tc>
                  <a:txBody>
                    <a:bodyPr/>
                    <a:lstStyle/>
                    <a:p>
                      <a:pPr algn="r" fontAlgn="b"/>
                      <a:r>
                        <a:rPr lang="en-US" sz="800" b="0" i="0" u="none" strike="noStrike" dirty="0">
                          <a:solidFill>
                            <a:srgbClr val="000000"/>
                          </a:solidFill>
                          <a:effectLst/>
                          <a:latin typeface="Arial" panose="020B0604020202020204" pitchFamily="34" charset="0"/>
                        </a:rPr>
                        <a:t>500.00</a:t>
                      </a:r>
                    </a:p>
                  </a:txBody>
                  <a:tcPr marL="9479" marR="9479" marT="9479" marB="0" anchor="b">
                    <a:lnL>
                      <a:noFill/>
                    </a:lnL>
                    <a:lnR>
                      <a:noFill/>
                    </a:lnR>
                    <a:lnT>
                      <a:noFill/>
                    </a:lnT>
                    <a:lnB>
                      <a:noFill/>
                    </a:lnB>
                    <a:solidFill>
                      <a:srgbClr val="FFFF99"/>
                    </a:solidFill>
                  </a:tcPr>
                </a:tc>
                <a:tc>
                  <a:txBody>
                    <a:bodyPr/>
                    <a:lstStyle/>
                    <a:p>
                      <a:pPr algn="r" fontAlgn="b"/>
                      <a:r>
                        <a:rPr lang="en-US" sz="800" b="0" i="0" u="none" strike="noStrike" dirty="0">
                          <a:solidFill>
                            <a:srgbClr val="000000"/>
                          </a:solidFill>
                          <a:effectLst/>
                          <a:latin typeface="Arial" panose="020B0604020202020204" pitchFamily="34" charset="0"/>
                        </a:rPr>
                        <a:t>100.00</a:t>
                      </a:r>
                    </a:p>
                  </a:txBody>
                  <a:tcPr marL="9479" marR="9479" marT="9479" marB="0" anchor="b">
                    <a:lnL>
                      <a:noFill/>
                    </a:lnL>
                    <a:lnR>
                      <a:noFill/>
                    </a:lnR>
                    <a:lnT>
                      <a:noFill/>
                    </a:lnT>
                    <a:lnB>
                      <a:noFill/>
                    </a:lnB>
                    <a:solidFill>
                      <a:srgbClr val="FFFF99"/>
                    </a:solidFill>
                  </a:tcPr>
                </a:tc>
                <a:extLst>
                  <a:ext uri="{0D108BD9-81ED-4DB2-BD59-A6C34878D82A}">
                    <a16:rowId xmlns:a16="http://schemas.microsoft.com/office/drawing/2014/main" val="2615149860"/>
                  </a:ext>
                </a:extLst>
              </a:tr>
              <a:tr h="161147">
                <a:tc>
                  <a:txBody>
                    <a:bodyPr/>
                    <a:lstStyle/>
                    <a:p>
                      <a:pPr algn="l" fontAlgn="b"/>
                      <a:endParaRPr lang="en-US" sz="800" b="1" i="0" u="none" strike="noStrike" dirty="0">
                        <a:solidFill>
                          <a:srgbClr val="000000"/>
                        </a:solidFill>
                        <a:effectLst/>
                        <a:latin typeface="Arial" panose="020B0604020202020204" pitchFamily="34" charset="0"/>
                      </a:endParaRPr>
                    </a:p>
                  </a:txBody>
                  <a:tcPr marL="9479" marR="9479" marT="9479" marB="0" anchor="b">
                    <a:lnL>
                      <a:noFill/>
                    </a:lnL>
                    <a:lnR>
                      <a:noFill/>
                    </a:lnR>
                    <a:lnT>
                      <a:noFill/>
                    </a:lnT>
                    <a:lnB>
                      <a:noFill/>
                    </a:lnB>
                  </a:tcPr>
                </a:tc>
                <a:tc gridSpan="4">
                  <a:txBody>
                    <a:bodyPr/>
                    <a:lstStyle/>
                    <a:p>
                      <a:pPr algn="l" fontAlgn="b"/>
                      <a:r>
                        <a:rPr lang="en-US" sz="800" b="1" i="0" u="none" strike="noStrike" dirty="0">
                          <a:solidFill>
                            <a:srgbClr val="000000"/>
                          </a:solidFill>
                          <a:effectLst/>
                          <a:latin typeface="Arial" panose="020B0604020202020204" pitchFamily="34" charset="0"/>
                        </a:rPr>
                        <a:t>55204 · PARK-SUPPLIES &amp; MATERIALS</a:t>
                      </a:r>
                    </a:p>
                  </a:txBody>
                  <a:tcPr marL="9479" marR="9479" marT="9479" marB="0" anchor="b">
                    <a:lnL>
                      <a:noFill/>
                    </a:lnL>
                    <a:lnR>
                      <a:noFill/>
                    </a:lnR>
                    <a:lnT>
                      <a:noFill/>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r" fontAlgn="b"/>
                      <a:r>
                        <a:rPr lang="en-US" sz="800" b="0" i="0" u="none" strike="noStrike" dirty="0">
                          <a:solidFill>
                            <a:srgbClr val="000000"/>
                          </a:solidFill>
                          <a:effectLst/>
                          <a:latin typeface="Arial" panose="020B0604020202020204" pitchFamily="34" charset="0"/>
                        </a:rPr>
                        <a:t>-51.69</a:t>
                      </a:r>
                    </a:p>
                  </a:txBody>
                  <a:tcPr marL="9479" marR="9479" marT="9479" marB="0" anchor="b">
                    <a:lnL>
                      <a:noFill/>
                    </a:lnL>
                    <a:lnR>
                      <a:noFill/>
                    </a:lnR>
                    <a:lnT>
                      <a:noFill/>
                    </a:lnT>
                    <a:lnB>
                      <a:noFill/>
                    </a:lnB>
                    <a:solidFill>
                      <a:srgbClr val="CCCCFF"/>
                    </a:solidFill>
                  </a:tcPr>
                </a:tc>
                <a:tc>
                  <a:txBody>
                    <a:bodyPr/>
                    <a:lstStyle/>
                    <a:p>
                      <a:pPr algn="r" fontAlgn="b"/>
                      <a:r>
                        <a:rPr lang="en-US" sz="800" b="0" i="0" u="none" strike="noStrike" dirty="0">
                          <a:solidFill>
                            <a:srgbClr val="000000"/>
                          </a:solidFill>
                          <a:effectLst/>
                          <a:latin typeface="Arial" panose="020B0604020202020204" pitchFamily="34" charset="0"/>
                        </a:rPr>
                        <a:t>4,453.38</a:t>
                      </a:r>
                    </a:p>
                  </a:txBody>
                  <a:tcPr marL="9479" marR="9479" marT="9479" marB="0" anchor="b">
                    <a:lnL>
                      <a:noFill/>
                    </a:lnL>
                    <a:lnR>
                      <a:noFill/>
                    </a:lnR>
                    <a:lnT>
                      <a:noFill/>
                    </a:lnT>
                    <a:lnB>
                      <a:noFill/>
                    </a:lnB>
                    <a:solidFill>
                      <a:srgbClr val="99CCFF"/>
                    </a:solidFill>
                  </a:tcPr>
                </a:tc>
                <a:tc>
                  <a:txBody>
                    <a:bodyPr/>
                    <a:lstStyle/>
                    <a:p>
                      <a:pPr algn="r" fontAlgn="b"/>
                      <a:r>
                        <a:rPr lang="en-US" sz="800" b="0" i="0" u="none" strike="noStrike" dirty="0">
                          <a:solidFill>
                            <a:srgbClr val="000000"/>
                          </a:solidFill>
                          <a:effectLst/>
                          <a:latin typeface="Arial" panose="020B0604020202020204" pitchFamily="34" charset="0"/>
                        </a:rPr>
                        <a:t>32,287.67</a:t>
                      </a:r>
                    </a:p>
                  </a:txBody>
                  <a:tcPr marL="9479" marR="9479" marT="9479" marB="0" anchor="b">
                    <a:lnL>
                      <a:noFill/>
                    </a:lnL>
                    <a:lnR>
                      <a:noFill/>
                    </a:lnR>
                    <a:lnT>
                      <a:noFill/>
                    </a:lnT>
                    <a:lnB>
                      <a:noFill/>
                    </a:lnB>
                    <a:solidFill>
                      <a:srgbClr val="FFFF99"/>
                    </a:solidFill>
                  </a:tcPr>
                </a:tc>
                <a:tc>
                  <a:txBody>
                    <a:bodyPr/>
                    <a:lstStyle/>
                    <a:p>
                      <a:pPr algn="r" fontAlgn="b"/>
                      <a:r>
                        <a:rPr lang="en-US" sz="800" b="0" i="0" u="none" strike="noStrike" dirty="0">
                          <a:solidFill>
                            <a:srgbClr val="000000"/>
                          </a:solidFill>
                          <a:effectLst/>
                          <a:latin typeface="Arial" panose="020B0604020202020204" pitchFamily="34" charset="0"/>
                        </a:rPr>
                        <a:t>6,641.57</a:t>
                      </a:r>
                    </a:p>
                  </a:txBody>
                  <a:tcPr marL="9479" marR="9479" marT="9479" marB="0" anchor="b">
                    <a:lnL>
                      <a:noFill/>
                    </a:lnL>
                    <a:lnR>
                      <a:noFill/>
                    </a:lnR>
                    <a:lnT>
                      <a:noFill/>
                    </a:lnT>
                    <a:lnB>
                      <a:noFill/>
                    </a:lnB>
                    <a:solidFill>
                      <a:srgbClr val="FFFF99"/>
                    </a:solidFill>
                  </a:tcPr>
                </a:tc>
                <a:tc>
                  <a:txBody>
                    <a:bodyPr/>
                    <a:lstStyle/>
                    <a:p>
                      <a:pPr algn="r" fontAlgn="b"/>
                      <a:r>
                        <a:rPr lang="en-US" sz="800" b="0" i="0" u="none" strike="noStrike" dirty="0">
                          <a:solidFill>
                            <a:srgbClr val="000000"/>
                          </a:solidFill>
                          <a:effectLst/>
                          <a:latin typeface="Arial" panose="020B0604020202020204" pitchFamily="34" charset="0"/>
                        </a:rPr>
                        <a:t>0.00</a:t>
                      </a:r>
                    </a:p>
                  </a:txBody>
                  <a:tcPr marL="9479" marR="9479" marT="9479" marB="0" anchor="b">
                    <a:lnL>
                      <a:noFill/>
                    </a:lnL>
                    <a:lnR>
                      <a:noFill/>
                    </a:lnR>
                    <a:lnT>
                      <a:noFill/>
                    </a:lnT>
                    <a:lnB>
                      <a:noFill/>
                    </a:lnB>
                    <a:solidFill>
                      <a:srgbClr val="FFFF99"/>
                    </a:solidFill>
                  </a:tcPr>
                </a:tc>
                <a:tc>
                  <a:txBody>
                    <a:bodyPr/>
                    <a:lstStyle/>
                    <a:p>
                      <a:pPr algn="r" fontAlgn="b"/>
                      <a:r>
                        <a:rPr lang="en-US" sz="800" b="0" i="0" u="none" strike="noStrike" dirty="0">
                          <a:solidFill>
                            <a:srgbClr val="000000"/>
                          </a:solidFill>
                          <a:effectLst/>
                          <a:latin typeface="Arial" panose="020B0604020202020204" pitchFamily="34" charset="0"/>
                        </a:rPr>
                        <a:t>6,641.57</a:t>
                      </a:r>
                    </a:p>
                  </a:txBody>
                  <a:tcPr marL="9479" marR="9479" marT="9479" marB="0" anchor="b">
                    <a:lnL>
                      <a:noFill/>
                    </a:lnL>
                    <a:lnR>
                      <a:noFill/>
                    </a:lnR>
                    <a:lnT>
                      <a:noFill/>
                    </a:lnT>
                    <a:lnB>
                      <a:noFill/>
                    </a:lnB>
                    <a:solidFill>
                      <a:srgbClr val="FFFF99"/>
                    </a:solidFill>
                  </a:tcPr>
                </a:tc>
                <a:tc>
                  <a:txBody>
                    <a:bodyPr/>
                    <a:lstStyle/>
                    <a:p>
                      <a:pPr algn="r" fontAlgn="b"/>
                      <a:r>
                        <a:rPr lang="en-US" sz="800" b="0" i="0" u="none" strike="noStrike" dirty="0">
                          <a:solidFill>
                            <a:srgbClr val="000000"/>
                          </a:solidFill>
                          <a:effectLst/>
                          <a:latin typeface="Arial" panose="020B0604020202020204" pitchFamily="34" charset="0"/>
                        </a:rPr>
                        <a:t>5,000.00</a:t>
                      </a:r>
                    </a:p>
                  </a:txBody>
                  <a:tcPr marL="9479" marR="9479" marT="9479" marB="0" anchor="b">
                    <a:lnL>
                      <a:noFill/>
                    </a:lnL>
                    <a:lnR>
                      <a:noFill/>
                    </a:lnR>
                    <a:lnT>
                      <a:noFill/>
                    </a:lnT>
                    <a:lnB>
                      <a:noFill/>
                    </a:lnB>
                    <a:solidFill>
                      <a:srgbClr val="FFFF99"/>
                    </a:solidFill>
                  </a:tcPr>
                </a:tc>
                <a:tc>
                  <a:txBody>
                    <a:bodyPr/>
                    <a:lstStyle/>
                    <a:p>
                      <a:pPr algn="r" fontAlgn="b"/>
                      <a:r>
                        <a:rPr lang="en-US" sz="800" b="0" i="0" u="none" strike="noStrike" dirty="0">
                          <a:solidFill>
                            <a:srgbClr val="000000"/>
                          </a:solidFill>
                          <a:effectLst/>
                          <a:latin typeface="Arial" panose="020B0604020202020204" pitchFamily="34" charset="0"/>
                        </a:rPr>
                        <a:t>4,000.00</a:t>
                      </a:r>
                    </a:p>
                  </a:txBody>
                  <a:tcPr marL="9479" marR="9479" marT="9479" marB="0" anchor="b">
                    <a:lnL>
                      <a:noFill/>
                    </a:lnL>
                    <a:lnR>
                      <a:noFill/>
                    </a:lnR>
                    <a:lnT>
                      <a:noFill/>
                    </a:lnT>
                    <a:lnB>
                      <a:noFill/>
                    </a:lnB>
                    <a:solidFill>
                      <a:srgbClr val="FFFF99"/>
                    </a:solidFill>
                  </a:tcPr>
                </a:tc>
                <a:extLst>
                  <a:ext uri="{0D108BD9-81ED-4DB2-BD59-A6C34878D82A}">
                    <a16:rowId xmlns:a16="http://schemas.microsoft.com/office/drawing/2014/main" val="473971577"/>
                  </a:ext>
                </a:extLst>
              </a:tr>
              <a:tr h="161147">
                <a:tc>
                  <a:txBody>
                    <a:bodyPr/>
                    <a:lstStyle/>
                    <a:p>
                      <a:pPr algn="l" fontAlgn="b"/>
                      <a:endParaRPr lang="en-US" sz="800" b="1" i="0" u="none" strike="noStrike" dirty="0">
                        <a:solidFill>
                          <a:srgbClr val="000000"/>
                        </a:solidFill>
                        <a:effectLst/>
                        <a:latin typeface="Arial" panose="020B0604020202020204" pitchFamily="34" charset="0"/>
                      </a:endParaRPr>
                    </a:p>
                  </a:txBody>
                  <a:tcPr marL="9479" marR="9479" marT="9479" marB="0" anchor="b">
                    <a:lnL>
                      <a:noFill/>
                    </a:lnL>
                    <a:lnR>
                      <a:noFill/>
                    </a:lnR>
                    <a:lnT>
                      <a:noFill/>
                    </a:lnT>
                    <a:lnB>
                      <a:noFill/>
                    </a:lnB>
                  </a:tcPr>
                </a:tc>
                <a:tc gridSpan="3">
                  <a:txBody>
                    <a:bodyPr/>
                    <a:lstStyle/>
                    <a:p>
                      <a:pPr algn="l" fontAlgn="b"/>
                      <a:r>
                        <a:rPr lang="en-US" sz="800" b="1" i="0" u="none" strike="noStrike" dirty="0">
                          <a:solidFill>
                            <a:srgbClr val="000000"/>
                          </a:solidFill>
                          <a:effectLst/>
                          <a:latin typeface="Arial" panose="020B0604020202020204" pitchFamily="34" charset="0"/>
                        </a:rPr>
                        <a:t>55303 · RECREATION-WAGES</a:t>
                      </a:r>
                    </a:p>
                  </a:txBody>
                  <a:tcPr marL="9479" marR="9479" marT="9479" marB="0" anchor="b">
                    <a:lnL>
                      <a:noFill/>
                    </a:lnL>
                    <a:lnR>
                      <a:noFill/>
                    </a:lnR>
                    <a:lnT>
                      <a:noFill/>
                    </a:lnT>
                    <a:lnB>
                      <a:noFill/>
                    </a:lnB>
                  </a:tcPr>
                </a:tc>
                <a:tc hMerge="1">
                  <a:txBody>
                    <a:bodyPr/>
                    <a:lstStyle/>
                    <a:p>
                      <a:endParaRPr lang="en-US"/>
                    </a:p>
                  </a:txBody>
                  <a:tcPr/>
                </a:tc>
                <a:tc hMerge="1">
                  <a:txBody>
                    <a:bodyPr/>
                    <a:lstStyle/>
                    <a:p>
                      <a:endParaRPr lang="en-US"/>
                    </a:p>
                  </a:txBody>
                  <a:tcPr/>
                </a:tc>
                <a:tc>
                  <a:txBody>
                    <a:bodyPr/>
                    <a:lstStyle/>
                    <a:p>
                      <a:pPr algn="l" fontAlgn="b"/>
                      <a:endParaRPr lang="en-US" sz="800" b="0" i="0" u="none" strike="noStrike" dirty="0">
                        <a:solidFill>
                          <a:srgbClr val="000000"/>
                        </a:solidFill>
                        <a:effectLst/>
                        <a:latin typeface="Arial" panose="020B0604020202020204" pitchFamily="34" charset="0"/>
                      </a:endParaRPr>
                    </a:p>
                  </a:txBody>
                  <a:tcPr marL="9479" marR="9479" marT="9479" marB="0" anchor="b">
                    <a:lnL>
                      <a:noFill/>
                    </a:lnL>
                    <a:lnR>
                      <a:noFill/>
                    </a:lnR>
                    <a:lnT>
                      <a:noFill/>
                    </a:lnT>
                    <a:lnB>
                      <a:noFill/>
                    </a:lnB>
                  </a:tcPr>
                </a:tc>
                <a:tc>
                  <a:txBody>
                    <a:bodyPr/>
                    <a:lstStyle/>
                    <a:p>
                      <a:pPr algn="r" fontAlgn="b"/>
                      <a:r>
                        <a:rPr lang="en-US" sz="800" b="0" i="0" u="none" strike="noStrike" dirty="0">
                          <a:solidFill>
                            <a:srgbClr val="000000"/>
                          </a:solidFill>
                          <a:effectLst/>
                          <a:latin typeface="Arial" panose="020B0604020202020204" pitchFamily="34" charset="0"/>
                        </a:rPr>
                        <a:t>10,319.35</a:t>
                      </a:r>
                    </a:p>
                  </a:txBody>
                  <a:tcPr marL="9479" marR="9479" marT="9479" marB="0" anchor="b">
                    <a:lnL>
                      <a:noFill/>
                    </a:lnL>
                    <a:lnR>
                      <a:noFill/>
                    </a:lnR>
                    <a:lnT>
                      <a:noFill/>
                    </a:lnT>
                    <a:lnB>
                      <a:noFill/>
                    </a:lnB>
                    <a:solidFill>
                      <a:srgbClr val="CCCCFF"/>
                    </a:solidFill>
                  </a:tcPr>
                </a:tc>
                <a:tc>
                  <a:txBody>
                    <a:bodyPr/>
                    <a:lstStyle/>
                    <a:p>
                      <a:pPr algn="r" fontAlgn="b"/>
                      <a:r>
                        <a:rPr lang="en-US" sz="800" b="0" i="0" u="none" strike="noStrike" dirty="0">
                          <a:solidFill>
                            <a:srgbClr val="000000"/>
                          </a:solidFill>
                          <a:effectLst/>
                          <a:latin typeface="Arial" panose="020B0604020202020204" pitchFamily="34" charset="0"/>
                        </a:rPr>
                        <a:t>2,908.39</a:t>
                      </a:r>
                    </a:p>
                  </a:txBody>
                  <a:tcPr marL="9479" marR="9479" marT="9479" marB="0" anchor="b">
                    <a:lnL>
                      <a:noFill/>
                    </a:lnL>
                    <a:lnR>
                      <a:noFill/>
                    </a:lnR>
                    <a:lnT>
                      <a:noFill/>
                    </a:lnT>
                    <a:lnB>
                      <a:noFill/>
                    </a:lnB>
                    <a:solidFill>
                      <a:srgbClr val="99CCFF"/>
                    </a:solidFill>
                  </a:tcPr>
                </a:tc>
                <a:tc>
                  <a:txBody>
                    <a:bodyPr/>
                    <a:lstStyle/>
                    <a:p>
                      <a:pPr algn="r" fontAlgn="b"/>
                      <a:r>
                        <a:rPr lang="en-US" sz="800" b="0" i="0" u="none" strike="noStrike" dirty="0">
                          <a:solidFill>
                            <a:srgbClr val="000000"/>
                          </a:solidFill>
                          <a:effectLst/>
                          <a:latin typeface="Arial" panose="020B0604020202020204" pitchFamily="34" charset="0"/>
                        </a:rPr>
                        <a:t>16,071.52</a:t>
                      </a:r>
                    </a:p>
                  </a:txBody>
                  <a:tcPr marL="9479" marR="9479" marT="9479" marB="0" anchor="b">
                    <a:lnL>
                      <a:noFill/>
                    </a:lnL>
                    <a:lnR>
                      <a:noFill/>
                    </a:lnR>
                    <a:lnT>
                      <a:noFill/>
                    </a:lnT>
                    <a:lnB>
                      <a:noFill/>
                    </a:lnB>
                    <a:solidFill>
                      <a:srgbClr val="FFFF99"/>
                    </a:solidFill>
                  </a:tcPr>
                </a:tc>
                <a:tc>
                  <a:txBody>
                    <a:bodyPr/>
                    <a:lstStyle/>
                    <a:p>
                      <a:pPr algn="r" fontAlgn="b"/>
                      <a:r>
                        <a:rPr lang="en-US" sz="800" b="0" i="0" u="none" strike="noStrike" dirty="0">
                          <a:solidFill>
                            <a:srgbClr val="000000"/>
                          </a:solidFill>
                          <a:effectLst/>
                          <a:latin typeface="Arial" panose="020B0604020202020204" pitchFamily="34" charset="0"/>
                        </a:rPr>
                        <a:t>11,512.31</a:t>
                      </a:r>
                    </a:p>
                  </a:txBody>
                  <a:tcPr marL="9479" marR="9479" marT="9479" marB="0" anchor="b">
                    <a:lnL>
                      <a:noFill/>
                    </a:lnL>
                    <a:lnR>
                      <a:noFill/>
                    </a:lnR>
                    <a:lnT>
                      <a:noFill/>
                    </a:lnT>
                    <a:lnB>
                      <a:noFill/>
                    </a:lnB>
                    <a:solidFill>
                      <a:srgbClr val="FFFF99"/>
                    </a:solidFill>
                  </a:tcPr>
                </a:tc>
                <a:tc>
                  <a:txBody>
                    <a:bodyPr/>
                    <a:lstStyle/>
                    <a:p>
                      <a:pPr algn="r" fontAlgn="b"/>
                      <a:r>
                        <a:rPr lang="en-US" sz="800" b="0" i="0" u="none" strike="noStrike" dirty="0">
                          <a:solidFill>
                            <a:srgbClr val="000000"/>
                          </a:solidFill>
                          <a:effectLst/>
                          <a:latin typeface="Arial" panose="020B0604020202020204" pitchFamily="34" charset="0"/>
                        </a:rPr>
                        <a:t>737.69</a:t>
                      </a:r>
                    </a:p>
                  </a:txBody>
                  <a:tcPr marL="9479" marR="9479" marT="9479" marB="0" anchor="b">
                    <a:lnL>
                      <a:noFill/>
                    </a:lnL>
                    <a:lnR>
                      <a:noFill/>
                    </a:lnR>
                    <a:lnT>
                      <a:noFill/>
                    </a:lnT>
                    <a:lnB>
                      <a:noFill/>
                    </a:lnB>
                    <a:solidFill>
                      <a:srgbClr val="FFFF99"/>
                    </a:solidFill>
                  </a:tcPr>
                </a:tc>
                <a:tc>
                  <a:txBody>
                    <a:bodyPr/>
                    <a:lstStyle/>
                    <a:p>
                      <a:pPr algn="r" fontAlgn="b"/>
                      <a:r>
                        <a:rPr lang="en-US" sz="800" b="0" i="0" u="none" strike="noStrike" dirty="0">
                          <a:solidFill>
                            <a:srgbClr val="000000"/>
                          </a:solidFill>
                          <a:effectLst/>
                          <a:latin typeface="Arial" panose="020B0604020202020204" pitchFamily="34" charset="0"/>
                        </a:rPr>
                        <a:t>12,250.00</a:t>
                      </a:r>
                    </a:p>
                  </a:txBody>
                  <a:tcPr marL="9479" marR="9479" marT="9479" marB="0" anchor="b">
                    <a:lnL>
                      <a:noFill/>
                    </a:lnL>
                    <a:lnR>
                      <a:noFill/>
                    </a:lnR>
                    <a:lnT>
                      <a:noFill/>
                    </a:lnT>
                    <a:lnB>
                      <a:noFill/>
                    </a:lnB>
                    <a:solidFill>
                      <a:srgbClr val="FFFF99"/>
                    </a:solidFill>
                  </a:tcPr>
                </a:tc>
                <a:tc>
                  <a:txBody>
                    <a:bodyPr/>
                    <a:lstStyle/>
                    <a:p>
                      <a:pPr algn="r" fontAlgn="b"/>
                      <a:r>
                        <a:rPr lang="en-US" sz="800" b="0" i="0" u="none" strike="noStrike" dirty="0">
                          <a:solidFill>
                            <a:srgbClr val="000000"/>
                          </a:solidFill>
                          <a:effectLst/>
                          <a:latin typeface="Arial" panose="020B0604020202020204" pitchFamily="34" charset="0"/>
                        </a:rPr>
                        <a:t>12,250.00</a:t>
                      </a:r>
                    </a:p>
                  </a:txBody>
                  <a:tcPr marL="9479" marR="9479" marT="9479" marB="0" anchor="b">
                    <a:lnL>
                      <a:noFill/>
                    </a:lnL>
                    <a:lnR>
                      <a:noFill/>
                    </a:lnR>
                    <a:lnT>
                      <a:noFill/>
                    </a:lnT>
                    <a:lnB>
                      <a:noFill/>
                    </a:lnB>
                    <a:solidFill>
                      <a:srgbClr val="FFFF99"/>
                    </a:solidFill>
                  </a:tcPr>
                </a:tc>
                <a:tc>
                  <a:txBody>
                    <a:bodyPr/>
                    <a:lstStyle/>
                    <a:p>
                      <a:pPr algn="r" fontAlgn="b"/>
                      <a:r>
                        <a:rPr lang="en-US" sz="800" b="0" i="0" u="none" strike="noStrike" dirty="0">
                          <a:solidFill>
                            <a:srgbClr val="000000"/>
                          </a:solidFill>
                          <a:effectLst/>
                          <a:latin typeface="Arial" panose="020B0604020202020204" pitchFamily="34" charset="0"/>
                        </a:rPr>
                        <a:t>12,250.00</a:t>
                      </a:r>
                    </a:p>
                  </a:txBody>
                  <a:tcPr marL="9479" marR="9479" marT="9479" marB="0" anchor="b">
                    <a:lnL>
                      <a:noFill/>
                    </a:lnL>
                    <a:lnR>
                      <a:noFill/>
                    </a:lnR>
                    <a:lnT>
                      <a:noFill/>
                    </a:lnT>
                    <a:lnB>
                      <a:noFill/>
                    </a:lnB>
                    <a:solidFill>
                      <a:srgbClr val="FFFF99"/>
                    </a:solidFill>
                  </a:tcPr>
                </a:tc>
                <a:extLst>
                  <a:ext uri="{0D108BD9-81ED-4DB2-BD59-A6C34878D82A}">
                    <a16:rowId xmlns:a16="http://schemas.microsoft.com/office/drawing/2014/main" val="2534527880"/>
                  </a:ext>
                </a:extLst>
              </a:tr>
              <a:tr h="161147">
                <a:tc>
                  <a:txBody>
                    <a:bodyPr/>
                    <a:lstStyle/>
                    <a:p>
                      <a:pPr algn="l" fontAlgn="b"/>
                      <a:endParaRPr lang="en-US" sz="800" b="1" i="0" u="none" strike="noStrike" dirty="0">
                        <a:solidFill>
                          <a:srgbClr val="000000"/>
                        </a:solidFill>
                        <a:effectLst/>
                        <a:latin typeface="Arial" panose="020B0604020202020204" pitchFamily="34" charset="0"/>
                      </a:endParaRPr>
                    </a:p>
                  </a:txBody>
                  <a:tcPr marL="9479" marR="9479" marT="9479" marB="0" anchor="b">
                    <a:lnL>
                      <a:noFill/>
                    </a:lnL>
                    <a:lnR>
                      <a:noFill/>
                    </a:lnR>
                    <a:lnT>
                      <a:noFill/>
                    </a:lnT>
                    <a:lnB>
                      <a:noFill/>
                    </a:lnB>
                  </a:tcPr>
                </a:tc>
                <a:tc gridSpan="4">
                  <a:txBody>
                    <a:bodyPr/>
                    <a:lstStyle/>
                    <a:p>
                      <a:pPr algn="l" fontAlgn="b"/>
                      <a:r>
                        <a:rPr lang="en-US" sz="800" b="1" i="0" u="none" strike="noStrike" dirty="0">
                          <a:solidFill>
                            <a:srgbClr val="000000"/>
                          </a:solidFill>
                          <a:effectLst/>
                          <a:latin typeface="Arial" panose="020B0604020202020204" pitchFamily="34" charset="0"/>
                        </a:rPr>
                        <a:t>55304 · RECREATION-SOCIAL SECURITY</a:t>
                      </a:r>
                    </a:p>
                  </a:txBody>
                  <a:tcPr marL="9479" marR="9479" marT="9479" marB="0" anchor="b">
                    <a:lnL>
                      <a:noFill/>
                    </a:lnL>
                    <a:lnR>
                      <a:noFill/>
                    </a:lnR>
                    <a:lnT>
                      <a:noFill/>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r" fontAlgn="b"/>
                      <a:r>
                        <a:rPr lang="en-US" sz="800" b="0" i="0" u="none" strike="noStrike" dirty="0">
                          <a:solidFill>
                            <a:srgbClr val="000000"/>
                          </a:solidFill>
                          <a:effectLst/>
                          <a:latin typeface="Arial" panose="020B0604020202020204" pitchFamily="34" charset="0"/>
                        </a:rPr>
                        <a:t>789.45</a:t>
                      </a:r>
                    </a:p>
                  </a:txBody>
                  <a:tcPr marL="9479" marR="9479" marT="9479" marB="0" anchor="b">
                    <a:lnL>
                      <a:noFill/>
                    </a:lnL>
                    <a:lnR>
                      <a:noFill/>
                    </a:lnR>
                    <a:lnT>
                      <a:noFill/>
                    </a:lnT>
                    <a:lnB>
                      <a:noFill/>
                    </a:lnB>
                    <a:solidFill>
                      <a:srgbClr val="CCCCFF"/>
                    </a:solidFill>
                  </a:tcPr>
                </a:tc>
                <a:tc>
                  <a:txBody>
                    <a:bodyPr/>
                    <a:lstStyle/>
                    <a:p>
                      <a:pPr algn="r" fontAlgn="b"/>
                      <a:r>
                        <a:rPr lang="en-US" sz="800" b="0" i="0" u="none" strike="noStrike" dirty="0">
                          <a:solidFill>
                            <a:srgbClr val="000000"/>
                          </a:solidFill>
                          <a:effectLst/>
                          <a:latin typeface="Arial" panose="020B0604020202020204" pitchFamily="34" charset="0"/>
                        </a:rPr>
                        <a:t>180.44</a:t>
                      </a:r>
                    </a:p>
                  </a:txBody>
                  <a:tcPr marL="9479" marR="9479" marT="9479" marB="0" anchor="b">
                    <a:lnL>
                      <a:noFill/>
                    </a:lnL>
                    <a:lnR>
                      <a:noFill/>
                    </a:lnR>
                    <a:lnT>
                      <a:noFill/>
                    </a:lnT>
                    <a:lnB>
                      <a:noFill/>
                    </a:lnB>
                    <a:solidFill>
                      <a:srgbClr val="99CCFF"/>
                    </a:solidFill>
                  </a:tcPr>
                </a:tc>
                <a:tc>
                  <a:txBody>
                    <a:bodyPr/>
                    <a:lstStyle/>
                    <a:p>
                      <a:pPr algn="r" fontAlgn="b"/>
                      <a:r>
                        <a:rPr lang="en-US" sz="800" b="0" i="0" u="none" strike="noStrike" dirty="0">
                          <a:solidFill>
                            <a:srgbClr val="000000"/>
                          </a:solidFill>
                          <a:effectLst/>
                          <a:latin typeface="Arial" panose="020B0604020202020204" pitchFamily="34" charset="0"/>
                        </a:rPr>
                        <a:t>1,217.50</a:t>
                      </a:r>
                    </a:p>
                  </a:txBody>
                  <a:tcPr marL="9479" marR="9479" marT="9479" marB="0" anchor="b">
                    <a:lnL>
                      <a:noFill/>
                    </a:lnL>
                    <a:lnR>
                      <a:noFill/>
                    </a:lnR>
                    <a:lnT>
                      <a:noFill/>
                    </a:lnT>
                    <a:lnB>
                      <a:noFill/>
                    </a:lnB>
                    <a:solidFill>
                      <a:srgbClr val="FFFF99"/>
                    </a:solidFill>
                  </a:tcPr>
                </a:tc>
                <a:tc>
                  <a:txBody>
                    <a:bodyPr/>
                    <a:lstStyle/>
                    <a:p>
                      <a:pPr algn="r" fontAlgn="b"/>
                      <a:r>
                        <a:rPr lang="en-US" sz="800" b="0" i="0" u="none" strike="noStrike" dirty="0">
                          <a:solidFill>
                            <a:srgbClr val="000000"/>
                          </a:solidFill>
                          <a:effectLst/>
                          <a:latin typeface="Arial" panose="020B0604020202020204" pitchFamily="34" charset="0"/>
                        </a:rPr>
                        <a:t>859.83</a:t>
                      </a:r>
                    </a:p>
                  </a:txBody>
                  <a:tcPr marL="9479" marR="9479" marT="9479" marB="0" anchor="b">
                    <a:lnL>
                      <a:noFill/>
                    </a:lnL>
                    <a:lnR>
                      <a:noFill/>
                    </a:lnR>
                    <a:lnT>
                      <a:noFill/>
                    </a:lnT>
                    <a:lnB>
                      <a:noFill/>
                    </a:lnB>
                    <a:solidFill>
                      <a:srgbClr val="FFFF99"/>
                    </a:solidFill>
                  </a:tcPr>
                </a:tc>
                <a:tc>
                  <a:txBody>
                    <a:bodyPr/>
                    <a:lstStyle/>
                    <a:p>
                      <a:pPr algn="r" fontAlgn="b"/>
                      <a:r>
                        <a:rPr lang="en-US" sz="800" b="0" i="0" u="none" strike="noStrike" dirty="0">
                          <a:solidFill>
                            <a:srgbClr val="000000"/>
                          </a:solidFill>
                          <a:effectLst/>
                          <a:latin typeface="Arial" panose="020B0604020202020204" pitchFamily="34" charset="0"/>
                        </a:rPr>
                        <a:t>9.83</a:t>
                      </a:r>
                    </a:p>
                  </a:txBody>
                  <a:tcPr marL="9479" marR="9479" marT="9479" marB="0" anchor="b">
                    <a:lnL>
                      <a:noFill/>
                    </a:lnL>
                    <a:lnR>
                      <a:noFill/>
                    </a:lnR>
                    <a:lnT>
                      <a:noFill/>
                    </a:lnT>
                    <a:lnB>
                      <a:noFill/>
                    </a:lnB>
                    <a:solidFill>
                      <a:srgbClr val="FFFF99"/>
                    </a:solidFill>
                  </a:tcPr>
                </a:tc>
                <a:tc>
                  <a:txBody>
                    <a:bodyPr/>
                    <a:lstStyle/>
                    <a:p>
                      <a:pPr algn="r" fontAlgn="b"/>
                      <a:r>
                        <a:rPr lang="en-US" sz="800" b="0" i="0" u="none" strike="noStrike" dirty="0">
                          <a:solidFill>
                            <a:srgbClr val="000000"/>
                          </a:solidFill>
                          <a:effectLst/>
                          <a:latin typeface="Arial" panose="020B0604020202020204" pitchFamily="34" charset="0"/>
                        </a:rPr>
                        <a:t>869.66</a:t>
                      </a:r>
                    </a:p>
                  </a:txBody>
                  <a:tcPr marL="9479" marR="9479" marT="9479" marB="0" anchor="b">
                    <a:lnL>
                      <a:noFill/>
                    </a:lnL>
                    <a:lnR>
                      <a:noFill/>
                    </a:lnR>
                    <a:lnT>
                      <a:noFill/>
                    </a:lnT>
                    <a:lnB>
                      <a:noFill/>
                    </a:lnB>
                    <a:solidFill>
                      <a:srgbClr val="FFFF99"/>
                    </a:solidFill>
                  </a:tcPr>
                </a:tc>
                <a:tc>
                  <a:txBody>
                    <a:bodyPr/>
                    <a:lstStyle/>
                    <a:p>
                      <a:pPr algn="r" fontAlgn="b"/>
                      <a:r>
                        <a:rPr lang="en-US" sz="800" b="0" i="0" u="none" strike="noStrike" dirty="0">
                          <a:solidFill>
                            <a:srgbClr val="000000"/>
                          </a:solidFill>
                          <a:effectLst/>
                          <a:latin typeface="Arial" panose="020B0604020202020204" pitchFamily="34" charset="0"/>
                        </a:rPr>
                        <a:t>850.00</a:t>
                      </a:r>
                    </a:p>
                  </a:txBody>
                  <a:tcPr marL="9479" marR="9479" marT="9479" marB="0" anchor="b">
                    <a:lnL>
                      <a:noFill/>
                    </a:lnL>
                    <a:lnR>
                      <a:noFill/>
                    </a:lnR>
                    <a:lnT>
                      <a:noFill/>
                    </a:lnT>
                    <a:lnB>
                      <a:noFill/>
                    </a:lnB>
                    <a:solidFill>
                      <a:srgbClr val="FFFF99"/>
                    </a:solidFill>
                  </a:tcPr>
                </a:tc>
                <a:tc>
                  <a:txBody>
                    <a:bodyPr/>
                    <a:lstStyle/>
                    <a:p>
                      <a:pPr algn="r" fontAlgn="b"/>
                      <a:r>
                        <a:rPr lang="en-US" sz="800" b="0" i="0" u="none" strike="noStrike" dirty="0">
                          <a:solidFill>
                            <a:srgbClr val="000000"/>
                          </a:solidFill>
                          <a:effectLst/>
                          <a:latin typeface="Arial" panose="020B0604020202020204" pitchFamily="34" charset="0"/>
                        </a:rPr>
                        <a:t>850.00</a:t>
                      </a:r>
                    </a:p>
                  </a:txBody>
                  <a:tcPr marL="9479" marR="9479" marT="9479" marB="0" anchor="b">
                    <a:lnL>
                      <a:noFill/>
                    </a:lnL>
                    <a:lnR>
                      <a:noFill/>
                    </a:lnR>
                    <a:lnT>
                      <a:noFill/>
                    </a:lnT>
                    <a:lnB>
                      <a:noFill/>
                    </a:lnB>
                    <a:solidFill>
                      <a:srgbClr val="FFFF99"/>
                    </a:solidFill>
                  </a:tcPr>
                </a:tc>
                <a:extLst>
                  <a:ext uri="{0D108BD9-81ED-4DB2-BD59-A6C34878D82A}">
                    <a16:rowId xmlns:a16="http://schemas.microsoft.com/office/drawing/2014/main" val="1087454944"/>
                  </a:ext>
                </a:extLst>
              </a:tr>
              <a:tr h="161147">
                <a:tc>
                  <a:txBody>
                    <a:bodyPr/>
                    <a:lstStyle/>
                    <a:p>
                      <a:pPr algn="l" fontAlgn="b"/>
                      <a:endParaRPr lang="en-US" sz="800" b="1" i="0" u="none" strike="noStrike" dirty="0">
                        <a:solidFill>
                          <a:srgbClr val="000000"/>
                        </a:solidFill>
                        <a:effectLst/>
                        <a:latin typeface="Arial" panose="020B0604020202020204" pitchFamily="34" charset="0"/>
                      </a:endParaRPr>
                    </a:p>
                  </a:txBody>
                  <a:tcPr marL="9479" marR="9479" marT="9479" marB="0" anchor="b">
                    <a:lnL>
                      <a:noFill/>
                    </a:lnL>
                    <a:lnR>
                      <a:noFill/>
                    </a:lnR>
                    <a:lnT>
                      <a:noFill/>
                    </a:lnT>
                    <a:lnB>
                      <a:noFill/>
                    </a:lnB>
                  </a:tcPr>
                </a:tc>
                <a:tc gridSpan="4">
                  <a:txBody>
                    <a:bodyPr/>
                    <a:lstStyle/>
                    <a:p>
                      <a:pPr algn="l" fontAlgn="b"/>
                      <a:r>
                        <a:rPr lang="en-US" sz="800" b="1" i="0" u="none" strike="noStrike" dirty="0">
                          <a:solidFill>
                            <a:srgbClr val="000000"/>
                          </a:solidFill>
                          <a:effectLst/>
                          <a:latin typeface="Arial" panose="020B0604020202020204" pitchFamily="34" charset="0"/>
                        </a:rPr>
                        <a:t>55304.1 · RECREATION-UNEMPLOYMENT</a:t>
                      </a:r>
                    </a:p>
                  </a:txBody>
                  <a:tcPr marL="9479" marR="9479" marT="9479" marB="0" anchor="b">
                    <a:lnL>
                      <a:noFill/>
                    </a:lnL>
                    <a:lnR>
                      <a:noFill/>
                    </a:lnR>
                    <a:lnT>
                      <a:noFill/>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r" fontAlgn="b"/>
                      <a:r>
                        <a:rPr lang="en-US" sz="800" b="0" i="0" u="none" strike="noStrike" dirty="0">
                          <a:solidFill>
                            <a:srgbClr val="000000"/>
                          </a:solidFill>
                          <a:effectLst/>
                          <a:latin typeface="Arial" panose="020B0604020202020204" pitchFamily="34" charset="0"/>
                        </a:rPr>
                        <a:t>100.57</a:t>
                      </a:r>
                    </a:p>
                  </a:txBody>
                  <a:tcPr marL="9479" marR="9479" marT="9479" marB="0" anchor="b">
                    <a:lnL>
                      <a:noFill/>
                    </a:lnL>
                    <a:lnR>
                      <a:noFill/>
                    </a:lnR>
                    <a:lnT>
                      <a:noFill/>
                    </a:lnT>
                    <a:lnB>
                      <a:noFill/>
                    </a:lnB>
                    <a:solidFill>
                      <a:srgbClr val="CCCCFF"/>
                    </a:solidFill>
                  </a:tcPr>
                </a:tc>
                <a:tc>
                  <a:txBody>
                    <a:bodyPr/>
                    <a:lstStyle/>
                    <a:p>
                      <a:pPr algn="r" fontAlgn="b"/>
                      <a:r>
                        <a:rPr lang="en-US" sz="800" b="0" i="0" u="none" strike="noStrike" dirty="0">
                          <a:solidFill>
                            <a:srgbClr val="000000"/>
                          </a:solidFill>
                          <a:effectLst/>
                          <a:latin typeface="Arial" panose="020B0604020202020204" pitchFamily="34" charset="0"/>
                        </a:rPr>
                        <a:t>9.01</a:t>
                      </a:r>
                    </a:p>
                  </a:txBody>
                  <a:tcPr marL="9479" marR="9479" marT="9479" marB="0" anchor="b">
                    <a:lnL>
                      <a:noFill/>
                    </a:lnL>
                    <a:lnR>
                      <a:noFill/>
                    </a:lnR>
                    <a:lnT>
                      <a:noFill/>
                    </a:lnT>
                    <a:lnB>
                      <a:noFill/>
                    </a:lnB>
                    <a:solidFill>
                      <a:srgbClr val="99CCFF"/>
                    </a:solidFill>
                  </a:tcPr>
                </a:tc>
                <a:tc>
                  <a:txBody>
                    <a:bodyPr/>
                    <a:lstStyle/>
                    <a:p>
                      <a:pPr algn="r" fontAlgn="b"/>
                      <a:r>
                        <a:rPr lang="en-US" sz="800" b="0" i="0" u="none" strike="noStrike" dirty="0">
                          <a:solidFill>
                            <a:srgbClr val="000000"/>
                          </a:solidFill>
                          <a:effectLst/>
                          <a:latin typeface="Arial" panose="020B0604020202020204" pitchFamily="34" charset="0"/>
                        </a:rPr>
                        <a:t>67.89</a:t>
                      </a:r>
                    </a:p>
                  </a:txBody>
                  <a:tcPr marL="9479" marR="9479" marT="9479" marB="0" anchor="b">
                    <a:lnL>
                      <a:noFill/>
                    </a:lnL>
                    <a:lnR>
                      <a:noFill/>
                    </a:lnR>
                    <a:lnT>
                      <a:noFill/>
                    </a:lnT>
                    <a:lnB>
                      <a:noFill/>
                    </a:lnB>
                    <a:solidFill>
                      <a:srgbClr val="FFFF99"/>
                    </a:solidFill>
                  </a:tcPr>
                </a:tc>
                <a:tc>
                  <a:txBody>
                    <a:bodyPr/>
                    <a:lstStyle/>
                    <a:p>
                      <a:pPr algn="r" fontAlgn="b"/>
                      <a:r>
                        <a:rPr lang="en-US" sz="800" b="0" i="0" u="none" strike="noStrike" dirty="0">
                          <a:solidFill>
                            <a:srgbClr val="000000"/>
                          </a:solidFill>
                          <a:effectLst/>
                          <a:latin typeface="Arial" panose="020B0604020202020204" pitchFamily="34" charset="0"/>
                        </a:rPr>
                        <a:t>47.72</a:t>
                      </a:r>
                    </a:p>
                  </a:txBody>
                  <a:tcPr marL="9479" marR="9479" marT="9479" marB="0" anchor="b">
                    <a:lnL>
                      <a:noFill/>
                    </a:lnL>
                    <a:lnR>
                      <a:noFill/>
                    </a:lnR>
                    <a:lnT>
                      <a:noFill/>
                    </a:lnT>
                    <a:lnB>
                      <a:noFill/>
                    </a:lnB>
                    <a:solidFill>
                      <a:srgbClr val="FFFF99"/>
                    </a:solidFill>
                  </a:tcPr>
                </a:tc>
                <a:tc>
                  <a:txBody>
                    <a:bodyPr/>
                    <a:lstStyle/>
                    <a:p>
                      <a:pPr algn="r" fontAlgn="b"/>
                      <a:r>
                        <a:rPr lang="en-US" sz="800" b="0" i="0" u="none" strike="noStrike" dirty="0">
                          <a:solidFill>
                            <a:srgbClr val="000000"/>
                          </a:solidFill>
                          <a:effectLst/>
                          <a:latin typeface="Arial" panose="020B0604020202020204" pitchFamily="34" charset="0"/>
                        </a:rPr>
                        <a:t>2.28</a:t>
                      </a:r>
                    </a:p>
                  </a:txBody>
                  <a:tcPr marL="9479" marR="9479" marT="9479" marB="0" anchor="b">
                    <a:lnL>
                      <a:noFill/>
                    </a:lnL>
                    <a:lnR>
                      <a:noFill/>
                    </a:lnR>
                    <a:lnT>
                      <a:noFill/>
                    </a:lnT>
                    <a:lnB>
                      <a:noFill/>
                    </a:lnB>
                    <a:solidFill>
                      <a:srgbClr val="FFFF99"/>
                    </a:solidFill>
                  </a:tcPr>
                </a:tc>
                <a:tc>
                  <a:txBody>
                    <a:bodyPr/>
                    <a:lstStyle/>
                    <a:p>
                      <a:pPr algn="r" fontAlgn="b"/>
                      <a:r>
                        <a:rPr lang="en-US" sz="800" b="0" i="0" u="none" strike="noStrike" dirty="0">
                          <a:solidFill>
                            <a:srgbClr val="000000"/>
                          </a:solidFill>
                          <a:effectLst/>
                          <a:latin typeface="Arial" panose="020B0604020202020204" pitchFamily="34" charset="0"/>
                        </a:rPr>
                        <a:t>50.00</a:t>
                      </a:r>
                    </a:p>
                  </a:txBody>
                  <a:tcPr marL="9479" marR="9479" marT="9479" marB="0" anchor="b">
                    <a:lnL>
                      <a:noFill/>
                    </a:lnL>
                    <a:lnR>
                      <a:noFill/>
                    </a:lnR>
                    <a:lnT>
                      <a:noFill/>
                    </a:lnT>
                    <a:lnB>
                      <a:noFill/>
                    </a:lnB>
                    <a:solidFill>
                      <a:srgbClr val="FFFF99"/>
                    </a:solidFill>
                  </a:tcPr>
                </a:tc>
                <a:tc>
                  <a:txBody>
                    <a:bodyPr/>
                    <a:lstStyle/>
                    <a:p>
                      <a:pPr algn="r" fontAlgn="b"/>
                      <a:r>
                        <a:rPr lang="en-US" sz="800" b="0" i="0" u="none" strike="noStrike" dirty="0">
                          <a:solidFill>
                            <a:srgbClr val="000000"/>
                          </a:solidFill>
                          <a:effectLst/>
                          <a:latin typeface="Arial" panose="020B0604020202020204" pitchFamily="34" charset="0"/>
                        </a:rPr>
                        <a:t>50.00</a:t>
                      </a:r>
                    </a:p>
                  </a:txBody>
                  <a:tcPr marL="9479" marR="9479" marT="9479" marB="0" anchor="b">
                    <a:lnL>
                      <a:noFill/>
                    </a:lnL>
                    <a:lnR>
                      <a:noFill/>
                    </a:lnR>
                    <a:lnT>
                      <a:noFill/>
                    </a:lnT>
                    <a:lnB>
                      <a:noFill/>
                    </a:lnB>
                    <a:solidFill>
                      <a:srgbClr val="FFFF99"/>
                    </a:solidFill>
                  </a:tcPr>
                </a:tc>
                <a:tc>
                  <a:txBody>
                    <a:bodyPr/>
                    <a:lstStyle/>
                    <a:p>
                      <a:pPr algn="r" fontAlgn="b"/>
                      <a:r>
                        <a:rPr lang="en-US" sz="800" b="0" i="0" u="none" strike="noStrike" dirty="0">
                          <a:solidFill>
                            <a:srgbClr val="000000"/>
                          </a:solidFill>
                          <a:effectLst/>
                          <a:latin typeface="Arial" panose="020B0604020202020204" pitchFamily="34" charset="0"/>
                        </a:rPr>
                        <a:t>50.00</a:t>
                      </a:r>
                    </a:p>
                  </a:txBody>
                  <a:tcPr marL="9479" marR="9479" marT="9479" marB="0" anchor="b">
                    <a:lnL>
                      <a:noFill/>
                    </a:lnL>
                    <a:lnR>
                      <a:noFill/>
                    </a:lnR>
                    <a:lnT>
                      <a:noFill/>
                    </a:lnT>
                    <a:lnB>
                      <a:noFill/>
                    </a:lnB>
                    <a:solidFill>
                      <a:srgbClr val="FFFF99"/>
                    </a:solidFill>
                  </a:tcPr>
                </a:tc>
                <a:extLst>
                  <a:ext uri="{0D108BD9-81ED-4DB2-BD59-A6C34878D82A}">
                    <a16:rowId xmlns:a16="http://schemas.microsoft.com/office/drawing/2014/main" val="1323550505"/>
                  </a:ext>
                </a:extLst>
              </a:tr>
              <a:tr h="161147">
                <a:tc>
                  <a:txBody>
                    <a:bodyPr/>
                    <a:lstStyle/>
                    <a:p>
                      <a:pPr algn="l" fontAlgn="b"/>
                      <a:endParaRPr lang="en-US" sz="800" b="1" i="0" u="none" strike="noStrike" dirty="0">
                        <a:solidFill>
                          <a:srgbClr val="000000"/>
                        </a:solidFill>
                        <a:effectLst/>
                        <a:latin typeface="Arial" panose="020B0604020202020204" pitchFamily="34" charset="0"/>
                      </a:endParaRPr>
                    </a:p>
                  </a:txBody>
                  <a:tcPr marL="9479" marR="9479" marT="9479" marB="0" anchor="b">
                    <a:lnL>
                      <a:noFill/>
                    </a:lnL>
                    <a:lnR>
                      <a:noFill/>
                    </a:lnR>
                    <a:lnT>
                      <a:noFill/>
                    </a:lnT>
                    <a:lnB>
                      <a:noFill/>
                    </a:lnB>
                  </a:tcPr>
                </a:tc>
                <a:tc gridSpan="3">
                  <a:txBody>
                    <a:bodyPr/>
                    <a:lstStyle/>
                    <a:p>
                      <a:pPr algn="l" fontAlgn="b"/>
                      <a:r>
                        <a:rPr lang="en-US" sz="800" b="1" i="0" u="none" strike="noStrike" dirty="0">
                          <a:solidFill>
                            <a:srgbClr val="000000"/>
                          </a:solidFill>
                          <a:effectLst/>
                          <a:latin typeface="Arial" panose="020B0604020202020204" pitchFamily="34" charset="0"/>
                        </a:rPr>
                        <a:t>55307 · RECREATION-EXPENSES</a:t>
                      </a:r>
                    </a:p>
                  </a:txBody>
                  <a:tcPr marL="9479" marR="9479" marT="9479" marB="0" anchor="b">
                    <a:lnL>
                      <a:noFill/>
                    </a:lnL>
                    <a:lnR>
                      <a:noFill/>
                    </a:lnR>
                    <a:lnT>
                      <a:noFill/>
                    </a:lnT>
                    <a:lnB>
                      <a:noFill/>
                    </a:lnB>
                  </a:tcPr>
                </a:tc>
                <a:tc hMerge="1">
                  <a:txBody>
                    <a:bodyPr/>
                    <a:lstStyle/>
                    <a:p>
                      <a:endParaRPr lang="en-US"/>
                    </a:p>
                  </a:txBody>
                  <a:tcPr/>
                </a:tc>
                <a:tc hMerge="1">
                  <a:txBody>
                    <a:bodyPr/>
                    <a:lstStyle/>
                    <a:p>
                      <a:endParaRPr lang="en-US"/>
                    </a:p>
                  </a:txBody>
                  <a:tcPr/>
                </a:tc>
                <a:tc>
                  <a:txBody>
                    <a:bodyPr/>
                    <a:lstStyle/>
                    <a:p>
                      <a:pPr algn="l" fontAlgn="b"/>
                      <a:endParaRPr lang="en-US" sz="800" b="0" i="0" u="none" strike="noStrike" dirty="0">
                        <a:solidFill>
                          <a:srgbClr val="000000"/>
                        </a:solidFill>
                        <a:effectLst/>
                        <a:latin typeface="Arial" panose="020B0604020202020204" pitchFamily="34" charset="0"/>
                      </a:endParaRPr>
                    </a:p>
                  </a:txBody>
                  <a:tcPr marL="9479" marR="9479" marT="9479" marB="0" anchor="b">
                    <a:lnL>
                      <a:noFill/>
                    </a:lnL>
                    <a:lnR>
                      <a:noFill/>
                    </a:lnR>
                    <a:lnT>
                      <a:noFill/>
                    </a:lnT>
                    <a:lnB>
                      <a:noFill/>
                    </a:lnB>
                  </a:tcPr>
                </a:tc>
                <a:tc>
                  <a:txBody>
                    <a:bodyPr/>
                    <a:lstStyle/>
                    <a:p>
                      <a:pPr algn="r" fontAlgn="b"/>
                      <a:r>
                        <a:rPr lang="en-US" sz="800" b="0" i="0" u="none" strike="noStrike" dirty="0">
                          <a:solidFill>
                            <a:srgbClr val="000000"/>
                          </a:solidFill>
                          <a:effectLst/>
                          <a:latin typeface="Arial" panose="020B0604020202020204" pitchFamily="34" charset="0"/>
                        </a:rPr>
                        <a:t>4,307.17</a:t>
                      </a:r>
                    </a:p>
                  </a:txBody>
                  <a:tcPr marL="9479" marR="9479" marT="9479" marB="0" anchor="b">
                    <a:lnL>
                      <a:noFill/>
                    </a:lnL>
                    <a:lnR>
                      <a:noFill/>
                    </a:lnR>
                    <a:lnT>
                      <a:noFill/>
                    </a:lnT>
                    <a:lnB>
                      <a:noFill/>
                    </a:lnB>
                    <a:solidFill>
                      <a:srgbClr val="CCCCFF"/>
                    </a:solidFill>
                  </a:tcPr>
                </a:tc>
                <a:tc>
                  <a:txBody>
                    <a:bodyPr/>
                    <a:lstStyle/>
                    <a:p>
                      <a:pPr algn="r" fontAlgn="b"/>
                      <a:r>
                        <a:rPr lang="en-US" sz="800" b="0" i="0" u="none" strike="noStrike" dirty="0">
                          <a:solidFill>
                            <a:srgbClr val="000000"/>
                          </a:solidFill>
                          <a:effectLst/>
                          <a:latin typeface="Arial" panose="020B0604020202020204" pitchFamily="34" charset="0"/>
                        </a:rPr>
                        <a:t>2,663.96</a:t>
                      </a:r>
                    </a:p>
                  </a:txBody>
                  <a:tcPr marL="9479" marR="9479" marT="9479" marB="0" anchor="b">
                    <a:lnL>
                      <a:noFill/>
                    </a:lnL>
                    <a:lnR>
                      <a:noFill/>
                    </a:lnR>
                    <a:lnT>
                      <a:noFill/>
                    </a:lnT>
                    <a:lnB>
                      <a:noFill/>
                    </a:lnB>
                    <a:solidFill>
                      <a:srgbClr val="99CCFF"/>
                    </a:solidFill>
                  </a:tcPr>
                </a:tc>
                <a:tc>
                  <a:txBody>
                    <a:bodyPr/>
                    <a:lstStyle/>
                    <a:p>
                      <a:pPr algn="r" fontAlgn="b"/>
                      <a:r>
                        <a:rPr lang="en-US" sz="800" b="0" i="0" u="none" strike="noStrike" dirty="0">
                          <a:solidFill>
                            <a:srgbClr val="000000"/>
                          </a:solidFill>
                          <a:effectLst/>
                          <a:latin typeface="Arial" panose="020B0604020202020204" pitchFamily="34" charset="0"/>
                        </a:rPr>
                        <a:t>11,588.86</a:t>
                      </a:r>
                    </a:p>
                  </a:txBody>
                  <a:tcPr marL="9479" marR="9479" marT="9479" marB="0" anchor="b">
                    <a:lnL>
                      <a:noFill/>
                    </a:lnL>
                    <a:lnR>
                      <a:noFill/>
                    </a:lnR>
                    <a:lnT>
                      <a:noFill/>
                    </a:lnT>
                    <a:lnB>
                      <a:noFill/>
                    </a:lnB>
                    <a:solidFill>
                      <a:srgbClr val="FFFF99"/>
                    </a:solidFill>
                  </a:tcPr>
                </a:tc>
                <a:tc>
                  <a:txBody>
                    <a:bodyPr/>
                    <a:lstStyle/>
                    <a:p>
                      <a:pPr algn="r" fontAlgn="b"/>
                      <a:r>
                        <a:rPr lang="en-US" sz="800" b="0" i="0" u="none" strike="noStrike" dirty="0">
                          <a:solidFill>
                            <a:srgbClr val="000000"/>
                          </a:solidFill>
                          <a:effectLst/>
                          <a:latin typeface="Arial" panose="020B0604020202020204" pitchFamily="34" charset="0"/>
                        </a:rPr>
                        <a:t>3,726.57</a:t>
                      </a:r>
                    </a:p>
                  </a:txBody>
                  <a:tcPr marL="9479" marR="9479" marT="9479" marB="0" anchor="b">
                    <a:lnL>
                      <a:noFill/>
                    </a:lnL>
                    <a:lnR>
                      <a:noFill/>
                    </a:lnR>
                    <a:lnT>
                      <a:noFill/>
                    </a:lnT>
                    <a:lnB>
                      <a:noFill/>
                    </a:lnB>
                    <a:solidFill>
                      <a:srgbClr val="FFFF99"/>
                    </a:solidFill>
                  </a:tcPr>
                </a:tc>
                <a:tc>
                  <a:txBody>
                    <a:bodyPr/>
                    <a:lstStyle/>
                    <a:p>
                      <a:pPr algn="r" fontAlgn="b"/>
                      <a:r>
                        <a:rPr lang="en-US" sz="800" b="0" i="0" u="none" strike="noStrike" dirty="0">
                          <a:solidFill>
                            <a:srgbClr val="000000"/>
                          </a:solidFill>
                          <a:effectLst/>
                          <a:latin typeface="Arial" panose="020B0604020202020204" pitchFamily="34" charset="0"/>
                        </a:rPr>
                        <a:t>0.00</a:t>
                      </a:r>
                    </a:p>
                  </a:txBody>
                  <a:tcPr marL="9479" marR="9479" marT="9479" marB="0" anchor="b">
                    <a:lnL>
                      <a:noFill/>
                    </a:lnL>
                    <a:lnR>
                      <a:noFill/>
                    </a:lnR>
                    <a:lnT>
                      <a:noFill/>
                    </a:lnT>
                    <a:lnB>
                      <a:noFill/>
                    </a:lnB>
                    <a:solidFill>
                      <a:srgbClr val="FFFF99"/>
                    </a:solidFill>
                  </a:tcPr>
                </a:tc>
                <a:tc>
                  <a:txBody>
                    <a:bodyPr/>
                    <a:lstStyle/>
                    <a:p>
                      <a:pPr algn="r" fontAlgn="b"/>
                      <a:r>
                        <a:rPr lang="en-US" sz="800" b="0" i="0" u="none" strike="noStrike" dirty="0">
                          <a:solidFill>
                            <a:srgbClr val="000000"/>
                          </a:solidFill>
                          <a:effectLst/>
                          <a:latin typeface="Arial" panose="020B0604020202020204" pitchFamily="34" charset="0"/>
                        </a:rPr>
                        <a:t>3,726.57</a:t>
                      </a:r>
                    </a:p>
                  </a:txBody>
                  <a:tcPr marL="9479" marR="9479" marT="9479" marB="0" anchor="b">
                    <a:lnL>
                      <a:noFill/>
                    </a:lnL>
                    <a:lnR>
                      <a:noFill/>
                    </a:lnR>
                    <a:lnT>
                      <a:noFill/>
                    </a:lnT>
                    <a:lnB>
                      <a:noFill/>
                    </a:lnB>
                    <a:solidFill>
                      <a:srgbClr val="FFFF99"/>
                    </a:solidFill>
                  </a:tcPr>
                </a:tc>
                <a:tc>
                  <a:txBody>
                    <a:bodyPr/>
                    <a:lstStyle/>
                    <a:p>
                      <a:pPr algn="r" fontAlgn="b"/>
                      <a:r>
                        <a:rPr lang="en-US" sz="800" b="0" i="0" u="none" strike="noStrike" dirty="0">
                          <a:solidFill>
                            <a:srgbClr val="000000"/>
                          </a:solidFill>
                          <a:effectLst/>
                          <a:latin typeface="Arial" panose="020B0604020202020204" pitchFamily="34" charset="0"/>
                        </a:rPr>
                        <a:t>2,500.00</a:t>
                      </a:r>
                    </a:p>
                  </a:txBody>
                  <a:tcPr marL="9479" marR="9479" marT="9479" marB="0" anchor="b">
                    <a:lnL>
                      <a:noFill/>
                    </a:lnL>
                    <a:lnR>
                      <a:noFill/>
                    </a:lnR>
                    <a:lnT>
                      <a:noFill/>
                    </a:lnT>
                    <a:lnB>
                      <a:noFill/>
                    </a:lnB>
                    <a:solidFill>
                      <a:srgbClr val="FFFF99"/>
                    </a:solidFill>
                  </a:tcPr>
                </a:tc>
                <a:tc>
                  <a:txBody>
                    <a:bodyPr/>
                    <a:lstStyle/>
                    <a:p>
                      <a:pPr algn="r" fontAlgn="b"/>
                      <a:r>
                        <a:rPr lang="en-US" sz="800" b="0" i="0" u="none" strike="noStrike" dirty="0">
                          <a:solidFill>
                            <a:srgbClr val="000000"/>
                          </a:solidFill>
                          <a:effectLst/>
                          <a:latin typeface="Arial" panose="020B0604020202020204" pitchFamily="34" charset="0"/>
                        </a:rPr>
                        <a:t>1,500.00</a:t>
                      </a:r>
                    </a:p>
                  </a:txBody>
                  <a:tcPr marL="9479" marR="9479" marT="9479" marB="0" anchor="b">
                    <a:lnL>
                      <a:noFill/>
                    </a:lnL>
                    <a:lnR>
                      <a:noFill/>
                    </a:lnR>
                    <a:lnT>
                      <a:noFill/>
                    </a:lnT>
                    <a:lnB>
                      <a:noFill/>
                    </a:lnB>
                    <a:solidFill>
                      <a:srgbClr val="FFFF99"/>
                    </a:solidFill>
                  </a:tcPr>
                </a:tc>
                <a:extLst>
                  <a:ext uri="{0D108BD9-81ED-4DB2-BD59-A6C34878D82A}">
                    <a16:rowId xmlns:a16="http://schemas.microsoft.com/office/drawing/2014/main" val="884066096"/>
                  </a:ext>
                </a:extLst>
              </a:tr>
              <a:tr h="161147">
                <a:tc>
                  <a:txBody>
                    <a:bodyPr/>
                    <a:lstStyle/>
                    <a:p>
                      <a:pPr algn="l" fontAlgn="b"/>
                      <a:endParaRPr lang="en-US" sz="800" b="1" i="0" u="none" strike="noStrike" dirty="0">
                        <a:solidFill>
                          <a:srgbClr val="000000"/>
                        </a:solidFill>
                        <a:effectLst/>
                        <a:latin typeface="Arial" panose="020B0604020202020204" pitchFamily="34" charset="0"/>
                      </a:endParaRPr>
                    </a:p>
                  </a:txBody>
                  <a:tcPr marL="9479" marR="9479" marT="9479" marB="0" anchor="b">
                    <a:lnL>
                      <a:noFill/>
                    </a:lnL>
                    <a:lnR>
                      <a:noFill/>
                    </a:lnR>
                    <a:lnT>
                      <a:noFill/>
                    </a:lnT>
                    <a:lnB>
                      <a:noFill/>
                    </a:lnB>
                  </a:tcPr>
                </a:tc>
                <a:tc gridSpan="3">
                  <a:txBody>
                    <a:bodyPr/>
                    <a:lstStyle/>
                    <a:p>
                      <a:pPr algn="l" fontAlgn="b"/>
                      <a:r>
                        <a:rPr lang="en-US" sz="800" b="1" i="0" u="none" strike="noStrike" dirty="0">
                          <a:solidFill>
                            <a:srgbClr val="000000"/>
                          </a:solidFill>
                          <a:effectLst/>
                          <a:latin typeface="Arial" panose="020B0604020202020204" pitchFamily="34" charset="0"/>
                        </a:rPr>
                        <a:t>55308 · BASEBALL COSTS</a:t>
                      </a:r>
                    </a:p>
                  </a:txBody>
                  <a:tcPr marL="9479" marR="9479" marT="9479" marB="0" anchor="b">
                    <a:lnL>
                      <a:noFill/>
                    </a:lnL>
                    <a:lnR>
                      <a:noFill/>
                    </a:lnR>
                    <a:lnT>
                      <a:noFill/>
                    </a:lnT>
                    <a:lnB>
                      <a:noFill/>
                    </a:lnB>
                  </a:tcPr>
                </a:tc>
                <a:tc hMerge="1">
                  <a:txBody>
                    <a:bodyPr/>
                    <a:lstStyle/>
                    <a:p>
                      <a:endParaRPr lang="en-US"/>
                    </a:p>
                  </a:txBody>
                  <a:tcPr/>
                </a:tc>
                <a:tc hMerge="1">
                  <a:txBody>
                    <a:bodyPr/>
                    <a:lstStyle/>
                    <a:p>
                      <a:endParaRPr lang="en-US"/>
                    </a:p>
                  </a:txBody>
                  <a:tcPr/>
                </a:tc>
                <a:tc>
                  <a:txBody>
                    <a:bodyPr/>
                    <a:lstStyle/>
                    <a:p>
                      <a:pPr algn="l" fontAlgn="b"/>
                      <a:endParaRPr lang="en-US" sz="800" b="0" i="0" u="none" strike="noStrike" dirty="0">
                        <a:solidFill>
                          <a:srgbClr val="000000"/>
                        </a:solidFill>
                        <a:effectLst/>
                        <a:latin typeface="Arial" panose="020B0604020202020204" pitchFamily="34" charset="0"/>
                      </a:endParaRPr>
                    </a:p>
                  </a:txBody>
                  <a:tcPr marL="9479" marR="9479" marT="9479" marB="0" anchor="b">
                    <a:lnL>
                      <a:noFill/>
                    </a:lnL>
                    <a:lnR>
                      <a:noFill/>
                    </a:lnR>
                    <a:lnT>
                      <a:noFill/>
                    </a:lnT>
                    <a:lnB>
                      <a:noFill/>
                    </a:lnB>
                  </a:tcPr>
                </a:tc>
                <a:tc>
                  <a:txBody>
                    <a:bodyPr/>
                    <a:lstStyle/>
                    <a:p>
                      <a:pPr algn="r" fontAlgn="b"/>
                      <a:r>
                        <a:rPr lang="en-US" sz="800" b="0" i="0" u="none" strike="noStrike" dirty="0">
                          <a:solidFill>
                            <a:srgbClr val="000000"/>
                          </a:solidFill>
                          <a:effectLst/>
                          <a:latin typeface="Arial" panose="020B0604020202020204" pitchFamily="34" charset="0"/>
                        </a:rPr>
                        <a:t>1,367.21</a:t>
                      </a:r>
                    </a:p>
                  </a:txBody>
                  <a:tcPr marL="9479" marR="9479" marT="9479" marB="0" anchor="b">
                    <a:lnL>
                      <a:noFill/>
                    </a:lnL>
                    <a:lnR>
                      <a:noFill/>
                    </a:lnR>
                    <a:lnT>
                      <a:noFill/>
                    </a:lnT>
                    <a:lnB>
                      <a:noFill/>
                    </a:lnB>
                    <a:solidFill>
                      <a:srgbClr val="CCCCFF"/>
                    </a:solidFill>
                  </a:tcPr>
                </a:tc>
                <a:tc>
                  <a:txBody>
                    <a:bodyPr/>
                    <a:lstStyle/>
                    <a:p>
                      <a:pPr algn="r" fontAlgn="b"/>
                      <a:r>
                        <a:rPr lang="en-US" sz="800" b="0" i="0" u="none" strike="noStrike" dirty="0">
                          <a:solidFill>
                            <a:srgbClr val="000000"/>
                          </a:solidFill>
                          <a:effectLst/>
                          <a:latin typeface="Arial" panose="020B0604020202020204" pitchFamily="34" charset="0"/>
                        </a:rPr>
                        <a:t>562.77</a:t>
                      </a:r>
                    </a:p>
                  </a:txBody>
                  <a:tcPr marL="9479" marR="9479" marT="9479" marB="0" anchor="b">
                    <a:lnL>
                      <a:noFill/>
                    </a:lnL>
                    <a:lnR>
                      <a:noFill/>
                    </a:lnR>
                    <a:lnT>
                      <a:noFill/>
                    </a:lnT>
                    <a:lnB>
                      <a:noFill/>
                    </a:lnB>
                    <a:solidFill>
                      <a:srgbClr val="99CCFF"/>
                    </a:solidFill>
                  </a:tcPr>
                </a:tc>
                <a:tc>
                  <a:txBody>
                    <a:bodyPr/>
                    <a:lstStyle/>
                    <a:p>
                      <a:pPr algn="r" fontAlgn="b"/>
                      <a:r>
                        <a:rPr lang="en-US" sz="800" b="0" i="0" u="none" strike="noStrike" dirty="0">
                          <a:solidFill>
                            <a:srgbClr val="000000"/>
                          </a:solidFill>
                          <a:effectLst/>
                          <a:latin typeface="Arial" panose="020B0604020202020204" pitchFamily="34" charset="0"/>
                        </a:rPr>
                        <a:t>517.00</a:t>
                      </a:r>
                    </a:p>
                  </a:txBody>
                  <a:tcPr marL="9479" marR="9479" marT="9479" marB="0" anchor="b">
                    <a:lnL>
                      <a:noFill/>
                    </a:lnL>
                    <a:lnR>
                      <a:noFill/>
                    </a:lnR>
                    <a:lnT>
                      <a:noFill/>
                    </a:lnT>
                    <a:lnB>
                      <a:noFill/>
                    </a:lnB>
                    <a:solidFill>
                      <a:srgbClr val="FFFF99"/>
                    </a:solidFill>
                  </a:tcPr>
                </a:tc>
                <a:tc>
                  <a:txBody>
                    <a:bodyPr/>
                    <a:lstStyle/>
                    <a:p>
                      <a:pPr algn="r" fontAlgn="b"/>
                      <a:r>
                        <a:rPr lang="en-US" sz="800" b="0" i="0" u="none" strike="noStrike" dirty="0">
                          <a:solidFill>
                            <a:srgbClr val="000000"/>
                          </a:solidFill>
                          <a:effectLst/>
                          <a:latin typeface="Arial" panose="020B0604020202020204" pitchFamily="34" charset="0"/>
                        </a:rPr>
                        <a:t>549.99</a:t>
                      </a:r>
                    </a:p>
                  </a:txBody>
                  <a:tcPr marL="9479" marR="9479" marT="9479" marB="0" anchor="b">
                    <a:lnL>
                      <a:noFill/>
                    </a:lnL>
                    <a:lnR>
                      <a:noFill/>
                    </a:lnR>
                    <a:lnT>
                      <a:noFill/>
                    </a:lnT>
                    <a:lnB>
                      <a:noFill/>
                    </a:lnB>
                    <a:solidFill>
                      <a:srgbClr val="FFFF99"/>
                    </a:solidFill>
                  </a:tcPr>
                </a:tc>
                <a:tc>
                  <a:txBody>
                    <a:bodyPr/>
                    <a:lstStyle/>
                    <a:p>
                      <a:pPr algn="r" fontAlgn="b"/>
                      <a:r>
                        <a:rPr lang="en-US" sz="800" b="0" i="0" u="none" strike="noStrike" dirty="0">
                          <a:solidFill>
                            <a:srgbClr val="000000"/>
                          </a:solidFill>
                          <a:effectLst/>
                          <a:latin typeface="Arial" panose="020B0604020202020204" pitchFamily="34" charset="0"/>
                        </a:rPr>
                        <a:t>0.00</a:t>
                      </a:r>
                    </a:p>
                  </a:txBody>
                  <a:tcPr marL="9479" marR="9479" marT="9479" marB="0" anchor="b">
                    <a:lnL>
                      <a:noFill/>
                    </a:lnL>
                    <a:lnR>
                      <a:noFill/>
                    </a:lnR>
                    <a:lnT>
                      <a:noFill/>
                    </a:lnT>
                    <a:lnB>
                      <a:noFill/>
                    </a:lnB>
                    <a:solidFill>
                      <a:srgbClr val="FFFF99"/>
                    </a:solidFill>
                  </a:tcPr>
                </a:tc>
                <a:tc>
                  <a:txBody>
                    <a:bodyPr/>
                    <a:lstStyle/>
                    <a:p>
                      <a:pPr algn="r" fontAlgn="b"/>
                      <a:r>
                        <a:rPr lang="en-US" sz="800" b="0" i="0" u="none" strike="noStrike" dirty="0">
                          <a:solidFill>
                            <a:srgbClr val="000000"/>
                          </a:solidFill>
                          <a:effectLst/>
                          <a:latin typeface="Arial" panose="020B0604020202020204" pitchFamily="34" charset="0"/>
                        </a:rPr>
                        <a:t>549.99</a:t>
                      </a:r>
                    </a:p>
                  </a:txBody>
                  <a:tcPr marL="9479" marR="9479" marT="9479" marB="0" anchor="b">
                    <a:lnL>
                      <a:noFill/>
                    </a:lnL>
                    <a:lnR>
                      <a:noFill/>
                    </a:lnR>
                    <a:lnT>
                      <a:noFill/>
                    </a:lnT>
                    <a:lnB>
                      <a:noFill/>
                    </a:lnB>
                    <a:solidFill>
                      <a:srgbClr val="FFFF99"/>
                    </a:solidFill>
                  </a:tcPr>
                </a:tc>
                <a:tc>
                  <a:txBody>
                    <a:bodyPr/>
                    <a:lstStyle/>
                    <a:p>
                      <a:pPr algn="r" fontAlgn="b"/>
                      <a:r>
                        <a:rPr lang="en-US" sz="800" b="0" i="0" u="none" strike="noStrike" dirty="0">
                          <a:solidFill>
                            <a:srgbClr val="000000"/>
                          </a:solidFill>
                          <a:effectLst/>
                          <a:latin typeface="Arial" panose="020B0604020202020204" pitchFamily="34" charset="0"/>
                        </a:rPr>
                        <a:t>500.00</a:t>
                      </a:r>
                    </a:p>
                  </a:txBody>
                  <a:tcPr marL="9479" marR="9479" marT="9479" marB="0" anchor="b">
                    <a:lnL>
                      <a:noFill/>
                    </a:lnL>
                    <a:lnR>
                      <a:noFill/>
                    </a:lnR>
                    <a:lnT>
                      <a:noFill/>
                    </a:lnT>
                    <a:lnB>
                      <a:noFill/>
                    </a:lnB>
                    <a:solidFill>
                      <a:srgbClr val="FFFF99"/>
                    </a:solidFill>
                  </a:tcPr>
                </a:tc>
                <a:tc>
                  <a:txBody>
                    <a:bodyPr/>
                    <a:lstStyle/>
                    <a:p>
                      <a:pPr algn="r" fontAlgn="b"/>
                      <a:r>
                        <a:rPr lang="en-US" sz="800" b="0" i="0" u="none" strike="noStrike" dirty="0">
                          <a:solidFill>
                            <a:srgbClr val="000000"/>
                          </a:solidFill>
                          <a:effectLst/>
                          <a:latin typeface="Arial" panose="020B0604020202020204" pitchFamily="34" charset="0"/>
                        </a:rPr>
                        <a:t>1,500.00</a:t>
                      </a:r>
                    </a:p>
                  </a:txBody>
                  <a:tcPr marL="9479" marR="9479" marT="9479" marB="0" anchor="b">
                    <a:lnL>
                      <a:noFill/>
                    </a:lnL>
                    <a:lnR>
                      <a:noFill/>
                    </a:lnR>
                    <a:lnT>
                      <a:noFill/>
                    </a:lnT>
                    <a:lnB>
                      <a:noFill/>
                    </a:lnB>
                    <a:solidFill>
                      <a:srgbClr val="FFFF99"/>
                    </a:solidFill>
                  </a:tcPr>
                </a:tc>
                <a:extLst>
                  <a:ext uri="{0D108BD9-81ED-4DB2-BD59-A6C34878D82A}">
                    <a16:rowId xmlns:a16="http://schemas.microsoft.com/office/drawing/2014/main" val="2275503688"/>
                  </a:ext>
                </a:extLst>
              </a:tr>
              <a:tr h="161147">
                <a:tc>
                  <a:txBody>
                    <a:bodyPr/>
                    <a:lstStyle/>
                    <a:p>
                      <a:pPr algn="l" fontAlgn="b"/>
                      <a:endParaRPr lang="en-US" sz="800" b="1" i="0" u="none" strike="noStrike" dirty="0">
                        <a:solidFill>
                          <a:srgbClr val="000000"/>
                        </a:solidFill>
                        <a:effectLst/>
                        <a:latin typeface="Arial" panose="020B0604020202020204" pitchFamily="34" charset="0"/>
                      </a:endParaRPr>
                    </a:p>
                  </a:txBody>
                  <a:tcPr marL="9479" marR="9479" marT="9479" marB="0" anchor="b">
                    <a:lnL>
                      <a:noFill/>
                    </a:lnL>
                    <a:lnR>
                      <a:noFill/>
                    </a:lnR>
                    <a:lnT>
                      <a:noFill/>
                    </a:lnT>
                    <a:lnB>
                      <a:noFill/>
                    </a:lnB>
                  </a:tcPr>
                </a:tc>
                <a:tc gridSpan="2">
                  <a:txBody>
                    <a:bodyPr/>
                    <a:lstStyle/>
                    <a:p>
                      <a:pPr algn="l" fontAlgn="b"/>
                      <a:r>
                        <a:rPr lang="en-US" sz="800" b="1" i="0" u="none" strike="noStrike" dirty="0">
                          <a:solidFill>
                            <a:srgbClr val="000000"/>
                          </a:solidFill>
                          <a:effectLst/>
                          <a:latin typeface="Arial" panose="020B0604020202020204" pitchFamily="34" charset="0"/>
                        </a:rPr>
                        <a:t>55309 · WINTER PARK</a:t>
                      </a:r>
                    </a:p>
                  </a:txBody>
                  <a:tcPr marL="9479" marR="9479" marT="9479" marB="0" anchor="b">
                    <a:lnL>
                      <a:noFill/>
                    </a:lnL>
                    <a:lnR>
                      <a:noFill/>
                    </a:lnR>
                    <a:lnT>
                      <a:noFill/>
                    </a:lnT>
                    <a:lnB>
                      <a:noFill/>
                    </a:lnB>
                  </a:tcPr>
                </a:tc>
                <a:tc hMerge="1">
                  <a:txBody>
                    <a:bodyPr/>
                    <a:lstStyle/>
                    <a:p>
                      <a:endParaRPr lang="en-US"/>
                    </a:p>
                  </a:txBody>
                  <a:tcPr/>
                </a:tc>
                <a:tc>
                  <a:txBody>
                    <a:bodyPr/>
                    <a:lstStyle/>
                    <a:p>
                      <a:pPr algn="l" fontAlgn="b"/>
                      <a:endParaRPr lang="en-US" sz="800" b="1" i="0" u="none" strike="noStrike" dirty="0">
                        <a:solidFill>
                          <a:srgbClr val="000000"/>
                        </a:solidFill>
                        <a:effectLst/>
                        <a:latin typeface="Arial" panose="020B0604020202020204" pitchFamily="34" charset="0"/>
                      </a:endParaRPr>
                    </a:p>
                  </a:txBody>
                  <a:tcPr marL="9479" marR="9479" marT="9479" marB="0" anchor="b">
                    <a:lnL>
                      <a:noFill/>
                    </a:lnL>
                    <a:lnR>
                      <a:noFill/>
                    </a:lnR>
                    <a:lnT>
                      <a:noFill/>
                    </a:lnT>
                    <a:lnB>
                      <a:noFill/>
                    </a:lnB>
                  </a:tcPr>
                </a:tc>
                <a:tc>
                  <a:txBody>
                    <a:bodyPr/>
                    <a:lstStyle/>
                    <a:p>
                      <a:pPr algn="l" fontAlgn="b"/>
                      <a:endParaRPr lang="en-US" sz="800" b="0" i="0" u="none" strike="noStrike" dirty="0">
                        <a:solidFill>
                          <a:srgbClr val="000000"/>
                        </a:solidFill>
                        <a:effectLst/>
                        <a:latin typeface="Arial" panose="020B0604020202020204" pitchFamily="34" charset="0"/>
                      </a:endParaRPr>
                    </a:p>
                  </a:txBody>
                  <a:tcPr marL="9479" marR="9479" marT="9479" marB="0" anchor="b">
                    <a:lnL>
                      <a:noFill/>
                    </a:lnL>
                    <a:lnR>
                      <a:noFill/>
                    </a:lnR>
                    <a:lnT>
                      <a:noFill/>
                    </a:lnT>
                    <a:lnB>
                      <a:noFill/>
                    </a:lnB>
                  </a:tcPr>
                </a:tc>
                <a:tc>
                  <a:txBody>
                    <a:bodyPr/>
                    <a:lstStyle/>
                    <a:p>
                      <a:pPr algn="r" fontAlgn="b"/>
                      <a:r>
                        <a:rPr lang="en-US" sz="800" b="0" i="0" u="none" strike="noStrike" dirty="0">
                          <a:solidFill>
                            <a:srgbClr val="000000"/>
                          </a:solidFill>
                          <a:effectLst/>
                          <a:latin typeface="Arial" panose="020B0604020202020204" pitchFamily="34" charset="0"/>
                        </a:rPr>
                        <a:t>371.90</a:t>
                      </a:r>
                    </a:p>
                  </a:txBody>
                  <a:tcPr marL="9479" marR="9479" marT="9479" marB="0" anchor="b">
                    <a:lnL>
                      <a:noFill/>
                    </a:lnL>
                    <a:lnR>
                      <a:noFill/>
                    </a:lnR>
                    <a:lnT>
                      <a:noFill/>
                    </a:lnT>
                    <a:lnB>
                      <a:noFill/>
                    </a:lnB>
                    <a:solidFill>
                      <a:srgbClr val="CCCCFF"/>
                    </a:solidFill>
                  </a:tcPr>
                </a:tc>
                <a:tc>
                  <a:txBody>
                    <a:bodyPr/>
                    <a:lstStyle/>
                    <a:p>
                      <a:pPr algn="r" fontAlgn="b"/>
                      <a:r>
                        <a:rPr lang="en-US" sz="800" b="0" i="0" u="none" strike="noStrike" dirty="0">
                          <a:solidFill>
                            <a:srgbClr val="000000"/>
                          </a:solidFill>
                          <a:effectLst/>
                          <a:latin typeface="Arial" panose="020B0604020202020204" pitchFamily="34" charset="0"/>
                        </a:rPr>
                        <a:t>365.00</a:t>
                      </a:r>
                    </a:p>
                  </a:txBody>
                  <a:tcPr marL="9479" marR="9479" marT="9479" marB="0" anchor="b">
                    <a:lnL>
                      <a:noFill/>
                    </a:lnL>
                    <a:lnR>
                      <a:noFill/>
                    </a:lnR>
                    <a:lnT>
                      <a:noFill/>
                    </a:lnT>
                    <a:lnB>
                      <a:noFill/>
                    </a:lnB>
                    <a:solidFill>
                      <a:srgbClr val="99CCFF"/>
                    </a:solidFill>
                  </a:tcPr>
                </a:tc>
                <a:tc>
                  <a:txBody>
                    <a:bodyPr/>
                    <a:lstStyle/>
                    <a:p>
                      <a:pPr algn="r" fontAlgn="b"/>
                      <a:r>
                        <a:rPr lang="en-US" sz="800" b="0" i="0" u="none" strike="noStrike" dirty="0">
                          <a:solidFill>
                            <a:srgbClr val="000000"/>
                          </a:solidFill>
                          <a:effectLst/>
                          <a:latin typeface="Arial" panose="020B0604020202020204" pitchFamily="34" charset="0"/>
                        </a:rPr>
                        <a:t>939.53</a:t>
                      </a:r>
                    </a:p>
                  </a:txBody>
                  <a:tcPr marL="9479" marR="9479" marT="9479" marB="0" anchor="b">
                    <a:lnL>
                      <a:noFill/>
                    </a:lnL>
                    <a:lnR>
                      <a:noFill/>
                    </a:lnR>
                    <a:lnT>
                      <a:noFill/>
                    </a:lnT>
                    <a:lnB>
                      <a:noFill/>
                    </a:lnB>
                    <a:solidFill>
                      <a:srgbClr val="FFFF99"/>
                    </a:solidFill>
                  </a:tcPr>
                </a:tc>
                <a:tc>
                  <a:txBody>
                    <a:bodyPr/>
                    <a:lstStyle/>
                    <a:p>
                      <a:pPr algn="r" fontAlgn="b"/>
                      <a:r>
                        <a:rPr lang="en-US" sz="800" b="0" i="0" u="none" strike="noStrike" dirty="0">
                          <a:solidFill>
                            <a:srgbClr val="000000"/>
                          </a:solidFill>
                          <a:effectLst/>
                          <a:latin typeface="Arial" panose="020B0604020202020204" pitchFamily="34" charset="0"/>
                        </a:rPr>
                        <a:t>1,095.00</a:t>
                      </a:r>
                    </a:p>
                  </a:txBody>
                  <a:tcPr marL="9479" marR="9479" marT="9479" marB="0" anchor="b">
                    <a:lnL>
                      <a:noFill/>
                    </a:lnL>
                    <a:lnR>
                      <a:noFill/>
                    </a:lnR>
                    <a:lnT>
                      <a:noFill/>
                    </a:lnT>
                    <a:lnB>
                      <a:noFill/>
                    </a:lnB>
                    <a:solidFill>
                      <a:srgbClr val="FFFF99"/>
                    </a:solidFill>
                  </a:tcPr>
                </a:tc>
                <a:tc>
                  <a:txBody>
                    <a:bodyPr/>
                    <a:lstStyle/>
                    <a:p>
                      <a:pPr algn="r" fontAlgn="b"/>
                      <a:r>
                        <a:rPr lang="en-US" sz="800" b="0" i="0" u="none" strike="noStrike" dirty="0">
                          <a:solidFill>
                            <a:srgbClr val="000000"/>
                          </a:solidFill>
                          <a:effectLst/>
                          <a:latin typeface="Arial" panose="020B0604020202020204" pitchFamily="34" charset="0"/>
                        </a:rPr>
                        <a:t>210.00</a:t>
                      </a:r>
                    </a:p>
                  </a:txBody>
                  <a:tcPr marL="9479" marR="9479" marT="9479" marB="0" anchor="b">
                    <a:lnL>
                      <a:noFill/>
                    </a:lnL>
                    <a:lnR>
                      <a:noFill/>
                    </a:lnR>
                    <a:lnT>
                      <a:noFill/>
                    </a:lnT>
                    <a:lnB>
                      <a:noFill/>
                    </a:lnB>
                    <a:solidFill>
                      <a:srgbClr val="FFFF99"/>
                    </a:solidFill>
                  </a:tcPr>
                </a:tc>
                <a:tc>
                  <a:txBody>
                    <a:bodyPr/>
                    <a:lstStyle/>
                    <a:p>
                      <a:pPr algn="r" fontAlgn="b"/>
                      <a:r>
                        <a:rPr lang="en-US" sz="800" b="0" i="0" u="none" strike="noStrike" dirty="0">
                          <a:solidFill>
                            <a:srgbClr val="000000"/>
                          </a:solidFill>
                          <a:effectLst/>
                          <a:latin typeface="Arial" panose="020B0604020202020204" pitchFamily="34" charset="0"/>
                        </a:rPr>
                        <a:t>1,305.00</a:t>
                      </a:r>
                    </a:p>
                  </a:txBody>
                  <a:tcPr marL="9479" marR="9479" marT="9479" marB="0" anchor="b">
                    <a:lnL>
                      <a:noFill/>
                    </a:lnL>
                    <a:lnR>
                      <a:noFill/>
                    </a:lnR>
                    <a:lnT>
                      <a:noFill/>
                    </a:lnT>
                    <a:lnB>
                      <a:noFill/>
                    </a:lnB>
                    <a:solidFill>
                      <a:srgbClr val="FFFF99"/>
                    </a:solidFill>
                  </a:tcPr>
                </a:tc>
                <a:tc>
                  <a:txBody>
                    <a:bodyPr/>
                    <a:lstStyle/>
                    <a:p>
                      <a:pPr algn="r" fontAlgn="b"/>
                      <a:r>
                        <a:rPr lang="en-US" sz="800" b="0" i="0" u="none" strike="noStrike" dirty="0">
                          <a:solidFill>
                            <a:srgbClr val="000000"/>
                          </a:solidFill>
                          <a:effectLst/>
                          <a:latin typeface="Arial" panose="020B0604020202020204" pitchFamily="34" charset="0"/>
                        </a:rPr>
                        <a:t>750.00</a:t>
                      </a:r>
                    </a:p>
                  </a:txBody>
                  <a:tcPr marL="9479" marR="9479" marT="9479" marB="0" anchor="b">
                    <a:lnL>
                      <a:noFill/>
                    </a:lnL>
                    <a:lnR>
                      <a:noFill/>
                    </a:lnR>
                    <a:lnT>
                      <a:noFill/>
                    </a:lnT>
                    <a:lnB>
                      <a:noFill/>
                    </a:lnB>
                    <a:solidFill>
                      <a:srgbClr val="FFFF99"/>
                    </a:solidFill>
                  </a:tcPr>
                </a:tc>
                <a:tc>
                  <a:txBody>
                    <a:bodyPr/>
                    <a:lstStyle/>
                    <a:p>
                      <a:pPr algn="r" fontAlgn="b"/>
                      <a:r>
                        <a:rPr lang="en-US" sz="800" b="0" i="0" u="none" strike="noStrike" dirty="0">
                          <a:solidFill>
                            <a:srgbClr val="000000"/>
                          </a:solidFill>
                          <a:effectLst/>
                          <a:latin typeface="Arial" panose="020B0604020202020204" pitchFamily="34" charset="0"/>
                        </a:rPr>
                        <a:t>1,400.00</a:t>
                      </a:r>
                    </a:p>
                  </a:txBody>
                  <a:tcPr marL="9479" marR="9479" marT="9479" marB="0" anchor="b">
                    <a:lnL>
                      <a:noFill/>
                    </a:lnL>
                    <a:lnR>
                      <a:noFill/>
                    </a:lnR>
                    <a:lnT>
                      <a:noFill/>
                    </a:lnT>
                    <a:lnB>
                      <a:noFill/>
                    </a:lnB>
                    <a:solidFill>
                      <a:srgbClr val="FFFF99"/>
                    </a:solidFill>
                  </a:tcPr>
                </a:tc>
                <a:extLst>
                  <a:ext uri="{0D108BD9-81ED-4DB2-BD59-A6C34878D82A}">
                    <a16:rowId xmlns:a16="http://schemas.microsoft.com/office/drawing/2014/main" val="1261764970"/>
                  </a:ext>
                </a:extLst>
              </a:tr>
              <a:tr h="170626">
                <a:tc>
                  <a:txBody>
                    <a:bodyPr/>
                    <a:lstStyle/>
                    <a:p>
                      <a:pPr algn="l" fontAlgn="b"/>
                      <a:endParaRPr lang="en-US" sz="800" b="1" i="0" u="none" strike="noStrike" dirty="0">
                        <a:solidFill>
                          <a:srgbClr val="000000"/>
                        </a:solidFill>
                        <a:effectLst/>
                        <a:latin typeface="Arial" panose="020B0604020202020204" pitchFamily="34" charset="0"/>
                      </a:endParaRPr>
                    </a:p>
                  </a:txBody>
                  <a:tcPr marL="9479" marR="9479" marT="9479" marB="0" anchor="b">
                    <a:lnL>
                      <a:noFill/>
                    </a:lnL>
                    <a:lnR>
                      <a:noFill/>
                    </a:lnR>
                    <a:lnT>
                      <a:noFill/>
                    </a:lnT>
                    <a:lnB>
                      <a:noFill/>
                    </a:lnB>
                  </a:tcPr>
                </a:tc>
                <a:tc gridSpan="4">
                  <a:txBody>
                    <a:bodyPr/>
                    <a:lstStyle/>
                    <a:p>
                      <a:pPr algn="l" fontAlgn="b"/>
                      <a:r>
                        <a:rPr lang="en-US" sz="800" b="1" i="0" u="none" strike="noStrike" dirty="0">
                          <a:solidFill>
                            <a:srgbClr val="000000"/>
                          </a:solidFill>
                          <a:effectLst/>
                          <a:latin typeface="Arial" panose="020B0604020202020204" pitchFamily="34" charset="0"/>
                        </a:rPr>
                        <a:t>55200 · PARK &amp; RECREATION - Other</a:t>
                      </a:r>
                    </a:p>
                  </a:txBody>
                  <a:tcPr marL="9479" marR="9479" marT="9479" marB="0" anchor="b">
                    <a:lnL>
                      <a:noFill/>
                    </a:lnL>
                    <a:lnR>
                      <a:noFill/>
                    </a:lnR>
                    <a:lnT>
                      <a:noFill/>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r" fontAlgn="b"/>
                      <a:r>
                        <a:rPr lang="en-US" sz="800" b="0" i="0" u="none" strike="noStrike" dirty="0">
                          <a:solidFill>
                            <a:srgbClr val="000000"/>
                          </a:solidFill>
                          <a:effectLst/>
                          <a:latin typeface="Arial" panose="020B0604020202020204" pitchFamily="34" charset="0"/>
                        </a:rPr>
                        <a:t>0.00</a:t>
                      </a:r>
                    </a:p>
                  </a:txBody>
                  <a:tcPr marL="9479" marR="9479" marT="9479" marB="0" anchor="b">
                    <a:lnL>
                      <a:noFill/>
                    </a:lnL>
                    <a:lnR>
                      <a:noFill/>
                    </a:lnR>
                    <a:lnT>
                      <a:noFill/>
                    </a:lnT>
                    <a:lnB w="12700" cap="flat" cmpd="sng" algn="ctr">
                      <a:solidFill>
                        <a:srgbClr val="000000"/>
                      </a:solidFill>
                      <a:prstDash val="solid"/>
                      <a:round/>
                      <a:headEnd type="none" w="med" len="med"/>
                      <a:tailEnd type="none" w="med" len="med"/>
                    </a:lnB>
                    <a:solidFill>
                      <a:srgbClr val="CCCCFF"/>
                    </a:solidFill>
                  </a:tcPr>
                </a:tc>
                <a:tc>
                  <a:txBody>
                    <a:bodyPr/>
                    <a:lstStyle/>
                    <a:p>
                      <a:pPr algn="r" fontAlgn="b"/>
                      <a:r>
                        <a:rPr lang="en-US" sz="800" b="0" i="0" u="none" strike="noStrike" dirty="0">
                          <a:solidFill>
                            <a:srgbClr val="000000"/>
                          </a:solidFill>
                          <a:effectLst/>
                          <a:latin typeface="Arial" panose="020B0604020202020204" pitchFamily="34" charset="0"/>
                        </a:rPr>
                        <a:t>0.00</a:t>
                      </a:r>
                    </a:p>
                  </a:txBody>
                  <a:tcPr marL="9479" marR="9479" marT="9479" marB="0" anchor="b">
                    <a:lnL>
                      <a:noFill/>
                    </a:lnL>
                    <a:lnR>
                      <a:noFill/>
                    </a:lnR>
                    <a:lnT>
                      <a:noFill/>
                    </a:lnT>
                    <a:lnB w="12700" cap="flat" cmpd="sng" algn="ctr">
                      <a:solidFill>
                        <a:srgbClr val="000000"/>
                      </a:solidFill>
                      <a:prstDash val="solid"/>
                      <a:round/>
                      <a:headEnd type="none" w="med" len="med"/>
                      <a:tailEnd type="none" w="med" len="med"/>
                    </a:lnB>
                    <a:solidFill>
                      <a:srgbClr val="99CCFF"/>
                    </a:solidFill>
                  </a:tcPr>
                </a:tc>
                <a:tc>
                  <a:txBody>
                    <a:bodyPr/>
                    <a:lstStyle/>
                    <a:p>
                      <a:pPr algn="r" fontAlgn="b"/>
                      <a:r>
                        <a:rPr lang="en-US" sz="800" b="0" i="0" u="none" strike="noStrike" dirty="0">
                          <a:solidFill>
                            <a:srgbClr val="000000"/>
                          </a:solidFill>
                          <a:effectLst/>
                          <a:latin typeface="Arial" panose="020B0604020202020204" pitchFamily="34" charset="0"/>
                        </a:rPr>
                        <a:t>0.00</a:t>
                      </a:r>
                    </a:p>
                  </a:txBody>
                  <a:tcPr marL="9479" marR="9479" marT="9479" marB="0" anchor="b">
                    <a:lnL>
                      <a:noFill/>
                    </a:lnL>
                    <a:lnR>
                      <a:noFill/>
                    </a:lnR>
                    <a:lnT>
                      <a:noFill/>
                    </a:lnT>
                    <a:lnB w="12700" cap="flat" cmpd="sng" algn="ctr">
                      <a:solidFill>
                        <a:srgbClr val="000000"/>
                      </a:solidFill>
                      <a:prstDash val="solid"/>
                      <a:round/>
                      <a:headEnd type="none" w="med" len="med"/>
                      <a:tailEnd type="none" w="med" len="med"/>
                    </a:lnB>
                    <a:solidFill>
                      <a:srgbClr val="FFFF99"/>
                    </a:solidFill>
                  </a:tcPr>
                </a:tc>
                <a:tc>
                  <a:txBody>
                    <a:bodyPr/>
                    <a:lstStyle/>
                    <a:p>
                      <a:pPr algn="r" fontAlgn="b"/>
                      <a:r>
                        <a:rPr lang="en-US" sz="800" b="0" i="0" u="none" strike="noStrike" dirty="0">
                          <a:solidFill>
                            <a:srgbClr val="000000"/>
                          </a:solidFill>
                          <a:effectLst/>
                          <a:latin typeface="Arial" panose="020B0604020202020204" pitchFamily="34" charset="0"/>
                        </a:rPr>
                        <a:t>0.00</a:t>
                      </a:r>
                    </a:p>
                  </a:txBody>
                  <a:tcPr marL="9479" marR="9479" marT="9479" marB="0" anchor="b">
                    <a:lnL>
                      <a:noFill/>
                    </a:lnL>
                    <a:lnR>
                      <a:noFill/>
                    </a:lnR>
                    <a:lnT>
                      <a:noFill/>
                    </a:lnT>
                    <a:lnB w="12700" cap="flat" cmpd="sng" algn="ctr">
                      <a:solidFill>
                        <a:srgbClr val="000000"/>
                      </a:solidFill>
                      <a:prstDash val="solid"/>
                      <a:round/>
                      <a:headEnd type="none" w="med" len="med"/>
                      <a:tailEnd type="none" w="med" len="med"/>
                    </a:lnB>
                    <a:solidFill>
                      <a:srgbClr val="FFFF99"/>
                    </a:solidFill>
                  </a:tcPr>
                </a:tc>
                <a:tc>
                  <a:txBody>
                    <a:bodyPr/>
                    <a:lstStyle/>
                    <a:p>
                      <a:pPr algn="r" fontAlgn="b"/>
                      <a:r>
                        <a:rPr lang="en-US" sz="800" b="0" i="0" u="none" strike="noStrike" dirty="0">
                          <a:solidFill>
                            <a:srgbClr val="000000"/>
                          </a:solidFill>
                          <a:effectLst/>
                          <a:latin typeface="Arial" panose="020B0604020202020204" pitchFamily="34" charset="0"/>
                        </a:rPr>
                        <a:t>0.00</a:t>
                      </a:r>
                    </a:p>
                  </a:txBody>
                  <a:tcPr marL="9479" marR="9479" marT="9479" marB="0" anchor="b">
                    <a:lnL>
                      <a:noFill/>
                    </a:lnL>
                    <a:lnR>
                      <a:noFill/>
                    </a:lnR>
                    <a:lnT>
                      <a:noFill/>
                    </a:lnT>
                    <a:lnB w="12700" cap="flat" cmpd="sng" algn="ctr">
                      <a:solidFill>
                        <a:srgbClr val="000000"/>
                      </a:solidFill>
                      <a:prstDash val="solid"/>
                      <a:round/>
                      <a:headEnd type="none" w="med" len="med"/>
                      <a:tailEnd type="none" w="med" len="med"/>
                    </a:lnB>
                    <a:solidFill>
                      <a:srgbClr val="FFFF99"/>
                    </a:solidFill>
                  </a:tcPr>
                </a:tc>
                <a:tc>
                  <a:txBody>
                    <a:bodyPr/>
                    <a:lstStyle/>
                    <a:p>
                      <a:pPr algn="r" fontAlgn="b"/>
                      <a:r>
                        <a:rPr lang="en-US" sz="800" b="0" i="0" u="none" strike="noStrike" dirty="0">
                          <a:solidFill>
                            <a:srgbClr val="000000"/>
                          </a:solidFill>
                          <a:effectLst/>
                          <a:latin typeface="Arial" panose="020B0604020202020204" pitchFamily="34" charset="0"/>
                        </a:rPr>
                        <a:t>0.00</a:t>
                      </a:r>
                    </a:p>
                  </a:txBody>
                  <a:tcPr marL="9479" marR="9479" marT="9479" marB="0" anchor="b">
                    <a:lnL>
                      <a:noFill/>
                    </a:lnL>
                    <a:lnR>
                      <a:noFill/>
                    </a:lnR>
                    <a:lnT>
                      <a:noFill/>
                    </a:lnT>
                    <a:lnB w="12700" cap="flat" cmpd="sng" algn="ctr">
                      <a:solidFill>
                        <a:srgbClr val="000000"/>
                      </a:solidFill>
                      <a:prstDash val="solid"/>
                      <a:round/>
                      <a:headEnd type="none" w="med" len="med"/>
                      <a:tailEnd type="none" w="med" len="med"/>
                    </a:lnB>
                    <a:solidFill>
                      <a:srgbClr val="FFFF99"/>
                    </a:solidFill>
                  </a:tcPr>
                </a:tc>
                <a:tc>
                  <a:txBody>
                    <a:bodyPr/>
                    <a:lstStyle/>
                    <a:p>
                      <a:pPr algn="r" fontAlgn="b"/>
                      <a:r>
                        <a:rPr lang="en-US" sz="800" b="0" i="0" u="none" strike="noStrike" dirty="0">
                          <a:solidFill>
                            <a:srgbClr val="000000"/>
                          </a:solidFill>
                          <a:effectLst/>
                          <a:latin typeface="Arial" panose="020B0604020202020204" pitchFamily="34" charset="0"/>
                        </a:rPr>
                        <a:t>0.00</a:t>
                      </a:r>
                    </a:p>
                  </a:txBody>
                  <a:tcPr marL="9479" marR="9479" marT="9479" marB="0" anchor="b">
                    <a:lnL>
                      <a:noFill/>
                    </a:lnL>
                    <a:lnR>
                      <a:noFill/>
                    </a:lnR>
                    <a:lnT>
                      <a:noFill/>
                    </a:lnT>
                    <a:lnB w="12700" cap="flat" cmpd="sng" algn="ctr">
                      <a:solidFill>
                        <a:srgbClr val="000000"/>
                      </a:solidFill>
                      <a:prstDash val="solid"/>
                      <a:round/>
                      <a:headEnd type="none" w="med" len="med"/>
                      <a:tailEnd type="none" w="med" len="med"/>
                    </a:lnB>
                    <a:solidFill>
                      <a:srgbClr val="FFFF99"/>
                    </a:solidFill>
                  </a:tcPr>
                </a:tc>
                <a:tc>
                  <a:txBody>
                    <a:bodyPr/>
                    <a:lstStyle/>
                    <a:p>
                      <a:pPr algn="r" fontAlgn="b"/>
                      <a:r>
                        <a:rPr lang="en-US" sz="800" b="0" i="0" u="none" strike="noStrike" dirty="0">
                          <a:solidFill>
                            <a:srgbClr val="000000"/>
                          </a:solidFill>
                          <a:effectLst/>
                          <a:latin typeface="Arial" panose="020B0604020202020204" pitchFamily="34" charset="0"/>
                        </a:rPr>
                        <a:t>0.00</a:t>
                      </a:r>
                    </a:p>
                  </a:txBody>
                  <a:tcPr marL="9479" marR="9479" marT="9479" marB="0" anchor="b">
                    <a:lnL>
                      <a:noFill/>
                    </a:lnL>
                    <a:lnR>
                      <a:noFill/>
                    </a:lnR>
                    <a:lnT>
                      <a:noFill/>
                    </a:lnT>
                    <a:lnB w="12700" cap="flat" cmpd="sng" algn="ctr">
                      <a:solidFill>
                        <a:srgbClr val="000000"/>
                      </a:solidFill>
                      <a:prstDash val="solid"/>
                      <a:round/>
                      <a:headEnd type="none" w="med" len="med"/>
                      <a:tailEnd type="none" w="med" len="med"/>
                    </a:lnB>
                    <a:solidFill>
                      <a:srgbClr val="FFFF99"/>
                    </a:solidFill>
                  </a:tcPr>
                </a:tc>
                <a:extLst>
                  <a:ext uri="{0D108BD9-81ED-4DB2-BD59-A6C34878D82A}">
                    <a16:rowId xmlns:a16="http://schemas.microsoft.com/office/drawing/2014/main" val="1243215317"/>
                  </a:ext>
                </a:extLst>
              </a:tr>
              <a:tr h="161147">
                <a:tc gridSpan="3">
                  <a:txBody>
                    <a:bodyPr/>
                    <a:lstStyle/>
                    <a:p>
                      <a:pPr algn="l" fontAlgn="b"/>
                      <a:r>
                        <a:rPr lang="en-US" sz="800" b="1" i="0" u="none" strike="noStrike" dirty="0">
                          <a:solidFill>
                            <a:srgbClr val="000000"/>
                          </a:solidFill>
                          <a:effectLst/>
                          <a:latin typeface="Arial" panose="020B0604020202020204" pitchFamily="34" charset="0"/>
                        </a:rPr>
                        <a:t>Total 55200 · PARK &amp; RECREATION</a:t>
                      </a:r>
                    </a:p>
                  </a:txBody>
                  <a:tcPr marL="9479" marR="9479" marT="9479" marB="0" anchor="b">
                    <a:lnL>
                      <a:noFill/>
                    </a:lnL>
                    <a:lnR>
                      <a:noFill/>
                    </a:lnR>
                    <a:lnT>
                      <a:noFill/>
                    </a:lnT>
                    <a:lnB>
                      <a:noFill/>
                    </a:lnB>
                  </a:tcPr>
                </a:tc>
                <a:tc hMerge="1">
                  <a:txBody>
                    <a:bodyPr/>
                    <a:lstStyle/>
                    <a:p>
                      <a:endParaRPr lang="en-US"/>
                    </a:p>
                  </a:txBody>
                  <a:tcPr/>
                </a:tc>
                <a:tc hMerge="1">
                  <a:txBody>
                    <a:bodyPr/>
                    <a:lstStyle/>
                    <a:p>
                      <a:endParaRPr lang="en-US"/>
                    </a:p>
                  </a:txBody>
                  <a:tcPr/>
                </a:tc>
                <a:tc>
                  <a:txBody>
                    <a:bodyPr/>
                    <a:lstStyle/>
                    <a:p>
                      <a:pPr algn="l" fontAlgn="b"/>
                      <a:endParaRPr lang="en-US" sz="800" b="1" i="0" u="none" strike="noStrike" dirty="0">
                        <a:solidFill>
                          <a:srgbClr val="000000"/>
                        </a:solidFill>
                        <a:effectLst/>
                        <a:latin typeface="Arial" panose="020B0604020202020204" pitchFamily="34" charset="0"/>
                      </a:endParaRPr>
                    </a:p>
                  </a:txBody>
                  <a:tcPr marL="9479" marR="9479" marT="9479" marB="0" anchor="b">
                    <a:lnL>
                      <a:noFill/>
                    </a:lnL>
                    <a:lnR>
                      <a:noFill/>
                    </a:lnR>
                    <a:lnT>
                      <a:noFill/>
                    </a:lnT>
                    <a:lnB>
                      <a:noFill/>
                    </a:lnB>
                  </a:tcPr>
                </a:tc>
                <a:tc>
                  <a:txBody>
                    <a:bodyPr/>
                    <a:lstStyle/>
                    <a:p>
                      <a:pPr algn="l" fontAlgn="b"/>
                      <a:endParaRPr lang="en-US" sz="800" b="0" i="0" u="none" strike="noStrike" dirty="0">
                        <a:solidFill>
                          <a:srgbClr val="000000"/>
                        </a:solidFill>
                        <a:effectLst/>
                        <a:latin typeface="Arial" panose="020B0604020202020204" pitchFamily="34" charset="0"/>
                      </a:endParaRPr>
                    </a:p>
                  </a:txBody>
                  <a:tcPr marL="9479" marR="9479" marT="9479" marB="0" anchor="b">
                    <a:lnL>
                      <a:noFill/>
                    </a:lnL>
                    <a:lnR>
                      <a:noFill/>
                    </a:lnR>
                    <a:lnT>
                      <a:noFill/>
                    </a:lnT>
                    <a:lnB>
                      <a:noFill/>
                    </a:lnB>
                  </a:tcPr>
                </a:tc>
                <a:tc>
                  <a:txBody>
                    <a:bodyPr/>
                    <a:lstStyle/>
                    <a:p>
                      <a:pPr algn="r" fontAlgn="b"/>
                      <a:r>
                        <a:rPr lang="en-US" sz="800" b="0" i="0" u="none" strike="noStrike" dirty="0">
                          <a:solidFill>
                            <a:srgbClr val="000000"/>
                          </a:solidFill>
                          <a:effectLst/>
                          <a:latin typeface="Arial" panose="020B0604020202020204" pitchFamily="34" charset="0"/>
                        </a:rPr>
                        <a:t>17,222.64</a:t>
                      </a:r>
                    </a:p>
                  </a:txBody>
                  <a:tcPr marL="9479" marR="9479" marT="9479" marB="0" anchor="b">
                    <a:lnL>
                      <a:noFill/>
                    </a:lnL>
                    <a:lnR>
                      <a:noFill/>
                    </a:lnR>
                    <a:lnT w="12700" cap="flat" cmpd="sng" algn="ctr">
                      <a:solidFill>
                        <a:srgbClr val="000000"/>
                      </a:solidFill>
                      <a:prstDash val="solid"/>
                      <a:round/>
                      <a:headEnd type="none" w="med" len="med"/>
                      <a:tailEnd type="none" w="med" len="med"/>
                    </a:lnT>
                    <a:lnB>
                      <a:noFill/>
                    </a:lnB>
                    <a:solidFill>
                      <a:srgbClr val="CCCCFF"/>
                    </a:solidFill>
                  </a:tcPr>
                </a:tc>
                <a:tc>
                  <a:txBody>
                    <a:bodyPr/>
                    <a:lstStyle/>
                    <a:p>
                      <a:pPr algn="r" fontAlgn="b"/>
                      <a:r>
                        <a:rPr lang="en-US" sz="800" b="0" i="0" u="none" strike="noStrike" dirty="0">
                          <a:solidFill>
                            <a:srgbClr val="000000"/>
                          </a:solidFill>
                          <a:effectLst/>
                          <a:latin typeface="Arial" panose="020B0604020202020204" pitchFamily="34" charset="0"/>
                        </a:rPr>
                        <a:t>11,376.08</a:t>
                      </a:r>
                    </a:p>
                  </a:txBody>
                  <a:tcPr marL="9479" marR="9479" marT="9479" marB="0" anchor="b">
                    <a:lnL>
                      <a:noFill/>
                    </a:lnL>
                    <a:lnR>
                      <a:noFill/>
                    </a:lnR>
                    <a:lnT w="12700" cap="flat" cmpd="sng" algn="ctr">
                      <a:solidFill>
                        <a:srgbClr val="000000"/>
                      </a:solidFill>
                      <a:prstDash val="solid"/>
                      <a:round/>
                      <a:headEnd type="none" w="med" len="med"/>
                      <a:tailEnd type="none" w="med" len="med"/>
                    </a:lnT>
                    <a:lnB>
                      <a:noFill/>
                    </a:lnB>
                    <a:solidFill>
                      <a:srgbClr val="99CCFF"/>
                    </a:solidFill>
                  </a:tcPr>
                </a:tc>
                <a:tc>
                  <a:txBody>
                    <a:bodyPr/>
                    <a:lstStyle/>
                    <a:p>
                      <a:pPr algn="r" fontAlgn="b"/>
                      <a:r>
                        <a:rPr lang="en-US" sz="800" b="0" i="0" u="none" strike="noStrike" dirty="0">
                          <a:solidFill>
                            <a:srgbClr val="000000"/>
                          </a:solidFill>
                          <a:effectLst/>
                          <a:latin typeface="Arial" panose="020B0604020202020204" pitchFamily="34" charset="0"/>
                        </a:rPr>
                        <a:t>62,819.12</a:t>
                      </a:r>
                    </a:p>
                  </a:txBody>
                  <a:tcPr marL="9479" marR="9479" marT="9479" marB="0" anchor="b">
                    <a:lnL>
                      <a:noFill/>
                    </a:lnL>
                    <a:lnR>
                      <a:noFill/>
                    </a:lnR>
                    <a:lnT w="12700" cap="flat" cmpd="sng" algn="ctr">
                      <a:solidFill>
                        <a:srgbClr val="000000"/>
                      </a:solidFill>
                      <a:prstDash val="solid"/>
                      <a:round/>
                      <a:headEnd type="none" w="med" len="med"/>
                      <a:tailEnd type="none" w="med" len="med"/>
                    </a:lnT>
                    <a:lnB>
                      <a:noFill/>
                    </a:lnB>
                    <a:solidFill>
                      <a:srgbClr val="FFFF99"/>
                    </a:solidFill>
                  </a:tcPr>
                </a:tc>
                <a:tc>
                  <a:txBody>
                    <a:bodyPr/>
                    <a:lstStyle/>
                    <a:p>
                      <a:pPr algn="r" fontAlgn="b"/>
                      <a:r>
                        <a:rPr lang="en-US" sz="800" b="0" i="0" u="none" strike="noStrike" dirty="0">
                          <a:solidFill>
                            <a:srgbClr val="000000"/>
                          </a:solidFill>
                          <a:effectLst/>
                          <a:latin typeface="Arial" panose="020B0604020202020204" pitchFamily="34" charset="0"/>
                        </a:rPr>
                        <a:t>24,475.34</a:t>
                      </a:r>
                    </a:p>
                  </a:txBody>
                  <a:tcPr marL="9479" marR="9479" marT="9479" marB="0" anchor="b">
                    <a:lnL>
                      <a:noFill/>
                    </a:lnL>
                    <a:lnR>
                      <a:noFill/>
                    </a:lnR>
                    <a:lnT w="12700" cap="flat" cmpd="sng" algn="ctr">
                      <a:solidFill>
                        <a:srgbClr val="000000"/>
                      </a:solidFill>
                      <a:prstDash val="solid"/>
                      <a:round/>
                      <a:headEnd type="none" w="med" len="med"/>
                      <a:tailEnd type="none" w="med" len="med"/>
                    </a:lnT>
                    <a:lnB>
                      <a:noFill/>
                    </a:lnB>
                    <a:solidFill>
                      <a:srgbClr val="FFFF99"/>
                    </a:solidFill>
                  </a:tcPr>
                </a:tc>
                <a:tc>
                  <a:txBody>
                    <a:bodyPr/>
                    <a:lstStyle/>
                    <a:p>
                      <a:pPr algn="r" fontAlgn="b"/>
                      <a:r>
                        <a:rPr lang="en-US" sz="800" b="0" i="0" u="none" strike="noStrike" dirty="0">
                          <a:solidFill>
                            <a:srgbClr val="000000"/>
                          </a:solidFill>
                          <a:effectLst/>
                          <a:latin typeface="Arial" panose="020B0604020202020204" pitchFamily="34" charset="0"/>
                        </a:rPr>
                        <a:t>1,417.45</a:t>
                      </a:r>
                    </a:p>
                  </a:txBody>
                  <a:tcPr marL="9479" marR="9479" marT="9479" marB="0" anchor="b">
                    <a:lnL>
                      <a:noFill/>
                    </a:lnL>
                    <a:lnR>
                      <a:noFill/>
                    </a:lnR>
                    <a:lnT w="12700" cap="flat" cmpd="sng" algn="ctr">
                      <a:solidFill>
                        <a:srgbClr val="000000"/>
                      </a:solidFill>
                      <a:prstDash val="solid"/>
                      <a:round/>
                      <a:headEnd type="none" w="med" len="med"/>
                      <a:tailEnd type="none" w="med" len="med"/>
                    </a:lnT>
                    <a:lnB>
                      <a:noFill/>
                    </a:lnB>
                    <a:solidFill>
                      <a:srgbClr val="FFFF99"/>
                    </a:solidFill>
                  </a:tcPr>
                </a:tc>
                <a:tc>
                  <a:txBody>
                    <a:bodyPr/>
                    <a:lstStyle/>
                    <a:p>
                      <a:pPr algn="r" fontAlgn="b"/>
                      <a:r>
                        <a:rPr lang="en-US" sz="800" b="0" i="0" u="none" strike="noStrike" dirty="0">
                          <a:solidFill>
                            <a:srgbClr val="000000"/>
                          </a:solidFill>
                          <a:effectLst/>
                          <a:latin typeface="Arial" panose="020B0604020202020204" pitchFamily="34" charset="0"/>
                        </a:rPr>
                        <a:t>25,892.79</a:t>
                      </a:r>
                    </a:p>
                  </a:txBody>
                  <a:tcPr marL="9479" marR="9479" marT="9479" marB="0" anchor="b">
                    <a:lnL>
                      <a:noFill/>
                    </a:lnL>
                    <a:lnR>
                      <a:noFill/>
                    </a:lnR>
                    <a:lnT w="12700" cap="flat" cmpd="sng" algn="ctr">
                      <a:solidFill>
                        <a:srgbClr val="000000"/>
                      </a:solidFill>
                      <a:prstDash val="solid"/>
                      <a:round/>
                      <a:headEnd type="none" w="med" len="med"/>
                      <a:tailEnd type="none" w="med" len="med"/>
                    </a:lnT>
                    <a:lnB>
                      <a:noFill/>
                    </a:lnB>
                    <a:solidFill>
                      <a:srgbClr val="FFFF99"/>
                    </a:solidFill>
                  </a:tcPr>
                </a:tc>
                <a:tc>
                  <a:txBody>
                    <a:bodyPr/>
                    <a:lstStyle/>
                    <a:p>
                      <a:pPr algn="r" fontAlgn="b"/>
                      <a:r>
                        <a:rPr lang="en-US" sz="800" b="0" i="0" u="none" strike="noStrike" dirty="0">
                          <a:solidFill>
                            <a:srgbClr val="000000"/>
                          </a:solidFill>
                          <a:effectLst/>
                          <a:latin typeface="Arial" panose="020B0604020202020204" pitchFamily="34" charset="0"/>
                        </a:rPr>
                        <a:t>22,400.00</a:t>
                      </a:r>
                    </a:p>
                  </a:txBody>
                  <a:tcPr marL="9479" marR="9479" marT="9479" marB="0" anchor="b">
                    <a:lnL>
                      <a:noFill/>
                    </a:lnL>
                    <a:lnR>
                      <a:noFill/>
                    </a:lnR>
                    <a:lnT w="12700" cap="flat" cmpd="sng" algn="ctr">
                      <a:solidFill>
                        <a:srgbClr val="000000"/>
                      </a:solidFill>
                      <a:prstDash val="solid"/>
                      <a:round/>
                      <a:headEnd type="none" w="med" len="med"/>
                      <a:tailEnd type="none" w="med" len="med"/>
                    </a:lnT>
                    <a:lnB>
                      <a:noFill/>
                    </a:lnB>
                    <a:solidFill>
                      <a:srgbClr val="FFFF99"/>
                    </a:solidFill>
                  </a:tcPr>
                </a:tc>
                <a:tc>
                  <a:txBody>
                    <a:bodyPr/>
                    <a:lstStyle/>
                    <a:p>
                      <a:pPr algn="r" fontAlgn="b"/>
                      <a:r>
                        <a:rPr lang="en-US" sz="800" b="0" i="0" u="none" strike="noStrike" dirty="0">
                          <a:solidFill>
                            <a:srgbClr val="000000"/>
                          </a:solidFill>
                          <a:effectLst/>
                          <a:latin typeface="Arial" panose="020B0604020202020204" pitchFamily="34" charset="0"/>
                        </a:rPr>
                        <a:t>21,650.00</a:t>
                      </a:r>
                    </a:p>
                  </a:txBody>
                  <a:tcPr marL="9479" marR="9479" marT="9479" marB="0" anchor="b">
                    <a:lnL>
                      <a:noFill/>
                    </a:lnL>
                    <a:lnR>
                      <a:noFill/>
                    </a:lnR>
                    <a:lnT w="12700" cap="flat" cmpd="sng" algn="ctr">
                      <a:solidFill>
                        <a:srgbClr val="000000"/>
                      </a:solidFill>
                      <a:prstDash val="solid"/>
                      <a:round/>
                      <a:headEnd type="none" w="med" len="med"/>
                      <a:tailEnd type="none" w="med" len="med"/>
                    </a:lnT>
                    <a:lnB>
                      <a:noFill/>
                    </a:lnB>
                    <a:solidFill>
                      <a:srgbClr val="FFFF99"/>
                    </a:solidFill>
                  </a:tcPr>
                </a:tc>
                <a:extLst>
                  <a:ext uri="{0D108BD9-81ED-4DB2-BD59-A6C34878D82A}">
                    <a16:rowId xmlns:a16="http://schemas.microsoft.com/office/drawing/2014/main" val="4221328002"/>
                  </a:ext>
                </a:extLst>
              </a:tr>
            </a:tbl>
          </a:graphicData>
        </a:graphic>
      </p:graphicFrame>
    </p:spTree>
    <p:extLst>
      <p:ext uri="{BB962C8B-B14F-4D97-AF65-F5344CB8AC3E}">
        <p14:creationId xmlns:p14="http://schemas.microsoft.com/office/powerpoint/2010/main" val="31280165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5807" y="508079"/>
            <a:ext cx="8563647" cy="643776"/>
          </a:xfrm>
        </p:spPr>
        <p:txBody>
          <a:bodyPr>
            <a:normAutofit fontScale="90000"/>
          </a:bodyPr>
          <a:lstStyle/>
          <a:p>
            <a:r>
              <a:rPr lang="en-US" b="1" dirty="0"/>
              <a:t>Culture &amp; Recreation – </a:t>
            </a:r>
            <a:r>
              <a:rPr lang="en-US" sz="4000" b="1" dirty="0"/>
              <a:t>Community Center</a:t>
            </a:r>
            <a:endParaRPr lang="en-US" sz="2200" b="1" dirty="0"/>
          </a:p>
        </p:txBody>
      </p:sp>
      <p:graphicFrame>
        <p:nvGraphicFramePr>
          <p:cNvPr id="5" name="Content Placeholder 4">
            <a:extLst>
              <a:ext uri="{FF2B5EF4-FFF2-40B4-BE49-F238E27FC236}">
                <a16:creationId xmlns:a16="http://schemas.microsoft.com/office/drawing/2014/main" id="{DC68D54F-6C8D-4601-8DBD-28F3DC51CB63}"/>
              </a:ext>
            </a:extLst>
          </p:cNvPr>
          <p:cNvGraphicFramePr>
            <a:graphicFrameLocks noGrp="1"/>
          </p:cNvGraphicFramePr>
          <p:nvPr>
            <p:ph idx="1"/>
            <p:extLst>
              <p:ext uri="{D42A27DB-BD31-4B8C-83A1-F6EECF244321}">
                <p14:modId xmlns:p14="http://schemas.microsoft.com/office/powerpoint/2010/main" val="378955945"/>
              </p:ext>
            </p:extLst>
          </p:nvPr>
        </p:nvGraphicFramePr>
        <p:xfrm>
          <a:off x="425807" y="1677518"/>
          <a:ext cx="7886697" cy="1561451"/>
        </p:xfrm>
        <a:graphic>
          <a:graphicData uri="http://schemas.openxmlformats.org/drawingml/2006/table">
            <a:tbl>
              <a:tblPr/>
              <a:tblGrid>
                <a:gridCol w="606669">
                  <a:extLst>
                    <a:ext uri="{9D8B030D-6E8A-4147-A177-3AD203B41FA5}">
                      <a16:colId xmlns:a16="http://schemas.microsoft.com/office/drawing/2014/main" val="2558512142"/>
                    </a:ext>
                  </a:extLst>
                </a:gridCol>
                <a:gridCol w="606669">
                  <a:extLst>
                    <a:ext uri="{9D8B030D-6E8A-4147-A177-3AD203B41FA5}">
                      <a16:colId xmlns:a16="http://schemas.microsoft.com/office/drawing/2014/main" val="1376751188"/>
                    </a:ext>
                  </a:extLst>
                </a:gridCol>
                <a:gridCol w="606669">
                  <a:extLst>
                    <a:ext uri="{9D8B030D-6E8A-4147-A177-3AD203B41FA5}">
                      <a16:colId xmlns:a16="http://schemas.microsoft.com/office/drawing/2014/main" val="18837434"/>
                    </a:ext>
                  </a:extLst>
                </a:gridCol>
                <a:gridCol w="606669">
                  <a:extLst>
                    <a:ext uri="{9D8B030D-6E8A-4147-A177-3AD203B41FA5}">
                      <a16:colId xmlns:a16="http://schemas.microsoft.com/office/drawing/2014/main" val="1188467578"/>
                    </a:ext>
                  </a:extLst>
                </a:gridCol>
                <a:gridCol w="606669">
                  <a:extLst>
                    <a:ext uri="{9D8B030D-6E8A-4147-A177-3AD203B41FA5}">
                      <a16:colId xmlns:a16="http://schemas.microsoft.com/office/drawing/2014/main" val="59750625"/>
                    </a:ext>
                  </a:extLst>
                </a:gridCol>
                <a:gridCol w="606669">
                  <a:extLst>
                    <a:ext uri="{9D8B030D-6E8A-4147-A177-3AD203B41FA5}">
                      <a16:colId xmlns:a16="http://schemas.microsoft.com/office/drawing/2014/main" val="3364490252"/>
                    </a:ext>
                  </a:extLst>
                </a:gridCol>
                <a:gridCol w="606669">
                  <a:extLst>
                    <a:ext uri="{9D8B030D-6E8A-4147-A177-3AD203B41FA5}">
                      <a16:colId xmlns:a16="http://schemas.microsoft.com/office/drawing/2014/main" val="568979885"/>
                    </a:ext>
                  </a:extLst>
                </a:gridCol>
                <a:gridCol w="606669">
                  <a:extLst>
                    <a:ext uri="{9D8B030D-6E8A-4147-A177-3AD203B41FA5}">
                      <a16:colId xmlns:a16="http://schemas.microsoft.com/office/drawing/2014/main" val="2548449693"/>
                    </a:ext>
                  </a:extLst>
                </a:gridCol>
                <a:gridCol w="606669">
                  <a:extLst>
                    <a:ext uri="{9D8B030D-6E8A-4147-A177-3AD203B41FA5}">
                      <a16:colId xmlns:a16="http://schemas.microsoft.com/office/drawing/2014/main" val="1398046651"/>
                    </a:ext>
                  </a:extLst>
                </a:gridCol>
                <a:gridCol w="606669">
                  <a:extLst>
                    <a:ext uri="{9D8B030D-6E8A-4147-A177-3AD203B41FA5}">
                      <a16:colId xmlns:a16="http://schemas.microsoft.com/office/drawing/2014/main" val="1917541840"/>
                    </a:ext>
                  </a:extLst>
                </a:gridCol>
                <a:gridCol w="606669">
                  <a:extLst>
                    <a:ext uri="{9D8B030D-6E8A-4147-A177-3AD203B41FA5}">
                      <a16:colId xmlns:a16="http://schemas.microsoft.com/office/drawing/2014/main" val="2340311833"/>
                    </a:ext>
                  </a:extLst>
                </a:gridCol>
                <a:gridCol w="606669">
                  <a:extLst>
                    <a:ext uri="{9D8B030D-6E8A-4147-A177-3AD203B41FA5}">
                      <a16:colId xmlns:a16="http://schemas.microsoft.com/office/drawing/2014/main" val="1101585470"/>
                    </a:ext>
                  </a:extLst>
                </a:gridCol>
                <a:gridCol w="606669">
                  <a:extLst>
                    <a:ext uri="{9D8B030D-6E8A-4147-A177-3AD203B41FA5}">
                      <a16:colId xmlns:a16="http://schemas.microsoft.com/office/drawing/2014/main" val="268365473"/>
                    </a:ext>
                  </a:extLst>
                </a:gridCol>
              </a:tblGrid>
              <a:tr h="189584">
                <a:tc>
                  <a:txBody>
                    <a:bodyPr/>
                    <a:lstStyle/>
                    <a:p>
                      <a:pPr algn="l" fontAlgn="b"/>
                      <a:endParaRPr lang="en-US" sz="1000" b="0" i="0" u="none" strike="noStrike" dirty="0">
                        <a:effectLst/>
                        <a:latin typeface="Arial" panose="020B0604020202020204" pitchFamily="34" charset="0"/>
                      </a:endParaRPr>
                    </a:p>
                  </a:txBody>
                  <a:tcPr marL="9479" marR="9479" marT="9479" marB="0" anchor="b">
                    <a:lnL>
                      <a:noFill/>
                    </a:lnL>
                    <a:lnR>
                      <a:noFill/>
                    </a:lnR>
                    <a:lnT>
                      <a:noFill/>
                    </a:lnT>
                    <a:lnB>
                      <a:noFill/>
                    </a:lnB>
                  </a:tcPr>
                </a:tc>
                <a:tc>
                  <a:txBody>
                    <a:bodyPr/>
                    <a:lstStyle/>
                    <a:p>
                      <a:pPr algn="l" fontAlgn="b"/>
                      <a:endParaRPr lang="en-US" sz="1000" b="0" i="0" u="none" strike="noStrike" dirty="0">
                        <a:effectLst/>
                        <a:latin typeface="Arial" panose="020B0604020202020204" pitchFamily="34" charset="0"/>
                      </a:endParaRPr>
                    </a:p>
                  </a:txBody>
                  <a:tcPr marL="9479" marR="9479" marT="9479" marB="0" anchor="b">
                    <a:lnL>
                      <a:noFill/>
                    </a:lnL>
                    <a:lnR>
                      <a:noFill/>
                    </a:lnR>
                    <a:lnT>
                      <a:noFill/>
                    </a:lnT>
                    <a:lnB>
                      <a:noFill/>
                    </a:lnB>
                  </a:tcPr>
                </a:tc>
                <a:tc>
                  <a:txBody>
                    <a:bodyPr/>
                    <a:lstStyle/>
                    <a:p>
                      <a:pPr algn="l" fontAlgn="b"/>
                      <a:endParaRPr lang="en-US" sz="1000" b="0" i="0" u="none" strike="noStrike" dirty="0">
                        <a:effectLst/>
                        <a:latin typeface="Arial" panose="020B0604020202020204" pitchFamily="34" charset="0"/>
                      </a:endParaRPr>
                    </a:p>
                  </a:txBody>
                  <a:tcPr marL="9479" marR="9479" marT="9479" marB="0" anchor="b">
                    <a:lnL>
                      <a:noFill/>
                    </a:lnL>
                    <a:lnR>
                      <a:noFill/>
                    </a:lnR>
                    <a:lnT>
                      <a:noFill/>
                    </a:lnT>
                    <a:lnB>
                      <a:noFill/>
                    </a:lnB>
                  </a:tcPr>
                </a:tc>
                <a:tc>
                  <a:txBody>
                    <a:bodyPr/>
                    <a:lstStyle/>
                    <a:p>
                      <a:pPr algn="l" fontAlgn="b"/>
                      <a:endParaRPr lang="en-US" sz="1000" b="0" i="0" u="none" strike="noStrike" dirty="0">
                        <a:effectLst/>
                        <a:latin typeface="Arial" panose="020B0604020202020204" pitchFamily="34" charset="0"/>
                      </a:endParaRPr>
                    </a:p>
                  </a:txBody>
                  <a:tcPr marL="9479" marR="9479" marT="9479" marB="0" anchor="b">
                    <a:lnL>
                      <a:noFill/>
                    </a:lnL>
                    <a:lnR>
                      <a:noFill/>
                    </a:lnR>
                    <a:lnT>
                      <a:noFill/>
                    </a:lnT>
                    <a:lnB>
                      <a:noFill/>
                    </a:lnB>
                  </a:tcPr>
                </a:tc>
                <a:tc>
                  <a:txBody>
                    <a:bodyPr/>
                    <a:lstStyle/>
                    <a:p>
                      <a:pPr algn="l" fontAlgn="b"/>
                      <a:endParaRPr lang="en-US" sz="1000" b="0" i="0" u="none" strike="noStrike" dirty="0">
                        <a:effectLst/>
                        <a:latin typeface="Arial" panose="020B0604020202020204" pitchFamily="34" charset="0"/>
                      </a:endParaRPr>
                    </a:p>
                  </a:txBody>
                  <a:tcPr marL="9479" marR="9479" marT="9479" marB="0" anchor="b">
                    <a:lnL>
                      <a:noFill/>
                    </a:lnL>
                    <a:lnR>
                      <a:noFill/>
                    </a:lnR>
                    <a:lnT>
                      <a:noFill/>
                    </a:lnT>
                    <a:lnB>
                      <a:noFill/>
                    </a:lnB>
                  </a:tcPr>
                </a:tc>
                <a:tc>
                  <a:txBody>
                    <a:bodyPr/>
                    <a:lstStyle/>
                    <a:p>
                      <a:pPr algn="ctr" fontAlgn="b"/>
                      <a:r>
                        <a:rPr lang="en-US" sz="1100" b="0" i="0" u="none" strike="noStrike" dirty="0">
                          <a:solidFill>
                            <a:srgbClr val="000000"/>
                          </a:solidFill>
                          <a:effectLst/>
                          <a:latin typeface="Calibri" panose="020F0502020204030204" pitchFamily="34" charset="0"/>
                        </a:rPr>
                        <a:t> </a:t>
                      </a:r>
                    </a:p>
                  </a:txBody>
                  <a:tcPr marL="9479" marR="9479" marT="9479" marB="0" anchor="b">
                    <a:lnL>
                      <a:noFill/>
                    </a:lnL>
                    <a:lnR>
                      <a:noFill/>
                    </a:lnR>
                    <a:lnT>
                      <a:noFill/>
                    </a:lnT>
                    <a:lnB>
                      <a:noFill/>
                    </a:lnB>
                    <a:solidFill>
                      <a:srgbClr val="CCCCFF"/>
                    </a:solidFill>
                  </a:tcPr>
                </a:tc>
                <a:tc>
                  <a:txBody>
                    <a:bodyPr/>
                    <a:lstStyle/>
                    <a:p>
                      <a:pPr algn="ctr" fontAlgn="b"/>
                      <a:r>
                        <a:rPr lang="en-US" sz="1100" b="0" i="0" u="none" strike="noStrike" dirty="0">
                          <a:solidFill>
                            <a:srgbClr val="000000"/>
                          </a:solidFill>
                          <a:effectLst/>
                          <a:latin typeface="Calibri" panose="020F0502020204030204" pitchFamily="34" charset="0"/>
                        </a:rPr>
                        <a:t> </a:t>
                      </a:r>
                    </a:p>
                  </a:txBody>
                  <a:tcPr marL="9479" marR="9479" marT="9479" marB="0" anchor="b">
                    <a:lnL>
                      <a:noFill/>
                    </a:lnL>
                    <a:lnR>
                      <a:noFill/>
                    </a:lnR>
                    <a:lnT>
                      <a:noFill/>
                    </a:lnT>
                    <a:lnB>
                      <a:noFill/>
                    </a:lnB>
                    <a:solidFill>
                      <a:srgbClr val="99CCFF"/>
                    </a:solidFill>
                  </a:tcPr>
                </a:tc>
                <a:tc>
                  <a:txBody>
                    <a:bodyPr/>
                    <a:lstStyle/>
                    <a:p>
                      <a:pPr algn="ctr" fontAlgn="b"/>
                      <a:r>
                        <a:rPr lang="en-US" sz="800" b="1" i="0" u="none" strike="noStrike" dirty="0">
                          <a:effectLst/>
                          <a:latin typeface="Arial" panose="020B0604020202020204" pitchFamily="34" charset="0"/>
                        </a:rPr>
                        <a:t> </a:t>
                      </a:r>
                    </a:p>
                  </a:txBody>
                  <a:tcPr marL="9479" marR="9479" marT="9479" marB="0" anchor="b">
                    <a:lnL>
                      <a:noFill/>
                    </a:lnL>
                    <a:lnR>
                      <a:noFill/>
                    </a:lnR>
                    <a:lnT>
                      <a:noFill/>
                    </a:lnT>
                    <a:lnB>
                      <a:noFill/>
                    </a:lnB>
                    <a:solidFill>
                      <a:srgbClr val="FFFF99"/>
                    </a:solidFill>
                  </a:tcPr>
                </a:tc>
                <a:tc>
                  <a:txBody>
                    <a:bodyPr/>
                    <a:lstStyle/>
                    <a:p>
                      <a:pPr algn="ctr" fontAlgn="b"/>
                      <a:r>
                        <a:rPr lang="en-US" sz="800" b="1" i="0" u="none" strike="noStrike" dirty="0">
                          <a:effectLst/>
                          <a:latin typeface="Arial" panose="020B0604020202020204" pitchFamily="34" charset="0"/>
                        </a:rPr>
                        <a:t>Actual</a:t>
                      </a:r>
                    </a:p>
                  </a:txBody>
                  <a:tcPr marL="9479" marR="9479" marT="9479" marB="0" anchor="b">
                    <a:lnL>
                      <a:noFill/>
                    </a:lnL>
                    <a:lnR>
                      <a:noFill/>
                    </a:lnR>
                    <a:lnT>
                      <a:noFill/>
                    </a:lnT>
                    <a:lnB>
                      <a:noFill/>
                    </a:lnB>
                    <a:solidFill>
                      <a:srgbClr val="FFFF99"/>
                    </a:solidFill>
                  </a:tcPr>
                </a:tc>
                <a:tc>
                  <a:txBody>
                    <a:bodyPr/>
                    <a:lstStyle/>
                    <a:p>
                      <a:pPr algn="ctr" fontAlgn="b"/>
                      <a:r>
                        <a:rPr lang="en-US" sz="800" b="1" i="0" u="none" strike="noStrike" dirty="0">
                          <a:effectLst/>
                          <a:latin typeface="Arial" panose="020B0604020202020204" pitchFamily="34" charset="0"/>
                        </a:rPr>
                        <a:t>Estimated</a:t>
                      </a:r>
                    </a:p>
                  </a:txBody>
                  <a:tcPr marL="9479" marR="9479" marT="9479" marB="0" anchor="b">
                    <a:lnL>
                      <a:noFill/>
                    </a:lnL>
                    <a:lnR>
                      <a:noFill/>
                    </a:lnR>
                    <a:lnT>
                      <a:noFill/>
                    </a:lnT>
                    <a:lnB>
                      <a:noFill/>
                    </a:lnB>
                    <a:solidFill>
                      <a:srgbClr val="FFFF99"/>
                    </a:solidFill>
                  </a:tcPr>
                </a:tc>
                <a:tc>
                  <a:txBody>
                    <a:bodyPr/>
                    <a:lstStyle/>
                    <a:p>
                      <a:pPr algn="ctr" fontAlgn="b"/>
                      <a:r>
                        <a:rPr lang="en-US" sz="800" b="1" i="0" u="none" strike="noStrike" dirty="0">
                          <a:effectLst/>
                          <a:latin typeface="Arial" panose="020B0604020202020204" pitchFamily="34" charset="0"/>
                        </a:rPr>
                        <a:t>Estimated &amp;</a:t>
                      </a:r>
                    </a:p>
                  </a:txBody>
                  <a:tcPr marL="9479" marR="9479" marT="9479" marB="0" anchor="b">
                    <a:lnL>
                      <a:noFill/>
                    </a:lnL>
                    <a:lnR>
                      <a:noFill/>
                    </a:lnR>
                    <a:lnT>
                      <a:noFill/>
                    </a:lnT>
                    <a:lnB>
                      <a:noFill/>
                    </a:lnB>
                    <a:solidFill>
                      <a:srgbClr val="FFFF99"/>
                    </a:solidFill>
                  </a:tcPr>
                </a:tc>
                <a:tc>
                  <a:txBody>
                    <a:bodyPr/>
                    <a:lstStyle/>
                    <a:p>
                      <a:pPr algn="ctr" fontAlgn="b"/>
                      <a:r>
                        <a:rPr lang="en-US" sz="800" b="1" i="0" u="none" strike="noStrike" dirty="0">
                          <a:effectLst/>
                          <a:latin typeface="Arial" panose="020B0604020202020204" pitchFamily="34" charset="0"/>
                        </a:rPr>
                        <a:t>FINAL</a:t>
                      </a:r>
                    </a:p>
                  </a:txBody>
                  <a:tcPr marL="9479" marR="9479" marT="9479" marB="0" anchor="b">
                    <a:lnL>
                      <a:noFill/>
                    </a:lnL>
                    <a:lnR>
                      <a:noFill/>
                    </a:lnR>
                    <a:lnT>
                      <a:noFill/>
                    </a:lnT>
                    <a:lnB>
                      <a:noFill/>
                    </a:lnB>
                    <a:solidFill>
                      <a:srgbClr val="FFFF99"/>
                    </a:solidFill>
                  </a:tcPr>
                </a:tc>
                <a:tc>
                  <a:txBody>
                    <a:bodyPr/>
                    <a:lstStyle/>
                    <a:p>
                      <a:pPr algn="ctr" fontAlgn="b"/>
                      <a:r>
                        <a:rPr lang="en-US" sz="800" b="1" i="0" u="none" strike="noStrike" dirty="0">
                          <a:effectLst/>
                          <a:latin typeface="Arial" panose="020B0604020202020204" pitchFamily="34" charset="0"/>
                        </a:rPr>
                        <a:t>PROPOSED</a:t>
                      </a:r>
                    </a:p>
                  </a:txBody>
                  <a:tcPr marL="9479" marR="9479" marT="9479" marB="0" anchor="b">
                    <a:lnL>
                      <a:noFill/>
                    </a:lnL>
                    <a:lnR>
                      <a:noFill/>
                    </a:lnR>
                    <a:lnT>
                      <a:noFill/>
                    </a:lnT>
                    <a:lnB>
                      <a:noFill/>
                    </a:lnB>
                    <a:solidFill>
                      <a:srgbClr val="FFFF99"/>
                    </a:solidFill>
                  </a:tcPr>
                </a:tc>
                <a:extLst>
                  <a:ext uri="{0D108BD9-81ED-4DB2-BD59-A6C34878D82A}">
                    <a16:rowId xmlns:a16="http://schemas.microsoft.com/office/drawing/2014/main" val="3647254245"/>
                  </a:ext>
                </a:extLst>
              </a:tr>
              <a:tr h="293855">
                <a:tc>
                  <a:txBody>
                    <a:bodyPr/>
                    <a:lstStyle/>
                    <a:p>
                      <a:pPr algn="l" fontAlgn="b"/>
                      <a:endParaRPr lang="en-US" sz="1000" b="0" i="0" u="none" strike="noStrike" dirty="0">
                        <a:effectLst/>
                        <a:latin typeface="Arial" panose="020B0604020202020204" pitchFamily="34" charset="0"/>
                      </a:endParaRPr>
                    </a:p>
                  </a:txBody>
                  <a:tcPr marL="9479" marR="9479" marT="9479" marB="0" anchor="b">
                    <a:lnL>
                      <a:noFill/>
                    </a:lnL>
                    <a:lnR>
                      <a:noFill/>
                    </a:lnR>
                    <a:lnT>
                      <a:noFill/>
                    </a:lnT>
                    <a:lnB>
                      <a:noFill/>
                    </a:lnB>
                  </a:tcPr>
                </a:tc>
                <a:tc>
                  <a:txBody>
                    <a:bodyPr/>
                    <a:lstStyle/>
                    <a:p>
                      <a:pPr algn="l" fontAlgn="b"/>
                      <a:endParaRPr lang="en-US" sz="1000" b="0" i="0" u="none" strike="noStrike" dirty="0">
                        <a:effectLst/>
                        <a:latin typeface="Arial" panose="020B0604020202020204" pitchFamily="34" charset="0"/>
                      </a:endParaRPr>
                    </a:p>
                  </a:txBody>
                  <a:tcPr marL="9479" marR="9479" marT="9479" marB="0" anchor="b">
                    <a:lnL>
                      <a:noFill/>
                    </a:lnL>
                    <a:lnR>
                      <a:noFill/>
                    </a:lnR>
                    <a:lnT>
                      <a:noFill/>
                    </a:lnT>
                    <a:lnB>
                      <a:noFill/>
                    </a:lnB>
                  </a:tcPr>
                </a:tc>
                <a:tc>
                  <a:txBody>
                    <a:bodyPr/>
                    <a:lstStyle/>
                    <a:p>
                      <a:pPr algn="l" fontAlgn="b"/>
                      <a:endParaRPr lang="en-US" sz="1000" b="0" i="0" u="none" strike="noStrike" dirty="0">
                        <a:effectLst/>
                        <a:latin typeface="Arial" panose="020B0604020202020204" pitchFamily="34" charset="0"/>
                      </a:endParaRPr>
                    </a:p>
                  </a:txBody>
                  <a:tcPr marL="9479" marR="9479" marT="9479" marB="0" anchor="b">
                    <a:lnL>
                      <a:noFill/>
                    </a:lnL>
                    <a:lnR>
                      <a:noFill/>
                    </a:lnR>
                    <a:lnT>
                      <a:noFill/>
                    </a:lnT>
                    <a:lnB>
                      <a:noFill/>
                    </a:lnB>
                  </a:tcPr>
                </a:tc>
                <a:tc>
                  <a:txBody>
                    <a:bodyPr/>
                    <a:lstStyle/>
                    <a:p>
                      <a:pPr algn="l" fontAlgn="b"/>
                      <a:endParaRPr lang="en-US" sz="1000" b="0" i="0" u="none" strike="noStrike" dirty="0">
                        <a:effectLst/>
                        <a:latin typeface="Arial" panose="020B0604020202020204" pitchFamily="34" charset="0"/>
                      </a:endParaRPr>
                    </a:p>
                  </a:txBody>
                  <a:tcPr marL="9479" marR="9479" marT="9479" marB="0" anchor="b">
                    <a:lnL>
                      <a:noFill/>
                    </a:lnL>
                    <a:lnR>
                      <a:noFill/>
                    </a:lnR>
                    <a:lnT>
                      <a:noFill/>
                    </a:lnT>
                    <a:lnB>
                      <a:noFill/>
                    </a:lnB>
                  </a:tcPr>
                </a:tc>
                <a:tc>
                  <a:txBody>
                    <a:bodyPr/>
                    <a:lstStyle/>
                    <a:p>
                      <a:pPr algn="l" fontAlgn="b"/>
                      <a:endParaRPr lang="en-US" sz="1000" b="0" i="0" u="none" strike="noStrike" dirty="0">
                        <a:effectLst/>
                        <a:latin typeface="Arial" panose="020B0604020202020204" pitchFamily="34" charset="0"/>
                      </a:endParaRPr>
                    </a:p>
                  </a:txBody>
                  <a:tcPr marL="9479" marR="9479" marT="9479" marB="0" anchor="b">
                    <a:lnL>
                      <a:noFill/>
                    </a:lnL>
                    <a:lnR>
                      <a:noFill/>
                    </a:lnR>
                    <a:lnT>
                      <a:noFill/>
                    </a:lnT>
                    <a:lnB>
                      <a:noFill/>
                    </a:lnB>
                  </a:tcPr>
                </a:tc>
                <a:tc>
                  <a:txBody>
                    <a:bodyPr/>
                    <a:lstStyle/>
                    <a:p>
                      <a:pPr algn="ctr" fontAlgn="b"/>
                      <a:r>
                        <a:rPr lang="en-US" sz="800" b="1" i="0" u="none" strike="noStrike" dirty="0">
                          <a:solidFill>
                            <a:srgbClr val="000000"/>
                          </a:solidFill>
                          <a:effectLst/>
                          <a:latin typeface="Arial" panose="020B0604020202020204" pitchFamily="34" charset="0"/>
                        </a:rPr>
                        <a:t>Jan - Dec 14</a:t>
                      </a:r>
                    </a:p>
                  </a:txBody>
                  <a:tcPr marL="9479" marR="9479" marT="9479" marB="0" anchor="b">
                    <a:lnL>
                      <a:noFill/>
                    </a:lnL>
                    <a:lnR>
                      <a:noFill/>
                    </a:lnR>
                    <a:lnT>
                      <a:noFill/>
                    </a:lnT>
                    <a:lnB w="19050" cap="flat" cmpd="sng" algn="ctr">
                      <a:solidFill>
                        <a:srgbClr val="000000"/>
                      </a:solidFill>
                      <a:prstDash val="solid"/>
                      <a:round/>
                      <a:headEnd type="none" w="med" len="med"/>
                      <a:tailEnd type="none" w="med" len="med"/>
                    </a:lnB>
                    <a:solidFill>
                      <a:srgbClr val="CCCCFF"/>
                    </a:solidFill>
                  </a:tcPr>
                </a:tc>
                <a:tc>
                  <a:txBody>
                    <a:bodyPr/>
                    <a:lstStyle/>
                    <a:p>
                      <a:pPr algn="ctr" fontAlgn="b"/>
                      <a:r>
                        <a:rPr lang="en-US" sz="800" b="1" i="0" u="none" strike="noStrike" dirty="0">
                          <a:solidFill>
                            <a:srgbClr val="000000"/>
                          </a:solidFill>
                          <a:effectLst/>
                          <a:latin typeface="Arial" panose="020B0604020202020204" pitchFamily="34" charset="0"/>
                        </a:rPr>
                        <a:t>Jan - Dec 15</a:t>
                      </a:r>
                    </a:p>
                  </a:txBody>
                  <a:tcPr marL="9479" marR="9479" marT="9479" marB="0" anchor="b">
                    <a:lnL>
                      <a:noFill/>
                    </a:lnL>
                    <a:lnR>
                      <a:noFill/>
                    </a:lnR>
                    <a:lnT>
                      <a:noFill/>
                    </a:lnT>
                    <a:lnB w="19050" cap="flat" cmpd="sng" algn="ctr">
                      <a:solidFill>
                        <a:srgbClr val="000000"/>
                      </a:solidFill>
                      <a:prstDash val="solid"/>
                      <a:round/>
                      <a:headEnd type="none" w="med" len="med"/>
                      <a:tailEnd type="none" w="med" len="med"/>
                    </a:lnB>
                    <a:solidFill>
                      <a:srgbClr val="99CCFF"/>
                    </a:solidFill>
                  </a:tcPr>
                </a:tc>
                <a:tc>
                  <a:txBody>
                    <a:bodyPr/>
                    <a:lstStyle/>
                    <a:p>
                      <a:pPr algn="ctr" fontAlgn="b"/>
                      <a:r>
                        <a:rPr lang="en-US" sz="800" b="1" i="0" u="none" strike="noStrike" dirty="0">
                          <a:solidFill>
                            <a:srgbClr val="000000"/>
                          </a:solidFill>
                          <a:effectLst/>
                          <a:latin typeface="Arial" panose="020B0604020202020204" pitchFamily="34" charset="0"/>
                        </a:rPr>
                        <a:t>Jan-Dec 16 </a:t>
                      </a:r>
                    </a:p>
                  </a:txBody>
                  <a:tcPr marL="9479" marR="9479" marT="9479" marB="0" anchor="b">
                    <a:lnL>
                      <a:noFill/>
                    </a:lnL>
                    <a:lnR>
                      <a:noFill/>
                    </a:lnR>
                    <a:lnT>
                      <a:noFill/>
                    </a:lnT>
                    <a:lnB w="12700" cap="flat" cmpd="sng" algn="ctr">
                      <a:solidFill>
                        <a:srgbClr val="000000"/>
                      </a:solidFill>
                      <a:prstDash val="solid"/>
                      <a:round/>
                      <a:headEnd type="none" w="med" len="med"/>
                      <a:tailEnd type="none" w="med" len="med"/>
                    </a:lnB>
                    <a:solidFill>
                      <a:srgbClr val="FFFF99"/>
                    </a:solidFill>
                  </a:tcPr>
                </a:tc>
                <a:tc>
                  <a:txBody>
                    <a:bodyPr/>
                    <a:lstStyle/>
                    <a:p>
                      <a:pPr algn="ctr" fontAlgn="b"/>
                      <a:r>
                        <a:rPr lang="en-US" sz="800" b="1" i="0" u="none" strike="noStrike" dirty="0">
                          <a:solidFill>
                            <a:srgbClr val="000000"/>
                          </a:solidFill>
                          <a:effectLst/>
                          <a:latin typeface="Arial" panose="020B0604020202020204" pitchFamily="34" charset="0"/>
                        </a:rPr>
                        <a:t>Jan - Aug 17</a:t>
                      </a:r>
                    </a:p>
                  </a:txBody>
                  <a:tcPr marL="9479" marR="9479" marT="9479" marB="0" anchor="b">
                    <a:lnL>
                      <a:noFill/>
                    </a:lnL>
                    <a:lnR>
                      <a:noFill/>
                    </a:lnR>
                    <a:lnT>
                      <a:noFill/>
                    </a:lnT>
                    <a:lnB w="12700" cap="flat" cmpd="sng" algn="ctr">
                      <a:solidFill>
                        <a:srgbClr val="000000"/>
                      </a:solidFill>
                      <a:prstDash val="solid"/>
                      <a:round/>
                      <a:headEnd type="none" w="med" len="med"/>
                      <a:tailEnd type="none" w="med" len="med"/>
                    </a:lnB>
                    <a:solidFill>
                      <a:srgbClr val="FFFF99"/>
                    </a:solidFill>
                  </a:tcPr>
                </a:tc>
                <a:tc>
                  <a:txBody>
                    <a:bodyPr/>
                    <a:lstStyle/>
                    <a:p>
                      <a:pPr algn="ctr" fontAlgn="b"/>
                      <a:r>
                        <a:rPr lang="en-US" sz="800" b="1" i="0" u="none" strike="noStrike" dirty="0">
                          <a:solidFill>
                            <a:srgbClr val="000000"/>
                          </a:solidFill>
                          <a:effectLst/>
                          <a:latin typeface="Arial" panose="020B0604020202020204" pitchFamily="34" charset="0"/>
                        </a:rPr>
                        <a:t>Sept - Dec 2017</a:t>
                      </a:r>
                    </a:p>
                  </a:txBody>
                  <a:tcPr marL="9479" marR="9479" marT="9479" marB="0" anchor="b">
                    <a:lnL>
                      <a:noFill/>
                    </a:lnL>
                    <a:lnR>
                      <a:noFill/>
                    </a:lnR>
                    <a:lnT>
                      <a:noFill/>
                    </a:lnT>
                    <a:lnB w="12700" cap="flat" cmpd="sng" algn="ctr">
                      <a:solidFill>
                        <a:srgbClr val="000000"/>
                      </a:solidFill>
                      <a:prstDash val="solid"/>
                      <a:round/>
                      <a:headEnd type="none" w="med" len="med"/>
                      <a:tailEnd type="none" w="med" len="med"/>
                    </a:lnB>
                    <a:solidFill>
                      <a:srgbClr val="FFFF99"/>
                    </a:solidFill>
                  </a:tcPr>
                </a:tc>
                <a:tc>
                  <a:txBody>
                    <a:bodyPr/>
                    <a:lstStyle/>
                    <a:p>
                      <a:pPr algn="ctr" fontAlgn="b"/>
                      <a:r>
                        <a:rPr lang="en-US" sz="800" b="1" i="0" u="none" strike="noStrike" dirty="0">
                          <a:solidFill>
                            <a:srgbClr val="000000"/>
                          </a:solidFill>
                          <a:effectLst/>
                          <a:latin typeface="Arial" panose="020B0604020202020204" pitchFamily="34" charset="0"/>
                        </a:rPr>
                        <a:t>Actual 2017</a:t>
                      </a:r>
                    </a:p>
                  </a:txBody>
                  <a:tcPr marL="9479" marR="9479" marT="9479" marB="0" anchor="b">
                    <a:lnL>
                      <a:noFill/>
                    </a:lnL>
                    <a:lnR>
                      <a:noFill/>
                    </a:lnR>
                    <a:lnT>
                      <a:noFill/>
                    </a:lnT>
                    <a:lnB w="12700" cap="flat" cmpd="sng" algn="ctr">
                      <a:solidFill>
                        <a:srgbClr val="000000"/>
                      </a:solidFill>
                      <a:prstDash val="solid"/>
                      <a:round/>
                      <a:headEnd type="none" w="med" len="med"/>
                      <a:tailEnd type="none" w="med" len="med"/>
                    </a:lnB>
                    <a:solidFill>
                      <a:srgbClr val="FFFF99"/>
                    </a:solidFill>
                  </a:tcPr>
                </a:tc>
                <a:tc>
                  <a:txBody>
                    <a:bodyPr/>
                    <a:lstStyle/>
                    <a:p>
                      <a:pPr algn="ctr" fontAlgn="b"/>
                      <a:r>
                        <a:rPr lang="en-US" sz="800" b="1" i="0" u="none" strike="noStrike" dirty="0">
                          <a:solidFill>
                            <a:srgbClr val="000000"/>
                          </a:solidFill>
                          <a:effectLst/>
                          <a:latin typeface="Arial" panose="020B0604020202020204" pitchFamily="34" charset="0"/>
                        </a:rPr>
                        <a:t>2017 Budget</a:t>
                      </a:r>
                    </a:p>
                  </a:txBody>
                  <a:tcPr marL="9479" marR="9479" marT="9479" marB="0" anchor="b">
                    <a:lnL>
                      <a:noFill/>
                    </a:lnL>
                    <a:lnR>
                      <a:noFill/>
                    </a:lnR>
                    <a:lnT>
                      <a:noFill/>
                    </a:lnT>
                    <a:lnB w="12700" cap="flat" cmpd="sng" algn="ctr">
                      <a:solidFill>
                        <a:srgbClr val="000000"/>
                      </a:solidFill>
                      <a:prstDash val="solid"/>
                      <a:round/>
                      <a:headEnd type="none" w="med" len="med"/>
                      <a:tailEnd type="none" w="med" len="med"/>
                    </a:lnB>
                    <a:solidFill>
                      <a:srgbClr val="FFFF99"/>
                    </a:solidFill>
                  </a:tcPr>
                </a:tc>
                <a:tc>
                  <a:txBody>
                    <a:bodyPr/>
                    <a:lstStyle/>
                    <a:p>
                      <a:pPr algn="ctr" fontAlgn="b"/>
                      <a:r>
                        <a:rPr lang="en-US" sz="800" b="1" i="0" u="none" strike="noStrike" dirty="0">
                          <a:solidFill>
                            <a:srgbClr val="000000"/>
                          </a:solidFill>
                          <a:effectLst/>
                          <a:latin typeface="Arial" panose="020B0604020202020204" pitchFamily="34" charset="0"/>
                        </a:rPr>
                        <a:t>2018 Budget</a:t>
                      </a:r>
                    </a:p>
                  </a:txBody>
                  <a:tcPr marL="9479" marR="9479" marT="9479" marB="0" anchor="b">
                    <a:lnL>
                      <a:noFill/>
                    </a:lnL>
                    <a:lnR>
                      <a:noFill/>
                    </a:lnR>
                    <a:lnT>
                      <a:noFill/>
                    </a:lnT>
                    <a:lnB w="12700" cap="flat" cmpd="sng" algn="ctr">
                      <a:solidFill>
                        <a:srgbClr val="000000"/>
                      </a:solidFill>
                      <a:prstDash val="solid"/>
                      <a:round/>
                      <a:headEnd type="none" w="med" len="med"/>
                      <a:tailEnd type="none" w="med" len="med"/>
                    </a:lnB>
                    <a:solidFill>
                      <a:srgbClr val="FFFF99"/>
                    </a:solidFill>
                  </a:tcPr>
                </a:tc>
                <a:extLst>
                  <a:ext uri="{0D108BD9-81ED-4DB2-BD59-A6C34878D82A}">
                    <a16:rowId xmlns:a16="http://schemas.microsoft.com/office/drawing/2014/main" val="4067877920"/>
                  </a:ext>
                </a:extLst>
              </a:tr>
              <a:tr h="199063">
                <a:tc gridSpan="3">
                  <a:txBody>
                    <a:bodyPr/>
                    <a:lstStyle/>
                    <a:p>
                      <a:pPr algn="l" fontAlgn="b"/>
                      <a:r>
                        <a:rPr lang="en-US" sz="800" b="1" i="0" u="none" strike="noStrike" dirty="0">
                          <a:solidFill>
                            <a:srgbClr val="000000"/>
                          </a:solidFill>
                          <a:effectLst/>
                          <a:latin typeface="Arial" panose="020B0604020202020204" pitchFamily="34" charset="0"/>
                        </a:rPr>
                        <a:t>55189 · COMMUNITY CENTER</a:t>
                      </a:r>
                    </a:p>
                  </a:txBody>
                  <a:tcPr marL="9479" marR="9479" marT="9479" marB="0" anchor="b">
                    <a:lnL>
                      <a:noFill/>
                    </a:lnL>
                    <a:lnR>
                      <a:noFill/>
                    </a:lnR>
                    <a:lnT>
                      <a:noFill/>
                    </a:lnT>
                    <a:lnB>
                      <a:noFill/>
                    </a:lnB>
                  </a:tcPr>
                </a:tc>
                <a:tc hMerge="1">
                  <a:txBody>
                    <a:bodyPr/>
                    <a:lstStyle/>
                    <a:p>
                      <a:endParaRPr lang="en-US"/>
                    </a:p>
                  </a:txBody>
                  <a:tcPr/>
                </a:tc>
                <a:tc hMerge="1">
                  <a:txBody>
                    <a:bodyPr/>
                    <a:lstStyle/>
                    <a:p>
                      <a:endParaRPr lang="en-US"/>
                    </a:p>
                  </a:txBody>
                  <a:tcPr/>
                </a:tc>
                <a:tc>
                  <a:txBody>
                    <a:bodyPr/>
                    <a:lstStyle/>
                    <a:p>
                      <a:pPr algn="l" fontAlgn="b"/>
                      <a:endParaRPr lang="en-US" sz="800" b="1" i="0" u="none" strike="noStrike" dirty="0">
                        <a:solidFill>
                          <a:srgbClr val="000000"/>
                        </a:solidFill>
                        <a:effectLst/>
                        <a:latin typeface="Arial" panose="020B0604020202020204" pitchFamily="34" charset="0"/>
                      </a:endParaRPr>
                    </a:p>
                  </a:txBody>
                  <a:tcPr marL="9479" marR="9479" marT="9479" marB="0" anchor="b">
                    <a:lnL>
                      <a:noFill/>
                    </a:lnL>
                    <a:lnR>
                      <a:noFill/>
                    </a:lnR>
                    <a:lnT>
                      <a:noFill/>
                    </a:lnT>
                    <a:lnB>
                      <a:noFill/>
                    </a:lnB>
                  </a:tcPr>
                </a:tc>
                <a:tc>
                  <a:txBody>
                    <a:bodyPr/>
                    <a:lstStyle/>
                    <a:p>
                      <a:pPr algn="l" fontAlgn="b"/>
                      <a:endParaRPr lang="en-US" sz="800" b="0" i="0" u="none" strike="noStrike" dirty="0">
                        <a:solidFill>
                          <a:srgbClr val="000000"/>
                        </a:solidFill>
                        <a:effectLst/>
                        <a:latin typeface="Arial" panose="020B0604020202020204" pitchFamily="34" charset="0"/>
                      </a:endParaRPr>
                    </a:p>
                  </a:txBody>
                  <a:tcPr marL="9479" marR="9479" marT="9479" marB="0" anchor="b">
                    <a:lnL>
                      <a:noFill/>
                    </a:lnL>
                    <a:lnR>
                      <a:noFill/>
                    </a:lnR>
                    <a:lnT>
                      <a:noFill/>
                    </a:lnT>
                    <a:lnB>
                      <a:noFill/>
                    </a:lnB>
                  </a:tcPr>
                </a:tc>
                <a:tc>
                  <a:txBody>
                    <a:bodyPr/>
                    <a:lstStyle/>
                    <a:p>
                      <a:pPr algn="l" fontAlgn="b"/>
                      <a:endParaRPr lang="en-US" sz="800" b="0" i="0" u="none" strike="noStrike" dirty="0">
                        <a:solidFill>
                          <a:srgbClr val="000000"/>
                        </a:solidFill>
                        <a:effectLst/>
                        <a:latin typeface="Arial" panose="020B0604020202020204" pitchFamily="34" charset="0"/>
                      </a:endParaRPr>
                    </a:p>
                  </a:txBody>
                  <a:tcPr marL="9479" marR="9479" marT="9479" marB="0" anchor="b">
                    <a:lnL>
                      <a:noFill/>
                    </a:lnL>
                    <a:lnR>
                      <a:noFill/>
                    </a:lnR>
                    <a:lnT w="19050" cap="flat" cmpd="sng" algn="ctr">
                      <a:solidFill>
                        <a:srgbClr val="000000"/>
                      </a:solidFill>
                      <a:prstDash val="solid"/>
                      <a:round/>
                      <a:headEnd type="none" w="med" len="med"/>
                      <a:tailEnd type="none" w="med" len="med"/>
                    </a:lnT>
                    <a:lnB>
                      <a:noFill/>
                    </a:lnB>
                  </a:tcPr>
                </a:tc>
                <a:tc>
                  <a:txBody>
                    <a:bodyPr/>
                    <a:lstStyle/>
                    <a:p>
                      <a:pPr algn="l" fontAlgn="b"/>
                      <a:endParaRPr lang="en-US" sz="1100" b="0" i="0" u="none" strike="noStrike" dirty="0">
                        <a:solidFill>
                          <a:srgbClr val="000000"/>
                        </a:solidFill>
                        <a:effectLst/>
                        <a:latin typeface="Calibri" panose="020F0502020204030204" pitchFamily="34" charset="0"/>
                      </a:endParaRPr>
                    </a:p>
                  </a:txBody>
                  <a:tcPr marL="9479" marR="9479" marT="9479" marB="0" anchor="b">
                    <a:lnL>
                      <a:noFill/>
                    </a:lnL>
                    <a:lnR>
                      <a:noFill/>
                    </a:lnR>
                    <a:lnT w="19050" cap="flat" cmpd="sng" algn="ctr">
                      <a:solidFill>
                        <a:srgbClr val="000000"/>
                      </a:solidFill>
                      <a:prstDash val="solid"/>
                      <a:round/>
                      <a:headEnd type="none" w="med" len="med"/>
                      <a:tailEnd type="none" w="med" len="med"/>
                    </a:lnT>
                    <a:lnB>
                      <a:noFill/>
                    </a:lnB>
                  </a:tcPr>
                </a:tc>
                <a:tc>
                  <a:txBody>
                    <a:bodyPr/>
                    <a:lstStyle/>
                    <a:p>
                      <a:pPr algn="l" fontAlgn="b"/>
                      <a:endParaRPr lang="en-US" sz="800" b="0" i="0" u="none" strike="noStrike" dirty="0">
                        <a:solidFill>
                          <a:srgbClr val="000000"/>
                        </a:solidFill>
                        <a:effectLst/>
                        <a:latin typeface="Arial" panose="020B0604020202020204" pitchFamily="34" charset="0"/>
                      </a:endParaRPr>
                    </a:p>
                  </a:txBody>
                  <a:tcPr marL="9479" marR="9479" marT="9479"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endParaRPr lang="en-US" sz="800" b="0" i="0" u="none" strike="noStrike" dirty="0">
                        <a:solidFill>
                          <a:srgbClr val="000000"/>
                        </a:solidFill>
                        <a:effectLst/>
                        <a:latin typeface="Arial" panose="020B0604020202020204" pitchFamily="34" charset="0"/>
                      </a:endParaRPr>
                    </a:p>
                  </a:txBody>
                  <a:tcPr marL="9479" marR="9479" marT="9479"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endParaRPr lang="en-US" sz="800" b="0" i="0" u="none" strike="noStrike" dirty="0">
                        <a:solidFill>
                          <a:srgbClr val="000000"/>
                        </a:solidFill>
                        <a:effectLst/>
                        <a:latin typeface="Arial" panose="020B0604020202020204" pitchFamily="34" charset="0"/>
                      </a:endParaRPr>
                    </a:p>
                  </a:txBody>
                  <a:tcPr marL="9479" marR="9479" marT="9479"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endParaRPr lang="en-US" sz="800" b="0" i="0" u="none" strike="noStrike" dirty="0">
                        <a:solidFill>
                          <a:srgbClr val="000000"/>
                        </a:solidFill>
                        <a:effectLst/>
                        <a:latin typeface="Arial" panose="020B0604020202020204" pitchFamily="34" charset="0"/>
                      </a:endParaRPr>
                    </a:p>
                  </a:txBody>
                  <a:tcPr marL="9479" marR="9479" marT="9479"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endParaRPr lang="en-US" sz="800" b="0" i="0" u="none" strike="noStrike" dirty="0">
                        <a:solidFill>
                          <a:srgbClr val="000000"/>
                        </a:solidFill>
                        <a:effectLst/>
                        <a:latin typeface="Arial" panose="020B0604020202020204" pitchFamily="34" charset="0"/>
                      </a:endParaRPr>
                    </a:p>
                  </a:txBody>
                  <a:tcPr marL="9479" marR="9479" marT="9479"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endParaRPr lang="en-US" sz="800" b="0" i="0" u="none" strike="noStrike" dirty="0">
                        <a:solidFill>
                          <a:srgbClr val="000000"/>
                        </a:solidFill>
                        <a:effectLst/>
                        <a:latin typeface="Arial" panose="020B0604020202020204" pitchFamily="34" charset="0"/>
                      </a:endParaRPr>
                    </a:p>
                  </a:txBody>
                  <a:tcPr marL="9479" marR="9479" marT="9479" marB="0" anchor="b">
                    <a:lnL>
                      <a:noFill/>
                    </a:lnL>
                    <a:lnR>
                      <a:noFill/>
                    </a:lnR>
                    <a:lnT w="1270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val="1007543942"/>
                  </a:ext>
                </a:extLst>
              </a:tr>
              <a:tr h="161147">
                <a:tc>
                  <a:txBody>
                    <a:bodyPr/>
                    <a:lstStyle/>
                    <a:p>
                      <a:pPr algn="l" fontAlgn="b"/>
                      <a:endParaRPr lang="en-US" sz="800" b="1" i="0" u="none" strike="noStrike" dirty="0">
                        <a:solidFill>
                          <a:srgbClr val="000000"/>
                        </a:solidFill>
                        <a:effectLst/>
                        <a:latin typeface="Arial" panose="020B0604020202020204" pitchFamily="34" charset="0"/>
                      </a:endParaRPr>
                    </a:p>
                  </a:txBody>
                  <a:tcPr marL="9479" marR="9479" marT="9479" marB="0" anchor="b">
                    <a:lnL>
                      <a:noFill/>
                    </a:lnL>
                    <a:lnR>
                      <a:noFill/>
                    </a:lnR>
                    <a:lnT>
                      <a:noFill/>
                    </a:lnT>
                    <a:lnB>
                      <a:noFill/>
                    </a:lnB>
                  </a:tcPr>
                </a:tc>
                <a:tc gridSpan="3">
                  <a:txBody>
                    <a:bodyPr/>
                    <a:lstStyle/>
                    <a:p>
                      <a:pPr algn="l" fontAlgn="b"/>
                      <a:r>
                        <a:rPr lang="en-US" sz="800" b="1" i="0" u="none" strike="noStrike" dirty="0">
                          <a:solidFill>
                            <a:srgbClr val="000000"/>
                          </a:solidFill>
                          <a:effectLst/>
                          <a:latin typeface="Arial" panose="020B0604020202020204" pitchFamily="34" charset="0"/>
                        </a:rPr>
                        <a:t>55190 · COMM. CENTER-CLEANING</a:t>
                      </a:r>
                    </a:p>
                  </a:txBody>
                  <a:tcPr marL="9479" marR="9479" marT="9479" marB="0" anchor="b">
                    <a:lnL>
                      <a:noFill/>
                    </a:lnL>
                    <a:lnR>
                      <a:noFill/>
                    </a:lnR>
                    <a:lnT>
                      <a:noFill/>
                    </a:lnT>
                    <a:lnB>
                      <a:noFill/>
                    </a:lnB>
                  </a:tcPr>
                </a:tc>
                <a:tc hMerge="1">
                  <a:txBody>
                    <a:bodyPr/>
                    <a:lstStyle/>
                    <a:p>
                      <a:endParaRPr lang="en-US"/>
                    </a:p>
                  </a:txBody>
                  <a:tcPr/>
                </a:tc>
                <a:tc hMerge="1">
                  <a:txBody>
                    <a:bodyPr/>
                    <a:lstStyle/>
                    <a:p>
                      <a:endParaRPr lang="en-US"/>
                    </a:p>
                  </a:txBody>
                  <a:tcPr/>
                </a:tc>
                <a:tc>
                  <a:txBody>
                    <a:bodyPr/>
                    <a:lstStyle/>
                    <a:p>
                      <a:pPr algn="l" fontAlgn="b"/>
                      <a:endParaRPr lang="en-US" sz="800" b="0" i="0" u="none" strike="noStrike" dirty="0">
                        <a:solidFill>
                          <a:srgbClr val="000000"/>
                        </a:solidFill>
                        <a:effectLst/>
                        <a:latin typeface="Arial" panose="020B0604020202020204" pitchFamily="34" charset="0"/>
                      </a:endParaRPr>
                    </a:p>
                  </a:txBody>
                  <a:tcPr marL="9479" marR="9479" marT="9479" marB="0" anchor="b">
                    <a:lnL>
                      <a:noFill/>
                    </a:lnL>
                    <a:lnR>
                      <a:noFill/>
                    </a:lnR>
                    <a:lnT>
                      <a:noFill/>
                    </a:lnT>
                    <a:lnB>
                      <a:noFill/>
                    </a:lnB>
                  </a:tcPr>
                </a:tc>
                <a:tc>
                  <a:txBody>
                    <a:bodyPr/>
                    <a:lstStyle/>
                    <a:p>
                      <a:pPr algn="r" fontAlgn="b"/>
                      <a:r>
                        <a:rPr lang="en-US" sz="800" b="0" i="0" u="none" strike="noStrike" dirty="0">
                          <a:solidFill>
                            <a:srgbClr val="000000"/>
                          </a:solidFill>
                          <a:effectLst/>
                          <a:latin typeface="Arial" panose="020B0604020202020204" pitchFamily="34" charset="0"/>
                        </a:rPr>
                        <a:t>9,597.72</a:t>
                      </a:r>
                    </a:p>
                  </a:txBody>
                  <a:tcPr marL="9479" marR="9479" marT="9479" marB="0" anchor="b">
                    <a:lnL>
                      <a:noFill/>
                    </a:lnL>
                    <a:lnR>
                      <a:noFill/>
                    </a:lnR>
                    <a:lnT>
                      <a:noFill/>
                    </a:lnT>
                    <a:lnB>
                      <a:noFill/>
                    </a:lnB>
                    <a:solidFill>
                      <a:srgbClr val="CCCCFF"/>
                    </a:solidFill>
                  </a:tcPr>
                </a:tc>
                <a:tc>
                  <a:txBody>
                    <a:bodyPr/>
                    <a:lstStyle/>
                    <a:p>
                      <a:pPr algn="r" fontAlgn="b"/>
                      <a:r>
                        <a:rPr lang="en-US" sz="800" b="0" i="0" u="none" strike="noStrike" dirty="0">
                          <a:solidFill>
                            <a:srgbClr val="000000"/>
                          </a:solidFill>
                          <a:effectLst/>
                          <a:latin typeface="Arial" panose="020B0604020202020204" pitchFamily="34" charset="0"/>
                        </a:rPr>
                        <a:t>7,377.79</a:t>
                      </a:r>
                    </a:p>
                  </a:txBody>
                  <a:tcPr marL="9479" marR="9479" marT="9479" marB="0" anchor="b">
                    <a:lnL>
                      <a:noFill/>
                    </a:lnL>
                    <a:lnR>
                      <a:noFill/>
                    </a:lnR>
                    <a:lnT>
                      <a:noFill/>
                    </a:lnT>
                    <a:lnB>
                      <a:noFill/>
                    </a:lnB>
                    <a:solidFill>
                      <a:srgbClr val="99CCFF"/>
                    </a:solidFill>
                  </a:tcPr>
                </a:tc>
                <a:tc>
                  <a:txBody>
                    <a:bodyPr/>
                    <a:lstStyle/>
                    <a:p>
                      <a:pPr algn="r" fontAlgn="b"/>
                      <a:r>
                        <a:rPr lang="en-US" sz="800" b="0" i="0" u="none" strike="noStrike" dirty="0">
                          <a:effectLst/>
                          <a:latin typeface="Arial" panose="020B0604020202020204" pitchFamily="34" charset="0"/>
                        </a:rPr>
                        <a:t>8,483.45</a:t>
                      </a:r>
                    </a:p>
                  </a:txBody>
                  <a:tcPr marL="9479" marR="9479" marT="9479" marB="0" anchor="b">
                    <a:lnL>
                      <a:noFill/>
                    </a:lnL>
                    <a:lnR>
                      <a:noFill/>
                    </a:lnR>
                    <a:lnT>
                      <a:noFill/>
                    </a:lnT>
                    <a:lnB>
                      <a:noFill/>
                    </a:lnB>
                    <a:solidFill>
                      <a:srgbClr val="FFFF99"/>
                    </a:solidFill>
                  </a:tcPr>
                </a:tc>
                <a:tc>
                  <a:txBody>
                    <a:bodyPr/>
                    <a:lstStyle/>
                    <a:p>
                      <a:pPr algn="r" fontAlgn="b"/>
                      <a:r>
                        <a:rPr lang="en-US" sz="800" b="0" i="0" u="none" strike="noStrike" dirty="0">
                          <a:solidFill>
                            <a:srgbClr val="000000"/>
                          </a:solidFill>
                          <a:effectLst/>
                          <a:latin typeface="Arial" panose="020B0604020202020204" pitchFamily="34" charset="0"/>
                        </a:rPr>
                        <a:t>5,871.42</a:t>
                      </a:r>
                    </a:p>
                  </a:txBody>
                  <a:tcPr marL="9479" marR="9479" marT="9479" marB="0" anchor="b">
                    <a:lnL>
                      <a:noFill/>
                    </a:lnL>
                    <a:lnR>
                      <a:noFill/>
                    </a:lnR>
                    <a:lnT>
                      <a:noFill/>
                    </a:lnT>
                    <a:lnB>
                      <a:noFill/>
                    </a:lnB>
                    <a:solidFill>
                      <a:srgbClr val="FFFF99"/>
                    </a:solidFill>
                  </a:tcPr>
                </a:tc>
                <a:tc>
                  <a:txBody>
                    <a:bodyPr/>
                    <a:lstStyle/>
                    <a:p>
                      <a:pPr algn="r" fontAlgn="b"/>
                      <a:r>
                        <a:rPr lang="en-US" sz="800" b="0" i="0" u="none" strike="noStrike" dirty="0">
                          <a:solidFill>
                            <a:srgbClr val="000000"/>
                          </a:solidFill>
                          <a:effectLst/>
                          <a:latin typeface="Arial" panose="020B0604020202020204" pitchFamily="34" charset="0"/>
                        </a:rPr>
                        <a:t>3,315.00</a:t>
                      </a:r>
                    </a:p>
                  </a:txBody>
                  <a:tcPr marL="9479" marR="9479" marT="9479" marB="0" anchor="b">
                    <a:lnL>
                      <a:noFill/>
                    </a:lnL>
                    <a:lnR>
                      <a:noFill/>
                    </a:lnR>
                    <a:lnT>
                      <a:noFill/>
                    </a:lnT>
                    <a:lnB>
                      <a:noFill/>
                    </a:lnB>
                    <a:solidFill>
                      <a:srgbClr val="FFFF99"/>
                    </a:solidFill>
                  </a:tcPr>
                </a:tc>
                <a:tc>
                  <a:txBody>
                    <a:bodyPr/>
                    <a:lstStyle/>
                    <a:p>
                      <a:pPr algn="r" fontAlgn="b"/>
                      <a:r>
                        <a:rPr lang="en-US" sz="800" b="0" i="0" u="none" strike="noStrike" dirty="0">
                          <a:solidFill>
                            <a:srgbClr val="000000"/>
                          </a:solidFill>
                          <a:effectLst/>
                          <a:latin typeface="Arial" panose="020B0604020202020204" pitchFamily="34" charset="0"/>
                        </a:rPr>
                        <a:t>9,186.42</a:t>
                      </a:r>
                    </a:p>
                  </a:txBody>
                  <a:tcPr marL="9479" marR="9479" marT="9479" marB="0" anchor="b">
                    <a:lnL>
                      <a:noFill/>
                    </a:lnL>
                    <a:lnR>
                      <a:noFill/>
                    </a:lnR>
                    <a:lnT>
                      <a:noFill/>
                    </a:lnT>
                    <a:lnB>
                      <a:noFill/>
                    </a:lnB>
                    <a:solidFill>
                      <a:srgbClr val="FFFF99"/>
                    </a:solidFill>
                  </a:tcPr>
                </a:tc>
                <a:tc>
                  <a:txBody>
                    <a:bodyPr/>
                    <a:lstStyle/>
                    <a:p>
                      <a:pPr algn="r" fontAlgn="b"/>
                      <a:r>
                        <a:rPr lang="en-US" sz="800" b="0" i="0" u="none" strike="noStrike" dirty="0">
                          <a:effectLst/>
                          <a:latin typeface="Arial" panose="020B0604020202020204" pitchFamily="34" charset="0"/>
                        </a:rPr>
                        <a:t>10,000.00</a:t>
                      </a:r>
                    </a:p>
                  </a:txBody>
                  <a:tcPr marL="9479" marR="9479" marT="9479" marB="0" anchor="b">
                    <a:lnL>
                      <a:noFill/>
                    </a:lnL>
                    <a:lnR>
                      <a:noFill/>
                    </a:lnR>
                    <a:lnT>
                      <a:noFill/>
                    </a:lnT>
                    <a:lnB>
                      <a:noFill/>
                    </a:lnB>
                    <a:solidFill>
                      <a:srgbClr val="FFFF99"/>
                    </a:solidFill>
                  </a:tcPr>
                </a:tc>
                <a:tc>
                  <a:txBody>
                    <a:bodyPr/>
                    <a:lstStyle/>
                    <a:p>
                      <a:pPr algn="r" fontAlgn="b"/>
                      <a:r>
                        <a:rPr lang="en-US" sz="800" b="0" i="0" u="none" strike="noStrike" dirty="0">
                          <a:effectLst/>
                          <a:latin typeface="Arial" panose="020B0604020202020204" pitchFamily="34" charset="0"/>
                        </a:rPr>
                        <a:t>10,000.00</a:t>
                      </a:r>
                    </a:p>
                  </a:txBody>
                  <a:tcPr marL="9479" marR="9479" marT="9479" marB="0" anchor="b">
                    <a:lnL>
                      <a:noFill/>
                    </a:lnL>
                    <a:lnR>
                      <a:noFill/>
                    </a:lnR>
                    <a:lnT>
                      <a:noFill/>
                    </a:lnT>
                    <a:lnB>
                      <a:noFill/>
                    </a:lnB>
                    <a:solidFill>
                      <a:srgbClr val="FFFF99"/>
                    </a:solidFill>
                  </a:tcPr>
                </a:tc>
                <a:extLst>
                  <a:ext uri="{0D108BD9-81ED-4DB2-BD59-A6C34878D82A}">
                    <a16:rowId xmlns:a16="http://schemas.microsoft.com/office/drawing/2014/main" val="4119495379"/>
                  </a:ext>
                </a:extLst>
              </a:tr>
              <a:tr h="161147">
                <a:tc>
                  <a:txBody>
                    <a:bodyPr/>
                    <a:lstStyle/>
                    <a:p>
                      <a:pPr algn="l" fontAlgn="b"/>
                      <a:endParaRPr lang="en-US" sz="800" b="1" i="0" u="none" strike="noStrike" dirty="0">
                        <a:solidFill>
                          <a:srgbClr val="000000"/>
                        </a:solidFill>
                        <a:effectLst/>
                        <a:latin typeface="Arial" panose="020B0604020202020204" pitchFamily="34" charset="0"/>
                      </a:endParaRPr>
                    </a:p>
                  </a:txBody>
                  <a:tcPr marL="9479" marR="9479" marT="9479" marB="0" anchor="b">
                    <a:lnL>
                      <a:noFill/>
                    </a:lnL>
                    <a:lnR>
                      <a:noFill/>
                    </a:lnR>
                    <a:lnT>
                      <a:noFill/>
                    </a:lnT>
                    <a:lnB>
                      <a:noFill/>
                    </a:lnB>
                  </a:tcPr>
                </a:tc>
                <a:tc gridSpan="4">
                  <a:txBody>
                    <a:bodyPr/>
                    <a:lstStyle/>
                    <a:p>
                      <a:pPr algn="l" fontAlgn="b"/>
                      <a:r>
                        <a:rPr lang="en-US" sz="800" b="1" i="0" u="none" strike="noStrike" dirty="0">
                          <a:solidFill>
                            <a:srgbClr val="000000"/>
                          </a:solidFill>
                          <a:effectLst/>
                          <a:latin typeface="Arial" panose="020B0604020202020204" pitchFamily="34" charset="0"/>
                        </a:rPr>
                        <a:t>55191 · COMM CENTER-SOCIAL SECURITY</a:t>
                      </a:r>
                    </a:p>
                  </a:txBody>
                  <a:tcPr marL="9479" marR="9479" marT="9479" marB="0" anchor="b">
                    <a:lnL>
                      <a:noFill/>
                    </a:lnL>
                    <a:lnR>
                      <a:noFill/>
                    </a:lnR>
                    <a:lnT>
                      <a:noFill/>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r" fontAlgn="b"/>
                      <a:r>
                        <a:rPr lang="en-US" sz="800" b="0" i="0" u="none" strike="noStrike" dirty="0">
                          <a:solidFill>
                            <a:srgbClr val="000000"/>
                          </a:solidFill>
                          <a:effectLst/>
                          <a:latin typeface="Arial" panose="020B0604020202020204" pitchFamily="34" charset="0"/>
                        </a:rPr>
                        <a:t>0.00</a:t>
                      </a:r>
                    </a:p>
                  </a:txBody>
                  <a:tcPr marL="9479" marR="9479" marT="9479" marB="0" anchor="b">
                    <a:lnL>
                      <a:noFill/>
                    </a:lnL>
                    <a:lnR>
                      <a:noFill/>
                    </a:lnR>
                    <a:lnT>
                      <a:noFill/>
                    </a:lnT>
                    <a:lnB>
                      <a:noFill/>
                    </a:lnB>
                    <a:solidFill>
                      <a:srgbClr val="CCCCFF"/>
                    </a:solidFill>
                  </a:tcPr>
                </a:tc>
                <a:tc>
                  <a:txBody>
                    <a:bodyPr/>
                    <a:lstStyle/>
                    <a:p>
                      <a:pPr algn="r" fontAlgn="b"/>
                      <a:r>
                        <a:rPr lang="en-US" sz="800" b="0" i="0" u="none" strike="noStrike" dirty="0">
                          <a:solidFill>
                            <a:srgbClr val="000000"/>
                          </a:solidFill>
                          <a:effectLst/>
                          <a:latin typeface="Arial" panose="020B0604020202020204" pitchFamily="34" charset="0"/>
                        </a:rPr>
                        <a:t>51.18</a:t>
                      </a:r>
                    </a:p>
                  </a:txBody>
                  <a:tcPr marL="9479" marR="9479" marT="9479" marB="0" anchor="b">
                    <a:lnL>
                      <a:noFill/>
                    </a:lnL>
                    <a:lnR>
                      <a:noFill/>
                    </a:lnR>
                    <a:lnT>
                      <a:noFill/>
                    </a:lnT>
                    <a:lnB>
                      <a:noFill/>
                    </a:lnB>
                    <a:solidFill>
                      <a:srgbClr val="99CCFF"/>
                    </a:solidFill>
                  </a:tcPr>
                </a:tc>
                <a:tc>
                  <a:txBody>
                    <a:bodyPr/>
                    <a:lstStyle/>
                    <a:p>
                      <a:pPr algn="r" fontAlgn="b"/>
                      <a:r>
                        <a:rPr lang="en-US" sz="800" b="0" i="0" u="none" strike="noStrike" dirty="0">
                          <a:solidFill>
                            <a:srgbClr val="000000"/>
                          </a:solidFill>
                          <a:effectLst/>
                          <a:latin typeface="Arial" panose="020B0604020202020204" pitchFamily="34" charset="0"/>
                        </a:rPr>
                        <a:t>60.22</a:t>
                      </a:r>
                    </a:p>
                  </a:txBody>
                  <a:tcPr marL="9479" marR="9479" marT="9479" marB="0" anchor="b">
                    <a:lnL>
                      <a:noFill/>
                    </a:lnL>
                    <a:lnR>
                      <a:noFill/>
                    </a:lnR>
                    <a:lnT>
                      <a:noFill/>
                    </a:lnT>
                    <a:lnB>
                      <a:noFill/>
                    </a:lnB>
                    <a:solidFill>
                      <a:srgbClr val="FFFF99"/>
                    </a:solidFill>
                  </a:tcPr>
                </a:tc>
                <a:tc>
                  <a:txBody>
                    <a:bodyPr/>
                    <a:lstStyle/>
                    <a:p>
                      <a:pPr algn="r" fontAlgn="b"/>
                      <a:r>
                        <a:rPr lang="en-US" sz="800" b="0" i="0" u="none" strike="noStrike" dirty="0">
                          <a:solidFill>
                            <a:srgbClr val="000000"/>
                          </a:solidFill>
                          <a:effectLst/>
                          <a:latin typeface="Arial" panose="020B0604020202020204" pitchFamily="34" charset="0"/>
                        </a:rPr>
                        <a:t>7.38</a:t>
                      </a:r>
                    </a:p>
                  </a:txBody>
                  <a:tcPr marL="9479" marR="9479" marT="9479" marB="0" anchor="b">
                    <a:lnL>
                      <a:noFill/>
                    </a:lnL>
                    <a:lnR>
                      <a:noFill/>
                    </a:lnR>
                    <a:lnT>
                      <a:noFill/>
                    </a:lnT>
                    <a:lnB>
                      <a:noFill/>
                    </a:lnB>
                    <a:solidFill>
                      <a:srgbClr val="FFFF99"/>
                    </a:solidFill>
                  </a:tcPr>
                </a:tc>
                <a:tc>
                  <a:txBody>
                    <a:bodyPr/>
                    <a:lstStyle/>
                    <a:p>
                      <a:pPr algn="r" fontAlgn="b"/>
                      <a:r>
                        <a:rPr lang="en-US" sz="800" b="0" i="0" u="none" strike="noStrike" dirty="0">
                          <a:solidFill>
                            <a:srgbClr val="000000"/>
                          </a:solidFill>
                          <a:effectLst/>
                          <a:latin typeface="Arial" panose="020B0604020202020204" pitchFamily="34" charset="0"/>
                        </a:rPr>
                        <a:t>0.00</a:t>
                      </a:r>
                    </a:p>
                  </a:txBody>
                  <a:tcPr marL="9479" marR="9479" marT="9479" marB="0" anchor="b">
                    <a:lnL>
                      <a:noFill/>
                    </a:lnL>
                    <a:lnR>
                      <a:noFill/>
                    </a:lnR>
                    <a:lnT>
                      <a:noFill/>
                    </a:lnT>
                    <a:lnB>
                      <a:noFill/>
                    </a:lnB>
                    <a:solidFill>
                      <a:srgbClr val="FFFF99"/>
                    </a:solidFill>
                  </a:tcPr>
                </a:tc>
                <a:tc>
                  <a:txBody>
                    <a:bodyPr/>
                    <a:lstStyle/>
                    <a:p>
                      <a:pPr algn="r" fontAlgn="b"/>
                      <a:r>
                        <a:rPr lang="en-US" sz="800" b="0" i="0" u="none" strike="noStrike" dirty="0">
                          <a:solidFill>
                            <a:srgbClr val="000000"/>
                          </a:solidFill>
                          <a:effectLst/>
                          <a:latin typeface="Arial" panose="020B0604020202020204" pitchFamily="34" charset="0"/>
                        </a:rPr>
                        <a:t>7.38</a:t>
                      </a:r>
                    </a:p>
                  </a:txBody>
                  <a:tcPr marL="9479" marR="9479" marT="9479" marB="0" anchor="b">
                    <a:lnL>
                      <a:noFill/>
                    </a:lnL>
                    <a:lnR>
                      <a:noFill/>
                    </a:lnR>
                    <a:lnT>
                      <a:noFill/>
                    </a:lnT>
                    <a:lnB>
                      <a:noFill/>
                    </a:lnB>
                    <a:solidFill>
                      <a:srgbClr val="FFFF99"/>
                    </a:solidFill>
                  </a:tcPr>
                </a:tc>
                <a:tc>
                  <a:txBody>
                    <a:bodyPr/>
                    <a:lstStyle/>
                    <a:p>
                      <a:pPr algn="r" fontAlgn="b"/>
                      <a:r>
                        <a:rPr lang="en-US" sz="800" b="0" i="0" u="none" strike="noStrike" dirty="0">
                          <a:solidFill>
                            <a:srgbClr val="000000"/>
                          </a:solidFill>
                          <a:effectLst/>
                          <a:latin typeface="Arial" panose="020B0604020202020204" pitchFamily="34" charset="0"/>
                        </a:rPr>
                        <a:t>0.00</a:t>
                      </a:r>
                    </a:p>
                  </a:txBody>
                  <a:tcPr marL="9479" marR="9479" marT="9479" marB="0" anchor="b">
                    <a:lnL>
                      <a:noFill/>
                    </a:lnL>
                    <a:lnR>
                      <a:noFill/>
                    </a:lnR>
                    <a:lnT>
                      <a:noFill/>
                    </a:lnT>
                    <a:lnB>
                      <a:noFill/>
                    </a:lnB>
                    <a:solidFill>
                      <a:srgbClr val="FFFF99"/>
                    </a:solidFill>
                  </a:tcPr>
                </a:tc>
                <a:tc>
                  <a:txBody>
                    <a:bodyPr/>
                    <a:lstStyle/>
                    <a:p>
                      <a:pPr algn="r" fontAlgn="b"/>
                      <a:r>
                        <a:rPr lang="en-US" sz="800" b="0" i="0" u="none" strike="noStrike" dirty="0">
                          <a:solidFill>
                            <a:srgbClr val="000000"/>
                          </a:solidFill>
                          <a:effectLst/>
                          <a:latin typeface="Arial" panose="020B0604020202020204" pitchFamily="34" charset="0"/>
                        </a:rPr>
                        <a:t>0.00</a:t>
                      </a:r>
                    </a:p>
                  </a:txBody>
                  <a:tcPr marL="9479" marR="9479" marT="9479" marB="0" anchor="b">
                    <a:lnL>
                      <a:noFill/>
                    </a:lnL>
                    <a:lnR>
                      <a:noFill/>
                    </a:lnR>
                    <a:lnT>
                      <a:noFill/>
                    </a:lnT>
                    <a:lnB>
                      <a:noFill/>
                    </a:lnB>
                    <a:solidFill>
                      <a:srgbClr val="FFFF99"/>
                    </a:solidFill>
                  </a:tcPr>
                </a:tc>
                <a:extLst>
                  <a:ext uri="{0D108BD9-81ED-4DB2-BD59-A6C34878D82A}">
                    <a16:rowId xmlns:a16="http://schemas.microsoft.com/office/drawing/2014/main" val="3446623592"/>
                  </a:ext>
                </a:extLst>
              </a:tr>
              <a:tr h="161147">
                <a:tc>
                  <a:txBody>
                    <a:bodyPr/>
                    <a:lstStyle/>
                    <a:p>
                      <a:pPr algn="l" fontAlgn="b"/>
                      <a:endParaRPr lang="en-US" sz="800" b="1" i="0" u="none" strike="noStrike" dirty="0">
                        <a:solidFill>
                          <a:srgbClr val="000000"/>
                        </a:solidFill>
                        <a:effectLst/>
                        <a:latin typeface="Arial" panose="020B0604020202020204" pitchFamily="34" charset="0"/>
                      </a:endParaRPr>
                    </a:p>
                  </a:txBody>
                  <a:tcPr marL="9479" marR="9479" marT="9479" marB="0" anchor="b">
                    <a:lnL>
                      <a:noFill/>
                    </a:lnL>
                    <a:lnR>
                      <a:noFill/>
                    </a:lnR>
                    <a:lnT>
                      <a:noFill/>
                    </a:lnT>
                    <a:lnB>
                      <a:noFill/>
                    </a:lnB>
                  </a:tcPr>
                </a:tc>
                <a:tc gridSpan="4">
                  <a:txBody>
                    <a:bodyPr/>
                    <a:lstStyle/>
                    <a:p>
                      <a:pPr algn="l" fontAlgn="b"/>
                      <a:r>
                        <a:rPr lang="en-US" sz="800" b="1" i="0" u="none" strike="noStrike" dirty="0">
                          <a:solidFill>
                            <a:srgbClr val="000000"/>
                          </a:solidFill>
                          <a:effectLst/>
                          <a:latin typeface="Arial" panose="020B0604020202020204" pitchFamily="34" charset="0"/>
                        </a:rPr>
                        <a:t>55194 · COMMUNITY CENTER EXPENSES</a:t>
                      </a:r>
                    </a:p>
                  </a:txBody>
                  <a:tcPr marL="9479" marR="9479" marT="9479" marB="0" anchor="b">
                    <a:lnL>
                      <a:noFill/>
                    </a:lnL>
                    <a:lnR>
                      <a:noFill/>
                    </a:lnR>
                    <a:lnT>
                      <a:noFill/>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r" fontAlgn="b"/>
                      <a:r>
                        <a:rPr lang="en-US" sz="800" b="0" i="0" u="none" strike="noStrike" dirty="0">
                          <a:solidFill>
                            <a:srgbClr val="000000"/>
                          </a:solidFill>
                          <a:effectLst/>
                          <a:latin typeface="Arial" panose="020B0604020202020204" pitchFamily="34" charset="0"/>
                        </a:rPr>
                        <a:t>19,271.85</a:t>
                      </a:r>
                    </a:p>
                  </a:txBody>
                  <a:tcPr marL="9479" marR="9479" marT="9479" marB="0" anchor="b">
                    <a:lnL>
                      <a:noFill/>
                    </a:lnL>
                    <a:lnR>
                      <a:noFill/>
                    </a:lnR>
                    <a:lnT>
                      <a:noFill/>
                    </a:lnT>
                    <a:lnB>
                      <a:noFill/>
                    </a:lnB>
                    <a:solidFill>
                      <a:srgbClr val="CCCCFF"/>
                    </a:solidFill>
                  </a:tcPr>
                </a:tc>
                <a:tc>
                  <a:txBody>
                    <a:bodyPr/>
                    <a:lstStyle/>
                    <a:p>
                      <a:pPr algn="r" fontAlgn="b"/>
                      <a:r>
                        <a:rPr lang="en-US" sz="800" b="0" i="0" u="none" strike="noStrike" dirty="0">
                          <a:solidFill>
                            <a:srgbClr val="000000"/>
                          </a:solidFill>
                          <a:effectLst/>
                          <a:latin typeface="Arial" panose="020B0604020202020204" pitchFamily="34" charset="0"/>
                        </a:rPr>
                        <a:t>26,303.26</a:t>
                      </a:r>
                    </a:p>
                  </a:txBody>
                  <a:tcPr marL="9479" marR="9479" marT="9479" marB="0" anchor="b">
                    <a:lnL>
                      <a:noFill/>
                    </a:lnL>
                    <a:lnR>
                      <a:noFill/>
                    </a:lnR>
                    <a:lnT>
                      <a:noFill/>
                    </a:lnT>
                    <a:lnB>
                      <a:noFill/>
                    </a:lnB>
                    <a:solidFill>
                      <a:srgbClr val="99CCFF"/>
                    </a:solidFill>
                  </a:tcPr>
                </a:tc>
                <a:tc>
                  <a:txBody>
                    <a:bodyPr/>
                    <a:lstStyle/>
                    <a:p>
                      <a:pPr algn="r" fontAlgn="b"/>
                      <a:r>
                        <a:rPr lang="en-US" sz="800" b="0" i="0" u="none" strike="noStrike" dirty="0">
                          <a:effectLst/>
                          <a:latin typeface="Arial" panose="020B0604020202020204" pitchFamily="34" charset="0"/>
                        </a:rPr>
                        <a:t>14,862.52</a:t>
                      </a:r>
                    </a:p>
                  </a:txBody>
                  <a:tcPr marL="9479" marR="9479" marT="9479" marB="0" anchor="b">
                    <a:lnL>
                      <a:noFill/>
                    </a:lnL>
                    <a:lnR>
                      <a:noFill/>
                    </a:lnR>
                    <a:lnT>
                      <a:noFill/>
                    </a:lnT>
                    <a:lnB>
                      <a:noFill/>
                    </a:lnB>
                    <a:solidFill>
                      <a:srgbClr val="FFFF99"/>
                    </a:solidFill>
                  </a:tcPr>
                </a:tc>
                <a:tc>
                  <a:txBody>
                    <a:bodyPr/>
                    <a:lstStyle/>
                    <a:p>
                      <a:pPr algn="r" fontAlgn="b"/>
                      <a:r>
                        <a:rPr lang="en-US" sz="800" b="0" i="0" u="none" strike="noStrike" dirty="0">
                          <a:solidFill>
                            <a:srgbClr val="000000"/>
                          </a:solidFill>
                          <a:effectLst/>
                          <a:latin typeface="Arial" panose="020B0604020202020204" pitchFamily="34" charset="0"/>
                        </a:rPr>
                        <a:t>10,378.69</a:t>
                      </a:r>
                    </a:p>
                  </a:txBody>
                  <a:tcPr marL="9479" marR="9479" marT="9479" marB="0" anchor="b">
                    <a:lnL>
                      <a:noFill/>
                    </a:lnL>
                    <a:lnR>
                      <a:noFill/>
                    </a:lnR>
                    <a:lnT>
                      <a:noFill/>
                    </a:lnT>
                    <a:lnB>
                      <a:noFill/>
                    </a:lnB>
                    <a:solidFill>
                      <a:srgbClr val="FFFF99"/>
                    </a:solidFill>
                  </a:tcPr>
                </a:tc>
                <a:tc>
                  <a:txBody>
                    <a:bodyPr/>
                    <a:lstStyle/>
                    <a:p>
                      <a:pPr algn="r" fontAlgn="b"/>
                      <a:r>
                        <a:rPr lang="en-US" sz="800" b="0" i="0" u="none" strike="noStrike" dirty="0">
                          <a:solidFill>
                            <a:srgbClr val="000000"/>
                          </a:solidFill>
                          <a:effectLst/>
                          <a:latin typeface="Arial" panose="020B0604020202020204" pitchFamily="34" charset="0"/>
                        </a:rPr>
                        <a:t>200.00</a:t>
                      </a:r>
                    </a:p>
                  </a:txBody>
                  <a:tcPr marL="9479" marR="9479" marT="9479" marB="0" anchor="b">
                    <a:lnL>
                      <a:noFill/>
                    </a:lnL>
                    <a:lnR>
                      <a:noFill/>
                    </a:lnR>
                    <a:lnT>
                      <a:noFill/>
                    </a:lnT>
                    <a:lnB>
                      <a:noFill/>
                    </a:lnB>
                    <a:solidFill>
                      <a:srgbClr val="FFFF99"/>
                    </a:solidFill>
                  </a:tcPr>
                </a:tc>
                <a:tc>
                  <a:txBody>
                    <a:bodyPr/>
                    <a:lstStyle/>
                    <a:p>
                      <a:pPr algn="r" fontAlgn="b"/>
                      <a:r>
                        <a:rPr lang="en-US" sz="800" b="0" i="0" u="none" strike="noStrike" dirty="0">
                          <a:solidFill>
                            <a:srgbClr val="000000"/>
                          </a:solidFill>
                          <a:effectLst/>
                          <a:latin typeface="Arial" panose="020B0604020202020204" pitchFamily="34" charset="0"/>
                        </a:rPr>
                        <a:t>10,578.69</a:t>
                      </a:r>
                    </a:p>
                  </a:txBody>
                  <a:tcPr marL="9479" marR="9479" marT="9479" marB="0" anchor="b">
                    <a:lnL>
                      <a:noFill/>
                    </a:lnL>
                    <a:lnR>
                      <a:noFill/>
                    </a:lnR>
                    <a:lnT>
                      <a:noFill/>
                    </a:lnT>
                    <a:lnB>
                      <a:noFill/>
                    </a:lnB>
                    <a:solidFill>
                      <a:srgbClr val="FFFF99"/>
                    </a:solidFill>
                  </a:tcPr>
                </a:tc>
                <a:tc>
                  <a:txBody>
                    <a:bodyPr/>
                    <a:lstStyle/>
                    <a:p>
                      <a:pPr algn="r" fontAlgn="b"/>
                      <a:r>
                        <a:rPr lang="en-US" sz="800" b="0" i="0" u="none" strike="noStrike" dirty="0">
                          <a:effectLst/>
                          <a:latin typeface="Arial" panose="020B0604020202020204" pitchFamily="34" charset="0"/>
                        </a:rPr>
                        <a:t>15,000.00</a:t>
                      </a:r>
                    </a:p>
                  </a:txBody>
                  <a:tcPr marL="9479" marR="9479" marT="9479" marB="0" anchor="b">
                    <a:lnL>
                      <a:noFill/>
                    </a:lnL>
                    <a:lnR>
                      <a:noFill/>
                    </a:lnR>
                    <a:lnT>
                      <a:noFill/>
                    </a:lnT>
                    <a:lnB>
                      <a:noFill/>
                    </a:lnB>
                    <a:solidFill>
                      <a:srgbClr val="FFFF99"/>
                    </a:solidFill>
                  </a:tcPr>
                </a:tc>
                <a:tc>
                  <a:txBody>
                    <a:bodyPr/>
                    <a:lstStyle/>
                    <a:p>
                      <a:pPr algn="r" fontAlgn="b"/>
                      <a:r>
                        <a:rPr lang="en-US" sz="800" b="0" i="0" u="none" strike="noStrike" dirty="0">
                          <a:effectLst/>
                          <a:latin typeface="Arial" panose="020B0604020202020204" pitchFamily="34" charset="0"/>
                        </a:rPr>
                        <a:t>15,000.00</a:t>
                      </a:r>
                    </a:p>
                  </a:txBody>
                  <a:tcPr marL="9479" marR="9479" marT="9479" marB="0" anchor="b">
                    <a:lnL>
                      <a:noFill/>
                    </a:lnL>
                    <a:lnR>
                      <a:noFill/>
                    </a:lnR>
                    <a:lnT>
                      <a:noFill/>
                    </a:lnT>
                    <a:lnB>
                      <a:noFill/>
                    </a:lnB>
                    <a:solidFill>
                      <a:srgbClr val="FFFF99"/>
                    </a:solidFill>
                  </a:tcPr>
                </a:tc>
                <a:extLst>
                  <a:ext uri="{0D108BD9-81ED-4DB2-BD59-A6C34878D82A}">
                    <a16:rowId xmlns:a16="http://schemas.microsoft.com/office/drawing/2014/main" val="900411887"/>
                  </a:ext>
                </a:extLst>
              </a:tr>
              <a:tr h="170626">
                <a:tc>
                  <a:txBody>
                    <a:bodyPr/>
                    <a:lstStyle/>
                    <a:p>
                      <a:pPr algn="l" fontAlgn="b"/>
                      <a:endParaRPr lang="en-US" sz="800" b="1" i="0" u="none" strike="noStrike" dirty="0">
                        <a:solidFill>
                          <a:srgbClr val="000000"/>
                        </a:solidFill>
                        <a:effectLst/>
                        <a:latin typeface="Arial" panose="020B0604020202020204" pitchFamily="34" charset="0"/>
                      </a:endParaRPr>
                    </a:p>
                  </a:txBody>
                  <a:tcPr marL="9479" marR="9479" marT="9479" marB="0" anchor="b">
                    <a:lnL>
                      <a:noFill/>
                    </a:lnL>
                    <a:lnR>
                      <a:noFill/>
                    </a:lnR>
                    <a:lnT>
                      <a:noFill/>
                    </a:lnT>
                    <a:lnB>
                      <a:noFill/>
                    </a:lnB>
                  </a:tcPr>
                </a:tc>
                <a:tc gridSpan="4">
                  <a:txBody>
                    <a:bodyPr/>
                    <a:lstStyle/>
                    <a:p>
                      <a:pPr algn="l" fontAlgn="b"/>
                      <a:r>
                        <a:rPr lang="en-US" sz="800" b="1" i="0" u="none" strike="noStrike" dirty="0">
                          <a:solidFill>
                            <a:srgbClr val="000000"/>
                          </a:solidFill>
                          <a:effectLst/>
                          <a:latin typeface="Arial" panose="020B0604020202020204" pitchFamily="34" charset="0"/>
                        </a:rPr>
                        <a:t>55189 · COMMUNITY CENTER - Other</a:t>
                      </a:r>
                    </a:p>
                  </a:txBody>
                  <a:tcPr marL="9479" marR="9479" marT="9479" marB="0" anchor="b">
                    <a:lnL>
                      <a:noFill/>
                    </a:lnL>
                    <a:lnR>
                      <a:noFill/>
                    </a:lnR>
                    <a:lnT>
                      <a:noFill/>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r" fontAlgn="b"/>
                      <a:r>
                        <a:rPr lang="en-US" sz="800" b="0" i="0" u="none" strike="noStrike" dirty="0">
                          <a:solidFill>
                            <a:srgbClr val="000000"/>
                          </a:solidFill>
                          <a:effectLst/>
                          <a:latin typeface="Arial" panose="020B0604020202020204" pitchFamily="34" charset="0"/>
                        </a:rPr>
                        <a:t>367.10</a:t>
                      </a:r>
                    </a:p>
                  </a:txBody>
                  <a:tcPr marL="9479" marR="9479" marT="9479" marB="0" anchor="b">
                    <a:lnL>
                      <a:noFill/>
                    </a:lnL>
                    <a:lnR>
                      <a:noFill/>
                    </a:lnR>
                    <a:lnT>
                      <a:noFill/>
                    </a:lnT>
                    <a:lnB w="12700" cap="flat" cmpd="sng" algn="ctr">
                      <a:solidFill>
                        <a:srgbClr val="000000"/>
                      </a:solidFill>
                      <a:prstDash val="solid"/>
                      <a:round/>
                      <a:headEnd type="none" w="med" len="med"/>
                      <a:tailEnd type="none" w="med" len="med"/>
                    </a:lnB>
                    <a:solidFill>
                      <a:srgbClr val="CCCCFF"/>
                    </a:solidFill>
                  </a:tcPr>
                </a:tc>
                <a:tc>
                  <a:txBody>
                    <a:bodyPr/>
                    <a:lstStyle/>
                    <a:p>
                      <a:pPr algn="r" fontAlgn="b"/>
                      <a:r>
                        <a:rPr lang="en-US" sz="800" b="0" i="0" u="none" strike="noStrike" dirty="0">
                          <a:solidFill>
                            <a:srgbClr val="000000"/>
                          </a:solidFill>
                          <a:effectLst/>
                          <a:latin typeface="Arial" panose="020B0604020202020204" pitchFamily="34" charset="0"/>
                        </a:rPr>
                        <a:t>0.00</a:t>
                      </a:r>
                    </a:p>
                  </a:txBody>
                  <a:tcPr marL="9479" marR="9479" marT="9479" marB="0" anchor="b">
                    <a:lnL>
                      <a:noFill/>
                    </a:lnL>
                    <a:lnR>
                      <a:noFill/>
                    </a:lnR>
                    <a:lnT>
                      <a:noFill/>
                    </a:lnT>
                    <a:lnB w="12700" cap="flat" cmpd="sng" algn="ctr">
                      <a:solidFill>
                        <a:srgbClr val="000000"/>
                      </a:solidFill>
                      <a:prstDash val="solid"/>
                      <a:round/>
                      <a:headEnd type="none" w="med" len="med"/>
                      <a:tailEnd type="none" w="med" len="med"/>
                    </a:lnB>
                    <a:solidFill>
                      <a:srgbClr val="99CCFF"/>
                    </a:solidFill>
                  </a:tcPr>
                </a:tc>
                <a:tc>
                  <a:txBody>
                    <a:bodyPr/>
                    <a:lstStyle/>
                    <a:p>
                      <a:pPr algn="r" fontAlgn="b"/>
                      <a:r>
                        <a:rPr lang="en-US" sz="800" b="0" i="0" u="none" strike="noStrike" dirty="0">
                          <a:solidFill>
                            <a:srgbClr val="000000"/>
                          </a:solidFill>
                          <a:effectLst/>
                          <a:latin typeface="Arial" panose="020B0604020202020204" pitchFamily="34" charset="0"/>
                        </a:rPr>
                        <a:t>0.00</a:t>
                      </a:r>
                    </a:p>
                  </a:txBody>
                  <a:tcPr marL="9479" marR="9479" marT="9479" marB="0" anchor="b">
                    <a:lnL>
                      <a:noFill/>
                    </a:lnL>
                    <a:lnR>
                      <a:noFill/>
                    </a:lnR>
                    <a:lnT>
                      <a:noFill/>
                    </a:lnT>
                    <a:lnB w="12700" cap="flat" cmpd="sng" algn="ctr">
                      <a:solidFill>
                        <a:srgbClr val="000000"/>
                      </a:solidFill>
                      <a:prstDash val="solid"/>
                      <a:round/>
                      <a:headEnd type="none" w="med" len="med"/>
                      <a:tailEnd type="none" w="med" len="med"/>
                    </a:lnB>
                    <a:solidFill>
                      <a:srgbClr val="FFFF99"/>
                    </a:solidFill>
                  </a:tcPr>
                </a:tc>
                <a:tc>
                  <a:txBody>
                    <a:bodyPr/>
                    <a:lstStyle/>
                    <a:p>
                      <a:pPr algn="r" fontAlgn="b"/>
                      <a:r>
                        <a:rPr lang="en-US" sz="800" b="0" i="0" u="none" strike="noStrike" dirty="0">
                          <a:solidFill>
                            <a:srgbClr val="000000"/>
                          </a:solidFill>
                          <a:effectLst/>
                          <a:latin typeface="Arial" panose="020B0604020202020204" pitchFamily="34" charset="0"/>
                        </a:rPr>
                        <a:t>0.00</a:t>
                      </a:r>
                    </a:p>
                  </a:txBody>
                  <a:tcPr marL="9479" marR="9479" marT="9479" marB="0" anchor="b">
                    <a:lnL>
                      <a:noFill/>
                    </a:lnL>
                    <a:lnR>
                      <a:noFill/>
                    </a:lnR>
                    <a:lnT>
                      <a:noFill/>
                    </a:lnT>
                    <a:lnB w="12700" cap="flat" cmpd="sng" algn="ctr">
                      <a:solidFill>
                        <a:srgbClr val="000000"/>
                      </a:solidFill>
                      <a:prstDash val="solid"/>
                      <a:round/>
                      <a:headEnd type="none" w="med" len="med"/>
                      <a:tailEnd type="none" w="med" len="med"/>
                    </a:lnB>
                    <a:solidFill>
                      <a:srgbClr val="FFFF99"/>
                    </a:solidFill>
                  </a:tcPr>
                </a:tc>
                <a:tc>
                  <a:txBody>
                    <a:bodyPr/>
                    <a:lstStyle/>
                    <a:p>
                      <a:pPr algn="r" fontAlgn="b"/>
                      <a:r>
                        <a:rPr lang="en-US" sz="800" b="0" i="0" u="none" strike="noStrike" dirty="0">
                          <a:solidFill>
                            <a:srgbClr val="000000"/>
                          </a:solidFill>
                          <a:effectLst/>
                          <a:latin typeface="Arial" panose="020B0604020202020204" pitchFamily="34" charset="0"/>
                        </a:rPr>
                        <a:t>0.00</a:t>
                      </a:r>
                    </a:p>
                  </a:txBody>
                  <a:tcPr marL="9479" marR="9479" marT="9479" marB="0" anchor="b">
                    <a:lnL>
                      <a:noFill/>
                    </a:lnL>
                    <a:lnR>
                      <a:noFill/>
                    </a:lnR>
                    <a:lnT>
                      <a:noFill/>
                    </a:lnT>
                    <a:lnB w="12700" cap="flat" cmpd="sng" algn="ctr">
                      <a:solidFill>
                        <a:srgbClr val="000000"/>
                      </a:solidFill>
                      <a:prstDash val="solid"/>
                      <a:round/>
                      <a:headEnd type="none" w="med" len="med"/>
                      <a:tailEnd type="none" w="med" len="med"/>
                    </a:lnB>
                    <a:solidFill>
                      <a:srgbClr val="FFFF99"/>
                    </a:solidFill>
                  </a:tcPr>
                </a:tc>
                <a:tc>
                  <a:txBody>
                    <a:bodyPr/>
                    <a:lstStyle/>
                    <a:p>
                      <a:pPr algn="r" fontAlgn="b"/>
                      <a:r>
                        <a:rPr lang="en-US" sz="800" b="0" i="0" u="none" strike="noStrike" dirty="0">
                          <a:solidFill>
                            <a:srgbClr val="000000"/>
                          </a:solidFill>
                          <a:effectLst/>
                          <a:latin typeface="Arial" panose="020B0604020202020204" pitchFamily="34" charset="0"/>
                        </a:rPr>
                        <a:t>0.00</a:t>
                      </a:r>
                    </a:p>
                  </a:txBody>
                  <a:tcPr marL="9479" marR="9479" marT="9479" marB="0" anchor="b">
                    <a:lnL>
                      <a:noFill/>
                    </a:lnL>
                    <a:lnR>
                      <a:noFill/>
                    </a:lnR>
                    <a:lnT>
                      <a:noFill/>
                    </a:lnT>
                    <a:lnB w="12700" cap="flat" cmpd="sng" algn="ctr">
                      <a:solidFill>
                        <a:srgbClr val="000000"/>
                      </a:solidFill>
                      <a:prstDash val="solid"/>
                      <a:round/>
                      <a:headEnd type="none" w="med" len="med"/>
                      <a:tailEnd type="none" w="med" len="med"/>
                    </a:lnB>
                    <a:solidFill>
                      <a:srgbClr val="FFFF99"/>
                    </a:solidFill>
                  </a:tcPr>
                </a:tc>
                <a:tc>
                  <a:txBody>
                    <a:bodyPr/>
                    <a:lstStyle/>
                    <a:p>
                      <a:pPr algn="r" fontAlgn="b"/>
                      <a:r>
                        <a:rPr lang="en-US" sz="800" b="0" i="0" u="none" strike="noStrike" dirty="0">
                          <a:solidFill>
                            <a:srgbClr val="000000"/>
                          </a:solidFill>
                          <a:effectLst/>
                          <a:latin typeface="Arial" panose="020B0604020202020204" pitchFamily="34" charset="0"/>
                        </a:rPr>
                        <a:t>0.00</a:t>
                      </a:r>
                    </a:p>
                  </a:txBody>
                  <a:tcPr marL="9479" marR="9479" marT="9479" marB="0" anchor="b">
                    <a:lnL>
                      <a:noFill/>
                    </a:lnL>
                    <a:lnR>
                      <a:noFill/>
                    </a:lnR>
                    <a:lnT>
                      <a:noFill/>
                    </a:lnT>
                    <a:lnB w="12700" cap="flat" cmpd="sng" algn="ctr">
                      <a:solidFill>
                        <a:srgbClr val="000000"/>
                      </a:solidFill>
                      <a:prstDash val="solid"/>
                      <a:round/>
                      <a:headEnd type="none" w="med" len="med"/>
                      <a:tailEnd type="none" w="med" len="med"/>
                    </a:lnB>
                    <a:solidFill>
                      <a:srgbClr val="FFFF99"/>
                    </a:solidFill>
                  </a:tcPr>
                </a:tc>
                <a:tc>
                  <a:txBody>
                    <a:bodyPr/>
                    <a:lstStyle/>
                    <a:p>
                      <a:pPr algn="r" fontAlgn="b"/>
                      <a:r>
                        <a:rPr lang="en-US" sz="800" b="0" i="0" u="none" strike="noStrike" dirty="0">
                          <a:solidFill>
                            <a:srgbClr val="000000"/>
                          </a:solidFill>
                          <a:effectLst/>
                          <a:latin typeface="Arial" panose="020B0604020202020204" pitchFamily="34" charset="0"/>
                        </a:rPr>
                        <a:t>0.00</a:t>
                      </a:r>
                    </a:p>
                  </a:txBody>
                  <a:tcPr marL="9479" marR="9479" marT="9479" marB="0" anchor="b">
                    <a:lnL>
                      <a:noFill/>
                    </a:lnL>
                    <a:lnR>
                      <a:noFill/>
                    </a:lnR>
                    <a:lnT>
                      <a:noFill/>
                    </a:lnT>
                    <a:lnB w="12700" cap="flat" cmpd="sng" algn="ctr">
                      <a:solidFill>
                        <a:srgbClr val="000000"/>
                      </a:solidFill>
                      <a:prstDash val="solid"/>
                      <a:round/>
                      <a:headEnd type="none" w="med" len="med"/>
                      <a:tailEnd type="none" w="med" len="med"/>
                    </a:lnB>
                    <a:solidFill>
                      <a:srgbClr val="FFFF99"/>
                    </a:solidFill>
                  </a:tcPr>
                </a:tc>
                <a:extLst>
                  <a:ext uri="{0D108BD9-81ED-4DB2-BD59-A6C34878D82A}">
                    <a16:rowId xmlns:a16="http://schemas.microsoft.com/office/drawing/2014/main" val="4125817085"/>
                  </a:ext>
                </a:extLst>
              </a:tr>
              <a:tr h="161147">
                <a:tc gridSpan="3">
                  <a:txBody>
                    <a:bodyPr/>
                    <a:lstStyle/>
                    <a:p>
                      <a:pPr algn="l" fontAlgn="b"/>
                      <a:r>
                        <a:rPr lang="en-US" sz="800" b="1" i="0" u="none" strike="noStrike" dirty="0">
                          <a:solidFill>
                            <a:srgbClr val="000000"/>
                          </a:solidFill>
                          <a:effectLst/>
                          <a:latin typeface="Arial" panose="020B0604020202020204" pitchFamily="34" charset="0"/>
                        </a:rPr>
                        <a:t>Total 55189 · COMMUNITY CENTER</a:t>
                      </a:r>
                    </a:p>
                  </a:txBody>
                  <a:tcPr marL="9479" marR="9479" marT="9479" marB="0" anchor="b">
                    <a:lnL>
                      <a:noFill/>
                    </a:lnL>
                    <a:lnR>
                      <a:noFill/>
                    </a:lnR>
                    <a:lnT>
                      <a:noFill/>
                    </a:lnT>
                    <a:lnB>
                      <a:noFill/>
                    </a:lnB>
                  </a:tcPr>
                </a:tc>
                <a:tc hMerge="1">
                  <a:txBody>
                    <a:bodyPr/>
                    <a:lstStyle/>
                    <a:p>
                      <a:endParaRPr lang="en-US"/>
                    </a:p>
                  </a:txBody>
                  <a:tcPr/>
                </a:tc>
                <a:tc hMerge="1">
                  <a:txBody>
                    <a:bodyPr/>
                    <a:lstStyle/>
                    <a:p>
                      <a:endParaRPr lang="en-US"/>
                    </a:p>
                  </a:txBody>
                  <a:tcPr/>
                </a:tc>
                <a:tc>
                  <a:txBody>
                    <a:bodyPr/>
                    <a:lstStyle/>
                    <a:p>
                      <a:pPr algn="l" fontAlgn="b"/>
                      <a:endParaRPr lang="en-US" sz="800" b="1" i="0" u="none" strike="noStrike" dirty="0">
                        <a:solidFill>
                          <a:srgbClr val="000000"/>
                        </a:solidFill>
                        <a:effectLst/>
                        <a:latin typeface="Arial" panose="020B0604020202020204" pitchFamily="34" charset="0"/>
                      </a:endParaRPr>
                    </a:p>
                  </a:txBody>
                  <a:tcPr marL="9479" marR="9479" marT="9479" marB="0" anchor="b">
                    <a:lnL>
                      <a:noFill/>
                    </a:lnL>
                    <a:lnR>
                      <a:noFill/>
                    </a:lnR>
                    <a:lnT>
                      <a:noFill/>
                    </a:lnT>
                    <a:lnB>
                      <a:noFill/>
                    </a:lnB>
                  </a:tcPr>
                </a:tc>
                <a:tc>
                  <a:txBody>
                    <a:bodyPr/>
                    <a:lstStyle/>
                    <a:p>
                      <a:pPr algn="l" fontAlgn="b"/>
                      <a:endParaRPr lang="en-US" sz="800" b="0" i="0" u="none" strike="noStrike" dirty="0">
                        <a:solidFill>
                          <a:srgbClr val="000000"/>
                        </a:solidFill>
                        <a:effectLst/>
                        <a:latin typeface="Arial" panose="020B0604020202020204" pitchFamily="34" charset="0"/>
                      </a:endParaRPr>
                    </a:p>
                  </a:txBody>
                  <a:tcPr marL="9479" marR="9479" marT="9479" marB="0" anchor="b">
                    <a:lnL>
                      <a:noFill/>
                    </a:lnL>
                    <a:lnR>
                      <a:noFill/>
                    </a:lnR>
                    <a:lnT>
                      <a:noFill/>
                    </a:lnT>
                    <a:lnB>
                      <a:noFill/>
                    </a:lnB>
                  </a:tcPr>
                </a:tc>
                <a:tc>
                  <a:txBody>
                    <a:bodyPr/>
                    <a:lstStyle/>
                    <a:p>
                      <a:pPr algn="r" fontAlgn="b"/>
                      <a:r>
                        <a:rPr lang="en-US" sz="800" b="0" i="0" u="none" strike="noStrike" dirty="0">
                          <a:solidFill>
                            <a:srgbClr val="000000"/>
                          </a:solidFill>
                          <a:effectLst/>
                          <a:latin typeface="Arial" panose="020B0604020202020204" pitchFamily="34" charset="0"/>
                        </a:rPr>
                        <a:t>29,236.67</a:t>
                      </a:r>
                    </a:p>
                  </a:txBody>
                  <a:tcPr marL="9479" marR="9479" marT="9479" marB="0" anchor="b">
                    <a:lnL>
                      <a:noFill/>
                    </a:lnL>
                    <a:lnR>
                      <a:noFill/>
                    </a:lnR>
                    <a:lnT w="12700" cap="flat" cmpd="sng" algn="ctr">
                      <a:solidFill>
                        <a:srgbClr val="000000"/>
                      </a:solidFill>
                      <a:prstDash val="solid"/>
                      <a:round/>
                      <a:headEnd type="none" w="med" len="med"/>
                      <a:tailEnd type="none" w="med" len="med"/>
                    </a:lnT>
                    <a:lnB>
                      <a:noFill/>
                    </a:lnB>
                    <a:solidFill>
                      <a:srgbClr val="CCCCFF"/>
                    </a:solidFill>
                  </a:tcPr>
                </a:tc>
                <a:tc>
                  <a:txBody>
                    <a:bodyPr/>
                    <a:lstStyle/>
                    <a:p>
                      <a:pPr algn="r" fontAlgn="b"/>
                      <a:r>
                        <a:rPr lang="en-US" sz="800" b="0" i="0" u="none" strike="noStrike" dirty="0">
                          <a:solidFill>
                            <a:srgbClr val="000000"/>
                          </a:solidFill>
                          <a:effectLst/>
                          <a:latin typeface="Arial" panose="020B0604020202020204" pitchFamily="34" charset="0"/>
                        </a:rPr>
                        <a:t>33,732.23</a:t>
                      </a:r>
                    </a:p>
                  </a:txBody>
                  <a:tcPr marL="9479" marR="9479" marT="9479" marB="0" anchor="b">
                    <a:lnL>
                      <a:noFill/>
                    </a:lnL>
                    <a:lnR>
                      <a:noFill/>
                    </a:lnR>
                    <a:lnT w="12700" cap="flat" cmpd="sng" algn="ctr">
                      <a:solidFill>
                        <a:srgbClr val="000000"/>
                      </a:solidFill>
                      <a:prstDash val="solid"/>
                      <a:round/>
                      <a:headEnd type="none" w="med" len="med"/>
                      <a:tailEnd type="none" w="med" len="med"/>
                    </a:lnT>
                    <a:lnB>
                      <a:noFill/>
                    </a:lnB>
                    <a:solidFill>
                      <a:srgbClr val="99CCFF"/>
                    </a:solidFill>
                  </a:tcPr>
                </a:tc>
                <a:tc>
                  <a:txBody>
                    <a:bodyPr/>
                    <a:lstStyle/>
                    <a:p>
                      <a:pPr algn="r" fontAlgn="b"/>
                      <a:r>
                        <a:rPr lang="en-US" sz="800" b="0" i="0" u="none" strike="noStrike" dirty="0">
                          <a:solidFill>
                            <a:srgbClr val="000000"/>
                          </a:solidFill>
                          <a:effectLst/>
                          <a:latin typeface="Arial" panose="020B0604020202020204" pitchFamily="34" charset="0"/>
                        </a:rPr>
                        <a:t>23,406.19</a:t>
                      </a:r>
                    </a:p>
                  </a:txBody>
                  <a:tcPr marL="9479" marR="9479" marT="9479" marB="0" anchor="b">
                    <a:lnL>
                      <a:noFill/>
                    </a:lnL>
                    <a:lnR>
                      <a:noFill/>
                    </a:lnR>
                    <a:lnT w="12700" cap="flat" cmpd="sng" algn="ctr">
                      <a:solidFill>
                        <a:srgbClr val="000000"/>
                      </a:solidFill>
                      <a:prstDash val="solid"/>
                      <a:round/>
                      <a:headEnd type="none" w="med" len="med"/>
                      <a:tailEnd type="none" w="med" len="med"/>
                    </a:lnT>
                    <a:lnB>
                      <a:noFill/>
                    </a:lnB>
                    <a:solidFill>
                      <a:srgbClr val="FFFF99"/>
                    </a:solidFill>
                  </a:tcPr>
                </a:tc>
                <a:tc>
                  <a:txBody>
                    <a:bodyPr/>
                    <a:lstStyle/>
                    <a:p>
                      <a:pPr algn="r" fontAlgn="b"/>
                      <a:r>
                        <a:rPr lang="en-US" sz="800" b="0" i="0" u="none" strike="noStrike" dirty="0">
                          <a:solidFill>
                            <a:srgbClr val="000000"/>
                          </a:solidFill>
                          <a:effectLst/>
                          <a:latin typeface="Arial" panose="020B0604020202020204" pitchFamily="34" charset="0"/>
                        </a:rPr>
                        <a:t>16,257.49</a:t>
                      </a:r>
                    </a:p>
                  </a:txBody>
                  <a:tcPr marL="9479" marR="9479" marT="9479" marB="0" anchor="b">
                    <a:lnL>
                      <a:noFill/>
                    </a:lnL>
                    <a:lnR>
                      <a:noFill/>
                    </a:lnR>
                    <a:lnT w="12700" cap="flat" cmpd="sng" algn="ctr">
                      <a:solidFill>
                        <a:srgbClr val="000000"/>
                      </a:solidFill>
                      <a:prstDash val="solid"/>
                      <a:round/>
                      <a:headEnd type="none" w="med" len="med"/>
                      <a:tailEnd type="none" w="med" len="med"/>
                    </a:lnT>
                    <a:lnB>
                      <a:noFill/>
                    </a:lnB>
                    <a:solidFill>
                      <a:srgbClr val="FFFF99"/>
                    </a:solidFill>
                  </a:tcPr>
                </a:tc>
                <a:tc>
                  <a:txBody>
                    <a:bodyPr/>
                    <a:lstStyle/>
                    <a:p>
                      <a:pPr algn="r" fontAlgn="b"/>
                      <a:r>
                        <a:rPr lang="en-US" sz="800" b="0" i="0" u="none" strike="noStrike" dirty="0">
                          <a:solidFill>
                            <a:srgbClr val="000000"/>
                          </a:solidFill>
                          <a:effectLst/>
                          <a:latin typeface="Arial" panose="020B0604020202020204" pitchFamily="34" charset="0"/>
                        </a:rPr>
                        <a:t>3,515.00</a:t>
                      </a:r>
                    </a:p>
                  </a:txBody>
                  <a:tcPr marL="9479" marR="9479" marT="9479" marB="0" anchor="b">
                    <a:lnL>
                      <a:noFill/>
                    </a:lnL>
                    <a:lnR>
                      <a:noFill/>
                    </a:lnR>
                    <a:lnT w="12700" cap="flat" cmpd="sng" algn="ctr">
                      <a:solidFill>
                        <a:srgbClr val="000000"/>
                      </a:solidFill>
                      <a:prstDash val="solid"/>
                      <a:round/>
                      <a:headEnd type="none" w="med" len="med"/>
                      <a:tailEnd type="none" w="med" len="med"/>
                    </a:lnT>
                    <a:lnB>
                      <a:noFill/>
                    </a:lnB>
                    <a:solidFill>
                      <a:srgbClr val="FFFF99"/>
                    </a:solidFill>
                  </a:tcPr>
                </a:tc>
                <a:tc>
                  <a:txBody>
                    <a:bodyPr/>
                    <a:lstStyle/>
                    <a:p>
                      <a:pPr algn="r" fontAlgn="b"/>
                      <a:r>
                        <a:rPr lang="en-US" sz="800" b="0" i="0" u="none" strike="noStrike" dirty="0">
                          <a:solidFill>
                            <a:srgbClr val="000000"/>
                          </a:solidFill>
                          <a:effectLst/>
                          <a:latin typeface="Arial" panose="020B0604020202020204" pitchFamily="34" charset="0"/>
                        </a:rPr>
                        <a:t>19,772.49</a:t>
                      </a:r>
                    </a:p>
                  </a:txBody>
                  <a:tcPr marL="9479" marR="9479" marT="9479" marB="0" anchor="b">
                    <a:lnL>
                      <a:noFill/>
                    </a:lnL>
                    <a:lnR>
                      <a:noFill/>
                    </a:lnR>
                    <a:lnT w="12700" cap="flat" cmpd="sng" algn="ctr">
                      <a:solidFill>
                        <a:srgbClr val="000000"/>
                      </a:solidFill>
                      <a:prstDash val="solid"/>
                      <a:round/>
                      <a:headEnd type="none" w="med" len="med"/>
                      <a:tailEnd type="none" w="med" len="med"/>
                    </a:lnT>
                    <a:lnB>
                      <a:noFill/>
                    </a:lnB>
                    <a:solidFill>
                      <a:srgbClr val="FFFF99"/>
                    </a:solidFill>
                  </a:tcPr>
                </a:tc>
                <a:tc>
                  <a:txBody>
                    <a:bodyPr/>
                    <a:lstStyle/>
                    <a:p>
                      <a:pPr algn="r" fontAlgn="b"/>
                      <a:r>
                        <a:rPr lang="en-US" sz="800" b="0" i="0" u="none" strike="noStrike" dirty="0">
                          <a:solidFill>
                            <a:srgbClr val="000000"/>
                          </a:solidFill>
                          <a:effectLst/>
                          <a:latin typeface="Arial" panose="020B0604020202020204" pitchFamily="34" charset="0"/>
                        </a:rPr>
                        <a:t>25,000.00</a:t>
                      </a:r>
                    </a:p>
                  </a:txBody>
                  <a:tcPr marL="9479" marR="9479" marT="9479" marB="0" anchor="b">
                    <a:lnL>
                      <a:noFill/>
                    </a:lnL>
                    <a:lnR>
                      <a:noFill/>
                    </a:lnR>
                    <a:lnT w="12700" cap="flat" cmpd="sng" algn="ctr">
                      <a:solidFill>
                        <a:srgbClr val="000000"/>
                      </a:solidFill>
                      <a:prstDash val="solid"/>
                      <a:round/>
                      <a:headEnd type="none" w="med" len="med"/>
                      <a:tailEnd type="none" w="med" len="med"/>
                    </a:lnT>
                    <a:lnB>
                      <a:noFill/>
                    </a:lnB>
                    <a:solidFill>
                      <a:srgbClr val="FFFF99"/>
                    </a:solidFill>
                  </a:tcPr>
                </a:tc>
                <a:tc>
                  <a:txBody>
                    <a:bodyPr/>
                    <a:lstStyle/>
                    <a:p>
                      <a:pPr algn="r" fontAlgn="b"/>
                      <a:r>
                        <a:rPr lang="en-US" sz="800" b="0" i="0" u="none" strike="noStrike" dirty="0">
                          <a:solidFill>
                            <a:srgbClr val="000000"/>
                          </a:solidFill>
                          <a:effectLst/>
                          <a:latin typeface="Arial" panose="020B0604020202020204" pitchFamily="34" charset="0"/>
                        </a:rPr>
                        <a:t>25,000.00</a:t>
                      </a:r>
                    </a:p>
                  </a:txBody>
                  <a:tcPr marL="9479" marR="9479" marT="9479" marB="0" anchor="b">
                    <a:lnL>
                      <a:noFill/>
                    </a:lnL>
                    <a:lnR>
                      <a:noFill/>
                    </a:lnR>
                    <a:lnT w="12700" cap="flat" cmpd="sng" algn="ctr">
                      <a:solidFill>
                        <a:srgbClr val="000000"/>
                      </a:solidFill>
                      <a:prstDash val="solid"/>
                      <a:round/>
                      <a:headEnd type="none" w="med" len="med"/>
                      <a:tailEnd type="none" w="med" len="med"/>
                    </a:lnT>
                    <a:lnB>
                      <a:noFill/>
                    </a:lnB>
                    <a:solidFill>
                      <a:srgbClr val="FFFF99"/>
                    </a:solidFill>
                  </a:tcPr>
                </a:tc>
                <a:extLst>
                  <a:ext uri="{0D108BD9-81ED-4DB2-BD59-A6C34878D82A}">
                    <a16:rowId xmlns:a16="http://schemas.microsoft.com/office/drawing/2014/main" val="2301094047"/>
                  </a:ext>
                </a:extLst>
              </a:tr>
            </a:tbl>
          </a:graphicData>
        </a:graphic>
      </p:graphicFrame>
      <p:sp>
        <p:nvSpPr>
          <p:cNvPr id="4" name="TextBox 3">
            <a:extLst>
              <a:ext uri="{FF2B5EF4-FFF2-40B4-BE49-F238E27FC236}">
                <a16:creationId xmlns:a16="http://schemas.microsoft.com/office/drawing/2014/main" id="{2B3F72AC-EB86-420F-B961-1E8FA9D3FD92}"/>
              </a:ext>
            </a:extLst>
          </p:cNvPr>
          <p:cNvSpPr txBox="1"/>
          <p:nvPr/>
        </p:nvSpPr>
        <p:spPr>
          <a:xfrm>
            <a:off x="425808" y="5295900"/>
            <a:ext cx="7886696" cy="369332"/>
          </a:xfrm>
          <a:prstGeom prst="rect">
            <a:avLst/>
          </a:prstGeom>
          <a:noFill/>
        </p:spPr>
        <p:txBody>
          <a:bodyPr wrap="square" rtlCol="0">
            <a:spAutoFit/>
          </a:bodyPr>
          <a:lstStyle/>
          <a:p>
            <a:r>
              <a:rPr lang="en-US" dirty="0"/>
              <a:t>Goal was to maintain budget at 2017 level</a:t>
            </a:r>
          </a:p>
        </p:txBody>
      </p:sp>
    </p:spTree>
    <p:extLst>
      <p:ext uri="{BB962C8B-B14F-4D97-AF65-F5344CB8AC3E}">
        <p14:creationId xmlns:p14="http://schemas.microsoft.com/office/powerpoint/2010/main" val="409421444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5807" y="393779"/>
            <a:ext cx="8373683" cy="643776"/>
          </a:xfrm>
        </p:spPr>
        <p:txBody>
          <a:bodyPr>
            <a:normAutofit fontScale="90000"/>
          </a:bodyPr>
          <a:lstStyle/>
          <a:p>
            <a:r>
              <a:rPr lang="en-US" b="1" dirty="0"/>
              <a:t>Culture &amp; Recreation – Other</a:t>
            </a:r>
            <a:endParaRPr lang="en-US" sz="2400" b="1" dirty="0"/>
          </a:p>
        </p:txBody>
      </p:sp>
      <p:graphicFrame>
        <p:nvGraphicFramePr>
          <p:cNvPr id="8" name="Content Placeholder 7">
            <a:extLst>
              <a:ext uri="{FF2B5EF4-FFF2-40B4-BE49-F238E27FC236}">
                <a16:creationId xmlns:a16="http://schemas.microsoft.com/office/drawing/2014/main" id="{68921AC2-E54F-422B-B6A6-A7C4B217B7CE}"/>
              </a:ext>
            </a:extLst>
          </p:cNvPr>
          <p:cNvGraphicFramePr>
            <a:graphicFrameLocks noGrp="1"/>
          </p:cNvGraphicFramePr>
          <p:nvPr>
            <p:ph idx="1"/>
            <p:extLst>
              <p:ext uri="{D42A27DB-BD31-4B8C-83A1-F6EECF244321}">
                <p14:modId xmlns:p14="http://schemas.microsoft.com/office/powerpoint/2010/main" val="1777559001"/>
              </p:ext>
            </p:extLst>
          </p:nvPr>
        </p:nvGraphicFramePr>
        <p:xfrm>
          <a:off x="266698" y="1138841"/>
          <a:ext cx="7886704" cy="2314955"/>
        </p:xfrm>
        <a:graphic>
          <a:graphicData uri="http://schemas.openxmlformats.org/drawingml/2006/table">
            <a:tbl>
              <a:tblPr/>
              <a:tblGrid>
                <a:gridCol w="563336">
                  <a:extLst>
                    <a:ext uri="{9D8B030D-6E8A-4147-A177-3AD203B41FA5}">
                      <a16:colId xmlns:a16="http://schemas.microsoft.com/office/drawing/2014/main" val="4178594269"/>
                    </a:ext>
                  </a:extLst>
                </a:gridCol>
                <a:gridCol w="563336">
                  <a:extLst>
                    <a:ext uri="{9D8B030D-6E8A-4147-A177-3AD203B41FA5}">
                      <a16:colId xmlns:a16="http://schemas.microsoft.com/office/drawing/2014/main" val="4158896573"/>
                    </a:ext>
                  </a:extLst>
                </a:gridCol>
                <a:gridCol w="563336">
                  <a:extLst>
                    <a:ext uri="{9D8B030D-6E8A-4147-A177-3AD203B41FA5}">
                      <a16:colId xmlns:a16="http://schemas.microsoft.com/office/drawing/2014/main" val="714288307"/>
                    </a:ext>
                  </a:extLst>
                </a:gridCol>
                <a:gridCol w="563336">
                  <a:extLst>
                    <a:ext uri="{9D8B030D-6E8A-4147-A177-3AD203B41FA5}">
                      <a16:colId xmlns:a16="http://schemas.microsoft.com/office/drawing/2014/main" val="1739787215"/>
                    </a:ext>
                  </a:extLst>
                </a:gridCol>
                <a:gridCol w="563336">
                  <a:extLst>
                    <a:ext uri="{9D8B030D-6E8A-4147-A177-3AD203B41FA5}">
                      <a16:colId xmlns:a16="http://schemas.microsoft.com/office/drawing/2014/main" val="3550621875"/>
                    </a:ext>
                  </a:extLst>
                </a:gridCol>
                <a:gridCol w="563336">
                  <a:extLst>
                    <a:ext uri="{9D8B030D-6E8A-4147-A177-3AD203B41FA5}">
                      <a16:colId xmlns:a16="http://schemas.microsoft.com/office/drawing/2014/main" val="3606658284"/>
                    </a:ext>
                  </a:extLst>
                </a:gridCol>
                <a:gridCol w="563336">
                  <a:extLst>
                    <a:ext uri="{9D8B030D-6E8A-4147-A177-3AD203B41FA5}">
                      <a16:colId xmlns:a16="http://schemas.microsoft.com/office/drawing/2014/main" val="194142191"/>
                    </a:ext>
                  </a:extLst>
                </a:gridCol>
                <a:gridCol w="563336">
                  <a:extLst>
                    <a:ext uri="{9D8B030D-6E8A-4147-A177-3AD203B41FA5}">
                      <a16:colId xmlns:a16="http://schemas.microsoft.com/office/drawing/2014/main" val="190217359"/>
                    </a:ext>
                  </a:extLst>
                </a:gridCol>
                <a:gridCol w="563336">
                  <a:extLst>
                    <a:ext uri="{9D8B030D-6E8A-4147-A177-3AD203B41FA5}">
                      <a16:colId xmlns:a16="http://schemas.microsoft.com/office/drawing/2014/main" val="1063677215"/>
                    </a:ext>
                  </a:extLst>
                </a:gridCol>
                <a:gridCol w="563336">
                  <a:extLst>
                    <a:ext uri="{9D8B030D-6E8A-4147-A177-3AD203B41FA5}">
                      <a16:colId xmlns:a16="http://schemas.microsoft.com/office/drawing/2014/main" val="2455957255"/>
                    </a:ext>
                  </a:extLst>
                </a:gridCol>
                <a:gridCol w="563336">
                  <a:extLst>
                    <a:ext uri="{9D8B030D-6E8A-4147-A177-3AD203B41FA5}">
                      <a16:colId xmlns:a16="http://schemas.microsoft.com/office/drawing/2014/main" val="3091308084"/>
                    </a:ext>
                  </a:extLst>
                </a:gridCol>
                <a:gridCol w="563336">
                  <a:extLst>
                    <a:ext uri="{9D8B030D-6E8A-4147-A177-3AD203B41FA5}">
                      <a16:colId xmlns:a16="http://schemas.microsoft.com/office/drawing/2014/main" val="2727961092"/>
                    </a:ext>
                  </a:extLst>
                </a:gridCol>
                <a:gridCol w="563336">
                  <a:extLst>
                    <a:ext uri="{9D8B030D-6E8A-4147-A177-3AD203B41FA5}">
                      <a16:colId xmlns:a16="http://schemas.microsoft.com/office/drawing/2014/main" val="2887716945"/>
                    </a:ext>
                  </a:extLst>
                </a:gridCol>
                <a:gridCol w="563336">
                  <a:extLst>
                    <a:ext uri="{9D8B030D-6E8A-4147-A177-3AD203B41FA5}">
                      <a16:colId xmlns:a16="http://schemas.microsoft.com/office/drawing/2014/main" val="3396870865"/>
                    </a:ext>
                  </a:extLst>
                </a:gridCol>
              </a:tblGrid>
              <a:tr h="176042">
                <a:tc>
                  <a:txBody>
                    <a:bodyPr/>
                    <a:lstStyle/>
                    <a:p>
                      <a:pPr algn="l" fontAlgn="b"/>
                      <a:endParaRPr lang="en-US" sz="700" b="1" i="0" u="none" strike="noStrike" dirty="0">
                        <a:solidFill>
                          <a:srgbClr val="000000"/>
                        </a:solidFill>
                        <a:effectLst/>
                        <a:latin typeface="Arial" panose="020B0604020202020204" pitchFamily="34" charset="0"/>
                      </a:endParaRPr>
                    </a:p>
                  </a:txBody>
                  <a:tcPr marL="8802" marR="8802" marT="8802" marB="0" anchor="b">
                    <a:lnL>
                      <a:noFill/>
                    </a:lnL>
                    <a:lnR>
                      <a:noFill/>
                    </a:lnR>
                    <a:lnT>
                      <a:noFill/>
                    </a:lnT>
                    <a:lnB>
                      <a:noFill/>
                    </a:lnB>
                  </a:tcPr>
                </a:tc>
                <a:tc gridSpan="2">
                  <a:txBody>
                    <a:bodyPr/>
                    <a:lstStyle/>
                    <a:p>
                      <a:pPr algn="l" fontAlgn="b"/>
                      <a:r>
                        <a:rPr lang="en-US" sz="700" b="1" i="0" u="none" strike="noStrike" dirty="0">
                          <a:solidFill>
                            <a:srgbClr val="000000"/>
                          </a:solidFill>
                          <a:effectLst/>
                          <a:latin typeface="Arial" panose="020B0604020202020204" pitchFamily="34" charset="0"/>
                        </a:rPr>
                        <a:t>55310 · CELEBRATIONS</a:t>
                      </a:r>
                    </a:p>
                  </a:txBody>
                  <a:tcPr marL="8802" marR="8802" marT="8802" marB="0" anchor="b">
                    <a:lnL>
                      <a:noFill/>
                    </a:lnL>
                    <a:lnR>
                      <a:noFill/>
                    </a:lnR>
                    <a:lnT>
                      <a:noFill/>
                    </a:lnT>
                    <a:lnB>
                      <a:noFill/>
                    </a:lnB>
                  </a:tcPr>
                </a:tc>
                <a:tc hMerge="1">
                  <a:txBody>
                    <a:bodyPr/>
                    <a:lstStyle/>
                    <a:p>
                      <a:endParaRPr lang="en-US"/>
                    </a:p>
                  </a:txBody>
                  <a:tcPr/>
                </a:tc>
                <a:tc>
                  <a:txBody>
                    <a:bodyPr/>
                    <a:lstStyle/>
                    <a:p>
                      <a:pPr algn="l" fontAlgn="b"/>
                      <a:endParaRPr lang="en-US" sz="700" b="1" i="0" u="none" strike="noStrike" dirty="0">
                        <a:solidFill>
                          <a:srgbClr val="000000"/>
                        </a:solidFill>
                        <a:effectLst/>
                        <a:latin typeface="Arial" panose="020B0604020202020204" pitchFamily="34" charset="0"/>
                      </a:endParaRPr>
                    </a:p>
                  </a:txBody>
                  <a:tcPr marL="8802" marR="8802" marT="8802" marB="0" anchor="b">
                    <a:lnL>
                      <a:noFill/>
                    </a:lnL>
                    <a:lnR>
                      <a:noFill/>
                    </a:lnR>
                    <a:lnT>
                      <a:noFill/>
                    </a:lnT>
                    <a:lnB>
                      <a:noFill/>
                    </a:lnB>
                  </a:tcPr>
                </a:tc>
                <a:tc>
                  <a:txBody>
                    <a:bodyPr/>
                    <a:lstStyle/>
                    <a:p>
                      <a:pPr algn="l" fontAlgn="b"/>
                      <a:endParaRPr lang="en-US" sz="700" b="1" i="0" u="none" strike="noStrike" dirty="0">
                        <a:solidFill>
                          <a:srgbClr val="000000"/>
                        </a:solidFill>
                        <a:effectLst/>
                        <a:latin typeface="Arial" panose="020B0604020202020204" pitchFamily="34" charset="0"/>
                      </a:endParaRPr>
                    </a:p>
                  </a:txBody>
                  <a:tcPr marL="8802" marR="8802" marT="8802" marB="0" anchor="b">
                    <a:lnL>
                      <a:noFill/>
                    </a:lnL>
                    <a:lnR>
                      <a:noFill/>
                    </a:lnR>
                    <a:lnT>
                      <a:noFill/>
                    </a:lnT>
                    <a:lnB>
                      <a:noFill/>
                    </a:lnB>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8802" marR="8802" marT="8802" marB="0" anchor="b">
                    <a:lnL>
                      <a:noFill/>
                    </a:lnL>
                    <a:lnR>
                      <a:noFill/>
                    </a:lnR>
                    <a:lnT>
                      <a:noFill/>
                    </a:lnT>
                    <a:lnB>
                      <a:noFill/>
                    </a:lnB>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8802" marR="8802" marT="8802" marB="0" anchor="b">
                    <a:lnL>
                      <a:noFill/>
                    </a:lnL>
                    <a:lnR>
                      <a:noFill/>
                    </a:lnR>
                    <a:lnT>
                      <a:noFill/>
                    </a:lnT>
                    <a:lnB>
                      <a:noFill/>
                    </a:lnB>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8802" marR="8802" marT="8802" marB="0" anchor="b">
                    <a:lnL>
                      <a:noFill/>
                    </a:lnL>
                    <a:lnR>
                      <a:noFill/>
                    </a:lnR>
                    <a:lnT>
                      <a:noFill/>
                    </a:lnT>
                    <a:lnB>
                      <a:noFill/>
                    </a:lnB>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8802" marR="8802" marT="8802" marB="0" anchor="b">
                    <a:lnL>
                      <a:noFill/>
                    </a:lnL>
                    <a:lnR>
                      <a:noFill/>
                    </a:lnR>
                    <a:lnT>
                      <a:noFill/>
                    </a:lnT>
                    <a:lnB>
                      <a:noFill/>
                    </a:lnB>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8802" marR="8802" marT="8802" marB="0" anchor="b">
                    <a:lnL>
                      <a:noFill/>
                    </a:lnL>
                    <a:lnR>
                      <a:noFill/>
                    </a:lnR>
                    <a:lnT>
                      <a:noFill/>
                    </a:lnT>
                    <a:lnB>
                      <a:noFill/>
                    </a:lnB>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8802" marR="8802" marT="8802" marB="0" anchor="b">
                    <a:lnL>
                      <a:noFill/>
                    </a:lnL>
                    <a:lnR>
                      <a:noFill/>
                    </a:lnR>
                    <a:lnT>
                      <a:noFill/>
                    </a:lnT>
                    <a:lnB>
                      <a:noFill/>
                    </a:lnB>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8802" marR="8802" marT="8802" marB="0" anchor="b">
                    <a:lnL>
                      <a:noFill/>
                    </a:lnL>
                    <a:lnR>
                      <a:noFill/>
                    </a:lnR>
                    <a:lnT>
                      <a:noFill/>
                    </a:lnT>
                    <a:lnB>
                      <a:noFill/>
                    </a:lnB>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8802" marR="8802" marT="8802" marB="0" anchor="b">
                    <a:lnL>
                      <a:noFill/>
                    </a:lnL>
                    <a:lnR>
                      <a:noFill/>
                    </a:lnR>
                    <a:lnT>
                      <a:noFill/>
                    </a:lnT>
                    <a:lnB>
                      <a:noFill/>
                    </a:lnB>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8802" marR="8802" marT="8802" marB="0" anchor="b">
                    <a:lnL>
                      <a:noFill/>
                    </a:lnL>
                    <a:lnR>
                      <a:noFill/>
                    </a:lnR>
                    <a:lnT>
                      <a:noFill/>
                    </a:lnT>
                    <a:lnB>
                      <a:noFill/>
                    </a:lnB>
                  </a:tcPr>
                </a:tc>
                <a:extLst>
                  <a:ext uri="{0D108BD9-81ED-4DB2-BD59-A6C34878D82A}">
                    <a16:rowId xmlns:a16="http://schemas.microsoft.com/office/drawing/2014/main" val="2909696777"/>
                  </a:ext>
                </a:extLst>
              </a:tr>
              <a:tr h="176042">
                <a:tc>
                  <a:txBody>
                    <a:bodyPr/>
                    <a:lstStyle/>
                    <a:p>
                      <a:pPr algn="l" fontAlgn="b"/>
                      <a:endParaRPr lang="en-US" sz="700" b="1" i="0" u="none" strike="noStrike" dirty="0">
                        <a:solidFill>
                          <a:srgbClr val="000000"/>
                        </a:solidFill>
                        <a:effectLst/>
                        <a:latin typeface="Arial" panose="020B0604020202020204" pitchFamily="34" charset="0"/>
                      </a:endParaRPr>
                    </a:p>
                  </a:txBody>
                  <a:tcPr marL="8802" marR="8802" marT="8802" marB="0" anchor="b">
                    <a:lnL>
                      <a:noFill/>
                    </a:lnL>
                    <a:lnR>
                      <a:noFill/>
                    </a:lnR>
                    <a:lnT>
                      <a:noFill/>
                    </a:lnT>
                    <a:lnB>
                      <a:noFill/>
                    </a:lnB>
                  </a:tcPr>
                </a:tc>
                <a:tc>
                  <a:txBody>
                    <a:bodyPr/>
                    <a:lstStyle/>
                    <a:p>
                      <a:pPr algn="l" fontAlgn="b"/>
                      <a:endParaRPr lang="en-US" sz="700" b="1" i="0" u="none" strike="noStrike" dirty="0">
                        <a:solidFill>
                          <a:srgbClr val="000000"/>
                        </a:solidFill>
                        <a:effectLst/>
                        <a:latin typeface="Arial" panose="020B0604020202020204" pitchFamily="34" charset="0"/>
                      </a:endParaRPr>
                    </a:p>
                  </a:txBody>
                  <a:tcPr marL="8802" marR="8802" marT="8802" marB="0" anchor="b">
                    <a:lnL>
                      <a:noFill/>
                    </a:lnL>
                    <a:lnR>
                      <a:noFill/>
                    </a:lnR>
                    <a:lnT>
                      <a:noFill/>
                    </a:lnT>
                    <a:lnB>
                      <a:noFill/>
                    </a:lnB>
                  </a:tcPr>
                </a:tc>
                <a:tc gridSpan="3">
                  <a:txBody>
                    <a:bodyPr/>
                    <a:lstStyle/>
                    <a:p>
                      <a:pPr algn="l" fontAlgn="b"/>
                      <a:r>
                        <a:rPr lang="en-US" sz="700" b="1" i="0" u="none" strike="noStrike" dirty="0">
                          <a:solidFill>
                            <a:srgbClr val="000000"/>
                          </a:solidFill>
                          <a:effectLst/>
                          <a:latin typeface="Arial" panose="020B0604020202020204" pitchFamily="34" charset="0"/>
                        </a:rPr>
                        <a:t>55311 · CHRISTMAS DECORATIONS</a:t>
                      </a:r>
                    </a:p>
                  </a:txBody>
                  <a:tcPr marL="8802" marR="8802" marT="8802" marB="0" anchor="b">
                    <a:lnL>
                      <a:noFill/>
                    </a:lnL>
                    <a:lnR>
                      <a:noFill/>
                    </a:lnR>
                    <a:lnT>
                      <a:noFill/>
                    </a:lnT>
                    <a:lnB>
                      <a:noFill/>
                    </a:lnB>
                  </a:tcPr>
                </a:tc>
                <a:tc hMerge="1">
                  <a:txBody>
                    <a:bodyPr/>
                    <a:lstStyle/>
                    <a:p>
                      <a:endParaRPr lang="en-US"/>
                    </a:p>
                  </a:txBody>
                  <a:tcPr/>
                </a:tc>
                <a:tc hMerge="1">
                  <a:txBody>
                    <a:bodyPr/>
                    <a:lstStyle/>
                    <a:p>
                      <a:endParaRPr lang="en-US"/>
                    </a:p>
                  </a:txBody>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8802" marR="8802" marT="8802" marB="0" anchor="b">
                    <a:lnL>
                      <a:noFill/>
                    </a:lnL>
                    <a:lnR>
                      <a:noFill/>
                    </a:lnR>
                    <a:lnT>
                      <a:noFill/>
                    </a:lnT>
                    <a:lnB>
                      <a:noFill/>
                    </a:lnB>
                  </a:tcPr>
                </a:tc>
                <a:tc>
                  <a:txBody>
                    <a:bodyPr/>
                    <a:lstStyle/>
                    <a:p>
                      <a:pPr algn="r" fontAlgn="b"/>
                      <a:r>
                        <a:rPr lang="en-US" sz="700" b="0" i="0" u="none" strike="noStrike" dirty="0">
                          <a:solidFill>
                            <a:srgbClr val="000000"/>
                          </a:solidFill>
                          <a:effectLst/>
                          <a:latin typeface="Arial" panose="020B0604020202020204" pitchFamily="34" charset="0"/>
                        </a:rPr>
                        <a:t>386.83</a:t>
                      </a:r>
                    </a:p>
                  </a:txBody>
                  <a:tcPr marL="8802" marR="8802" marT="8802" marB="0" anchor="b">
                    <a:lnL>
                      <a:noFill/>
                    </a:lnL>
                    <a:lnR>
                      <a:noFill/>
                    </a:lnR>
                    <a:lnT>
                      <a:noFill/>
                    </a:lnT>
                    <a:lnB>
                      <a:noFill/>
                    </a:lnB>
                    <a:solidFill>
                      <a:srgbClr val="CCCCFF"/>
                    </a:solidFill>
                  </a:tcPr>
                </a:tc>
                <a:tc>
                  <a:txBody>
                    <a:bodyPr/>
                    <a:lstStyle/>
                    <a:p>
                      <a:pPr algn="r" fontAlgn="b"/>
                      <a:r>
                        <a:rPr lang="en-US" sz="700" b="0" i="0" u="none" strike="noStrike" dirty="0">
                          <a:solidFill>
                            <a:srgbClr val="000000"/>
                          </a:solidFill>
                          <a:effectLst/>
                          <a:latin typeface="Arial" panose="020B0604020202020204" pitchFamily="34" charset="0"/>
                        </a:rPr>
                        <a:t>0.00</a:t>
                      </a:r>
                    </a:p>
                  </a:txBody>
                  <a:tcPr marL="8802" marR="8802" marT="8802" marB="0" anchor="b">
                    <a:lnL>
                      <a:noFill/>
                    </a:lnL>
                    <a:lnR>
                      <a:noFill/>
                    </a:lnR>
                    <a:lnT>
                      <a:noFill/>
                    </a:lnT>
                    <a:lnB>
                      <a:noFill/>
                    </a:lnB>
                    <a:solidFill>
                      <a:srgbClr val="99CCFF"/>
                    </a:solidFill>
                  </a:tcPr>
                </a:tc>
                <a:tc>
                  <a:txBody>
                    <a:bodyPr/>
                    <a:lstStyle/>
                    <a:p>
                      <a:pPr algn="r" fontAlgn="b"/>
                      <a:r>
                        <a:rPr lang="en-US" sz="700" b="0" i="0" u="none" strike="noStrike" dirty="0">
                          <a:solidFill>
                            <a:srgbClr val="000000"/>
                          </a:solidFill>
                          <a:effectLst/>
                          <a:latin typeface="Arial" panose="020B0604020202020204" pitchFamily="34" charset="0"/>
                        </a:rPr>
                        <a:t>6,468.11</a:t>
                      </a:r>
                    </a:p>
                  </a:txBody>
                  <a:tcPr marL="8802" marR="8802" marT="8802" marB="0" anchor="b">
                    <a:lnL>
                      <a:noFill/>
                    </a:lnL>
                    <a:lnR>
                      <a:noFill/>
                    </a:lnR>
                    <a:lnT>
                      <a:noFill/>
                    </a:lnT>
                    <a:lnB>
                      <a:noFill/>
                    </a:lnB>
                    <a:solidFill>
                      <a:srgbClr val="FFFF99"/>
                    </a:solidFill>
                  </a:tcPr>
                </a:tc>
                <a:tc>
                  <a:txBody>
                    <a:bodyPr/>
                    <a:lstStyle/>
                    <a:p>
                      <a:pPr algn="r" fontAlgn="b"/>
                      <a:r>
                        <a:rPr lang="en-US" sz="700" b="0" i="0" u="none" strike="noStrike" dirty="0">
                          <a:solidFill>
                            <a:srgbClr val="000000"/>
                          </a:solidFill>
                          <a:effectLst/>
                          <a:latin typeface="Arial" panose="020B0604020202020204" pitchFamily="34" charset="0"/>
                        </a:rPr>
                        <a:t>1,397.34</a:t>
                      </a:r>
                    </a:p>
                  </a:txBody>
                  <a:tcPr marL="8802" marR="8802" marT="8802" marB="0" anchor="b">
                    <a:lnL>
                      <a:noFill/>
                    </a:lnL>
                    <a:lnR>
                      <a:noFill/>
                    </a:lnR>
                    <a:lnT>
                      <a:noFill/>
                    </a:lnT>
                    <a:lnB>
                      <a:noFill/>
                    </a:lnB>
                    <a:solidFill>
                      <a:srgbClr val="FFFF99"/>
                    </a:solidFill>
                  </a:tcPr>
                </a:tc>
                <a:tc>
                  <a:txBody>
                    <a:bodyPr/>
                    <a:lstStyle/>
                    <a:p>
                      <a:pPr algn="r" fontAlgn="b"/>
                      <a:r>
                        <a:rPr lang="en-US" sz="700" b="0" i="0" u="none" strike="noStrike" dirty="0">
                          <a:solidFill>
                            <a:srgbClr val="000000"/>
                          </a:solidFill>
                          <a:effectLst/>
                          <a:latin typeface="Arial" panose="020B0604020202020204" pitchFamily="34" charset="0"/>
                        </a:rPr>
                        <a:t>7,602.66</a:t>
                      </a:r>
                    </a:p>
                  </a:txBody>
                  <a:tcPr marL="8802" marR="8802" marT="8802" marB="0" anchor="b">
                    <a:lnL>
                      <a:noFill/>
                    </a:lnL>
                    <a:lnR>
                      <a:noFill/>
                    </a:lnR>
                    <a:lnT>
                      <a:noFill/>
                    </a:lnT>
                    <a:lnB>
                      <a:noFill/>
                    </a:lnB>
                    <a:solidFill>
                      <a:srgbClr val="FFFF99"/>
                    </a:solidFill>
                  </a:tcPr>
                </a:tc>
                <a:tc>
                  <a:txBody>
                    <a:bodyPr/>
                    <a:lstStyle/>
                    <a:p>
                      <a:pPr algn="r" fontAlgn="b"/>
                      <a:r>
                        <a:rPr lang="en-US" sz="700" b="0" i="0" u="none" strike="noStrike" dirty="0">
                          <a:solidFill>
                            <a:srgbClr val="000000"/>
                          </a:solidFill>
                          <a:effectLst/>
                          <a:latin typeface="Arial" panose="020B0604020202020204" pitchFamily="34" charset="0"/>
                        </a:rPr>
                        <a:t>9,000.00</a:t>
                      </a:r>
                    </a:p>
                  </a:txBody>
                  <a:tcPr marL="8802" marR="8802" marT="8802" marB="0" anchor="b">
                    <a:lnL>
                      <a:noFill/>
                    </a:lnL>
                    <a:lnR>
                      <a:noFill/>
                    </a:lnR>
                    <a:lnT>
                      <a:noFill/>
                    </a:lnT>
                    <a:lnB>
                      <a:noFill/>
                    </a:lnB>
                    <a:solidFill>
                      <a:srgbClr val="FFFF99"/>
                    </a:solidFill>
                  </a:tcPr>
                </a:tc>
                <a:tc>
                  <a:txBody>
                    <a:bodyPr/>
                    <a:lstStyle/>
                    <a:p>
                      <a:pPr algn="r" fontAlgn="b"/>
                      <a:r>
                        <a:rPr lang="en-US" sz="700" b="0" i="0" u="none" strike="noStrike" dirty="0">
                          <a:solidFill>
                            <a:srgbClr val="000000"/>
                          </a:solidFill>
                          <a:effectLst/>
                          <a:latin typeface="Arial" panose="020B0604020202020204" pitchFamily="34" charset="0"/>
                        </a:rPr>
                        <a:t>9,000.00</a:t>
                      </a:r>
                    </a:p>
                  </a:txBody>
                  <a:tcPr marL="8802" marR="8802" marT="8802" marB="0" anchor="b">
                    <a:lnL>
                      <a:noFill/>
                    </a:lnL>
                    <a:lnR>
                      <a:noFill/>
                    </a:lnR>
                    <a:lnT>
                      <a:noFill/>
                    </a:lnT>
                    <a:lnB>
                      <a:noFill/>
                    </a:lnB>
                    <a:solidFill>
                      <a:srgbClr val="FFFF99"/>
                    </a:solidFill>
                  </a:tcPr>
                </a:tc>
                <a:tc>
                  <a:txBody>
                    <a:bodyPr/>
                    <a:lstStyle/>
                    <a:p>
                      <a:pPr algn="r" fontAlgn="b"/>
                      <a:r>
                        <a:rPr lang="en-US" sz="700" b="0" i="0" u="none" strike="noStrike" dirty="0">
                          <a:solidFill>
                            <a:srgbClr val="000000"/>
                          </a:solidFill>
                          <a:effectLst/>
                          <a:latin typeface="Arial" panose="020B0604020202020204" pitchFamily="34" charset="0"/>
                        </a:rPr>
                        <a:t>0.00</a:t>
                      </a:r>
                    </a:p>
                  </a:txBody>
                  <a:tcPr marL="8802" marR="8802" marT="8802" marB="0" anchor="b">
                    <a:lnL>
                      <a:noFill/>
                    </a:lnL>
                    <a:lnR>
                      <a:noFill/>
                    </a:lnR>
                    <a:lnT>
                      <a:noFill/>
                    </a:lnT>
                    <a:lnB>
                      <a:noFill/>
                    </a:lnB>
                    <a:solidFill>
                      <a:srgbClr val="FFFF99"/>
                    </a:solidFill>
                  </a:tcPr>
                </a:tc>
                <a:extLst>
                  <a:ext uri="{0D108BD9-81ED-4DB2-BD59-A6C34878D82A}">
                    <a16:rowId xmlns:a16="http://schemas.microsoft.com/office/drawing/2014/main" val="3120196842"/>
                  </a:ext>
                </a:extLst>
              </a:tr>
              <a:tr h="176042">
                <a:tc>
                  <a:txBody>
                    <a:bodyPr/>
                    <a:lstStyle/>
                    <a:p>
                      <a:pPr algn="l" fontAlgn="b"/>
                      <a:endParaRPr lang="en-US" sz="700" b="1" i="0" u="none" strike="noStrike" dirty="0">
                        <a:solidFill>
                          <a:srgbClr val="000000"/>
                        </a:solidFill>
                        <a:effectLst/>
                        <a:latin typeface="Arial" panose="020B0604020202020204" pitchFamily="34" charset="0"/>
                      </a:endParaRPr>
                    </a:p>
                  </a:txBody>
                  <a:tcPr marL="8802" marR="8802" marT="8802" marB="0" anchor="b">
                    <a:lnL>
                      <a:noFill/>
                    </a:lnL>
                    <a:lnR>
                      <a:noFill/>
                    </a:lnR>
                    <a:lnT>
                      <a:noFill/>
                    </a:lnT>
                    <a:lnB>
                      <a:noFill/>
                    </a:lnB>
                  </a:tcPr>
                </a:tc>
                <a:tc>
                  <a:txBody>
                    <a:bodyPr/>
                    <a:lstStyle/>
                    <a:p>
                      <a:pPr algn="l" fontAlgn="b"/>
                      <a:endParaRPr lang="en-US" sz="700" b="1" i="0" u="none" strike="noStrike" dirty="0">
                        <a:solidFill>
                          <a:srgbClr val="000000"/>
                        </a:solidFill>
                        <a:effectLst/>
                        <a:latin typeface="Arial" panose="020B0604020202020204" pitchFamily="34" charset="0"/>
                      </a:endParaRPr>
                    </a:p>
                  </a:txBody>
                  <a:tcPr marL="8802" marR="8802" marT="8802" marB="0" anchor="b">
                    <a:lnL>
                      <a:noFill/>
                    </a:lnL>
                    <a:lnR>
                      <a:noFill/>
                    </a:lnR>
                    <a:lnT>
                      <a:noFill/>
                    </a:lnT>
                    <a:lnB>
                      <a:noFill/>
                    </a:lnB>
                  </a:tcPr>
                </a:tc>
                <a:tc gridSpan="3">
                  <a:txBody>
                    <a:bodyPr/>
                    <a:lstStyle/>
                    <a:p>
                      <a:pPr algn="l" fontAlgn="b"/>
                      <a:r>
                        <a:rPr lang="en-US" sz="700" b="1" i="0" u="none" strike="noStrike" dirty="0">
                          <a:solidFill>
                            <a:srgbClr val="000000"/>
                          </a:solidFill>
                          <a:effectLst/>
                          <a:latin typeface="Arial" panose="020B0604020202020204" pitchFamily="34" charset="0"/>
                        </a:rPr>
                        <a:t>55312 · FIREWORKS DISPLAY</a:t>
                      </a:r>
                    </a:p>
                  </a:txBody>
                  <a:tcPr marL="8802" marR="8802" marT="8802" marB="0" anchor="b">
                    <a:lnL>
                      <a:noFill/>
                    </a:lnL>
                    <a:lnR>
                      <a:noFill/>
                    </a:lnR>
                    <a:lnT>
                      <a:noFill/>
                    </a:lnT>
                    <a:lnB>
                      <a:noFill/>
                    </a:lnB>
                  </a:tcPr>
                </a:tc>
                <a:tc hMerge="1">
                  <a:txBody>
                    <a:bodyPr/>
                    <a:lstStyle/>
                    <a:p>
                      <a:endParaRPr lang="en-US"/>
                    </a:p>
                  </a:txBody>
                  <a:tcPr/>
                </a:tc>
                <a:tc hMerge="1">
                  <a:txBody>
                    <a:bodyPr/>
                    <a:lstStyle/>
                    <a:p>
                      <a:endParaRPr lang="en-US"/>
                    </a:p>
                  </a:txBody>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8802" marR="8802" marT="8802" marB="0" anchor="b">
                    <a:lnL>
                      <a:noFill/>
                    </a:lnL>
                    <a:lnR>
                      <a:noFill/>
                    </a:lnR>
                    <a:lnT>
                      <a:noFill/>
                    </a:lnT>
                    <a:lnB>
                      <a:noFill/>
                    </a:lnB>
                  </a:tcPr>
                </a:tc>
                <a:tc>
                  <a:txBody>
                    <a:bodyPr/>
                    <a:lstStyle/>
                    <a:p>
                      <a:pPr algn="r" fontAlgn="b"/>
                      <a:r>
                        <a:rPr lang="en-US" sz="700" b="0" i="0" u="none" strike="noStrike" dirty="0">
                          <a:solidFill>
                            <a:srgbClr val="000000"/>
                          </a:solidFill>
                          <a:effectLst/>
                          <a:latin typeface="Arial" panose="020B0604020202020204" pitchFamily="34" charset="0"/>
                        </a:rPr>
                        <a:t>9,629.00</a:t>
                      </a:r>
                    </a:p>
                  </a:txBody>
                  <a:tcPr marL="8802" marR="8802" marT="8802" marB="0" anchor="b">
                    <a:lnL>
                      <a:noFill/>
                    </a:lnL>
                    <a:lnR>
                      <a:noFill/>
                    </a:lnR>
                    <a:lnT>
                      <a:noFill/>
                    </a:lnT>
                    <a:lnB>
                      <a:noFill/>
                    </a:lnB>
                    <a:solidFill>
                      <a:srgbClr val="CCCCFF"/>
                    </a:solidFill>
                  </a:tcPr>
                </a:tc>
                <a:tc>
                  <a:txBody>
                    <a:bodyPr/>
                    <a:lstStyle/>
                    <a:p>
                      <a:pPr algn="r" fontAlgn="b"/>
                      <a:r>
                        <a:rPr lang="en-US" sz="700" b="0" i="0" u="none" strike="noStrike" dirty="0">
                          <a:solidFill>
                            <a:srgbClr val="000000"/>
                          </a:solidFill>
                          <a:effectLst/>
                          <a:latin typeface="Arial" panose="020B0604020202020204" pitchFamily="34" charset="0"/>
                        </a:rPr>
                        <a:t>9,811.00</a:t>
                      </a:r>
                    </a:p>
                  </a:txBody>
                  <a:tcPr marL="8802" marR="8802" marT="8802" marB="0" anchor="b">
                    <a:lnL>
                      <a:noFill/>
                    </a:lnL>
                    <a:lnR>
                      <a:noFill/>
                    </a:lnR>
                    <a:lnT>
                      <a:noFill/>
                    </a:lnT>
                    <a:lnB>
                      <a:noFill/>
                    </a:lnB>
                    <a:solidFill>
                      <a:srgbClr val="99CCFF"/>
                    </a:solidFill>
                  </a:tcPr>
                </a:tc>
                <a:tc>
                  <a:txBody>
                    <a:bodyPr/>
                    <a:lstStyle/>
                    <a:p>
                      <a:pPr algn="r" fontAlgn="b"/>
                      <a:r>
                        <a:rPr lang="en-US" sz="700" b="0" i="0" u="none" strike="noStrike" dirty="0">
                          <a:solidFill>
                            <a:srgbClr val="000000"/>
                          </a:solidFill>
                          <a:effectLst/>
                          <a:latin typeface="Arial" panose="020B0604020202020204" pitchFamily="34" charset="0"/>
                        </a:rPr>
                        <a:t>10,900.00</a:t>
                      </a:r>
                    </a:p>
                  </a:txBody>
                  <a:tcPr marL="8802" marR="8802" marT="8802" marB="0" anchor="b">
                    <a:lnL>
                      <a:noFill/>
                    </a:lnL>
                    <a:lnR>
                      <a:noFill/>
                    </a:lnR>
                    <a:lnT>
                      <a:noFill/>
                    </a:lnT>
                    <a:lnB>
                      <a:noFill/>
                    </a:lnB>
                    <a:solidFill>
                      <a:srgbClr val="FFFF99"/>
                    </a:solidFill>
                  </a:tcPr>
                </a:tc>
                <a:tc>
                  <a:txBody>
                    <a:bodyPr/>
                    <a:lstStyle/>
                    <a:p>
                      <a:pPr algn="r" fontAlgn="b"/>
                      <a:r>
                        <a:rPr lang="en-US" sz="700" b="0" i="0" u="none" strike="noStrike" dirty="0">
                          <a:solidFill>
                            <a:srgbClr val="000000"/>
                          </a:solidFill>
                          <a:effectLst/>
                          <a:latin typeface="Arial" panose="020B0604020202020204" pitchFamily="34" charset="0"/>
                        </a:rPr>
                        <a:t>8,000.00</a:t>
                      </a:r>
                    </a:p>
                  </a:txBody>
                  <a:tcPr marL="8802" marR="8802" marT="8802" marB="0" anchor="b">
                    <a:lnL>
                      <a:noFill/>
                    </a:lnL>
                    <a:lnR>
                      <a:noFill/>
                    </a:lnR>
                    <a:lnT>
                      <a:noFill/>
                    </a:lnT>
                    <a:lnB>
                      <a:noFill/>
                    </a:lnB>
                    <a:solidFill>
                      <a:srgbClr val="FFFF99"/>
                    </a:solidFill>
                  </a:tcPr>
                </a:tc>
                <a:tc>
                  <a:txBody>
                    <a:bodyPr/>
                    <a:lstStyle/>
                    <a:p>
                      <a:pPr algn="r" fontAlgn="b"/>
                      <a:r>
                        <a:rPr lang="en-US" sz="700" b="0" i="0" u="none" strike="noStrike" dirty="0">
                          <a:solidFill>
                            <a:srgbClr val="000000"/>
                          </a:solidFill>
                          <a:effectLst/>
                          <a:latin typeface="Arial" panose="020B0604020202020204" pitchFamily="34" charset="0"/>
                        </a:rPr>
                        <a:t>0.00</a:t>
                      </a:r>
                    </a:p>
                  </a:txBody>
                  <a:tcPr marL="8802" marR="8802" marT="8802" marB="0" anchor="b">
                    <a:lnL>
                      <a:noFill/>
                    </a:lnL>
                    <a:lnR>
                      <a:noFill/>
                    </a:lnR>
                    <a:lnT>
                      <a:noFill/>
                    </a:lnT>
                    <a:lnB>
                      <a:noFill/>
                    </a:lnB>
                    <a:solidFill>
                      <a:srgbClr val="FFFF99"/>
                    </a:solidFill>
                  </a:tcPr>
                </a:tc>
                <a:tc>
                  <a:txBody>
                    <a:bodyPr/>
                    <a:lstStyle/>
                    <a:p>
                      <a:pPr algn="r" fontAlgn="b"/>
                      <a:r>
                        <a:rPr lang="en-US" sz="700" b="0" i="0" u="none" strike="noStrike" dirty="0">
                          <a:solidFill>
                            <a:srgbClr val="000000"/>
                          </a:solidFill>
                          <a:effectLst/>
                          <a:latin typeface="Arial" panose="020B0604020202020204" pitchFamily="34" charset="0"/>
                        </a:rPr>
                        <a:t>8,000.00</a:t>
                      </a:r>
                    </a:p>
                  </a:txBody>
                  <a:tcPr marL="8802" marR="8802" marT="8802" marB="0" anchor="b">
                    <a:lnL>
                      <a:noFill/>
                    </a:lnL>
                    <a:lnR>
                      <a:noFill/>
                    </a:lnR>
                    <a:lnT>
                      <a:noFill/>
                    </a:lnT>
                    <a:lnB>
                      <a:noFill/>
                    </a:lnB>
                    <a:solidFill>
                      <a:srgbClr val="FFFF99"/>
                    </a:solidFill>
                  </a:tcPr>
                </a:tc>
                <a:tc>
                  <a:txBody>
                    <a:bodyPr/>
                    <a:lstStyle/>
                    <a:p>
                      <a:pPr algn="r" fontAlgn="b"/>
                      <a:r>
                        <a:rPr lang="en-US" sz="700" b="0" i="0" u="none" strike="noStrike" dirty="0">
                          <a:solidFill>
                            <a:srgbClr val="000000"/>
                          </a:solidFill>
                          <a:effectLst/>
                          <a:latin typeface="Arial" panose="020B0604020202020204" pitchFamily="34" charset="0"/>
                        </a:rPr>
                        <a:t>9,000.00</a:t>
                      </a:r>
                    </a:p>
                  </a:txBody>
                  <a:tcPr marL="8802" marR="8802" marT="8802" marB="0" anchor="b">
                    <a:lnL>
                      <a:noFill/>
                    </a:lnL>
                    <a:lnR>
                      <a:noFill/>
                    </a:lnR>
                    <a:lnT>
                      <a:noFill/>
                    </a:lnT>
                    <a:lnB>
                      <a:noFill/>
                    </a:lnB>
                    <a:solidFill>
                      <a:srgbClr val="FFFF99"/>
                    </a:solidFill>
                  </a:tcPr>
                </a:tc>
                <a:tc>
                  <a:txBody>
                    <a:bodyPr/>
                    <a:lstStyle/>
                    <a:p>
                      <a:pPr algn="r" fontAlgn="b"/>
                      <a:r>
                        <a:rPr lang="en-US" sz="700" b="0" i="0" u="none" strike="noStrike" dirty="0">
                          <a:solidFill>
                            <a:srgbClr val="000000"/>
                          </a:solidFill>
                          <a:effectLst/>
                          <a:latin typeface="Arial" panose="020B0604020202020204" pitchFamily="34" charset="0"/>
                        </a:rPr>
                        <a:t>8,000.00</a:t>
                      </a:r>
                    </a:p>
                  </a:txBody>
                  <a:tcPr marL="8802" marR="8802" marT="8802" marB="0" anchor="b">
                    <a:lnL>
                      <a:noFill/>
                    </a:lnL>
                    <a:lnR>
                      <a:noFill/>
                    </a:lnR>
                    <a:lnT>
                      <a:noFill/>
                    </a:lnT>
                    <a:lnB>
                      <a:noFill/>
                    </a:lnB>
                    <a:solidFill>
                      <a:srgbClr val="FFFF99"/>
                    </a:solidFill>
                  </a:tcPr>
                </a:tc>
                <a:extLst>
                  <a:ext uri="{0D108BD9-81ED-4DB2-BD59-A6C34878D82A}">
                    <a16:rowId xmlns:a16="http://schemas.microsoft.com/office/drawing/2014/main" val="3013980679"/>
                  </a:ext>
                </a:extLst>
              </a:tr>
              <a:tr h="176042">
                <a:tc>
                  <a:txBody>
                    <a:bodyPr/>
                    <a:lstStyle/>
                    <a:p>
                      <a:pPr algn="l" fontAlgn="b"/>
                      <a:endParaRPr lang="en-US" sz="700" b="1" i="0" u="none" strike="noStrike" dirty="0">
                        <a:solidFill>
                          <a:srgbClr val="000000"/>
                        </a:solidFill>
                        <a:effectLst/>
                        <a:latin typeface="Arial" panose="020B0604020202020204" pitchFamily="34" charset="0"/>
                      </a:endParaRPr>
                    </a:p>
                  </a:txBody>
                  <a:tcPr marL="8802" marR="8802" marT="8802" marB="0" anchor="b">
                    <a:lnL>
                      <a:noFill/>
                    </a:lnL>
                    <a:lnR>
                      <a:noFill/>
                    </a:lnR>
                    <a:lnT>
                      <a:noFill/>
                    </a:lnT>
                    <a:lnB>
                      <a:noFill/>
                    </a:lnB>
                  </a:tcPr>
                </a:tc>
                <a:tc>
                  <a:txBody>
                    <a:bodyPr/>
                    <a:lstStyle/>
                    <a:p>
                      <a:pPr algn="l" fontAlgn="b"/>
                      <a:endParaRPr lang="en-US" sz="700" b="1" i="0" u="none" strike="noStrike" dirty="0">
                        <a:solidFill>
                          <a:srgbClr val="000000"/>
                        </a:solidFill>
                        <a:effectLst/>
                        <a:latin typeface="Arial" panose="020B0604020202020204" pitchFamily="34" charset="0"/>
                      </a:endParaRPr>
                    </a:p>
                  </a:txBody>
                  <a:tcPr marL="8802" marR="8802" marT="8802" marB="0" anchor="b">
                    <a:lnL>
                      <a:noFill/>
                    </a:lnL>
                    <a:lnR>
                      <a:noFill/>
                    </a:lnR>
                    <a:lnT>
                      <a:noFill/>
                    </a:lnT>
                    <a:lnB>
                      <a:noFill/>
                    </a:lnB>
                  </a:tcPr>
                </a:tc>
                <a:tc gridSpan="3">
                  <a:txBody>
                    <a:bodyPr/>
                    <a:lstStyle/>
                    <a:p>
                      <a:pPr algn="l" fontAlgn="b"/>
                      <a:r>
                        <a:rPr lang="en-US" sz="700" b="1" i="0" u="none" strike="noStrike" dirty="0">
                          <a:solidFill>
                            <a:srgbClr val="000000"/>
                          </a:solidFill>
                          <a:effectLst/>
                          <a:latin typeface="Arial" panose="020B0604020202020204" pitchFamily="34" charset="0"/>
                        </a:rPr>
                        <a:t>55313 · OTHER CELEBRATIONS</a:t>
                      </a:r>
                    </a:p>
                  </a:txBody>
                  <a:tcPr marL="8802" marR="8802" marT="8802" marB="0" anchor="b">
                    <a:lnL>
                      <a:noFill/>
                    </a:lnL>
                    <a:lnR>
                      <a:noFill/>
                    </a:lnR>
                    <a:lnT>
                      <a:noFill/>
                    </a:lnT>
                    <a:lnB>
                      <a:noFill/>
                    </a:lnB>
                  </a:tcPr>
                </a:tc>
                <a:tc hMerge="1">
                  <a:txBody>
                    <a:bodyPr/>
                    <a:lstStyle/>
                    <a:p>
                      <a:endParaRPr lang="en-US"/>
                    </a:p>
                  </a:txBody>
                  <a:tcPr/>
                </a:tc>
                <a:tc hMerge="1">
                  <a:txBody>
                    <a:bodyPr/>
                    <a:lstStyle/>
                    <a:p>
                      <a:endParaRPr lang="en-US"/>
                    </a:p>
                  </a:txBody>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8802" marR="8802" marT="8802" marB="0" anchor="b">
                    <a:lnL>
                      <a:noFill/>
                    </a:lnL>
                    <a:lnR>
                      <a:noFill/>
                    </a:lnR>
                    <a:lnT>
                      <a:noFill/>
                    </a:lnT>
                    <a:lnB>
                      <a:noFill/>
                    </a:lnB>
                  </a:tcPr>
                </a:tc>
                <a:tc>
                  <a:txBody>
                    <a:bodyPr/>
                    <a:lstStyle/>
                    <a:p>
                      <a:pPr algn="r" fontAlgn="b"/>
                      <a:r>
                        <a:rPr lang="en-US" sz="700" b="0" i="0" u="none" strike="noStrike" dirty="0">
                          <a:solidFill>
                            <a:srgbClr val="000000"/>
                          </a:solidFill>
                          <a:effectLst/>
                          <a:latin typeface="Arial" panose="020B0604020202020204" pitchFamily="34" charset="0"/>
                        </a:rPr>
                        <a:t>293.63</a:t>
                      </a:r>
                    </a:p>
                  </a:txBody>
                  <a:tcPr marL="8802" marR="8802" marT="8802" marB="0" anchor="b">
                    <a:lnL>
                      <a:noFill/>
                    </a:lnL>
                    <a:lnR>
                      <a:noFill/>
                    </a:lnR>
                    <a:lnT>
                      <a:noFill/>
                    </a:lnT>
                    <a:lnB>
                      <a:noFill/>
                    </a:lnB>
                    <a:solidFill>
                      <a:srgbClr val="CCCCFF"/>
                    </a:solidFill>
                  </a:tcPr>
                </a:tc>
                <a:tc>
                  <a:txBody>
                    <a:bodyPr/>
                    <a:lstStyle/>
                    <a:p>
                      <a:pPr algn="r" fontAlgn="b"/>
                      <a:r>
                        <a:rPr lang="en-US" sz="700" b="0" i="0" u="none" strike="noStrike" dirty="0">
                          <a:solidFill>
                            <a:srgbClr val="000000"/>
                          </a:solidFill>
                          <a:effectLst/>
                          <a:latin typeface="Arial" panose="020B0604020202020204" pitchFamily="34" charset="0"/>
                        </a:rPr>
                        <a:t>6,898.41</a:t>
                      </a:r>
                    </a:p>
                  </a:txBody>
                  <a:tcPr marL="8802" marR="8802" marT="8802" marB="0" anchor="b">
                    <a:lnL>
                      <a:noFill/>
                    </a:lnL>
                    <a:lnR>
                      <a:noFill/>
                    </a:lnR>
                    <a:lnT>
                      <a:noFill/>
                    </a:lnT>
                    <a:lnB>
                      <a:noFill/>
                    </a:lnB>
                    <a:solidFill>
                      <a:srgbClr val="99CCFF"/>
                    </a:solidFill>
                  </a:tcPr>
                </a:tc>
                <a:tc>
                  <a:txBody>
                    <a:bodyPr/>
                    <a:lstStyle/>
                    <a:p>
                      <a:pPr algn="r" fontAlgn="b"/>
                      <a:r>
                        <a:rPr lang="en-US" sz="700" b="0" i="0" u="none" strike="noStrike" dirty="0">
                          <a:solidFill>
                            <a:srgbClr val="000000"/>
                          </a:solidFill>
                          <a:effectLst/>
                          <a:latin typeface="Arial" panose="020B0604020202020204" pitchFamily="34" charset="0"/>
                        </a:rPr>
                        <a:t>420.66</a:t>
                      </a:r>
                    </a:p>
                  </a:txBody>
                  <a:tcPr marL="8802" marR="8802" marT="8802" marB="0" anchor="b">
                    <a:lnL>
                      <a:noFill/>
                    </a:lnL>
                    <a:lnR>
                      <a:noFill/>
                    </a:lnR>
                    <a:lnT>
                      <a:noFill/>
                    </a:lnT>
                    <a:lnB>
                      <a:noFill/>
                    </a:lnB>
                    <a:solidFill>
                      <a:srgbClr val="FFFF99"/>
                    </a:solidFill>
                  </a:tcPr>
                </a:tc>
                <a:tc>
                  <a:txBody>
                    <a:bodyPr/>
                    <a:lstStyle/>
                    <a:p>
                      <a:pPr algn="r" fontAlgn="b"/>
                      <a:r>
                        <a:rPr lang="en-US" sz="700" b="0" i="0" u="none" strike="noStrike" dirty="0">
                          <a:solidFill>
                            <a:srgbClr val="000000"/>
                          </a:solidFill>
                          <a:effectLst/>
                          <a:latin typeface="Arial" panose="020B0604020202020204" pitchFamily="34" charset="0"/>
                        </a:rPr>
                        <a:t>231.07</a:t>
                      </a:r>
                    </a:p>
                  </a:txBody>
                  <a:tcPr marL="8802" marR="8802" marT="8802" marB="0" anchor="b">
                    <a:lnL>
                      <a:noFill/>
                    </a:lnL>
                    <a:lnR>
                      <a:noFill/>
                    </a:lnR>
                    <a:lnT>
                      <a:noFill/>
                    </a:lnT>
                    <a:lnB>
                      <a:noFill/>
                    </a:lnB>
                    <a:solidFill>
                      <a:srgbClr val="FFFF99"/>
                    </a:solidFill>
                  </a:tcPr>
                </a:tc>
                <a:tc>
                  <a:txBody>
                    <a:bodyPr/>
                    <a:lstStyle/>
                    <a:p>
                      <a:pPr algn="r" fontAlgn="b"/>
                      <a:r>
                        <a:rPr lang="en-US" sz="700" b="0" i="0" u="none" strike="noStrike" dirty="0">
                          <a:solidFill>
                            <a:srgbClr val="000000"/>
                          </a:solidFill>
                          <a:effectLst/>
                          <a:latin typeface="Arial" panose="020B0604020202020204" pitchFamily="34" charset="0"/>
                        </a:rPr>
                        <a:t>118.93</a:t>
                      </a:r>
                    </a:p>
                  </a:txBody>
                  <a:tcPr marL="8802" marR="8802" marT="8802" marB="0" anchor="b">
                    <a:lnL>
                      <a:noFill/>
                    </a:lnL>
                    <a:lnR>
                      <a:noFill/>
                    </a:lnR>
                    <a:lnT>
                      <a:noFill/>
                    </a:lnT>
                    <a:lnB>
                      <a:noFill/>
                    </a:lnB>
                    <a:solidFill>
                      <a:srgbClr val="FFFF99"/>
                    </a:solidFill>
                  </a:tcPr>
                </a:tc>
                <a:tc>
                  <a:txBody>
                    <a:bodyPr/>
                    <a:lstStyle/>
                    <a:p>
                      <a:pPr algn="r" fontAlgn="b"/>
                      <a:r>
                        <a:rPr lang="en-US" sz="700" b="0" i="0" u="none" strike="noStrike" dirty="0">
                          <a:solidFill>
                            <a:srgbClr val="000000"/>
                          </a:solidFill>
                          <a:effectLst/>
                          <a:latin typeface="Arial" panose="020B0604020202020204" pitchFamily="34" charset="0"/>
                        </a:rPr>
                        <a:t>350.00</a:t>
                      </a:r>
                    </a:p>
                  </a:txBody>
                  <a:tcPr marL="8802" marR="8802" marT="8802" marB="0" anchor="b">
                    <a:lnL>
                      <a:noFill/>
                    </a:lnL>
                    <a:lnR>
                      <a:noFill/>
                    </a:lnR>
                    <a:lnT>
                      <a:noFill/>
                    </a:lnT>
                    <a:lnB>
                      <a:noFill/>
                    </a:lnB>
                    <a:solidFill>
                      <a:srgbClr val="FFFF99"/>
                    </a:solidFill>
                  </a:tcPr>
                </a:tc>
                <a:tc>
                  <a:txBody>
                    <a:bodyPr/>
                    <a:lstStyle/>
                    <a:p>
                      <a:pPr algn="r" fontAlgn="b"/>
                      <a:r>
                        <a:rPr lang="en-US" sz="700" b="0" i="0" u="none" strike="noStrike" dirty="0">
                          <a:solidFill>
                            <a:srgbClr val="000000"/>
                          </a:solidFill>
                          <a:effectLst/>
                          <a:latin typeface="Arial" panose="020B0604020202020204" pitchFamily="34" charset="0"/>
                        </a:rPr>
                        <a:t>350.00</a:t>
                      </a:r>
                    </a:p>
                  </a:txBody>
                  <a:tcPr marL="8802" marR="8802" marT="8802" marB="0" anchor="b">
                    <a:lnL>
                      <a:noFill/>
                    </a:lnL>
                    <a:lnR>
                      <a:noFill/>
                    </a:lnR>
                    <a:lnT>
                      <a:noFill/>
                    </a:lnT>
                    <a:lnB>
                      <a:noFill/>
                    </a:lnB>
                    <a:solidFill>
                      <a:srgbClr val="FFFF99"/>
                    </a:solidFill>
                  </a:tcPr>
                </a:tc>
                <a:tc>
                  <a:txBody>
                    <a:bodyPr/>
                    <a:lstStyle/>
                    <a:p>
                      <a:pPr algn="r" fontAlgn="b"/>
                      <a:r>
                        <a:rPr lang="en-US" sz="700" b="0" i="0" u="none" strike="noStrike" dirty="0">
                          <a:solidFill>
                            <a:srgbClr val="000000"/>
                          </a:solidFill>
                          <a:effectLst/>
                          <a:latin typeface="Arial" panose="020B0604020202020204" pitchFamily="34" charset="0"/>
                        </a:rPr>
                        <a:t>250.00</a:t>
                      </a:r>
                    </a:p>
                  </a:txBody>
                  <a:tcPr marL="8802" marR="8802" marT="8802" marB="0" anchor="b">
                    <a:lnL>
                      <a:noFill/>
                    </a:lnL>
                    <a:lnR>
                      <a:noFill/>
                    </a:lnR>
                    <a:lnT>
                      <a:noFill/>
                    </a:lnT>
                    <a:lnB>
                      <a:noFill/>
                    </a:lnB>
                    <a:solidFill>
                      <a:srgbClr val="FFFF99"/>
                    </a:solidFill>
                  </a:tcPr>
                </a:tc>
                <a:extLst>
                  <a:ext uri="{0D108BD9-81ED-4DB2-BD59-A6C34878D82A}">
                    <a16:rowId xmlns:a16="http://schemas.microsoft.com/office/drawing/2014/main" val="1943029104"/>
                  </a:ext>
                </a:extLst>
              </a:tr>
              <a:tr h="184845">
                <a:tc>
                  <a:txBody>
                    <a:bodyPr/>
                    <a:lstStyle/>
                    <a:p>
                      <a:pPr algn="l" fontAlgn="b"/>
                      <a:endParaRPr lang="en-US" sz="700" b="1" i="0" u="none" strike="noStrike" dirty="0">
                        <a:solidFill>
                          <a:srgbClr val="000000"/>
                        </a:solidFill>
                        <a:effectLst/>
                        <a:latin typeface="Arial" panose="020B0604020202020204" pitchFamily="34" charset="0"/>
                      </a:endParaRPr>
                    </a:p>
                  </a:txBody>
                  <a:tcPr marL="8802" marR="8802" marT="8802" marB="0" anchor="b">
                    <a:lnL>
                      <a:noFill/>
                    </a:lnL>
                    <a:lnR>
                      <a:noFill/>
                    </a:lnR>
                    <a:lnT>
                      <a:noFill/>
                    </a:lnT>
                    <a:lnB>
                      <a:noFill/>
                    </a:lnB>
                  </a:tcPr>
                </a:tc>
                <a:tc>
                  <a:txBody>
                    <a:bodyPr/>
                    <a:lstStyle/>
                    <a:p>
                      <a:pPr algn="l" fontAlgn="b"/>
                      <a:endParaRPr lang="en-US" sz="700" b="1" i="0" u="none" strike="noStrike" dirty="0">
                        <a:solidFill>
                          <a:srgbClr val="000000"/>
                        </a:solidFill>
                        <a:effectLst/>
                        <a:latin typeface="Arial" panose="020B0604020202020204" pitchFamily="34" charset="0"/>
                      </a:endParaRPr>
                    </a:p>
                  </a:txBody>
                  <a:tcPr marL="8802" marR="8802" marT="8802" marB="0" anchor="b">
                    <a:lnL>
                      <a:noFill/>
                    </a:lnL>
                    <a:lnR>
                      <a:noFill/>
                    </a:lnR>
                    <a:lnT>
                      <a:noFill/>
                    </a:lnT>
                    <a:lnB>
                      <a:noFill/>
                    </a:lnB>
                  </a:tcPr>
                </a:tc>
                <a:tc gridSpan="3">
                  <a:txBody>
                    <a:bodyPr/>
                    <a:lstStyle/>
                    <a:p>
                      <a:pPr algn="l" fontAlgn="b"/>
                      <a:r>
                        <a:rPr lang="en-US" sz="700" b="1" i="0" u="none" strike="noStrike" dirty="0">
                          <a:solidFill>
                            <a:srgbClr val="000000"/>
                          </a:solidFill>
                          <a:effectLst/>
                          <a:latin typeface="Arial" panose="020B0604020202020204" pitchFamily="34" charset="0"/>
                        </a:rPr>
                        <a:t>55310 · CELEBRATIONS - Other</a:t>
                      </a:r>
                    </a:p>
                  </a:txBody>
                  <a:tcPr marL="8802" marR="8802" marT="8802" marB="0" anchor="b">
                    <a:lnL>
                      <a:noFill/>
                    </a:lnL>
                    <a:lnR>
                      <a:noFill/>
                    </a:lnR>
                    <a:lnT>
                      <a:noFill/>
                    </a:lnT>
                    <a:lnB>
                      <a:noFill/>
                    </a:lnB>
                  </a:tcPr>
                </a:tc>
                <a:tc hMerge="1">
                  <a:txBody>
                    <a:bodyPr/>
                    <a:lstStyle/>
                    <a:p>
                      <a:endParaRPr lang="en-US"/>
                    </a:p>
                  </a:txBody>
                  <a:tcPr/>
                </a:tc>
                <a:tc hMerge="1">
                  <a:txBody>
                    <a:bodyPr/>
                    <a:lstStyle/>
                    <a:p>
                      <a:endParaRPr lang="en-US"/>
                    </a:p>
                  </a:txBody>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8802" marR="8802" marT="8802" marB="0" anchor="b">
                    <a:lnL>
                      <a:noFill/>
                    </a:lnL>
                    <a:lnR>
                      <a:noFill/>
                    </a:lnR>
                    <a:lnT>
                      <a:noFill/>
                    </a:lnT>
                    <a:lnB>
                      <a:noFill/>
                    </a:lnB>
                  </a:tcPr>
                </a:tc>
                <a:tc>
                  <a:txBody>
                    <a:bodyPr/>
                    <a:lstStyle/>
                    <a:p>
                      <a:pPr algn="r" fontAlgn="b"/>
                      <a:r>
                        <a:rPr lang="en-US" sz="700" b="0" i="0" u="none" strike="noStrike" dirty="0">
                          <a:solidFill>
                            <a:srgbClr val="000000"/>
                          </a:solidFill>
                          <a:effectLst/>
                          <a:latin typeface="Arial" panose="020B0604020202020204" pitchFamily="34" charset="0"/>
                        </a:rPr>
                        <a:t>0.00</a:t>
                      </a:r>
                    </a:p>
                  </a:txBody>
                  <a:tcPr marL="8802" marR="8802" marT="8802" marB="0" anchor="b">
                    <a:lnL>
                      <a:noFill/>
                    </a:lnL>
                    <a:lnR>
                      <a:noFill/>
                    </a:lnR>
                    <a:lnT>
                      <a:noFill/>
                    </a:lnT>
                    <a:lnB w="12700" cap="flat" cmpd="sng" algn="ctr">
                      <a:solidFill>
                        <a:srgbClr val="000000"/>
                      </a:solidFill>
                      <a:prstDash val="solid"/>
                      <a:round/>
                      <a:headEnd type="none" w="med" len="med"/>
                      <a:tailEnd type="none" w="med" len="med"/>
                    </a:lnB>
                    <a:solidFill>
                      <a:srgbClr val="CCCCFF"/>
                    </a:solidFill>
                  </a:tcPr>
                </a:tc>
                <a:tc>
                  <a:txBody>
                    <a:bodyPr/>
                    <a:lstStyle/>
                    <a:p>
                      <a:pPr algn="r" fontAlgn="b"/>
                      <a:r>
                        <a:rPr lang="en-US" sz="700" b="0" i="0" u="none" strike="noStrike" dirty="0">
                          <a:solidFill>
                            <a:srgbClr val="000000"/>
                          </a:solidFill>
                          <a:effectLst/>
                          <a:latin typeface="Arial" panose="020B0604020202020204" pitchFamily="34" charset="0"/>
                        </a:rPr>
                        <a:t>775.20</a:t>
                      </a:r>
                    </a:p>
                  </a:txBody>
                  <a:tcPr marL="8802" marR="8802" marT="8802" marB="0" anchor="b">
                    <a:lnL>
                      <a:noFill/>
                    </a:lnL>
                    <a:lnR>
                      <a:noFill/>
                    </a:lnR>
                    <a:lnT>
                      <a:noFill/>
                    </a:lnT>
                    <a:lnB w="12700" cap="flat" cmpd="sng" algn="ctr">
                      <a:solidFill>
                        <a:srgbClr val="000000"/>
                      </a:solidFill>
                      <a:prstDash val="solid"/>
                      <a:round/>
                      <a:headEnd type="none" w="med" len="med"/>
                      <a:tailEnd type="none" w="med" len="med"/>
                    </a:lnB>
                    <a:solidFill>
                      <a:srgbClr val="99CCFF"/>
                    </a:solidFill>
                  </a:tcPr>
                </a:tc>
                <a:tc>
                  <a:txBody>
                    <a:bodyPr/>
                    <a:lstStyle/>
                    <a:p>
                      <a:pPr algn="r" fontAlgn="b"/>
                      <a:r>
                        <a:rPr lang="en-US" sz="700" b="0" i="0" u="none" strike="noStrike" dirty="0">
                          <a:solidFill>
                            <a:srgbClr val="000000"/>
                          </a:solidFill>
                          <a:effectLst/>
                          <a:latin typeface="Arial" panose="020B0604020202020204" pitchFamily="34" charset="0"/>
                        </a:rPr>
                        <a:t>765.39</a:t>
                      </a:r>
                    </a:p>
                  </a:txBody>
                  <a:tcPr marL="8802" marR="8802" marT="8802" marB="0" anchor="b">
                    <a:lnL>
                      <a:noFill/>
                    </a:lnL>
                    <a:lnR>
                      <a:noFill/>
                    </a:lnR>
                    <a:lnT>
                      <a:noFill/>
                    </a:lnT>
                    <a:lnB w="12700" cap="flat" cmpd="sng" algn="ctr">
                      <a:solidFill>
                        <a:srgbClr val="000000"/>
                      </a:solidFill>
                      <a:prstDash val="solid"/>
                      <a:round/>
                      <a:headEnd type="none" w="med" len="med"/>
                      <a:tailEnd type="none" w="med" len="med"/>
                    </a:lnB>
                    <a:solidFill>
                      <a:srgbClr val="FFFF99"/>
                    </a:solidFill>
                  </a:tcPr>
                </a:tc>
                <a:tc>
                  <a:txBody>
                    <a:bodyPr/>
                    <a:lstStyle/>
                    <a:p>
                      <a:pPr algn="r" fontAlgn="b"/>
                      <a:r>
                        <a:rPr lang="en-US" sz="700" b="0" i="0" u="none" strike="noStrike" dirty="0">
                          <a:solidFill>
                            <a:srgbClr val="000000"/>
                          </a:solidFill>
                          <a:effectLst/>
                          <a:latin typeface="Arial" panose="020B0604020202020204" pitchFamily="34" charset="0"/>
                        </a:rPr>
                        <a:t>217.05</a:t>
                      </a:r>
                    </a:p>
                  </a:txBody>
                  <a:tcPr marL="8802" marR="8802" marT="8802" marB="0" anchor="b">
                    <a:lnL>
                      <a:noFill/>
                    </a:lnL>
                    <a:lnR>
                      <a:noFill/>
                    </a:lnR>
                    <a:lnT>
                      <a:noFill/>
                    </a:lnT>
                    <a:lnB w="12700" cap="flat" cmpd="sng" algn="ctr">
                      <a:solidFill>
                        <a:srgbClr val="000000"/>
                      </a:solidFill>
                      <a:prstDash val="solid"/>
                      <a:round/>
                      <a:headEnd type="none" w="med" len="med"/>
                      <a:tailEnd type="none" w="med" len="med"/>
                    </a:lnB>
                    <a:solidFill>
                      <a:srgbClr val="FFFF99"/>
                    </a:solidFill>
                  </a:tcPr>
                </a:tc>
                <a:tc>
                  <a:txBody>
                    <a:bodyPr/>
                    <a:lstStyle/>
                    <a:p>
                      <a:pPr algn="r" fontAlgn="b"/>
                      <a:r>
                        <a:rPr lang="en-US" sz="700" b="0" i="0" u="none" strike="noStrike" dirty="0">
                          <a:solidFill>
                            <a:srgbClr val="000000"/>
                          </a:solidFill>
                          <a:effectLst/>
                          <a:latin typeface="Arial" panose="020B0604020202020204" pitchFamily="34" charset="0"/>
                        </a:rPr>
                        <a:t>282.95</a:t>
                      </a:r>
                    </a:p>
                  </a:txBody>
                  <a:tcPr marL="8802" marR="8802" marT="8802" marB="0" anchor="b">
                    <a:lnL>
                      <a:noFill/>
                    </a:lnL>
                    <a:lnR>
                      <a:noFill/>
                    </a:lnR>
                    <a:lnT>
                      <a:noFill/>
                    </a:lnT>
                    <a:lnB w="12700" cap="flat" cmpd="sng" algn="ctr">
                      <a:solidFill>
                        <a:srgbClr val="000000"/>
                      </a:solidFill>
                      <a:prstDash val="solid"/>
                      <a:round/>
                      <a:headEnd type="none" w="med" len="med"/>
                      <a:tailEnd type="none" w="med" len="med"/>
                    </a:lnB>
                    <a:solidFill>
                      <a:srgbClr val="FFFF99"/>
                    </a:solidFill>
                  </a:tcPr>
                </a:tc>
                <a:tc>
                  <a:txBody>
                    <a:bodyPr/>
                    <a:lstStyle/>
                    <a:p>
                      <a:pPr algn="r" fontAlgn="b"/>
                      <a:r>
                        <a:rPr lang="en-US" sz="700" b="0" i="0" u="none" strike="noStrike" dirty="0">
                          <a:solidFill>
                            <a:srgbClr val="000000"/>
                          </a:solidFill>
                          <a:effectLst/>
                          <a:latin typeface="Arial" panose="020B0604020202020204" pitchFamily="34" charset="0"/>
                        </a:rPr>
                        <a:t>500.00</a:t>
                      </a:r>
                    </a:p>
                  </a:txBody>
                  <a:tcPr marL="8802" marR="8802" marT="8802" marB="0" anchor="b">
                    <a:lnL>
                      <a:noFill/>
                    </a:lnL>
                    <a:lnR>
                      <a:noFill/>
                    </a:lnR>
                    <a:lnT>
                      <a:noFill/>
                    </a:lnT>
                    <a:lnB w="12700" cap="flat" cmpd="sng" algn="ctr">
                      <a:solidFill>
                        <a:srgbClr val="000000"/>
                      </a:solidFill>
                      <a:prstDash val="solid"/>
                      <a:round/>
                      <a:headEnd type="none" w="med" len="med"/>
                      <a:tailEnd type="none" w="med" len="med"/>
                    </a:lnB>
                    <a:solidFill>
                      <a:srgbClr val="FFFF99"/>
                    </a:solidFill>
                  </a:tcPr>
                </a:tc>
                <a:tc>
                  <a:txBody>
                    <a:bodyPr/>
                    <a:lstStyle/>
                    <a:p>
                      <a:pPr algn="r" fontAlgn="b"/>
                      <a:r>
                        <a:rPr lang="en-US" sz="700" b="0" i="0" u="none" strike="noStrike" dirty="0">
                          <a:solidFill>
                            <a:srgbClr val="000000"/>
                          </a:solidFill>
                          <a:effectLst/>
                          <a:latin typeface="Arial" panose="020B0604020202020204" pitchFamily="34" charset="0"/>
                        </a:rPr>
                        <a:t>500.00</a:t>
                      </a:r>
                    </a:p>
                  </a:txBody>
                  <a:tcPr marL="8802" marR="8802" marT="8802" marB="0" anchor="b">
                    <a:lnL>
                      <a:noFill/>
                    </a:lnL>
                    <a:lnR>
                      <a:noFill/>
                    </a:lnR>
                    <a:lnT>
                      <a:noFill/>
                    </a:lnT>
                    <a:lnB w="12700" cap="flat" cmpd="sng" algn="ctr">
                      <a:solidFill>
                        <a:srgbClr val="000000"/>
                      </a:solidFill>
                      <a:prstDash val="solid"/>
                      <a:round/>
                      <a:headEnd type="none" w="med" len="med"/>
                      <a:tailEnd type="none" w="med" len="med"/>
                    </a:lnB>
                    <a:solidFill>
                      <a:srgbClr val="FFFF99"/>
                    </a:solidFill>
                  </a:tcPr>
                </a:tc>
                <a:tc>
                  <a:txBody>
                    <a:bodyPr/>
                    <a:lstStyle/>
                    <a:p>
                      <a:pPr algn="r" fontAlgn="b"/>
                      <a:r>
                        <a:rPr lang="en-US" sz="700" b="0" i="0" u="none" strike="noStrike" dirty="0">
                          <a:solidFill>
                            <a:srgbClr val="000000"/>
                          </a:solidFill>
                          <a:effectLst/>
                          <a:latin typeface="Arial" panose="020B0604020202020204" pitchFamily="34" charset="0"/>
                        </a:rPr>
                        <a:t>500.00</a:t>
                      </a:r>
                    </a:p>
                  </a:txBody>
                  <a:tcPr marL="8802" marR="8802" marT="8802" marB="0" anchor="b">
                    <a:lnL>
                      <a:noFill/>
                    </a:lnL>
                    <a:lnR>
                      <a:noFill/>
                    </a:lnR>
                    <a:lnT>
                      <a:noFill/>
                    </a:lnT>
                    <a:lnB w="12700" cap="flat" cmpd="sng" algn="ctr">
                      <a:solidFill>
                        <a:srgbClr val="000000"/>
                      </a:solidFill>
                      <a:prstDash val="solid"/>
                      <a:round/>
                      <a:headEnd type="none" w="med" len="med"/>
                      <a:tailEnd type="none" w="med" len="med"/>
                    </a:lnB>
                    <a:solidFill>
                      <a:srgbClr val="FFFF99"/>
                    </a:solidFill>
                  </a:tcPr>
                </a:tc>
                <a:extLst>
                  <a:ext uri="{0D108BD9-81ED-4DB2-BD59-A6C34878D82A}">
                    <a16:rowId xmlns:a16="http://schemas.microsoft.com/office/drawing/2014/main" val="2935427471"/>
                  </a:ext>
                </a:extLst>
              </a:tr>
              <a:tr h="176042">
                <a:tc>
                  <a:txBody>
                    <a:bodyPr/>
                    <a:lstStyle/>
                    <a:p>
                      <a:pPr algn="l" fontAlgn="b"/>
                      <a:endParaRPr lang="en-US" sz="700" b="1" i="0" u="none" strike="noStrike" dirty="0">
                        <a:solidFill>
                          <a:srgbClr val="000000"/>
                        </a:solidFill>
                        <a:effectLst/>
                        <a:latin typeface="Arial" panose="020B0604020202020204" pitchFamily="34" charset="0"/>
                      </a:endParaRPr>
                    </a:p>
                  </a:txBody>
                  <a:tcPr marL="8802" marR="8802" marT="8802" marB="0" anchor="b">
                    <a:lnL>
                      <a:noFill/>
                    </a:lnL>
                    <a:lnR>
                      <a:noFill/>
                    </a:lnR>
                    <a:lnT>
                      <a:noFill/>
                    </a:lnT>
                    <a:lnB>
                      <a:noFill/>
                    </a:lnB>
                  </a:tcPr>
                </a:tc>
                <a:tc gridSpan="3">
                  <a:txBody>
                    <a:bodyPr/>
                    <a:lstStyle/>
                    <a:p>
                      <a:pPr algn="l" fontAlgn="b"/>
                      <a:r>
                        <a:rPr lang="en-US" sz="700" b="1" i="0" u="none" strike="noStrike" dirty="0">
                          <a:solidFill>
                            <a:srgbClr val="000000"/>
                          </a:solidFill>
                          <a:effectLst/>
                          <a:latin typeface="Arial" panose="020B0604020202020204" pitchFamily="34" charset="0"/>
                        </a:rPr>
                        <a:t>Total 55310 · CELEBRATIONS</a:t>
                      </a:r>
                    </a:p>
                  </a:txBody>
                  <a:tcPr marL="8802" marR="8802" marT="8802" marB="0" anchor="b">
                    <a:lnL>
                      <a:noFill/>
                    </a:lnL>
                    <a:lnR>
                      <a:noFill/>
                    </a:lnR>
                    <a:lnT>
                      <a:noFill/>
                    </a:lnT>
                    <a:lnB>
                      <a:noFill/>
                    </a:lnB>
                  </a:tcPr>
                </a:tc>
                <a:tc hMerge="1">
                  <a:txBody>
                    <a:bodyPr/>
                    <a:lstStyle/>
                    <a:p>
                      <a:endParaRPr lang="en-US"/>
                    </a:p>
                  </a:txBody>
                  <a:tcPr/>
                </a:tc>
                <a:tc hMerge="1">
                  <a:txBody>
                    <a:bodyPr/>
                    <a:lstStyle/>
                    <a:p>
                      <a:endParaRPr lang="en-US"/>
                    </a:p>
                  </a:txBody>
                  <a:tcPr/>
                </a:tc>
                <a:tc>
                  <a:txBody>
                    <a:bodyPr/>
                    <a:lstStyle/>
                    <a:p>
                      <a:pPr algn="l" fontAlgn="b"/>
                      <a:endParaRPr lang="en-US" sz="700" b="1" i="0" u="none" strike="noStrike" dirty="0">
                        <a:solidFill>
                          <a:srgbClr val="000000"/>
                        </a:solidFill>
                        <a:effectLst/>
                        <a:latin typeface="Arial" panose="020B0604020202020204" pitchFamily="34" charset="0"/>
                      </a:endParaRPr>
                    </a:p>
                  </a:txBody>
                  <a:tcPr marL="8802" marR="8802" marT="8802" marB="0" anchor="b">
                    <a:lnL>
                      <a:noFill/>
                    </a:lnL>
                    <a:lnR>
                      <a:noFill/>
                    </a:lnR>
                    <a:lnT>
                      <a:noFill/>
                    </a:lnT>
                    <a:lnB>
                      <a:noFill/>
                    </a:lnB>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8802" marR="8802" marT="8802" marB="0" anchor="b">
                    <a:lnL>
                      <a:noFill/>
                    </a:lnL>
                    <a:lnR>
                      <a:noFill/>
                    </a:lnR>
                    <a:lnT>
                      <a:noFill/>
                    </a:lnT>
                    <a:lnB>
                      <a:noFill/>
                    </a:lnB>
                  </a:tcPr>
                </a:tc>
                <a:tc>
                  <a:txBody>
                    <a:bodyPr/>
                    <a:lstStyle/>
                    <a:p>
                      <a:pPr algn="r" fontAlgn="b"/>
                      <a:r>
                        <a:rPr lang="en-US" sz="700" b="0" i="0" u="none" strike="noStrike" dirty="0">
                          <a:solidFill>
                            <a:srgbClr val="000000"/>
                          </a:solidFill>
                          <a:effectLst/>
                          <a:latin typeface="Arial" panose="020B0604020202020204" pitchFamily="34" charset="0"/>
                        </a:rPr>
                        <a:t>10,309.46</a:t>
                      </a:r>
                    </a:p>
                  </a:txBody>
                  <a:tcPr marL="8802" marR="8802" marT="8802" marB="0" anchor="b">
                    <a:lnL>
                      <a:noFill/>
                    </a:lnL>
                    <a:lnR>
                      <a:noFill/>
                    </a:lnR>
                    <a:lnT w="12700" cap="flat" cmpd="sng" algn="ctr">
                      <a:solidFill>
                        <a:srgbClr val="000000"/>
                      </a:solidFill>
                      <a:prstDash val="solid"/>
                      <a:round/>
                      <a:headEnd type="none" w="med" len="med"/>
                      <a:tailEnd type="none" w="med" len="med"/>
                    </a:lnT>
                    <a:lnB>
                      <a:noFill/>
                    </a:lnB>
                    <a:solidFill>
                      <a:srgbClr val="CCCCFF"/>
                    </a:solidFill>
                  </a:tcPr>
                </a:tc>
                <a:tc>
                  <a:txBody>
                    <a:bodyPr/>
                    <a:lstStyle/>
                    <a:p>
                      <a:pPr algn="r" fontAlgn="b"/>
                      <a:r>
                        <a:rPr lang="en-US" sz="700" b="0" i="0" u="none" strike="noStrike" dirty="0">
                          <a:solidFill>
                            <a:srgbClr val="000000"/>
                          </a:solidFill>
                          <a:effectLst/>
                          <a:latin typeface="Arial" panose="020B0604020202020204" pitchFamily="34" charset="0"/>
                        </a:rPr>
                        <a:t>17,484.61</a:t>
                      </a:r>
                    </a:p>
                  </a:txBody>
                  <a:tcPr marL="8802" marR="8802" marT="8802" marB="0" anchor="b">
                    <a:lnL>
                      <a:noFill/>
                    </a:lnL>
                    <a:lnR>
                      <a:noFill/>
                    </a:lnR>
                    <a:lnT w="12700" cap="flat" cmpd="sng" algn="ctr">
                      <a:solidFill>
                        <a:srgbClr val="000000"/>
                      </a:solidFill>
                      <a:prstDash val="solid"/>
                      <a:round/>
                      <a:headEnd type="none" w="med" len="med"/>
                      <a:tailEnd type="none" w="med" len="med"/>
                    </a:lnT>
                    <a:lnB>
                      <a:noFill/>
                    </a:lnB>
                    <a:solidFill>
                      <a:srgbClr val="99CCFF"/>
                    </a:solidFill>
                  </a:tcPr>
                </a:tc>
                <a:tc>
                  <a:txBody>
                    <a:bodyPr/>
                    <a:lstStyle/>
                    <a:p>
                      <a:pPr algn="r" fontAlgn="b"/>
                      <a:r>
                        <a:rPr lang="en-US" sz="700" b="0" i="0" u="none" strike="noStrike" dirty="0">
                          <a:solidFill>
                            <a:srgbClr val="000000"/>
                          </a:solidFill>
                          <a:effectLst/>
                          <a:latin typeface="Arial" panose="020B0604020202020204" pitchFamily="34" charset="0"/>
                        </a:rPr>
                        <a:t>18,554.16</a:t>
                      </a:r>
                    </a:p>
                  </a:txBody>
                  <a:tcPr marL="8802" marR="8802" marT="8802" marB="0" anchor="b">
                    <a:lnL>
                      <a:noFill/>
                    </a:lnL>
                    <a:lnR>
                      <a:noFill/>
                    </a:lnR>
                    <a:lnT w="12700" cap="flat" cmpd="sng" algn="ctr">
                      <a:solidFill>
                        <a:srgbClr val="000000"/>
                      </a:solidFill>
                      <a:prstDash val="solid"/>
                      <a:round/>
                      <a:headEnd type="none" w="med" len="med"/>
                      <a:tailEnd type="none" w="med" len="med"/>
                    </a:lnT>
                    <a:lnB>
                      <a:noFill/>
                    </a:lnB>
                    <a:solidFill>
                      <a:srgbClr val="FFFF99"/>
                    </a:solidFill>
                  </a:tcPr>
                </a:tc>
                <a:tc>
                  <a:txBody>
                    <a:bodyPr/>
                    <a:lstStyle/>
                    <a:p>
                      <a:pPr algn="r" fontAlgn="b"/>
                      <a:r>
                        <a:rPr lang="en-US" sz="700" b="0" i="0" u="none" strike="noStrike" dirty="0">
                          <a:solidFill>
                            <a:srgbClr val="000000"/>
                          </a:solidFill>
                          <a:effectLst/>
                          <a:latin typeface="Arial" panose="020B0604020202020204" pitchFamily="34" charset="0"/>
                        </a:rPr>
                        <a:t>9,845.46</a:t>
                      </a:r>
                    </a:p>
                  </a:txBody>
                  <a:tcPr marL="8802" marR="8802" marT="8802" marB="0" anchor="b">
                    <a:lnL>
                      <a:noFill/>
                    </a:lnL>
                    <a:lnR>
                      <a:noFill/>
                    </a:lnR>
                    <a:lnT w="12700" cap="flat" cmpd="sng" algn="ctr">
                      <a:solidFill>
                        <a:srgbClr val="000000"/>
                      </a:solidFill>
                      <a:prstDash val="solid"/>
                      <a:round/>
                      <a:headEnd type="none" w="med" len="med"/>
                      <a:tailEnd type="none" w="med" len="med"/>
                    </a:lnT>
                    <a:lnB>
                      <a:noFill/>
                    </a:lnB>
                    <a:solidFill>
                      <a:srgbClr val="FFFF99"/>
                    </a:solidFill>
                  </a:tcPr>
                </a:tc>
                <a:tc>
                  <a:txBody>
                    <a:bodyPr/>
                    <a:lstStyle/>
                    <a:p>
                      <a:pPr algn="r" fontAlgn="b"/>
                      <a:r>
                        <a:rPr lang="en-US" sz="700" b="0" i="0" u="none" strike="noStrike" dirty="0">
                          <a:solidFill>
                            <a:srgbClr val="000000"/>
                          </a:solidFill>
                          <a:effectLst/>
                          <a:latin typeface="Arial" panose="020B0604020202020204" pitchFamily="34" charset="0"/>
                        </a:rPr>
                        <a:t>8,004.54</a:t>
                      </a:r>
                    </a:p>
                  </a:txBody>
                  <a:tcPr marL="8802" marR="8802" marT="8802" marB="0" anchor="b">
                    <a:lnL>
                      <a:noFill/>
                    </a:lnL>
                    <a:lnR>
                      <a:noFill/>
                    </a:lnR>
                    <a:lnT w="12700" cap="flat" cmpd="sng" algn="ctr">
                      <a:solidFill>
                        <a:srgbClr val="000000"/>
                      </a:solidFill>
                      <a:prstDash val="solid"/>
                      <a:round/>
                      <a:headEnd type="none" w="med" len="med"/>
                      <a:tailEnd type="none" w="med" len="med"/>
                    </a:lnT>
                    <a:lnB>
                      <a:noFill/>
                    </a:lnB>
                    <a:solidFill>
                      <a:srgbClr val="FFFF99"/>
                    </a:solidFill>
                  </a:tcPr>
                </a:tc>
                <a:tc>
                  <a:txBody>
                    <a:bodyPr/>
                    <a:lstStyle/>
                    <a:p>
                      <a:pPr algn="r" fontAlgn="b"/>
                      <a:r>
                        <a:rPr lang="en-US" sz="700" b="0" i="0" u="none" strike="noStrike" dirty="0">
                          <a:solidFill>
                            <a:srgbClr val="000000"/>
                          </a:solidFill>
                          <a:effectLst/>
                          <a:latin typeface="Arial" panose="020B0604020202020204" pitchFamily="34" charset="0"/>
                        </a:rPr>
                        <a:t>17,850.00</a:t>
                      </a:r>
                    </a:p>
                  </a:txBody>
                  <a:tcPr marL="8802" marR="8802" marT="8802" marB="0" anchor="b">
                    <a:lnL>
                      <a:noFill/>
                    </a:lnL>
                    <a:lnR>
                      <a:noFill/>
                    </a:lnR>
                    <a:lnT w="12700" cap="flat" cmpd="sng" algn="ctr">
                      <a:solidFill>
                        <a:srgbClr val="000000"/>
                      </a:solidFill>
                      <a:prstDash val="solid"/>
                      <a:round/>
                      <a:headEnd type="none" w="med" len="med"/>
                      <a:tailEnd type="none" w="med" len="med"/>
                    </a:lnT>
                    <a:lnB>
                      <a:noFill/>
                    </a:lnB>
                    <a:solidFill>
                      <a:srgbClr val="FFFF99"/>
                    </a:solidFill>
                  </a:tcPr>
                </a:tc>
                <a:tc>
                  <a:txBody>
                    <a:bodyPr/>
                    <a:lstStyle/>
                    <a:p>
                      <a:pPr algn="r" fontAlgn="b"/>
                      <a:r>
                        <a:rPr lang="en-US" sz="700" b="0" i="0" u="none" strike="noStrike" dirty="0">
                          <a:solidFill>
                            <a:srgbClr val="000000"/>
                          </a:solidFill>
                          <a:effectLst/>
                          <a:latin typeface="Arial" panose="020B0604020202020204" pitchFamily="34" charset="0"/>
                        </a:rPr>
                        <a:t>18,850.00</a:t>
                      </a:r>
                    </a:p>
                  </a:txBody>
                  <a:tcPr marL="8802" marR="8802" marT="8802" marB="0" anchor="b">
                    <a:lnL>
                      <a:noFill/>
                    </a:lnL>
                    <a:lnR>
                      <a:noFill/>
                    </a:lnR>
                    <a:lnT w="12700" cap="flat" cmpd="sng" algn="ctr">
                      <a:solidFill>
                        <a:srgbClr val="000000"/>
                      </a:solidFill>
                      <a:prstDash val="solid"/>
                      <a:round/>
                      <a:headEnd type="none" w="med" len="med"/>
                      <a:tailEnd type="none" w="med" len="med"/>
                    </a:lnT>
                    <a:lnB>
                      <a:noFill/>
                    </a:lnB>
                    <a:solidFill>
                      <a:srgbClr val="FFFF99"/>
                    </a:solidFill>
                  </a:tcPr>
                </a:tc>
                <a:tc>
                  <a:txBody>
                    <a:bodyPr/>
                    <a:lstStyle/>
                    <a:p>
                      <a:pPr algn="r" fontAlgn="b"/>
                      <a:r>
                        <a:rPr lang="en-US" sz="700" b="0" i="0" u="none" strike="noStrike" dirty="0">
                          <a:solidFill>
                            <a:srgbClr val="000000"/>
                          </a:solidFill>
                          <a:effectLst/>
                          <a:latin typeface="Arial" panose="020B0604020202020204" pitchFamily="34" charset="0"/>
                        </a:rPr>
                        <a:t>8,750.00</a:t>
                      </a:r>
                    </a:p>
                  </a:txBody>
                  <a:tcPr marL="8802" marR="8802" marT="8802" marB="0" anchor="b">
                    <a:lnL>
                      <a:noFill/>
                    </a:lnL>
                    <a:lnR>
                      <a:noFill/>
                    </a:lnR>
                    <a:lnT w="12700" cap="flat" cmpd="sng" algn="ctr">
                      <a:solidFill>
                        <a:srgbClr val="000000"/>
                      </a:solidFill>
                      <a:prstDash val="solid"/>
                      <a:round/>
                      <a:headEnd type="none" w="med" len="med"/>
                      <a:tailEnd type="none" w="med" len="med"/>
                    </a:lnT>
                    <a:lnB>
                      <a:noFill/>
                    </a:lnB>
                    <a:solidFill>
                      <a:srgbClr val="FFFF99"/>
                    </a:solidFill>
                  </a:tcPr>
                </a:tc>
                <a:extLst>
                  <a:ext uri="{0D108BD9-81ED-4DB2-BD59-A6C34878D82A}">
                    <a16:rowId xmlns:a16="http://schemas.microsoft.com/office/drawing/2014/main" val="1124528096"/>
                  </a:ext>
                </a:extLst>
              </a:tr>
              <a:tr h="176042">
                <a:tc>
                  <a:txBody>
                    <a:bodyPr/>
                    <a:lstStyle/>
                    <a:p>
                      <a:pPr algn="l" fontAlgn="b"/>
                      <a:endParaRPr lang="en-US" sz="700" b="1" i="0" u="none" strike="noStrike" dirty="0">
                        <a:solidFill>
                          <a:srgbClr val="000000"/>
                        </a:solidFill>
                        <a:effectLst/>
                        <a:latin typeface="Arial" panose="020B0604020202020204" pitchFamily="34" charset="0"/>
                      </a:endParaRPr>
                    </a:p>
                  </a:txBody>
                  <a:tcPr marL="8802" marR="8802" marT="8802" marB="0" anchor="b">
                    <a:lnL>
                      <a:noFill/>
                    </a:lnL>
                    <a:lnR>
                      <a:noFill/>
                    </a:lnR>
                    <a:lnT>
                      <a:noFill/>
                    </a:lnT>
                    <a:lnB>
                      <a:noFill/>
                    </a:lnB>
                  </a:tcPr>
                </a:tc>
                <a:tc gridSpan="3">
                  <a:txBody>
                    <a:bodyPr/>
                    <a:lstStyle/>
                    <a:p>
                      <a:pPr algn="l" fontAlgn="b"/>
                      <a:r>
                        <a:rPr lang="en-US" sz="700" b="1" i="0" u="none" strike="noStrike" dirty="0">
                          <a:solidFill>
                            <a:srgbClr val="000000"/>
                          </a:solidFill>
                          <a:effectLst/>
                          <a:latin typeface="Arial" panose="020B0604020202020204" pitchFamily="34" charset="0"/>
                        </a:rPr>
                        <a:t>55314 · OTHER CONTRIBUTIONS</a:t>
                      </a:r>
                    </a:p>
                  </a:txBody>
                  <a:tcPr marL="8802" marR="8802" marT="8802" marB="0" anchor="b">
                    <a:lnL>
                      <a:noFill/>
                    </a:lnL>
                    <a:lnR>
                      <a:noFill/>
                    </a:lnR>
                    <a:lnT>
                      <a:noFill/>
                    </a:lnT>
                    <a:lnB>
                      <a:noFill/>
                    </a:lnB>
                  </a:tcPr>
                </a:tc>
                <a:tc hMerge="1">
                  <a:txBody>
                    <a:bodyPr/>
                    <a:lstStyle/>
                    <a:p>
                      <a:endParaRPr lang="en-US"/>
                    </a:p>
                  </a:txBody>
                  <a:tcPr/>
                </a:tc>
                <a:tc hMerge="1">
                  <a:txBody>
                    <a:bodyPr/>
                    <a:lstStyle/>
                    <a:p>
                      <a:endParaRPr lang="en-US"/>
                    </a:p>
                  </a:txBody>
                  <a:tcPr/>
                </a:tc>
                <a:tc>
                  <a:txBody>
                    <a:bodyPr/>
                    <a:lstStyle/>
                    <a:p>
                      <a:pPr algn="l" fontAlgn="b"/>
                      <a:endParaRPr lang="en-US" sz="700" b="1" i="0" u="none" strike="noStrike" dirty="0">
                        <a:solidFill>
                          <a:srgbClr val="000000"/>
                        </a:solidFill>
                        <a:effectLst/>
                        <a:latin typeface="Arial" panose="020B0604020202020204" pitchFamily="34" charset="0"/>
                      </a:endParaRPr>
                    </a:p>
                  </a:txBody>
                  <a:tcPr marL="8802" marR="8802" marT="8802" marB="0" anchor="b">
                    <a:lnL>
                      <a:noFill/>
                    </a:lnL>
                    <a:lnR>
                      <a:noFill/>
                    </a:lnR>
                    <a:lnT>
                      <a:noFill/>
                    </a:lnT>
                    <a:lnB>
                      <a:noFill/>
                    </a:lnB>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8802" marR="8802" marT="8802" marB="0" anchor="b">
                    <a:lnL>
                      <a:noFill/>
                    </a:lnL>
                    <a:lnR>
                      <a:noFill/>
                    </a:lnR>
                    <a:lnT>
                      <a:noFill/>
                    </a:lnT>
                    <a:lnB>
                      <a:noFill/>
                    </a:lnB>
                  </a:tcPr>
                </a:tc>
                <a:tc>
                  <a:txBody>
                    <a:bodyPr/>
                    <a:lstStyle/>
                    <a:p>
                      <a:pPr algn="r" fontAlgn="b"/>
                      <a:r>
                        <a:rPr lang="en-US" sz="700" b="0" i="0" u="none" strike="noStrike" dirty="0">
                          <a:solidFill>
                            <a:srgbClr val="000000"/>
                          </a:solidFill>
                          <a:effectLst/>
                          <a:latin typeface="Arial" panose="020B0604020202020204" pitchFamily="34" charset="0"/>
                        </a:rPr>
                        <a:t>833.25</a:t>
                      </a:r>
                    </a:p>
                  </a:txBody>
                  <a:tcPr marL="8802" marR="8802" marT="8802" marB="0" anchor="b">
                    <a:lnL>
                      <a:noFill/>
                    </a:lnL>
                    <a:lnR>
                      <a:noFill/>
                    </a:lnR>
                    <a:lnT>
                      <a:noFill/>
                    </a:lnT>
                    <a:lnB>
                      <a:noFill/>
                    </a:lnB>
                    <a:solidFill>
                      <a:srgbClr val="CCCCFF"/>
                    </a:solidFill>
                  </a:tcPr>
                </a:tc>
                <a:tc>
                  <a:txBody>
                    <a:bodyPr/>
                    <a:lstStyle/>
                    <a:p>
                      <a:pPr algn="r" fontAlgn="b"/>
                      <a:r>
                        <a:rPr lang="en-US" sz="700" b="0" i="0" u="none" strike="noStrike" dirty="0">
                          <a:solidFill>
                            <a:srgbClr val="000000"/>
                          </a:solidFill>
                          <a:effectLst/>
                          <a:latin typeface="Arial" panose="020B0604020202020204" pitchFamily="34" charset="0"/>
                        </a:rPr>
                        <a:t>751.75</a:t>
                      </a:r>
                    </a:p>
                  </a:txBody>
                  <a:tcPr marL="8802" marR="8802" marT="8802" marB="0" anchor="b">
                    <a:lnL>
                      <a:noFill/>
                    </a:lnL>
                    <a:lnR>
                      <a:noFill/>
                    </a:lnR>
                    <a:lnT>
                      <a:noFill/>
                    </a:lnT>
                    <a:lnB>
                      <a:noFill/>
                    </a:lnB>
                    <a:solidFill>
                      <a:srgbClr val="99CCFF"/>
                    </a:solidFill>
                  </a:tcPr>
                </a:tc>
                <a:tc>
                  <a:txBody>
                    <a:bodyPr/>
                    <a:lstStyle/>
                    <a:p>
                      <a:pPr algn="r" fontAlgn="b"/>
                      <a:r>
                        <a:rPr lang="en-US" sz="700" b="0" i="0" u="none" strike="noStrike" dirty="0">
                          <a:solidFill>
                            <a:srgbClr val="000000"/>
                          </a:solidFill>
                          <a:effectLst/>
                          <a:latin typeface="Arial" panose="020B0604020202020204" pitchFamily="34" charset="0"/>
                        </a:rPr>
                        <a:t>838.25</a:t>
                      </a:r>
                    </a:p>
                  </a:txBody>
                  <a:tcPr marL="8802" marR="8802" marT="8802" marB="0" anchor="b">
                    <a:lnL>
                      <a:noFill/>
                    </a:lnL>
                    <a:lnR>
                      <a:noFill/>
                    </a:lnR>
                    <a:lnT>
                      <a:noFill/>
                    </a:lnT>
                    <a:lnB>
                      <a:noFill/>
                    </a:lnB>
                    <a:solidFill>
                      <a:srgbClr val="FFFF99"/>
                    </a:solidFill>
                  </a:tcPr>
                </a:tc>
                <a:tc>
                  <a:txBody>
                    <a:bodyPr/>
                    <a:lstStyle/>
                    <a:p>
                      <a:pPr algn="r" fontAlgn="b"/>
                      <a:r>
                        <a:rPr lang="en-US" sz="700" b="0" i="0" u="none" strike="noStrike" dirty="0">
                          <a:solidFill>
                            <a:srgbClr val="000000"/>
                          </a:solidFill>
                          <a:effectLst/>
                          <a:latin typeface="Arial" panose="020B0604020202020204" pitchFamily="34" charset="0"/>
                        </a:rPr>
                        <a:t>838.25</a:t>
                      </a:r>
                    </a:p>
                  </a:txBody>
                  <a:tcPr marL="8802" marR="8802" marT="8802" marB="0" anchor="b">
                    <a:lnL>
                      <a:noFill/>
                    </a:lnL>
                    <a:lnR>
                      <a:noFill/>
                    </a:lnR>
                    <a:lnT>
                      <a:noFill/>
                    </a:lnT>
                    <a:lnB>
                      <a:noFill/>
                    </a:lnB>
                    <a:solidFill>
                      <a:srgbClr val="FFFF99"/>
                    </a:solidFill>
                  </a:tcPr>
                </a:tc>
                <a:tc>
                  <a:txBody>
                    <a:bodyPr/>
                    <a:lstStyle/>
                    <a:p>
                      <a:pPr algn="r" fontAlgn="b"/>
                      <a:r>
                        <a:rPr lang="en-US" sz="700" b="0" i="0" u="none" strike="noStrike" dirty="0">
                          <a:solidFill>
                            <a:srgbClr val="000000"/>
                          </a:solidFill>
                          <a:effectLst/>
                          <a:latin typeface="Arial" panose="020B0604020202020204" pitchFamily="34" charset="0"/>
                        </a:rPr>
                        <a:t>0.00</a:t>
                      </a:r>
                    </a:p>
                  </a:txBody>
                  <a:tcPr marL="8802" marR="8802" marT="8802" marB="0" anchor="b">
                    <a:lnL>
                      <a:noFill/>
                    </a:lnL>
                    <a:lnR>
                      <a:noFill/>
                    </a:lnR>
                    <a:lnT>
                      <a:noFill/>
                    </a:lnT>
                    <a:lnB>
                      <a:noFill/>
                    </a:lnB>
                    <a:solidFill>
                      <a:srgbClr val="FFFF99"/>
                    </a:solidFill>
                  </a:tcPr>
                </a:tc>
                <a:tc>
                  <a:txBody>
                    <a:bodyPr/>
                    <a:lstStyle/>
                    <a:p>
                      <a:pPr algn="r" fontAlgn="b"/>
                      <a:r>
                        <a:rPr lang="en-US" sz="700" b="0" i="0" u="none" strike="noStrike" dirty="0">
                          <a:solidFill>
                            <a:srgbClr val="000000"/>
                          </a:solidFill>
                          <a:effectLst/>
                          <a:latin typeface="Arial" panose="020B0604020202020204" pitchFamily="34" charset="0"/>
                        </a:rPr>
                        <a:t>838.25</a:t>
                      </a:r>
                    </a:p>
                  </a:txBody>
                  <a:tcPr marL="8802" marR="8802" marT="8802" marB="0" anchor="b">
                    <a:lnL>
                      <a:noFill/>
                    </a:lnL>
                    <a:lnR>
                      <a:noFill/>
                    </a:lnR>
                    <a:lnT>
                      <a:noFill/>
                    </a:lnT>
                    <a:lnB>
                      <a:noFill/>
                    </a:lnB>
                    <a:solidFill>
                      <a:srgbClr val="FFFF99"/>
                    </a:solidFill>
                  </a:tcPr>
                </a:tc>
                <a:tc>
                  <a:txBody>
                    <a:bodyPr/>
                    <a:lstStyle/>
                    <a:p>
                      <a:pPr algn="r" fontAlgn="b"/>
                      <a:r>
                        <a:rPr lang="en-US" sz="700" b="0" i="0" u="none" strike="noStrike" dirty="0">
                          <a:solidFill>
                            <a:srgbClr val="000000"/>
                          </a:solidFill>
                          <a:effectLst/>
                          <a:latin typeface="Arial" panose="020B0604020202020204" pitchFamily="34" charset="0"/>
                        </a:rPr>
                        <a:t>0.00</a:t>
                      </a:r>
                    </a:p>
                  </a:txBody>
                  <a:tcPr marL="8802" marR="8802" marT="8802" marB="0" anchor="b">
                    <a:lnL>
                      <a:noFill/>
                    </a:lnL>
                    <a:lnR>
                      <a:noFill/>
                    </a:lnR>
                    <a:lnT>
                      <a:noFill/>
                    </a:lnT>
                    <a:lnB>
                      <a:noFill/>
                    </a:lnB>
                    <a:solidFill>
                      <a:srgbClr val="FFFF99"/>
                    </a:solidFill>
                  </a:tcPr>
                </a:tc>
                <a:tc>
                  <a:txBody>
                    <a:bodyPr/>
                    <a:lstStyle/>
                    <a:p>
                      <a:pPr algn="r" fontAlgn="b"/>
                      <a:r>
                        <a:rPr lang="en-US" sz="700" b="0" i="0" u="none" strike="noStrike" dirty="0">
                          <a:solidFill>
                            <a:srgbClr val="000000"/>
                          </a:solidFill>
                          <a:effectLst/>
                          <a:latin typeface="Arial" panose="020B0604020202020204" pitchFamily="34" charset="0"/>
                        </a:rPr>
                        <a:t>0.00</a:t>
                      </a:r>
                    </a:p>
                  </a:txBody>
                  <a:tcPr marL="8802" marR="8802" marT="8802" marB="0" anchor="b">
                    <a:lnL>
                      <a:noFill/>
                    </a:lnL>
                    <a:lnR>
                      <a:noFill/>
                    </a:lnR>
                    <a:lnT>
                      <a:noFill/>
                    </a:lnT>
                    <a:lnB>
                      <a:noFill/>
                    </a:lnB>
                    <a:solidFill>
                      <a:srgbClr val="FFFF99"/>
                    </a:solidFill>
                  </a:tcPr>
                </a:tc>
                <a:extLst>
                  <a:ext uri="{0D108BD9-81ED-4DB2-BD59-A6C34878D82A}">
                    <a16:rowId xmlns:a16="http://schemas.microsoft.com/office/drawing/2014/main" val="17023863"/>
                  </a:ext>
                </a:extLst>
              </a:tr>
              <a:tr h="176042">
                <a:tc>
                  <a:txBody>
                    <a:bodyPr/>
                    <a:lstStyle/>
                    <a:p>
                      <a:pPr algn="l" fontAlgn="b"/>
                      <a:endParaRPr lang="en-US" sz="700" b="1" i="0" u="none" strike="noStrike" dirty="0">
                        <a:solidFill>
                          <a:srgbClr val="000000"/>
                        </a:solidFill>
                        <a:effectLst/>
                        <a:latin typeface="Arial" panose="020B0604020202020204" pitchFamily="34" charset="0"/>
                      </a:endParaRPr>
                    </a:p>
                  </a:txBody>
                  <a:tcPr marL="8802" marR="8802" marT="8802" marB="0" anchor="b">
                    <a:lnL>
                      <a:noFill/>
                    </a:lnL>
                    <a:lnR>
                      <a:noFill/>
                    </a:lnR>
                    <a:lnT>
                      <a:noFill/>
                    </a:lnT>
                    <a:lnB>
                      <a:noFill/>
                    </a:lnB>
                  </a:tcPr>
                </a:tc>
                <a:tc gridSpan="4">
                  <a:txBody>
                    <a:bodyPr/>
                    <a:lstStyle/>
                    <a:p>
                      <a:pPr algn="l" fontAlgn="b"/>
                      <a:r>
                        <a:rPr lang="en-US" sz="700" b="1" i="0" u="none" strike="noStrike" dirty="0">
                          <a:solidFill>
                            <a:srgbClr val="000000"/>
                          </a:solidFill>
                          <a:effectLst/>
                          <a:latin typeface="Arial" panose="020B0604020202020204" pitchFamily="34" charset="0"/>
                        </a:rPr>
                        <a:t>59911 · SNOWMOBILE CLUB EXPENSES</a:t>
                      </a:r>
                    </a:p>
                  </a:txBody>
                  <a:tcPr marL="8802" marR="8802" marT="8802" marB="0" anchor="b">
                    <a:lnL>
                      <a:noFill/>
                    </a:lnL>
                    <a:lnR>
                      <a:noFill/>
                    </a:lnR>
                    <a:lnT>
                      <a:noFill/>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8802" marR="8802" marT="8802" marB="0" anchor="b">
                    <a:lnL>
                      <a:noFill/>
                    </a:lnL>
                    <a:lnR>
                      <a:noFill/>
                    </a:lnR>
                    <a:lnT>
                      <a:noFill/>
                    </a:lnT>
                    <a:lnB>
                      <a:noFill/>
                    </a:lnB>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8802" marR="8802" marT="8802" marB="0" anchor="b">
                    <a:lnL>
                      <a:noFill/>
                    </a:lnL>
                    <a:lnR>
                      <a:noFill/>
                    </a:lnR>
                    <a:lnT>
                      <a:noFill/>
                    </a:lnT>
                    <a:lnB>
                      <a:noFill/>
                    </a:lnB>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8802" marR="8802" marT="8802" marB="0" anchor="b">
                    <a:lnL>
                      <a:noFill/>
                    </a:lnL>
                    <a:lnR>
                      <a:noFill/>
                    </a:lnR>
                    <a:lnT>
                      <a:noFill/>
                    </a:lnT>
                    <a:lnB>
                      <a:noFill/>
                    </a:lnB>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8802" marR="8802" marT="8802" marB="0" anchor="b">
                    <a:lnL>
                      <a:noFill/>
                    </a:lnL>
                    <a:lnR>
                      <a:noFill/>
                    </a:lnR>
                    <a:lnT>
                      <a:noFill/>
                    </a:lnT>
                    <a:lnB>
                      <a:noFill/>
                    </a:lnB>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8802" marR="8802" marT="8802" marB="0" anchor="b">
                    <a:lnL>
                      <a:noFill/>
                    </a:lnL>
                    <a:lnR>
                      <a:noFill/>
                    </a:lnR>
                    <a:lnT>
                      <a:noFill/>
                    </a:lnT>
                    <a:lnB>
                      <a:noFill/>
                    </a:lnB>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8802" marR="8802" marT="8802" marB="0" anchor="b">
                    <a:lnL>
                      <a:noFill/>
                    </a:lnL>
                    <a:lnR>
                      <a:noFill/>
                    </a:lnR>
                    <a:lnT>
                      <a:noFill/>
                    </a:lnT>
                    <a:lnB>
                      <a:noFill/>
                    </a:lnB>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8802" marR="8802" marT="8802" marB="0" anchor="b">
                    <a:lnL>
                      <a:noFill/>
                    </a:lnL>
                    <a:lnR>
                      <a:noFill/>
                    </a:lnR>
                    <a:lnT>
                      <a:noFill/>
                    </a:lnT>
                    <a:lnB>
                      <a:noFill/>
                    </a:lnB>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8802" marR="8802" marT="8802" marB="0" anchor="b">
                    <a:lnL>
                      <a:noFill/>
                    </a:lnL>
                    <a:lnR>
                      <a:noFill/>
                    </a:lnR>
                    <a:lnT>
                      <a:noFill/>
                    </a:lnT>
                    <a:lnB>
                      <a:noFill/>
                    </a:lnB>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8802" marR="8802" marT="8802" marB="0" anchor="b">
                    <a:lnL>
                      <a:noFill/>
                    </a:lnL>
                    <a:lnR>
                      <a:noFill/>
                    </a:lnR>
                    <a:lnT>
                      <a:noFill/>
                    </a:lnT>
                    <a:lnB>
                      <a:noFill/>
                    </a:lnB>
                  </a:tcPr>
                </a:tc>
                <a:extLst>
                  <a:ext uri="{0D108BD9-81ED-4DB2-BD59-A6C34878D82A}">
                    <a16:rowId xmlns:a16="http://schemas.microsoft.com/office/drawing/2014/main" val="667209823"/>
                  </a:ext>
                </a:extLst>
              </a:tr>
              <a:tr h="176042">
                <a:tc>
                  <a:txBody>
                    <a:bodyPr/>
                    <a:lstStyle/>
                    <a:p>
                      <a:pPr algn="l" fontAlgn="b"/>
                      <a:endParaRPr lang="en-US" sz="700" b="1" i="0" u="none" strike="noStrike" dirty="0">
                        <a:solidFill>
                          <a:srgbClr val="000000"/>
                        </a:solidFill>
                        <a:effectLst/>
                        <a:latin typeface="Arial" panose="020B0604020202020204" pitchFamily="34" charset="0"/>
                      </a:endParaRPr>
                    </a:p>
                  </a:txBody>
                  <a:tcPr marL="8802" marR="8802" marT="8802" marB="0" anchor="b">
                    <a:lnL>
                      <a:noFill/>
                    </a:lnL>
                    <a:lnR>
                      <a:noFill/>
                    </a:lnR>
                    <a:lnT>
                      <a:noFill/>
                    </a:lnT>
                    <a:lnB>
                      <a:noFill/>
                    </a:lnB>
                  </a:tcPr>
                </a:tc>
                <a:tc>
                  <a:txBody>
                    <a:bodyPr/>
                    <a:lstStyle/>
                    <a:p>
                      <a:pPr algn="l" fontAlgn="b"/>
                      <a:endParaRPr lang="en-US" sz="700" b="1" i="0" u="none" strike="noStrike" dirty="0">
                        <a:solidFill>
                          <a:srgbClr val="000000"/>
                        </a:solidFill>
                        <a:effectLst/>
                        <a:latin typeface="Arial" panose="020B0604020202020204" pitchFamily="34" charset="0"/>
                      </a:endParaRPr>
                    </a:p>
                  </a:txBody>
                  <a:tcPr marL="8802" marR="8802" marT="8802" marB="0" anchor="b">
                    <a:lnL>
                      <a:noFill/>
                    </a:lnL>
                    <a:lnR>
                      <a:noFill/>
                    </a:lnR>
                    <a:lnT>
                      <a:noFill/>
                    </a:lnT>
                    <a:lnB>
                      <a:noFill/>
                    </a:lnB>
                  </a:tcPr>
                </a:tc>
                <a:tc gridSpan="3">
                  <a:txBody>
                    <a:bodyPr/>
                    <a:lstStyle/>
                    <a:p>
                      <a:pPr algn="l" fontAlgn="b"/>
                      <a:r>
                        <a:rPr lang="en-US" sz="700" b="1" i="0" u="none" strike="noStrike" dirty="0">
                          <a:solidFill>
                            <a:srgbClr val="000000"/>
                          </a:solidFill>
                          <a:effectLst/>
                          <a:latin typeface="Arial" panose="020B0604020202020204" pitchFamily="34" charset="0"/>
                        </a:rPr>
                        <a:t>59911.1 · GROOMER PAYMENT</a:t>
                      </a:r>
                    </a:p>
                  </a:txBody>
                  <a:tcPr marL="8802" marR="8802" marT="8802" marB="0" anchor="b">
                    <a:lnL>
                      <a:noFill/>
                    </a:lnL>
                    <a:lnR>
                      <a:noFill/>
                    </a:lnR>
                    <a:lnT>
                      <a:noFill/>
                    </a:lnT>
                    <a:lnB>
                      <a:noFill/>
                    </a:lnB>
                  </a:tcPr>
                </a:tc>
                <a:tc hMerge="1">
                  <a:txBody>
                    <a:bodyPr/>
                    <a:lstStyle/>
                    <a:p>
                      <a:endParaRPr lang="en-US"/>
                    </a:p>
                  </a:txBody>
                  <a:tcPr/>
                </a:tc>
                <a:tc hMerge="1">
                  <a:txBody>
                    <a:bodyPr/>
                    <a:lstStyle/>
                    <a:p>
                      <a:endParaRPr lang="en-US"/>
                    </a:p>
                  </a:txBody>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8802" marR="8802" marT="8802" marB="0" anchor="b">
                    <a:lnL>
                      <a:noFill/>
                    </a:lnL>
                    <a:lnR>
                      <a:noFill/>
                    </a:lnR>
                    <a:lnT>
                      <a:noFill/>
                    </a:lnT>
                    <a:lnB>
                      <a:noFill/>
                    </a:lnB>
                  </a:tcPr>
                </a:tc>
                <a:tc>
                  <a:txBody>
                    <a:bodyPr/>
                    <a:lstStyle/>
                    <a:p>
                      <a:pPr algn="r" fontAlgn="b"/>
                      <a:r>
                        <a:rPr lang="en-US" sz="700" b="0" i="0" u="none" strike="noStrike" dirty="0">
                          <a:solidFill>
                            <a:srgbClr val="000000"/>
                          </a:solidFill>
                          <a:effectLst/>
                          <a:latin typeface="Arial" panose="020B0604020202020204" pitchFamily="34" charset="0"/>
                        </a:rPr>
                        <a:t>0.00</a:t>
                      </a:r>
                    </a:p>
                  </a:txBody>
                  <a:tcPr marL="8802" marR="8802" marT="8802" marB="0" anchor="b">
                    <a:lnL>
                      <a:noFill/>
                    </a:lnL>
                    <a:lnR>
                      <a:noFill/>
                    </a:lnR>
                    <a:lnT>
                      <a:noFill/>
                    </a:lnT>
                    <a:lnB>
                      <a:noFill/>
                    </a:lnB>
                    <a:solidFill>
                      <a:srgbClr val="CCCCFF"/>
                    </a:solidFill>
                  </a:tcPr>
                </a:tc>
                <a:tc>
                  <a:txBody>
                    <a:bodyPr/>
                    <a:lstStyle/>
                    <a:p>
                      <a:pPr algn="r" fontAlgn="b"/>
                      <a:r>
                        <a:rPr lang="en-US" sz="700" b="0" i="0" u="none" strike="noStrike" dirty="0">
                          <a:solidFill>
                            <a:srgbClr val="000000"/>
                          </a:solidFill>
                          <a:effectLst/>
                          <a:latin typeface="Arial" panose="020B0604020202020204" pitchFamily="34" charset="0"/>
                        </a:rPr>
                        <a:t>0.00</a:t>
                      </a:r>
                    </a:p>
                  </a:txBody>
                  <a:tcPr marL="8802" marR="8802" marT="8802" marB="0" anchor="b">
                    <a:lnL>
                      <a:noFill/>
                    </a:lnL>
                    <a:lnR>
                      <a:noFill/>
                    </a:lnR>
                    <a:lnT>
                      <a:noFill/>
                    </a:lnT>
                    <a:lnB>
                      <a:noFill/>
                    </a:lnB>
                    <a:solidFill>
                      <a:srgbClr val="99CCFF"/>
                    </a:solidFill>
                  </a:tcPr>
                </a:tc>
                <a:tc>
                  <a:txBody>
                    <a:bodyPr/>
                    <a:lstStyle/>
                    <a:p>
                      <a:pPr algn="r" fontAlgn="b"/>
                      <a:r>
                        <a:rPr lang="en-US" sz="700" b="0" i="0" u="none" strike="noStrike" dirty="0">
                          <a:solidFill>
                            <a:srgbClr val="000000"/>
                          </a:solidFill>
                          <a:effectLst/>
                          <a:latin typeface="Arial" panose="020B0604020202020204" pitchFamily="34" charset="0"/>
                        </a:rPr>
                        <a:t>0.00</a:t>
                      </a:r>
                    </a:p>
                  </a:txBody>
                  <a:tcPr marL="8802" marR="8802" marT="8802" marB="0" anchor="b">
                    <a:lnL>
                      <a:noFill/>
                    </a:lnL>
                    <a:lnR>
                      <a:noFill/>
                    </a:lnR>
                    <a:lnT>
                      <a:noFill/>
                    </a:lnT>
                    <a:lnB>
                      <a:noFill/>
                    </a:lnB>
                    <a:solidFill>
                      <a:srgbClr val="FFFF99"/>
                    </a:solidFill>
                  </a:tcPr>
                </a:tc>
                <a:tc>
                  <a:txBody>
                    <a:bodyPr/>
                    <a:lstStyle/>
                    <a:p>
                      <a:pPr algn="r" fontAlgn="b"/>
                      <a:r>
                        <a:rPr lang="en-US" sz="700" b="0" i="0" u="none" strike="noStrike" dirty="0">
                          <a:solidFill>
                            <a:srgbClr val="000000"/>
                          </a:solidFill>
                          <a:effectLst/>
                          <a:latin typeface="Arial" panose="020B0604020202020204" pitchFamily="34" charset="0"/>
                        </a:rPr>
                        <a:t>0.00</a:t>
                      </a:r>
                    </a:p>
                  </a:txBody>
                  <a:tcPr marL="8802" marR="8802" marT="8802" marB="0" anchor="b">
                    <a:lnL>
                      <a:noFill/>
                    </a:lnL>
                    <a:lnR>
                      <a:noFill/>
                    </a:lnR>
                    <a:lnT>
                      <a:noFill/>
                    </a:lnT>
                    <a:lnB>
                      <a:noFill/>
                    </a:lnB>
                    <a:solidFill>
                      <a:srgbClr val="FFFF99"/>
                    </a:solidFill>
                  </a:tcPr>
                </a:tc>
                <a:tc>
                  <a:txBody>
                    <a:bodyPr/>
                    <a:lstStyle/>
                    <a:p>
                      <a:pPr algn="r" fontAlgn="b"/>
                      <a:r>
                        <a:rPr lang="en-US" sz="700" b="0" i="0" u="none" strike="noStrike" dirty="0">
                          <a:solidFill>
                            <a:srgbClr val="000000"/>
                          </a:solidFill>
                          <a:effectLst/>
                          <a:latin typeface="Arial" panose="020B0604020202020204" pitchFamily="34" charset="0"/>
                        </a:rPr>
                        <a:t>14,744.00</a:t>
                      </a:r>
                    </a:p>
                  </a:txBody>
                  <a:tcPr marL="8802" marR="8802" marT="8802" marB="0" anchor="b">
                    <a:lnL>
                      <a:noFill/>
                    </a:lnL>
                    <a:lnR>
                      <a:noFill/>
                    </a:lnR>
                    <a:lnT>
                      <a:noFill/>
                    </a:lnT>
                    <a:lnB>
                      <a:noFill/>
                    </a:lnB>
                    <a:solidFill>
                      <a:srgbClr val="FFFF99"/>
                    </a:solidFill>
                  </a:tcPr>
                </a:tc>
                <a:tc>
                  <a:txBody>
                    <a:bodyPr/>
                    <a:lstStyle/>
                    <a:p>
                      <a:pPr algn="r" fontAlgn="b"/>
                      <a:r>
                        <a:rPr lang="en-US" sz="700" b="0" i="0" u="none" strike="noStrike" dirty="0">
                          <a:solidFill>
                            <a:srgbClr val="000000"/>
                          </a:solidFill>
                          <a:effectLst/>
                          <a:latin typeface="Arial" panose="020B0604020202020204" pitchFamily="34" charset="0"/>
                        </a:rPr>
                        <a:t>14,744.00</a:t>
                      </a:r>
                    </a:p>
                  </a:txBody>
                  <a:tcPr marL="8802" marR="8802" marT="8802" marB="0" anchor="b">
                    <a:lnL>
                      <a:noFill/>
                    </a:lnL>
                    <a:lnR>
                      <a:noFill/>
                    </a:lnR>
                    <a:lnT>
                      <a:noFill/>
                    </a:lnT>
                    <a:lnB>
                      <a:noFill/>
                    </a:lnB>
                    <a:solidFill>
                      <a:srgbClr val="FFFF99"/>
                    </a:solidFill>
                  </a:tcPr>
                </a:tc>
                <a:tc>
                  <a:txBody>
                    <a:bodyPr/>
                    <a:lstStyle/>
                    <a:p>
                      <a:pPr algn="r" fontAlgn="b"/>
                      <a:r>
                        <a:rPr lang="en-US" sz="700" b="0" i="0" u="none" strike="noStrike" dirty="0">
                          <a:solidFill>
                            <a:srgbClr val="000000"/>
                          </a:solidFill>
                          <a:effectLst/>
                          <a:latin typeface="Arial" panose="020B0604020202020204" pitchFamily="34" charset="0"/>
                        </a:rPr>
                        <a:t>14,744.00</a:t>
                      </a:r>
                    </a:p>
                  </a:txBody>
                  <a:tcPr marL="8802" marR="8802" marT="8802" marB="0" anchor="b">
                    <a:lnL>
                      <a:noFill/>
                    </a:lnL>
                    <a:lnR>
                      <a:noFill/>
                    </a:lnR>
                    <a:lnT>
                      <a:noFill/>
                    </a:lnT>
                    <a:lnB>
                      <a:noFill/>
                    </a:lnB>
                    <a:solidFill>
                      <a:srgbClr val="FFFF99"/>
                    </a:solidFill>
                  </a:tcPr>
                </a:tc>
                <a:tc>
                  <a:txBody>
                    <a:bodyPr/>
                    <a:lstStyle/>
                    <a:p>
                      <a:pPr algn="r" fontAlgn="b"/>
                      <a:r>
                        <a:rPr lang="en-US" sz="700" b="0" i="0" u="none" strike="noStrike" dirty="0">
                          <a:solidFill>
                            <a:srgbClr val="000000"/>
                          </a:solidFill>
                          <a:effectLst/>
                          <a:latin typeface="Arial" panose="020B0604020202020204" pitchFamily="34" charset="0"/>
                        </a:rPr>
                        <a:t>0.00</a:t>
                      </a:r>
                    </a:p>
                  </a:txBody>
                  <a:tcPr marL="8802" marR="8802" marT="8802" marB="0" anchor="b">
                    <a:lnL>
                      <a:noFill/>
                    </a:lnL>
                    <a:lnR>
                      <a:noFill/>
                    </a:lnR>
                    <a:lnT>
                      <a:noFill/>
                    </a:lnT>
                    <a:lnB>
                      <a:noFill/>
                    </a:lnB>
                    <a:solidFill>
                      <a:srgbClr val="FFFF99"/>
                    </a:solidFill>
                  </a:tcPr>
                </a:tc>
                <a:extLst>
                  <a:ext uri="{0D108BD9-81ED-4DB2-BD59-A6C34878D82A}">
                    <a16:rowId xmlns:a16="http://schemas.microsoft.com/office/drawing/2014/main" val="1919218593"/>
                  </a:ext>
                </a:extLst>
              </a:tr>
              <a:tr h="184845">
                <a:tc>
                  <a:txBody>
                    <a:bodyPr/>
                    <a:lstStyle/>
                    <a:p>
                      <a:pPr algn="l" fontAlgn="b"/>
                      <a:endParaRPr lang="en-US" sz="700" b="1" i="0" u="none" strike="noStrike" dirty="0">
                        <a:solidFill>
                          <a:srgbClr val="000000"/>
                        </a:solidFill>
                        <a:effectLst/>
                        <a:latin typeface="Arial" panose="020B0604020202020204" pitchFamily="34" charset="0"/>
                      </a:endParaRPr>
                    </a:p>
                  </a:txBody>
                  <a:tcPr marL="8802" marR="8802" marT="8802" marB="0" anchor="b">
                    <a:lnL>
                      <a:noFill/>
                    </a:lnL>
                    <a:lnR>
                      <a:noFill/>
                    </a:lnR>
                    <a:lnT>
                      <a:noFill/>
                    </a:lnT>
                    <a:lnB>
                      <a:noFill/>
                    </a:lnB>
                  </a:tcPr>
                </a:tc>
                <a:tc>
                  <a:txBody>
                    <a:bodyPr/>
                    <a:lstStyle/>
                    <a:p>
                      <a:pPr algn="l" fontAlgn="b"/>
                      <a:endParaRPr lang="en-US" sz="700" b="1" i="0" u="none" strike="noStrike" dirty="0">
                        <a:solidFill>
                          <a:srgbClr val="000000"/>
                        </a:solidFill>
                        <a:effectLst/>
                        <a:latin typeface="Arial" panose="020B0604020202020204" pitchFamily="34" charset="0"/>
                      </a:endParaRPr>
                    </a:p>
                  </a:txBody>
                  <a:tcPr marL="8802" marR="8802" marT="8802" marB="0" anchor="b">
                    <a:lnL>
                      <a:noFill/>
                    </a:lnL>
                    <a:lnR>
                      <a:noFill/>
                    </a:lnR>
                    <a:lnT>
                      <a:noFill/>
                    </a:lnT>
                    <a:lnB>
                      <a:noFill/>
                    </a:lnB>
                  </a:tcPr>
                </a:tc>
                <a:tc gridSpan="4">
                  <a:txBody>
                    <a:bodyPr/>
                    <a:lstStyle/>
                    <a:p>
                      <a:pPr algn="l" fontAlgn="b"/>
                      <a:r>
                        <a:rPr lang="en-US" sz="700" b="1" i="0" u="none" strike="noStrike" dirty="0">
                          <a:solidFill>
                            <a:srgbClr val="000000"/>
                          </a:solidFill>
                          <a:effectLst/>
                          <a:latin typeface="Arial" panose="020B0604020202020204" pitchFamily="34" charset="0"/>
                        </a:rPr>
                        <a:t>59911 · SNOWMOBILE CLUB EXPENSES - Other</a:t>
                      </a:r>
                    </a:p>
                  </a:txBody>
                  <a:tcPr marL="8802" marR="8802" marT="8802" marB="0" anchor="b">
                    <a:lnL>
                      <a:noFill/>
                    </a:lnL>
                    <a:lnR>
                      <a:noFill/>
                    </a:lnR>
                    <a:lnT>
                      <a:noFill/>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r" fontAlgn="b"/>
                      <a:r>
                        <a:rPr lang="en-US" sz="700" b="0" i="0" u="none" strike="noStrike" dirty="0">
                          <a:solidFill>
                            <a:srgbClr val="000000"/>
                          </a:solidFill>
                          <a:effectLst/>
                          <a:latin typeface="Arial" panose="020B0604020202020204" pitchFamily="34" charset="0"/>
                        </a:rPr>
                        <a:t>20,730.02</a:t>
                      </a:r>
                    </a:p>
                  </a:txBody>
                  <a:tcPr marL="8802" marR="8802" marT="8802" marB="0" anchor="b">
                    <a:lnL>
                      <a:noFill/>
                    </a:lnL>
                    <a:lnR>
                      <a:noFill/>
                    </a:lnR>
                    <a:lnT>
                      <a:noFill/>
                    </a:lnT>
                    <a:lnB w="12700" cap="flat" cmpd="sng" algn="ctr">
                      <a:solidFill>
                        <a:srgbClr val="000000"/>
                      </a:solidFill>
                      <a:prstDash val="solid"/>
                      <a:round/>
                      <a:headEnd type="none" w="med" len="med"/>
                      <a:tailEnd type="none" w="med" len="med"/>
                    </a:lnB>
                    <a:solidFill>
                      <a:srgbClr val="CCCCFF"/>
                    </a:solidFill>
                  </a:tcPr>
                </a:tc>
                <a:tc>
                  <a:txBody>
                    <a:bodyPr/>
                    <a:lstStyle/>
                    <a:p>
                      <a:pPr algn="r" fontAlgn="b"/>
                      <a:r>
                        <a:rPr lang="en-US" sz="700" b="0" i="0" u="none" strike="noStrike" dirty="0">
                          <a:solidFill>
                            <a:srgbClr val="000000"/>
                          </a:solidFill>
                          <a:effectLst/>
                          <a:latin typeface="Arial" panose="020B0604020202020204" pitchFamily="34" charset="0"/>
                        </a:rPr>
                        <a:t>10,143.25</a:t>
                      </a:r>
                    </a:p>
                  </a:txBody>
                  <a:tcPr marL="8802" marR="8802" marT="8802" marB="0" anchor="b">
                    <a:lnL>
                      <a:noFill/>
                    </a:lnL>
                    <a:lnR>
                      <a:noFill/>
                    </a:lnR>
                    <a:lnT>
                      <a:noFill/>
                    </a:lnT>
                    <a:lnB w="12700" cap="flat" cmpd="sng" algn="ctr">
                      <a:solidFill>
                        <a:srgbClr val="000000"/>
                      </a:solidFill>
                      <a:prstDash val="solid"/>
                      <a:round/>
                      <a:headEnd type="none" w="med" len="med"/>
                      <a:tailEnd type="none" w="med" len="med"/>
                    </a:lnB>
                    <a:solidFill>
                      <a:srgbClr val="99CCFF"/>
                    </a:solidFill>
                  </a:tcPr>
                </a:tc>
                <a:tc>
                  <a:txBody>
                    <a:bodyPr/>
                    <a:lstStyle/>
                    <a:p>
                      <a:pPr algn="r" fontAlgn="b"/>
                      <a:r>
                        <a:rPr lang="en-US" sz="700" b="0" i="0" u="none" strike="noStrike" dirty="0">
                          <a:solidFill>
                            <a:srgbClr val="000000"/>
                          </a:solidFill>
                          <a:effectLst/>
                          <a:latin typeface="Arial" panose="020B0604020202020204" pitchFamily="34" charset="0"/>
                        </a:rPr>
                        <a:t>3,634.48</a:t>
                      </a:r>
                    </a:p>
                  </a:txBody>
                  <a:tcPr marL="8802" marR="8802" marT="8802" marB="0" anchor="b">
                    <a:lnL>
                      <a:noFill/>
                    </a:lnL>
                    <a:lnR>
                      <a:noFill/>
                    </a:lnR>
                    <a:lnT>
                      <a:noFill/>
                    </a:lnT>
                    <a:lnB w="12700" cap="flat" cmpd="sng" algn="ctr">
                      <a:solidFill>
                        <a:srgbClr val="000000"/>
                      </a:solidFill>
                      <a:prstDash val="solid"/>
                      <a:round/>
                      <a:headEnd type="none" w="med" len="med"/>
                      <a:tailEnd type="none" w="med" len="med"/>
                    </a:lnB>
                    <a:solidFill>
                      <a:srgbClr val="FFFF99"/>
                    </a:solidFill>
                  </a:tcPr>
                </a:tc>
                <a:tc>
                  <a:txBody>
                    <a:bodyPr/>
                    <a:lstStyle/>
                    <a:p>
                      <a:pPr algn="r" fontAlgn="b"/>
                      <a:r>
                        <a:rPr lang="en-US" sz="700" b="0" i="0" u="none" strike="noStrike" dirty="0">
                          <a:solidFill>
                            <a:srgbClr val="000000"/>
                          </a:solidFill>
                          <a:effectLst/>
                          <a:latin typeface="Arial" panose="020B0604020202020204" pitchFamily="34" charset="0"/>
                        </a:rPr>
                        <a:t>6,283.47</a:t>
                      </a:r>
                    </a:p>
                  </a:txBody>
                  <a:tcPr marL="8802" marR="8802" marT="8802" marB="0" anchor="b">
                    <a:lnL>
                      <a:noFill/>
                    </a:lnL>
                    <a:lnR>
                      <a:noFill/>
                    </a:lnR>
                    <a:lnT>
                      <a:noFill/>
                    </a:lnT>
                    <a:lnB w="12700" cap="flat" cmpd="sng" algn="ctr">
                      <a:solidFill>
                        <a:srgbClr val="000000"/>
                      </a:solidFill>
                      <a:prstDash val="solid"/>
                      <a:round/>
                      <a:headEnd type="none" w="med" len="med"/>
                      <a:tailEnd type="none" w="med" len="med"/>
                    </a:lnB>
                    <a:solidFill>
                      <a:srgbClr val="FFFF99"/>
                    </a:solidFill>
                  </a:tcPr>
                </a:tc>
                <a:tc>
                  <a:txBody>
                    <a:bodyPr/>
                    <a:lstStyle/>
                    <a:p>
                      <a:pPr algn="r" fontAlgn="b"/>
                      <a:r>
                        <a:rPr lang="en-US" sz="700" b="0" i="0" u="none" strike="noStrike" dirty="0">
                          <a:solidFill>
                            <a:srgbClr val="000000"/>
                          </a:solidFill>
                          <a:effectLst/>
                          <a:latin typeface="Arial" panose="020B0604020202020204" pitchFamily="34" charset="0"/>
                        </a:rPr>
                        <a:t>11,466.53</a:t>
                      </a:r>
                    </a:p>
                  </a:txBody>
                  <a:tcPr marL="8802" marR="8802" marT="8802" marB="0" anchor="b">
                    <a:lnL>
                      <a:noFill/>
                    </a:lnL>
                    <a:lnR>
                      <a:noFill/>
                    </a:lnR>
                    <a:lnT>
                      <a:noFill/>
                    </a:lnT>
                    <a:lnB w="12700" cap="flat" cmpd="sng" algn="ctr">
                      <a:solidFill>
                        <a:srgbClr val="000000"/>
                      </a:solidFill>
                      <a:prstDash val="solid"/>
                      <a:round/>
                      <a:headEnd type="none" w="med" len="med"/>
                      <a:tailEnd type="none" w="med" len="med"/>
                    </a:lnB>
                    <a:solidFill>
                      <a:srgbClr val="FFFF99"/>
                    </a:solidFill>
                  </a:tcPr>
                </a:tc>
                <a:tc>
                  <a:txBody>
                    <a:bodyPr/>
                    <a:lstStyle/>
                    <a:p>
                      <a:pPr algn="r" fontAlgn="b"/>
                      <a:r>
                        <a:rPr lang="en-US" sz="700" b="0" i="0" u="none" strike="noStrike" dirty="0">
                          <a:solidFill>
                            <a:srgbClr val="000000"/>
                          </a:solidFill>
                          <a:effectLst/>
                          <a:latin typeface="Arial" panose="020B0604020202020204" pitchFamily="34" charset="0"/>
                        </a:rPr>
                        <a:t>17,750.00</a:t>
                      </a:r>
                    </a:p>
                  </a:txBody>
                  <a:tcPr marL="8802" marR="8802" marT="8802" marB="0" anchor="b">
                    <a:lnL>
                      <a:noFill/>
                    </a:lnL>
                    <a:lnR>
                      <a:noFill/>
                    </a:lnR>
                    <a:lnT>
                      <a:noFill/>
                    </a:lnT>
                    <a:lnB w="12700" cap="flat" cmpd="sng" algn="ctr">
                      <a:solidFill>
                        <a:srgbClr val="000000"/>
                      </a:solidFill>
                      <a:prstDash val="solid"/>
                      <a:round/>
                      <a:headEnd type="none" w="med" len="med"/>
                      <a:tailEnd type="none" w="med" len="med"/>
                    </a:lnB>
                    <a:solidFill>
                      <a:srgbClr val="FFFF99"/>
                    </a:solidFill>
                  </a:tcPr>
                </a:tc>
                <a:tc>
                  <a:txBody>
                    <a:bodyPr/>
                    <a:lstStyle/>
                    <a:p>
                      <a:pPr algn="r" fontAlgn="b"/>
                      <a:r>
                        <a:rPr lang="en-US" sz="700" b="0" i="0" u="none" strike="noStrike" dirty="0">
                          <a:solidFill>
                            <a:srgbClr val="000000"/>
                          </a:solidFill>
                          <a:effectLst/>
                          <a:latin typeface="Arial" panose="020B0604020202020204" pitchFamily="34" charset="0"/>
                        </a:rPr>
                        <a:t>17,750.00</a:t>
                      </a:r>
                    </a:p>
                  </a:txBody>
                  <a:tcPr marL="8802" marR="8802" marT="8802" marB="0" anchor="b">
                    <a:lnL>
                      <a:noFill/>
                    </a:lnL>
                    <a:lnR>
                      <a:noFill/>
                    </a:lnR>
                    <a:lnT>
                      <a:noFill/>
                    </a:lnT>
                    <a:lnB w="12700" cap="flat" cmpd="sng" algn="ctr">
                      <a:solidFill>
                        <a:srgbClr val="000000"/>
                      </a:solidFill>
                      <a:prstDash val="solid"/>
                      <a:round/>
                      <a:headEnd type="none" w="med" len="med"/>
                      <a:tailEnd type="none" w="med" len="med"/>
                    </a:lnB>
                    <a:solidFill>
                      <a:srgbClr val="FFFF99"/>
                    </a:solidFill>
                  </a:tcPr>
                </a:tc>
                <a:tc>
                  <a:txBody>
                    <a:bodyPr/>
                    <a:lstStyle/>
                    <a:p>
                      <a:pPr algn="r" fontAlgn="b"/>
                      <a:r>
                        <a:rPr lang="en-US" sz="700" b="0" i="0" u="none" strike="noStrike" dirty="0">
                          <a:solidFill>
                            <a:srgbClr val="000000"/>
                          </a:solidFill>
                          <a:effectLst/>
                          <a:latin typeface="Arial" panose="020B0604020202020204" pitchFamily="34" charset="0"/>
                        </a:rPr>
                        <a:t>10,000.00</a:t>
                      </a:r>
                    </a:p>
                  </a:txBody>
                  <a:tcPr marL="8802" marR="8802" marT="8802" marB="0" anchor="b">
                    <a:lnL>
                      <a:noFill/>
                    </a:lnL>
                    <a:lnR>
                      <a:noFill/>
                    </a:lnR>
                    <a:lnT>
                      <a:noFill/>
                    </a:lnT>
                    <a:lnB w="12700" cap="flat" cmpd="sng" algn="ctr">
                      <a:solidFill>
                        <a:srgbClr val="000000"/>
                      </a:solidFill>
                      <a:prstDash val="solid"/>
                      <a:round/>
                      <a:headEnd type="none" w="med" len="med"/>
                      <a:tailEnd type="none" w="med" len="med"/>
                    </a:lnB>
                    <a:solidFill>
                      <a:srgbClr val="FFFF99"/>
                    </a:solidFill>
                  </a:tcPr>
                </a:tc>
                <a:extLst>
                  <a:ext uri="{0D108BD9-81ED-4DB2-BD59-A6C34878D82A}">
                    <a16:rowId xmlns:a16="http://schemas.microsoft.com/office/drawing/2014/main" val="350851443"/>
                  </a:ext>
                </a:extLst>
              </a:tr>
              <a:tr h="184845">
                <a:tc>
                  <a:txBody>
                    <a:bodyPr/>
                    <a:lstStyle/>
                    <a:p>
                      <a:pPr algn="l" fontAlgn="b"/>
                      <a:endParaRPr lang="en-US" sz="700" b="1" i="0" u="none" strike="noStrike" dirty="0">
                        <a:solidFill>
                          <a:srgbClr val="000000"/>
                        </a:solidFill>
                        <a:effectLst/>
                        <a:latin typeface="Arial" panose="020B0604020202020204" pitchFamily="34" charset="0"/>
                      </a:endParaRPr>
                    </a:p>
                  </a:txBody>
                  <a:tcPr marL="8802" marR="8802" marT="8802" marB="0" anchor="b">
                    <a:lnL>
                      <a:noFill/>
                    </a:lnL>
                    <a:lnR>
                      <a:noFill/>
                    </a:lnR>
                    <a:lnT>
                      <a:noFill/>
                    </a:lnT>
                    <a:lnB>
                      <a:noFill/>
                    </a:lnB>
                  </a:tcPr>
                </a:tc>
                <a:tc gridSpan="4">
                  <a:txBody>
                    <a:bodyPr/>
                    <a:lstStyle/>
                    <a:p>
                      <a:pPr algn="l" fontAlgn="b"/>
                      <a:r>
                        <a:rPr lang="en-US" sz="700" b="1" i="0" u="none" strike="noStrike" dirty="0">
                          <a:solidFill>
                            <a:srgbClr val="000000"/>
                          </a:solidFill>
                          <a:effectLst/>
                          <a:latin typeface="Arial" panose="020B0604020202020204" pitchFamily="34" charset="0"/>
                        </a:rPr>
                        <a:t>Total 59911 · SNOWMOBILE CLUB EXPENSES</a:t>
                      </a:r>
                    </a:p>
                  </a:txBody>
                  <a:tcPr marL="8802" marR="8802" marT="8802" marB="0" anchor="b">
                    <a:lnL>
                      <a:noFill/>
                    </a:lnL>
                    <a:lnR>
                      <a:noFill/>
                    </a:lnR>
                    <a:lnT>
                      <a:noFill/>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8802" marR="8802" marT="8802" marB="0" anchor="b">
                    <a:lnL>
                      <a:noFill/>
                    </a:lnL>
                    <a:lnR>
                      <a:noFill/>
                    </a:lnR>
                    <a:lnT>
                      <a:noFill/>
                    </a:lnT>
                    <a:lnB>
                      <a:noFill/>
                    </a:lnB>
                  </a:tcPr>
                </a:tc>
                <a:tc>
                  <a:txBody>
                    <a:bodyPr/>
                    <a:lstStyle/>
                    <a:p>
                      <a:pPr algn="r" fontAlgn="b"/>
                      <a:r>
                        <a:rPr lang="en-US" sz="700" b="0" i="0" u="none" strike="noStrike" dirty="0">
                          <a:solidFill>
                            <a:srgbClr val="000000"/>
                          </a:solidFill>
                          <a:effectLst/>
                          <a:latin typeface="Arial" panose="020B0604020202020204" pitchFamily="34" charset="0"/>
                        </a:rPr>
                        <a:t>20,730.02</a:t>
                      </a:r>
                    </a:p>
                  </a:txBody>
                  <a:tcPr marL="8802" marR="8802" marT="8802"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CCFF"/>
                    </a:solidFill>
                  </a:tcPr>
                </a:tc>
                <a:tc>
                  <a:txBody>
                    <a:bodyPr/>
                    <a:lstStyle/>
                    <a:p>
                      <a:pPr algn="r" fontAlgn="b"/>
                      <a:r>
                        <a:rPr lang="en-US" sz="700" b="0" i="0" u="none" strike="noStrike" dirty="0">
                          <a:solidFill>
                            <a:srgbClr val="000000"/>
                          </a:solidFill>
                          <a:effectLst/>
                          <a:latin typeface="Arial" panose="020B0604020202020204" pitchFamily="34" charset="0"/>
                        </a:rPr>
                        <a:t>10,143.25</a:t>
                      </a:r>
                    </a:p>
                  </a:txBody>
                  <a:tcPr marL="8802" marR="8802" marT="8802"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9CCFF"/>
                    </a:solidFill>
                  </a:tcPr>
                </a:tc>
                <a:tc>
                  <a:txBody>
                    <a:bodyPr/>
                    <a:lstStyle/>
                    <a:p>
                      <a:pPr algn="r" fontAlgn="b"/>
                      <a:r>
                        <a:rPr lang="en-US" sz="700" b="0" i="0" u="none" strike="noStrike" dirty="0">
                          <a:solidFill>
                            <a:srgbClr val="000000"/>
                          </a:solidFill>
                          <a:effectLst/>
                          <a:latin typeface="Arial" panose="020B0604020202020204" pitchFamily="34" charset="0"/>
                        </a:rPr>
                        <a:t>3,634.48</a:t>
                      </a:r>
                    </a:p>
                  </a:txBody>
                  <a:tcPr marL="8802" marR="8802" marT="8802"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99"/>
                    </a:solidFill>
                  </a:tcPr>
                </a:tc>
                <a:tc>
                  <a:txBody>
                    <a:bodyPr/>
                    <a:lstStyle/>
                    <a:p>
                      <a:pPr algn="r" fontAlgn="b"/>
                      <a:r>
                        <a:rPr lang="en-US" sz="700" b="0" i="0" u="none" strike="noStrike" dirty="0">
                          <a:solidFill>
                            <a:srgbClr val="000000"/>
                          </a:solidFill>
                          <a:effectLst/>
                          <a:latin typeface="Arial" panose="020B0604020202020204" pitchFamily="34" charset="0"/>
                        </a:rPr>
                        <a:t>6,283.47</a:t>
                      </a:r>
                    </a:p>
                  </a:txBody>
                  <a:tcPr marL="8802" marR="8802" marT="8802"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99"/>
                    </a:solidFill>
                  </a:tcPr>
                </a:tc>
                <a:tc>
                  <a:txBody>
                    <a:bodyPr/>
                    <a:lstStyle/>
                    <a:p>
                      <a:pPr algn="r" fontAlgn="b"/>
                      <a:r>
                        <a:rPr lang="en-US" sz="700" b="0" i="0" u="none" strike="noStrike" dirty="0">
                          <a:solidFill>
                            <a:srgbClr val="000000"/>
                          </a:solidFill>
                          <a:effectLst/>
                          <a:latin typeface="Arial" panose="020B0604020202020204" pitchFamily="34" charset="0"/>
                        </a:rPr>
                        <a:t>26,210.53</a:t>
                      </a:r>
                    </a:p>
                  </a:txBody>
                  <a:tcPr marL="8802" marR="8802" marT="8802"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99"/>
                    </a:solidFill>
                  </a:tcPr>
                </a:tc>
                <a:tc>
                  <a:txBody>
                    <a:bodyPr/>
                    <a:lstStyle/>
                    <a:p>
                      <a:pPr algn="r" fontAlgn="b"/>
                      <a:r>
                        <a:rPr lang="en-US" sz="700" b="0" i="0" u="none" strike="noStrike" dirty="0">
                          <a:solidFill>
                            <a:srgbClr val="000000"/>
                          </a:solidFill>
                          <a:effectLst/>
                          <a:latin typeface="Arial" panose="020B0604020202020204" pitchFamily="34" charset="0"/>
                        </a:rPr>
                        <a:t>32,494.00</a:t>
                      </a:r>
                    </a:p>
                  </a:txBody>
                  <a:tcPr marL="8802" marR="8802" marT="8802"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99"/>
                    </a:solidFill>
                  </a:tcPr>
                </a:tc>
                <a:tc>
                  <a:txBody>
                    <a:bodyPr/>
                    <a:lstStyle/>
                    <a:p>
                      <a:pPr algn="r" fontAlgn="b"/>
                      <a:r>
                        <a:rPr lang="en-US" sz="700" b="0" i="0" u="none" strike="noStrike" dirty="0">
                          <a:solidFill>
                            <a:srgbClr val="000000"/>
                          </a:solidFill>
                          <a:effectLst/>
                          <a:latin typeface="Arial" panose="020B0604020202020204" pitchFamily="34" charset="0"/>
                        </a:rPr>
                        <a:t>32,494.00</a:t>
                      </a:r>
                    </a:p>
                  </a:txBody>
                  <a:tcPr marL="8802" marR="8802" marT="8802"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99"/>
                    </a:solidFill>
                  </a:tcPr>
                </a:tc>
                <a:tc>
                  <a:txBody>
                    <a:bodyPr/>
                    <a:lstStyle/>
                    <a:p>
                      <a:pPr algn="r" fontAlgn="b"/>
                      <a:r>
                        <a:rPr lang="en-US" sz="700" b="0" i="0" u="none" strike="noStrike" dirty="0">
                          <a:solidFill>
                            <a:srgbClr val="000000"/>
                          </a:solidFill>
                          <a:effectLst/>
                          <a:latin typeface="Arial" panose="020B0604020202020204" pitchFamily="34" charset="0"/>
                        </a:rPr>
                        <a:t>10,000.00</a:t>
                      </a:r>
                    </a:p>
                  </a:txBody>
                  <a:tcPr marL="8802" marR="8802" marT="8802"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99"/>
                    </a:solidFill>
                  </a:tcPr>
                </a:tc>
                <a:extLst>
                  <a:ext uri="{0D108BD9-81ED-4DB2-BD59-A6C34878D82A}">
                    <a16:rowId xmlns:a16="http://schemas.microsoft.com/office/drawing/2014/main" val="995580738"/>
                  </a:ext>
                </a:extLst>
              </a:tr>
              <a:tr h="176042">
                <a:tc>
                  <a:txBody>
                    <a:bodyPr/>
                    <a:lstStyle/>
                    <a:p>
                      <a:pPr algn="l" fontAlgn="b"/>
                      <a:endParaRPr lang="en-US" sz="700" b="1" i="0" u="none" strike="noStrike" dirty="0">
                        <a:solidFill>
                          <a:srgbClr val="000000"/>
                        </a:solidFill>
                        <a:effectLst/>
                        <a:latin typeface="Arial" panose="020B0604020202020204" pitchFamily="34" charset="0"/>
                      </a:endParaRPr>
                    </a:p>
                  </a:txBody>
                  <a:tcPr marL="8802" marR="8802" marT="8802" marB="0" anchor="b">
                    <a:lnL>
                      <a:noFill/>
                    </a:lnL>
                    <a:lnR>
                      <a:noFill/>
                    </a:lnR>
                    <a:lnT>
                      <a:noFill/>
                    </a:lnT>
                    <a:lnB>
                      <a:noFill/>
                    </a:lnB>
                  </a:tcPr>
                </a:tc>
                <a:tc>
                  <a:txBody>
                    <a:bodyPr/>
                    <a:lstStyle/>
                    <a:p>
                      <a:pPr algn="l" fontAlgn="b"/>
                      <a:endParaRPr lang="en-US" sz="700" b="1" i="0" u="none" strike="noStrike" dirty="0">
                        <a:solidFill>
                          <a:srgbClr val="000000"/>
                        </a:solidFill>
                        <a:effectLst/>
                        <a:latin typeface="Arial" panose="020B0604020202020204" pitchFamily="34" charset="0"/>
                      </a:endParaRPr>
                    </a:p>
                  </a:txBody>
                  <a:tcPr marL="8802" marR="8802" marT="8802" marB="0" anchor="b">
                    <a:lnL>
                      <a:noFill/>
                    </a:lnL>
                    <a:lnR>
                      <a:noFill/>
                    </a:lnR>
                    <a:lnT>
                      <a:noFill/>
                    </a:lnT>
                    <a:lnB>
                      <a:noFill/>
                    </a:lnB>
                  </a:tcPr>
                </a:tc>
                <a:tc>
                  <a:txBody>
                    <a:bodyPr/>
                    <a:lstStyle/>
                    <a:p>
                      <a:pPr algn="l" fontAlgn="b"/>
                      <a:endParaRPr lang="en-US" sz="700" b="1" i="0" u="none" strike="noStrike" dirty="0">
                        <a:solidFill>
                          <a:srgbClr val="000000"/>
                        </a:solidFill>
                        <a:effectLst/>
                        <a:latin typeface="Arial" panose="020B0604020202020204" pitchFamily="34" charset="0"/>
                      </a:endParaRPr>
                    </a:p>
                  </a:txBody>
                  <a:tcPr marL="8802" marR="8802" marT="8802" marB="0" anchor="b">
                    <a:lnL>
                      <a:noFill/>
                    </a:lnL>
                    <a:lnR>
                      <a:noFill/>
                    </a:lnR>
                    <a:lnT>
                      <a:noFill/>
                    </a:lnT>
                    <a:lnB>
                      <a:noFill/>
                    </a:lnB>
                  </a:tcPr>
                </a:tc>
                <a:tc>
                  <a:txBody>
                    <a:bodyPr/>
                    <a:lstStyle/>
                    <a:p>
                      <a:pPr algn="l" fontAlgn="b"/>
                      <a:endParaRPr lang="en-US" sz="700" b="1" i="0" u="none" strike="noStrike" dirty="0">
                        <a:solidFill>
                          <a:srgbClr val="000000"/>
                        </a:solidFill>
                        <a:effectLst/>
                        <a:latin typeface="Arial" panose="020B0604020202020204" pitchFamily="34" charset="0"/>
                      </a:endParaRPr>
                    </a:p>
                  </a:txBody>
                  <a:tcPr marL="8802" marR="8802" marT="8802" marB="0" anchor="b">
                    <a:lnL>
                      <a:noFill/>
                    </a:lnL>
                    <a:lnR>
                      <a:noFill/>
                    </a:lnR>
                    <a:lnT>
                      <a:noFill/>
                    </a:lnT>
                    <a:lnB>
                      <a:noFill/>
                    </a:lnB>
                  </a:tcPr>
                </a:tc>
                <a:tc>
                  <a:txBody>
                    <a:bodyPr/>
                    <a:lstStyle/>
                    <a:p>
                      <a:pPr algn="l" fontAlgn="b"/>
                      <a:endParaRPr lang="en-US" sz="700" b="1" i="0" u="none" strike="noStrike" dirty="0">
                        <a:solidFill>
                          <a:srgbClr val="000000"/>
                        </a:solidFill>
                        <a:effectLst/>
                        <a:latin typeface="Arial" panose="020B0604020202020204" pitchFamily="34" charset="0"/>
                      </a:endParaRPr>
                    </a:p>
                  </a:txBody>
                  <a:tcPr marL="8802" marR="8802" marT="8802" marB="0" anchor="b">
                    <a:lnL>
                      <a:noFill/>
                    </a:lnL>
                    <a:lnR>
                      <a:noFill/>
                    </a:lnR>
                    <a:lnT>
                      <a:noFill/>
                    </a:lnT>
                    <a:lnB>
                      <a:noFill/>
                    </a:lnB>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8802" marR="8802" marT="8802" marB="0" anchor="b">
                    <a:lnL>
                      <a:noFill/>
                    </a:lnL>
                    <a:lnR>
                      <a:noFill/>
                    </a:lnR>
                    <a:lnT>
                      <a:noFill/>
                    </a:lnT>
                    <a:lnB>
                      <a:noFill/>
                    </a:lnB>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8802" marR="8802" marT="8802"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8802" marR="8802" marT="8802"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8802" marR="8802" marT="8802"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8802" marR="8802" marT="8802"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8802" marR="8802" marT="8802"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8802" marR="8802" marT="8802"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8802" marR="8802" marT="8802"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8802" marR="8802" marT="8802" marB="0" anchor="b">
                    <a:lnL>
                      <a:noFill/>
                    </a:lnL>
                    <a:lnR>
                      <a:noFill/>
                    </a:lnR>
                    <a:lnT w="1270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val="1767325917"/>
                  </a:ext>
                </a:extLst>
              </a:tr>
              <a:tr h="176042">
                <a:tc gridSpan="4">
                  <a:txBody>
                    <a:bodyPr/>
                    <a:lstStyle/>
                    <a:p>
                      <a:pPr algn="l" fontAlgn="b"/>
                      <a:r>
                        <a:rPr lang="en-US" sz="700" b="1" i="0" u="none" strike="noStrike" dirty="0">
                          <a:solidFill>
                            <a:srgbClr val="000000"/>
                          </a:solidFill>
                          <a:effectLst/>
                          <a:latin typeface="Arial" panose="020B0604020202020204" pitchFamily="34" charset="0"/>
                        </a:rPr>
                        <a:t>Total 55000 · CULTURE &amp; RECREATION</a:t>
                      </a:r>
                    </a:p>
                  </a:txBody>
                  <a:tcPr marL="8802" marR="8802" marT="8802" marB="0" anchor="b">
                    <a:lnL>
                      <a:noFill/>
                    </a:lnL>
                    <a:lnR>
                      <a:noFill/>
                    </a:lnR>
                    <a:lnT>
                      <a:noFill/>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b"/>
                      <a:endParaRPr lang="en-US" sz="700" b="1" i="0" u="none" strike="noStrike" dirty="0">
                        <a:solidFill>
                          <a:srgbClr val="000000"/>
                        </a:solidFill>
                        <a:effectLst/>
                        <a:latin typeface="Arial" panose="020B0604020202020204" pitchFamily="34" charset="0"/>
                      </a:endParaRPr>
                    </a:p>
                  </a:txBody>
                  <a:tcPr marL="8802" marR="8802" marT="8802" marB="0" anchor="b">
                    <a:lnL>
                      <a:noFill/>
                    </a:lnL>
                    <a:lnR>
                      <a:noFill/>
                    </a:lnR>
                    <a:lnT>
                      <a:noFill/>
                    </a:lnT>
                    <a:lnB>
                      <a:noFill/>
                    </a:lnB>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8802" marR="8802" marT="8802" marB="0" anchor="b">
                    <a:lnL>
                      <a:noFill/>
                    </a:lnL>
                    <a:lnR>
                      <a:noFill/>
                    </a:lnR>
                    <a:lnT>
                      <a:noFill/>
                    </a:lnT>
                    <a:lnB>
                      <a:noFill/>
                    </a:lnB>
                  </a:tcPr>
                </a:tc>
                <a:tc>
                  <a:txBody>
                    <a:bodyPr/>
                    <a:lstStyle/>
                    <a:p>
                      <a:pPr algn="r" fontAlgn="b"/>
                      <a:r>
                        <a:rPr lang="en-US" sz="700" b="0" i="0" u="none" strike="noStrike" dirty="0">
                          <a:solidFill>
                            <a:srgbClr val="000000"/>
                          </a:solidFill>
                          <a:effectLst/>
                          <a:latin typeface="Arial" panose="020B0604020202020204" pitchFamily="34" charset="0"/>
                        </a:rPr>
                        <a:t>202,625.42</a:t>
                      </a:r>
                    </a:p>
                  </a:txBody>
                  <a:tcPr marL="8802" marR="8802" marT="8802" marB="0" anchor="b">
                    <a:lnL>
                      <a:noFill/>
                    </a:lnL>
                    <a:lnR>
                      <a:noFill/>
                    </a:lnR>
                    <a:lnT>
                      <a:noFill/>
                    </a:lnT>
                    <a:lnB>
                      <a:noFill/>
                    </a:lnB>
                    <a:solidFill>
                      <a:srgbClr val="CCCCFF"/>
                    </a:solidFill>
                  </a:tcPr>
                </a:tc>
                <a:tc>
                  <a:txBody>
                    <a:bodyPr/>
                    <a:lstStyle/>
                    <a:p>
                      <a:pPr algn="r" fontAlgn="b"/>
                      <a:r>
                        <a:rPr lang="en-US" sz="700" b="0" i="0" u="none" strike="noStrike" dirty="0">
                          <a:solidFill>
                            <a:srgbClr val="000000"/>
                          </a:solidFill>
                          <a:effectLst/>
                          <a:latin typeface="Arial" panose="020B0604020202020204" pitchFamily="34" charset="0"/>
                        </a:rPr>
                        <a:t>170,424.59</a:t>
                      </a:r>
                    </a:p>
                  </a:txBody>
                  <a:tcPr marL="8802" marR="8802" marT="8802" marB="0" anchor="b">
                    <a:lnL>
                      <a:noFill/>
                    </a:lnL>
                    <a:lnR>
                      <a:noFill/>
                    </a:lnR>
                    <a:lnT>
                      <a:noFill/>
                    </a:lnT>
                    <a:lnB>
                      <a:noFill/>
                    </a:lnB>
                    <a:solidFill>
                      <a:srgbClr val="99CCFF"/>
                    </a:solidFill>
                  </a:tcPr>
                </a:tc>
                <a:tc>
                  <a:txBody>
                    <a:bodyPr/>
                    <a:lstStyle/>
                    <a:p>
                      <a:pPr algn="r" fontAlgn="b"/>
                      <a:r>
                        <a:rPr lang="en-US" sz="700" b="0" i="0" u="none" strike="noStrike" dirty="0">
                          <a:solidFill>
                            <a:srgbClr val="000000"/>
                          </a:solidFill>
                          <a:effectLst/>
                          <a:latin typeface="Arial" panose="020B0604020202020204" pitchFamily="34" charset="0"/>
                        </a:rPr>
                        <a:t>203,034.11</a:t>
                      </a:r>
                    </a:p>
                  </a:txBody>
                  <a:tcPr marL="8802" marR="8802" marT="8802" marB="0" anchor="b">
                    <a:lnL>
                      <a:noFill/>
                    </a:lnL>
                    <a:lnR>
                      <a:noFill/>
                    </a:lnR>
                    <a:lnT>
                      <a:noFill/>
                    </a:lnT>
                    <a:lnB>
                      <a:noFill/>
                    </a:lnB>
                    <a:solidFill>
                      <a:srgbClr val="FFFF99"/>
                    </a:solidFill>
                  </a:tcPr>
                </a:tc>
                <a:tc>
                  <a:txBody>
                    <a:bodyPr/>
                    <a:lstStyle/>
                    <a:p>
                      <a:pPr algn="r" fontAlgn="b"/>
                      <a:r>
                        <a:rPr lang="en-US" sz="700" b="0" i="0" u="none" strike="noStrike" dirty="0">
                          <a:solidFill>
                            <a:srgbClr val="000000"/>
                          </a:solidFill>
                          <a:effectLst/>
                          <a:latin typeface="Arial" panose="020B0604020202020204" pitchFamily="34" charset="0"/>
                        </a:rPr>
                        <a:t>101,470.25</a:t>
                      </a:r>
                    </a:p>
                  </a:txBody>
                  <a:tcPr marL="8802" marR="8802" marT="8802" marB="0" anchor="b">
                    <a:lnL>
                      <a:noFill/>
                    </a:lnL>
                    <a:lnR>
                      <a:noFill/>
                    </a:lnR>
                    <a:lnT>
                      <a:noFill/>
                    </a:lnT>
                    <a:lnB>
                      <a:noFill/>
                    </a:lnB>
                    <a:solidFill>
                      <a:srgbClr val="FFFF99"/>
                    </a:solidFill>
                  </a:tcPr>
                </a:tc>
                <a:tc>
                  <a:txBody>
                    <a:bodyPr/>
                    <a:lstStyle/>
                    <a:p>
                      <a:pPr algn="r" fontAlgn="b"/>
                      <a:r>
                        <a:rPr lang="en-US" sz="700" b="0" i="0" u="none" strike="noStrike" dirty="0">
                          <a:solidFill>
                            <a:srgbClr val="000000"/>
                          </a:solidFill>
                          <a:effectLst/>
                          <a:latin typeface="Arial" panose="020B0604020202020204" pitchFamily="34" charset="0"/>
                        </a:rPr>
                        <a:t>63,904.79</a:t>
                      </a:r>
                    </a:p>
                  </a:txBody>
                  <a:tcPr marL="8802" marR="8802" marT="8802" marB="0" anchor="b">
                    <a:lnL>
                      <a:noFill/>
                    </a:lnL>
                    <a:lnR>
                      <a:noFill/>
                    </a:lnR>
                    <a:lnT>
                      <a:noFill/>
                    </a:lnT>
                    <a:lnB>
                      <a:noFill/>
                    </a:lnB>
                    <a:solidFill>
                      <a:srgbClr val="FFFF99"/>
                    </a:solidFill>
                  </a:tcPr>
                </a:tc>
                <a:tc>
                  <a:txBody>
                    <a:bodyPr/>
                    <a:lstStyle/>
                    <a:p>
                      <a:pPr algn="r" fontAlgn="b"/>
                      <a:r>
                        <a:rPr lang="en-US" sz="700" b="0" i="0" u="none" strike="noStrike" dirty="0">
                          <a:solidFill>
                            <a:srgbClr val="000000"/>
                          </a:solidFill>
                          <a:effectLst/>
                          <a:latin typeface="Arial" panose="020B0604020202020204" pitchFamily="34" charset="0"/>
                        </a:rPr>
                        <a:t>165,375.04</a:t>
                      </a:r>
                    </a:p>
                  </a:txBody>
                  <a:tcPr marL="8802" marR="8802" marT="8802" marB="0" anchor="b">
                    <a:lnL>
                      <a:noFill/>
                    </a:lnL>
                    <a:lnR>
                      <a:noFill/>
                    </a:lnR>
                    <a:lnT>
                      <a:noFill/>
                    </a:lnT>
                    <a:lnB>
                      <a:noFill/>
                    </a:lnB>
                    <a:solidFill>
                      <a:srgbClr val="FFFF99"/>
                    </a:solidFill>
                  </a:tcPr>
                </a:tc>
                <a:tc>
                  <a:txBody>
                    <a:bodyPr/>
                    <a:lstStyle/>
                    <a:p>
                      <a:pPr algn="r" fontAlgn="b"/>
                      <a:r>
                        <a:rPr lang="en-US" sz="700" b="0" i="0" u="none" strike="noStrike" dirty="0">
                          <a:solidFill>
                            <a:srgbClr val="000000"/>
                          </a:solidFill>
                          <a:effectLst/>
                          <a:latin typeface="Arial" panose="020B0604020202020204" pitchFamily="34" charset="0"/>
                        </a:rPr>
                        <a:t>167,271.51</a:t>
                      </a:r>
                    </a:p>
                  </a:txBody>
                  <a:tcPr marL="8802" marR="8802" marT="8802" marB="0" anchor="b">
                    <a:lnL>
                      <a:noFill/>
                    </a:lnL>
                    <a:lnR>
                      <a:noFill/>
                    </a:lnR>
                    <a:lnT>
                      <a:noFill/>
                    </a:lnT>
                    <a:lnB>
                      <a:noFill/>
                    </a:lnB>
                    <a:solidFill>
                      <a:srgbClr val="FFFF99"/>
                    </a:solidFill>
                  </a:tcPr>
                </a:tc>
                <a:tc>
                  <a:txBody>
                    <a:bodyPr/>
                    <a:lstStyle/>
                    <a:p>
                      <a:pPr algn="r" fontAlgn="b"/>
                      <a:r>
                        <a:rPr lang="en-US" sz="700" b="0" i="0" u="none" strike="noStrike" dirty="0">
                          <a:solidFill>
                            <a:srgbClr val="000000"/>
                          </a:solidFill>
                          <a:effectLst/>
                          <a:latin typeface="Arial" panose="020B0604020202020204" pitchFamily="34" charset="0"/>
                        </a:rPr>
                        <a:t>136,300.00</a:t>
                      </a:r>
                    </a:p>
                  </a:txBody>
                  <a:tcPr marL="8802" marR="8802" marT="8802" marB="0" anchor="b">
                    <a:lnL>
                      <a:noFill/>
                    </a:lnL>
                    <a:lnR>
                      <a:noFill/>
                    </a:lnR>
                    <a:lnT>
                      <a:noFill/>
                    </a:lnT>
                    <a:lnB>
                      <a:noFill/>
                    </a:lnB>
                    <a:solidFill>
                      <a:srgbClr val="FFFF99"/>
                    </a:solidFill>
                  </a:tcPr>
                </a:tc>
                <a:extLst>
                  <a:ext uri="{0D108BD9-81ED-4DB2-BD59-A6C34878D82A}">
                    <a16:rowId xmlns:a16="http://schemas.microsoft.com/office/drawing/2014/main" val="3546719106"/>
                  </a:ext>
                </a:extLst>
              </a:tr>
            </a:tbl>
          </a:graphicData>
        </a:graphic>
      </p:graphicFrame>
      <p:sp>
        <p:nvSpPr>
          <p:cNvPr id="9" name="TextBox 8">
            <a:extLst>
              <a:ext uri="{FF2B5EF4-FFF2-40B4-BE49-F238E27FC236}">
                <a16:creationId xmlns:a16="http://schemas.microsoft.com/office/drawing/2014/main" id="{0D22BDB9-C3BA-41EF-9F07-69DD6C9868C2}"/>
              </a:ext>
            </a:extLst>
          </p:cNvPr>
          <p:cNvSpPr txBox="1"/>
          <p:nvPr/>
        </p:nvSpPr>
        <p:spPr>
          <a:xfrm>
            <a:off x="838200" y="5276850"/>
            <a:ext cx="7534275" cy="646331"/>
          </a:xfrm>
          <a:prstGeom prst="rect">
            <a:avLst/>
          </a:prstGeom>
          <a:noFill/>
        </p:spPr>
        <p:txBody>
          <a:bodyPr wrap="square" rtlCol="0">
            <a:spAutoFit/>
          </a:bodyPr>
          <a:lstStyle/>
          <a:p>
            <a:r>
              <a:rPr lang="en-US" dirty="0"/>
              <a:t>55000 Groomer payment by the snow mobile club reflects and assisted in the reduction of the Culture &amp; Recreation Budget by $14,744.00</a:t>
            </a:r>
          </a:p>
        </p:txBody>
      </p:sp>
    </p:spTree>
    <p:extLst>
      <p:ext uri="{BB962C8B-B14F-4D97-AF65-F5344CB8AC3E}">
        <p14:creationId xmlns:p14="http://schemas.microsoft.com/office/powerpoint/2010/main" val="402460460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0E0F2C34-CB31-4D4F-8B29-B8E7EC8EC651}"/>
              </a:ext>
            </a:extLst>
          </p:cNvPr>
          <p:cNvSpPr/>
          <p:nvPr/>
        </p:nvSpPr>
        <p:spPr>
          <a:xfrm>
            <a:off x="192167" y="791765"/>
            <a:ext cx="8201025" cy="5078313"/>
          </a:xfrm>
          <a:prstGeom prst="rect">
            <a:avLst/>
          </a:prstGeom>
        </p:spPr>
        <p:txBody>
          <a:bodyPr wrap="square">
            <a:spAutoFit/>
          </a:bodyPr>
          <a:lstStyle/>
          <a:p>
            <a:r>
              <a:rPr lang="en-US" sz="1600" b="1" u="sng" dirty="0">
                <a:solidFill>
                  <a:srgbClr val="000000"/>
                </a:solidFill>
                <a:latin typeface="Times New Roman" panose="02020603050405020304" pitchFamily="18" charset="0"/>
              </a:rPr>
              <a:t>Full Time</a:t>
            </a:r>
            <a:endParaRPr lang="en-US" sz="1600" dirty="0"/>
          </a:p>
          <a:p>
            <a:r>
              <a:rPr lang="en-US" sz="1600" dirty="0">
                <a:solidFill>
                  <a:srgbClr val="000000"/>
                </a:solidFill>
                <a:latin typeface="Times New Roman" panose="02020603050405020304" pitchFamily="18" charset="0"/>
              </a:rPr>
              <a:t>Clendening, Pete –retired 11-1-17</a:t>
            </a:r>
            <a:endParaRPr lang="en-US" sz="1600" dirty="0"/>
          </a:p>
          <a:p>
            <a:r>
              <a:rPr lang="en-US" sz="1600" dirty="0">
                <a:solidFill>
                  <a:srgbClr val="000000"/>
                </a:solidFill>
                <a:latin typeface="Times New Roman" panose="02020603050405020304" pitchFamily="18" charset="0"/>
              </a:rPr>
              <a:t>Moraczewski, Kendra</a:t>
            </a:r>
            <a:endParaRPr lang="en-US" sz="1600" dirty="0"/>
          </a:p>
          <a:p>
            <a:r>
              <a:rPr lang="en-US" sz="1600" dirty="0">
                <a:solidFill>
                  <a:srgbClr val="000000"/>
                </a:solidFill>
                <a:latin typeface="Times New Roman" panose="02020603050405020304" pitchFamily="18" charset="0"/>
              </a:rPr>
              <a:t>Jacobi, Gary</a:t>
            </a:r>
            <a:endParaRPr lang="en-US" sz="1600" dirty="0"/>
          </a:p>
          <a:p>
            <a:r>
              <a:rPr lang="en-US" sz="1600" dirty="0">
                <a:solidFill>
                  <a:srgbClr val="000000"/>
                </a:solidFill>
                <a:latin typeface="Times New Roman" panose="02020603050405020304" pitchFamily="18" charset="0"/>
              </a:rPr>
              <a:t>Welch, Ryan</a:t>
            </a:r>
            <a:endParaRPr lang="en-US" sz="1600" dirty="0"/>
          </a:p>
          <a:p>
            <a:r>
              <a:rPr lang="en-US" b="1" u="sng" dirty="0">
                <a:solidFill>
                  <a:srgbClr val="000000"/>
                </a:solidFill>
                <a:latin typeface="Times New Roman" panose="02020603050405020304" pitchFamily="18" charset="0"/>
              </a:rPr>
              <a:t>Part Time Part Time</a:t>
            </a:r>
            <a:endParaRPr lang="en-US" dirty="0"/>
          </a:p>
          <a:p>
            <a:r>
              <a:rPr lang="en-US" sz="1600" dirty="0">
                <a:solidFill>
                  <a:srgbClr val="000000"/>
                </a:solidFill>
                <a:latin typeface="Times New Roman" panose="02020603050405020304" pitchFamily="18" charset="0"/>
              </a:rPr>
              <a:t>Bailey, Douglas</a:t>
            </a:r>
            <a:endParaRPr lang="en-US" sz="1600" dirty="0"/>
          </a:p>
          <a:p>
            <a:r>
              <a:rPr lang="en-US" sz="1600" dirty="0">
                <a:solidFill>
                  <a:srgbClr val="000000"/>
                </a:solidFill>
                <a:latin typeface="Times New Roman" panose="02020603050405020304" pitchFamily="18" charset="0"/>
              </a:rPr>
              <a:t>Beda, Troy</a:t>
            </a:r>
            <a:endParaRPr lang="en-US" sz="1600" dirty="0"/>
          </a:p>
          <a:p>
            <a:r>
              <a:rPr lang="en-US" sz="1600" dirty="0">
                <a:solidFill>
                  <a:srgbClr val="000000"/>
                </a:solidFill>
                <a:latin typeface="Times New Roman" panose="02020603050405020304" pitchFamily="18" charset="0"/>
              </a:rPr>
              <a:t>Buchert, Ty</a:t>
            </a:r>
            <a:endParaRPr lang="en-US" sz="1600" dirty="0"/>
          </a:p>
          <a:p>
            <a:r>
              <a:rPr lang="en-US" sz="1600" dirty="0">
                <a:solidFill>
                  <a:srgbClr val="000000"/>
                </a:solidFill>
                <a:latin typeface="Times New Roman" panose="02020603050405020304" pitchFamily="18" charset="0"/>
              </a:rPr>
              <a:t>Clough, Elizabeth</a:t>
            </a:r>
            <a:endParaRPr lang="en-US" sz="1600" dirty="0"/>
          </a:p>
          <a:p>
            <a:r>
              <a:rPr lang="en-US" sz="1600" dirty="0">
                <a:solidFill>
                  <a:srgbClr val="000000"/>
                </a:solidFill>
                <a:latin typeface="Times New Roman" panose="02020603050405020304" pitchFamily="18" charset="0"/>
              </a:rPr>
              <a:t>Cluey, Russell</a:t>
            </a:r>
            <a:endParaRPr lang="en-US" sz="1600" dirty="0"/>
          </a:p>
          <a:p>
            <a:r>
              <a:rPr lang="en-US" sz="1600" dirty="0">
                <a:solidFill>
                  <a:srgbClr val="000000"/>
                </a:solidFill>
                <a:latin typeface="Times New Roman" panose="02020603050405020304" pitchFamily="18" charset="0"/>
              </a:rPr>
              <a:t>Crowley, Marshia</a:t>
            </a:r>
            <a:endParaRPr lang="en-US" sz="1600" dirty="0"/>
          </a:p>
          <a:p>
            <a:r>
              <a:rPr lang="en-US" sz="1600" dirty="0">
                <a:solidFill>
                  <a:srgbClr val="000000"/>
                </a:solidFill>
                <a:latin typeface="Times New Roman" panose="02020603050405020304" pitchFamily="18" charset="0"/>
              </a:rPr>
              <a:t>Donato, Suzanne</a:t>
            </a:r>
            <a:endParaRPr lang="en-US" sz="1600" dirty="0"/>
          </a:p>
          <a:p>
            <a:r>
              <a:rPr lang="en-US" sz="1600" dirty="0">
                <a:solidFill>
                  <a:srgbClr val="000000"/>
                </a:solidFill>
                <a:latin typeface="Times New Roman" panose="02020603050405020304" pitchFamily="18" charset="0"/>
              </a:rPr>
              <a:t>Ellis, Patt</a:t>
            </a:r>
            <a:endParaRPr lang="en-US" sz="1600" dirty="0"/>
          </a:p>
          <a:p>
            <a:r>
              <a:rPr lang="en-US" sz="1600" dirty="0" err="1">
                <a:solidFill>
                  <a:srgbClr val="000000"/>
                </a:solidFill>
                <a:latin typeface="Times New Roman" panose="02020603050405020304" pitchFamily="18" charset="0"/>
              </a:rPr>
              <a:t>Fuys</a:t>
            </a:r>
            <a:r>
              <a:rPr lang="en-US" sz="1600" dirty="0">
                <a:solidFill>
                  <a:srgbClr val="000000"/>
                </a:solidFill>
                <a:latin typeface="Times New Roman" panose="02020603050405020304" pitchFamily="18" charset="0"/>
              </a:rPr>
              <a:t>, Rudolph</a:t>
            </a:r>
            <a:endParaRPr lang="en-US" sz="1600" dirty="0"/>
          </a:p>
          <a:p>
            <a:r>
              <a:rPr lang="en-US" sz="1600" dirty="0">
                <a:solidFill>
                  <a:srgbClr val="000000"/>
                </a:solidFill>
                <a:latin typeface="Times New Roman" panose="02020603050405020304" pitchFamily="18" charset="0"/>
              </a:rPr>
              <a:t>Galasel, Megan</a:t>
            </a:r>
            <a:endParaRPr lang="en-US" sz="1600" dirty="0"/>
          </a:p>
          <a:p>
            <a:r>
              <a:rPr lang="en-US" sz="1600" dirty="0">
                <a:solidFill>
                  <a:srgbClr val="000000"/>
                </a:solidFill>
                <a:latin typeface="Times New Roman" panose="02020603050405020304" pitchFamily="18" charset="0"/>
              </a:rPr>
              <a:t>Garner, David</a:t>
            </a:r>
            <a:endParaRPr lang="en-US" sz="1600" dirty="0"/>
          </a:p>
          <a:p>
            <a:r>
              <a:rPr lang="en-US" sz="1600" dirty="0">
                <a:solidFill>
                  <a:srgbClr val="000000"/>
                </a:solidFill>
                <a:latin typeface="Times New Roman" panose="02020603050405020304" pitchFamily="18" charset="0"/>
              </a:rPr>
              <a:t>Gauberti, Leslie</a:t>
            </a:r>
            <a:endParaRPr lang="en-US" sz="1600" dirty="0"/>
          </a:p>
          <a:p>
            <a:r>
              <a:rPr lang="en-US" sz="1600" dirty="0">
                <a:solidFill>
                  <a:srgbClr val="000000"/>
                </a:solidFill>
                <a:latin typeface="Times New Roman" panose="02020603050405020304" pitchFamily="18" charset="0"/>
              </a:rPr>
              <a:t>Gebhardt, Nathan</a:t>
            </a:r>
            <a:endParaRPr lang="en-US" sz="1600" dirty="0"/>
          </a:p>
          <a:p>
            <a:r>
              <a:rPr lang="en-US" dirty="0">
                <a:latin typeface="Times New Roman" panose="02020603050405020304" pitchFamily="18" charset="0"/>
                <a:cs typeface="Times New Roman" panose="02020603050405020304" pitchFamily="18" charset="0"/>
              </a:rPr>
              <a:t>Valliere, Cody	</a:t>
            </a:r>
            <a:r>
              <a:rPr lang="en-US" dirty="0">
                <a:solidFill>
                  <a:prstClr val="black"/>
                </a:solidFill>
              </a:rPr>
              <a:t>	 </a:t>
            </a:r>
            <a:endParaRPr lang="en-US" dirty="0">
              <a:latin typeface="Times New Roman" panose="02020603050405020304" pitchFamily="18" charset="0"/>
              <a:cs typeface="Times New Roman" panose="02020603050405020304" pitchFamily="18" charset="0"/>
            </a:endParaRPr>
          </a:p>
        </p:txBody>
      </p:sp>
      <p:sp>
        <p:nvSpPr>
          <p:cNvPr id="4" name="Rectangle 3">
            <a:extLst>
              <a:ext uri="{FF2B5EF4-FFF2-40B4-BE49-F238E27FC236}">
                <a16:creationId xmlns:a16="http://schemas.microsoft.com/office/drawing/2014/main" id="{FD6369F1-2DAB-413E-ABF4-B0736BF6A9F8}"/>
              </a:ext>
            </a:extLst>
          </p:cNvPr>
          <p:cNvSpPr/>
          <p:nvPr/>
        </p:nvSpPr>
        <p:spPr>
          <a:xfrm>
            <a:off x="1895475" y="2048560"/>
            <a:ext cx="6043904" cy="3570208"/>
          </a:xfrm>
          <a:prstGeom prst="rect">
            <a:avLst/>
          </a:prstGeom>
        </p:spPr>
        <p:txBody>
          <a:bodyPr wrap="square">
            <a:spAutoFit/>
          </a:bodyPr>
          <a:lstStyle/>
          <a:p>
            <a:pPr lvl="0"/>
            <a:endParaRPr lang="en-US" dirty="0">
              <a:solidFill>
                <a:srgbClr val="000000"/>
              </a:solidFill>
              <a:latin typeface="Times New Roman" panose="02020603050405020304" pitchFamily="18" charset="0"/>
            </a:endParaRPr>
          </a:p>
          <a:p>
            <a:pPr lvl="0"/>
            <a:r>
              <a:rPr lang="en-US" sz="1600" dirty="0">
                <a:solidFill>
                  <a:srgbClr val="000000"/>
                </a:solidFill>
                <a:latin typeface="Times New Roman" panose="02020603050405020304" pitchFamily="18" charset="0"/>
              </a:rPr>
              <a:t>Johnson, Eric		Muri, Diane</a:t>
            </a:r>
            <a:endParaRPr lang="en-US" sz="1600" dirty="0">
              <a:solidFill>
                <a:prstClr val="black"/>
              </a:solidFill>
            </a:endParaRPr>
          </a:p>
          <a:p>
            <a:pPr lvl="0"/>
            <a:r>
              <a:rPr lang="en-US" sz="1600" dirty="0">
                <a:solidFill>
                  <a:srgbClr val="000000"/>
                </a:solidFill>
                <a:latin typeface="Times New Roman" panose="02020603050405020304" pitchFamily="18" charset="0"/>
              </a:rPr>
              <a:t>Johnson, Wesley                           Mykyta, Penny</a:t>
            </a:r>
            <a:endParaRPr lang="en-US" sz="1600" dirty="0">
              <a:solidFill>
                <a:prstClr val="black"/>
              </a:solidFill>
            </a:endParaRPr>
          </a:p>
          <a:p>
            <a:pPr lvl="0"/>
            <a:r>
              <a:rPr lang="en-US" sz="1600" dirty="0">
                <a:solidFill>
                  <a:srgbClr val="000000"/>
                </a:solidFill>
                <a:latin typeface="Times New Roman" panose="02020603050405020304" pitchFamily="18" charset="0"/>
              </a:rPr>
              <a:t>Just, Barbara                                 Nelson, </a:t>
            </a:r>
            <a:r>
              <a:rPr lang="en-US" sz="1600" dirty="0">
                <a:solidFill>
                  <a:srgbClr val="000000"/>
                </a:solidFill>
                <a:latin typeface="Times New Roman" panose="02020603050405020304" pitchFamily="18" charset="0"/>
                <a:cs typeface="Times New Roman" panose="02020603050405020304" pitchFamily="18" charset="0"/>
              </a:rPr>
              <a:t>Lanette</a:t>
            </a:r>
            <a:endParaRPr lang="en-US" sz="1600" dirty="0">
              <a:solidFill>
                <a:prstClr val="black"/>
              </a:solidFill>
              <a:latin typeface="Times New Roman" panose="02020603050405020304" pitchFamily="18" charset="0"/>
              <a:cs typeface="Times New Roman" panose="02020603050405020304" pitchFamily="18" charset="0"/>
            </a:endParaRPr>
          </a:p>
          <a:p>
            <a:pPr lvl="0"/>
            <a:r>
              <a:rPr lang="en-US" sz="1600" dirty="0">
                <a:solidFill>
                  <a:srgbClr val="000000"/>
                </a:solidFill>
                <a:latin typeface="Times New Roman" panose="02020603050405020304" pitchFamily="18" charset="0"/>
              </a:rPr>
              <a:t>Kern, Susan		Newberg, Karen	</a:t>
            </a:r>
            <a:endParaRPr lang="en-US" sz="1600" dirty="0">
              <a:solidFill>
                <a:prstClr val="black"/>
              </a:solidFill>
            </a:endParaRPr>
          </a:p>
          <a:p>
            <a:pPr lvl="0"/>
            <a:r>
              <a:rPr lang="en-US" sz="1600" dirty="0">
                <a:solidFill>
                  <a:srgbClr val="000000"/>
                </a:solidFill>
                <a:latin typeface="Times New Roman" panose="02020603050405020304" pitchFamily="18" charset="0"/>
              </a:rPr>
              <a:t>Marquart, Joyce		</a:t>
            </a:r>
            <a:r>
              <a:rPr lang="en-US" sz="1600" dirty="0" err="1">
                <a:solidFill>
                  <a:srgbClr val="000000"/>
                </a:solidFill>
                <a:latin typeface="Times New Roman" panose="02020603050405020304" pitchFamily="18" charset="0"/>
              </a:rPr>
              <a:t>Newberg,Paul</a:t>
            </a:r>
            <a:r>
              <a:rPr lang="en-US" sz="1600" dirty="0">
                <a:solidFill>
                  <a:srgbClr val="000000"/>
                </a:solidFill>
                <a:latin typeface="Times New Roman" panose="02020603050405020304" pitchFamily="18" charset="0"/>
              </a:rPr>
              <a:t>	</a:t>
            </a:r>
            <a:endParaRPr lang="en-US" sz="1600" dirty="0">
              <a:solidFill>
                <a:prstClr val="black"/>
              </a:solidFill>
            </a:endParaRPr>
          </a:p>
          <a:p>
            <a:pPr lvl="0"/>
            <a:r>
              <a:rPr lang="en-US" sz="1600" dirty="0">
                <a:solidFill>
                  <a:srgbClr val="000000"/>
                </a:solidFill>
                <a:latin typeface="Times New Roman" panose="02020603050405020304" pitchFamily="18" charset="0"/>
              </a:rPr>
              <a:t>Maurer, Jason		</a:t>
            </a:r>
            <a:r>
              <a:rPr lang="en-US" sz="1600" dirty="0" err="1">
                <a:solidFill>
                  <a:srgbClr val="000000"/>
                </a:solidFill>
                <a:latin typeface="Times New Roman" panose="02020603050405020304" pitchFamily="18" charset="0"/>
              </a:rPr>
              <a:t>Potrykus</a:t>
            </a:r>
            <a:r>
              <a:rPr lang="en-US" sz="1600" dirty="0">
                <a:solidFill>
                  <a:srgbClr val="000000"/>
                </a:solidFill>
              </a:rPr>
              <a:t>, </a:t>
            </a:r>
            <a:r>
              <a:rPr lang="en-US" sz="1600" dirty="0">
                <a:solidFill>
                  <a:srgbClr val="000000"/>
                </a:solidFill>
                <a:latin typeface="Times New Roman" panose="02020603050405020304" pitchFamily="18" charset="0"/>
                <a:cs typeface="Times New Roman" panose="02020603050405020304" pitchFamily="18" charset="0"/>
              </a:rPr>
              <a:t>Dan</a:t>
            </a:r>
            <a:endParaRPr lang="en-US" sz="1600" dirty="0">
              <a:solidFill>
                <a:prstClr val="black"/>
              </a:solidFill>
              <a:latin typeface="Times New Roman" panose="02020603050405020304" pitchFamily="18" charset="0"/>
              <a:cs typeface="Times New Roman" panose="02020603050405020304" pitchFamily="18" charset="0"/>
            </a:endParaRPr>
          </a:p>
          <a:p>
            <a:pPr lvl="0"/>
            <a:r>
              <a:rPr lang="en-US" sz="1600" dirty="0">
                <a:solidFill>
                  <a:srgbClr val="000000"/>
                </a:solidFill>
                <a:latin typeface="Times New Roman" panose="02020603050405020304" pitchFamily="18" charset="0"/>
              </a:rPr>
              <a:t>Maurer, Katherine		</a:t>
            </a:r>
            <a:r>
              <a:rPr lang="en-US" sz="1600" dirty="0" err="1">
                <a:solidFill>
                  <a:srgbClr val="000000"/>
                </a:solidFill>
                <a:latin typeface="Times New Roman" panose="02020603050405020304" pitchFamily="18" charset="0"/>
              </a:rPr>
              <a:t>Reckard</a:t>
            </a:r>
            <a:r>
              <a:rPr lang="en-US" sz="1600" dirty="0">
                <a:solidFill>
                  <a:srgbClr val="000000"/>
                </a:solidFill>
              </a:rPr>
              <a:t>, </a:t>
            </a:r>
            <a:r>
              <a:rPr lang="en-US" sz="1600" dirty="0">
                <a:solidFill>
                  <a:srgbClr val="000000"/>
                </a:solidFill>
                <a:latin typeface="Times New Roman" panose="02020603050405020304" pitchFamily="18" charset="0"/>
                <a:cs typeface="Times New Roman" panose="02020603050405020304" pitchFamily="18" charset="0"/>
              </a:rPr>
              <a:t>Marshal</a:t>
            </a:r>
            <a:endParaRPr lang="en-US" sz="1600" dirty="0">
              <a:solidFill>
                <a:prstClr val="black"/>
              </a:solidFill>
              <a:latin typeface="Times New Roman" panose="02020603050405020304" pitchFamily="18" charset="0"/>
              <a:cs typeface="Times New Roman" panose="02020603050405020304" pitchFamily="18" charset="0"/>
            </a:endParaRPr>
          </a:p>
          <a:p>
            <a:pPr lvl="0"/>
            <a:r>
              <a:rPr lang="en-US" sz="1600" dirty="0">
                <a:solidFill>
                  <a:srgbClr val="000000"/>
                </a:solidFill>
                <a:latin typeface="Times New Roman" panose="02020603050405020304" pitchFamily="18" charset="0"/>
              </a:rPr>
              <a:t>Maurer, Krista		Reuss, Dennis</a:t>
            </a:r>
            <a:endParaRPr lang="en-US" sz="1600" dirty="0">
              <a:solidFill>
                <a:prstClr val="black"/>
              </a:solidFill>
              <a:latin typeface="Times New Roman" panose="02020603050405020304" pitchFamily="18" charset="0"/>
              <a:cs typeface="Times New Roman" panose="02020603050405020304" pitchFamily="18" charset="0"/>
            </a:endParaRPr>
          </a:p>
          <a:p>
            <a:pPr lvl="0"/>
            <a:r>
              <a:rPr lang="en-US" sz="1600" dirty="0">
                <a:solidFill>
                  <a:srgbClr val="000000"/>
                </a:solidFill>
                <a:latin typeface="Times New Roman" panose="02020603050405020304" pitchFamily="18" charset="0"/>
              </a:rPr>
              <a:t>McGann, Dennis		Reuss, Elizabeth</a:t>
            </a:r>
            <a:endParaRPr lang="en-US" sz="1600" dirty="0">
              <a:solidFill>
                <a:prstClr val="black"/>
              </a:solidFill>
            </a:endParaRPr>
          </a:p>
          <a:p>
            <a:pPr lvl="0"/>
            <a:r>
              <a:rPr lang="en-US" sz="1600" dirty="0">
                <a:solidFill>
                  <a:srgbClr val="000000"/>
                </a:solidFill>
                <a:latin typeface="Times New Roman" panose="02020603050405020304" pitchFamily="18" charset="0"/>
              </a:rPr>
              <a:t>Melzer, Donnie		Reuss, Matt</a:t>
            </a:r>
            <a:endParaRPr lang="en-US" sz="1600" dirty="0">
              <a:solidFill>
                <a:prstClr val="black"/>
              </a:solidFill>
            </a:endParaRPr>
          </a:p>
          <a:p>
            <a:pPr lvl="0"/>
            <a:r>
              <a:rPr lang="en-US" sz="1600" dirty="0">
                <a:solidFill>
                  <a:srgbClr val="000000"/>
                </a:solidFill>
                <a:latin typeface="Times New Roman" panose="02020603050405020304" pitchFamily="18" charset="0"/>
              </a:rPr>
              <a:t>Menke, Bonnie		Roche, Judith</a:t>
            </a:r>
            <a:endParaRPr lang="en-US" sz="1600" dirty="0">
              <a:solidFill>
                <a:prstClr val="black"/>
              </a:solidFill>
            </a:endParaRPr>
          </a:p>
          <a:p>
            <a:pPr lvl="0"/>
            <a:r>
              <a:rPr lang="en-US" sz="1600" dirty="0" err="1">
                <a:solidFill>
                  <a:srgbClr val="000000"/>
                </a:solidFill>
                <a:latin typeface="Times New Roman" panose="02020603050405020304" pitchFamily="18" charset="0"/>
              </a:rPr>
              <a:t>Menzia</a:t>
            </a:r>
            <a:r>
              <a:rPr lang="en-US" sz="1600" dirty="0">
                <a:solidFill>
                  <a:srgbClr val="000000"/>
                </a:solidFill>
                <a:latin typeface="Times New Roman" panose="02020603050405020304" pitchFamily="18" charset="0"/>
              </a:rPr>
              <a:t>, Patricia		Sanderson, Cherie</a:t>
            </a:r>
            <a:endParaRPr lang="en-US" sz="1600" dirty="0">
              <a:solidFill>
                <a:prstClr val="black"/>
              </a:solidFill>
            </a:endParaRPr>
          </a:p>
          <a:p>
            <a:pPr lvl="0"/>
            <a:r>
              <a:rPr lang="en-US" sz="1600" dirty="0">
                <a:solidFill>
                  <a:srgbClr val="000000"/>
                </a:solidFill>
                <a:latin typeface="Times New Roman" panose="02020603050405020304" pitchFamily="18" charset="0"/>
              </a:rPr>
              <a:t>Moore, Jesse		Sanderson, Zachary</a:t>
            </a:r>
            <a:endParaRPr lang="en-US" sz="1600" dirty="0">
              <a:solidFill>
                <a:prstClr val="black"/>
              </a:solidFill>
            </a:endParaRPr>
          </a:p>
        </p:txBody>
      </p:sp>
      <p:sp>
        <p:nvSpPr>
          <p:cNvPr id="7" name="Rectangle 6">
            <a:extLst>
              <a:ext uri="{FF2B5EF4-FFF2-40B4-BE49-F238E27FC236}">
                <a16:creationId xmlns:a16="http://schemas.microsoft.com/office/drawing/2014/main" id="{20968108-7092-4CA6-BDE5-0907A5EEADEA}"/>
              </a:ext>
            </a:extLst>
          </p:cNvPr>
          <p:cNvSpPr/>
          <p:nvPr/>
        </p:nvSpPr>
        <p:spPr>
          <a:xfrm>
            <a:off x="1638300" y="187493"/>
            <a:ext cx="4572000" cy="1077218"/>
          </a:xfrm>
          <a:prstGeom prst="rect">
            <a:avLst/>
          </a:prstGeom>
        </p:spPr>
        <p:txBody>
          <a:bodyPr>
            <a:spAutoFit/>
          </a:bodyPr>
          <a:lstStyle/>
          <a:p>
            <a:r>
              <a:rPr lang="en-US" sz="1600" b="1" u="sng" dirty="0">
                <a:solidFill>
                  <a:srgbClr val="000000"/>
                </a:solidFill>
                <a:latin typeface="Times New Roman" panose="02020603050405020304" pitchFamily="18" charset="0"/>
              </a:rPr>
              <a:t>Town of Boulder Junction</a:t>
            </a:r>
            <a:endParaRPr lang="en-US" sz="1600" dirty="0"/>
          </a:p>
          <a:p>
            <a:r>
              <a:rPr lang="en-US" sz="1600" dirty="0">
                <a:solidFill>
                  <a:srgbClr val="000000"/>
                </a:solidFill>
                <a:latin typeface="Times New Roman" panose="02020603050405020304" pitchFamily="18" charset="0"/>
              </a:rPr>
              <a:t>All full or part-time employees during the audit</a:t>
            </a:r>
            <a:endParaRPr lang="en-US" sz="1600" dirty="0"/>
          </a:p>
          <a:p>
            <a:r>
              <a:rPr lang="en-US" sz="1600" dirty="0"/>
              <a:t/>
            </a:r>
            <a:br>
              <a:rPr lang="en-US" sz="1600" dirty="0"/>
            </a:br>
            <a:endParaRPr lang="en-US" sz="1600" dirty="0"/>
          </a:p>
        </p:txBody>
      </p:sp>
      <p:sp>
        <p:nvSpPr>
          <p:cNvPr id="2" name="Rectangle 1">
            <a:extLst>
              <a:ext uri="{FF2B5EF4-FFF2-40B4-BE49-F238E27FC236}">
                <a16:creationId xmlns:a16="http://schemas.microsoft.com/office/drawing/2014/main" id="{85D428EB-6A86-4308-B069-C77743B99528}"/>
              </a:ext>
            </a:extLst>
          </p:cNvPr>
          <p:cNvSpPr/>
          <p:nvPr/>
        </p:nvSpPr>
        <p:spPr>
          <a:xfrm>
            <a:off x="6612765" y="2320409"/>
            <a:ext cx="1387816" cy="338554"/>
          </a:xfrm>
          <a:prstGeom prst="rect">
            <a:avLst/>
          </a:prstGeom>
        </p:spPr>
        <p:txBody>
          <a:bodyPr wrap="none">
            <a:spAutoFit/>
          </a:bodyPr>
          <a:lstStyle/>
          <a:p>
            <a:r>
              <a:rPr lang="en-US" sz="1600" dirty="0">
                <a:latin typeface="Times New Roman" panose="02020603050405020304" pitchFamily="18" charset="0"/>
                <a:cs typeface="Times New Roman" panose="02020603050405020304" pitchFamily="18" charset="0"/>
              </a:rPr>
              <a:t> Thayer, Linda</a:t>
            </a:r>
            <a:endParaRPr lang="en-US" sz="1600" dirty="0"/>
          </a:p>
        </p:txBody>
      </p:sp>
      <p:sp>
        <p:nvSpPr>
          <p:cNvPr id="5" name="Rectangle 4">
            <a:extLst>
              <a:ext uri="{FF2B5EF4-FFF2-40B4-BE49-F238E27FC236}">
                <a16:creationId xmlns:a16="http://schemas.microsoft.com/office/drawing/2014/main" id="{5D78E668-4DF9-4FF3-9A96-21A6DB03887E}"/>
              </a:ext>
            </a:extLst>
          </p:cNvPr>
          <p:cNvSpPr/>
          <p:nvPr/>
        </p:nvSpPr>
        <p:spPr>
          <a:xfrm>
            <a:off x="6654126" y="2629673"/>
            <a:ext cx="1159420" cy="338554"/>
          </a:xfrm>
          <a:prstGeom prst="rect">
            <a:avLst/>
          </a:prstGeom>
        </p:spPr>
        <p:txBody>
          <a:bodyPr wrap="none">
            <a:spAutoFit/>
          </a:bodyPr>
          <a:lstStyle/>
          <a:p>
            <a:r>
              <a:rPr lang="en-US" sz="1600" dirty="0">
                <a:solidFill>
                  <a:srgbClr val="000000"/>
                </a:solidFill>
                <a:latin typeface="Times New Roman" panose="02020603050405020304" pitchFamily="18" charset="0"/>
              </a:rPr>
              <a:t>Tait, James </a:t>
            </a:r>
            <a:endParaRPr lang="en-US" sz="1600" dirty="0"/>
          </a:p>
        </p:txBody>
      </p:sp>
      <p:sp>
        <p:nvSpPr>
          <p:cNvPr id="8" name="Rectangle 7">
            <a:extLst>
              <a:ext uri="{FF2B5EF4-FFF2-40B4-BE49-F238E27FC236}">
                <a16:creationId xmlns:a16="http://schemas.microsoft.com/office/drawing/2014/main" id="{BB97F90E-947F-4F65-A9E2-889B179023C9}"/>
              </a:ext>
            </a:extLst>
          </p:cNvPr>
          <p:cNvSpPr/>
          <p:nvPr/>
        </p:nvSpPr>
        <p:spPr>
          <a:xfrm>
            <a:off x="6624116" y="2961590"/>
            <a:ext cx="1649619" cy="369332"/>
          </a:xfrm>
          <a:prstGeom prst="rect">
            <a:avLst/>
          </a:prstGeom>
        </p:spPr>
        <p:txBody>
          <a:bodyPr wrap="none">
            <a:spAutoFit/>
          </a:bodyPr>
          <a:lstStyle/>
          <a:p>
            <a:r>
              <a:rPr lang="en-US" dirty="0">
                <a:solidFill>
                  <a:prstClr val="black"/>
                </a:solidFill>
                <a:latin typeface="Times New Roman" panose="02020603050405020304" pitchFamily="18" charset="0"/>
                <a:cs typeface="Times New Roman" panose="02020603050405020304" pitchFamily="18" charset="0"/>
              </a:rPr>
              <a:t> </a:t>
            </a:r>
            <a:r>
              <a:rPr lang="en-US" sz="1600" dirty="0">
                <a:solidFill>
                  <a:prstClr val="black"/>
                </a:solidFill>
                <a:latin typeface="Times New Roman" panose="02020603050405020304" pitchFamily="18" charset="0"/>
                <a:cs typeface="Times New Roman" panose="02020603050405020304" pitchFamily="18" charset="0"/>
              </a:rPr>
              <a:t>Schroeder, </a:t>
            </a:r>
            <a:r>
              <a:rPr lang="en-US" sz="1600" dirty="0" err="1">
                <a:solidFill>
                  <a:prstClr val="black"/>
                </a:solidFill>
                <a:latin typeface="Times New Roman" panose="02020603050405020304" pitchFamily="18" charset="0"/>
                <a:cs typeface="Times New Roman" panose="02020603050405020304" pitchFamily="18" charset="0"/>
              </a:rPr>
              <a:t>Fraun</a:t>
            </a:r>
            <a:endParaRPr lang="en-US" sz="1600" dirty="0">
              <a:latin typeface="Times New Roman" panose="02020603050405020304" pitchFamily="18" charset="0"/>
              <a:cs typeface="Times New Roman" panose="02020603050405020304" pitchFamily="18" charset="0"/>
            </a:endParaRPr>
          </a:p>
        </p:txBody>
      </p:sp>
      <p:sp>
        <p:nvSpPr>
          <p:cNvPr id="9" name="Rectangle 8">
            <a:extLst>
              <a:ext uri="{FF2B5EF4-FFF2-40B4-BE49-F238E27FC236}">
                <a16:creationId xmlns:a16="http://schemas.microsoft.com/office/drawing/2014/main" id="{E0F269AD-4AE2-4381-800A-1C210EEE2FE3}"/>
              </a:ext>
            </a:extLst>
          </p:cNvPr>
          <p:cNvSpPr/>
          <p:nvPr/>
        </p:nvSpPr>
        <p:spPr>
          <a:xfrm>
            <a:off x="6685398" y="3271570"/>
            <a:ext cx="1354666" cy="338554"/>
          </a:xfrm>
          <a:prstGeom prst="rect">
            <a:avLst/>
          </a:prstGeom>
        </p:spPr>
        <p:txBody>
          <a:bodyPr wrap="none">
            <a:spAutoFit/>
          </a:bodyPr>
          <a:lstStyle/>
          <a:p>
            <a:r>
              <a:rPr lang="en-US" sz="1600" dirty="0">
                <a:latin typeface="Times New Roman" panose="02020603050405020304" pitchFamily="18" charset="0"/>
                <a:cs typeface="Times New Roman" panose="02020603050405020304" pitchFamily="18" charset="0"/>
              </a:rPr>
              <a:t>Zeller, Jamie </a:t>
            </a:r>
            <a:endParaRPr lang="en-US" sz="1600" dirty="0"/>
          </a:p>
        </p:txBody>
      </p:sp>
      <p:sp>
        <p:nvSpPr>
          <p:cNvPr id="10" name="Rectangle 9">
            <a:extLst>
              <a:ext uri="{FF2B5EF4-FFF2-40B4-BE49-F238E27FC236}">
                <a16:creationId xmlns:a16="http://schemas.microsoft.com/office/drawing/2014/main" id="{BF6FCF03-C058-4FF6-844D-6B8A39F505FD}"/>
              </a:ext>
            </a:extLst>
          </p:cNvPr>
          <p:cNvSpPr/>
          <p:nvPr/>
        </p:nvSpPr>
        <p:spPr>
          <a:xfrm>
            <a:off x="6719783" y="3598188"/>
            <a:ext cx="1468479" cy="338554"/>
          </a:xfrm>
          <a:prstGeom prst="rect">
            <a:avLst/>
          </a:prstGeom>
        </p:spPr>
        <p:txBody>
          <a:bodyPr wrap="none">
            <a:spAutoFit/>
          </a:bodyPr>
          <a:lstStyle/>
          <a:p>
            <a:r>
              <a:rPr lang="en-US" sz="1600" dirty="0">
                <a:latin typeface="Times New Roman" panose="02020603050405020304" pitchFamily="18" charset="0"/>
                <a:cs typeface="Times New Roman" panose="02020603050405020304" pitchFamily="18" charset="0"/>
              </a:rPr>
              <a:t>Zeller, Miranda</a:t>
            </a:r>
            <a:endParaRPr lang="en-US" sz="1600" dirty="0"/>
          </a:p>
        </p:txBody>
      </p:sp>
      <p:sp>
        <p:nvSpPr>
          <p:cNvPr id="11" name="Rectangle 10">
            <a:extLst>
              <a:ext uri="{FF2B5EF4-FFF2-40B4-BE49-F238E27FC236}">
                <a16:creationId xmlns:a16="http://schemas.microsoft.com/office/drawing/2014/main" id="{1ACB5E2F-8B8D-4152-A69C-205C85EAE8F8}"/>
              </a:ext>
            </a:extLst>
          </p:cNvPr>
          <p:cNvSpPr/>
          <p:nvPr/>
        </p:nvSpPr>
        <p:spPr>
          <a:xfrm>
            <a:off x="6654126" y="3865454"/>
            <a:ext cx="1588897" cy="338554"/>
          </a:xfrm>
          <a:prstGeom prst="rect">
            <a:avLst/>
          </a:prstGeom>
        </p:spPr>
        <p:txBody>
          <a:bodyPr wrap="none">
            <a:spAutoFit/>
          </a:bodyPr>
          <a:lstStyle/>
          <a:p>
            <a:r>
              <a:rPr lang="en-US" sz="1600" dirty="0">
                <a:latin typeface="Times New Roman" panose="02020603050405020304" pitchFamily="18" charset="0"/>
                <a:cs typeface="Times New Roman" panose="02020603050405020304" pitchFamily="18" charset="0"/>
              </a:rPr>
              <a:t> Thompson, Josh</a:t>
            </a:r>
            <a:endParaRPr lang="en-US" sz="1600" dirty="0"/>
          </a:p>
        </p:txBody>
      </p:sp>
      <p:sp>
        <p:nvSpPr>
          <p:cNvPr id="12" name="Rectangle 11">
            <a:extLst>
              <a:ext uri="{FF2B5EF4-FFF2-40B4-BE49-F238E27FC236}">
                <a16:creationId xmlns:a16="http://schemas.microsoft.com/office/drawing/2014/main" id="{4862B257-AAEC-4C5A-A793-EB3CF55BB86A}"/>
              </a:ext>
            </a:extLst>
          </p:cNvPr>
          <p:cNvSpPr/>
          <p:nvPr/>
        </p:nvSpPr>
        <p:spPr>
          <a:xfrm>
            <a:off x="6559420" y="4144656"/>
            <a:ext cx="1714315" cy="338554"/>
          </a:xfrm>
          <a:prstGeom prst="rect">
            <a:avLst/>
          </a:prstGeom>
        </p:spPr>
        <p:txBody>
          <a:bodyPr wrap="square">
            <a:spAutoFit/>
          </a:bodyPr>
          <a:lstStyle/>
          <a:p>
            <a:r>
              <a:rPr lang="en-US" sz="1600" dirty="0">
                <a:latin typeface="Times New Roman" panose="02020603050405020304" pitchFamily="18" charset="0"/>
                <a:cs typeface="Times New Roman" panose="02020603050405020304" pitchFamily="18" charset="0"/>
              </a:rPr>
              <a:t>   Williams, Peggy</a:t>
            </a:r>
            <a:endParaRPr lang="en-US" sz="1600" dirty="0"/>
          </a:p>
        </p:txBody>
      </p:sp>
      <p:sp>
        <p:nvSpPr>
          <p:cNvPr id="13" name="Rectangle 12">
            <a:extLst>
              <a:ext uri="{FF2B5EF4-FFF2-40B4-BE49-F238E27FC236}">
                <a16:creationId xmlns:a16="http://schemas.microsoft.com/office/drawing/2014/main" id="{58B7AA8A-ACDE-46AE-83CB-F8AC5F1C17A1}"/>
              </a:ext>
            </a:extLst>
          </p:cNvPr>
          <p:cNvSpPr/>
          <p:nvPr/>
        </p:nvSpPr>
        <p:spPr>
          <a:xfrm>
            <a:off x="6555125" y="4483210"/>
            <a:ext cx="1838067" cy="338554"/>
          </a:xfrm>
          <a:prstGeom prst="rect">
            <a:avLst/>
          </a:prstGeom>
        </p:spPr>
        <p:txBody>
          <a:bodyPr wrap="none">
            <a:spAutoFit/>
          </a:bodyPr>
          <a:lstStyle/>
          <a:p>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Wahlgren</a:t>
            </a:r>
            <a:r>
              <a:rPr lang="en-US" sz="1600" dirty="0">
                <a:latin typeface="Times New Roman" panose="02020603050405020304" pitchFamily="18" charset="0"/>
                <a:cs typeface="Times New Roman" panose="02020603050405020304" pitchFamily="18" charset="0"/>
              </a:rPr>
              <a:t>, </a:t>
            </a:r>
            <a:r>
              <a:rPr lang="en-US" sz="1600" dirty="0" err="1">
                <a:latin typeface="Times New Roman" panose="02020603050405020304" pitchFamily="18" charset="0"/>
                <a:cs typeface="Times New Roman" panose="02020603050405020304" pitchFamily="18" charset="0"/>
              </a:rPr>
              <a:t>Daniell</a:t>
            </a:r>
            <a:endParaRPr lang="en-US" sz="1600" dirty="0"/>
          </a:p>
        </p:txBody>
      </p:sp>
    </p:spTree>
    <p:extLst>
      <p:ext uri="{BB962C8B-B14F-4D97-AF65-F5344CB8AC3E}">
        <p14:creationId xmlns:p14="http://schemas.microsoft.com/office/powerpoint/2010/main" val="371744300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5807" y="363262"/>
            <a:ext cx="8373683" cy="643776"/>
          </a:xfrm>
        </p:spPr>
        <p:txBody>
          <a:bodyPr>
            <a:normAutofit fontScale="90000"/>
          </a:bodyPr>
          <a:lstStyle/>
          <a:p>
            <a:r>
              <a:rPr lang="en-US" b="1" dirty="0"/>
              <a:t>Conservation &amp; Development </a:t>
            </a:r>
            <a:r>
              <a:rPr lang="en-US" sz="2400" b="1" dirty="0"/>
              <a:t>(Cont’d)</a:t>
            </a:r>
            <a:endParaRPr lang="en-US" sz="1500" b="1" dirty="0"/>
          </a:p>
        </p:txBody>
      </p:sp>
      <p:graphicFrame>
        <p:nvGraphicFramePr>
          <p:cNvPr id="3" name="Content Placeholder 2">
            <a:extLst>
              <a:ext uri="{FF2B5EF4-FFF2-40B4-BE49-F238E27FC236}">
                <a16:creationId xmlns:a16="http://schemas.microsoft.com/office/drawing/2014/main" id="{F6C72BDD-1B4B-4987-A423-44B037F3D75F}"/>
              </a:ext>
            </a:extLst>
          </p:cNvPr>
          <p:cNvGraphicFramePr>
            <a:graphicFrameLocks noGrp="1"/>
          </p:cNvGraphicFramePr>
          <p:nvPr>
            <p:ph idx="1"/>
            <p:extLst>
              <p:ext uri="{D42A27DB-BD31-4B8C-83A1-F6EECF244321}">
                <p14:modId xmlns:p14="http://schemas.microsoft.com/office/powerpoint/2010/main" val="2192755812"/>
              </p:ext>
            </p:extLst>
          </p:nvPr>
        </p:nvGraphicFramePr>
        <p:xfrm>
          <a:off x="425807" y="1273593"/>
          <a:ext cx="7596510" cy="2364540"/>
        </p:xfrm>
        <a:graphic>
          <a:graphicData uri="http://schemas.openxmlformats.org/drawingml/2006/table">
            <a:tbl>
              <a:tblPr/>
              <a:tblGrid>
                <a:gridCol w="506434">
                  <a:extLst>
                    <a:ext uri="{9D8B030D-6E8A-4147-A177-3AD203B41FA5}">
                      <a16:colId xmlns:a16="http://schemas.microsoft.com/office/drawing/2014/main" val="4008811525"/>
                    </a:ext>
                  </a:extLst>
                </a:gridCol>
                <a:gridCol w="506434">
                  <a:extLst>
                    <a:ext uri="{9D8B030D-6E8A-4147-A177-3AD203B41FA5}">
                      <a16:colId xmlns:a16="http://schemas.microsoft.com/office/drawing/2014/main" val="910046142"/>
                    </a:ext>
                  </a:extLst>
                </a:gridCol>
                <a:gridCol w="506434">
                  <a:extLst>
                    <a:ext uri="{9D8B030D-6E8A-4147-A177-3AD203B41FA5}">
                      <a16:colId xmlns:a16="http://schemas.microsoft.com/office/drawing/2014/main" val="4236306417"/>
                    </a:ext>
                  </a:extLst>
                </a:gridCol>
                <a:gridCol w="506434">
                  <a:extLst>
                    <a:ext uri="{9D8B030D-6E8A-4147-A177-3AD203B41FA5}">
                      <a16:colId xmlns:a16="http://schemas.microsoft.com/office/drawing/2014/main" val="1992216587"/>
                    </a:ext>
                  </a:extLst>
                </a:gridCol>
                <a:gridCol w="506434">
                  <a:extLst>
                    <a:ext uri="{9D8B030D-6E8A-4147-A177-3AD203B41FA5}">
                      <a16:colId xmlns:a16="http://schemas.microsoft.com/office/drawing/2014/main" val="138324625"/>
                    </a:ext>
                  </a:extLst>
                </a:gridCol>
                <a:gridCol w="506434">
                  <a:extLst>
                    <a:ext uri="{9D8B030D-6E8A-4147-A177-3AD203B41FA5}">
                      <a16:colId xmlns:a16="http://schemas.microsoft.com/office/drawing/2014/main" val="1285827672"/>
                    </a:ext>
                  </a:extLst>
                </a:gridCol>
                <a:gridCol w="506434">
                  <a:extLst>
                    <a:ext uri="{9D8B030D-6E8A-4147-A177-3AD203B41FA5}">
                      <a16:colId xmlns:a16="http://schemas.microsoft.com/office/drawing/2014/main" val="3669769939"/>
                    </a:ext>
                  </a:extLst>
                </a:gridCol>
                <a:gridCol w="506434">
                  <a:extLst>
                    <a:ext uri="{9D8B030D-6E8A-4147-A177-3AD203B41FA5}">
                      <a16:colId xmlns:a16="http://schemas.microsoft.com/office/drawing/2014/main" val="3256969383"/>
                    </a:ext>
                  </a:extLst>
                </a:gridCol>
                <a:gridCol w="506434">
                  <a:extLst>
                    <a:ext uri="{9D8B030D-6E8A-4147-A177-3AD203B41FA5}">
                      <a16:colId xmlns:a16="http://schemas.microsoft.com/office/drawing/2014/main" val="77605098"/>
                    </a:ext>
                  </a:extLst>
                </a:gridCol>
                <a:gridCol w="506434">
                  <a:extLst>
                    <a:ext uri="{9D8B030D-6E8A-4147-A177-3AD203B41FA5}">
                      <a16:colId xmlns:a16="http://schemas.microsoft.com/office/drawing/2014/main" val="881800249"/>
                    </a:ext>
                  </a:extLst>
                </a:gridCol>
                <a:gridCol w="506434">
                  <a:extLst>
                    <a:ext uri="{9D8B030D-6E8A-4147-A177-3AD203B41FA5}">
                      <a16:colId xmlns:a16="http://schemas.microsoft.com/office/drawing/2014/main" val="2950250028"/>
                    </a:ext>
                  </a:extLst>
                </a:gridCol>
                <a:gridCol w="506434">
                  <a:extLst>
                    <a:ext uri="{9D8B030D-6E8A-4147-A177-3AD203B41FA5}">
                      <a16:colId xmlns:a16="http://schemas.microsoft.com/office/drawing/2014/main" val="3447476214"/>
                    </a:ext>
                  </a:extLst>
                </a:gridCol>
                <a:gridCol w="506434">
                  <a:extLst>
                    <a:ext uri="{9D8B030D-6E8A-4147-A177-3AD203B41FA5}">
                      <a16:colId xmlns:a16="http://schemas.microsoft.com/office/drawing/2014/main" val="2837976540"/>
                    </a:ext>
                  </a:extLst>
                </a:gridCol>
                <a:gridCol w="506434">
                  <a:extLst>
                    <a:ext uri="{9D8B030D-6E8A-4147-A177-3AD203B41FA5}">
                      <a16:colId xmlns:a16="http://schemas.microsoft.com/office/drawing/2014/main" val="2315807931"/>
                    </a:ext>
                  </a:extLst>
                </a:gridCol>
                <a:gridCol w="506434">
                  <a:extLst>
                    <a:ext uri="{9D8B030D-6E8A-4147-A177-3AD203B41FA5}">
                      <a16:colId xmlns:a16="http://schemas.microsoft.com/office/drawing/2014/main" val="4043695276"/>
                    </a:ext>
                  </a:extLst>
                </a:gridCol>
              </a:tblGrid>
              <a:tr h="158261">
                <a:tc>
                  <a:txBody>
                    <a:bodyPr/>
                    <a:lstStyle/>
                    <a:p>
                      <a:pPr algn="l" fontAlgn="b"/>
                      <a:endParaRPr lang="en-US" sz="800" b="0" i="0" u="none" strike="noStrike" dirty="0">
                        <a:effectLst/>
                        <a:latin typeface="Arial" panose="020B0604020202020204" pitchFamily="34" charset="0"/>
                      </a:endParaRPr>
                    </a:p>
                  </a:txBody>
                  <a:tcPr marL="7913" marR="7913" marT="7913" marB="0" anchor="b">
                    <a:lnL>
                      <a:noFill/>
                    </a:lnL>
                    <a:lnR>
                      <a:noFill/>
                    </a:lnR>
                    <a:lnT>
                      <a:noFill/>
                    </a:lnT>
                    <a:lnB>
                      <a:noFill/>
                    </a:lnB>
                  </a:tcPr>
                </a:tc>
                <a:tc>
                  <a:txBody>
                    <a:bodyPr/>
                    <a:lstStyle/>
                    <a:p>
                      <a:pPr algn="l" fontAlgn="b"/>
                      <a:endParaRPr lang="en-US" sz="800" b="0" i="0" u="none" strike="noStrike" dirty="0">
                        <a:effectLst/>
                        <a:latin typeface="Arial" panose="020B0604020202020204" pitchFamily="34" charset="0"/>
                      </a:endParaRPr>
                    </a:p>
                  </a:txBody>
                  <a:tcPr marL="7913" marR="7913" marT="7913" marB="0" anchor="b">
                    <a:lnL>
                      <a:noFill/>
                    </a:lnL>
                    <a:lnR>
                      <a:noFill/>
                    </a:lnR>
                    <a:lnT>
                      <a:noFill/>
                    </a:lnT>
                    <a:lnB>
                      <a:noFill/>
                    </a:lnB>
                  </a:tcPr>
                </a:tc>
                <a:tc>
                  <a:txBody>
                    <a:bodyPr/>
                    <a:lstStyle/>
                    <a:p>
                      <a:pPr algn="l" fontAlgn="b"/>
                      <a:endParaRPr lang="en-US" sz="800" b="0" i="0" u="none" strike="noStrike" dirty="0">
                        <a:effectLst/>
                        <a:latin typeface="Arial" panose="020B0604020202020204" pitchFamily="34" charset="0"/>
                      </a:endParaRPr>
                    </a:p>
                  </a:txBody>
                  <a:tcPr marL="7913" marR="7913" marT="7913" marB="0" anchor="b">
                    <a:lnL>
                      <a:noFill/>
                    </a:lnL>
                    <a:lnR>
                      <a:noFill/>
                    </a:lnR>
                    <a:lnT>
                      <a:noFill/>
                    </a:lnT>
                    <a:lnB>
                      <a:noFill/>
                    </a:lnB>
                  </a:tcPr>
                </a:tc>
                <a:tc>
                  <a:txBody>
                    <a:bodyPr/>
                    <a:lstStyle/>
                    <a:p>
                      <a:pPr algn="l" fontAlgn="b"/>
                      <a:endParaRPr lang="en-US" sz="800" b="0" i="0" u="none" strike="noStrike" dirty="0">
                        <a:effectLst/>
                        <a:latin typeface="Arial" panose="020B0604020202020204" pitchFamily="34" charset="0"/>
                      </a:endParaRPr>
                    </a:p>
                  </a:txBody>
                  <a:tcPr marL="7913" marR="7913" marT="7913" marB="0" anchor="b">
                    <a:lnL>
                      <a:noFill/>
                    </a:lnL>
                    <a:lnR>
                      <a:noFill/>
                    </a:lnR>
                    <a:lnT>
                      <a:noFill/>
                    </a:lnT>
                    <a:lnB>
                      <a:noFill/>
                    </a:lnB>
                  </a:tcPr>
                </a:tc>
                <a:tc>
                  <a:txBody>
                    <a:bodyPr/>
                    <a:lstStyle/>
                    <a:p>
                      <a:pPr algn="l" fontAlgn="b"/>
                      <a:endParaRPr lang="en-US" sz="800" b="0" i="0" u="none" strike="noStrike" dirty="0">
                        <a:effectLst/>
                        <a:latin typeface="Arial" panose="020B0604020202020204" pitchFamily="34" charset="0"/>
                      </a:endParaRPr>
                    </a:p>
                  </a:txBody>
                  <a:tcPr marL="7913" marR="7913" marT="7913" marB="0" anchor="b">
                    <a:lnL>
                      <a:noFill/>
                    </a:lnL>
                    <a:lnR>
                      <a:noFill/>
                    </a:lnR>
                    <a:lnT>
                      <a:noFill/>
                    </a:lnT>
                    <a:lnB>
                      <a:noFill/>
                    </a:lnB>
                  </a:tcPr>
                </a:tc>
                <a:tc>
                  <a:txBody>
                    <a:bodyPr/>
                    <a:lstStyle/>
                    <a:p>
                      <a:pPr algn="l" fontAlgn="b"/>
                      <a:endParaRPr lang="en-US" sz="800" b="0" i="0" u="none" strike="noStrike" dirty="0">
                        <a:effectLst/>
                        <a:latin typeface="Arial" panose="020B0604020202020204" pitchFamily="34" charset="0"/>
                      </a:endParaRPr>
                    </a:p>
                  </a:txBody>
                  <a:tcPr marL="7913" marR="7913" marT="7913" marB="0" anchor="b">
                    <a:lnL>
                      <a:noFill/>
                    </a:lnL>
                    <a:lnR>
                      <a:noFill/>
                    </a:lnR>
                    <a:lnT>
                      <a:noFill/>
                    </a:lnT>
                    <a:lnB>
                      <a:noFill/>
                    </a:lnB>
                  </a:tcPr>
                </a:tc>
                <a:tc>
                  <a:txBody>
                    <a:bodyPr/>
                    <a:lstStyle/>
                    <a:p>
                      <a:pPr algn="l" fontAlgn="b"/>
                      <a:endParaRPr lang="en-US" sz="800" b="0" i="0" u="none" strike="noStrike" dirty="0">
                        <a:effectLst/>
                        <a:latin typeface="Arial" panose="020B0604020202020204" pitchFamily="34" charset="0"/>
                      </a:endParaRPr>
                    </a:p>
                  </a:txBody>
                  <a:tcPr marL="7913" marR="7913" marT="7913" marB="0" anchor="b">
                    <a:lnL>
                      <a:noFill/>
                    </a:lnL>
                    <a:lnR>
                      <a:noFill/>
                    </a:lnR>
                    <a:lnT>
                      <a:noFill/>
                    </a:lnT>
                    <a:lnB>
                      <a:noFill/>
                    </a:lnB>
                  </a:tcPr>
                </a:tc>
                <a:tc>
                  <a:txBody>
                    <a:bodyPr/>
                    <a:lstStyle/>
                    <a:p>
                      <a:pPr algn="ctr" fontAlgn="b"/>
                      <a:r>
                        <a:rPr lang="en-US" sz="900" b="0" i="0" u="none" strike="noStrike" dirty="0">
                          <a:solidFill>
                            <a:srgbClr val="000000"/>
                          </a:solidFill>
                          <a:effectLst/>
                          <a:latin typeface="Calibri" panose="020F0502020204030204" pitchFamily="34" charset="0"/>
                        </a:rPr>
                        <a:t> </a:t>
                      </a:r>
                    </a:p>
                  </a:txBody>
                  <a:tcPr marL="7913" marR="7913" marT="7913" marB="0" anchor="b">
                    <a:lnL>
                      <a:noFill/>
                    </a:lnL>
                    <a:lnR>
                      <a:noFill/>
                    </a:lnR>
                    <a:lnT>
                      <a:noFill/>
                    </a:lnT>
                    <a:lnB>
                      <a:noFill/>
                    </a:lnB>
                    <a:solidFill>
                      <a:srgbClr val="CCCCFF"/>
                    </a:solidFill>
                  </a:tcPr>
                </a:tc>
                <a:tc>
                  <a:txBody>
                    <a:bodyPr/>
                    <a:lstStyle/>
                    <a:p>
                      <a:pPr algn="ctr" fontAlgn="b"/>
                      <a:r>
                        <a:rPr lang="en-US" sz="900" b="0" i="0" u="none" strike="noStrike" dirty="0">
                          <a:solidFill>
                            <a:srgbClr val="000000"/>
                          </a:solidFill>
                          <a:effectLst/>
                          <a:latin typeface="Calibri" panose="020F0502020204030204" pitchFamily="34" charset="0"/>
                        </a:rPr>
                        <a:t> </a:t>
                      </a:r>
                    </a:p>
                  </a:txBody>
                  <a:tcPr marL="7913" marR="7913" marT="7913" marB="0" anchor="b">
                    <a:lnL>
                      <a:noFill/>
                    </a:lnL>
                    <a:lnR>
                      <a:noFill/>
                    </a:lnR>
                    <a:lnT>
                      <a:noFill/>
                    </a:lnT>
                    <a:lnB>
                      <a:noFill/>
                    </a:lnB>
                    <a:solidFill>
                      <a:srgbClr val="99CCFF"/>
                    </a:solidFill>
                  </a:tcPr>
                </a:tc>
                <a:tc>
                  <a:txBody>
                    <a:bodyPr/>
                    <a:lstStyle/>
                    <a:p>
                      <a:pPr algn="ctr" fontAlgn="b"/>
                      <a:r>
                        <a:rPr lang="en-US" sz="700" b="1" i="0" u="none" strike="noStrike" dirty="0">
                          <a:effectLst/>
                          <a:latin typeface="Arial" panose="020B0604020202020204" pitchFamily="34" charset="0"/>
                        </a:rPr>
                        <a:t> </a:t>
                      </a:r>
                    </a:p>
                  </a:txBody>
                  <a:tcPr marL="7913" marR="7913" marT="7913" marB="0" anchor="b">
                    <a:lnL>
                      <a:noFill/>
                    </a:lnL>
                    <a:lnR>
                      <a:noFill/>
                    </a:lnR>
                    <a:lnT>
                      <a:noFill/>
                    </a:lnT>
                    <a:lnB>
                      <a:noFill/>
                    </a:lnB>
                    <a:solidFill>
                      <a:srgbClr val="FFFF99"/>
                    </a:solidFill>
                  </a:tcPr>
                </a:tc>
                <a:tc>
                  <a:txBody>
                    <a:bodyPr/>
                    <a:lstStyle/>
                    <a:p>
                      <a:pPr algn="ctr" fontAlgn="b"/>
                      <a:r>
                        <a:rPr lang="en-US" sz="700" b="1" i="0" u="none" strike="noStrike" dirty="0">
                          <a:effectLst/>
                          <a:latin typeface="Arial" panose="020B0604020202020204" pitchFamily="34" charset="0"/>
                        </a:rPr>
                        <a:t>Actual</a:t>
                      </a:r>
                    </a:p>
                  </a:txBody>
                  <a:tcPr marL="7913" marR="7913" marT="7913" marB="0" anchor="b">
                    <a:lnL>
                      <a:noFill/>
                    </a:lnL>
                    <a:lnR>
                      <a:noFill/>
                    </a:lnR>
                    <a:lnT>
                      <a:noFill/>
                    </a:lnT>
                    <a:lnB>
                      <a:noFill/>
                    </a:lnB>
                    <a:solidFill>
                      <a:srgbClr val="FFFF99"/>
                    </a:solidFill>
                  </a:tcPr>
                </a:tc>
                <a:tc>
                  <a:txBody>
                    <a:bodyPr/>
                    <a:lstStyle/>
                    <a:p>
                      <a:pPr algn="ctr" fontAlgn="b"/>
                      <a:r>
                        <a:rPr lang="en-US" sz="700" b="1" i="0" u="none" strike="noStrike" dirty="0">
                          <a:effectLst/>
                          <a:latin typeface="Arial" panose="020B0604020202020204" pitchFamily="34" charset="0"/>
                        </a:rPr>
                        <a:t>Estimated</a:t>
                      </a:r>
                    </a:p>
                  </a:txBody>
                  <a:tcPr marL="7913" marR="7913" marT="7913" marB="0" anchor="b">
                    <a:lnL>
                      <a:noFill/>
                    </a:lnL>
                    <a:lnR>
                      <a:noFill/>
                    </a:lnR>
                    <a:lnT>
                      <a:noFill/>
                    </a:lnT>
                    <a:lnB>
                      <a:noFill/>
                    </a:lnB>
                    <a:solidFill>
                      <a:srgbClr val="FFFF99"/>
                    </a:solidFill>
                  </a:tcPr>
                </a:tc>
                <a:tc>
                  <a:txBody>
                    <a:bodyPr/>
                    <a:lstStyle/>
                    <a:p>
                      <a:pPr algn="ctr" fontAlgn="b"/>
                      <a:r>
                        <a:rPr lang="en-US" sz="700" b="1" i="0" u="none" strike="noStrike" dirty="0">
                          <a:effectLst/>
                          <a:latin typeface="Arial" panose="020B0604020202020204" pitchFamily="34" charset="0"/>
                        </a:rPr>
                        <a:t>Estimated &amp;</a:t>
                      </a:r>
                    </a:p>
                  </a:txBody>
                  <a:tcPr marL="7913" marR="7913" marT="7913" marB="0" anchor="b">
                    <a:lnL>
                      <a:noFill/>
                    </a:lnL>
                    <a:lnR>
                      <a:noFill/>
                    </a:lnR>
                    <a:lnT>
                      <a:noFill/>
                    </a:lnT>
                    <a:lnB>
                      <a:noFill/>
                    </a:lnB>
                    <a:solidFill>
                      <a:srgbClr val="FFFF99"/>
                    </a:solidFill>
                  </a:tcPr>
                </a:tc>
                <a:tc>
                  <a:txBody>
                    <a:bodyPr/>
                    <a:lstStyle/>
                    <a:p>
                      <a:pPr algn="ctr" fontAlgn="b"/>
                      <a:r>
                        <a:rPr lang="en-US" sz="700" b="1" i="0" u="none" strike="noStrike" dirty="0">
                          <a:effectLst/>
                          <a:latin typeface="Arial" panose="020B0604020202020204" pitchFamily="34" charset="0"/>
                        </a:rPr>
                        <a:t>FINAL</a:t>
                      </a:r>
                    </a:p>
                  </a:txBody>
                  <a:tcPr marL="7913" marR="7913" marT="7913" marB="0" anchor="b">
                    <a:lnL>
                      <a:noFill/>
                    </a:lnL>
                    <a:lnR>
                      <a:noFill/>
                    </a:lnR>
                    <a:lnT>
                      <a:noFill/>
                    </a:lnT>
                    <a:lnB>
                      <a:noFill/>
                    </a:lnB>
                    <a:solidFill>
                      <a:srgbClr val="FFFF99"/>
                    </a:solidFill>
                  </a:tcPr>
                </a:tc>
                <a:tc>
                  <a:txBody>
                    <a:bodyPr/>
                    <a:lstStyle/>
                    <a:p>
                      <a:pPr algn="ctr" fontAlgn="b"/>
                      <a:r>
                        <a:rPr lang="en-US" sz="700" b="1" i="0" u="none" strike="noStrike" dirty="0">
                          <a:effectLst/>
                          <a:latin typeface="Arial" panose="020B0604020202020204" pitchFamily="34" charset="0"/>
                        </a:rPr>
                        <a:t>PROPOSED</a:t>
                      </a:r>
                    </a:p>
                  </a:txBody>
                  <a:tcPr marL="7913" marR="7913" marT="7913" marB="0" anchor="b">
                    <a:lnL>
                      <a:noFill/>
                    </a:lnL>
                    <a:lnR>
                      <a:noFill/>
                    </a:lnR>
                    <a:lnT>
                      <a:noFill/>
                    </a:lnT>
                    <a:lnB>
                      <a:noFill/>
                    </a:lnB>
                    <a:solidFill>
                      <a:srgbClr val="FFFF99"/>
                    </a:solidFill>
                  </a:tcPr>
                </a:tc>
                <a:extLst>
                  <a:ext uri="{0D108BD9-81ED-4DB2-BD59-A6C34878D82A}">
                    <a16:rowId xmlns:a16="http://schemas.microsoft.com/office/drawing/2014/main" val="4242758180"/>
                  </a:ext>
                </a:extLst>
              </a:tr>
              <a:tr h="245304">
                <a:tc>
                  <a:txBody>
                    <a:bodyPr/>
                    <a:lstStyle/>
                    <a:p>
                      <a:pPr algn="l" fontAlgn="b"/>
                      <a:endParaRPr lang="en-US" sz="800" b="0" i="0" u="none" strike="noStrike" dirty="0">
                        <a:effectLst/>
                        <a:latin typeface="Arial" panose="020B0604020202020204" pitchFamily="34" charset="0"/>
                      </a:endParaRPr>
                    </a:p>
                  </a:txBody>
                  <a:tcPr marL="7913" marR="7913" marT="7913" marB="0" anchor="b">
                    <a:lnL>
                      <a:noFill/>
                    </a:lnL>
                    <a:lnR>
                      <a:noFill/>
                    </a:lnR>
                    <a:lnT>
                      <a:noFill/>
                    </a:lnT>
                    <a:lnB>
                      <a:noFill/>
                    </a:lnB>
                  </a:tcPr>
                </a:tc>
                <a:tc>
                  <a:txBody>
                    <a:bodyPr/>
                    <a:lstStyle/>
                    <a:p>
                      <a:pPr algn="l" fontAlgn="b"/>
                      <a:endParaRPr lang="en-US" sz="800" b="0" i="0" u="none" strike="noStrike" dirty="0">
                        <a:effectLst/>
                        <a:latin typeface="Arial" panose="020B0604020202020204" pitchFamily="34" charset="0"/>
                      </a:endParaRPr>
                    </a:p>
                  </a:txBody>
                  <a:tcPr marL="7913" marR="7913" marT="7913" marB="0" anchor="b">
                    <a:lnL>
                      <a:noFill/>
                    </a:lnL>
                    <a:lnR>
                      <a:noFill/>
                    </a:lnR>
                    <a:lnT>
                      <a:noFill/>
                    </a:lnT>
                    <a:lnB>
                      <a:noFill/>
                    </a:lnB>
                  </a:tcPr>
                </a:tc>
                <a:tc>
                  <a:txBody>
                    <a:bodyPr/>
                    <a:lstStyle/>
                    <a:p>
                      <a:pPr algn="l" fontAlgn="b"/>
                      <a:endParaRPr lang="en-US" sz="800" b="0" i="0" u="none" strike="noStrike" dirty="0">
                        <a:effectLst/>
                        <a:latin typeface="Arial" panose="020B0604020202020204" pitchFamily="34" charset="0"/>
                      </a:endParaRPr>
                    </a:p>
                  </a:txBody>
                  <a:tcPr marL="7913" marR="7913" marT="7913" marB="0" anchor="b">
                    <a:lnL>
                      <a:noFill/>
                    </a:lnL>
                    <a:lnR>
                      <a:noFill/>
                    </a:lnR>
                    <a:lnT>
                      <a:noFill/>
                    </a:lnT>
                    <a:lnB>
                      <a:noFill/>
                    </a:lnB>
                  </a:tcPr>
                </a:tc>
                <a:tc>
                  <a:txBody>
                    <a:bodyPr/>
                    <a:lstStyle/>
                    <a:p>
                      <a:pPr algn="l" fontAlgn="b"/>
                      <a:endParaRPr lang="en-US" sz="800" b="0" i="0" u="none" strike="noStrike" dirty="0">
                        <a:effectLst/>
                        <a:latin typeface="Arial" panose="020B0604020202020204" pitchFamily="34" charset="0"/>
                      </a:endParaRPr>
                    </a:p>
                  </a:txBody>
                  <a:tcPr marL="7913" marR="7913" marT="7913" marB="0" anchor="b">
                    <a:lnL>
                      <a:noFill/>
                    </a:lnL>
                    <a:lnR>
                      <a:noFill/>
                    </a:lnR>
                    <a:lnT>
                      <a:noFill/>
                    </a:lnT>
                    <a:lnB>
                      <a:noFill/>
                    </a:lnB>
                  </a:tcPr>
                </a:tc>
                <a:tc>
                  <a:txBody>
                    <a:bodyPr/>
                    <a:lstStyle/>
                    <a:p>
                      <a:pPr algn="l" fontAlgn="b"/>
                      <a:endParaRPr lang="en-US" sz="800" b="0" i="0" u="none" strike="noStrike" dirty="0">
                        <a:effectLst/>
                        <a:latin typeface="Arial" panose="020B0604020202020204" pitchFamily="34" charset="0"/>
                      </a:endParaRPr>
                    </a:p>
                  </a:txBody>
                  <a:tcPr marL="7913" marR="7913" marT="7913" marB="0" anchor="b">
                    <a:lnL>
                      <a:noFill/>
                    </a:lnL>
                    <a:lnR>
                      <a:noFill/>
                    </a:lnR>
                    <a:lnT>
                      <a:noFill/>
                    </a:lnT>
                    <a:lnB>
                      <a:noFill/>
                    </a:lnB>
                  </a:tcPr>
                </a:tc>
                <a:tc>
                  <a:txBody>
                    <a:bodyPr/>
                    <a:lstStyle/>
                    <a:p>
                      <a:pPr algn="l" fontAlgn="b"/>
                      <a:endParaRPr lang="en-US" sz="800" b="0" i="0" u="none" strike="noStrike" dirty="0">
                        <a:effectLst/>
                        <a:latin typeface="Arial" panose="020B0604020202020204" pitchFamily="34" charset="0"/>
                      </a:endParaRPr>
                    </a:p>
                  </a:txBody>
                  <a:tcPr marL="7913" marR="7913" marT="7913" marB="0" anchor="b">
                    <a:lnL>
                      <a:noFill/>
                    </a:lnL>
                    <a:lnR>
                      <a:noFill/>
                    </a:lnR>
                    <a:lnT>
                      <a:noFill/>
                    </a:lnT>
                    <a:lnB>
                      <a:noFill/>
                    </a:lnB>
                  </a:tcPr>
                </a:tc>
                <a:tc>
                  <a:txBody>
                    <a:bodyPr/>
                    <a:lstStyle/>
                    <a:p>
                      <a:pPr algn="l" fontAlgn="b"/>
                      <a:endParaRPr lang="en-US" sz="800" b="0" i="0" u="none" strike="noStrike" dirty="0">
                        <a:effectLst/>
                        <a:latin typeface="Arial" panose="020B0604020202020204" pitchFamily="34" charset="0"/>
                      </a:endParaRPr>
                    </a:p>
                  </a:txBody>
                  <a:tcPr marL="7913" marR="7913" marT="7913" marB="0" anchor="b">
                    <a:lnL>
                      <a:noFill/>
                    </a:lnL>
                    <a:lnR>
                      <a:noFill/>
                    </a:lnR>
                    <a:lnT>
                      <a:noFill/>
                    </a:lnT>
                    <a:lnB>
                      <a:noFill/>
                    </a:lnB>
                  </a:tcPr>
                </a:tc>
                <a:tc>
                  <a:txBody>
                    <a:bodyPr/>
                    <a:lstStyle/>
                    <a:p>
                      <a:pPr algn="ctr" fontAlgn="b"/>
                      <a:r>
                        <a:rPr lang="en-US" sz="700" b="1" i="0" u="none" strike="noStrike" dirty="0">
                          <a:solidFill>
                            <a:srgbClr val="000000"/>
                          </a:solidFill>
                          <a:effectLst/>
                          <a:latin typeface="Arial" panose="020B0604020202020204" pitchFamily="34" charset="0"/>
                        </a:rPr>
                        <a:t>Jan - Dec 14</a:t>
                      </a:r>
                    </a:p>
                  </a:txBody>
                  <a:tcPr marL="7913" marR="7913" marT="7913" marB="0" anchor="b">
                    <a:lnL>
                      <a:noFill/>
                    </a:lnL>
                    <a:lnR>
                      <a:noFill/>
                    </a:lnR>
                    <a:lnT>
                      <a:noFill/>
                    </a:lnT>
                    <a:lnB w="19050" cap="flat" cmpd="sng" algn="ctr">
                      <a:solidFill>
                        <a:srgbClr val="000000"/>
                      </a:solidFill>
                      <a:prstDash val="solid"/>
                      <a:round/>
                      <a:headEnd type="none" w="med" len="med"/>
                      <a:tailEnd type="none" w="med" len="med"/>
                    </a:lnB>
                    <a:solidFill>
                      <a:srgbClr val="CCCCFF"/>
                    </a:solidFill>
                  </a:tcPr>
                </a:tc>
                <a:tc>
                  <a:txBody>
                    <a:bodyPr/>
                    <a:lstStyle/>
                    <a:p>
                      <a:pPr algn="ctr" fontAlgn="b"/>
                      <a:r>
                        <a:rPr lang="en-US" sz="700" b="1" i="0" u="none" strike="noStrike" dirty="0">
                          <a:solidFill>
                            <a:srgbClr val="000000"/>
                          </a:solidFill>
                          <a:effectLst/>
                          <a:latin typeface="Arial" panose="020B0604020202020204" pitchFamily="34" charset="0"/>
                        </a:rPr>
                        <a:t>Jan - Dec 15</a:t>
                      </a:r>
                    </a:p>
                  </a:txBody>
                  <a:tcPr marL="7913" marR="7913" marT="7913" marB="0" anchor="b">
                    <a:lnL>
                      <a:noFill/>
                    </a:lnL>
                    <a:lnR>
                      <a:noFill/>
                    </a:lnR>
                    <a:lnT>
                      <a:noFill/>
                    </a:lnT>
                    <a:lnB w="19050" cap="flat" cmpd="sng" algn="ctr">
                      <a:solidFill>
                        <a:srgbClr val="000000"/>
                      </a:solidFill>
                      <a:prstDash val="solid"/>
                      <a:round/>
                      <a:headEnd type="none" w="med" len="med"/>
                      <a:tailEnd type="none" w="med" len="med"/>
                    </a:lnB>
                    <a:solidFill>
                      <a:srgbClr val="99CCFF"/>
                    </a:solidFill>
                  </a:tcPr>
                </a:tc>
                <a:tc>
                  <a:txBody>
                    <a:bodyPr/>
                    <a:lstStyle/>
                    <a:p>
                      <a:pPr algn="ctr" fontAlgn="b"/>
                      <a:r>
                        <a:rPr lang="en-US" sz="700" b="1" i="0" u="none" strike="noStrike" dirty="0">
                          <a:solidFill>
                            <a:srgbClr val="000000"/>
                          </a:solidFill>
                          <a:effectLst/>
                          <a:latin typeface="Arial" panose="020B0604020202020204" pitchFamily="34" charset="0"/>
                        </a:rPr>
                        <a:t>Jan-Dec 16 </a:t>
                      </a:r>
                    </a:p>
                  </a:txBody>
                  <a:tcPr marL="7913" marR="7913" marT="7913" marB="0" anchor="b">
                    <a:lnL>
                      <a:noFill/>
                    </a:lnL>
                    <a:lnR>
                      <a:noFill/>
                    </a:lnR>
                    <a:lnT>
                      <a:noFill/>
                    </a:lnT>
                    <a:lnB w="12700" cap="flat" cmpd="sng" algn="ctr">
                      <a:solidFill>
                        <a:srgbClr val="000000"/>
                      </a:solidFill>
                      <a:prstDash val="solid"/>
                      <a:round/>
                      <a:headEnd type="none" w="med" len="med"/>
                      <a:tailEnd type="none" w="med" len="med"/>
                    </a:lnB>
                    <a:solidFill>
                      <a:srgbClr val="FFFF99"/>
                    </a:solidFill>
                  </a:tcPr>
                </a:tc>
                <a:tc>
                  <a:txBody>
                    <a:bodyPr/>
                    <a:lstStyle/>
                    <a:p>
                      <a:pPr algn="ctr" fontAlgn="b"/>
                      <a:r>
                        <a:rPr lang="en-US" sz="700" b="1" i="0" u="none" strike="noStrike" dirty="0">
                          <a:solidFill>
                            <a:srgbClr val="000000"/>
                          </a:solidFill>
                          <a:effectLst/>
                          <a:latin typeface="Arial" panose="020B0604020202020204" pitchFamily="34" charset="0"/>
                        </a:rPr>
                        <a:t>Jan - Aug 17</a:t>
                      </a:r>
                    </a:p>
                  </a:txBody>
                  <a:tcPr marL="7913" marR="7913" marT="7913" marB="0" anchor="b">
                    <a:lnL>
                      <a:noFill/>
                    </a:lnL>
                    <a:lnR>
                      <a:noFill/>
                    </a:lnR>
                    <a:lnT>
                      <a:noFill/>
                    </a:lnT>
                    <a:lnB w="12700" cap="flat" cmpd="sng" algn="ctr">
                      <a:solidFill>
                        <a:srgbClr val="000000"/>
                      </a:solidFill>
                      <a:prstDash val="solid"/>
                      <a:round/>
                      <a:headEnd type="none" w="med" len="med"/>
                      <a:tailEnd type="none" w="med" len="med"/>
                    </a:lnB>
                    <a:solidFill>
                      <a:srgbClr val="FFFF99"/>
                    </a:solidFill>
                  </a:tcPr>
                </a:tc>
                <a:tc>
                  <a:txBody>
                    <a:bodyPr/>
                    <a:lstStyle/>
                    <a:p>
                      <a:pPr algn="ctr" fontAlgn="b"/>
                      <a:r>
                        <a:rPr lang="en-US" sz="700" b="1" i="0" u="none" strike="noStrike" dirty="0">
                          <a:solidFill>
                            <a:srgbClr val="000000"/>
                          </a:solidFill>
                          <a:effectLst/>
                          <a:latin typeface="Arial" panose="020B0604020202020204" pitchFamily="34" charset="0"/>
                        </a:rPr>
                        <a:t>Sept - Dec 2017</a:t>
                      </a:r>
                    </a:p>
                  </a:txBody>
                  <a:tcPr marL="7913" marR="7913" marT="7913" marB="0" anchor="b">
                    <a:lnL>
                      <a:noFill/>
                    </a:lnL>
                    <a:lnR>
                      <a:noFill/>
                    </a:lnR>
                    <a:lnT>
                      <a:noFill/>
                    </a:lnT>
                    <a:lnB w="12700" cap="flat" cmpd="sng" algn="ctr">
                      <a:solidFill>
                        <a:srgbClr val="000000"/>
                      </a:solidFill>
                      <a:prstDash val="solid"/>
                      <a:round/>
                      <a:headEnd type="none" w="med" len="med"/>
                      <a:tailEnd type="none" w="med" len="med"/>
                    </a:lnB>
                    <a:solidFill>
                      <a:srgbClr val="FFFF99"/>
                    </a:solidFill>
                  </a:tcPr>
                </a:tc>
                <a:tc>
                  <a:txBody>
                    <a:bodyPr/>
                    <a:lstStyle/>
                    <a:p>
                      <a:pPr algn="ctr" fontAlgn="b"/>
                      <a:r>
                        <a:rPr lang="en-US" sz="700" b="1" i="0" u="none" strike="noStrike" dirty="0">
                          <a:solidFill>
                            <a:srgbClr val="000000"/>
                          </a:solidFill>
                          <a:effectLst/>
                          <a:latin typeface="Arial" panose="020B0604020202020204" pitchFamily="34" charset="0"/>
                        </a:rPr>
                        <a:t>Actual 2017</a:t>
                      </a:r>
                    </a:p>
                  </a:txBody>
                  <a:tcPr marL="7913" marR="7913" marT="7913" marB="0" anchor="b">
                    <a:lnL>
                      <a:noFill/>
                    </a:lnL>
                    <a:lnR>
                      <a:noFill/>
                    </a:lnR>
                    <a:lnT>
                      <a:noFill/>
                    </a:lnT>
                    <a:lnB w="12700" cap="flat" cmpd="sng" algn="ctr">
                      <a:solidFill>
                        <a:srgbClr val="000000"/>
                      </a:solidFill>
                      <a:prstDash val="solid"/>
                      <a:round/>
                      <a:headEnd type="none" w="med" len="med"/>
                      <a:tailEnd type="none" w="med" len="med"/>
                    </a:lnB>
                    <a:solidFill>
                      <a:srgbClr val="FFFF99"/>
                    </a:solidFill>
                  </a:tcPr>
                </a:tc>
                <a:tc>
                  <a:txBody>
                    <a:bodyPr/>
                    <a:lstStyle/>
                    <a:p>
                      <a:pPr algn="ctr" fontAlgn="b"/>
                      <a:r>
                        <a:rPr lang="en-US" sz="700" b="1" i="0" u="none" strike="noStrike" dirty="0">
                          <a:solidFill>
                            <a:srgbClr val="000000"/>
                          </a:solidFill>
                          <a:effectLst/>
                          <a:latin typeface="Arial" panose="020B0604020202020204" pitchFamily="34" charset="0"/>
                        </a:rPr>
                        <a:t>2017 Budget</a:t>
                      </a:r>
                    </a:p>
                  </a:txBody>
                  <a:tcPr marL="7913" marR="7913" marT="7913" marB="0" anchor="b">
                    <a:lnL>
                      <a:noFill/>
                    </a:lnL>
                    <a:lnR>
                      <a:noFill/>
                    </a:lnR>
                    <a:lnT>
                      <a:noFill/>
                    </a:lnT>
                    <a:lnB w="12700" cap="flat" cmpd="sng" algn="ctr">
                      <a:solidFill>
                        <a:srgbClr val="000000"/>
                      </a:solidFill>
                      <a:prstDash val="solid"/>
                      <a:round/>
                      <a:headEnd type="none" w="med" len="med"/>
                      <a:tailEnd type="none" w="med" len="med"/>
                    </a:lnB>
                    <a:solidFill>
                      <a:srgbClr val="FFFF99"/>
                    </a:solidFill>
                  </a:tcPr>
                </a:tc>
                <a:tc>
                  <a:txBody>
                    <a:bodyPr/>
                    <a:lstStyle/>
                    <a:p>
                      <a:pPr algn="ctr" fontAlgn="b"/>
                      <a:r>
                        <a:rPr lang="en-US" sz="700" b="1" i="0" u="none" strike="noStrike" dirty="0">
                          <a:solidFill>
                            <a:srgbClr val="000000"/>
                          </a:solidFill>
                          <a:effectLst/>
                          <a:latin typeface="Arial" panose="020B0604020202020204" pitchFamily="34" charset="0"/>
                        </a:rPr>
                        <a:t>2018 Budget</a:t>
                      </a:r>
                    </a:p>
                  </a:txBody>
                  <a:tcPr marL="7913" marR="7913" marT="7913" marB="0" anchor="b">
                    <a:lnL>
                      <a:noFill/>
                    </a:lnL>
                    <a:lnR>
                      <a:noFill/>
                    </a:lnR>
                    <a:lnT>
                      <a:noFill/>
                    </a:lnT>
                    <a:lnB w="12700" cap="flat" cmpd="sng" algn="ctr">
                      <a:solidFill>
                        <a:srgbClr val="000000"/>
                      </a:solidFill>
                      <a:prstDash val="solid"/>
                      <a:round/>
                      <a:headEnd type="none" w="med" len="med"/>
                      <a:tailEnd type="none" w="med" len="med"/>
                    </a:lnB>
                    <a:solidFill>
                      <a:srgbClr val="FFFF99"/>
                    </a:solidFill>
                  </a:tcPr>
                </a:tc>
                <a:extLst>
                  <a:ext uri="{0D108BD9-81ED-4DB2-BD59-A6C34878D82A}">
                    <a16:rowId xmlns:a16="http://schemas.microsoft.com/office/drawing/2014/main" val="2380586885"/>
                  </a:ext>
                </a:extLst>
              </a:tr>
              <a:tr h="166174">
                <a:tc gridSpan="4">
                  <a:txBody>
                    <a:bodyPr/>
                    <a:lstStyle/>
                    <a:p>
                      <a:pPr algn="l" fontAlgn="b"/>
                      <a:r>
                        <a:rPr lang="en-US" sz="700" b="1" i="0" u="none" strike="noStrike" dirty="0">
                          <a:solidFill>
                            <a:srgbClr val="000000"/>
                          </a:solidFill>
                          <a:effectLst/>
                          <a:latin typeface="Arial" panose="020B0604020202020204" pitchFamily="34" charset="0"/>
                        </a:rPr>
                        <a:t>56000 · CONSERVATION &amp; DEVELOPMENT</a:t>
                      </a:r>
                    </a:p>
                  </a:txBody>
                  <a:tcPr marL="7913" marR="7913" marT="7913" marB="0" anchor="b">
                    <a:lnL>
                      <a:noFill/>
                    </a:lnL>
                    <a:lnR>
                      <a:noFill/>
                    </a:lnR>
                    <a:lnT>
                      <a:noFill/>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b"/>
                      <a:endParaRPr lang="en-US" sz="700" b="1" i="0" u="none" strike="noStrike" dirty="0">
                        <a:solidFill>
                          <a:srgbClr val="000000"/>
                        </a:solidFill>
                        <a:effectLst/>
                        <a:latin typeface="Arial" panose="020B0604020202020204" pitchFamily="34" charset="0"/>
                      </a:endParaRPr>
                    </a:p>
                  </a:txBody>
                  <a:tcPr marL="7913" marR="7913" marT="7913" marB="0" anchor="b">
                    <a:lnL>
                      <a:noFill/>
                    </a:lnL>
                    <a:lnR>
                      <a:noFill/>
                    </a:lnR>
                    <a:lnT>
                      <a:noFill/>
                    </a:lnT>
                    <a:lnB>
                      <a:noFill/>
                    </a:lnB>
                  </a:tcPr>
                </a:tc>
                <a:tc>
                  <a:txBody>
                    <a:bodyPr/>
                    <a:lstStyle/>
                    <a:p>
                      <a:pPr algn="l" fontAlgn="b"/>
                      <a:endParaRPr lang="en-US" sz="700" b="1" i="0" u="none" strike="noStrike" dirty="0">
                        <a:solidFill>
                          <a:srgbClr val="000000"/>
                        </a:solidFill>
                        <a:effectLst/>
                        <a:latin typeface="Arial" panose="020B0604020202020204" pitchFamily="34" charset="0"/>
                      </a:endParaRPr>
                    </a:p>
                  </a:txBody>
                  <a:tcPr marL="7913" marR="7913" marT="7913" marB="0" anchor="b">
                    <a:lnL>
                      <a:noFill/>
                    </a:lnL>
                    <a:lnR>
                      <a:noFill/>
                    </a:lnR>
                    <a:lnT>
                      <a:noFill/>
                    </a:lnT>
                    <a:lnB>
                      <a:noFill/>
                    </a:lnB>
                  </a:tcPr>
                </a:tc>
                <a:tc>
                  <a:txBody>
                    <a:bodyPr/>
                    <a:lstStyle/>
                    <a:p>
                      <a:pPr algn="l" fontAlgn="b"/>
                      <a:endParaRPr lang="en-US" sz="700" b="1" i="0" u="none" strike="noStrike" dirty="0">
                        <a:solidFill>
                          <a:srgbClr val="000000"/>
                        </a:solidFill>
                        <a:effectLst/>
                        <a:latin typeface="Arial" panose="020B0604020202020204" pitchFamily="34" charset="0"/>
                      </a:endParaRPr>
                    </a:p>
                  </a:txBody>
                  <a:tcPr marL="7913" marR="7913" marT="7913" marB="0" anchor="b">
                    <a:lnL>
                      <a:noFill/>
                    </a:lnL>
                    <a:lnR>
                      <a:noFill/>
                    </a:lnR>
                    <a:lnT>
                      <a:noFill/>
                    </a:lnT>
                    <a:lnB>
                      <a:noFill/>
                    </a:lnB>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7913" marR="7913" marT="7913" marB="0" anchor="b">
                    <a:lnL>
                      <a:noFill/>
                    </a:lnL>
                    <a:lnR>
                      <a:noFill/>
                    </a:lnR>
                    <a:lnT w="19050" cap="flat" cmpd="sng" algn="ctr">
                      <a:solidFill>
                        <a:srgbClr val="000000"/>
                      </a:solidFill>
                      <a:prstDash val="solid"/>
                      <a:round/>
                      <a:headEnd type="none" w="med" len="med"/>
                      <a:tailEnd type="none" w="med" len="med"/>
                    </a:lnT>
                    <a:lnB>
                      <a:noFill/>
                    </a:lnB>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7913" marR="7913" marT="7913" marB="0" anchor="b">
                    <a:lnL>
                      <a:noFill/>
                    </a:lnL>
                    <a:lnR>
                      <a:noFill/>
                    </a:lnR>
                    <a:lnT w="19050" cap="flat" cmpd="sng" algn="ctr">
                      <a:solidFill>
                        <a:srgbClr val="000000"/>
                      </a:solidFill>
                      <a:prstDash val="solid"/>
                      <a:round/>
                      <a:headEnd type="none" w="med" len="med"/>
                      <a:tailEnd type="none" w="med" len="med"/>
                    </a:lnT>
                    <a:lnB>
                      <a:noFill/>
                    </a:lnB>
                  </a:tcPr>
                </a:tc>
                <a:tc>
                  <a:txBody>
                    <a:bodyPr/>
                    <a:lstStyle/>
                    <a:p>
                      <a:pPr algn="l" fontAlgn="b"/>
                      <a:endParaRPr lang="en-US" sz="900" b="0" i="0" u="none" strike="noStrike" dirty="0">
                        <a:solidFill>
                          <a:srgbClr val="000000"/>
                        </a:solidFill>
                        <a:effectLst/>
                        <a:latin typeface="Calibri" panose="020F0502020204030204" pitchFamily="34" charset="0"/>
                      </a:endParaRPr>
                    </a:p>
                  </a:txBody>
                  <a:tcPr marL="7913" marR="7913" marT="7913"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7913" marR="7913" marT="7913"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7913" marR="7913" marT="7913"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7913" marR="7913" marT="7913"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7913" marR="7913" marT="7913"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7913" marR="7913" marT="7913" marB="0" anchor="b">
                    <a:lnL>
                      <a:noFill/>
                    </a:lnL>
                    <a:lnR>
                      <a:noFill/>
                    </a:lnR>
                    <a:lnT w="1270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val="1525205509"/>
                  </a:ext>
                </a:extLst>
              </a:tr>
              <a:tr h="158261">
                <a:tc>
                  <a:txBody>
                    <a:bodyPr/>
                    <a:lstStyle/>
                    <a:p>
                      <a:pPr algn="l" fontAlgn="b"/>
                      <a:endParaRPr lang="en-US" sz="700" b="1" i="0" u="none" strike="noStrike" dirty="0">
                        <a:solidFill>
                          <a:srgbClr val="000000"/>
                        </a:solidFill>
                        <a:effectLst/>
                        <a:latin typeface="Arial" panose="020B0604020202020204" pitchFamily="34" charset="0"/>
                      </a:endParaRPr>
                    </a:p>
                  </a:txBody>
                  <a:tcPr marL="7913" marR="7913" marT="7913" marB="0" anchor="b">
                    <a:lnL>
                      <a:noFill/>
                    </a:lnL>
                    <a:lnR>
                      <a:noFill/>
                    </a:lnR>
                    <a:lnT>
                      <a:noFill/>
                    </a:lnT>
                    <a:lnB>
                      <a:noFill/>
                    </a:lnB>
                  </a:tcPr>
                </a:tc>
                <a:tc>
                  <a:txBody>
                    <a:bodyPr/>
                    <a:lstStyle/>
                    <a:p>
                      <a:pPr algn="l" fontAlgn="b"/>
                      <a:r>
                        <a:rPr lang="en-US" sz="700" b="1" i="0" u="none" strike="noStrike" dirty="0">
                          <a:solidFill>
                            <a:srgbClr val="000000"/>
                          </a:solidFill>
                          <a:effectLst/>
                          <a:latin typeface="Arial" panose="020B0604020202020204" pitchFamily="34" charset="0"/>
                        </a:rPr>
                        <a:t>BIKE TRAIL</a:t>
                      </a:r>
                    </a:p>
                  </a:txBody>
                  <a:tcPr marL="7913" marR="7913" marT="7913" marB="0" anchor="b">
                    <a:lnL>
                      <a:noFill/>
                    </a:lnL>
                    <a:lnR>
                      <a:noFill/>
                    </a:lnR>
                    <a:lnT>
                      <a:noFill/>
                    </a:lnT>
                    <a:lnB>
                      <a:noFill/>
                    </a:lnB>
                  </a:tcPr>
                </a:tc>
                <a:tc>
                  <a:txBody>
                    <a:bodyPr/>
                    <a:lstStyle/>
                    <a:p>
                      <a:pPr algn="l" fontAlgn="b"/>
                      <a:endParaRPr lang="en-US" sz="700" b="1" i="0" u="none" strike="noStrike" dirty="0">
                        <a:solidFill>
                          <a:srgbClr val="000000"/>
                        </a:solidFill>
                        <a:effectLst/>
                        <a:latin typeface="Arial" panose="020B0604020202020204" pitchFamily="34" charset="0"/>
                      </a:endParaRPr>
                    </a:p>
                  </a:txBody>
                  <a:tcPr marL="7913" marR="7913" marT="7913" marB="0" anchor="b">
                    <a:lnL>
                      <a:noFill/>
                    </a:lnL>
                    <a:lnR>
                      <a:noFill/>
                    </a:lnR>
                    <a:lnT>
                      <a:noFill/>
                    </a:lnT>
                    <a:lnB>
                      <a:noFill/>
                    </a:lnB>
                  </a:tcPr>
                </a:tc>
                <a:tc>
                  <a:txBody>
                    <a:bodyPr/>
                    <a:lstStyle/>
                    <a:p>
                      <a:pPr algn="l" fontAlgn="b"/>
                      <a:endParaRPr lang="en-US" sz="700" b="1" i="0" u="none" strike="noStrike" dirty="0">
                        <a:solidFill>
                          <a:srgbClr val="000000"/>
                        </a:solidFill>
                        <a:effectLst/>
                        <a:latin typeface="Arial" panose="020B0604020202020204" pitchFamily="34" charset="0"/>
                      </a:endParaRPr>
                    </a:p>
                  </a:txBody>
                  <a:tcPr marL="7913" marR="7913" marT="7913" marB="0" anchor="b">
                    <a:lnL>
                      <a:noFill/>
                    </a:lnL>
                    <a:lnR>
                      <a:noFill/>
                    </a:lnR>
                    <a:lnT>
                      <a:noFill/>
                    </a:lnT>
                    <a:lnB>
                      <a:noFill/>
                    </a:lnB>
                  </a:tcPr>
                </a:tc>
                <a:tc>
                  <a:txBody>
                    <a:bodyPr/>
                    <a:lstStyle/>
                    <a:p>
                      <a:pPr algn="l" fontAlgn="b"/>
                      <a:endParaRPr lang="en-US" sz="700" b="1" i="0" u="none" strike="noStrike" dirty="0">
                        <a:solidFill>
                          <a:srgbClr val="000000"/>
                        </a:solidFill>
                        <a:effectLst/>
                        <a:latin typeface="Arial" panose="020B0604020202020204" pitchFamily="34" charset="0"/>
                      </a:endParaRPr>
                    </a:p>
                  </a:txBody>
                  <a:tcPr marL="7913" marR="7913" marT="7913" marB="0" anchor="b">
                    <a:lnL>
                      <a:noFill/>
                    </a:lnL>
                    <a:lnR>
                      <a:noFill/>
                    </a:lnR>
                    <a:lnT>
                      <a:noFill/>
                    </a:lnT>
                    <a:lnB>
                      <a:noFill/>
                    </a:lnB>
                  </a:tcPr>
                </a:tc>
                <a:tc>
                  <a:txBody>
                    <a:bodyPr/>
                    <a:lstStyle/>
                    <a:p>
                      <a:pPr algn="l" fontAlgn="b"/>
                      <a:endParaRPr lang="en-US" sz="700" b="1" i="0" u="none" strike="noStrike" dirty="0">
                        <a:solidFill>
                          <a:srgbClr val="000000"/>
                        </a:solidFill>
                        <a:effectLst/>
                        <a:latin typeface="Arial" panose="020B0604020202020204" pitchFamily="34" charset="0"/>
                      </a:endParaRPr>
                    </a:p>
                  </a:txBody>
                  <a:tcPr marL="7913" marR="7913" marT="7913" marB="0" anchor="b">
                    <a:lnL>
                      <a:noFill/>
                    </a:lnL>
                    <a:lnR>
                      <a:noFill/>
                    </a:lnR>
                    <a:lnT>
                      <a:noFill/>
                    </a:lnT>
                    <a:lnB>
                      <a:noFill/>
                    </a:lnB>
                  </a:tcPr>
                </a:tc>
                <a:tc>
                  <a:txBody>
                    <a:bodyPr/>
                    <a:lstStyle/>
                    <a:p>
                      <a:pPr algn="l" fontAlgn="b"/>
                      <a:endParaRPr lang="en-US" sz="700" b="1" i="0" u="none" strike="noStrike" dirty="0">
                        <a:solidFill>
                          <a:srgbClr val="000000"/>
                        </a:solidFill>
                        <a:effectLst/>
                        <a:latin typeface="Arial" panose="020B0604020202020204" pitchFamily="34" charset="0"/>
                      </a:endParaRPr>
                    </a:p>
                  </a:txBody>
                  <a:tcPr marL="7913" marR="7913" marT="7913" marB="0" anchor="b">
                    <a:lnL>
                      <a:noFill/>
                    </a:lnL>
                    <a:lnR>
                      <a:noFill/>
                    </a:lnR>
                    <a:lnT>
                      <a:noFill/>
                    </a:lnT>
                    <a:lnB>
                      <a:noFill/>
                    </a:lnB>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7913" marR="7913" marT="7913" marB="0" anchor="b">
                    <a:lnL>
                      <a:noFill/>
                    </a:lnL>
                    <a:lnR>
                      <a:noFill/>
                    </a:lnR>
                    <a:lnT>
                      <a:noFill/>
                    </a:lnT>
                    <a:lnB>
                      <a:noFill/>
                    </a:lnB>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7913" marR="7913" marT="7913" marB="0" anchor="b">
                    <a:lnL>
                      <a:noFill/>
                    </a:lnL>
                    <a:lnR>
                      <a:noFill/>
                    </a:lnR>
                    <a:lnT>
                      <a:noFill/>
                    </a:lnT>
                    <a:lnB>
                      <a:noFill/>
                    </a:lnB>
                  </a:tcPr>
                </a:tc>
                <a:tc>
                  <a:txBody>
                    <a:bodyPr/>
                    <a:lstStyle/>
                    <a:p>
                      <a:pPr algn="l" fontAlgn="b"/>
                      <a:endParaRPr lang="en-US" sz="900" b="0" i="0" u="none" strike="noStrike" dirty="0">
                        <a:solidFill>
                          <a:srgbClr val="000000"/>
                        </a:solidFill>
                        <a:effectLst/>
                        <a:latin typeface="Calibri" panose="020F0502020204030204" pitchFamily="34" charset="0"/>
                      </a:endParaRPr>
                    </a:p>
                  </a:txBody>
                  <a:tcPr marL="7913" marR="7913" marT="7913" marB="0" anchor="b">
                    <a:lnL>
                      <a:noFill/>
                    </a:lnL>
                    <a:lnR>
                      <a:noFill/>
                    </a:lnR>
                    <a:lnT>
                      <a:noFill/>
                    </a:lnT>
                    <a:lnB>
                      <a:noFill/>
                    </a:lnB>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7913" marR="7913" marT="7913" marB="0" anchor="b">
                    <a:lnL>
                      <a:noFill/>
                    </a:lnL>
                    <a:lnR>
                      <a:noFill/>
                    </a:lnR>
                    <a:lnT>
                      <a:noFill/>
                    </a:lnT>
                    <a:lnB>
                      <a:noFill/>
                    </a:lnB>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7913" marR="7913" marT="7913" marB="0" anchor="b">
                    <a:lnL>
                      <a:noFill/>
                    </a:lnL>
                    <a:lnR>
                      <a:noFill/>
                    </a:lnR>
                    <a:lnT>
                      <a:noFill/>
                    </a:lnT>
                    <a:lnB>
                      <a:noFill/>
                    </a:lnB>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7913" marR="7913" marT="7913" marB="0" anchor="b">
                    <a:lnL>
                      <a:noFill/>
                    </a:lnL>
                    <a:lnR>
                      <a:noFill/>
                    </a:lnR>
                    <a:lnT>
                      <a:noFill/>
                    </a:lnT>
                    <a:lnB>
                      <a:noFill/>
                    </a:lnB>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7913" marR="7913" marT="7913" marB="0" anchor="b">
                    <a:lnL>
                      <a:noFill/>
                    </a:lnL>
                    <a:lnR>
                      <a:noFill/>
                    </a:lnR>
                    <a:lnT>
                      <a:noFill/>
                    </a:lnT>
                    <a:lnB>
                      <a:noFill/>
                    </a:lnB>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7913" marR="7913" marT="7913" marB="0" anchor="b">
                    <a:lnL>
                      <a:noFill/>
                    </a:lnL>
                    <a:lnR>
                      <a:noFill/>
                    </a:lnR>
                    <a:lnT>
                      <a:noFill/>
                    </a:lnT>
                    <a:lnB>
                      <a:noFill/>
                    </a:lnB>
                  </a:tcPr>
                </a:tc>
                <a:extLst>
                  <a:ext uri="{0D108BD9-81ED-4DB2-BD59-A6C34878D82A}">
                    <a16:rowId xmlns:a16="http://schemas.microsoft.com/office/drawing/2014/main" val="659735509"/>
                  </a:ext>
                </a:extLst>
              </a:tr>
              <a:tr h="158261">
                <a:tc>
                  <a:txBody>
                    <a:bodyPr/>
                    <a:lstStyle/>
                    <a:p>
                      <a:pPr algn="l" fontAlgn="b"/>
                      <a:endParaRPr lang="en-US" sz="700" b="1" i="0" u="none" strike="noStrike" dirty="0">
                        <a:solidFill>
                          <a:srgbClr val="000000"/>
                        </a:solidFill>
                        <a:effectLst/>
                        <a:latin typeface="Arial" panose="020B0604020202020204" pitchFamily="34" charset="0"/>
                      </a:endParaRPr>
                    </a:p>
                  </a:txBody>
                  <a:tcPr marL="7913" marR="7913" marT="7913" marB="0" anchor="b">
                    <a:lnL>
                      <a:noFill/>
                    </a:lnL>
                    <a:lnR>
                      <a:noFill/>
                    </a:lnR>
                    <a:lnT>
                      <a:noFill/>
                    </a:lnT>
                    <a:lnB>
                      <a:noFill/>
                    </a:lnB>
                  </a:tcPr>
                </a:tc>
                <a:tc>
                  <a:txBody>
                    <a:bodyPr/>
                    <a:lstStyle/>
                    <a:p>
                      <a:pPr algn="l" fontAlgn="b"/>
                      <a:endParaRPr lang="en-US" sz="700" b="1" i="0" u="none" strike="noStrike" dirty="0">
                        <a:solidFill>
                          <a:srgbClr val="000000"/>
                        </a:solidFill>
                        <a:effectLst/>
                        <a:latin typeface="Arial" panose="020B0604020202020204" pitchFamily="34" charset="0"/>
                      </a:endParaRPr>
                    </a:p>
                  </a:txBody>
                  <a:tcPr marL="7913" marR="7913" marT="7913" marB="0" anchor="b">
                    <a:lnL>
                      <a:noFill/>
                    </a:lnL>
                    <a:lnR>
                      <a:noFill/>
                    </a:lnR>
                    <a:lnT>
                      <a:noFill/>
                    </a:lnT>
                    <a:lnB>
                      <a:noFill/>
                    </a:lnB>
                  </a:tcPr>
                </a:tc>
                <a:tc gridSpan="3">
                  <a:txBody>
                    <a:bodyPr/>
                    <a:lstStyle/>
                    <a:p>
                      <a:pPr algn="l" fontAlgn="b"/>
                      <a:r>
                        <a:rPr lang="en-US" sz="700" b="1" i="0" u="none" strike="noStrike" dirty="0">
                          <a:solidFill>
                            <a:srgbClr val="000000"/>
                          </a:solidFill>
                          <a:effectLst/>
                          <a:latin typeface="Arial" panose="020B0604020202020204" pitchFamily="34" charset="0"/>
                        </a:rPr>
                        <a:t>56704 · BIKE TRAIL EXPENSE</a:t>
                      </a:r>
                    </a:p>
                  </a:txBody>
                  <a:tcPr marL="7913" marR="7913" marT="7913" marB="0" anchor="b">
                    <a:lnL>
                      <a:noFill/>
                    </a:lnL>
                    <a:lnR>
                      <a:noFill/>
                    </a:lnR>
                    <a:lnT>
                      <a:noFill/>
                    </a:lnT>
                    <a:lnB>
                      <a:noFill/>
                    </a:lnB>
                  </a:tcPr>
                </a:tc>
                <a:tc hMerge="1">
                  <a:txBody>
                    <a:bodyPr/>
                    <a:lstStyle/>
                    <a:p>
                      <a:endParaRPr lang="en-US"/>
                    </a:p>
                  </a:txBody>
                  <a:tcPr/>
                </a:tc>
                <a:tc hMerge="1">
                  <a:txBody>
                    <a:bodyPr/>
                    <a:lstStyle/>
                    <a:p>
                      <a:endParaRPr lang="en-US"/>
                    </a:p>
                  </a:txBody>
                  <a:tcPr/>
                </a:tc>
                <a:tc>
                  <a:txBody>
                    <a:bodyPr/>
                    <a:lstStyle/>
                    <a:p>
                      <a:pPr algn="l" fontAlgn="b"/>
                      <a:endParaRPr lang="en-US" sz="700" b="1" i="0" u="none" strike="noStrike" dirty="0">
                        <a:solidFill>
                          <a:srgbClr val="000000"/>
                        </a:solidFill>
                        <a:effectLst/>
                        <a:latin typeface="Arial" panose="020B0604020202020204" pitchFamily="34" charset="0"/>
                      </a:endParaRPr>
                    </a:p>
                  </a:txBody>
                  <a:tcPr marL="7913" marR="7913" marT="7913" marB="0" anchor="b">
                    <a:lnL>
                      <a:noFill/>
                    </a:lnL>
                    <a:lnR>
                      <a:noFill/>
                    </a:lnR>
                    <a:lnT>
                      <a:noFill/>
                    </a:lnT>
                    <a:lnB>
                      <a:noFill/>
                    </a:lnB>
                  </a:tcPr>
                </a:tc>
                <a:tc>
                  <a:txBody>
                    <a:bodyPr/>
                    <a:lstStyle/>
                    <a:p>
                      <a:pPr algn="l" fontAlgn="b"/>
                      <a:endParaRPr lang="en-US" sz="700" b="1" i="0" u="none" strike="noStrike" dirty="0">
                        <a:solidFill>
                          <a:srgbClr val="000000"/>
                        </a:solidFill>
                        <a:effectLst/>
                        <a:latin typeface="Arial" panose="020B0604020202020204" pitchFamily="34" charset="0"/>
                      </a:endParaRPr>
                    </a:p>
                  </a:txBody>
                  <a:tcPr marL="7913" marR="7913" marT="7913" marB="0" anchor="b">
                    <a:lnL>
                      <a:noFill/>
                    </a:lnL>
                    <a:lnR>
                      <a:noFill/>
                    </a:lnR>
                    <a:lnT>
                      <a:noFill/>
                    </a:lnT>
                    <a:lnB>
                      <a:noFill/>
                    </a:lnB>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7913" marR="7913" marT="7913" marB="0" anchor="b">
                    <a:lnL>
                      <a:noFill/>
                    </a:lnL>
                    <a:lnR>
                      <a:noFill/>
                    </a:lnR>
                    <a:lnT>
                      <a:noFill/>
                    </a:lnT>
                    <a:lnB>
                      <a:noFill/>
                    </a:lnB>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7913" marR="7913" marT="7913" marB="0" anchor="b">
                    <a:lnL>
                      <a:noFill/>
                    </a:lnL>
                    <a:lnR>
                      <a:noFill/>
                    </a:lnR>
                    <a:lnT>
                      <a:noFill/>
                    </a:lnT>
                    <a:lnB>
                      <a:noFill/>
                    </a:lnB>
                  </a:tcPr>
                </a:tc>
                <a:tc>
                  <a:txBody>
                    <a:bodyPr/>
                    <a:lstStyle/>
                    <a:p>
                      <a:pPr algn="l" fontAlgn="b"/>
                      <a:endParaRPr lang="en-US" sz="900" b="0" i="0" u="none" strike="noStrike" dirty="0">
                        <a:solidFill>
                          <a:srgbClr val="000000"/>
                        </a:solidFill>
                        <a:effectLst/>
                        <a:latin typeface="Calibri" panose="020F0502020204030204" pitchFamily="34" charset="0"/>
                      </a:endParaRPr>
                    </a:p>
                  </a:txBody>
                  <a:tcPr marL="7913" marR="7913" marT="7913" marB="0" anchor="b">
                    <a:lnL>
                      <a:noFill/>
                    </a:lnL>
                    <a:lnR>
                      <a:noFill/>
                    </a:lnR>
                    <a:lnT>
                      <a:noFill/>
                    </a:lnT>
                    <a:lnB>
                      <a:noFill/>
                    </a:lnB>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7913" marR="7913" marT="7913" marB="0" anchor="b">
                    <a:lnL>
                      <a:noFill/>
                    </a:lnL>
                    <a:lnR>
                      <a:noFill/>
                    </a:lnR>
                    <a:lnT>
                      <a:noFill/>
                    </a:lnT>
                    <a:lnB>
                      <a:noFill/>
                    </a:lnB>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7913" marR="7913" marT="7913" marB="0" anchor="b">
                    <a:lnL>
                      <a:noFill/>
                    </a:lnL>
                    <a:lnR>
                      <a:noFill/>
                    </a:lnR>
                    <a:lnT>
                      <a:noFill/>
                    </a:lnT>
                    <a:lnB>
                      <a:noFill/>
                    </a:lnB>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7913" marR="7913" marT="7913" marB="0" anchor="b">
                    <a:lnL>
                      <a:noFill/>
                    </a:lnL>
                    <a:lnR>
                      <a:noFill/>
                    </a:lnR>
                    <a:lnT>
                      <a:noFill/>
                    </a:lnT>
                    <a:lnB>
                      <a:noFill/>
                    </a:lnB>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7913" marR="7913" marT="7913" marB="0" anchor="b">
                    <a:lnL>
                      <a:noFill/>
                    </a:lnL>
                    <a:lnR>
                      <a:noFill/>
                    </a:lnR>
                    <a:lnT>
                      <a:noFill/>
                    </a:lnT>
                    <a:lnB>
                      <a:noFill/>
                    </a:lnB>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7913" marR="7913" marT="7913" marB="0" anchor="b">
                    <a:lnL>
                      <a:noFill/>
                    </a:lnL>
                    <a:lnR>
                      <a:noFill/>
                    </a:lnR>
                    <a:lnT>
                      <a:noFill/>
                    </a:lnT>
                    <a:lnB>
                      <a:noFill/>
                    </a:lnB>
                  </a:tcPr>
                </a:tc>
                <a:extLst>
                  <a:ext uri="{0D108BD9-81ED-4DB2-BD59-A6C34878D82A}">
                    <a16:rowId xmlns:a16="http://schemas.microsoft.com/office/drawing/2014/main" val="1725591619"/>
                  </a:ext>
                </a:extLst>
              </a:tr>
              <a:tr h="134522">
                <a:tc>
                  <a:txBody>
                    <a:bodyPr/>
                    <a:lstStyle/>
                    <a:p>
                      <a:pPr algn="l" fontAlgn="b"/>
                      <a:endParaRPr lang="en-US" sz="700" b="1" i="0" u="none" strike="noStrike" dirty="0">
                        <a:solidFill>
                          <a:srgbClr val="000000"/>
                        </a:solidFill>
                        <a:effectLst/>
                        <a:latin typeface="Arial" panose="020B0604020202020204" pitchFamily="34" charset="0"/>
                      </a:endParaRPr>
                    </a:p>
                  </a:txBody>
                  <a:tcPr marL="7913" marR="7913" marT="7913" marB="0" anchor="b">
                    <a:lnL>
                      <a:noFill/>
                    </a:lnL>
                    <a:lnR>
                      <a:noFill/>
                    </a:lnR>
                    <a:lnT>
                      <a:noFill/>
                    </a:lnT>
                    <a:lnB>
                      <a:noFill/>
                    </a:lnB>
                  </a:tcPr>
                </a:tc>
                <a:tc>
                  <a:txBody>
                    <a:bodyPr/>
                    <a:lstStyle/>
                    <a:p>
                      <a:pPr algn="l" fontAlgn="b"/>
                      <a:endParaRPr lang="en-US" sz="700" b="1" i="0" u="none" strike="noStrike" dirty="0">
                        <a:solidFill>
                          <a:srgbClr val="000000"/>
                        </a:solidFill>
                        <a:effectLst/>
                        <a:latin typeface="Arial" panose="020B0604020202020204" pitchFamily="34" charset="0"/>
                      </a:endParaRPr>
                    </a:p>
                  </a:txBody>
                  <a:tcPr marL="7913" marR="7913" marT="7913" marB="0" anchor="b">
                    <a:lnL>
                      <a:noFill/>
                    </a:lnL>
                    <a:lnR>
                      <a:noFill/>
                    </a:lnR>
                    <a:lnT>
                      <a:noFill/>
                    </a:lnT>
                    <a:lnB>
                      <a:noFill/>
                    </a:lnB>
                  </a:tcPr>
                </a:tc>
                <a:tc>
                  <a:txBody>
                    <a:bodyPr/>
                    <a:lstStyle/>
                    <a:p>
                      <a:pPr algn="l" fontAlgn="b"/>
                      <a:endParaRPr lang="en-US" sz="700" b="1" i="0" u="none" strike="noStrike" dirty="0">
                        <a:solidFill>
                          <a:srgbClr val="000000"/>
                        </a:solidFill>
                        <a:effectLst/>
                        <a:latin typeface="Arial" panose="020B0604020202020204" pitchFamily="34" charset="0"/>
                      </a:endParaRPr>
                    </a:p>
                  </a:txBody>
                  <a:tcPr marL="7913" marR="7913" marT="7913" marB="0" anchor="b">
                    <a:lnL>
                      <a:noFill/>
                    </a:lnL>
                    <a:lnR>
                      <a:noFill/>
                    </a:lnR>
                    <a:lnT>
                      <a:noFill/>
                    </a:lnT>
                    <a:lnB>
                      <a:noFill/>
                    </a:lnB>
                  </a:tcPr>
                </a:tc>
                <a:tc gridSpan="4">
                  <a:txBody>
                    <a:bodyPr/>
                    <a:lstStyle/>
                    <a:p>
                      <a:pPr algn="l" fontAlgn="b"/>
                      <a:r>
                        <a:rPr lang="en-US" sz="700" b="1" i="0" u="none" strike="noStrike" dirty="0">
                          <a:solidFill>
                            <a:srgbClr val="000000"/>
                          </a:solidFill>
                          <a:effectLst/>
                          <a:latin typeface="Arial" panose="020B0604020202020204" pitchFamily="34" charset="0"/>
                        </a:rPr>
                        <a:t>56704.1 · BIKE TRAIL GRANT-ENG&amp;CONSULTING</a:t>
                      </a:r>
                    </a:p>
                  </a:txBody>
                  <a:tcPr marL="7913" marR="7913" marT="7913" marB="0" anchor="b">
                    <a:lnL>
                      <a:noFill/>
                    </a:lnL>
                    <a:lnR>
                      <a:noFill/>
                    </a:lnR>
                    <a:lnT>
                      <a:noFill/>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r" fontAlgn="b"/>
                      <a:r>
                        <a:rPr lang="en-US" sz="700" b="0" i="0" u="none" strike="noStrike" dirty="0">
                          <a:solidFill>
                            <a:srgbClr val="000000"/>
                          </a:solidFill>
                          <a:effectLst/>
                          <a:latin typeface="Arial" panose="020B0604020202020204" pitchFamily="34" charset="0"/>
                        </a:rPr>
                        <a:t>0.00</a:t>
                      </a:r>
                    </a:p>
                  </a:txBody>
                  <a:tcPr marL="7913" marR="7913" marT="7913" marB="0" anchor="b">
                    <a:lnL>
                      <a:noFill/>
                    </a:lnL>
                    <a:lnR>
                      <a:noFill/>
                    </a:lnR>
                    <a:lnT>
                      <a:noFill/>
                    </a:lnT>
                    <a:lnB>
                      <a:noFill/>
                    </a:lnB>
                    <a:solidFill>
                      <a:srgbClr val="CCCCFF"/>
                    </a:solidFill>
                  </a:tcPr>
                </a:tc>
                <a:tc>
                  <a:txBody>
                    <a:bodyPr/>
                    <a:lstStyle/>
                    <a:p>
                      <a:pPr algn="r" fontAlgn="b"/>
                      <a:r>
                        <a:rPr lang="en-US" sz="700" b="0" i="0" u="none" strike="noStrike" dirty="0">
                          <a:solidFill>
                            <a:srgbClr val="000000"/>
                          </a:solidFill>
                          <a:effectLst/>
                          <a:latin typeface="Arial" panose="020B0604020202020204" pitchFamily="34" charset="0"/>
                        </a:rPr>
                        <a:t>0.00</a:t>
                      </a:r>
                    </a:p>
                  </a:txBody>
                  <a:tcPr marL="7913" marR="7913" marT="7913" marB="0" anchor="b">
                    <a:lnL>
                      <a:noFill/>
                    </a:lnL>
                    <a:lnR>
                      <a:noFill/>
                    </a:lnR>
                    <a:lnT>
                      <a:noFill/>
                    </a:lnT>
                    <a:lnB>
                      <a:noFill/>
                    </a:lnB>
                    <a:solidFill>
                      <a:srgbClr val="99CCFF"/>
                    </a:solidFill>
                  </a:tcPr>
                </a:tc>
                <a:tc>
                  <a:txBody>
                    <a:bodyPr/>
                    <a:lstStyle/>
                    <a:p>
                      <a:pPr algn="r" fontAlgn="b"/>
                      <a:r>
                        <a:rPr lang="en-US" sz="700" b="0" i="0" u="none" strike="noStrike" dirty="0">
                          <a:solidFill>
                            <a:srgbClr val="000000"/>
                          </a:solidFill>
                          <a:effectLst/>
                          <a:latin typeface="Arial" panose="020B0604020202020204" pitchFamily="34" charset="0"/>
                        </a:rPr>
                        <a:t>21,674.33</a:t>
                      </a:r>
                    </a:p>
                  </a:txBody>
                  <a:tcPr marL="7913" marR="7913" marT="7913" marB="0" anchor="b">
                    <a:lnL>
                      <a:noFill/>
                    </a:lnL>
                    <a:lnR>
                      <a:noFill/>
                    </a:lnR>
                    <a:lnT>
                      <a:noFill/>
                    </a:lnT>
                    <a:lnB>
                      <a:noFill/>
                    </a:lnB>
                    <a:solidFill>
                      <a:srgbClr val="FFFF99"/>
                    </a:solidFill>
                  </a:tcPr>
                </a:tc>
                <a:tc>
                  <a:txBody>
                    <a:bodyPr/>
                    <a:lstStyle/>
                    <a:p>
                      <a:pPr algn="r" fontAlgn="b"/>
                      <a:r>
                        <a:rPr lang="en-US" sz="700" b="0" i="0" u="none" strike="noStrike" dirty="0">
                          <a:solidFill>
                            <a:srgbClr val="000000"/>
                          </a:solidFill>
                          <a:effectLst/>
                          <a:latin typeface="Arial" panose="020B0604020202020204" pitchFamily="34" charset="0"/>
                        </a:rPr>
                        <a:t>0.00</a:t>
                      </a:r>
                    </a:p>
                  </a:txBody>
                  <a:tcPr marL="7913" marR="7913" marT="7913" marB="0" anchor="b">
                    <a:lnL>
                      <a:noFill/>
                    </a:lnL>
                    <a:lnR>
                      <a:noFill/>
                    </a:lnR>
                    <a:lnT>
                      <a:noFill/>
                    </a:lnT>
                    <a:lnB>
                      <a:noFill/>
                    </a:lnB>
                    <a:solidFill>
                      <a:srgbClr val="FFFF99"/>
                    </a:solidFill>
                  </a:tcPr>
                </a:tc>
                <a:tc>
                  <a:txBody>
                    <a:bodyPr/>
                    <a:lstStyle/>
                    <a:p>
                      <a:pPr algn="r" fontAlgn="b"/>
                      <a:r>
                        <a:rPr lang="en-US" sz="700" b="0" i="0" u="none" strike="noStrike" dirty="0">
                          <a:solidFill>
                            <a:srgbClr val="000000"/>
                          </a:solidFill>
                          <a:effectLst/>
                          <a:latin typeface="Arial" panose="020B0604020202020204" pitchFamily="34" charset="0"/>
                        </a:rPr>
                        <a:t>0.00</a:t>
                      </a:r>
                    </a:p>
                  </a:txBody>
                  <a:tcPr marL="7913" marR="7913" marT="7913" marB="0" anchor="b">
                    <a:lnL>
                      <a:noFill/>
                    </a:lnL>
                    <a:lnR>
                      <a:noFill/>
                    </a:lnR>
                    <a:lnT>
                      <a:noFill/>
                    </a:lnT>
                    <a:lnB>
                      <a:noFill/>
                    </a:lnB>
                    <a:solidFill>
                      <a:srgbClr val="FFFF99"/>
                    </a:solidFill>
                  </a:tcPr>
                </a:tc>
                <a:tc>
                  <a:txBody>
                    <a:bodyPr/>
                    <a:lstStyle/>
                    <a:p>
                      <a:pPr algn="r" fontAlgn="b"/>
                      <a:r>
                        <a:rPr lang="en-US" sz="700" b="0" i="0" u="none" strike="noStrike" dirty="0">
                          <a:solidFill>
                            <a:srgbClr val="000000"/>
                          </a:solidFill>
                          <a:effectLst/>
                          <a:latin typeface="Arial" panose="020B0604020202020204" pitchFamily="34" charset="0"/>
                        </a:rPr>
                        <a:t>0.00</a:t>
                      </a:r>
                    </a:p>
                  </a:txBody>
                  <a:tcPr marL="7913" marR="7913" marT="7913" marB="0" anchor="b">
                    <a:lnL>
                      <a:noFill/>
                    </a:lnL>
                    <a:lnR>
                      <a:noFill/>
                    </a:lnR>
                    <a:lnT>
                      <a:noFill/>
                    </a:lnT>
                    <a:lnB>
                      <a:noFill/>
                    </a:lnB>
                    <a:solidFill>
                      <a:srgbClr val="FFFF99"/>
                    </a:solidFill>
                  </a:tcPr>
                </a:tc>
                <a:tc>
                  <a:txBody>
                    <a:bodyPr/>
                    <a:lstStyle/>
                    <a:p>
                      <a:pPr algn="r" fontAlgn="b"/>
                      <a:r>
                        <a:rPr lang="en-US" sz="700" b="0" i="0" u="none" strike="noStrike" dirty="0">
                          <a:solidFill>
                            <a:srgbClr val="000000"/>
                          </a:solidFill>
                          <a:effectLst/>
                          <a:latin typeface="Arial" panose="020B0604020202020204" pitchFamily="34" charset="0"/>
                        </a:rPr>
                        <a:t>0.00</a:t>
                      </a:r>
                    </a:p>
                  </a:txBody>
                  <a:tcPr marL="7913" marR="7913" marT="7913" marB="0" anchor="b">
                    <a:lnL>
                      <a:noFill/>
                    </a:lnL>
                    <a:lnR>
                      <a:noFill/>
                    </a:lnR>
                    <a:lnT>
                      <a:noFill/>
                    </a:lnT>
                    <a:lnB>
                      <a:noFill/>
                    </a:lnB>
                    <a:solidFill>
                      <a:srgbClr val="FFFF99"/>
                    </a:solidFill>
                  </a:tcPr>
                </a:tc>
                <a:tc>
                  <a:txBody>
                    <a:bodyPr/>
                    <a:lstStyle/>
                    <a:p>
                      <a:pPr algn="r" fontAlgn="b"/>
                      <a:r>
                        <a:rPr lang="en-US" sz="700" b="0" i="0" u="none" strike="noStrike" dirty="0">
                          <a:solidFill>
                            <a:srgbClr val="000000"/>
                          </a:solidFill>
                          <a:effectLst/>
                          <a:latin typeface="Arial" panose="020B0604020202020204" pitchFamily="34" charset="0"/>
                        </a:rPr>
                        <a:t>0.00</a:t>
                      </a:r>
                    </a:p>
                  </a:txBody>
                  <a:tcPr marL="7913" marR="7913" marT="7913" marB="0" anchor="b">
                    <a:lnL>
                      <a:noFill/>
                    </a:lnL>
                    <a:lnR>
                      <a:noFill/>
                    </a:lnR>
                    <a:lnT>
                      <a:noFill/>
                    </a:lnT>
                    <a:lnB>
                      <a:noFill/>
                    </a:lnB>
                    <a:solidFill>
                      <a:srgbClr val="FFFF99"/>
                    </a:solidFill>
                  </a:tcPr>
                </a:tc>
                <a:extLst>
                  <a:ext uri="{0D108BD9-81ED-4DB2-BD59-A6C34878D82A}">
                    <a16:rowId xmlns:a16="http://schemas.microsoft.com/office/drawing/2014/main" val="2203555116"/>
                  </a:ext>
                </a:extLst>
              </a:tr>
              <a:tr h="134522">
                <a:tc>
                  <a:txBody>
                    <a:bodyPr/>
                    <a:lstStyle/>
                    <a:p>
                      <a:pPr algn="l" fontAlgn="b"/>
                      <a:endParaRPr lang="en-US" sz="700" b="1" i="0" u="none" strike="noStrike" dirty="0">
                        <a:solidFill>
                          <a:srgbClr val="000000"/>
                        </a:solidFill>
                        <a:effectLst/>
                        <a:latin typeface="Arial" panose="020B0604020202020204" pitchFamily="34" charset="0"/>
                      </a:endParaRPr>
                    </a:p>
                  </a:txBody>
                  <a:tcPr marL="7913" marR="7913" marT="7913" marB="0" anchor="b">
                    <a:lnL>
                      <a:noFill/>
                    </a:lnL>
                    <a:lnR>
                      <a:noFill/>
                    </a:lnR>
                    <a:lnT>
                      <a:noFill/>
                    </a:lnT>
                    <a:lnB>
                      <a:noFill/>
                    </a:lnB>
                  </a:tcPr>
                </a:tc>
                <a:tc>
                  <a:txBody>
                    <a:bodyPr/>
                    <a:lstStyle/>
                    <a:p>
                      <a:pPr algn="l" fontAlgn="b"/>
                      <a:endParaRPr lang="en-US" sz="700" b="1" i="0" u="none" strike="noStrike" dirty="0">
                        <a:solidFill>
                          <a:srgbClr val="000000"/>
                        </a:solidFill>
                        <a:effectLst/>
                        <a:latin typeface="Arial" panose="020B0604020202020204" pitchFamily="34" charset="0"/>
                      </a:endParaRPr>
                    </a:p>
                  </a:txBody>
                  <a:tcPr marL="7913" marR="7913" marT="7913" marB="0" anchor="b">
                    <a:lnL>
                      <a:noFill/>
                    </a:lnL>
                    <a:lnR>
                      <a:noFill/>
                    </a:lnR>
                    <a:lnT>
                      <a:noFill/>
                    </a:lnT>
                    <a:lnB>
                      <a:noFill/>
                    </a:lnB>
                  </a:tcPr>
                </a:tc>
                <a:tc>
                  <a:txBody>
                    <a:bodyPr/>
                    <a:lstStyle/>
                    <a:p>
                      <a:pPr algn="l" fontAlgn="b"/>
                      <a:endParaRPr lang="en-US" sz="700" b="1" i="0" u="none" strike="noStrike" dirty="0">
                        <a:solidFill>
                          <a:srgbClr val="000000"/>
                        </a:solidFill>
                        <a:effectLst/>
                        <a:latin typeface="Arial" panose="020B0604020202020204" pitchFamily="34" charset="0"/>
                      </a:endParaRPr>
                    </a:p>
                  </a:txBody>
                  <a:tcPr marL="7913" marR="7913" marT="7913" marB="0" anchor="b">
                    <a:lnL>
                      <a:noFill/>
                    </a:lnL>
                    <a:lnR>
                      <a:noFill/>
                    </a:lnR>
                    <a:lnT>
                      <a:noFill/>
                    </a:lnT>
                    <a:lnB>
                      <a:noFill/>
                    </a:lnB>
                  </a:tcPr>
                </a:tc>
                <a:tc gridSpan="4">
                  <a:txBody>
                    <a:bodyPr/>
                    <a:lstStyle/>
                    <a:p>
                      <a:pPr algn="l" fontAlgn="b"/>
                      <a:r>
                        <a:rPr lang="en-US" sz="700" b="1" i="0" u="none" strike="noStrike" dirty="0">
                          <a:solidFill>
                            <a:srgbClr val="000000"/>
                          </a:solidFill>
                          <a:effectLst/>
                          <a:latin typeface="Arial" panose="020B0604020202020204" pitchFamily="34" charset="0"/>
                        </a:rPr>
                        <a:t>56704.2 · BIKE TRAIL GRANT - CONSTRUCTION</a:t>
                      </a:r>
                    </a:p>
                  </a:txBody>
                  <a:tcPr marL="7913" marR="7913" marT="7913" marB="0" anchor="b">
                    <a:lnL>
                      <a:noFill/>
                    </a:lnL>
                    <a:lnR>
                      <a:noFill/>
                    </a:lnR>
                    <a:lnT>
                      <a:noFill/>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r" fontAlgn="b"/>
                      <a:r>
                        <a:rPr lang="en-US" sz="700" b="0" i="0" u="none" strike="noStrike" dirty="0">
                          <a:solidFill>
                            <a:srgbClr val="000000"/>
                          </a:solidFill>
                          <a:effectLst/>
                          <a:latin typeface="Arial" panose="020B0604020202020204" pitchFamily="34" charset="0"/>
                        </a:rPr>
                        <a:t>66,585.29</a:t>
                      </a:r>
                    </a:p>
                  </a:txBody>
                  <a:tcPr marL="7913" marR="7913" marT="7913" marB="0" anchor="b">
                    <a:lnL>
                      <a:noFill/>
                    </a:lnL>
                    <a:lnR>
                      <a:noFill/>
                    </a:lnR>
                    <a:lnT>
                      <a:noFill/>
                    </a:lnT>
                    <a:lnB>
                      <a:noFill/>
                    </a:lnB>
                    <a:solidFill>
                      <a:srgbClr val="CCCCFF"/>
                    </a:solidFill>
                  </a:tcPr>
                </a:tc>
                <a:tc>
                  <a:txBody>
                    <a:bodyPr/>
                    <a:lstStyle/>
                    <a:p>
                      <a:pPr algn="r" fontAlgn="b"/>
                      <a:r>
                        <a:rPr lang="en-US" sz="700" b="0" i="0" u="none" strike="noStrike" dirty="0">
                          <a:solidFill>
                            <a:srgbClr val="000000"/>
                          </a:solidFill>
                          <a:effectLst/>
                          <a:latin typeface="Arial" panose="020B0604020202020204" pitchFamily="34" charset="0"/>
                        </a:rPr>
                        <a:t>0.00</a:t>
                      </a:r>
                    </a:p>
                  </a:txBody>
                  <a:tcPr marL="7913" marR="7913" marT="7913" marB="0" anchor="b">
                    <a:lnL>
                      <a:noFill/>
                    </a:lnL>
                    <a:lnR>
                      <a:noFill/>
                    </a:lnR>
                    <a:lnT>
                      <a:noFill/>
                    </a:lnT>
                    <a:lnB>
                      <a:noFill/>
                    </a:lnB>
                    <a:solidFill>
                      <a:srgbClr val="99CCFF"/>
                    </a:solidFill>
                  </a:tcPr>
                </a:tc>
                <a:tc>
                  <a:txBody>
                    <a:bodyPr/>
                    <a:lstStyle/>
                    <a:p>
                      <a:pPr algn="r" fontAlgn="b"/>
                      <a:r>
                        <a:rPr lang="en-US" sz="700" b="0" i="0" u="none" strike="noStrike" dirty="0">
                          <a:effectLst/>
                          <a:latin typeface="Arial" panose="020B0604020202020204" pitchFamily="34" charset="0"/>
                        </a:rPr>
                        <a:t>0.00</a:t>
                      </a:r>
                    </a:p>
                  </a:txBody>
                  <a:tcPr marL="7913" marR="7913" marT="7913" marB="0" anchor="b">
                    <a:lnL>
                      <a:noFill/>
                    </a:lnL>
                    <a:lnR>
                      <a:noFill/>
                    </a:lnR>
                    <a:lnT>
                      <a:noFill/>
                    </a:lnT>
                    <a:lnB>
                      <a:noFill/>
                    </a:lnB>
                    <a:solidFill>
                      <a:srgbClr val="FFFF99"/>
                    </a:solidFill>
                  </a:tcPr>
                </a:tc>
                <a:tc>
                  <a:txBody>
                    <a:bodyPr/>
                    <a:lstStyle/>
                    <a:p>
                      <a:pPr algn="r" fontAlgn="b"/>
                      <a:r>
                        <a:rPr lang="en-US" sz="700" b="0" i="0" u="none" strike="noStrike" dirty="0">
                          <a:solidFill>
                            <a:srgbClr val="000000"/>
                          </a:solidFill>
                          <a:effectLst/>
                          <a:latin typeface="Arial" panose="020B0604020202020204" pitchFamily="34" charset="0"/>
                        </a:rPr>
                        <a:t>0.00</a:t>
                      </a:r>
                    </a:p>
                  </a:txBody>
                  <a:tcPr marL="7913" marR="7913" marT="7913" marB="0" anchor="b">
                    <a:lnL>
                      <a:noFill/>
                    </a:lnL>
                    <a:lnR>
                      <a:noFill/>
                    </a:lnR>
                    <a:lnT>
                      <a:noFill/>
                    </a:lnT>
                    <a:lnB>
                      <a:noFill/>
                    </a:lnB>
                    <a:solidFill>
                      <a:srgbClr val="FFFF99"/>
                    </a:solidFill>
                  </a:tcPr>
                </a:tc>
                <a:tc>
                  <a:txBody>
                    <a:bodyPr/>
                    <a:lstStyle/>
                    <a:p>
                      <a:pPr algn="r" fontAlgn="b"/>
                      <a:r>
                        <a:rPr lang="en-US" sz="700" b="0" i="0" u="none" strike="noStrike" dirty="0">
                          <a:solidFill>
                            <a:srgbClr val="000000"/>
                          </a:solidFill>
                          <a:effectLst/>
                          <a:latin typeface="Arial" panose="020B0604020202020204" pitchFamily="34" charset="0"/>
                        </a:rPr>
                        <a:t>0.00</a:t>
                      </a:r>
                    </a:p>
                  </a:txBody>
                  <a:tcPr marL="7913" marR="7913" marT="7913" marB="0" anchor="b">
                    <a:lnL>
                      <a:noFill/>
                    </a:lnL>
                    <a:lnR>
                      <a:noFill/>
                    </a:lnR>
                    <a:lnT>
                      <a:noFill/>
                    </a:lnT>
                    <a:lnB>
                      <a:noFill/>
                    </a:lnB>
                    <a:solidFill>
                      <a:srgbClr val="FFFF99"/>
                    </a:solidFill>
                  </a:tcPr>
                </a:tc>
                <a:tc>
                  <a:txBody>
                    <a:bodyPr/>
                    <a:lstStyle/>
                    <a:p>
                      <a:pPr algn="r" fontAlgn="b"/>
                      <a:r>
                        <a:rPr lang="en-US" sz="700" b="0" i="0" u="none" strike="noStrike" dirty="0">
                          <a:solidFill>
                            <a:srgbClr val="000000"/>
                          </a:solidFill>
                          <a:effectLst/>
                          <a:latin typeface="Arial" panose="020B0604020202020204" pitchFamily="34" charset="0"/>
                        </a:rPr>
                        <a:t>0.00</a:t>
                      </a:r>
                    </a:p>
                  </a:txBody>
                  <a:tcPr marL="7913" marR="7913" marT="7913" marB="0" anchor="b">
                    <a:lnL>
                      <a:noFill/>
                    </a:lnL>
                    <a:lnR>
                      <a:noFill/>
                    </a:lnR>
                    <a:lnT>
                      <a:noFill/>
                    </a:lnT>
                    <a:lnB>
                      <a:noFill/>
                    </a:lnB>
                    <a:solidFill>
                      <a:srgbClr val="FFFF99"/>
                    </a:solidFill>
                  </a:tcPr>
                </a:tc>
                <a:tc>
                  <a:txBody>
                    <a:bodyPr/>
                    <a:lstStyle/>
                    <a:p>
                      <a:pPr algn="r" fontAlgn="b"/>
                      <a:r>
                        <a:rPr lang="en-US" sz="700" b="0" i="0" u="none" strike="noStrike" dirty="0">
                          <a:effectLst/>
                          <a:latin typeface="Arial" panose="020B0604020202020204" pitchFamily="34" charset="0"/>
                        </a:rPr>
                        <a:t>0.00</a:t>
                      </a:r>
                    </a:p>
                  </a:txBody>
                  <a:tcPr marL="7913" marR="7913" marT="7913" marB="0" anchor="b">
                    <a:lnL>
                      <a:noFill/>
                    </a:lnL>
                    <a:lnR>
                      <a:noFill/>
                    </a:lnR>
                    <a:lnT>
                      <a:noFill/>
                    </a:lnT>
                    <a:lnB>
                      <a:noFill/>
                    </a:lnB>
                    <a:solidFill>
                      <a:srgbClr val="FFFF99"/>
                    </a:solidFill>
                  </a:tcPr>
                </a:tc>
                <a:tc>
                  <a:txBody>
                    <a:bodyPr/>
                    <a:lstStyle/>
                    <a:p>
                      <a:pPr algn="r" fontAlgn="b"/>
                      <a:r>
                        <a:rPr lang="en-US" sz="700" b="0" i="0" u="none" strike="noStrike" dirty="0">
                          <a:effectLst/>
                          <a:latin typeface="Arial" panose="020B0604020202020204" pitchFamily="34" charset="0"/>
                        </a:rPr>
                        <a:t>0.00</a:t>
                      </a:r>
                    </a:p>
                  </a:txBody>
                  <a:tcPr marL="7913" marR="7913" marT="7913" marB="0" anchor="b">
                    <a:lnL>
                      <a:noFill/>
                    </a:lnL>
                    <a:lnR>
                      <a:noFill/>
                    </a:lnR>
                    <a:lnT>
                      <a:noFill/>
                    </a:lnT>
                    <a:lnB>
                      <a:noFill/>
                    </a:lnB>
                    <a:solidFill>
                      <a:srgbClr val="FFFF99"/>
                    </a:solidFill>
                  </a:tcPr>
                </a:tc>
                <a:extLst>
                  <a:ext uri="{0D108BD9-81ED-4DB2-BD59-A6C34878D82A}">
                    <a16:rowId xmlns:a16="http://schemas.microsoft.com/office/drawing/2014/main" val="2109399656"/>
                  </a:ext>
                </a:extLst>
              </a:tr>
              <a:tr h="134522">
                <a:tc>
                  <a:txBody>
                    <a:bodyPr/>
                    <a:lstStyle/>
                    <a:p>
                      <a:pPr algn="l" fontAlgn="b"/>
                      <a:endParaRPr lang="en-US" sz="700" b="1" i="0" u="none" strike="noStrike" dirty="0">
                        <a:solidFill>
                          <a:srgbClr val="000000"/>
                        </a:solidFill>
                        <a:effectLst/>
                        <a:latin typeface="Arial" panose="020B0604020202020204" pitchFamily="34" charset="0"/>
                      </a:endParaRPr>
                    </a:p>
                  </a:txBody>
                  <a:tcPr marL="7913" marR="7913" marT="7913" marB="0" anchor="b">
                    <a:lnL>
                      <a:noFill/>
                    </a:lnL>
                    <a:lnR>
                      <a:noFill/>
                    </a:lnR>
                    <a:lnT>
                      <a:noFill/>
                    </a:lnT>
                    <a:lnB>
                      <a:noFill/>
                    </a:lnB>
                  </a:tcPr>
                </a:tc>
                <a:tc>
                  <a:txBody>
                    <a:bodyPr/>
                    <a:lstStyle/>
                    <a:p>
                      <a:pPr algn="l" fontAlgn="b"/>
                      <a:endParaRPr lang="en-US" sz="700" b="1" i="0" u="none" strike="noStrike" dirty="0">
                        <a:solidFill>
                          <a:srgbClr val="000000"/>
                        </a:solidFill>
                        <a:effectLst/>
                        <a:latin typeface="Arial" panose="020B0604020202020204" pitchFamily="34" charset="0"/>
                      </a:endParaRPr>
                    </a:p>
                  </a:txBody>
                  <a:tcPr marL="7913" marR="7913" marT="7913" marB="0" anchor="b">
                    <a:lnL>
                      <a:noFill/>
                    </a:lnL>
                    <a:lnR>
                      <a:noFill/>
                    </a:lnR>
                    <a:lnT>
                      <a:noFill/>
                    </a:lnT>
                    <a:lnB>
                      <a:noFill/>
                    </a:lnB>
                  </a:tcPr>
                </a:tc>
                <a:tc>
                  <a:txBody>
                    <a:bodyPr/>
                    <a:lstStyle/>
                    <a:p>
                      <a:pPr algn="l" fontAlgn="b"/>
                      <a:endParaRPr lang="en-US" sz="700" b="1" i="0" u="none" strike="noStrike" dirty="0">
                        <a:solidFill>
                          <a:srgbClr val="000000"/>
                        </a:solidFill>
                        <a:effectLst/>
                        <a:latin typeface="Arial" panose="020B0604020202020204" pitchFamily="34" charset="0"/>
                      </a:endParaRPr>
                    </a:p>
                  </a:txBody>
                  <a:tcPr marL="7913" marR="7913" marT="7913" marB="0" anchor="b">
                    <a:lnL>
                      <a:noFill/>
                    </a:lnL>
                    <a:lnR>
                      <a:noFill/>
                    </a:lnR>
                    <a:lnT>
                      <a:noFill/>
                    </a:lnT>
                    <a:lnB>
                      <a:noFill/>
                    </a:lnB>
                  </a:tcPr>
                </a:tc>
                <a:tc gridSpan="3">
                  <a:txBody>
                    <a:bodyPr/>
                    <a:lstStyle/>
                    <a:p>
                      <a:pPr algn="l" fontAlgn="b"/>
                      <a:r>
                        <a:rPr lang="en-US" sz="700" b="1" i="0" u="none" strike="noStrike" dirty="0">
                          <a:solidFill>
                            <a:srgbClr val="000000"/>
                          </a:solidFill>
                          <a:effectLst/>
                          <a:latin typeface="Arial" panose="020B0604020202020204" pitchFamily="34" charset="0"/>
                        </a:rPr>
                        <a:t>56704.3 · BIKE TRAIL WAGES</a:t>
                      </a:r>
                    </a:p>
                  </a:txBody>
                  <a:tcPr marL="7913" marR="7913" marT="7913" marB="0" anchor="b">
                    <a:lnL>
                      <a:noFill/>
                    </a:lnL>
                    <a:lnR>
                      <a:noFill/>
                    </a:lnR>
                    <a:lnT>
                      <a:noFill/>
                    </a:lnT>
                    <a:lnB>
                      <a:noFill/>
                    </a:lnB>
                  </a:tcPr>
                </a:tc>
                <a:tc hMerge="1">
                  <a:txBody>
                    <a:bodyPr/>
                    <a:lstStyle/>
                    <a:p>
                      <a:endParaRPr lang="en-US"/>
                    </a:p>
                  </a:txBody>
                  <a:tcPr/>
                </a:tc>
                <a:tc hMerge="1">
                  <a:txBody>
                    <a:bodyPr/>
                    <a:lstStyle/>
                    <a:p>
                      <a:endParaRPr lang="en-US"/>
                    </a:p>
                  </a:txBody>
                  <a:tcPr/>
                </a:tc>
                <a:tc>
                  <a:txBody>
                    <a:bodyPr/>
                    <a:lstStyle/>
                    <a:p>
                      <a:pPr algn="l" fontAlgn="b"/>
                      <a:endParaRPr lang="en-US" sz="700" b="1" i="0" u="none" strike="noStrike" dirty="0">
                        <a:solidFill>
                          <a:srgbClr val="000000"/>
                        </a:solidFill>
                        <a:effectLst/>
                        <a:latin typeface="Arial" panose="020B0604020202020204" pitchFamily="34" charset="0"/>
                      </a:endParaRPr>
                    </a:p>
                  </a:txBody>
                  <a:tcPr marL="7913" marR="7913" marT="7913" marB="0" anchor="b">
                    <a:lnL>
                      <a:noFill/>
                    </a:lnL>
                    <a:lnR>
                      <a:noFill/>
                    </a:lnR>
                    <a:lnT>
                      <a:noFill/>
                    </a:lnT>
                    <a:lnB>
                      <a:noFill/>
                    </a:lnB>
                  </a:tcPr>
                </a:tc>
                <a:tc>
                  <a:txBody>
                    <a:bodyPr/>
                    <a:lstStyle/>
                    <a:p>
                      <a:pPr algn="r" fontAlgn="b"/>
                      <a:r>
                        <a:rPr lang="en-US" sz="700" b="0" i="0" u="none" strike="noStrike" dirty="0">
                          <a:solidFill>
                            <a:srgbClr val="000000"/>
                          </a:solidFill>
                          <a:effectLst/>
                          <a:latin typeface="Arial" panose="020B0604020202020204" pitchFamily="34" charset="0"/>
                        </a:rPr>
                        <a:t>1,659.59</a:t>
                      </a:r>
                    </a:p>
                  </a:txBody>
                  <a:tcPr marL="7913" marR="7913" marT="7913" marB="0" anchor="b">
                    <a:lnL>
                      <a:noFill/>
                    </a:lnL>
                    <a:lnR>
                      <a:noFill/>
                    </a:lnR>
                    <a:lnT>
                      <a:noFill/>
                    </a:lnT>
                    <a:lnB>
                      <a:noFill/>
                    </a:lnB>
                    <a:solidFill>
                      <a:srgbClr val="CCCCFF"/>
                    </a:solidFill>
                  </a:tcPr>
                </a:tc>
                <a:tc>
                  <a:txBody>
                    <a:bodyPr/>
                    <a:lstStyle/>
                    <a:p>
                      <a:pPr algn="r" fontAlgn="b"/>
                      <a:r>
                        <a:rPr lang="en-US" sz="700" b="0" i="0" u="none" strike="noStrike" dirty="0">
                          <a:solidFill>
                            <a:srgbClr val="000000"/>
                          </a:solidFill>
                          <a:effectLst/>
                          <a:latin typeface="Arial" panose="020B0604020202020204" pitchFamily="34" charset="0"/>
                        </a:rPr>
                        <a:t>2,472.19</a:t>
                      </a:r>
                    </a:p>
                  </a:txBody>
                  <a:tcPr marL="7913" marR="7913" marT="7913" marB="0" anchor="b">
                    <a:lnL>
                      <a:noFill/>
                    </a:lnL>
                    <a:lnR>
                      <a:noFill/>
                    </a:lnR>
                    <a:lnT>
                      <a:noFill/>
                    </a:lnT>
                    <a:lnB>
                      <a:noFill/>
                    </a:lnB>
                    <a:solidFill>
                      <a:srgbClr val="99CCFF"/>
                    </a:solidFill>
                  </a:tcPr>
                </a:tc>
                <a:tc>
                  <a:txBody>
                    <a:bodyPr/>
                    <a:lstStyle/>
                    <a:p>
                      <a:pPr algn="r" fontAlgn="b"/>
                      <a:r>
                        <a:rPr lang="en-US" sz="700" b="0" i="0" u="none" strike="noStrike" dirty="0">
                          <a:effectLst/>
                          <a:latin typeface="Arial" panose="020B0604020202020204" pitchFamily="34" charset="0"/>
                        </a:rPr>
                        <a:t>5,404.52</a:t>
                      </a:r>
                    </a:p>
                  </a:txBody>
                  <a:tcPr marL="7913" marR="7913" marT="7913" marB="0" anchor="b">
                    <a:lnL>
                      <a:noFill/>
                    </a:lnL>
                    <a:lnR>
                      <a:noFill/>
                    </a:lnR>
                    <a:lnT>
                      <a:noFill/>
                    </a:lnT>
                    <a:lnB>
                      <a:noFill/>
                    </a:lnB>
                    <a:solidFill>
                      <a:srgbClr val="FFFF99"/>
                    </a:solidFill>
                  </a:tcPr>
                </a:tc>
                <a:tc>
                  <a:txBody>
                    <a:bodyPr/>
                    <a:lstStyle/>
                    <a:p>
                      <a:pPr algn="r" fontAlgn="b"/>
                      <a:r>
                        <a:rPr lang="en-US" sz="700" b="0" i="0" u="none" strike="noStrike" dirty="0">
                          <a:solidFill>
                            <a:srgbClr val="000000"/>
                          </a:solidFill>
                          <a:effectLst/>
                          <a:latin typeface="Arial" panose="020B0604020202020204" pitchFamily="34" charset="0"/>
                        </a:rPr>
                        <a:t>4,662.37</a:t>
                      </a:r>
                    </a:p>
                  </a:txBody>
                  <a:tcPr marL="7913" marR="7913" marT="7913" marB="0" anchor="b">
                    <a:lnL>
                      <a:noFill/>
                    </a:lnL>
                    <a:lnR>
                      <a:noFill/>
                    </a:lnR>
                    <a:lnT>
                      <a:noFill/>
                    </a:lnT>
                    <a:lnB>
                      <a:noFill/>
                    </a:lnB>
                    <a:solidFill>
                      <a:srgbClr val="FFFF99"/>
                    </a:solidFill>
                  </a:tcPr>
                </a:tc>
                <a:tc>
                  <a:txBody>
                    <a:bodyPr/>
                    <a:lstStyle/>
                    <a:p>
                      <a:pPr algn="r" fontAlgn="b"/>
                      <a:r>
                        <a:rPr lang="en-US" sz="700" b="0" i="0" u="none" strike="noStrike" dirty="0">
                          <a:solidFill>
                            <a:srgbClr val="000000"/>
                          </a:solidFill>
                          <a:effectLst/>
                          <a:latin typeface="Arial" panose="020B0604020202020204" pitchFamily="34" charset="0"/>
                        </a:rPr>
                        <a:t>150.00</a:t>
                      </a:r>
                    </a:p>
                  </a:txBody>
                  <a:tcPr marL="7913" marR="7913" marT="7913" marB="0" anchor="b">
                    <a:lnL>
                      <a:noFill/>
                    </a:lnL>
                    <a:lnR>
                      <a:noFill/>
                    </a:lnR>
                    <a:lnT>
                      <a:noFill/>
                    </a:lnT>
                    <a:lnB>
                      <a:noFill/>
                    </a:lnB>
                    <a:solidFill>
                      <a:srgbClr val="FFFF99"/>
                    </a:solidFill>
                  </a:tcPr>
                </a:tc>
                <a:tc>
                  <a:txBody>
                    <a:bodyPr/>
                    <a:lstStyle/>
                    <a:p>
                      <a:pPr algn="r" fontAlgn="b"/>
                      <a:r>
                        <a:rPr lang="en-US" sz="700" b="0" i="0" u="none" strike="noStrike" dirty="0">
                          <a:solidFill>
                            <a:srgbClr val="000000"/>
                          </a:solidFill>
                          <a:effectLst/>
                          <a:latin typeface="Arial" panose="020B0604020202020204" pitchFamily="34" charset="0"/>
                        </a:rPr>
                        <a:t>4,812.37</a:t>
                      </a:r>
                    </a:p>
                  </a:txBody>
                  <a:tcPr marL="7913" marR="7913" marT="7913" marB="0" anchor="b">
                    <a:lnL>
                      <a:noFill/>
                    </a:lnL>
                    <a:lnR>
                      <a:noFill/>
                    </a:lnR>
                    <a:lnT>
                      <a:noFill/>
                    </a:lnT>
                    <a:lnB>
                      <a:noFill/>
                    </a:lnB>
                    <a:solidFill>
                      <a:srgbClr val="FFFF99"/>
                    </a:solidFill>
                  </a:tcPr>
                </a:tc>
                <a:tc>
                  <a:txBody>
                    <a:bodyPr/>
                    <a:lstStyle/>
                    <a:p>
                      <a:pPr algn="r" fontAlgn="b"/>
                      <a:r>
                        <a:rPr lang="en-US" sz="700" b="0" i="0" u="none" strike="noStrike" dirty="0">
                          <a:effectLst/>
                          <a:latin typeface="Arial" panose="020B0604020202020204" pitchFamily="34" charset="0"/>
                        </a:rPr>
                        <a:t>3,500.00</a:t>
                      </a:r>
                    </a:p>
                  </a:txBody>
                  <a:tcPr marL="7913" marR="7913" marT="7913" marB="0" anchor="b">
                    <a:lnL>
                      <a:noFill/>
                    </a:lnL>
                    <a:lnR>
                      <a:noFill/>
                    </a:lnR>
                    <a:lnT>
                      <a:noFill/>
                    </a:lnT>
                    <a:lnB>
                      <a:noFill/>
                    </a:lnB>
                    <a:solidFill>
                      <a:srgbClr val="FFFF99"/>
                    </a:solidFill>
                  </a:tcPr>
                </a:tc>
                <a:tc>
                  <a:txBody>
                    <a:bodyPr/>
                    <a:lstStyle/>
                    <a:p>
                      <a:pPr algn="r" fontAlgn="b"/>
                      <a:r>
                        <a:rPr lang="en-US" sz="700" b="0" i="0" u="none" strike="noStrike" dirty="0">
                          <a:effectLst/>
                          <a:latin typeface="Arial" panose="020B0604020202020204" pitchFamily="34" charset="0"/>
                        </a:rPr>
                        <a:t>4,500.00</a:t>
                      </a:r>
                    </a:p>
                  </a:txBody>
                  <a:tcPr marL="7913" marR="7913" marT="7913" marB="0" anchor="b">
                    <a:lnL>
                      <a:noFill/>
                    </a:lnL>
                    <a:lnR>
                      <a:noFill/>
                    </a:lnR>
                    <a:lnT>
                      <a:noFill/>
                    </a:lnT>
                    <a:lnB>
                      <a:noFill/>
                    </a:lnB>
                    <a:solidFill>
                      <a:srgbClr val="FFFF99"/>
                    </a:solidFill>
                  </a:tcPr>
                </a:tc>
                <a:extLst>
                  <a:ext uri="{0D108BD9-81ED-4DB2-BD59-A6C34878D82A}">
                    <a16:rowId xmlns:a16="http://schemas.microsoft.com/office/drawing/2014/main" val="592076443"/>
                  </a:ext>
                </a:extLst>
              </a:tr>
              <a:tr h="134522">
                <a:tc>
                  <a:txBody>
                    <a:bodyPr/>
                    <a:lstStyle/>
                    <a:p>
                      <a:pPr algn="l" fontAlgn="b"/>
                      <a:endParaRPr lang="en-US" sz="700" b="1" i="0" u="none" strike="noStrike" dirty="0">
                        <a:solidFill>
                          <a:srgbClr val="000000"/>
                        </a:solidFill>
                        <a:effectLst/>
                        <a:latin typeface="Arial" panose="020B0604020202020204" pitchFamily="34" charset="0"/>
                      </a:endParaRPr>
                    </a:p>
                  </a:txBody>
                  <a:tcPr marL="7913" marR="7913" marT="7913" marB="0" anchor="b">
                    <a:lnL>
                      <a:noFill/>
                    </a:lnL>
                    <a:lnR>
                      <a:noFill/>
                    </a:lnR>
                    <a:lnT>
                      <a:noFill/>
                    </a:lnT>
                    <a:lnB>
                      <a:noFill/>
                    </a:lnB>
                  </a:tcPr>
                </a:tc>
                <a:tc>
                  <a:txBody>
                    <a:bodyPr/>
                    <a:lstStyle/>
                    <a:p>
                      <a:pPr algn="l" fontAlgn="b"/>
                      <a:endParaRPr lang="en-US" sz="700" b="1" i="0" u="none" strike="noStrike" dirty="0">
                        <a:solidFill>
                          <a:srgbClr val="000000"/>
                        </a:solidFill>
                        <a:effectLst/>
                        <a:latin typeface="Arial" panose="020B0604020202020204" pitchFamily="34" charset="0"/>
                      </a:endParaRPr>
                    </a:p>
                  </a:txBody>
                  <a:tcPr marL="7913" marR="7913" marT="7913" marB="0" anchor="b">
                    <a:lnL>
                      <a:noFill/>
                    </a:lnL>
                    <a:lnR>
                      <a:noFill/>
                    </a:lnR>
                    <a:lnT>
                      <a:noFill/>
                    </a:lnT>
                    <a:lnB>
                      <a:noFill/>
                    </a:lnB>
                  </a:tcPr>
                </a:tc>
                <a:tc>
                  <a:txBody>
                    <a:bodyPr/>
                    <a:lstStyle/>
                    <a:p>
                      <a:pPr algn="l" fontAlgn="b"/>
                      <a:endParaRPr lang="en-US" sz="700" b="1" i="0" u="none" strike="noStrike" dirty="0">
                        <a:solidFill>
                          <a:srgbClr val="000000"/>
                        </a:solidFill>
                        <a:effectLst/>
                        <a:latin typeface="Arial" panose="020B0604020202020204" pitchFamily="34" charset="0"/>
                      </a:endParaRPr>
                    </a:p>
                  </a:txBody>
                  <a:tcPr marL="7913" marR="7913" marT="7913" marB="0" anchor="b">
                    <a:lnL>
                      <a:noFill/>
                    </a:lnL>
                    <a:lnR>
                      <a:noFill/>
                    </a:lnR>
                    <a:lnT>
                      <a:noFill/>
                    </a:lnT>
                    <a:lnB>
                      <a:noFill/>
                    </a:lnB>
                  </a:tcPr>
                </a:tc>
                <a:tc gridSpan="4">
                  <a:txBody>
                    <a:bodyPr/>
                    <a:lstStyle/>
                    <a:p>
                      <a:pPr algn="l" fontAlgn="b"/>
                      <a:r>
                        <a:rPr lang="en-US" sz="700" b="1" i="0" u="none" strike="noStrike" dirty="0">
                          <a:solidFill>
                            <a:srgbClr val="000000"/>
                          </a:solidFill>
                          <a:effectLst/>
                          <a:latin typeface="Arial" panose="020B0604020202020204" pitchFamily="34" charset="0"/>
                        </a:rPr>
                        <a:t>56704.4 · BIKE TRAIL SOCIAL SECURITY</a:t>
                      </a:r>
                    </a:p>
                  </a:txBody>
                  <a:tcPr marL="7913" marR="7913" marT="7913" marB="0" anchor="b">
                    <a:lnL>
                      <a:noFill/>
                    </a:lnL>
                    <a:lnR>
                      <a:noFill/>
                    </a:lnR>
                    <a:lnT>
                      <a:noFill/>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r" fontAlgn="b"/>
                      <a:r>
                        <a:rPr lang="en-US" sz="700" b="0" i="0" u="none" strike="noStrike" dirty="0">
                          <a:solidFill>
                            <a:srgbClr val="000000"/>
                          </a:solidFill>
                          <a:effectLst/>
                          <a:latin typeface="Arial" panose="020B0604020202020204" pitchFamily="34" charset="0"/>
                        </a:rPr>
                        <a:t>93.62</a:t>
                      </a:r>
                    </a:p>
                  </a:txBody>
                  <a:tcPr marL="7913" marR="7913" marT="7913" marB="0" anchor="b">
                    <a:lnL>
                      <a:noFill/>
                    </a:lnL>
                    <a:lnR>
                      <a:noFill/>
                    </a:lnR>
                    <a:lnT>
                      <a:noFill/>
                    </a:lnT>
                    <a:lnB>
                      <a:noFill/>
                    </a:lnB>
                    <a:solidFill>
                      <a:srgbClr val="CCCCFF"/>
                    </a:solidFill>
                  </a:tcPr>
                </a:tc>
                <a:tc>
                  <a:txBody>
                    <a:bodyPr/>
                    <a:lstStyle/>
                    <a:p>
                      <a:pPr algn="r" fontAlgn="b"/>
                      <a:r>
                        <a:rPr lang="en-US" sz="700" b="0" i="0" u="none" strike="noStrike" dirty="0">
                          <a:solidFill>
                            <a:srgbClr val="000000"/>
                          </a:solidFill>
                          <a:effectLst/>
                          <a:latin typeface="Arial" panose="020B0604020202020204" pitchFamily="34" charset="0"/>
                        </a:rPr>
                        <a:t>189.08</a:t>
                      </a:r>
                    </a:p>
                  </a:txBody>
                  <a:tcPr marL="7913" marR="7913" marT="7913" marB="0" anchor="b">
                    <a:lnL>
                      <a:noFill/>
                    </a:lnL>
                    <a:lnR>
                      <a:noFill/>
                    </a:lnR>
                    <a:lnT>
                      <a:noFill/>
                    </a:lnT>
                    <a:lnB>
                      <a:noFill/>
                    </a:lnB>
                    <a:solidFill>
                      <a:srgbClr val="99CCFF"/>
                    </a:solidFill>
                  </a:tcPr>
                </a:tc>
                <a:tc>
                  <a:txBody>
                    <a:bodyPr/>
                    <a:lstStyle/>
                    <a:p>
                      <a:pPr algn="r" fontAlgn="b"/>
                      <a:r>
                        <a:rPr lang="en-US" sz="700" b="0" i="0" u="none" strike="noStrike" dirty="0">
                          <a:effectLst/>
                          <a:latin typeface="Arial" panose="020B0604020202020204" pitchFamily="34" charset="0"/>
                        </a:rPr>
                        <a:t>413.44</a:t>
                      </a:r>
                    </a:p>
                  </a:txBody>
                  <a:tcPr marL="7913" marR="7913" marT="7913" marB="0" anchor="b">
                    <a:lnL>
                      <a:noFill/>
                    </a:lnL>
                    <a:lnR>
                      <a:noFill/>
                    </a:lnR>
                    <a:lnT>
                      <a:noFill/>
                    </a:lnT>
                    <a:lnB>
                      <a:noFill/>
                    </a:lnB>
                    <a:solidFill>
                      <a:srgbClr val="FFFF99"/>
                    </a:solidFill>
                  </a:tcPr>
                </a:tc>
                <a:tc>
                  <a:txBody>
                    <a:bodyPr/>
                    <a:lstStyle/>
                    <a:p>
                      <a:pPr algn="r" fontAlgn="b"/>
                      <a:r>
                        <a:rPr lang="en-US" sz="700" b="0" i="0" u="none" strike="noStrike" dirty="0">
                          <a:solidFill>
                            <a:srgbClr val="000000"/>
                          </a:solidFill>
                          <a:effectLst/>
                          <a:latin typeface="Arial" panose="020B0604020202020204" pitchFamily="34" charset="0"/>
                        </a:rPr>
                        <a:t>356.66</a:t>
                      </a:r>
                    </a:p>
                  </a:txBody>
                  <a:tcPr marL="7913" marR="7913" marT="7913" marB="0" anchor="b">
                    <a:lnL>
                      <a:noFill/>
                    </a:lnL>
                    <a:lnR>
                      <a:noFill/>
                    </a:lnR>
                    <a:lnT>
                      <a:noFill/>
                    </a:lnT>
                    <a:lnB>
                      <a:noFill/>
                    </a:lnB>
                    <a:solidFill>
                      <a:srgbClr val="FFFF99"/>
                    </a:solidFill>
                  </a:tcPr>
                </a:tc>
                <a:tc>
                  <a:txBody>
                    <a:bodyPr/>
                    <a:lstStyle/>
                    <a:p>
                      <a:pPr algn="r" fontAlgn="b"/>
                      <a:r>
                        <a:rPr lang="en-US" sz="700" b="0" i="0" u="none" strike="noStrike" dirty="0">
                          <a:solidFill>
                            <a:srgbClr val="000000"/>
                          </a:solidFill>
                          <a:effectLst/>
                          <a:latin typeface="Arial" panose="020B0604020202020204" pitchFamily="34" charset="0"/>
                        </a:rPr>
                        <a:t>50.00</a:t>
                      </a:r>
                    </a:p>
                  </a:txBody>
                  <a:tcPr marL="7913" marR="7913" marT="7913" marB="0" anchor="b">
                    <a:lnL>
                      <a:noFill/>
                    </a:lnL>
                    <a:lnR>
                      <a:noFill/>
                    </a:lnR>
                    <a:lnT>
                      <a:noFill/>
                    </a:lnT>
                    <a:lnB>
                      <a:noFill/>
                    </a:lnB>
                    <a:solidFill>
                      <a:srgbClr val="FFFF99"/>
                    </a:solidFill>
                  </a:tcPr>
                </a:tc>
                <a:tc>
                  <a:txBody>
                    <a:bodyPr/>
                    <a:lstStyle/>
                    <a:p>
                      <a:pPr algn="r" fontAlgn="b"/>
                      <a:r>
                        <a:rPr lang="en-US" sz="700" b="0" i="0" u="none" strike="noStrike" dirty="0">
                          <a:solidFill>
                            <a:srgbClr val="000000"/>
                          </a:solidFill>
                          <a:effectLst/>
                          <a:latin typeface="Arial" panose="020B0604020202020204" pitchFamily="34" charset="0"/>
                        </a:rPr>
                        <a:t>406.66</a:t>
                      </a:r>
                    </a:p>
                  </a:txBody>
                  <a:tcPr marL="7913" marR="7913" marT="7913" marB="0" anchor="b">
                    <a:lnL>
                      <a:noFill/>
                    </a:lnL>
                    <a:lnR>
                      <a:noFill/>
                    </a:lnR>
                    <a:lnT>
                      <a:noFill/>
                    </a:lnT>
                    <a:lnB>
                      <a:noFill/>
                    </a:lnB>
                    <a:solidFill>
                      <a:srgbClr val="FFFF99"/>
                    </a:solidFill>
                  </a:tcPr>
                </a:tc>
                <a:tc>
                  <a:txBody>
                    <a:bodyPr/>
                    <a:lstStyle/>
                    <a:p>
                      <a:pPr algn="r" fontAlgn="b"/>
                      <a:r>
                        <a:rPr lang="en-US" sz="700" b="0" i="0" u="none" strike="noStrike" dirty="0">
                          <a:effectLst/>
                          <a:latin typeface="Arial" panose="020B0604020202020204" pitchFamily="34" charset="0"/>
                        </a:rPr>
                        <a:t>250.00</a:t>
                      </a:r>
                    </a:p>
                  </a:txBody>
                  <a:tcPr marL="7913" marR="7913" marT="7913" marB="0" anchor="b">
                    <a:lnL>
                      <a:noFill/>
                    </a:lnL>
                    <a:lnR>
                      <a:noFill/>
                    </a:lnR>
                    <a:lnT>
                      <a:noFill/>
                    </a:lnT>
                    <a:lnB>
                      <a:noFill/>
                    </a:lnB>
                    <a:solidFill>
                      <a:srgbClr val="FFFF99"/>
                    </a:solidFill>
                  </a:tcPr>
                </a:tc>
                <a:tc>
                  <a:txBody>
                    <a:bodyPr/>
                    <a:lstStyle/>
                    <a:p>
                      <a:pPr algn="r" fontAlgn="b"/>
                      <a:r>
                        <a:rPr lang="en-US" sz="700" b="0" i="0" u="none" strike="noStrike" dirty="0">
                          <a:effectLst/>
                          <a:latin typeface="Arial" panose="020B0604020202020204" pitchFamily="34" charset="0"/>
                        </a:rPr>
                        <a:t>300.00</a:t>
                      </a:r>
                    </a:p>
                  </a:txBody>
                  <a:tcPr marL="7913" marR="7913" marT="7913" marB="0" anchor="b">
                    <a:lnL>
                      <a:noFill/>
                    </a:lnL>
                    <a:lnR>
                      <a:noFill/>
                    </a:lnR>
                    <a:lnT>
                      <a:noFill/>
                    </a:lnT>
                    <a:lnB>
                      <a:noFill/>
                    </a:lnB>
                    <a:solidFill>
                      <a:srgbClr val="FFFF99"/>
                    </a:solidFill>
                  </a:tcPr>
                </a:tc>
                <a:extLst>
                  <a:ext uri="{0D108BD9-81ED-4DB2-BD59-A6C34878D82A}">
                    <a16:rowId xmlns:a16="http://schemas.microsoft.com/office/drawing/2014/main" val="1474627908"/>
                  </a:ext>
                </a:extLst>
              </a:tr>
              <a:tr h="210487">
                <a:tc>
                  <a:txBody>
                    <a:bodyPr/>
                    <a:lstStyle/>
                    <a:p>
                      <a:pPr algn="l" fontAlgn="b"/>
                      <a:endParaRPr lang="en-US" sz="700" b="1" i="0" u="none" strike="noStrike" dirty="0">
                        <a:solidFill>
                          <a:srgbClr val="000000"/>
                        </a:solidFill>
                        <a:effectLst/>
                        <a:latin typeface="Arial" panose="020B0604020202020204" pitchFamily="34" charset="0"/>
                      </a:endParaRPr>
                    </a:p>
                  </a:txBody>
                  <a:tcPr marL="7913" marR="7913" marT="7913" marB="0" anchor="b">
                    <a:lnL>
                      <a:noFill/>
                    </a:lnL>
                    <a:lnR>
                      <a:noFill/>
                    </a:lnR>
                    <a:lnT>
                      <a:noFill/>
                    </a:lnT>
                    <a:lnB>
                      <a:noFill/>
                    </a:lnB>
                  </a:tcPr>
                </a:tc>
                <a:tc>
                  <a:txBody>
                    <a:bodyPr/>
                    <a:lstStyle/>
                    <a:p>
                      <a:pPr algn="l" fontAlgn="b"/>
                      <a:endParaRPr lang="en-US" sz="700" b="1" i="0" u="none" strike="noStrike" dirty="0">
                        <a:solidFill>
                          <a:srgbClr val="000000"/>
                        </a:solidFill>
                        <a:effectLst/>
                        <a:latin typeface="Arial" panose="020B0604020202020204" pitchFamily="34" charset="0"/>
                      </a:endParaRPr>
                    </a:p>
                  </a:txBody>
                  <a:tcPr marL="7913" marR="7913" marT="7913" marB="0" anchor="b">
                    <a:lnL>
                      <a:noFill/>
                    </a:lnL>
                    <a:lnR>
                      <a:noFill/>
                    </a:lnR>
                    <a:lnT>
                      <a:noFill/>
                    </a:lnT>
                    <a:lnB>
                      <a:noFill/>
                    </a:lnB>
                  </a:tcPr>
                </a:tc>
                <a:tc>
                  <a:txBody>
                    <a:bodyPr/>
                    <a:lstStyle/>
                    <a:p>
                      <a:pPr algn="l" fontAlgn="b"/>
                      <a:endParaRPr lang="en-US" sz="700" b="1" i="0" u="none" strike="noStrike" dirty="0">
                        <a:solidFill>
                          <a:srgbClr val="000000"/>
                        </a:solidFill>
                        <a:effectLst/>
                        <a:latin typeface="Arial" panose="020B0604020202020204" pitchFamily="34" charset="0"/>
                      </a:endParaRPr>
                    </a:p>
                  </a:txBody>
                  <a:tcPr marL="7913" marR="7913" marT="7913" marB="0" anchor="b">
                    <a:lnL>
                      <a:noFill/>
                    </a:lnL>
                    <a:lnR>
                      <a:noFill/>
                    </a:lnR>
                    <a:lnT>
                      <a:noFill/>
                    </a:lnT>
                    <a:lnB>
                      <a:noFill/>
                    </a:lnB>
                  </a:tcPr>
                </a:tc>
                <a:tc gridSpan="4">
                  <a:txBody>
                    <a:bodyPr/>
                    <a:lstStyle/>
                    <a:p>
                      <a:pPr algn="l" fontAlgn="b"/>
                      <a:r>
                        <a:rPr lang="en-US" sz="700" b="1" i="0" u="none" strike="noStrike" dirty="0">
                          <a:solidFill>
                            <a:srgbClr val="000000"/>
                          </a:solidFill>
                          <a:effectLst/>
                          <a:latin typeface="Arial" panose="020B0604020202020204" pitchFamily="34" charset="0"/>
                        </a:rPr>
                        <a:t>56704.5 · BIKE TRAIL UNEMPLOYMENT EXPENSE</a:t>
                      </a:r>
                    </a:p>
                  </a:txBody>
                  <a:tcPr marL="7913" marR="7913" marT="7913" marB="0" anchor="b">
                    <a:lnL>
                      <a:noFill/>
                    </a:lnL>
                    <a:lnR>
                      <a:noFill/>
                    </a:lnR>
                    <a:lnT>
                      <a:noFill/>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r" fontAlgn="b"/>
                      <a:r>
                        <a:rPr lang="en-US" sz="700" b="0" i="0" u="none" strike="noStrike" dirty="0">
                          <a:solidFill>
                            <a:srgbClr val="000000"/>
                          </a:solidFill>
                          <a:effectLst/>
                          <a:latin typeface="Arial" panose="020B0604020202020204" pitchFamily="34" charset="0"/>
                        </a:rPr>
                        <a:t>2.03</a:t>
                      </a:r>
                    </a:p>
                  </a:txBody>
                  <a:tcPr marL="7913" marR="7913" marT="7913" marB="0" anchor="b">
                    <a:lnL>
                      <a:noFill/>
                    </a:lnL>
                    <a:lnR>
                      <a:noFill/>
                    </a:lnR>
                    <a:lnT>
                      <a:noFill/>
                    </a:lnT>
                    <a:lnB>
                      <a:noFill/>
                    </a:lnB>
                    <a:solidFill>
                      <a:srgbClr val="CCCCFF"/>
                    </a:solidFill>
                  </a:tcPr>
                </a:tc>
                <a:tc>
                  <a:txBody>
                    <a:bodyPr/>
                    <a:lstStyle/>
                    <a:p>
                      <a:pPr algn="r" fontAlgn="b"/>
                      <a:r>
                        <a:rPr lang="en-US" sz="700" b="0" i="0" u="none" strike="noStrike" dirty="0">
                          <a:solidFill>
                            <a:srgbClr val="000000"/>
                          </a:solidFill>
                          <a:effectLst/>
                          <a:latin typeface="Arial" panose="020B0604020202020204" pitchFamily="34" charset="0"/>
                        </a:rPr>
                        <a:t>8.83</a:t>
                      </a:r>
                    </a:p>
                  </a:txBody>
                  <a:tcPr marL="7913" marR="7913" marT="7913" marB="0" anchor="b">
                    <a:lnL>
                      <a:noFill/>
                    </a:lnL>
                    <a:lnR>
                      <a:noFill/>
                    </a:lnR>
                    <a:lnT>
                      <a:noFill/>
                    </a:lnT>
                    <a:lnB>
                      <a:noFill/>
                    </a:lnB>
                    <a:solidFill>
                      <a:srgbClr val="99CCFF"/>
                    </a:solidFill>
                  </a:tcPr>
                </a:tc>
                <a:tc>
                  <a:txBody>
                    <a:bodyPr/>
                    <a:lstStyle/>
                    <a:p>
                      <a:pPr algn="r" fontAlgn="b"/>
                      <a:r>
                        <a:rPr lang="en-US" sz="700" b="0" i="0" u="none" strike="noStrike" dirty="0">
                          <a:effectLst/>
                          <a:latin typeface="Arial" panose="020B0604020202020204" pitchFamily="34" charset="0"/>
                        </a:rPr>
                        <a:t>19.16</a:t>
                      </a:r>
                    </a:p>
                  </a:txBody>
                  <a:tcPr marL="7913" marR="7913" marT="7913" marB="0" anchor="b">
                    <a:lnL>
                      <a:noFill/>
                    </a:lnL>
                    <a:lnR>
                      <a:noFill/>
                    </a:lnR>
                    <a:lnT>
                      <a:noFill/>
                    </a:lnT>
                    <a:lnB>
                      <a:noFill/>
                    </a:lnB>
                    <a:solidFill>
                      <a:srgbClr val="FFFF99"/>
                    </a:solidFill>
                  </a:tcPr>
                </a:tc>
                <a:tc>
                  <a:txBody>
                    <a:bodyPr/>
                    <a:lstStyle/>
                    <a:p>
                      <a:pPr algn="r" fontAlgn="b"/>
                      <a:r>
                        <a:rPr lang="en-US" sz="700" b="0" i="0" u="none" strike="noStrike" dirty="0">
                          <a:solidFill>
                            <a:srgbClr val="000000"/>
                          </a:solidFill>
                          <a:effectLst/>
                          <a:latin typeface="Arial" panose="020B0604020202020204" pitchFamily="34" charset="0"/>
                        </a:rPr>
                        <a:t>16.84</a:t>
                      </a:r>
                    </a:p>
                  </a:txBody>
                  <a:tcPr marL="7913" marR="7913" marT="7913" marB="0" anchor="b">
                    <a:lnL>
                      <a:noFill/>
                    </a:lnL>
                    <a:lnR>
                      <a:noFill/>
                    </a:lnR>
                    <a:lnT>
                      <a:noFill/>
                    </a:lnT>
                    <a:lnB>
                      <a:noFill/>
                    </a:lnB>
                    <a:solidFill>
                      <a:srgbClr val="FFFF99"/>
                    </a:solidFill>
                  </a:tcPr>
                </a:tc>
                <a:tc>
                  <a:txBody>
                    <a:bodyPr/>
                    <a:lstStyle/>
                    <a:p>
                      <a:pPr algn="r" fontAlgn="b"/>
                      <a:r>
                        <a:rPr lang="en-US" sz="700" b="0" i="0" u="none" strike="noStrike" dirty="0">
                          <a:solidFill>
                            <a:srgbClr val="000000"/>
                          </a:solidFill>
                          <a:effectLst/>
                          <a:latin typeface="Arial" panose="020B0604020202020204" pitchFamily="34" charset="0"/>
                        </a:rPr>
                        <a:t>8.16</a:t>
                      </a:r>
                    </a:p>
                  </a:txBody>
                  <a:tcPr marL="7913" marR="7913" marT="7913" marB="0" anchor="b">
                    <a:lnL>
                      <a:noFill/>
                    </a:lnL>
                    <a:lnR>
                      <a:noFill/>
                    </a:lnR>
                    <a:lnT>
                      <a:noFill/>
                    </a:lnT>
                    <a:lnB>
                      <a:noFill/>
                    </a:lnB>
                    <a:solidFill>
                      <a:srgbClr val="FFFF99"/>
                    </a:solidFill>
                  </a:tcPr>
                </a:tc>
                <a:tc>
                  <a:txBody>
                    <a:bodyPr/>
                    <a:lstStyle/>
                    <a:p>
                      <a:pPr algn="r" fontAlgn="b"/>
                      <a:r>
                        <a:rPr lang="en-US" sz="700" b="0" i="0" u="none" strike="noStrike" dirty="0">
                          <a:solidFill>
                            <a:srgbClr val="000000"/>
                          </a:solidFill>
                          <a:effectLst/>
                          <a:latin typeface="Arial" panose="020B0604020202020204" pitchFamily="34" charset="0"/>
                        </a:rPr>
                        <a:t>25.00</a:t>
                      </a:r>
                    </a:p>
                  </a:txBody>
                  <a:tcPr marL="7913" marR="7913" marT="7913" marB="0" anchor="b">
                    <a:lnL>
                      <a:noFill/>
                    </a:lnL>
                    <a:lnR>
                      <a:noFill/>
                    </a:lnR>
                    <a:lnT>
                      <a:noFill/>
                    </a:lnT>
                    <a:lnB>
                      <a:noFill/>
                    </a:lnB>
                    <a:solidFill>
                      <a:srgbClr val="FFFF99"/>
                    </a:solidFill>
                  </a:tcPr>
                </a:tc>
                <a:tc>
                  <a:txBody>
                    <a:bodyPr/>
                    <a:lstStyle/>
                    <a:p>
                      <a:pPr algn="r" fontAlgn="b"/>
                      <a:r>
                        <a:rPr lang="en-US" sz="700" b="0" i="0" u="none" strike="noStrike" dirty="0">
                          <a:effectLst/>
                          <a:latin typeface="Arial" panose="020B0604020202020204" pitchFamily="34" charset="0"/>
                        </a:rPr>
                        <a:t>25.00</a:t>
                      </a:r>
                    </a:p>
                  </a:txBody>
                  <a:tcPr marL="7913" marR="7913" marT="7913" marB="0" anchor="b">
                    <a:lnL>
                      <a:noFill/>
                    </a:lnL>
                    <a:lnR>
                      <a:noFill/>
                    </a:lnR>
                    <a:lnT>
                      <a:noFill/>
                    </a:lnT>
                    <a:lnB>
                      <a:noFill/>
                    </a:lnB>
                    <a:solidFill>
                      <a:srgbClr val="FFFF99"/>
                    </a:solidFill>
                  </a:tcPr>
                </a:tc>
                <a:tc>
                  <a:txBody>
                    <a:bodyPr/>
                    <a:lstStyle/>
                    <a:p>
                      <a:pPr algn="r" fontAlgn="b"/>
                      <a:r>
                        <a:rPr lang="en-US" sz="700" b="0" i="0" u="none" strike="noStrike" dirty="0">
                          <a:effectLst/>
                          <a:latin typeface="Arial" panose="020B0604020202020204" pitchFamily="34" charset="0"/>
                        </a:rPr>
                        <a:t>35.00</a:t>
                      </a:r>
                    </a:p>
                  </a:txBody>
                  <a:tcPr marL="7913" marR="7913" marT="7913" marB="0" anchor="b">
                    <a:lnL>
                      <a:noFill/>
                    </a:lnL>
                    <a:lnR>
                      <a:noFill/>
                    </a:lnR>
                    <a:lnT>
                      <a:noFill/>
                    </a:lnT>
                    <a:lnB>
                      <a:noFill/>
                    </a:lnB>
                    <a:solidFill>
                      <a:srgbClr val="FFFF99"/>
                    </a:solidFill>
                  </a:tcPr>
                </a:tc>
                <a:extLst>
                  <a:ext uri="{0D108BD9-81ED-4DB2-BD59-A6C34878D82A}">
                    <a16:rowId xmlns:a16="http://schemas.microsoft.com/office/drawing/2014/main" val="3852921658"/>
                  </a:ext>
                </a:extLst>
              </a:tr>
              <a:tr h="134522">
                <a:tc>
                  <a:txBody>
                    <a:bodyPr/>
                    <a:lstStyle/>
                    <a:p>
                      <a:pPr algn="l" fontAlgn="b"/>
                      <a:endParaRPr lang="en-US" sz="700" b="1" i="0" u="none" strike="noStrike" dirty="0">
                        <a:solidFill>
                          <a:srgbClr val="000000"/>
                        </a:solidFill>
                        <a:effectLst/>
                        <a:latin typeface="Arial" panose="020B0604020202020204" pitchFamily="34" charset="0"/>
                      </a:endParaRPr>
                    </a:p>
                  </a:txBody>
                  <a:tcPr marL="7913" marR="7913" marT="7913" marB="0" anchor="b">
                    <a:lnL>
                      <a:noFill/>
                    </a:lnL>
                    <a:lnR>
                      <a:noFill/>
                    </a:lnR>
                    <a:lnT>
                      <a:noFill/>
                    </a:lnT>
                    <a:lnB>
                      <a:noFill/>
                    </a:lnB>
                  </a:tcPr>
                </a:tc>
                <a:tc>
                  <a:txBody>
                    <a:bodyPr/>
                    <a:lstStyle/>
                    <a:p>
                      <a:pPr algn="l" fontAlgn="b"/>
                      <a:endParaRPr lang="en-US" sz="700" b="1" i="0" u="none" strike="noStrike" dirty="0">
                        <a:solidFill>
                          <a:srgbClr val="000000"/>
                        </a:solidFill>
                        <a:effectLst/>
                        <a:latin typeface="Arial" panose="020B0604020202020204" pitchFamily="34" charset="0"/>
                      </a:endParaRPr>
                    </a:p>
                  </a:txBody>
                  <a:tcPr marL="7913" marR="7913" marT="7913" marB="0" anchor="b">
                    <a:lnL>
                      <a:noFill/>
                    </a:lnL>
                    <a:lnR>
                      <a:noFill/>
                    </a:lnR>
                    <a:lnT>
                      <a:noFill/>
                    </a:lnT>
                    <a:lnB>
                      <a:noFill/>
                    </a:lnB>
                  </a:tcPr>
                </a:tc>
                <a:tc>
                  <a:txBody>
                    <a:bodyPr/>
                    <a:lstStyle/>
                    <a:p>
                      <a:pPr algn="l" fontAlgn="b"/>
                      <a:endParaRPr lang="en-US" sz="700" b="1" i="0" u="none" strike="noStrike" dirty="0">
                        <a:solidFill>
                          <a:srgbClr val="000000"/>
                        </a:solidFill>
                        <a:effectLst/>
                        <a:latin typeface="Arial" panose="020B0604020202020204" pitchFamily="34" charset="0"/>
                      </a:endParaRPr>
                    </a:p>
                  </a:txBody>
                  <a:tcPr marL="7913" marR="7913" marT="7913" marB="0" anchor="b">
                    <a:lnL>
                      <a:noFill/>
                    </a:lnL>
                    <a:lnR>
                      <a:noFill/>
                    </a:lnR>
                    <a:lnT>
                      <a:noFill/>
                    </a:lnT>
                    <a:lnB>
                      <a:noFill/>
                    </a:lnB>
                  </a:tcPr>
                </a:tc>
                <a:tc gridSpan="4">
                  <a:txBody>
                    <a:bodyPr/>
                    <a:lstStyle/>
                    <a:p>
                      <a:pPr algn="l" fontAlgn="b"/>
                      <a:r>
                        <a:rPr lang="en-US" sz="700" b="1" i="0" u="none" strike="noStrike" dirty="0">
                          <a:solidFill>
                            <a:srgbClr val="000000"/>
                          </a:solidFill>
                          <a:effectLst/>
                          <a:latin typeface="Arial" panose="020B0604020202020204" pitchFamily="34" charset="0"/>
                        </a:rPr>
                        <a:t>56704.6 · BIKE TRAIL RETIREMENT EXPENSE</a:t>
                      </a:r>
                    </a:p>
                  </a:txBody>
                  <a:tcPr marL="7913" marR="7913" marT="7913" marB="0" anchor="b">
                    <a:lnL>
                      <a:noFill/>
                    </a:lnL>
                    <a:lnR>
                      <a:noFill/>
                    </a:lnR>
                    <a:lnT>
                      <a:noFill/>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r" fontAlgn="b"/>
                      <a:r>
                        <a:rPr lang="en-US" sz="700" b="0" i="0" u="none" strike="noStrike" dirty="0">
                          <a:solidFill>
                            <a:srgbClr val="000000"/>
                          </a:solidFill>
                          <a:effectLst/>
                          <a:latin typeface="Arial" panose="020B0604020202020204" pitchFamily="34" charset="0"/>
                        </a:rPr>
                        <a:t>80.02</a:t>
                      </a:r>
                    </a:p>
                  </a:txBody>
                  <a:tcPr marL="7913" marR="7913" marT="7913" marB="0" anchor="b">
                    <a:lnL>
                      <a:noFill/>
                    </a:lnL>
                    <a:lnR>
                      <a:noFill/>
                    </a:lnR>
                    <a:lnT>
                      <a:noFill/>
                    </a:lnT>
                    <a:lnB>
                      <a:noFill/>
                    </a:lnB>
                    <a:solidFill>
                      <a:srgbClr val="CCCCFF"/>
                    </a:solidFill>
                  </a:tcPr>
                </a:tc>
                <a:tc>
                  <a:txBody>
                    <a:bodyPr/>
                    <a:lstStyle/>
                    <a:p>
                      <a:pPr algn="r" fontAlgn="b"/>
                      <a:r>
                        <a:rPr lang="en-US" sz="700" b="0" i="0" u="none" strike="noStrike" dirty="0">
                          <a:solidFill>
                            <a:srgbClr val="000000"/>
                          </a:solidFill>
                          <a:effectLst/>
                          <a:latin typeface="Arial" panose="020B0604020202020204" pitchFamily="34" charset="0"/>
                        </a:rPr>
                        <a:t>48.42</a:t>
                      </a:r>
                    </a:p>
                  </a:txBody>
                  <a:tcPr marL="7913" marR="7913" marT="7913" marB="0" anchor="b">
                    <a:lnL>
                      <a:noFill/>
                    </a:lnL>
                    <a:lnR>
                      <a:noFill/>
                    </a:lnR>
                    <a:lnT>
                      <a:noFill/>
                    </a:lnT>
                    <a:lnB>
                      <a:noFill/>
                    </a:lnB>
                    <a:solidFill>
                      <a:srgbClr val="99CCFF"/>
                    </a:solidFill>
                  </a:tcPr>
                </a:tc>
                <a:tc>
                  <a:txBody>
                    <a:bodyPr/>
                    <a:lstStyle/>
                    <a:p>
                      <a:pPr algn="r" fontAlgn="b"/>
                      <a:r>
                        <a:rPr lang="en-US" sz="700" b="0" i="0" u="none" strike="noStrike" dirty="0">
                          <a:effectLst/>
                          <a:latin typeface="Arial" panose="020B0604020202020204" pitchFamily="34" charset="0"/>
                        </a:rPr>
                        <a:t>110.15</a:t>
                      </a:r>
                    </a:p>
                  </a:txBody>
                  <a:tcPr marL="7913" marR="7913" marT="7913" marB="0" anchor="b">
                    <a:lnL>
                      <a:noFill/>
                    </a:lnL>
                    <a:lnR>
                      <a:noFill/>
                    </a:lnR>
                    <a:lnT>
                      <a:noFill/>
                    </a:lnT>
                    <a:lnB>
                      <a:noFill/>
                    </a:lnB>
                    <a:solidFill>
                      <a:srgbClr val="FFFF99"/>
                    </a:solidFill>
                  </a:tcPr>
                </a:tc>
                <a:tc>
                  <a:txBody>
                    <a:bodyPr/>
                    <a:lstStyle/>
                    <a:p>
                      <a:pPr algn="r" fontAlgn="b"/>
                      <a:r>
                        <a:rPr lang="en-US" sz="700" b="0" i="0" u="none" strike="noStrike" dirty="0">
                          <a:solidFill>
                            <a:srgbClr val="000000"/>
                          </a:solidFill>
                          <a:effectLst/>
                          <a:latin typeface="Arial" panose="020B0604020202020204" pitchFamily="34" charset="0"/>
                        </a:rPr>
                        <a:t>158.60</a:t>
                      </a:r>
                    </a:p>
                  </a:txBody>
                  <a:tcPr marL="7913" marR="7913" marT="7913" marB="0" anchor="b">
                    <a:lnL>
                      <a:noFill/>
                    </a:lnL>
                    <a:lnR>
                      <a:noFill/>
                    </a:lnR>
                    <a:lnT>
                      <a:noFill/>
                    </a:lnT>
                    <a:lnB>
                      <a:noFill/>
                    </a:lnB>
                    <a:solidFill>
                      <a:srgbClr val="FFFF99"/>
                    </a:solidFill>
                  </a:tcPr>
                </a:tc>
                <a:tc>
                  <a:txBody>
                    <a:bodyPr/>
                    <a:lstStyle/>
                    <a:p>
                      <a:pPr algn="r" fontAlgn="b"/>
                      <a:r>
                        <a:rPr lang="en-US" sz="700" b="0" i="0" u="none" strike="noStrike" dirty="0">
                          <a:solidFill>
                            <a:srgbClr val="000000"/>
                          </a:solidFill>
                          <a:effectLst/>
                          <a:latin typeface="Arial" panose="020B0604020202020204" pitchFamily="34" charset="0"/>
                        </a:rPr>
                        <a:t>30.00</a:t>
                      </a:r>
                    </a:p>
                  </a:txBody>
                  <a:tcPr marL="7913" marR="7913" marT="7913" marB="0" anchor="b">
                    <a:lnL>
                      <a:noFill/>
                    </a:lnL>
                    <a:lnR>
                      <a:noFill/>
                    </a:lnR>
                    <a:lnT>
                      <a:noFill/>
                    </a:lnT>
                    <a:lnB>
                      <a:noFill/>
                    </a:lnB>
                    <a:solidFill>
                      <a:srgbClr val="FFFF99"/>
                    </a:solidFill>
                  </a:tcPr>
                </a:tc>
                <a:tc>
                  <a:txBody>
                    <a:bodyPr/>
                    <a:lstStyle/>
                    <a:p>
                      <a:pPr algn="r" fontAlgn="b"/>
                      <a:r>
                        <a:rPr lang="en-US" sz="700" b="0" i="0" u="none" strike="noStrike" dirty="0">
                          <a:solidFill>
                            <a:srgbClr val="000000"/>
                          </a:solidFill>
                          <a:effectLst/>
                          <a:latin typeface="Arial" panose="020B0604020202020204" pitchFamily="34" charset="0"/>
                        </a:rPr>
                        <a:t>188.60</a:t>
                      </a:r>
                    </a:p>
                  </a:txBody>
                  <a:tcPr marL="7913" marR="7913" marT="7913" marB="0" anchor="b">
                    <a:lnL>
                      <a:noFill/>
                    </a:lnL>
                    <a:lnR>
                      <a:noFill/>
                    </a:lnR>
                    <a:lnT>
                      <a:noFill/>
                    </a:lnT>
                    <a:lnB>
                      <a:noFill/>
                    </a:lnB>
                    <a:solidFill>
                      <a:srgbClr val="FFFF99"/>
                    </a:solidFill>
                  </a:tcPr>
                </a:tc>
                <a:tc>
                  <a:txBody>
                    <a:bodyPr/>
                    <a:lstStyle/>
                    <a:p>
                      <a:pPr algn="r" fontAlgn="b"/>
                      <a:r>
                        <a:rPr lang="en-US" sz="700" b="0" i="0" u="none" strike="noStrike" dirty="0">
                          <a:effectLst/>
                          <a:latin typeface="Arial" panose="020B0604020202020204" pitchFamily="34" charset="0"/>
                        </a:rPr>
                        <a:t>81.35</a:t>
                      </a:r>
                    </a:p>
                  </a:txBody>
                  <a:tcPr marL="7913" marR="7913" marT="7913" marB="0" anchor="b">
                    <a:lnL>
                      <a:noFill/>
                    </a:lnL>
                    <a:lnR>
                      <a:noFill/>
                    </a:lnR>
                    <a:lnT>
                      <a:noFill/>
                    </a:lnT>
                    <a:lnB>
                      <a:noFill/>
                    </a:lnB>
                    <a:solidFill>
                      <a:srgbClr val="FFFF99"/>
                    </a:solidFill>
                  </a:tcPr>
                </a:tc>
                <a:tc>
                  <a:txBody>
                    <a:bodyPr/>
                    <a:lstStyle/>
                    <a:p>
                      <a:pPr algn="r" fontAlgn="b"/>
                      <a:r>
                        <a:rPr lang="en-US" sz="700" b="0" i="0" u="none" strike="noStrike" dirty="0">
                          <a:effectLst/>
                          <a:latin typeface="Arial" panose="020B0604020202020204" pitchFamily="34" charset="0"/>
                        </a:rPr>
                        <a:t>170.00</a:t>
                      </a:r>
                    </a:p>
                  </a:txBody>
                  <a:tcPr marL="7913" marR="7913" marT="7913" marB="0" anchor="b">
                    <a:lnL>
                      <a:noFill/>
                    </a:lnL>
                    <a:lnR>
                      <a:noFill/>
                    </a:lnR>
                    <a:lnT>
                      <a:noFill/>
                    </a:lnT>
                    <a:lnB>
                      <a:noFill/>
                    </a:lnB>
                    <a:solidFill>
                      <a:srgbClr val="FFFF99"/>
                    </a:solidFill>
                  </a:tcPr>
                </a:tc>
                <a:extLst>
                  <a:ext uri="{0D108BD9-81ED-4DB2-BD59-A6C34878D82A}">
                    <a16:rowId xmlns:a16="http://schemas.microsoft.com/office/drawing/2014/main" val="2270577506"/>
                  </a:ext>
                </a:extLst>
              </a:tr>
              <a:tr h="142435">
                <a:tc>
                  <a:txBody>
                    <a:bodyPr/>
                    <a:lstStyle/>
                    <a:p>
                      <a:pPr algn="l" fontAlgn="b"/>
                      <a:endParaRPr lang="en-US" sz="700" b="1" i="0" u="none" strike="noStrike" dirty="0">
                        <a:solidFill>
                          <a:srgbClr val="000000"/>
                        </a:solidFill>
                        <a:effectLst/>
                        <a:latin typeface="Arial" panose="020B0604020202020204" pitchFamily="34" charset="0"/>
                      </a:endParaRPr>
                    </a:p>
                  </a:txBody>
                  <a:tcPr marL="7913" marR="7913" marT="7913" marB="0" anchor="b">
                    <a:lnL>
                      <a:noFill/>
                    </a:lnL>
                    <a:lnR>
                      <a:noFill/>
                    </a:lnR>
                    <a:lnT>
                      <a:noFill/>
                    </a:lnT>
                    <a:lnB>
                      <a:noFill/>
                    </a:lnB>
                  </a:tcPr>
                </a:tc>
                <a:tc>
                  <a:txBody>
                    <a:bodyPr/>
                    <a:lstStyle/>
                    <a:p>
                      <a:pPr algn="l" fontAlgn="b"/>
                      <a:endParaRPr lang="en-US" sz="700" b="1" i="0" u="none" strike="noStrike" dirty="0">
                        <a:solidFill>
                          <a:srgbClr val="000000"/>
                        </a:solidFill>
                        <a:effectLst/>
                        <a:latin typeface="Arial" panose="020B0604020202020204" pitchFamily="34" charset="0"/>
                      </a:endParaRPr>
                    </a:p>
                  </a:txBody>
                  <a:tcPr marL="7913" marR="7913" marT="7913" marB="0" anchor="b">
                    <a:lnL>
                      <a:noFill/>
                    </a:lnL>
                    <a:lnR>
                      <a:noFill/>
                    </a:lnR>
                    <a:lnT>
                      <a:noFill/>
                    </a:lnT>
                    <a:lnB>
                      <a:noFill/>
                    </a:lnB>
                  </a:tcPr>
                </a:tc>
                <a:tc>
                  <a:txBody>
                    <a:bodyPr/>
                    <a:lstStyle/>
                    <a:p>
                      <a:pPr algn="l" fontAlgn="b"/>
                      <a:endParaRPr lang="en-US" sz="700" b="1" i="0" u="none" strike="noStrike" dirty="0">
                        <a:solidFill>
                          <a:srgbClr val="000000"/>
                        </a:solidFill>
                        <a:effectLst/>
                        <a:latin typeface="Arial" panose="020B0604020202020204" pitchFamily="34" charset="0"/>
                      </a:endParaRPr>
                    </a:p>
                  </a:txBody>
                  <a:tcPr marL="7913" marR="7913" marT="7913" marB="0" anchor="b">
                    <a:lnL>
                      <a:noFill/>
                    </a:lnL>
                    <a:lnR>
                      <a:noFill/>
                    </a:lnR>
                    <a:lnT>
                      <a:noFill/>
                    </a:lnT>
                    <a:lnB>
                      <a:noFill/>
                    </a:lnB>
                  </a:tcPr>
                </a:tc>
                <a:tc gridSpan="4">
                  <a:txBody>
                    <a:bodyPr/>
                    <a:lstStyle/>
                    <a:p>
                      <a:pPr algn="l" fontAlgn="b"/>
                      <a:r>
                        <a:rPr lang="en-US" sz="700" b="1" i="0" u="none" strike="noStrike" dirty="0">
                          <a:solidFill>
                            <a:srgbClr val="000000"/>
                          </a:solidFill>
                          <a:effectLst/>
                          <a:latin typeface="Arial" panose="020B0604020202020204" pitchFamily="34" charset="0"/>
                        </a:rPr>
                        <a:t>56704 · BIKE TRAIL EXPENSE - Other</a:t>
                      </a:r>
                    </a:p>
                  </a:txBody>
                  <a:tcPr marL="7913" marR="7913" marT="7913" marB="0" anchor="b">
                    <a:lnL>
                      <a:noFill/>
                    </a:lnL>
                    <a:lnR>
                      <a:noFill/>
                    </a:lnR>
                    <a:lnT>
                      <a:noFill/>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r" fontAlgn="b"/>
                      <a:r>
                        <a:rPr lang="en-US" sz="700" b="0" i="0" u="none" strike="noStrike" dirty="0">
                          <a:solidFill>
                            <a:srgbClr val="000000"/>
                          </a:solidFill>
                          <a:effectLst/>
                          <a:latin typeface="Arial" panose="020B0604020202020204" pitchFamily="34" charset="0"/>
                        </a:rPr>
                        <a:t>2,769.40</a:t>
                      </a:r>
                    </a:p>
                  </a:txBody>
                  <a:tcPr marL="7913" marR="7913" marT="7913" marB="0" anchor="b">
                    <a:lnL>
                      <a:noFill/>
                    </a:lnL>
                    <a:lnR>
                      <a:noFill/>
                    </a:lnR>
                    <a:lnT>
                      <a:noFill/>
                    </a:lnT>
                    <a:lnB w="12700" cap="flat" cmpd="sng" algn="ctr">
                      <a:solidFill>
                        <a:srgbClr val="000000"/>
                      </a:solidFill>
                      <a:prstDash val="solid"/>
                      <a:round/>
                      <a:headEnd type="none" w="med" len="med"/>
                      <a:tailEnd type="none" w="med" len="med"/>
                    </a:lnB>
                    <a:solidFill>
                      <a:srgbClr val="CCCCFF"/>
                    </a:solidFill>
                  </a:tcPr>
                </a:tc>
                <a:tc>
                  <a:txBody>
                    <a:bodyPr/>
                    <a:lstStyle/>
                    <a:p>
                      <a:pPr algn="r" fontAlgn="b"/>
                      <a:r>
                        <a:rPr lang="en-US" sz="700" b="0" i="0" u="none" strike="noStrike" dirty="0">
                          <a:solidFill>
                            <a:srgbClr val="000000"/>
                          </a:solidFill>
                          <a:effectLst/>
                          <a:latin typeface="Arial" panose="020B0604020202020204" pitchFamily="34" charset="0"/>
                        </a:rPr>
                        <a:t>6,966.29</a:t>
                      </a:r>
                    </a:p>
                  </a:txBody>
                  <a:tcPr marL="7913" marR="7913" marT="7913" marB="0" anchor="b">
                    <a:lnL>
                      <a:noFill/>
                    </a:lnL>
                    <a:lnR>
                      <a:noFill/>
                    </a:lnR>
                    <a:lnT>
                      <a:noFill/>
                    </a:lnT>
                    <a:lnB w="12700" cap="flat" cmpd="sng" algn="ctr">
                      <a:solidFill>
                        <a:srgbClr val="000000"/>
                      </a:solidFill>
                      <a:prstDash val="solid"/>
                      <a:round/>
                      <a:headEnd type="none" w="med" len="med"/>
                      <a:tailEnd type="none" w="med" len="med"/>
                    </a:lnB>
                    <a:solidFill>
                      <a:srgbClr val="99CCFF"/>
                    </a:solidFill>
                  </a:tcPr>
                </a:tc>
                <a:tc>
                  <a:txBody>
                    <a:bodyPr/>
                    <a:lstStyle/>
                    <a:p>
                      <a:pPr algn="r" fontAlgn="b"/>
                      <a:r>
                        <a:rPr lang="en-US" sz="700" b="0" i="0" u="none" strike="noStrike" dirty="0">
                          <a:solidFill>
                            <a:srgbClr val="000000"/>
                          </a:solidFill>
                          <a:effectLst/>
                          <a:latin typeface="Arial" panose="020B0604020202020204" pitchFamily="34" charset="0"/>
                        </a:rPr>
                        <a:t>36,477.91</a:t>
                      </a:r>
                    </a:p>
                  </a:txBody>
                  <a:tcPr marL="7913" marR="7913" marT="7913" marB="0" anchor="b">
                    <a:lnL>
                      <a:noFill/>
                    </a:lnL>
                    <a:lnR>
                      <a:noFill/>
                    </a:lnR>
                    <a:lnT>
                      <a:noFill/>
                    </a:lnT>
                    <a:lnB w="12700" cap="flat" cmpd="sng" algn="ctr">
                      <a:solidFill>
                        <a:srgbClr val="000000"/>
                      </a:solidFill>
                      <a:prstDash val="solid"/>
                      <a:round/>
                      <a:headEnd type="none" w="med" len="med"/>
                      <a:tailEnd type="none" w="med" len="med"/>
                    </a:lnB>
                    <a:solidFill>
                      <a:srgbClr val="FFFF99"/>
                    </a:solidFill>
                  </a:tcPr>
                </a:tc>
                <a:tc>
                  <a:txBody>
                    <a:bodyPr/>
                    <a:lstStyle/>
                    <a:p>
                      <a:pPr algn="r" fontAlgn="b"/>
                      <a:r>
                        <a:rPr lang="en-US" sz="700" b="0" i="0" u="none" strike="noStrike" dirty="0">
                          <a:solidFill>
                            <a:srgbClr val="000000"/>
                          </a:solidFill>
                          <a:effectLst/>
                          <a:latin typeface="Arial" panose="020B0604020202020204" pitchFamily="34" charset="0"/>
                        </a:rPr>
                        <a:t>949.44</a:t>
                      </a:r>
                    </a:p>
                  </a:txBody>
                  <a:tcPr marL="7913" marR="7913" marT="7913" marB="0" anchor="b">
                    <a:lnL>
                      <a:noFill/>
                    </a:lnL>
                    <a:lnR>
                      <a:noFill/>
                    </a:lnR>
                    <a:lnT>
                      <a:noFill/>
                    </a:lnT>
                    <a:lnB w="12700" cap="flat" cmpd="sng" algn="ctr">
                      <a:solidFill>
                        <a:srgbClr val="000000"/>
                      </a:solidFill>
                      <a:prstDash val="solid"/>
                      <a:round/>
                      <a:headEnd type="none" w="med" len="med"/>
                      <a:tailEnd type="none" w="med" len="med"/>
                    </a:lnB>
                    <a:solidFill>
                      <a:srgbClr val="FFFF99"/>
                    </a:solidFill>
                  </a:tcPr>
                </a:tc>
                <a:tc>
                  <a:txBody>
                    <a:bodyPr/>
                    <a:lstStyle/>
                    <a:p>
                      <a:pPr algn="r" fontAlgn="b"/>
                      <a:r>
                        <a:rPr lang="en-US" sz="700" b="0" i="0" u="none" strike="noStrike" dirty="0">
                          <a:solidFill>
                            <a:srgbClr val="000000"/>
                          </a:solidFill>
                          <a:effectLst/>
                          <a:latin typeface="Arial" panose="020B0604020202020204" pitchFamily="34" charset="0"/>
                        </a:rPr>
                        <a:t>4,050.56</a:t>
                      </a:r>
                    </a:p>
                  </a:txBody>
                  <a:tcPr marL="7913" marR="7913" marT="7913" marB="0" anchor="b">
                    <a:lnL>
                      <a:noFill/>
                    </a:lnL>
                    <a:lnR>
                      <a:noFill/>
                    </a:lnR>
                    <a:lnT>
                      <a:noFill/>
                    </a:lnT>
                    <a:lnB w="12700" cap="flat" cmpd="sng" algn="ctr">
                      <a:solidFill>
                        <a:srgbClr val="000000"/>
                      </a:solidFill>
                      <a:prstDash val="solid"/>
                      <a:round/>
                      <a:headEnd type="none" w="med" len="med"/>
                      <a:tailEnd type="none" w="med" len="med"/>
                    </a:lnB>
                    <a:solidFill>
                      <a:srgbClr val="FFFF99"/>
                    </a:solidFill>
                  </a:tcPr>
                </a:tc>
                <a:tc>
                  <a:txBody>
                    <a:bodyPr/>
                    <a:lstStyle/>
                    <a:p>
                      <a:pPr algn="r" fontAlgn="b"/>
                      <a:r>
                        <a:rPr lang="en-US" sz="700" b="0" i="0" u="none" strike="noStrike" dirty="0">
                          <a:solidFill>
                            <a:srgbClr val="000000"/>
                          </a:solidFill>
                          <a:effectLst/>
                          <a:latin typeface="Arial" panose="020B0604020202020204" pitchFamily="34" charset="0"/>
                        </a:rPr>
                        <a:t>5,000.00</a:t>
                      </a:r>
                    </a:p>
                  </a:txBody>
                  <a:tcPr marL="7913" marR="7913" marT="7913" marB="0" anchor="b">
                    <a:lnL>
                      <a:noFill/>
                    </a:lnL>
                    <a:lnR>
                      <a:noFill/>
                    </a:lnR>
                    <a:lnT>
                      <a:noFill/>
                    </a:lnT>
                    <a:lnB w="12700" cap="flat" cmpd="sng" algn="ctr">
                      <a:solidFill>
                        <a:srgbClr val="000000"/>
                      </a:solidFill>
                      <a:prstDash val="solid"/>
                      <a:round/>
                      <a:headEnd type="none" w="med" len="med"/>
                      <a:tailEnd type="none" w="med" len="med"/>
                    </a:lnB>
                    <a:solidFill>
                      <a:srgbClr val="FFFF99"/>
                    </a:solidFill>
                  </a:tcPr>
                </a:tc>
                <a:tc>
                  <a:txBody>
                    <a:bodyPr/>
                    <a:lstStyle/>
                    <a:p>
                      <a:pPr algn="r" fontAlgn="b"/>
                      <a:r>
                        <a:rPr lang="en-US" sz="700" b="0" i="0" u="none" strike="noStrike" dirty="0">
                          <a:solidFill>
                            <a:srgbClr val="000000"/>
                          </a:solidFill>
                          <a:effectLst/>
                          <a:latin typeface="Arial" panose="020B0604020202020204" pitchFamily="34" charset="0"/>
                        </a:rPr>
                        <a:t>5,000.00</a:t>
                      </a:r>
                    </a:p>
                  </a:txBody>
                  <a:tcPr marL="7913" marR="7913" marT="7913" marB="0" anchor="b">
                    <a:lnL>
                      <a:noFill/>
                    </a:lnL>
                    <a:lnR>
                      <a:noFill/>
                    </a:lnR>
                    <a:lnT>
                      <a:noFill/>
                    </a:lnT>
                    <a:lnB w="12700" cap="flat" cmpd="sng" algn="ctr">
                      <a:solidFill>
                        <a:srgbClr val="000000"/>
                      </a:solidFill>
                      <a:prstDash val="solid"/>
                      <a:round/>
                      <a:headEnd type="none" w="med" len="med"/>
                      <a:tailEnd type="none" w="med" len="med"/>
                    </a:lnB>
                    <a:solidFill>
                      <a:srgbClr val="FFFF99"/>
                    </a:solidFill>
                  </a:tcPr>
                </a:tc>
                <a:tc>
                  <a:txBody>
                    <a:bodyPr/>
                    <a:lstStyle/>
                    <a:p>
                      <a:pPr algn="r" fontAlgn="b"/>
                      <a:r>
                        <a:rPr lang="en-US" sz="700" b="0" i="0" u="none" strike="noStrike" dirty="0">
                          <a:solidFill>
                            <a:srgbClr val="000000"/>
                          </a:solidFill>
                          <a:effectLst/>
                          <a:latin typeface="Arial" panose="020B0604020202020204" pitchFamily="34" charset="0"/>
                        </a:rPr>
                        <a:t>0.00</a:t>
                      </a:r>
                    </a:p>
                  </a:txBody>
                  <a:tcPr marL="7913" marR="7913" marT="7913" marB="0" anchor="b">
                    <a:lnL>
                      <a:noFill/>
                    </a:lnL>
                    <a:lnR>
                      <a:noFill/>
                    </a:lnR>
                    <a:lnT>
                      <a:noFill/>
                    </a:lnT>
                    <a:lnB w="12700" cap="flat" cmpd="sng" algn="ctr">
                      <a:solidFill>
                        <a:srgbClr val="000000"/>
                      </a:solidFill>
                      <a:prstDash val="solid"/>
                      <a:round/>
                      <a:headEnd type="none" w="med" len="med"/>
                      <a:tailEnd type="none" w="med" len="med"/>
                    </a:lnB>
                    <a:solidFill>
                      <a:srgbClr val="FFFF99"/>
                    </a:solidFill>
                  </a:tcPr>
                </a:tc>
                <a:extLst>
                  <a:ext uri="{0D108BD9-81ED-4DB2-BD59-A6C34878D82A}">
                    <a16:rowId xmlns:a16="http://schemas.microsoft.com/office/drawing/2014/main" val="1253612602"/>
                  </a:ext>
                </a:extLst>
              </a:tr>
              <a:tr h="142435">
                <a:tc>
                  <a:txBody>
                    <a:bodyPr/>
                    <a:lstStyle/>
                    <a:p>
                      <a:pPr algn="l" fontAlgn="b"/>
                      <a:endParaRPr lang="en-US" sz="700" b="1" i="0" u="none" strike="noStrike" dirty="0">
                        <a:solidFill>
                          <a:srgbClr val="000000"/>
                        </a:solidFill>
                        <a:effectLst/>
                        <a:latin typeface="Arial" panose="020B0604020202020204" pitchFamily="34" charset="0"/>
                      </a:endParaRPr>
                    </a:p>
                  </a:txBody>
                  <a:tcPr marL="7913" marR="7913" marT="7913" marB="0" anchor="b">
                    <a:lnL>
                      <a:noFill/>
                    </a:lnL>
                    <a:lnR>
                      <a:noFill/>
                    </a:lnR>
                    <a:lnT>
                      <a:noFill/>
                    </a:lnT>
                    <a:lnB>
                      <a:noFill/>
                    </a:lnB>
                  </a:tcPr>
                </a:tc>
                <a:tc>
                  <a:txBody>
                    <a:bodyPr/>
                    <a:lstStyle/>
                    <a:p>
                      <a:pPr algn="l" fontAlgn="b"/>
                      <a:endParaRPr lang="en-US" sz="700" b="1" i="0" u="none" strike="noStrike" dirty="0">
                        <a:solidFill>
                          <a:srgbClr val="000000"/>
                        </a:solidFill>
                        <a:effectLst/>
                        <a:latin typeface="Arial" panose="020B0604020202020204" pitchFamily="34" charset="0"/>
                      </a:endParaRPr>
                    </a:p>
                  </a:txBody>
                  <a:tcPr marL="7913" marR="7913" marT="7913" marB="0" anchor="b">
                    <a:lnL>
                      <a:noFill/>
                    </a:lnL>
                    <a:lnR>
                      <a:noFill/>
                    </a:lnR>
                    <a:lnT>
                      <a:noFill/>
                    </a:lnT>
                    <a:lnB>
                      <a:noFill/>
                    </a:lnB>
                  </a:tcPr>
                </a:tc>
                <a:tc gridSpan="3">
                  <a:txBody>
                    <a:bodyPr/>
                    <a:lstStyle/>
                    <a:p>
                      <a:pPr algn="l" fontAlgn="b"/>
                      <a:r>
                        <a:rPr lang="en-US" sz="700" b="1" i="0" u="none" strike="noStrike" dirty="0">
                          <a:solidFill>
                            <a:srgbClr val="000000"/>
                          </a:solidFill>
                          <a:effectLst/>
                          <a:latin typeface="Arial" panose="020B0604020202020204" pitchFamily="34" charset="0"/>
                        </a:rPr>
                        <a:t>Total 56704 · BIKE TRAIL EXPENSE</a:t>
                      </a:r>
                    </a:p>
                  </a:txBody>
                  <a:tcPr marL="7913" marR="7913" marT="7913" marB="0" anchor="b">
                    <a:lnL>
                      <a:noFill/>
                    </a:lnL>
                    <a:lnR>
                      <a:noFill/>
                    </a:lnR>
                    <a:lnT>
                      <a:noFill/>
                    </a:lnT>
                    <a:lnB>
                      <a:noFill/>
                    </a:lnB>
                  </a:tcPr>
                </a:tc>
                <a:tc hMerge="1">
                  <a:txBody>
                    <a:bodyPr/>
                    <a:lstStyle/>
                    <a:p>
                      <a:endParaRPr lang="en-US"/>
                    </a:p>
                  </a:txBody>
                  <a:tcPr/>
                </a:tc>
                <a:tc hMerge="1">
                  <a:txBody>
                    <a:bodyPr/>
                    <a:lstStyle/>
                    <a:p>
                      <a:endParaRPr lang="en-US"/>
                    </a:p>
                  </a:txBody>
                  <a:tcPr/>
                </a:tc>
                <a:tc>
                  <a:txBody>
                    <a:bodyPr/>
                    <a:lstStyle/>
                    <a:p>
                      <a:pPr algn="l" fontAlgn="b"/>
                      <a:endParaRPr lang="en-US" sz="700" b="1" i="0" u="none" strike="noStrike" dirty="0">
                        <a:solidFill>
                          <a:srgbClr val="000000"/>
                        </a:solidFill>
                        <a:effectLst/>
                        <a:latin typeface="Arial" panose="020B0604020202020204" pitchFamily="34" charset="0"/>
                      </a:endParaRPr>
                    </a:p>
                  </a:txBody>
                  <a:tcPr marL="7913" marR="7913" marT="7913" marB="0" anchor="b">
                    <a:lnL>
                      <a:noFill/>
                    </a:lnL>
                    <a:lnR>
                      <a:noFill/>
                    </a:lnR>
                    <a:lnT>
                      <a:noFill/>
                    </a:lnT>
                    <a:lnB>
                      <a:noFill/>
                    </a:lnB>
                  </a:tcPr>
                </a:tc>
                <a:tc>
                  <a:txBody>
                    <a:bodyPr/>
                    <a:lstStyle/>
                    <a:p>
                      <a:pPr algn="l" fontAlgn="b"/>
                      <a:endParaRPr lang="en-US" sz="700" b="1" i="0" u="none" strike="noStrike" dirty="0">
                        <a:solidFill>
                          <a:srgbClr val="000000"/>
                        </a:solidFill>
                        <a:effectLst/>
                        <a:latin typeface="Arial" panose="020B0604020202020204" pitchFamily="34" charset="0"/>
                      </a:endParaRPr>
                    </a:p>
                  </a:txBody>
                  <a:tcPr marL="7913" marR="7913" marT="7913" marB="0" anchor="b">
                    <a:lnL>
                      <a:noFill/>
                    </a:lnL>
                    <a:lnR>
                      <a:noFill/>
                    </a:lnR>
                    <a:lnT>
                      <a:noFill/>
                    </a:lnT>
                    <a:lnB>
                      <a:noFill/>
                    </a:lnB>
                  </a:tcPr>
                </a:tc>
                <a:tc>
                  <a:txBody>
                    <a:bodyPr/>
                    <a:lstStyle/>
                    <a:p>
                      <a:pPr algn="r" fontAlgn="b"/>
                      <a:r>
                        <a:rPr lang="en-US" sz="700" b="0" i="0" u="none" strike="noStrike" dirty="0">
                          <a:solidFill>
                            <a:srgbClr val="000000"/>
                          </a:solidFill>
                          <a:effectLst/>
                          <a:latin typeface="Arial" panose="020B0604020202020204" pitchFamily="34" charset="0"/>
                        </a:rPr>
                        <a:t>71,189.95</a:t>
                      </a:r>
                    </a:p>
                  </a:txBody>
                  <a:tcPr marL="7913" marR="7913" marT="7913"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CCCFF"/>
                    </a:solidFill>
                  </a:tcPr>
                </a:tc>
                <a:tc>
                  <a:txBody>
                    <a:bodyPr/>
                    <a:lstStyle/>
                    <a:p>
                      <a:pPr algn="r" fontAlgn="b"/>
                      <a:r>
                        <a:rPr lang="en-US" sz="700" b="0" i="0" u="none" strike="noStrike" dirty="0">
                          <a:solidFill>
                            <a:srgbClr val="000000"/>
                          </a:solidFill>
                          <a:effectLst/>
                          <a:latin typeface="Arial" panose="020B0604020202020204" pitchFamily="34" charset="0"/>
                        </a:rPr>
                        <a:t>9,684.81</a:t>
                      </a:r>
                    </a:p>
                  </a:txBody>
                  <a:tcPr marL="7913" marR="7913" marT="7913"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9CCFF"/>
                    </a:solidFill>
                  </a:tcPr>
                </a:tc>
                <a:tc>
                  <a:txBody>
                    <a:bodyPr/>
                    <a:lstStyle/>
                    <a:p>
                      <a:pPr algn="r" fontAlgn="b"/>
                      <a:r>
                        <a:rPr lang="en-US" sz="700" b="0" i="0" u="none" strike="noStrike" dirty="0">
                          <a:solidFill>
                            <a:srgbClr val="000000"/>
                          </a:solidFill>
                          <a:effectLst/>
                          <a:latin typeface="Arial" panose="020B0604020202020204" pitchFamily="34" charset="0"/>
                        </a:rPr>
                        <a:t>64,099.51</a:t>
                      </a:r>
                    </a:p>
                  </a:txBody>
                  <a:tcPr marL="7913" marR="7913" marT="7913"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99"/>
                    </a:solidFill>
                  </a:tcPr>
                </a:tc>
                <a:tc>
                  <a:txBody>
                    <a:bodyPr/>
                    <a:lstStyle/>
                    <a:p>
                      <a:pPr algn="r" fontAlgn="b"/>
                      <a:r>
                        <a:rPr lang="en-US" sz="700" b="0" i="0" u="none" strike="noStrike" dirty="0">
                          <a:solidFill>
                            <a:srgbClr val="000000"/>
                          </a:solidFill>
                          <a:effectLst/>
                          <a:latin typeface="Arial" panose="020B0604020202020204" pitchFamily="34" charset="0"/>
                        </a:rPr>
                        <a:t>6,143.91</a:t>
                      </a:r>
                    </a:p>
                  </a:txBody>
                  <a:tcPr marL="7913" marR="7913" marT="7913"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99"/>
                    </a:solidFill>
                  </a:tcPr>
                </a:tc>
                <a:tc>
                  <a:txBody>
                    <a:bodyPr/>
                    <a:lstStyle/>
                    <a:p>
                      <a:pPr algn="r" fontAlgn="b"/>
                      <a:r>
                        <a:rPr lang="en-US" sz="700" b="0" i="0" u="none" strike="noStrike" dirty="0">
                          <a:solidFill>
                            <a:srgbClr val="000000"/>
                          </a:solidFill>
                          <a:effectLst/>
                          <a:latin typeface="Arial" panose="020B0604020202020204" pitchFamily="34" charset="0"/>
                        </a:rPr>
                        <a:t>4,288.72</a:t>
                      </a:r>
                    </a:p>
                  </a:txBody>
                  <a:tcPr marL="7913" marR="7913" marT="7913"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99"/>
                    </a:solidFill>
                  </a:tcPr>
                </a:tc>
                <a:tc>
                  <a:txBody>
                    <a:bodyPr/>
                    <a:lstStyle/>
                    <a:p>
                      <a:pPr algn="r" fontAlgn="b"/>
                      <a:r>
                        <a:rPr lang="en-US" sz="700" b="0" i="0" u="none" strike="noStrike" dirty="0">
                          <a:solidFill>
                            <a:srgbClr val="000000"/>
                          </a:solidFill>
                          <a:effectLst/>
                          <a:latin typeface="Arial" panose="020B0604020202020204" pitchFamily="34" charset="0"/>
                        </a:rPr>
                        <a:t>10,432.63</a:t>
                      </a:r>
                    </a:p>
                  </a:txBody>
                  <a:tcPr marL="7913" marR="7913" marT="7913"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99"/>
                    </a:solidFill>
                  </a:tcPr>
                </a:tc>
                <a:tc>
                  <a:txBody>
                    <a:bodyPr/>
                    <a:lstStyle/>
                    <a:p>
                      <a:pPr algn="r" fontAlgn="b"/>
                      <a:r>
                        <a:rPr lang="en-US" sz="700" b="0" i="0" u="none" strike="noStrike" dirty="0">
                          <a:solidFill>
                            <a:srgbClr val="000000"/>
                          </a:solidFill>
                          <a:effectLst/>
                          <a:latin typeface="Arial" panose="020B0604020202020204" pitchFamily="34" charset="0"/>
                        </a:rPr>
                        <a:t>8,856.35</a:t>
                      </a:r>
                    </a:p>
                  </a:txBody>
                  <a:tcPr marL="7913" marR="7913" marT="7913"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99"/>
                    </a:solidFill>
                  </a:tcPr>
                </a:tc>
                <a:tc>
                  <a:txBody>
                    <a:bodyPr/>
                    <a:lstStyle/>
                    <a:p>
                      <a:pPr algn="r" fontAlgn="b"/>
                      <a:r>
                        <a:rPr lang="en-US" sz="700" b="0" i="0" u="none" strike="noStrike" dirty="0">
                          <a:solidFill>
                            <a:srgbClr val="000000"/>
                          </a:solidFill>
                          <a:effectLst/>
                          <a:latin typeface="Arial" panose="020B0604020202020204" pitchFamily="34" charset="0"/>
                        </a:rPr>
                        <a:t>5,005.00</a:t>
                      </a:r>
                    </a:p>
                  </a:txBody>
                  <a:tcPr marL="7913" marR="7913" marT="7913"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99"/>
                    </a:solidFill>
                  </a:tcPr>
                </a:tc>
                <a:extLst>
                  <a:ext uri="{0D108BD9-81ED-4DB2-BD59-A6C34878D82A}">
                    <a16:rowId xmlns:a16="http://schemas.microsoft.com/office/drawing/2014/main" val="417715999"/>
                  </a:ext>
                </a:extLst>
              </a:tr>
            </a:tbl>
          </a:graphicData>
        </a:graphic>
      </p:graphicFrame>
      <p:sp>
        <p:nvSpPr>
          <p:cNvPr id="4" name="Rectangle 3">
            <a:extLst>
              <a:ext uri="{FF2B5EF4-FFF2-40B4-BE49-F238E27FC236}">
                <a16:creationId xmlns:a16="http://schemas.microsoft.com/office/drawing/2014/main" id="{3B521900-285A-4D60-A6E7-03BE7D903942}"/>
              </a:ext>
            </a:extLst>
          </p:cNvPr>
          <p:cNvSpPr/>
          <p:nvPr/>
        </p:nvSpPr>
        <p:spPr>
          <a:xfrm>
            <a:off x="3556337" y="3244334"/>
            <a:ext cx="2031325" cy="369332"/>
          </a:xfrm>
          <a:prstGeom prst="rect">
            <a:avLst/>
          </a:prstGeom>
        </p:spPr>
        <p:txBody>
          <a:bodyPr wrap="none">
            <a:spAutoFit/>
          </a:bodyPr>
          <a:lstStyle/>
          <a:p>
            <a:pPr lvl="2"/>
            <a:r>
              <a:rPr lang="en-US" dirty="0">
                <a:solidFill>
                  <a:srgbClr val="000000"/>
                </a:solidFill>
                <a:latin typeface="Times New Roman" panose="02020603050405020304" pitchFamily="18" charset="0"/>
              </a:rPr>
              <a:t>	</a:t>
            </a:r>
            <a:endParaRPr lang="en-US" dirty="0">
              <a:solidFill>
                <a:prstClr val="black"/>
              </a:solidFill>
            </a:endParaRPr>
          </a:p>
        </p:txBody>
      </p:sp>
      <p:sp>
        <p:nvSpPr>
          <p:cNvPr id="5" name="Rectangle 4">
            <a:extLst>
              <a:ext uri="{FF2B5EF4-FFF2-40B4-BE49-F238E27FC236}">
                <a16:creationId xmlns:a16="http://schemas.microsoft.com/office/drawing/2014/main" id="{739660ED-687C-43CA-B6C9-DE7CDF8475AE}"/>
              </a:ext>
            </a:extLst>
          </p:cNvPr>
          <p:cNvSpPr/>
          <p:nvPr/>
        </p:nvSpPr>
        <p:spPr>
          <a:xfrm>
            <a:off x="425807" y="4234934"/>
            <a:ext cx="7937143" cy="599651"/>
          </a:xfrm>
          <a:prstGeom prst="rect">
            <a:avLst/>
          </a:prstGeom>
        </p:spPr>
        <p:txBody>
          <a:bodyPr wrap="square">
            <a:spAutoFit/>
          </a:bodyPr>
          <a:lstStyle/>
          <a:p>
            <a:pPr lvl="1">
              <a:lnSpc>
                <a:spcPct val="90000"/>
              </a:lnSpc>
              <a:spcBef>
                <a:spcPts val="500"/>
              </a:spcBef>
            </a:pPr>
            <a:r>
              <a:rPr lang="en-US" sz="1600">
                <a:solidFill>
                  <a:prstClr val="black"/>
                </a:solidFill>
              </a:rPr>
              <a:t>56704 Bike wages, social security, retirement increased</a:t>
            </a:r>
          </a:p>
          <a:p>
            <a:pPr lvl="1">
              <a:lnSpc>
                <a:spcPct val="90000"/>
              </a:lnSpc>
              <a:spcBef>
                <a:spcPts val="500"/>
              </a:spcBef>
            </a:pPr>
            <a:r>
              <a:rPr lang="en-US" sz="1600">
                <a:solidFill>
                  <a:prstClr val="black"/>
                </a:solidFill>
              </a:rPr>
              <a:t>56705 AIS Lake Fund increased for clean boats program, DNR Grant is expected</a:t>
            </a:r>
            <a:endParaRPr lang="en-US" sz="1600" dirty="0">
              <a:solidFill>
                <a:prstClr val="black"/>
              </a:solidFill>
            </a:endParaRPr>
          </a:p>
        </p:txBody>
      </p:sp>
    </p:spTree>
    <p:extLst>
      <p:ext uri="{BB962C8B-B14F-4D97-AF65-F5344CB8AC3E}">
        <p14:creationId xmlns:p14="http://schemas.microsoft.com/office/powerpoint/2010/main" val="199327503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70317" y="408898"/>
            <a:ext cx="8373683" cy="643776"/>
          </a:xfrm>
        </p:spPr>
        <p:txBody>
          <a:bodyPr>
            <a:normAutofit fontScale="90000"/>
          </a:bodyPr>
          <a:lstStyle/>
          <a:p>
            <a:r>
              <a:rPr lang="en-US" b="1" dirty="0"/>
              <a:t>Capital &amp; Debt</a:t>
            </a:r>
            <a:endParaRPr lang="en-US" sz="2400" b="1" dirty="0"/>
          </a:p>
        </p:txBody>
      </p:sp>
      <p:sp>
        <p:nvSpPr>
          <p:cNvPr id="6" name="Content Placeholder 5"/>
          <p:cNvSpPr>
            <a:spLocks noGrp="1"/>
          </p:cNvSpPr>
          <p:nvPr>
            <p:ph idx="1"/>
          </p:nvPr>
        </p:nvSpPr>
        <p:spPr>
          <a:xfrm>
            <a:off x="425806" y="5526157"/>
            <a:ext cx="8162520" cy="752902"/>
          </a:xfrm>
          <a:ln>
            <a:solidFill>
              <a:schemeClr val="tx1"/>
            </a:solidFill>
          </a:ln>
        </p:spPr>
        <p:txBody>
          <a:bodyPr>
            <a:normAutofit/>
          </a:bodyPr>
          <a:lstStyle/>
          <a:p>
            <a:endParaRPr lang="en-US" sz="1800" dirty="0"/>
          </a:p>
          <a:p>
            <a:endParaRPr lang="en-US" sz="1800" dirty="0"/>
          </a:p>
        </p:txBody>
      </p:sp>
      <p:graphicFrame>
        <p:nvGraphicFramePr>
          <p:cNvPr id="3" name="Table 2">
            <a:extLst>
              <a:ext uri="{FF2B5EF4-FFF2-40B4-BE49-F238E27FC236}">
                <a16:creationId xmlns:a16="http://schemas.microsoft.com/office/drawing/2014/main" id="{A5396BCB-9D88-4A0A-A893-8D3B26A283B6}"/>
              </a:ext>
            </a:extLst>
          </p:cNvPr>
          <p:cNvGraphicFramePr>
            <a:graphicFrameLocks noGrp="1"/>
          </p:cNvGraphicFramePr>
          <p:nvPr>
            <p:extLst>
              <p:ext uri="{D42A27DB-BD31-4B8C-83A1-F6EECF244321}">
                <p14:modId xmlns:p14="http://schemas.microsoft.com/office/powerpoint/2010/main" val="2587352513"/>
              </p:ext>
            </p:extLst>
          </p:nvPr>
        </p:nvGraphicFramePr>
        <p:xfrm>
          <a:off x="425806" y="1451996"/>
          <a:ext cx="7886699" cy="2315639"/>
        </p:xfrm>
        <a:graphic>
          <a:graphicData uri="http://schemas.openxmlformats.org/drawingml/2006/table">
            <a:tbl>
              <a:tblPr/>
              <a:tblGrid>
                <a:gridCol w="97267">
                  <a:extLst>
                    <a:ext uri="{9D8B030D-6E8A-4147-A177-3AD203B41FA5}">
                      <a16:colId xmlns:a16="http://schemas.microsoft.com/office/drawing/2014/main" val="2697583779"/>
                    </a:ext>
                  </a:extLst>
                </a:gridCol>
                <a:gridCol w="97267">
                  <a:extLst>
                    <a:ext uri="{9D8B030D-6E8A-4147-A177-3AD203B41FA5}">
                      <a16:colId xmlns:a16="http://schemas.microsoft.com/office/drawing/2014/main" val="1051467557"/>
                    </a:ext>
                  </a:extLst>
                </a:gridCol>
                <a:gridCol w="2018282">
                  <a:extLst>
                    <a:ext uri="{9D8B030D-6E8A-4147-A177-3AD203B41FA5}">
                      <a16:colId xmlns:a16="http://schemas.microsoft.com/office/drawing/2014/main" val="1164727259"/>
                    </a:ext>
                  </a:extLst>
                </a:gridCol>
                <a:gridCol w="575494">
                  <a:extLst>
                    <a:ext uri="{9D8B030D-6E8A-4147-A177-3AD203B41FA5}">
                      <a16:colId xmlns:a16="http://schemas.microsoft.com/office/drawing/2014/main" val="3524078338"/>
                    </a:ext>
                  </a:extLst>
                </a:gridCol>
                <a:gridCol w="97267">
                  <a:extLst>
                    <a:ext uri="{9D8B030D-6E8A-4147-A177-3AD203B41FA5}">
                      <a16:colId xmlns:a16="http://schemas.microsoft.com/office/drawing/2014/main" val="2949428447"/>
                    </a:ext>
                  </a:extLst>
                </a:gridCol>
                <a:gridCol w="607916">
                  <a:extLst>
                    <a:ext uri="{9D8B030D-6E8A-4147-A177-3AD203B41FA5}">
                      <a16:colId xmlns:a16="http://schemas.microsoft.com/office/drawing/2014/main" val="841591882"/>
                    </a:ext>
                  </a:extLst>
                </a:gridCol>
                <a:gridCol w="97267">
                  <a:extLst>
                    <a:ext uri="{9D8B030D-6E8A-4147-A177-3AD203B41FA5}">
                      <a16:colId xmlns:a16="http://schemas.microsoft.com/office/drawing/2014/main" val="1168740931"/>
                    </a:ext>
                  </a:extLst>
                </a:gridCol>
                <a:gridCol w="607916">
                  <a:extLst>
                    <a:ext uri="{9D8B030D-6E8A-4147-A177-3AD203B41FA5}">
                      <a16:colId xmlns:a16="http://schemas.microsoft.com/office/drawing/2014/main" val="756002906"/>
                    </a:ext>
                  </a:extLst>
                </a:gridCol>
                <a:gridCol w="86459">
                  <a:extLst>
                    <a:ext uri="{9D8B030D-6E8A-4147-A177-3AD203B41FA5}">
                      <a16:colId xmlns:a16="http://schemas.microsoft.com/office/drawing/2014/main" val="1464946718"/>
                    </a:ext>
                  </a:extLst>
                </a:gridCol>
                <a:gridCol w="737605">
                  <a:extLst>
                    <a:ext uri="{9D8B030D-6E8A-4147-A177-3AD203B41FA5}">
                      <a16:colId xmlns:a16="http://schemas.microsoft.com/office/drawing/2014/main" val="1945140753"/>
                    </a:ext>
                  </a:extLst>
                </a:gridCol>
                <a:gridCol w="724095">
                  <a:extLst>
                    <a:ext uri="{9D8B030D-6E8A-4147-A177-3AD203B41FA5}">
                      <a16:colId xmlns:a16="http://schemas.microsoft.com/office/drawing/2014/main" val="3300928308"/>
                    </a:ext>
                  </a:extLst>
                </a:gridCol>
                <a:gridCol w="121583">
                  <a:extLst>
                    <a:ext uri="{9D8B030D-6E8A-4147-A177-3AD203B41FA5}">
                      <a16:colId xmlns:a16="http://schemas.microsoft.com/office/drawing/2014/main" val="1211386126"/>
                    </a:ext>
                  </a:extLst>
                </a:gridCol>
                <a:gridCol w="594407">
                  <a:extLst>
                    <a:ext uri="{9D8B030D-6E8A-4147-A177-3AD203B41FA5}">
                      <a16:colId xmlns:a16="http://schemas.microsoft.com/office/drawing/2014/main" val="3160622247"/>
                    </a:ext>
                  </a:extLst>
                </a:gridCol>
                <a:gridCol w="118881">
                  <a:extLst>
                    <a:ext uri="{9D8B030D-6E8A-4147-A177-3AD203B41FA5}">
                      <a16:colId xmlns:a16="http://schemas.microsoft.com/office/drawing/2014/main" val="178688853"/>
                    </a:ext>
                  </a:extLst>
                </a:gridCol>
                <a:gridCol w="607916">
                  <a:extLst>
                    <a:ext uri="{9D8B030D-6E8A-4147-A177-3AD203B41FA5}">
                      <a16:colId xmlns:a16="http://schemas.microsoft.com/office/drawing/2014/main" val="2543075296"/>
                    </a:ext>
                  </a:extLst>
                </a:gridCol>
                <a:gridCol w="89161">
                  <a:extLst>
                    <a:ext uri="{9D8B030D-6E8A-4147-A177-3AD203B41FA5}">
                      <a16:colId xmlns:a16="http://schemas.microsoft.com/office/drawing/2014/main" val="2053439093"/>
                    </a:ext>
                  </a:extLst>
                </a:gridCol>
                <a:gridCol w="607916">
                  <a:extLst>
                    <a:ext uri="{9D8B030D-6E8A-4147-A177-3AD203B41FA5}">
                      <a16:colId xmlns:a16="http://schemas.microsoft.com/office/drawing/2014/main" val="1481569108"/>
                    </a:ext>
                  </a:extLst>
                </a:gridCol>
              </a:tblGrid>
              <a:tr h="162501">
                <a:tc>
                  <a:txBody>
                    <a:bodyPr/>
                    <a:lstStyle/>
                    <a:p>
                      <a:pPr algn="l" fontAlgn="b"/>
                      <a:endParaRPr lang="en-US" sz="700" b="1" i="0" u="none" strike="noStrike" dirty="0">
                        <a:solidFill>
                          <a:srgbClr val="000000"/>
                        </a:solidFill>
                        <a:effectLst/>
                        <a:latin typeface="Arial" panose="020B0604020202020204" pitchFamily="34" charset="0"/>
                      </a:endParaRPr>
                    </a:p>
                  </a:txBody>
                  <a:tcPr marL="0" marR="0" marT="0" marB="0" anchor="b">
                    <a:lnL>
                      <a:noFill/>
                    </a:lnL>
                    <a:lnR>
                      <a:noFill/>
                    </a:lnR>
                    <a:lnT>
                      <a:noFill/>
                    </a:lnT>
                    <a:lnB>
                      <a:noFill/>
                    </a:lnB>
                  </a:tcPr>
                </a:tc>
                <a:tc gridSpan="2">
                  <a:txBody>
                    <a:bodyPr/>
                    <a:lstStyle/>
                    <a:p>
                      <a:pPr algn="l" fontAlgn="b"/>
                      <a:r>
                        <a:rPr lang="en-US" sz="700" b="1" i="0" u="none" strike="noStrike" dirty="0">
                          <a:solidFill>
                            <a:srgbClr val="000000"/>
                          </a:solidFill>
                          <a:effectLst/>
                          <a:latin typeface="Arial" panose="020B0604020202020204" pitchFamily="34" charset="0"/>
                        </a:rPr>
                        <a:t>57000 · CAPITAL OUTLAY</a:t>
                      </a:r>
                    </a:p>
                  </a:txBody>
                  <a:tcPr marL="0" marR="0" marT="0" marB="0" anchor="b">
                    <a:lnL>
                      <a:noFill/>
                    </a:lnL>
                    <a:lnR>
                      <a:noFill/>
                    </a:lnR>
                    <a:lnT>
                      <a:noFill/>
                    </a:lnT>
                    <a:lnB>
                      <a:noFill/>
                    </a:lnB>
                  </a:tcPr>
                </a:tc>
                <a:tc hMerge="1">
                  <a:txBody>
                    <a:bodyPr/>
                    <a:lstStyle/>
                    <a:p>
                      <a:endParaRPr lang="en-US"/>
                    </a:p>
                  </a:txBody>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0" marR="0" marT="0" marB="0" anchor="b">
                    <a:lnL>
                      <a:noFill/>
                    </a:lnL>
                    <a:lnR>
                      <a:noFill/>
                    </a:lnR>
                    <a:lnT>
                      <a:noFill/>
                    </a:lnT>
                    <a:lnB>
                      <a:noFill/>
                    </a:lnB>
                  </a:tcPr>
                </a:tc>
                <a:tc>
                  <a:txBody>
                    <a:bodyPr/>
                    <a:lstStyle/>
                    <a:p>
                      <a:pPr algn="l" fontAlgn="b"/>
                      <a:endParaRPr lang="en-US" sz="900" b="0" i="0" u="none" strike="noStrike" dirty="0">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0" marR="0" marT="0" marB="0" anchor="b">
                    <a:lnL>
                      <a:noFill/>
                    </a:lnL>
                    <a:lnR>
                      <a:noFill/>
                    </a:lnR>
                    <a:lnT>
                      <a:noFill/>
                    </a:lnT>
                    <a:lnB>
                      <a:noFill/>
                    </a:lnB>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0" marR="0" marT="0" marB="0" anchor="b">
                    <a:lnL>
                      <a:noFill/>
                    </a:lnL>
                    <a:lnR>
                      <a:noFill/>
                    </a:lnR>
                    <a:lnT>
                      <a:noFill/>
                    </a:lnT>
                    <a:lnB>
                      <a:noFill/>
                    </a:lnB>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0" marR="0" marT="0" marB="0" anchor="b">
                    <a:lnL>
                      <a:noFill/>
                    </a:lnL>
                    <a:lnR>
                      <a:noFill/>
                    </a:lnR>
                    <a:lnT>
                      <a:noFill/>
                    </a:lnT>
                    <a:lnB>
                      <a:noFill/>
                    </a:lnB>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0" marR="0" marT="0" marB="0" anchor="b">
                    <a:lnL>
                      <a:noFill/>
                    </a:lnL>
                    <a:lnR>
                      <a:noFill/>
                    </a:lnR>
                    <a:lnT>
                      <a:noFill/>
                    </a:lnT>
                    <a:lnB>
                      <a:noFill/>
                    </a:lnB>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0" marR="0" marT="0" marB="0" anchor="b">
                    <a:lnL>
                      <a:noFill/>
                    </a:lnL>
                    <a:lnR>
                      <a:noFill/>
                    </a:lnR>
                    <a:lnT>
                      <a:noFill/>
                    </a:lnT>
                    <a:lnB>
                      <a:noFill/>
                    </a:lnB>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0" marR="0" marT="0" marB="0" anchor="b">
                    <a:lnL>
                      <a:noFill/>
                    </a:lnL>
                    <a:lnR>
                      <a:noFill/>
                    </a:lnR>
                    <a:lnT>
                      <a:noFill/>
                    </a:lnT>
                    <a:lnB>
                      <a:noFill/>
                    </a:lnB>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0" marR="0" marT="0" marB="0" anchor="b">
                    <a:lnL>
                      <a:noFill/>
                    </a:lnL>
                    <a:lnR>
                      <a:noFill/>
                    </a:lnR>
                    <a:lnT>
                      <a:noFill/>
                    </a:lnT>
                    <a:lnB>
                      <a:noFill/>
                    </a:lnB>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0" marR="0" marT="0" marB="0" anchor="b">
                    <a:lnL>
                      <a:noFill/>
                    </a:lnL>
                    <a:lnR>
                      <a:noFill/>
                    </a:lnR>
                    <a:lnT>
                      <a:noFill/>
                    </a:lnT>
                    <a:lnB>
                      <a:noFill/>
                    </a:lnB>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0" marR="0" marT="0" marB="0" anchor="b">
                    <a:lnL>
                      <a:noFill/>
                    </a:lnL>
                    <a:lnR>
                      <a:noFill/>
                    </a:lnR>
                    <a:lnT>
                      <a:noFill/>
                    </a:lnT>
                    <a:lnB>
                      <a:noFill/>
                    </a:lnB>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0" marR="0" marT="0" marB="0" anchor="b">
                    <a:lnL>
                      <a:noFill/>
                    </a:lnL>
                    <a:lnR>
                      <a:noFill/>
                    </a:lnR>
                    <a:lnT>
                      <a:noFill/>
                    </a:lnT>
                    <a:lnB>
                      <a:noFill/>
                    </a:lnB>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0" marR="0" marT="0" marB="0" anchor="b">
                    <a:lnL>
                      <a:noFill/>
                    </a:lnL>
                    <a:lnR>
                      <a:noFill/>
                    </a:lnR>
                    <a:lnT>
                      <a:noFill/>
                    </a:lnT>
                    <a:lnB>
                      <a:noFill/>
                    </a:lnB>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0" marR="0" marT="0" marB="0" anchor="b">
                    <a:lnL>
                      <a:noFill/>
                    </a:lnL>
                    <a:lnR>
                      <a:noFill/>
                    </a:lnR>
                    <a:lnT>
                      <a:noFill/>
                    </a:lnT>
                    <a:lnB>
                      <a:noFill/>
                    </a:lnB>
                  </a:tcPr>
                </a:tc>
                <a:extLst>
                  <a:ext uri="{0D108BD9-81ED-4DB2-BD59-A6C34878D82A}">
                    <a16:rowId xmlns:a16="http://schemas.microsoft.com/office/drawing/2014/main" val="3124734093"/>
                  </a:ext>
                </a:extLst>
              </a:tr>
              <a:tr h="162501">
                <a:tc>
                  <a:txBody>
                    <a:bodyPr/>
                    <a:lstStyle/>
                    <a:p>
                      <a:pPr algn="l" fontAlgn="b"/>
                      <a:endParaRPr lang="en-US" sz="700" b="1" i="0" u="none" strike="noStrike" dirty="0">
                        <a:solidFill>
                          <a:srgbClr val="000000"/>
                        </a:solidFill>
                        <a:effectLst/>
                        <a:latin typeface="Arial" panose="020B0604020202020204" pitchFamily="34" charset="0"/>
                      </a:endParaRPr>
                    </a:p>
                  </a:txBody>
                  <a:tcPr marL="0" marR="0" marT="0" marB="0" anchor="b">
                    <a:lnL>
                      <a:noFill/>
                    </a:lnL>
                    <a:lnR>
                      <a:noFill/>
                    </a:lnR>
                    <a:lnT>
                      <a:noFill/>
                    </a:lnT>
                    <a:lnB>
                      <a:noFill/>
                    </a:lnB>
                  </a:tcPr>
                </a:tc>
                <a:tc>
                  <a:txBody>
                    <a:bodyPr/>
                    <a:lstStyle/>
                    <a:p>
                      <a:pPr algn="l" fontAlgn="b"/>
                      <a:endParaRPr lang="en-US" sz="700" b="1" i="0" u="none" strike="noStrike" dirty="0">
                        <a:solidFill>
                          <a:srgbClr val="000000"/>
                        </a:solidFill>
                        <a:effectLst/>
                        <a:latin typeface="Arial" panose="020B0604020202020204" pitchFamily="34" charset="0"/>
                      </a:endParaRPr>
                    </a:p>
                  </a:txBody>
                  <a:tcPr marL="0" marR="0" marT="0" marB="0" anchor="b">
                    <a:lnL>
                      <a:noFill/>
                    </a:lnL>
                    <a:lnR>
                      <a:noFill/>
                    </a:lnR>
                    <a:lnT>
                      <a:noFill/>
                    </a:lnT>
                    <a:lnB>
                      <a:noFill/>
                    </a:lnB>
                  </a:tcPr>
                </a:tc>
                <a:tc>
                  <a:txBody>
                    <a:bodyPr/>
                    <a:lstStyle/>
                    <a:p>
                      <a:pPr algn="l" fontAlgn="b"/>
                      <a:r>
                        <a:rPr lang="en-US" sz="700" b="1" i="0" u="none" strike="noStrike" dirty="0">
                          <a:solidFill>
                            <a:srgbClr val="000000"/>
                          </a:solidFill>
                          <a:effectLst/>
                          <a:latin typeface="Arial" panose="020B0604020202020204" pitchFamily="34" charset="0"/>
                        </a:rPr>
                        <a:t>57212 · BIKE TRAIL CAPITAL OUTLAY</a:t>
                      </a:r>
                    </a:p>
                  </a:txBody>
                  <a:tcPr marL="0" marR="0" marT="0" marB="0" anchor="b">
                    <a:lnL>
                      <a:noFill/>
                    </a:lnL>
                    <a:lnR>
                      <a:noFill/>
                    </a:lnR>
                    <a:lnT>
                      <a:noFill/>
                    </a:lnT>
                    <a:lnB>
                      <a:noFill/>
                    </a:lnB>
                  </a:tcPr>
                </a:tc>
                <a:tc>
                  <a:txBody>
                    <a:bodyPr/>
                    <a:lstStyle/>
                    <a:p>
                      <a:pPr algn="r" fontAlgn="b"/>
                      <a:r>
                        <a:rPr lang="en-US" sz="700" b="0" i="0" u="none" strike="noStrike" dirty="0">
                          <a:solidFill>
                            <a:srgbClr val="000000"/>
                          </a:solidFill>
                          <a:effectLst/>
                          <a:latin typeface="Arial" panose="020B0604020202020204" pitchFamily="34" charset="0"/>
                        </a:rPr>
                        <a:t>0.00</a:t>
                      </a:r>
                    </a:p>
                  </a:txBody>
                  <a:tcPr marL="0" marR="0" marT="0" marB="0" anchor="b">
                    <a:lnL>
                      <a:noFill/>
                    </a:lnL>
                    <a:lnR>
                      <a:noFill/>
                    </a:lnR>
                    <a:lnT>
                      <a:noFill/>
                    </a:lnT>
                    <a:lnB>
                      <a:noFill/>
                    </a:lnB>
                    <a:solidFill>
                      <a:srgbClr val="C5D9F1"/>
                    </a:solidFill>
                  </a:tcPr>
                </a:tc>
                <a:tc>
                  <a:txBody>
                    <a:bodyPr/>
                    <a:lstStyle/>
                    <a:p>
                      <a:pPr algn="l" fontAlgn="b"/>
                      <a:endParaRPr lang="en-US" sz="900" b="0" i="0" u="none" strike="noStrike" dirty="0">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r" fontAlgn="b"/>
                      <a:r>
                        <a:rPr lang="en-US" sz="700" b="0" i="0" u="none" strike="noStrike" dirty="0">
                          <a:solidFill>
                            <a:srgbClr val="000000"/>
                          </a:solidFill>
                          <a:effectLst/>
                          <a:latin typeface="Arial" panose="020B0604020202020204" pitchFamily="34" charset="0"/>
                        </a:rPr>
                        <a:t>0.00</a:t>
                      </a:r>
                    </a:p>
                  </a:txBody>
                  <a:tcPr marL="0" marR="0" marT="0" marB="0" anchor="b">
                    <a:lnL>
                      <a:noFill/>
                    </a:lnL>
                    <a:lnR>
                      <a:noFill/>
                    </a:lnR>
                    <a:lnT>
                      <a:noFill/>
                    </a:lnT>
                    <a:lnB>
                      <a:noFill/>
                    </a:lnB>
                    <a:solidFill>
                      <a:srgbClr val="8DB4E3"/>
                    </a:solidFill>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0" marR="0" marT="0" marB="0" anchor="b">
                    <a:lnL>
                      <a:noFill/>
                    </a:lnL>
                    <a:lnR>
                      <a:noFill/>
                    </a:lnR>
                    <a:lnT>
                      <a:noFill/>
                    </a:lnT>
                    <a:lnB>
                      <a:noFill/>
                    </a:lnB>
                  </a:tcPr>
                </a:tc>
                <a:tc>
                  <a:txBody>
                    <a:bodyPr/>
                    <a:lstStyle/>
                    <a:p>
                      <a:pPr algn="r" fontAlgn="b"/>
                      <a:r>
                        <a:rPr lang="en-US" sz="700" b="0" i="0" u="none" strike="noStrike" dirty="0">
                          <a:solidFill>
                            <a:srgbClr val="000000"/>
                          </a:solidFill>
                          <a:effectLst/>
                          <a:latin typeface="Arial" panose="020B0604020202020204" pitchFamily="34" charset="0"/>
                        </a:rPr>
                        <a:t>0.00</a:t>
                      </a:r>
                    </a:p>
                  </a:txBody>
                  <a:tcPr marL="0" marR="0" marT="0" marB="0" anchor="b">
                    <a:lnL>
                      <a:noFill/>
                    </a:lnL>
                    <a:lnR>
                      <a:noFill/>
                    </a:lnR>
                    <a:lnT>
                      <a:noFill/>
                    </a:lnT>
                    <a:lnB>
                      <a:noFill/>
                    </a:lnB>
                    <a:solidFill>
                      <a:srgbClr val="FFFF99"/>
                    </a:solidFill>
                  </a:tcPr>
                </a:tc>
                <a:tc>
                  <a:txBody>
                    <a:bodyPr/>
                    <a:lstStyle/>
                    <a:p>
                      <a:pPr algn="l" fontAlgn="b"/>
                      <a:r>
                        <a:rPr lang="en-US" sz="700" b="0" i="0" u="none" strike="noStrike" dirty="0">
                          <a:solidFill>
                            <a:srgbClr val="000000"/>
                          </a:solidFill>
                          <a:effectLst/>
                          <a:latin typeface="Arial" panose="020B0604020202020204" pitchFamily="34" charset="0"/>
                        </a:rPr>
                        <a:t> </a:t>
                      </a:r>
                    </a:p>
                  </a:txBody>
                  <a:tcPr marL="0" marR="0" marT="0" marB="0" anchor="b">
                    <a:lnL>
                      <a:noFill/>
                    </a:lnL>
                    <a:lnR>
                      <a:noFill/>
                    </a:lnR>
                    <a:lnT>
                      <a:noFill/>
                    </a:lnT>
                    <a:lnB>
                      <a:noFill/>
                    </a:lnB>
                    <a:solidFill>
                      <a:srgbClr val="000000"/>
                    </a:solidFill>
                  </a:tcPr>
                </a:tc>
                <a:tc>
                  <a:txBody>
                    <a:bodyPr/>
                    <a:lstStyle/>
                    <a:p>
                      <a:pPr algn="r" fontAlgn="b"/>
                      <a:r>
                        <a:rPr lang="en-US" sz="700" b="0" i="0" u="none" strike="noStrike" dirty="0">
                          <a:solidFill>
                            <a:srgbClr val="000000"/>
                          </a:solidFill>
                          <a:effectLst/>
                          <a:latin typeface="Arial" panose="020B0604020202020204" pitchFamily="34" charset="0"/>
                        </a:rPr>
                        <a:t>0.00</a:t>
                      </a:r>
                    </a:p>
                  </a:txBody>
                  <a:tcPr marL="0" marR="0" marT="0" marB="0" anchor="b">
                    <a:lnL>
                      <a:noFill/>
                    </a:lnL>
                    <a:lnR>
                      <a:noFill/>
                    </a:lnR>
                    <a:lnT>
                      <a:noFill/>
                    </a:lnT>
                    <a:lnB>
                      <a:noFill/>
                    </a:lnB>
                    <a:solidFill>
                      <a:srgbClr val="FFFF99"/>
                    </a:solidFill>
                  </a:tcPr>
                </a:tc>
                <a:tc>
                  <a:txBody>
                    <a:bodyPr/>
                    <a:lstStyle/>
                    <a:p>
                      <a:pPr algn="r" fontAlgn="b"/>
                      <a:r>
                        <a:rPr lang="en-US" sz="700" b="0" i="0" u="none" strike="noStrike" dirty="0">
                          <a:solidFill>
                            <a:srgbClr val="000000"/>
                          </a:solidFill>
                          <a:effectLst/>
                          <a:latin typeface="Arial" panose="020B0604020202020204" pitchFamily="34" charset="0"/>
                        </a:rPr>
                        <a:t>0.00</a:t>
                      </a:r>
                    </a:p>
                  </a:txBody>
                  <a:tcPr marL="0" marR="0" marT="0" marB="0" anchor="b">
                    <a:lnL>
                      <a:noFill/>
                    </a:lnL>
                    <a:lnR>
                      <a:noFill/>
                    </a:lnR>
                    <a:lnT>
                      <a:noFill/>
                    </a:lnT>
                    <a:lnB>
                      <a:noFill/>
                    </a:lnB>
                    <a:solidFill>
                      <a:srgbClr val="FFFF99"/>
                    </a:solidFill>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0" marR="0" marT="0" marB="0" anchor="b">
                    <a:lnL>
                      <a:noFill/>
                    </a:lnL>
                    <a:lnR>
                      <a:noFill/>
                    </a:lnR>
                    <a:lnT>
                      <a:noFill/>
                    </a:lnT>
                    <a:lnB>
                      <a:noFill/>
                    </a:lnB>
                  </a:tcPr>
                </a:tc>
                <a:tc>
                  <a:txBody>
                    <a:bodyPr/>
                    <a:lstStyle/>
                    <a:p>
                      <a:pPr algn="r" fontAlgn="b"/>
                      <a:r>
                        <a:rPr lang="en-US" sz="700" b="0" i="0" u="none" strike="noStrike" dirty="0">
                          <a:solidFill>
                            <a:srgbClr val="000000"/>
                          </a:solidFill>
                          <a:effectLst/>
                          <a:latin typeface="Arial" panose="020B0604020202020204" pitchFamily="34" charset="0"/>
                        </a:rPr>
                        <a:t>0.00</a:t>
                      </a:r>
                    </a:p>
                  </a:txBody>
                  <a:tcPr marL="0" marR="0" marT="0" marB="0" anchor="b">
                    <a:lnL>
                      <a:noFill/>
                    </a:lnL>
                    <a:lnR>
                      <a:noFill/>
                    </a:lnR>
                    <a:lnT>
                      <a:noFill/>
                    </a:lnT>
                    <a:lnB>
                      <a:noFill/>
                    </a:lnB>
                    <a:solidFill>
                      <a:srgbClr val="FFFF99"/>
                    </a:solidFill>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0" marR="0" marT="0" marB="0" anchor="b">
                    <a:lnL>
                      <a:noFill/>
                    </a:lnL>
                    <a:lnR>
                      <a:noFill/>
                    </a:lnR>
                    <a:lnT>
                      <a:noFill/>
                    </a:lnT>
                    <a:lnB>
                      <a:noFill/>
                    </a:lnB>
                  </a:tcPr>
                </a:tc>
                <a:tc>
                  <a:txBody>
                    <a:bodyPr/>
                    <a:lstStyle/>
                    <a:p>
                      <a:pPr algn="r" fontAlgn="b"/>
                      <a:r>
                        <a:rPr lang="en-US" sz="700" b="0" i="0" u="none" strike="noStrike" dirty="0">
                          <a:solidFill>
                            <a:srgbClr val="000000"/>
                          </a:solidFill>
                          <a:effectLst/>
                          <a:latin typeface="Arial" panose="020B0604020202020204" pitchFamily="34" charset="0"/>
                        </a:rPr>
                        <a:t>0.00</a:t>
                      </a:r>
                    </a:p>
                  </a:txBody>
                  <a:tcPr marL="0" marR="0" marT="0" marB="0" anchor="b">
                    <a:lnL>
                      <a:noFill/>
                    </a:lnL>
                    <a:lnR>
                      <a:noFill/>
                    </a:lnR>
                    <a:lnT>
                      <a:noFill/>
                    </a:lnT>
                    <a:lnB>
                      <a:noFill/>
                    </a:lnB>
                    <a:solidFill>
                      <a:srgbClr val="CCFF66"/>
                    </a:solidFill>
                  </a:tcPr>
                </a:tc>
                <a:tc>
                  <a:txBody>
                    <a:bodyPr/>
                    <a:lstStyle/>
                    <a:p>
                      <a:pPr algn="l" fontAlgn="b"/>
                      <a:r>
                        <a:rPr lang="en-US" sz="700" b="0" i="0" u="none" strike="noStrike" dirty="0">
                          <a:solidFill>
                            <a:srgbClr val="000000"/>
                          </a:solidFill>
                          <a:effectLst/>
                          <a:latin typeface="Arial" panose="020B0604020202020204" pitchFamily="34" charset="0"/>
                        </a:rPr>
                        <a:t> </a:t>
                      </a:r>
                    </a:p>
                  </a:txBody>
                  <a:tcPr marL="0" marR="0" marT="0" marB="0" anchor="b">
                    <a:lnL>
                      <a:noFill/>
                    </a:lnL>
                    <a:lnR>
                      <a:noFill/>
                    </a:lnR>
                    <a:lnT>
                      <a:noFill/>
                    </a:lnT>
                    <a:lnB>
                      <a:noFill/>
                    </a:lnB>
                    <a:solidFill>
                      <a:srgbClr val="000000"/>
                    </a:solidFill>
                  </a:tcPr>
                </a:tc>
                <a:tc>
                  <a:txBody>
                    <a:bodyPr/>
                    <a:lstStyle/>
                    <a:p>
                      <a:pPr algn="r" fontAlgn="b"/>
                      <a:r>
                        <a:rPr lang="en-US" sz="700" b="0" i="0" u="none" strike="noStrike" dirty="0">
                          <a:solidFill>
                            <a:srgbClr val="000000"/>
                          </a:solidFill>
                          <a:effectLst/>
                          <a:latin typeface="Arial" panose="020B0604020202020204" pitchFamily="34" charset="0"/>
                        </a:rPr>
                        <a:t>0.00</a:t>
                      </a:r>
                    </a:p>
                  </a:txBody>
                  <a:tcPr marL="0" marR="0" marT="0" marB="0" anchor="b">
                    <a:lnL>
                      <a:noFill/>
                    </a:lnL>
                    <a:lnR>
                      <a:noFill/>
                    </a:lnR>
                    <a:lnT>
                      <a:noFill/>
                    </a:lnT>
                    <a:lnB>
                      <a:noFill/>
                    </a:lnB>
                    <a:solidFill>
                      <a:srgbClr val="CCFF66"/>
                    </a:solidFill>
                  </a:tcPr>
                </a:tc>
                <a:extLst>
                  <a:ext uri="{0D108BD9-81ED-4DB2-BD59-A6C34878D82A}">
                    <a16:rowId xmlns:a16="http://schemas.microsoft.com/office/drawing/2014/main" val="2738513675"/>
                  </a:ext>
                </a:extLst>
              </a:tr>
              <a:tr h="162501">
                <a:tc>
                  <a:txBody>
                    <a:bodyPr/>
                    <a:lstStyle/>
                    <a:p>
                      <a:pPr algn="l" fontAlgn="b"/>
                      <a:endParaRPr lang="en-US" sz="700" b="1" i="0" u="none" strike="noStrike" dirty="0">
                        <a:solidFill>
                          <a:srgbClr val="000000"/>
                        </a:solidFill>
                        <a:effectLst/>
                        <a:latin typeface="Arial" panose="020B0604020202020204" pitchFamily="34" charset="0"/>
                      </a:endParaRPr>
                    </a:p>
                  </a:txBody>
                  <a:tcPr marL="0" marR="0" marT="0" marB="0" anchor="b">
                    <a:lnL>
                      <a:noFill/>
                    </a:lnL>
                    <a:lnR>
                      <a:noFill/>
                    </a:lnR>
                    <a:lnT>
                      <a:noFill/>
                    </a:lnT>
                    <a:lnB>
                      <a:noFill/>
                    </a:lnB>
                  </a:tcPr>
                </a:tc>
                <a:tc>
                  <a:txBody>
                    <a:bodyPr/>
                    <a:lstStyle/>
                    <a:p>
                      <a:pPr algn="l" fontAlgn="b"/>
                      <a:endParaRPr lang="en-US" sz="700" b="1" i="0" u="none" strike="noStrike" dirty="0">
                        <a:solidFill>
                          <a:srgbClr val="000000"/>
                        </a:solidFill>
                        <a:effectLst/>
                        <a:latin typeface="Arial" panose="020B0604020202020204" pitchFamily="34" charset="0"/>
                      </a:endParaRPr>
                    </a:p>
                  </a:txBody>
                  <a:tcPr marL="0" marR="0" marT="0" marB="0" anchor="b">
                    <a:lnL>
                      <a:noFill/>
                    </a:lnL>
                    <a:lnR>
                      <a:noFill/>
                    </a:lnR>
                    <a:lnT>
                      <a:noFill/>
                    </a:lnT>
                    <a:lnB>
                      <a:noFill/>
                    </a:lnB>
                  </a:tcPr>
                </a:tc>
                <a:tc>
                  <a:txBody>
                    <a:bodyPr/>
                    <a:lstStyle/>
                    <a:p>
                      <a:pPr algn="l" fontAlgn="b"/>
                      <a:r>
                        <a:rPr lang="en-US" sz="700" b="1" i="0" u="none" strike="noStrike" dirty="0">
                          <a:solidFill>
                            <a:srgbClr val="000000"/>
                          </a:solidFill>
                          <a:effectLst/>
                          <a:latin typeface="Arial" panose="020B0604020202020204" pitchFamily="34" charset="0"/>
                        </a:rPr>
                        <a:t>57290 · 911 READDRESSING PROJECT</a:t>
                      </a:r>
                    </a:p>
                  </a:txBody>
                  <a:tcPr marL="0" marR="0" marT="0" marB="0" anchor="b">
                    <a:lnL>
                      <a:noFill/>
                    </a:lnL>
                    <a:lnR>
                      <a:noFill/>
                    </a:lnR>
                    <a:lnT>
                      <a:noFill/>
                    </a:lnT>
                    <a:lnB>
                      <a:noFill/>
                    </a:lnB>
                  </a:tcPr>
                </a:tc>
                <a:tc>
                  <a:txBody>
                    <a:bodyPr/>
                    <a:lstStyle/>
                    <a:p>
                      <a:pPr algn="r" fontAlgn="b"/>
                      <a:r>
                        <a:rPr lang="en-US" sz="700" b="0" i="0" u="none" strike="noStrike" dirty="0">
                          <a:solidFill>
                            <a:srgbClr val="000000"/>
                          </a:solidFill>
                          <a:effectLst/>
                          <a:latin typeface="Arial" panose="020B0604020202020204" pitchFamily="34" charset="0"/>
                        </a:rPr>
                        <a:t>0.00</a:t>
                      </a:r>
                    </a:p>
                  </a:txBody>
                  <a:tcPr marL="0" marR="0" marT="0" marB="0" anchor="b">
                    <a:lnL>
                      <a:noFill/>
                    </a:lnL>
                    <a:lnR>
                      <a:noFill/>
                    </a:lnR>
                    <a:lnT>
                      <a:noFill/>
                    </a:lnT>
                    <a:lnB>
                      <a:noFill/>
                    </a:lnB>
                    <a:solidFill>
                      <a:srgbClr val="C5D9F1"/>
                    </a:solidFill>
                  </a:tcPr>
                </a:tc>
                <a:tc>
                  <a:txBody>
                    <a:bodyPr/>
                    <a:lstStyle/>
                    <a:p>
                      <a:pPr algn="l" fontAlgn="b"/>
                      <a:endParaRPr lang="en-US" sz="900" b="0" i="0" u="none" strike="noStrike" dirty="0">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r>
                        <a:rPr lang="en-US" sz="700" b="0" i="0" u="none" strike="noStrike" dirty="0">
                          <a:solidFill>
                            <a:srgbClr val="000000"/>
                          </a:solidFill>
                          <a:effectLst/>
                          <a:latin typeface="Arial" panose="020B0604020202020204" pitchFamily="34" charset="0"/>
                        </a:rPr>
                        <a:t> </a:t>
                      </a:r>
                    </a:p>
                  </a:txBody>
                  <a:tcPr marL="0" marR="0" marT="0" marB="0" anchor="b">
                    <a:lnL>
                      <a:noFill/>
                    </a:lnL>
                    <a:lnR>
                      <a:noFill/>
                    </a:lnR>
                    <a:lnT>
                      <a:noFill/>
                    </a:lnT>
                    <a:lnB>
                      <a:noFill/>
                    </a:lnB>
                    <a:solidFill>
                      <a:srgbClr val="8DB4E3"/>
                    </a:solidFill>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0" marR="0" marT="0" marB="0" anchor="b">
                    <a:lnL>
                      <a:noFill/>
                    </a:lnL>
                    <a:lnR>
                      <a:noFill/>
                    </a:lnR>
                    <a:lnT>
                      <a:noFill/>
                    </a:lnT>
                    <a:lnB>
                      <a:noFill/>
                    </a:lnB>
                  </a:tcPr>
                </a:tc>
                <a:tc>
                  <a:txBody>
                    <a:bodyPr/>
                    <a:lstStyle/>
                    <a:p>
                      <a:pPr algn="l" fontAlgn="b"/>
                      <a:r>
                        <a:rPr lang="en-US" sz="700" b="0" i="0" u="none" strike="noStrike" dirty="0">
                          <a:solidFill>
                            <a:srgbClr val="000000"/>
                          </a:solidFill>
                          <a:effectLst/>
                          <a:latin typeface="Arial" panose="020B0604020202020204" pitchFamily="34" charset="0"/>
                        </a:rPr>
                        <a:t> </a:t>
                      </a:r>
                    </a:p>
                  </a:txBody>
                  <a:tcPr marL="0" marR="0" marT="0" marB="0" anchor="b">
                    <a:lnL>
                      <a:noFill/>
                    </a:lnL>
                    <a:lnR>
                      <a:noFill/>
                    </a:lnR>
                    <a:lnT>
                      <a:noFill/>
                    </a:lnT>
                    <a:lnB>
                      <a:noFill/>
                    </a:lnB>
                    <a:solidFill>
                      <a:srgbClr val="FFFF99"/>
                    </a:solidFill>
                  </a:tcPr>
                </a:tc>
                <a:tc>
                  <a:txBody>
                    <a:bodyPr/>
                    <a:lstStyle/>
                    <a:p>
                      <a:pPr algn="l" fontAlgn="b"/>
                      <a:r>
                        <a:rPr lang="en-US" sz="700" b="0" i="0" u="none" strike="noStrike" dirty="0">
                          <a:solidFill>
                            <a:srgbClr val="000000"/>
                          </a:solidFill>
                          <a:effectLst/>
                          <a:latin typeface="Arial" panose="020B0604020202020204" pitchFamily="34" charset="0"/>
                        </a:rPr>
                        <a:t> </a:t>
                      </a:r>
                    </a:p>
                  </a:txBody>
                  <a:tcPr marL="0" marR="0" marT="0" marB="0" anchor="b">
                    <a:lnL>
                      <a:noFill/>
                    </a:lnL>
                    <a:lnR>
                      <a:noFill/>
                    </a:lnR>
                    <a:lnT>
                      <a:noFill/>
                    </a:lnT>
                    <a:lnB>
                      <a:noFill/>
                    </a:lnB>
                    <a:solidFill>
                      <a:srgbClr val="000000"/>
                    </a:solidFill>
                  </a:tcPr>
                </a:tc>
                <a:tc>
                  <a:txBody>
                    <a:bodyPr/>
                    <a:lstStyle/>
                    <a:p>
                      <a:pPr algn="l" fontAlgn="b"/>
                      <a:r>
                        <a:rPr lang="en-US" sz="700" b="0" i="0" u="none" strike="noStrike" dirty="0">
                          <a:solidFill>
                            <a:srgbClr val="000000"/>
                          </a:solidFill>
                          <a:effectLst/>
                          <a:latin typeface="Arial" panose="020B0604020202020204" pitchFamily="34" charset="0"/>
                        </a:rPr>
                        <a:t> </a:t>
                      </a:r>
                    </a:p>
                  </a:txBody>
                  <a:tcPr marL="0" marR="0" marT="0" marB="0" anchor="b">
                    <a:lnL>
                      <a:noFill/>
                    </a:lnL>
                    <a:lnR>
                      <a:noFill/>
                    </a:lnR>
                    <a:lnT>
                      <a:noFill/>
                    </a:lnT>
                    <a:lnB>
                      <a:noFill/>
                    </a:lnB>
                    <a:solidFill>
                      <a:srgbClr val="FFFF99"/>
                    </a:solidFill>
                  </a:tcPr>
                </a:tc>
                <a:tc>
                  <a:txBody>
                    <a:bodyPr/>
                    <a:lstStyle/>
                    <a:p>
                      <a:pPr algn="l" fontAlgn="b"/>
                      <a:r>
                        <a:rPr lang="en-US" sz="700" b="0" i="0" u="none" strike="noStrike" dirty="0">
                          <a:solidFill>
                            <a:srgbClr val="000000"/>
                          </a:solidFill>
                          <a:effectLst/>
                          <a:latin typeface="Arial" panose="020B0604020202020204" pitchFamily="34" charset="0"/>
                        </a:rPr>
                        <a:t> </a:t>
                      </a:r>
                    </a:p>
                  </a:txBody>
                  <a:tcPr marL="0" marR="0" marT="0" marB="0" anchor="b">
                    <a:lnL>
                      <a:noFill/>
                    </a:lnL>
                    <a:lnR>
                      <a:noFill/>
                    </a:lnR>
                    <a:lnT>
                      <a:noFill/>
                    </a:lnT>
                    <a:lnB>
                      <a:noFill/>
                    </a:lnB>
                    <a:solidFill>
                      <a:srgbClr val="FFFF99"/>
                    </a:solidFill>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0" marR="0" marT="0" marB="0" anchor="b">
                    <a:lnL>
                      <a:noFill/>
                    </a:lnL>
                    <a:lnR>
                      <a:noFill/>
                    </a:lnR>
                    <a:lnT>
                      <a:noFill/>
                    </a:lnT>
                    <a:lnB>
                      <a:noFill/>
                    </a:lnB>
                  </a:tcPr>
                </a:tc>
                <a:tc>
                  <a:txBody>
                    <a:bodyPr/>
                    <a:lstStyle/>
                    <a:p>
                      <a:pPr algn="l" fontAlgn="b"/>
                      <a:r>
                        <a:rPr lang="en-US" sz="700" b="0" i="0" u="none" strike="noStrike" dirty="0">
                          <a:solidFill>
                            <a:srgbClr val="000000"/>
                          </a:solidFill>
                          <a:effectLst/>
                          <a:latin typeface="Arial" panose="020B0604020202020204" pitchFamily="34" charset="0"/>
                        </a:rPr>
                        <a:t> </a:t>
                      </a:r>
                    </a:p>
                  </a:txBody>
                  <a:tcPr marL="0" marR="0" marT="0" marB="0" anchor="b">
                    <a:lnL>
                      <a:noFill/>
                    </a:lnL>
                    <a:lnR>
                      <a:noFill/>
                    </a:lnR>
                    <a:lnT>
                      <a:noFill/>
                    </a:lnT>
                    <a:lnB>
                      <a:noFill/>
                    </a:lnB>
                    <a:solidFill>
                      <a:srgbClr val="FFFF99"/>
                    </a:solidFill>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0" marR="0" marT="0" marB="0" anchor="b">
                    <a:lnL>
                      <a:noFill/>
                    </a:lnL>
                    <a:lnR>
                      <a:noFill/>
                    </a:lnR>
                    <a:lnT>
                      <a:noFill/>
                    </a:lnT>
                    <a:lnB>
                      <a:noFill/>
                    </a:lnB>
                  </a:tcPr>
                </a:tc>
                <a:tc>
                  <a:txBody>
                    <a:bodyPr/>
                    <a:lstStyle/>
                    <a:p>
                      <a:pPr algn="l" fontAlgn="b"/>
                      <a:r>
                        <a:rPr lang="en-US" sz="700" b="0" i="0" u="none" strike="noStrike" dirty="0">
                          <a:solidFill>
                            <a:srgbClr val="000000"/>
                          </a:solidFill>
                          <a:effectLst/>
                          <a:latin typeface="Arial" panose="020B0604020202020204" pitchFamily="34" charset="0"/>
                        </a:rPr>
                        <a:t> </a:t>
                      </a:r>
                    </a:p>
                  </a:txBody>
                  <a:tcPr marL="0" marR="0" marT="0" marB="0" anchor="b">
                    <a:lnL>
                      <a:noFill/>
                    </a:lnL>
                    <a:lnR>
                      <a:noFill/>
                    </a:lnR>
                    <a:lnT>
                      <a:noFill/>
                    </a:lnT>
                    <a:lnB>
                      <a:noFill/>
                    </a:lnB>
                    <a:solidFill>
                      <a:srgbClr val="CCFF66"/>
                    </a:solidFill>
                  </a:tcPr>
                </a:tc>
                <a:tc>
                  <a:txBody>
                    <a:bodyPr/>
                    <a:lstStyle/>
                    <a:p>
                      <a:pPr algn="l" fontAlgn="b"/>
                      <a:r>
                        <a:rPr lang="en-US" sz="700" b="0" i="0" u="none" strike="noStrike" dirty="0">
                          <a:solidFill>
                            <a:srgbClr val="000000"/>
                          </a:solidFill>
                          <a:effectLst/>
                          <a:latin typeface="Arial" panose="020B0604020202020204" pitchFamily="34" charset="0"/>
                        </a:rPr>
                        <a:t> </a:t>
                      </a:r>
                    </a:p>
                  </a:txBody>
                  <a:tcPr marL="0" marR="0" marT="0" marB="0" anchor="b">
                    <a:lnL>
                      <a:noFill/>
                    </a:lnL>
                    <a:lnR>
                      <a:noFill/>
                    </a:lnR>
                    <a:lnT>
                      <a:noFill/>
                    </a:lnT>
                    <a:lnB>
                      <a:noFill/>
                    </a:lnB>
                    <a:solidFill>
                      <a:srgbClr val="000000"/>
                    </a:solidFill>
                  </a:tcPr>
                </a:tc>
                <a:tc>
                  <a:txBody>
                    <a:bodyPr/>
                    <a:lstStyle/>
                    <a:p>
                      <a:pPr algn="l" fontAlgn="b"/>
                      <a:r>
                        <a:rPr lang="en-US" sz="700" b="0" i="0" u="none" strike="noStrike" dirty="0">
                          <a:solidFill>
                            <a:srgbClr val="000000"/>
                          </a:solidFill>
                          <a:effectLst/>
                          <a:latin typeface="Arial" panose="020B0604020202020204" pitchFamily="34" charset="0"/>
                        </a:rPr>
                        <a:t> </a:t>
                      </a:r>
                    </a:p>
                  </a:txBody>
                  <a:tcPr marL="0" marR="0" marT="0" marB="0" anchor="b">
                    <a:lnL>
                      <a:noFill/>
                    </a:lnL>
                    <a:lnR>
                      <a:noFill/>
                    </a:lnR>
                    <a:lnT>
                      <a:noFill/>
                    </a:lnT>
                    <a:lnB>
                      <a:noFill/>
                    </a:lnB>
                    <a:solidFill>
                      <a:srgbClr val="CCFF66"/>
                    </a:solidFill>
                  </a:tcPr>
                </a:tc>
                <a:extLst>
                  <a:ext uri="{0D108BD9-81ED-4DB2-BD59-A6C34878D82A}">
                    <a16:rowId xmlns:a16="http://schemas.microsoft.com/office/drawing/2014/main" val="2928088928"/>
                  </a:ext>
                </a:extLst>
              </a:tr>
              <a:tr h="162501">
                <a:tc>
                  <a:txBody>
                    <a:bodyPr/>
                    <a:lstStyle/>
                    <a:p>
                      <a:pPr algn="l" fontAlgn="b"/>
                      <a:endParaRPr lang="en-US" sz="700" b="1" i="0" u="none" strike="noStrike" dirty="0">
                        <a:solidFill>
                          <a:srgbClr val="000000"/>
                        </a:solidFill>
                        <a:effectLst/>
                        <a:latin typeface="Arial" panose="020B0604020202020204" pitchFamily="34" charset="0"/>
                      </a:endParaRPr>
                    </a:p>
                  </a:txBody>
                  <a:tcPr marL="0" marR="0" marT="0" marB="0" anchor="b">
                    <a:lnL>
                      <a:noFill/>
                    </a:lnL>
                    <a:lnR>
                      <a:noFill/>
                    </a:lnR>
                    <a:lnT>
                      <a:noFill/>
                    </a:lnT>
                    <a:lnB>
                      <a:noFill/>
                    </a:lnB>
                  </a:tcPr>
                </a:tc>
                <a:tc>
                  <a:txBody>
                    <a:bodyPr/>
                    <a:lstStyle/>
                    <a:p>
                      <a:pPr algn="l" fontAlgn="b"/>
                      <a:endParaRPr lang="en-US" sz="700" b="1" i="0" u="none" strike="noStrike" dirty="0">
                        <a:solidFill>
                          <a:srgbClr val="000000"/>
                        </a:solidFill>
                        <a:effectLst/>
                        <a:latin typeface="Arial" panose="020B0604020202020204" pitchFamily="34" charset="0"/>
                      </a:endParaRPr>
                    </a:p>
                  </a:txBody>
                  <a:tcPr marL="0" marR="0" marT="0" marB="0" anchor="b">
                    <a:lnL>
                      <a:noFill/>
                    </a:lnL>
                    <a:lnR>
                      <a:noFill/>
                    </a:lnR>
                    <a:lnT>
                      <a:noFill/>
                    </a:lnT>
                    <a:lnB>
                      <a:noFill/>
                    </a:lnB>
                  </a:tcPr>
                </a:tc>
                <a:tc>
                  <a:txBody>
                    <a:bodyPr/>
                    <a:lstStyle/>
                    <a:p>
                      <a:pPr algn="l" fontAlgn="b"/>
                      <a:r>
                        <a:rPr lang="en-US" sz="700" b="1" i="0" u="none" strike="noStrike" dirty="0">
                          <a:solidFill>
                            <a:srgbClr val="000000"/>
                          </a:solidFill>
                          <a:effectLst/>
                          <a:latin typeface="Arial" panose="020B0604020202020204" pitchFamily="34" charset="0"/>
                        </a:rPr>
                        <a:t>57324 ROADS-EQUIPMENT/VEHICLES</a:t>
                      </a:r>
                    </a:p>
                  </a:txBody>
                  <a:tcPr marL="0" marR="0" marT="0" marB="0" anchor="b">
                    <a:lnL>
                      <a:noFill/>
                    </a:lnL>
                    <a:lnR>
                      <a:noFill/>
                    </a:lnR>
                    <a:lnT>
                      <a:noFill/>
                    </a:lnT>
                    <a:lnB>
                      <a:noFill/>
                    </a:lnB>
                  </a:tcPr>
                </a:tc>
                <a:tc>
                  <a:txBody>
                    <a:bodyPr/>
                    <a:lstStyle/>
                    <a:p>
                      <a:pPr algn="r" fontAlgn="b"/>
                      <a:r>
                        <a:rPr lang="en-US" sz="700" b="0" i="0" u="none" strike="noStrike" dirty="0">
                          <a:solidFill>
                            <a:srgbClr val="000000"/>
                          </a:solidFill>
                          <a:effectLst/>
                          <a:latin typeface="Arial" panose="020B0604020202020204" pitchFamily="34" charset="0"/>
                        </a:rPr>
                        <a:t>83,994.00</a:t>
                      </a:r>
                    </a:p>
                  </a:txBody>
                  <a:tcPr marL="0" marR="0" marT="0" marB="0" anchor="b">
                    <a:lnL>
                      <a:noFill/>
                    </a:lnL>
                    <a:lnR>
                      <a:noFill/>
                    </a:lnR>
                    <a:lnT>
                      <a:noFill/>
                    </a:lnT>
                    <a:lnB>
                      <a:noFill/>
                    </a:lnB>
                    <a:solidFill>
                      <a:srgbClr val="C5D9F1"/>
                    </a:solidFill>
                  </a:tcPr>
                </a:tc>
                <a:tc>
                  <a:txBody>
                    <a:bodyPr/>
                    <a:lstStyle/>
                    <a:p>
                      <a:pPr algn="l" fontAlgn="b"/>
                      <a:endParaRPr lang="en-US" sz="900" b="0" i="0" u="none" strike="noStrike" dirty="0">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r" fontAlgn="b"/>
                      <a:r>
                        <a:rPr lang="en-US" sz="700" b="0" i="0" u="none" strike="noStrike" dirty="0">
                          <a:solidFill>
                            <a:srgbClr val="000000"/>
                          </a:solidFill>
                          <a:effectLst/>
                          <a:latin typeface="Arial" panose="020B0604020202020204" pitchFamily="34" charset="0"/>
                        </a:rPr>
                        <a:t>0.00</a:t>
                      </a:r>
                    </a:p>
                  </a:txBody>
                  <a:tcPr marL="0" marR="0" marT="0" marB="0" anchor="b">
                    <a:lnL>
                      <a:noFill/>
                    </a:lnL>
                    <a:lnR>
                      <a:noFill/>
                    </a:lnR>
                    <a:lnT>
                      <a:noFill/>
                    </a:lnT>
                    <a:lnB>
                      <a:noFill/>
                    </a:lnB>
                    <a:solidFill>
                      <a:srgbClr val="8DB4E3"/>
                    </a:solidFill>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0" marR="0" marT="0" marB="0" anchor="b">
                    <a:lnL>
                      <a:noFill/>
                    </a:lnL>
                    <a:lnR>
                      <a:noFill/>
                    </a:lnR>
                    <a:lnT>
                      <a:noFill/>
                    </a:lnT>
                    <a:lnB>
                      <a:noFill/>
                    </a:lnB>
                  </a:tcPr>
                </a:tc>
                <a:tc>
                  <a:txBody>
                    <a:bodyPr/>
                    <a:lstStyle/>
                    <a:p>
                      <a:pPr algn="r" fontAlgn="b"/>
                      <a:r>
                        <a:rPr lang="en-US" sz="700" b="0" i="0" u="none" strike="noStrike" dirty="0">
                          <a:solidFill>
                            <a:srgbClr val="000000"/>
                          </a:solidFill>
                          <a:effectLst/>
                          <a:latin typeface="Arial" panose="020B0604020202020204" pitchFamily="34" charset="0"/>
                        </a:rPr>
                        <a:t>137,246.00</a:t>
                      </a:r>
                    </a:p>
                  </a:txBody>
                  <a:tcPr marL="0" marR="0" marT="0" marB="0" anchor="b">
                    <a:lnL>
                      <a:noFill/>
                    </a:lnL>
                    <a:lnR>
                      <a:noFill/>
                    </a:lnR>
                    <a:lnT>
                      <a:noFill/>
                    </a:lnT>
                    <a:lnB>
                      <a:noFill/>
                    </a:lnB>
                    <a:solidFill>
                      <a:srgbClr val="FFFF99"/>
                    </a:solidFill>
                  </a:tcPr>
                </a:tc>
                <a:tc>
                  <a:txBody>
                    <a:bodyPr/>
                    <a:lstStyle/>
                    <a:p>
                      <a:pPr algn="l" fontAlgn="b"/>
                      <a:r>
                        <a:rPr lang="en-US" sz="700" b="0" i="0" u="none" strike="noStrike" dirty="0">
                          <a:solidFill>
                            <a:srgbClr val="000000"/>
                          </a:solidFill>
                          <a:effectLst/>
                          <a:latin typeface="Arial" panose="020B0604020202020204" pitchFamily="34" charset="0"/>
                        </a:rPr>
                        <a:t> </a:t>
                      </a:r>
                    </a:p>
                  </a:txBody>
                  <a:tcPr marL="0" marR="0" marT="0" marB="0" anchor="b">
                    <a:lnL>
                      <a:noFill/>
                    </a:lnL>
                    <a:lnR>
                      <a:noFill/>
                    </a:lnR>
                    <a:lnT>
                      <a:noFill/>
                    </a:lnT>
                    <a:lnB>
                      <a:noFill/>
                    </a:lnB>
                    <a:solidFill>
                      <a:srgbClr val="000000"/>
                    </a:solidFill>
                  </a:tcPr>
                </a:tc>
                <a:tc>
                  <a:txBody>
                    <a:bodyPr/>
                    <a:lstStyle/>
                    <a:p>
                      <a:pPr algn="r" fontAlgn="b"/>
                      <a:r>
                        <a:rPr lang="en-US" sz="700" b="0" i="0" u="none" strike="noStrike" dirty="0">
                          <a:solidFill>
                            <a:srgbClr val="000000"/>
                          </a:solidFill>
                          <a:effectLst/>
                          <a:latin typeface="Arial" panose="020B0604020202020204" pitchFamily="34" charset="0"/>
                        </a:rPr>
                        <a:t>0.00</a:t>
                      </a:r>
                    </a:p>
                  </a:txBody>
                  <a:tcPr marL="0" marR="0" marT="0" marB="0" anchor="b">
                    <a:lnL>
                      <a:noFill/>
                    </a:lnL>
                    <a:lnR>
                      <a:noFill/>
                    </a:lnR>
                    <a:lnT>
                      <a:noFill/>
                    </a:lnT>
                    <a:lnB>
                      <a:noFill/>
                    </a:lnB>
                    <a:solidFill>
                      <a:srgbClr val="FFFF99"/>
                    </a:solidFill>
                  </a:tcPr>
                </a:tc>
                <a:tc>
                  <a:txBody>
                    <a:bodyPr/>
                    <a:lstStyle/>
                    <a:p>
                      <a:pPr algn="r" fontAlgn="b"/>
                      <a:r>
                        <a:rPr lang="en-US" sz="700" b="0" i="0" u="none" strike="noStrike" dirty="0">
                          <a:solidFill>
                            <a:srgbClr val="000000"/>
                          </a:solidFill>
                          <a:effectLst/>
                          <a:latin typeface="Arial" panose="020B0604020202020204" pitchFamily="34" charset="0"/>
                        </a:rPr>
                        <a:t>0.00</a:t>
                      </a:r>
                    </a:p>
                  </a:txBody>
                  <a:tcPr marL="0" marR="0" marT="0" marB="0" anchor="b">
                    <a:lnL>
                      <a:noFill/>
                    </a:lnL>
                    <a:lnR>
                      <a:noFill/>
                    </a:lnR>
                    <a:lnT>
                      <a:noFill/>
                    </a:lnT>
                    <a:lnB>
                      <a:noFill/>
                    </a:lnB>
                    <a:solidFill>
                      <a:srgbClr val="FFFF99"/>
                    </a:solidFill>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0" marR="0" marT="0" marB="0" anchor="b">
                    <a:lnL>
                      <a:noFill/>
                    </a:lnL>
                    <a:lnR>
                      <a:noFill/>
                    </a:lnR>
                    <a:lnT>
                      <a:noFill/>
                    </a:lnT>
                    <a:lnB>
                      <a:noFill/>
                    </a:lnB>
                  </a:tcPr>
                </a:tc>
                <a:tc>
                  <a:txBody>
                    <a:bodyPr/>
                    <a:lstStyle/>
                    <a:p>
                      <a:pPr algn="r" fontAlgn="b"/>
                      <a:r>
                        <a:rPr lang="en-US" sz="700" b="0" i="0" u="none" strike="noStrike" dirty="0">
                          <a:solidFill>
                            <a:srgbClr val="000000"/>
                          </a:solidFill>
                          <a:effectLst/>
                          <a:latin typeface="Arial" panose="020B0604020202020204" pitchFamily="34" charset="0"/>
                        </a:rPr>
                        <a:t>0.00</a:t>
                      </a:r>
                    </a:p>
                  </a:txBody>
                  <a:tcPr marL="0" marR="0" marT="0" marB="0" anchor="b">
                    <a:lnL>
                      <a:noFill/>
                    </a:lnL>
                    <a:lnR>
                      <a:noFill/>
                    </a:lnR>
                    <a:lnT>
                      <a:noFill/>
                    </a:lnT>
                    <a:lnB>
                      <a:noFill/>
                    </a:lnB>
                    <a:solidFill>
                      <a:srgbClr val="FFFF99"/>
                    </a:solidFill>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0" marR="0" marT="0" marB="0" anchor="b">
                    <a:lnL>
                      <a:noFill/>
                    </a:lnL>
                    <a:lnR>
                      <a:noFill/>
                    </a:lnR>
                    <a:lnT>
                      <a:noFill/>
                    </a:lnT>
                    <a:lnB>
                      <a:noFill/>
                    </a:lnB>
                  </a:tcPr>
                </a:tc>
                <a:tc>
                  <a:txBody>
                    <a:bodyPr/>
                    <a:lstStyle/>
                    <a:p>
                      <a:pPr algn="r" fontAlgn="b"/>
                      <a:r>
                        <a:rPr lang="en-US" sz="700" b="0" i="0" u="none" strike="noStrike" dirty="0">
                          <a:solidFill>
                            <a:srgbClr val="000000"/>
                          </a:solidFill>
                          <a:effectLst/>
                          <a:latin typeface="Arial" panose="020B0604020202020204" pitchFamily="34" charset="0"/>
                        </a:rPr>
                        <a:t>0.00</a:t>
                      </a:r>
                    </a:p>
                  </a:txBody>
                  <a:tcPr marL="0" marR="0" marT="0" marB="0" anchor="b">
                    <a:lnL>
                      <a:noFill/>
                    </a:lnL>
                    <a:lnR>
                      <a:noFill/>
                    </a:lnR>
                    <a:lnT>
                      <a:noFill/>
                    </a:lnT>
                    <a:lnB>
                      <a:noFill/>
                    </a:lnB>
                    <a:solidFill>
                      <a:srgbClr val="CCFF66"/>
                    </a:solidFill>
                  </a:tcPr>
                </a:tc>
                <a:tc>
                  <a:txBody>
                    <a:bodyPr/>
                    <a:lstStyle/>
                    <a:p>
                      <a:pPr algn="l" fontAlgn="b"/>
                      <a:r>
                        <a:rPr lang="en-US" sz="700" b="0" i="0" u="none" strike="noStrike" dirty="0">
                          <a:solidFill>
                            <a:srgbClr val="000000"/>
                          </a:solidFill>
                          <a:effectLst/>
                          <a:latin typeface="Arial" panose="020B0604020202020204" pitchFamily="34" charset="0"/>
                        </a:rPr>
                        <a:t> </a:t>
                      </a:r>
                    </a:p>
                  </a:txBody>
                  <a:tcPr marL="0" marR="0" marT="0" marB="0" anchor="b">
                    <a:lnL>
                      <a:noFill/>
                    </a:lnL>
                    <a:lnR>
                      <a:noFill/>
                    </a:lnR>
                    <a:lnT>
                      <a:noFill/>
                    </a:lnT>
                    <a:lnB>
                      <a:noFill/>
                    </a:lnB>
                    <a:solidFill>
                      <a:srgbClr val="000000"/>
                    </a:solidFill>
                  </a:tcPr>
                </a:tc>
                <a:tc>
                  <a:txBody>
                    <a:bodyPr/>
                    <a:lstStyle/>
                    <a:p>
                      <a:pPr algn="r" fontAlgn="b"/>
                      <a:r>
                        <a:rPr lang="en-US" sz="700" b="0" i="0" u="none" strike="noStrike" dirty="0">
                          <a:solidFill>
                            <a:srgbClr val="000000"/>
                          </a:solidFill>
                          <a:effectLst/>
                          <a:latin typeface="Arial" panose="020B0604020202020204" pitchFamily="34" charset="0"/>
                        </a:rPr>
                        <a:t>0.00</a:t>
                      </a:r>
                    </a:p>
                  </a:txBody>
                  <a:tcPr marL="0" marR="0" marT="0" marB="0" anchor="b">
                    <a:lnL>
                      <a:noFill/>
                    </a:lnL>
                    <a:lnR>
                      <a:noFill/>
                    </a:lnR>
                    <a:lnT>
                      <a:noFill/>
                    </a:lnT>
                    <a:lnB>
                      <a:noFill/>
                    </a:lnB>
                    <a:solidFill>
                      <a:srgbClr val="CCFF66"/>
                    </a:solidFill>
                  </a:tcPr>
                </a:tc>
                <a:extLst>
                  <a:ext uri="{0D108BD9-81ED-4DB2-BD59-A6C34878D82A}">
                    <a16:rowId xmlns:a16="http://schemas.microsoft.com/office/drawing/2014/main" val="3844406906"/>
                  </a:ext>
                </a:extLst>
              </a:tr>
              <a:tr h="162501">
                <a:tc>
                  <a:txBody>
                    <a:bodyPr/>
                    <a:lstStyle/>
                    <a:p>
                      <a:pPr algn="l" fontAlgn="b"/>
                      <a:endParaRPr lang="en-US" sz="700" b="1" i="0" u="none" strike="noStrike" dirty="0">
                        <a:solidFill>
                          <a:srgbClr val="000000"/>
                        </a:solidFill>
                        <a:effectLst/>
                        <a:latin typeface="Arial" panose="020B0604020202020204" pitchFamily="34" charset="0"/>
                      </a:endParaRPr>
                    </a:p>
                  </a:txBody>
                  <a:tcPr marL="0" marR="0" marT="0" marB="0" anchor="b">
                    <a:lnL>
                      <a:noFill/>
                    </a:lnL>
                    <a:lnR>
                      <a:noFill/>
                    </a:lnR>
                    <a:lnT>
                      <a:noFill/>
                    </a:lnT>
                    <a:lnB>
                      <a:noFill/>
                    </a:lnB>
                  </a:tcPr>
                </a:tc>
                <a:tc>
                  <a:txBody>
                    <a:bodyPr/>
                    <a:lstStyle/>
                    <a:p>
                      <a:pPr algn="l" fontAlgn="b"/>
                      <a:endParaRPr lang="en-US" sz="700" b="1" i="0" u="none" strike="noStrike" dirty="0">
                        <a:solidFill>
                          <a:srgbClr val="000000"/>
                        </a:solidFill>
                        <a:effectLst/>
                        <a:latin typeface="Arial" panose="020B0604020202020204" pitchFamily="34" charset="0"/>
                      </a:endParaRPr>
                    </a:p>
                  </a:txBody>
                  <a:tcPr marL="0" marR="0" marT="0" marB="0" anchor="b">
                    <a:lnL>
                      <a:noFill/>
                    </a:lnL>
                    <a:lnR>
                      <a:noFill/>
                    </a:lnR>
                    <a:lnT>
                      <a:noFill/>
                    </a:lnT>
                    <a:lnB>
                      <a:noFill/>
                    </a:lnB>
                  </a:tcPr>
                </a:tc>
                <a:tc>
                  <a:txBody>
                    <a:bodyPr/>
                    <a:lstStyle/>
                    <a:p>
                      <a:pPr algn="l" fontAlgn="b"/>
                      <a:r>
                        <a:rPr lang="en-US" sz="700" b="1" i="0" u="none" strike="noStrike" dirty="0">
                          <a:solidFill>
                            <a:srgbClr val="000000"/>
                          </a:solidFill>
                          <a:effectLst/>
                          <a:latin typeface="Arial" panose="020B0604020202020204" pitchFamily="34" charset="0"/>
                        </a:rPr>
                        <a:t>57640 · BLDG PROJECT CAPITAL OUTLAY</a:t>
                      </a:r>
                    </a:p>
                  </a:txBody>
                  <a:tcPr marL="0" marR="0" marT="0" marB="0" anchor="b">
                    <a:lnL>
                      <a:noFill/>
                    </a:lnL>
                    <a:lnR>
                      <a:noFill/>
                    </a:lnR>
                    <a:lnT>
                      <a:noFill/>
                    </a:lnT>
                    <a:lnB>
                      <a:noFill/>
                    </a:lnB>
                  </a:tcPr>
                </a:tc>
                <a:tc>
                  <a:txBody>
                    <a:bodyPr/>
                    <a:lstStyle/>
                    <a:p>
                      <a:pPr algn="r" fontAlgn="b"/>
                      <a:r>
                        <a:rPr lang="en-US" sz="700" b="0" i="0" u="none" strike="noStrike" dirty="0">
                          <a:solidFill>
                            <a:srgbClr val="000000"/>
                          </a:solidFill>
                          <a:effectLst/>
                          <a:latin typeface="Arial" panose="020B0604020202020204" pitchFamily="34" charset="0"/>
                        </a:rPr>
                        <a:t>653,736.15</a:t>
                      </a:r>
                    </a:p>
                  </a:txBody>
                  <a:tcPr marL="0" marR="0" marT="0" marB="0" anchor="b">
                    <a:lnL>
                      <a:noFill/>
                    </a:lnL>
                    <a:lnR>
                      <a:noFill/>
                    </a:lnR>
                    <a:lnT>
                      <a:noFill/>
                    </a:lnT>
                    <a:lnB>
                      <a:noFill/>
                    </a:lnB>
                    <a:solidFill>
                      <a:srgbClr val="C5D9F1"/>
                    </a:solidFill>
                  </a:tcPr>
                </a:tc>
                <a:tc>
                  <a:txBody>
                    <a:bodyPr/>
                    <a:lstStyle/>
                    <a:p>
                      <a:pPr algn="l" fontAlgn="b"/>
                      <a:endParaRPr lang="en-US" sz="900" b="0" i="0" u="none" strike="noStrike" dirty="0">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r" fontAlgn="b"/>
                      <a:r>
                        <a:rPr lang="en-US" sz="700" b="0" i="0" u="none" strike="noStrike" dirty="0">
                          <a:solidFill>
                            <a:srgbClr val="000000"/>
                          </a:solidFill>
                          <a:effectLst/>
                          <a:latin typeface="Arial" panose="020B0604020202020204" pitchFamily="34" charset="0"/>
                        </a:rPr>
                        <a:t>30,879.22</a:t>
                      </a:r>
                    </a:p>
                  </a:txBody>
                  <a:tcPr marL="0" marR="0" marT="0" marB="0" anchor="b">
                    <a:lnL>
                      <a:noFill/>
                    </a:lnL>
                    <a:lnR>
                      <a:noFill/>
                    </a:lnR>
                    <a:lnT>
                      <a:noFill/>
                    </a:lnT>
                    <a:lnB>
                      <a:noFill/>
                    </a:lnB>
                    <a:solidFill>
                      <a:srgbClr val="8DB4E3"/>
                    </a:solidFill>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0" marR="0" marT="0" marB="0" anchor="b">
                    <a:lnL>
                      <a:noFill/>
                    </a:lnL>
                    <a:lnR>
                      <a:noFill/>
                    </a:lnR>
                    <a:lnT>
                      <a:noFill/>
                    </a:lnT>
                    <a:lnB>
                      <a:noFill/>
                    </a:lnB>
                  </a:tcPr>
                </a:tc>
                <a:tc>
                  <a:txBody>
                    <a:bodyPr/>
                    <a:lstStyle/>
                    <a:p>
                      <a:pPr algn="r" fontAlgn="b"/>
                      <a:r>
                        <a:rPr lang="en-US" sz="700" b="0" i="0" u="none" strike="noStrike" dirty="0">
                          <a:solidFill>
                            <a:srgbClr val="000000"/>
                          </a:solidFill>
                          <a:effectLst/>
                          <a:latin typeface="Arial" panose="020B0604020202020204" pitchFamily="34" charset="0"/>
                        </a:rPr>
                        <a:t>18,574.62</a:t>
                      </a:r>
                    </a:p>
                  </a:txBody>
                  <a:tcPr marL="0" marR="0" marT="0" marB="0" anchor="b">
                    <a:lnL>
                      <a:noFill/>
                    </a:lnL>
                    <a:lnR>
                      <a:noFill/>
                    </a:lnR>
                    <a:lnT>
                      <a:noFill/>
                    </a:lnT>
                    <a:lnB>
                      <a:noFill/>
                    </a:lnB>
                    <a:solidFill>
                      <a:srgbClr val="FFFF99"/>
                    </a:solidFill>
                  </a:tcPr>
                </a:tc>
                <a:tc>
                  <a:txBody>
                    <a:bodyPr/>
                    <a:lstStyle/>
                    <a:p>
                      <a:pPr algn="l" fontAlgn="b"/>
                      <a:r>
                        <a:rPr lang="en-US" sz="700" b="0" i="0" u="none" strike="noStrike" dirty="0">
                          <a:solidFill>
                            <a:srgbClr val="000000"/>
                          </a:solidFill>
                          <a:effectLst/>
                          <a:latin typeface="Arial" panose="020B0604020202020204" pitchFamily="34" charset="0"/>
                        </a:rPr>
                        <a:t> </a:t>
                      </a:r>
                    </a:p>
                  </a:txBody>
                  <a:tcPr marL="0" marR="0" marT="0" marB="0" anchor="b">
                    <a:lnL>
                      <a:noFill/>
                    </a:lnL>
                    <a:lnR>
                      <a:noFill/>
                    </a:lnR>
                    <a:lnT>
                      <a:noFill/>
                    </a:lnT>
                    <a:lnB>
                      <a:noFill/>
                    </a:lnB>
                    <a:solidFill>
                      <a:srgbClr val="000000"/>
                    </a:solidFill>
                  </a:tcPr>
                </a:tc>
                <a:tc>
                  <a:txBody>
                    <a:bodyPr/>
                    <a:lstStyle/>
                    <a:p>
                      <a:pPr algn="r" fontAlgn="b"/>
                      <a:r>
                        <a:rPr lang="en-US" sz="700" b="0" i="0" u="none" strike="noStrike" dirty="0">
                          <a:solidFill>
                            <a:srgbClr val="000000"/>
                          </a:solidFill>
                          <a:effectLst/>
                          <a:latin typeface="Arial" panose="020B0604020202020204" pitchFamily="34" charset="0"/>
                        </a:rPr>
                        <a:t>23,383.38</a:t>
                      </a:r>
                    </a:p>
                  </a:txBody>
                  <a:tcPr marL="0" marR="0" marT="0" marB="0" anchor="b">
                    <a:lnL>
                      <a:noFill/>
                    </a:lnL>
                    <a:lnR>
                      <a:noFill/>
                    </a:lnR>
                    <a:lnT>
                      <a:noFill/>
                    </a:lnT>
                    <a:lnB>
                      <a:noFill/>
                    </a:lnB>
                    <a:solidFill>
                      <a:srgbClr val="FFFF99"/>
                    </a:solidFill>
                  </a:tcPr>
                </a:tc>
                <a:tc>
                  <a:txBody>
                    <a:bodyPr/>
                    <a:lstStyle/>
                    <a:p>
                      <a:pPr algn="r" fontAlgn="b"/>
                      <a:r>
                        <a:rPr lang="en-US" sz="700" b="0" i="0" u="none" strike="noStrike" dirty="0">
                          <a:solidFill>
                            <a:srgbClr val="000000"/>
                          </a:solidFill>
                          <a:effectLst/>
                          <a:latin typeface="Arial" panose="020B0604020202020204" pitchFamily="34" charset="0"/>
                        </a:rPr>
                        <a:t>0.00</a:t>
                      </a:r>
                    </a:p>
                  </a:txBody>
                  <a:tcPr marL="0" marR="0" marT="0" marB="0" anchor="b">
                    <a:lnL>
                      <a:noFill/>
                    </a:lnL>
                    <a:lnR>
                      <a:noFill/>
                    </a:lnR>
                    <a:lnT>
                      <a:noFill/>
                    </a:lnT>
                    <a:lnB>
                      <a:noFill/>
                    </a:lnB>
                    <a:solidFill>
                      <a:srgbClr val="FFFF99"/>
                    </a:solidFill>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0" marR="0" marT="0" marB="0" anchor="b">
                    <a:lnL>
                      <a:noFill/>
                    </a:lnL>
                    <a:lnR>
                      <a:noFill/>
                    </a:lnR>
                    <a:lnT>
                      <a:noFill/>
                    </a:lnT>
                    <a:lnB>
                      <a:noFill/>
                    </a:lnB>
                  </a:tcPr>
                </a:tc>
                <a:tc>
                  <a:txBody>
                    <a:bodyPr/>
                    <a:lstStyle/>
                    <a:p>
                      <a:pPr algn="r" fontAlgn="b"/>
                      <a:r>
                        <a:rPr lang="en-US" sz="700" b="0" i="0" u="none" strike="noStrike" dirty="0">
                          <a:solidFill>
                            <a:srgbClr val="000000"/>
                          </a:solidFill>
                          <a:effectLst/>
                          <a:latin typeface="Arial" panose="020B0604020202020204" pitchFamily="34" charset="0"/>
                        </a:rPr>
                        <a:t>23,383.38</a:t>
                      </a:r>
                    </a:p>
                  </a:txBody>
                  <a:tcPr marL="0" marR="0" marT="0" marB="0" anchor="b">
                    <a:lnL>
                      <a:noFill/>
                    </a:lnL>
                    <a:lnR>
                      <a:noFill/>
                    </a:lnR>
                    <a:lnT>
                      <a:noFill/>
                    </a:lnT>
                    <a:lnB>
                      <a:noFill/>
                    </a:lnB>
                    <a:solidFill>
                      <a:srgbClr val="FFFF99"/>
                    </a:solidFill>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0" marR="0" marT="0" marB="0" anchor="b">
                    <a:lnL>
                      <a:noFill/>
                    </a:lnL>
                    <a:lnR>
                      <a:noFill/>
                    </a:lnR>
                    <a:lnT>
                      <a:noFill/>
                    </a:lnT>
                    <a:lnB>
                      <a:noFill/>
                    </a:lnB>
                  </a:tcPr>
                </a:tc>
                <a:tc>
                  <a:txBody>
                    <a:bodyPr/>
                    <a:lstStyle/>
                    <a:p>
                      <a:pPr algn="r" fontAlgn="b"/>
                      <a:r>
                        <a:rPr lang="en-US" sz="700" b="0" i="0" u="none" strike="noStrike" dirty="0">
                          <a:solidFill>
                            <a:srgbClr val="000000"/>
                          </a:solidFill>
                          <a:effectLst/>
                          <a:latin typeface="Arial" panose="020B0604020202020204" pitchFamily="34" charset="0"/>
                        </a:rPr>
                        <a:t>0.00</a:t>
                      </a:r>
                    </a:p>
                  </a:txBody>
                  <a:tcPr marL="0" marR="0" marT="0" marB="0" anchor="b">
                    <a:lnL>
                      <a:noFill/>
                    </a:lnL>
                    <a:lnR>
                      <a:noFill/>
                    </a:lnR>
                    <a:lnT>
                      <a:noFill/>
                    </a:lnT>
                    <a:lnB>
                      <a:noFill/>
                    </a:lnB>
                    <a:solidFill>
                      <a:srgbClr val="CCFF66"/>
                    </a:solidFill>
                  </a:tcPr>
                </a:tc>
                <a:tc>
                  <a:txBody>
                    <a:bodyPr/>
                    <a:lstStyle/>
                    <a:p>
                      <a:pPr algn="l" fontAlgn="b"/>
                      <a:r>
                        <a:rPr lang="en-US" sz="700" b="0" i="0" u="none" strike="noStrike" dirty="0">
                          <a:solidFill>
                            <a:srgbClr val="000000"/>
                          </a:solidFill>
                          <a:effectLst/>
                          <a:latin typeface="Arial" panose="020B0604020202020204" pitchFamily="34" charset="0"/>
                        </a:rPr>
                        <a:t> </a:t>
                      </a:r>
                    </a:p>
                  </a:txBody>
                  <a:tcPr marL="0" marR="0" marT="0" marB="0" anchor="b">
                    <a:lnL>
                      <a:noFill/>
                    </a:lnL>
                    <a:lnR>
                      <a:noFill/>
                    </a:lnR>
                    <a:lnT>
                      <a:noFill/>
                    </a:lnT>
                    <a:lnB>
                      <a:noFill/>
                    </a:lnB>
                    <a:solidFill>
                      <a:srgbClr val="000000"/>
                    </a:solidFill>
                  </a:tcPr>
                </a:tc>
                <a:tc>
                  <a:txBody>
                    <a:bodyPr/>
                    <a:lstStyle/>
                    <a:p>
                      <a:pPr algn="r" fontAlgn="b"/>
                      <a:r>
                        <a:rPr lang="en-US" sz="700" b="0" i="0" u="none" strike="noStrike" dirty="0">
                          <a:solidFill>
                            <a:srgbClr val="000000"/>
                          </a:solidFill>
                          <a:effectLst/>
                          <a:latin typeface="Arial" panose="020B0604020202020204" pitchFamily="34" charset="0"/>
                        </a:rPr>
                        <a:t>0.00</a:t>
                      </a:r>
                    </a:p>
                  </a:txBody>
                  <a:tcPr marL="0" marR="0" marT="0" marB="0" anchor="b">
                    <a:lnL>
                      <a:noFill/>
                    </a:lnL>
                    <a:lnR>
                      <a:noFill/>
                    </a:lnR>
                    <a:lnT>
                      <a:noFill/>
                    </a:lnT>
                    <a:lnB>
                      <a:noFill/>
                    </a:lnB>
                    <a:solidFill>
                      <a:srgbClr val="CCFF66"/>
                    </a:solidFill>
                  </a:tcPr>
                </a:tc>
                <a:extLst>
                  <a:ext uri="{0D108BD9-81ED-4DB2-BD59-A6C34878D82A}">
                    <a16:rowId xmlns:a16="http://schemas.microsoft.com/office/drawing/2014/main" val="3180252086"/>
                  </a:ext>
                </a:extLst>
              </a:tr>
              <a:tr h="170626">
                <a:tc>
                  <a:txBody>
                    <a:bodyPr/>
                    <a:lstStyle/>
                    <a:p>
                      <a:pPr algn="l" fontAlgn="b"/>
                      <a:endParaRPr lang="en-US" sz="700" b="1" i="0" u="none" strike="noStrike" dirty="0">
                        <a:solidFill>
                          <a:srgbClr val="000000"/>
                        </a:solidFill>
                        <a:effectLst/>
                        <a:latin typeface="Arial" panose="020B0604020202020204" pitchFamily="34" charset="0"/>
                      </a:endParaRPr>
                    </a:p>
                  </a:txBody>
                  <a:tcPr marL="0" marR="0" marT="0" marB="0" anchor="b">
                    <a:lnL>
                      <a:noFill/>
                    </a:lnL>
                    <a:lnR>
                      <a:noFill/>
                    </a:lnR>
                    <a:lnT>
                      <a:noFill/>
                    </a:lnT>
                    <a:lnB>
                      <a:noFill/>
                    </a:lnB>
                  </a:tcPr>
                </a:tc>
                <a:tc>
                  <a:txBody>
                    <a:bodyPr/>
                    <a:lstStyle/>
                    <a:p>
                      <a:pPr algn="l" fontAlgn="b"/>
                      <a:endParaRPr lang="en-US" sz="700" b="1" i="0" u="none" strike="noStrike" dirty="0">
                        <a:solidFill>
                          <a:srgbClr val="000000"/>
                        </a:solidFill>
                        <a:effectLst/>
                        <a:latin typeface="Arial" panose="020B0604020202020204" pitchFamily="34" charset="0"/>
                      </a:endParaRPr>
                    </a:p>
                  </a:txBody>
                  <a:tcPr marL="0" marR="0" marT="0" marB="0" anchor="b">
                    <a:lnL>
                      <a:noFill/>
                    </a:lnL>
                    <a:lnR>
                      <a:noFill/>
                    </a:lnR>
                    <a:lnT>
                      <a:noFill/>
                    </a:lnT>
                    <a:lnB>
                      <a:noFill/>
                    </a:lnB>
                  </a:tcPr>
                </a:tc>
                <a:tc>
                  <a:txBody>
                    <a:bodyPr/>
                    <a:lstStyle/>
                    <a:p>
                      <a:pPr algn="l" fontAlgn="b"/>
                      <a:r>
                        <a:rPr lang="en-US" sz="700" b="1" i="0" u="none" strike="noStrike" dirty="0">
                          <a:solidFill>
                            <a:srgbClr val="000000"/>
                          </a:solidFill>
                          <a:effectLst/>
                          <a:latin typeface="Arial" panose="020B0604020202020204" pitchFamily="34" charset="0"/>
                        </a:rPr>
                        <a:t>57650 · GROOMER</a:t>
                      </a:r>
                    </a:p>
                  </a:txBody>
                  <a:tcPr marL="0" marR="0" marT="0" marB="0" anchor="b">
                    <a:lnL>
                      <a:noFill/>
                    </a:lnL>
                    <a:lnR>
                      <a:noFill/>
                    </a:lnR>
                    <a:lnT>
                      <a:noFill/>
                    </a:lnT>
                    <a:lnB>
                      <a:noFill/>
                    </a:lnB>
                  </a:tcPr>
                </a:tc>
                <a:tc>
                  <a:txBody>
                    <a:bodyPr/>
                    <a:lstStyle/>
                    <a:p>
                      <a:pPr algn="r" fontAlgn="b"/>
                      <a:r>
                        <a:rPr lang="en-US" sz="700" b="0" i="0" u="none" strike="noStrike" dirty="0">
                          <a:solidFill>
                            <a:srgbClr val="000000"/>
                          </a:solidFill>
                          <a:effectLst/>
                          <a:latin typeface="Arial" panose="020B0604020202020204" pitchFamily="34" charset="0"/>
                        </a:rPr>
                        <a:t>0.00</a:t>
                      </a:r>
                    </a:p>
                  </a:txBody>
                  <a:tcPr marL="0" marR="0" marT="0" marB="0" anchor="b">
                    <a:lnL>
                      <a:noFill/>
                    </a:lnL>
                    <a:lnR>
                      <a:noFill/>
                    </a:lnR>
                    <a:lnT>
                      <a:noFill/>
                    </a:lnT>
                    <a:lnB w="12700" cap="flat" cmpd="sng" algn="ctr">
                      <a:solidFill>
                        <a:srgbClr val="000000"/>
                      </a:solidFill>
                      <a:prstDash val="solid"/>
                      <a:round/>
                      <a:headEnd type="none" w="med" len="med"/>
                      <a:tailEnd type="none" w="med" len="med"/>
                    </a:lnB>
                    <a:solidFill>
                      <a:srgbClr val="C5D9F1"/>
                    </a:solidFill>
                  </a:tcPr>
                </a:tc>
                <a:tc>
                  <a:txBody>
                    <a:bodyPr/>
                    <a:lstStyle/>
                    <a:p>
                      <a:pPr algn="l" fontAlgn="b"/>
                      <a:endParaRPr lang="en-US" sz="900" b="0" i="0" u="none" strike="noStrike" dirty="0">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r>
                        <a:rPr lang="en-US" sz="700" b="0" i="0" u="none" strike="noStrike" dirty="0">
                          <a:solidFill>
                            <a:srgbClr val="000000"/>
                          </a:solidFill>
                          <a:effectLst/>
                          <a:latin typeface="Arial" panose="020B0604020202020204" pitchFamily="34" charset="0"/>
                        </a:rPr>
                        <a:t> </a:t>
                      </a:r>
                    </a:p>
                  </a:txBody>
                  <a:tcPr marL="0" marR="0" marT="0" marB="0" anchor="b">
                    <a:lnL>
                      <a:noFill/>
                    </a:lnL>
                    <a:lnR>
                      <a:noFill/>
                    </a:lnR>
                    <a:lnT>
                      <a:noFill/>
                    </a:lnT>
                    <a:lnB w="12700" cap="flat" cmpd="sng" algn="ctr">
                      <a:solidFill>
                        <a:srgbClr val="000000"/>
                      </a:solidFill>
                      <a:prstDash val="solid"/>
                      <a:round/>
                      <a:headEnd type="none" w="med" len="med"/>
                      <a:tailEnd type="none" w="med" len="med"/>
                    </a:lnB>
                    <a:solidFill>
                      <a:srgbClr val="8DB4E3"/>
                    </a:solidFill>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0" marR="0" marT="0" marB="0" anchor="b">
                    <a:lnL>
                      <a:noFill/>
                    </a:lnL>
                    <a:lnR>
                      <a:noFill/>
                    </a:lnR>
                    <a:lnT>
                      <a:noFill/>
                    </a:lnT>
                    <a:lnB>
                      <a:noFill/>
                    </a:lnB>
                  </a:tcPr>
                </a:tc>
                <a:tc>
                  <a:txBody>
                    <a:bodyPr/>
                    <a:lstStyle/>
                    <a:p>
                      <a:pPr algn="l" fontAlgn="b"/>
                      <a:r>
                        <a:rPr lang="en-US" sz="700" b="0" i="0" u="none" strike="noStrike" dirty="0">
                          <a:solidFill>
                            <a:srgbClr val="000000"/>
                          </a:solidFill>
                          <a:effectLst/>
                          <a:latin typeface="Arial" panose="020B0604020202020204" pitchFamily="34" charset="0"/>
                        </a:rPr>
                        <a:t> </a:t>
                      </a:r>
                    </a:p>
                  </a:txBody>
                  <a:tcPr marL="0" marR="0" marT="0" marB="0" anchor="b">
                    <a:lnL>
                      <a:noFill/>
                    </a:lnL>
                    <a:lnR>
                      <a:noFill/>
                    </a:lnR>
                    <a:lnT>
                      <a:noFill/>
                    </a:lnT>
                    <a:lnB w="12700" cap="flat" cmpd="sng" algn="ctr">
                      <a:solidFill>
                        <a:srgbClr val="000000"/>
                      </a:solidFill>
                      <a:prstDash val="solid"/>
                      <a:round/>
                      <a:headEnd type="none" w="med" len="med"/>
                      <a:tailEnd type="none" w="med" len="med"/>
                    </a:lnB>
                    <a:solidFill>
                      <a:srgbClr val="FFFF99"/>
                    </a:solidFill>
                  </a:tcPr>
                </a:tc>
                <a:tc>
                  <a:txBody>
                    <a:bodyPr/>
                    <a:lstStyle/>
                    <a:p>
                      <a:pPr algn="l" fontAlgn="b"/>
                      <a:r>
                        <a:rPr lang="en-US" sz="700" b="0" i="0" u="none" strike="noStrike" dirty="0">
                          <a:solidFill>
                            <a:srgbClr val="000000"/>
                          </a:solidFill>
                          <a:effectLst/>
                          <a:latin typeface="Arial" panose="020B0604020202020204" pitchFamily="34" charset="0"/>
                        </a:rPr>
                        <a:t> </a:t>
                      </a:r>
                    </a:p>
                  </a:txBody>
                  <a:tcPr marL="0" marR="0" marT="0" marB="0" anchor="b">
                    <a:lnL>
                      <a:noFill/>
                    </a:lnL>
                    <a:lnR>
                      <a:noFill/>
                    </a:lnR>
                    <a:lnT>
                      <a:noFill/>
                    </a:lnT>
                    <a:lnB w="12700" cap="flat" cmpd="sng" algn="ctr">
                      <a:solidFill>
                        <a:srgbClr val="000000"/>
                      </a:solidFill>
                      <a:prstDash val="solid"/>
                      <a:round/>
                      <a:headEnd type="none" w="med" len="med"/>
                      <a:tailEnd type="none" w="med" len="med"/>
                    </a:lnB>
                    <a:solidFill>
                      <a:srgbClr val="000000"/>
                    </a:solidFill>
                  </a:tcPr>
                </a:tc>
                <a:tc>
                  <a:txBody>
                    <a:bodyPr/>
                    <a:lstStyle/>
                    <a:p>
                      <a:pPr algn="l" fontAlgn="b"/>
                      <a:r>
                        <a:rPr lang="en-US" sz="700" b="0" i="0" u="none" strike="noStrike" dirty="0">
                          <a:solidFill>
                            <a:srgbClr val="000000"/>
                          </a:solidFill>
                          <a:effectLst/>
                          <a:latin typeface="Arial" panose="020B0604020202020204" pitchFamily="34" charset="0"/>
                        </a:rPr>
                        <a:t> </a:t>
                      </a:r>
                    </a:p>
                  </a:txBody>
                  <a:tcPr marL="0" marR="0" marT="0" marB="0" anchor="b">
                    <a:lnL>
                      <a:noFill/>
                    </a:lnL>
                    <a:lnR>
                      <a:noFill/>
                    </a:lnR>
                    <a:lnT>
                      <a:noFill/>
                    </a:lnT>
                    <a:lnB w="12700" cap="flat" cmpd="sng" algn="ctr">
                      <a:solidFill>
                        <a:srgbClr val="000000"/>
                      </a:solidFill>
                      <a:prstDash val="solid"/>
                      <a:round/>
                      <a:headEnd type="none" w="med" len="med"/>
                      <a:tailEnd type="none" w="med" len="med"/>
                    </a:lnB>
                    <a:solidFill>
                      <a:srgbClr val="FFFF99"/>
                    </a:solidFill>
                  </a:tcPr>
                </a:tc>
                <a:tc>
                  <a:txBody>
                    <a:bodyPr/>
                    <a:lstStyle/>
                    <a:p>
                      <a:pPr algn="l" fontAlgn="b"/>
                      <a:r>
                        <a:rPr lang="en-US" sz="700" b="0" i="0" u="none" strike="noStrike" dirty="0">
                          <a:solidFill>
                            <a:srgbClr val="000000"/>
                          </a:solidFill>
                          <a:effectLst/>
                          <a:latin typeface="Arial" panose="020B0604020202020204" pitchFamily="34" charset="0"/>
                        </a:rPr>
                        <a:t> </a:t>
                      </a:r>
                    </a:p>
                  </a:txBody>
                  <a:tcPr marL="0" marR="0" marT="0" marB="0" anchor="b">
                    <a:lnL>
                      <a:noFill/>
                    </a:lnL>
                    <a:lnR>
                      <a:noFill/>
                    </a:lnR>
                    <a:lnT>
                      <a:noFill/>
                    </a:lnT>
                    <a:lnB w="12700" cap="flat" cmpd="sng" algn="ctr">
                      <a:solidFill>
                        <a:srgbClr val="000000"/>
                      </a:solidFill>
                      <a:prstDash val="solid"/>
                      <a:round/>
                      <a:headEnd type="none" w="med" len="med"/>
                      <a:tailEnd type="none" w="med" len="med"/>
                    </a:lnB>
                    <a:solidFill>
                      <a:srgbClr val="FFFF99"/>
                    </a:solidFill>
                  </a:tcPr>
                </a:tc>
                <a:tc>
                  <a:txBody>
                    <a:bodyPr/>
                    <a:lstStyle/>
                    <a:p>
                      <a:pPr algn="l" fontAlgn="b"/>
                      <a:r>
                        <a:rPr lang="en-US" sz="700" b="0" i="0" u="none" strike="noStrike" dirty="0">
                          <a:solidFill>
                            <a:srgbClr val="000000"/>
                          </a:solidFill>
                          <a:effectLst/>
                          <a:latin typeface="Arial" panose="020B0604020202020204" pitchFamily="34" charset="0"/>
                        </a:rPr>
                        <a:t> </a:t>
                      </a:r>
                    </a:p>
                  </a:txBody>
                  <a:tcPr marL="0" marR="0" marT="0"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l" fontAlgn="b"/>
                      <a:r>
                        <a:rPr lang="en-US" sz="700" b="0" i="0" u="none" strike="noStrike" dirty="0">
                          <a:solidFill>
                            <a:srgbClr val="000000"/>
                          </a:solidFill>
                          <a:effectLst/>
                          <a:latin typeface="Arial" panose="020B0604020202020204" pitchFamily="34" charset="0"/>
                        </a:rPr>
                        <a:t> </a:t>
                      </a:r>
                    </a:p>
                  </a:txBody>
                  <a:tcPr marL="0" marR="0" marT="0" marB="0" anchor="b">
                    <a:lnL>
                      <a:noFill/>
                    </a:lnL>
                    <a:lnR>
                      <a:noFill/>
                    </a:lnR>
                    <a:lnT>
                      <a:noFill/>
                    </a:lnT>
                    <a:lnB w="12700" cap="flat" cmpd="sng" algn="ctr">
                      <a:solidFill>
                        <a:srgbClr val="000000"/>
                      </a:solidFill>
                      <a:prstDash val="solid"/>
                      <a:round/>
                      <a:headEnd type="none" w="med" len="med"/>
                      <a:tailEnd type="none" w="med" len="med"/>
                    </a:lnB>
                    <a:solidFill>
                      <a:srgbClr val="FFFF99"/>
                    </a:solidFill>
                  </a:tcPr>
                </a:tc>
                <a:tc>
                  <a:txBody>
                    <a:bodyPr/>
                    <a:lstStyle/>
                    <a:p>
                      <a:pPr algn="l" fontAlgn="b"/>
                      <a:r>
                        <a:rPr lang="en-US" sz="700" b="0" i="0" u="none" strike="noStrike" dirty="0">
                          <a:solidFill>
                            <a:srgbClr val="000000"/>
                          </a:solidFill>
                          <a:effectLst/>
                          <a:latin typeface="Arial" panose="020B0604020202020204" pitchFamily="34" charset="0"/>
                        </a:rPr>
                        <a:t> </a:t>
                      </a:r>
                    </a:p>
                  </a:txBody>
                  <a:tcPr marL="0" marR="0" marT="0"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l" fontAlgn="b"/>
                      <a:r>
                        <a:rPr lang="en-US" sz="700" b="0" i="0" u="none" strike="noStrike" dirty="0">
                          <a:solidFill>
                            <a:srgbClr val="000000"/>
                          </a:solidFill>
                          <a:effectLst/>
                          <a:latin typeface="Arial" panose="020B0604020202020204" pitchFamily="34" charset="0"/>
                        </a:rPr>
                        <a:t> </a:t>
                      </a:r>
                    </a:p>
                  </a:txBody>
                  <a:tcPr marL="0" marR="0" marT="0" marB="0" anchor="b">
                    <a:lnL>
                      <a:noFill/>
                    </a:lnL>
                    <a:lnR>
                      <a:noFill/>
                    </a:lnR>
                    <a:lnT>
                      <a:noFill/>
                    </a:lnT>
                    <a:lnB w="12700" cap="flat" cmpd="sng" algn="ctr">
                      <a:solidFill>
                        <a:srgbClr val="000000"/>
                      </a:solidFill>
                      <a:prstDash val="solid"/>
                      <a:round/>
                      <a:headEnd type="none" w="med" len="med"/>
                      <a:tailEnd type="none" w="med" len="med"/>
                    </a:lnB>
                    <a:solidFill>
                      <a:srgbClr val="CCFF66"/>
                    </a:solidFill>
                  </a:tcPr>
                </a:tc>
                <a:tc>
                  <a:txBody>
                    <a:bodyPr/>
                    <a:lstStyle/>
                    <a:p>
                      <a:pPr algn="l" fontAlgn="b"/>
                      <a:r>
                        <a:rPr lang="en-US" sz="700" b="0" i="0" u="none" strike="noStrike" dirty="0">
                          <a:solidFill>
                            <a:srgbClr val="000000"/>
                          </a:solidFill>
                          <a:effectLst/>
                          <a:latin typeface="Arial" panose="020B0604020202020204" pitchFamily="34" charset="0"/>
                        </a:rPr>
                        <a:t> </a:t>
                      </a:r>
                    </a:p>
                  </a:txBody>
                  <a:tcPr marL="0" marR="0" marT="0" marB="0" anchor="b">
                    <a:lnL>
                      <a:noFill/>
                    </a:lnL>
                    <a:lnR>
                      <a:noFill/>
                    </a:lnR>
                    <a:lnT>
                      <a:noFill/>
                    </a:lnT>
                    <a:lnB w="12700" cap="flat" cmpd="sng" algn="ctr">
                      <a:solidFill>
                        <a:srgbClr val="000000"/>
                      </a:solidFill>
                      <a:prstDash val="solid"/>
                      <a:round/>
                      <a:headEnd type="none" w="med" len="med"/>
                      <a:tailEnd type="none" w="med" len="med"/>
                    </a:lnB>
                    <a:solidFill>
                      <a:srgbClr val="000000"/>
                    </a:solidFill>
                  </a:tcPr>
                </a:tc>
                <a:tc>
                  <a:txBody>
                    <a:bodyPr/>
                    <a:lstStyle/>
                    <a:p>
                      <a:pPr algn="l" fontAlgn="b"/>
                      <a:r>
                        <a:rPr lang="en-US" sz="700" b="0" i="0" u="none" strike="noStrike" dirty="0">
                          <a:solidFill>
                            <a:srgbClr val="000000"/>
                          </a:solidFill>
                          <a:effectLst/>
                          <a:latin typeface="Arial" panose="020B0604020202020204" pitchFamily="34" charset="0"/>
                        </a:rPr>
                        <a:t> </a:t>
                      </a:r>
                    </a:p>
                  </a:txBody>
                  <a:tcPr marL="0" marR="0" marT="0" marB="0" anchor="b">
                    <a:lnL>
                      <a:noFill/>
                    </a:lnL>
                    <a:lnR>
                      <a:noFill/>
                    </a:lnR>
                    <a:lnT>
                      <a:noFill/>
                    </a:lnT>
                    <a:lnB w="12700" cap="flat" cmpd="sng" algn="ctr">
                      <a:solidFill>
                        <a:srgbClr val="000000"/>
                      </a:solidFill>
                      <a:prstDash val="solid"/>
                      <a:round/>
                      <a:headEnd type="none" w="med" len="med"/>
                      <a:tailEnd type="none" w="med" len="med"/>
                    </a:lnB>
                    <a:solidFill>
                      <a:srgbClr val="CCFF66"/>
                    </a:solidFill>
                  </a:tcPr>
                </a:tc>
                <a:extLst>
                  <a:ext uri="{0D108BD9-81ED-4DB2-BD59-A6C34878D82A}">
                    <a16:rowId xmlns:a16="http://schemas.microsoft.com/office/drawing/2014/main" val="876119024"/>
                  </a:ext>
                </a:extLst>
              </a:tr>
              <a:tr h="162501">
                <a:tc>
                  <a:txBody>
                    <a:bodyPr/>
                    <a:lstStyle/>
                    <a:p>
                      <a:pPr algn="l" fontAlgn="b"/>
                      <a:endParaRPr lang="en-US" sz="700" b="1" i="0" u="none" strike="noStrike" dirty="0">
                        <a:solidFill>
                          <a:srgbClr val="000000"/>
                        </a:solidFill>
                        <a:effectLst/>
                        <a:latin typeface="Arial" panose="020B0604020202020204" pitchFamily="34" charset="0"/>
                      </a:endParaRPr>
                    </a:p>
                  </a:txBody>
                  <a:tcPr marL="0" marR="0" marT="0" marB="0" anchor="b">
                    <a:lnL>
                      <a:noFill/>
                    </a:lnL>
                    <a:lnR>
                      <a:noFill/>
                    </a:lnR>
                    <a:lnT>
                      <a:noFill/>
                    </a:lnT>
                    <a:lnB>
                      <a:noFill/>
                    </a:lnB>
                  </a:tcPr>
                </a:tc>
                <a:tc gridSpan="2">
                  <a:txBody>
                    <a:bodyPr/>
                    <a:lstStyle/>
                    <a:p>
                      <a:pPr algn="l" fontAlgn="b"/>
                      <a:r>
                        <a:rPr lang="en-US" sz="700" b="1" i="0" u="none" strike="noStrike" dirty="0">
                          <a:solidFill>
                            <a:srgbClr val="000000"/>
                          </a:solidFill>
                          <a:effectLst/>
                          <a:latin typeface="Arial" panose="020B0604020202020204" pitchFamily="34" charset="0"/>
                        </a:rPr>
                        <a:t>Total 57000 · CAPITAL OUTLAY</a:t>
                      </a:r>
                    </a:p>
                  </a:txBody>
                  <a:tcPr marL="0" marR="0" marT="0" marB="0" anchor="b">
                    <a:lnL>
                      <a:noFill/>
                    </a:lnL>
                    <a:lnR>
                      <a:noFill/>
                    </a:lnR>
                    <a:lnT>
                      <a:noFill/>
                    </a:lnT>
                    <a:lnB>
                      <a:noFill/>
                    </a:lnB>
                  </a:tcPr>
                </a:tc>
                <a:tc hMerge="1">
                  <a:txBody>
                    <a:bodyPr/>
                    <a:lstStyle/>
                    <a:p>
                      <a:endParaRPr lang="en-US"/>
                    </a:p>
                  </a:txBody>
                  <a:tcPr/>
                </a:tc>
                <a:tc>
                  <a:txBody>
                    <a:bodyPr/>
                    <a:lstStyle/>
                    <a:p>
                      <a:pPr algn="r" fontAlgn="b"/>
                      <a:r>
                        <a:rPr lang="en-US" sz="700" b="0" i="0" u="none" strike="noStrike" dirty="0">
                          <a:solidFill>
                            <a:srgbClr val="000000"/>
                          </a:solidFill>
                          <a:effectLst/>
                          <a:latin typeface="Arial" panose="020B0604020202020204" pitchFamily="34" charset="0"/>
                        </a:rPr>
                        <a:t>737,730.15</a:t>
                      </a:r>
                    </a:p>
                  </a:txBody>
                  <a:tcPr marL="0" marR="0" marT="0" marB="0" anchor="b">
                    <a:lnL>
                      <a:noFill/>
                    </a:lnL>
                    <a:lnR>
                      <a:noFill/>
                    </a:lnR>
                    <a:lnT w="12700" cap="flat" cmpd="sng" algn="ctr">
                      <a:solidFill>
                        <a:srgbClr val="000000"/>
                      </a:solidFill>
                      <a:prstDash val="solid"/>
                      <a:round/>
                      <a:headEnd type="none" w="med" len="med"/>
                      <a:tailEnd type="none" w="med" len="med"/>
                    </a:lnT>
                    <a:lnB>
                      <a:noFill/>
                    </a:lnB>
                    <a:solidFill>
                      <a:srgbClr val="C5D9F1"/>
                    </a:solidFill>
                  </a:tcPr>
                </a:tc>
                <a:tc>
                  <a:txBody>
                    <a:bodyPr/>
                    <a:lstStyle/>
                    <a:p>
                      <a:pPr algn="l" fontAlgn="b"/>
                      <a:endParaRPr lang="en-US" sz="900" b="0" i="0" u="none" strike="noStrike" dirty="0">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r" fontAlgn="b"/>
                      <a:r>
                        <a:rPr lang="en-US" sz="700" b="0" i="0" u="none" strike="noStrike" dirty="0">
                          <a:solidFill>
                            <a:srgbClr val="000000"/>
                          </a:solidFill>
                          <a:effectLst/>
                          <a:latin typeface="Arial" panose="020B0604020202020204" pitchFamily="34" charset="0"/>
                        </a:rPr>
                        <a:t>30,879.22</a:t>
                      </a:r>
                    </a:p>
                  </a:txBody>
                  <a:tcPr marL="0" marR="0" marT="0" marB="0" anchor="b">
                    <a:lnL>
                      <a:noFill/>
                    </a:lnL>
                    <a:lnR>
                      <a:noFill/>
                    </a:lnR>
                    <a:lnT w="12700" cap="flat" cmpd="sng" algn="ctr">
                      <a:solidFill>
                        <a:srgbClr val="000000"/>
                      </a:solidFill>
                      <a:prstDash val="solid"/>
                      <a:round/>
                      <a:headEnd type="none" w="med" len="med"/>
                      <a:tailEnd type="none" w="med" len="med"/>
                    </a:lnT>
                    <a:lnB>
                      <a:noFill/>
                    </a:lnB>
                    <a:solidFill>
                      <a:srgbClr val="8DB4E3"/>
                    </a:solidFill>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0" marR="0" marT="0" marB="0" anchor="b">
                    <a:lnL>
                      <a:noFill/>
                    </a:lnL>
                    <a:lnR>
                      <a:noFill/>
                    </a:lnR>
                    <a:lnT>
                      <a:noFill/>
                    </a:lnT>
                    <a:lnB>
                      <a:noFill/>
                    </a:lnB>
                  </a:tcPr>
                </a:tc>
                <a:tc>
                  <a:txBody>
                    <a:bodyPr/>
                    <a:lstStyle/>
                    <a:p>
                      <a:pPr algn="r" fontAlgn="b"/>
                      <a:r>
                        <a:rPr lang="en-US" sz="700" b="0" i="0" u="none" strike="noStrike" dirty="0">
                          <a:solidFill>
                            <a:srgbClr val="000000"/>
                          </a:solidFill>
                          <a:effectLst/>
                          <a:latin typeface="Arial" panose="020B0604020202020204" pitchFamily="34" charset="0"/>
                        </a:rPr>
                        <a:t>155,820.62</a:t>
                      </a:r>
                    </a:p>
                  </a:txBody>
                  <a:tcPr marL="0" marR="0" marT="0" marB="0" anchor="b">
                    <a:lnL>
                      <a:noFill/>
                    </a:lnL>
                    <a:lnR>
                      <a:noFill/>
                    </a:lnR>
                    <a:lnT w="12700" cap="flat" cmpd="sng" algn="ctr">
                      <a:solidFill>
                        <a:srgbClr val="000000"/>
                      </a:solidFill>
                      <a:prstDash val="solid"/>
                      <a:round/>
                      <a:headEnd type="none" w="med" len="med"/>
                      <a:tailEnd type="none" w="med" len="med"/>
                    </a:lnT>
                    <a:lnB>
                      <a:noFill/>
                    </a:lnB>
                    <a:solidFill>
                      <a:srgbClr val="FFFF99"/>
                    </a:solidFill>
                  </a:tcPr>
                </a:tc>
                <a:tc>
                  <a:txBody>
                    <a:bodyPr/>
                    <a:lstStyle/>
                    <a:p>
                      <a:pPr algn="l" fontAlgn="b"/>
                      <a:r>
                        <a:rPr lang="en-US" sz="700" b="0" i="0" u="none" strike="noStrike" dirty="0">
                          <a:solidFill>
                            <a:srgbClr val="000000"/>
                          </a:solidFill>
                          <a:effectLst/>
                          <a:latin typeface="Arial" panose="020B0604020202020204" pitchFamily="34" charset="0"/>
                        </a:rPr>
                        <a:t> </a:t>
                      </a:r>
                    </a:p>
                  </a:txBody>
                  <a:tcPr marL="0" marR="0" marT="0" marB="0" anchor="b">
                    <a:lnL>
                      <a:noFill/>
                    </a:lnL>
                    <a:lnR>
                      <a:noFill/>
                    </a:lnR>
                    <a:lnT w="12700" cap="flat" cmpd="sng" algn="ctr">
                      <a:solidFill>
                        <a:srgbClr val="000000"/>
                      </a:solidFill>
                      <a:prstDash val="solid"/>
                      <a:round/>
                      <a:headEnd type="none" w="med" len="med"/>
                      <a:tailEnd type="none" w="med" len="med"/>
                    </a:lnT>
                    <a:lnB>
                      <a:noFill/>
                    </a:lnB>
                    <a:solidFill>
                      <a:srgbClr val="000000"/>
                    </a:solidFill>
                  </a:tcPr>
                </a:tc>
                <a:tc>
                  <a:txBody>
                    <a:bodyPr/>
                    <a:lstStyle/>
                    <a:p>
                      <a:pPr algn="r" fontAlgn="b"/>
                      <a:r>
                        <a:rPr lang="en-US" sz="700" b="0" i="0" u="none" strike="noStrike" dirty="0">
                          <a:solidFill>
                            <a:srgbClr val="000000"/>
                          </a:solidFill>
                          <a:effectLst/>
                          <a:latin typeface="Arial" panose="020B0604020202020204" pitchFamily="34" charset="0"/>
                        </a:rPr>
                        <a:t>23,383.38</a:t>
                      </a:r>
                    </a:p>
                  </a:txBody>
                  <a:tcPr marL="0" marR="0" marT="0" marB="0" anchor="b">
                    <a:lnL>
                      <a:noFill/>
                    </a:lnL>
                    <a:lnR>
                      <a:noFill/>
                    </a:lnR>
                    <a:lnT w="12700" cap="flat" cmpd="sng" algn="ctr">
                      <a:solidFill>
                        <a:srgbClr val="000000"/>
                      </a:solidFill>
                      <a:prstDash val="solid"/>
                      <a:round/>
                      <a:headEnd type="none" w="med" len="med"/>
                      <a:tailEnd type="none" w="med" len="med"/>
                    </a:lnT>
                    <a:lnB>
                      <a:noFill/>
                    </a:lnB>
                    <a:solidFill>
                      <a:srgbClr val="FFFF99"/>
                    </a:solidFill>
                  </a:tcPr>
                </a:tc>
                <a:tc>
                  <a:txBody>
                    <a:bodyPr/>
                    <a:lstStyle/>
                    <a:p>
                      <a:pPr algn="r" fontAlgn="b"/>
                      <a:r>
                        <a:rPr lang="en-US" sz="700" b="0" i="0" u="none" strike="noStrike" dirty="0">
                          <a:solidFill>
                            <a:srgbClr val="000000"/>
                          </a:solidFill>
                          <a:effectLst/>
                          <a:latin typeface="Arial" panose="020B0604020202020204" pitchFamily="34" charset="0"/>
                        </a:rPr>
                        <a:t>0.00</a:t>
                      </a:r>
                    </a:p>
                  </a:txBody>
                  <a:tcPr marL="0" marR="0" marT="0" marB="0" anchor="b">
                    <a:lnL>
                      <a:noFill/>
                    </a:lnL>
                    <a:lnR>
                      <a:noFill/>
                    </a:lnR>
                    <a:lnT w="12700" cap="flat" cmpd="sng" algn="ctr">
                      <a:solidFill>
                        <a:srgbClr val="000000"/>
                      </a:solidFill>
                      <a:prstDash val="solid"/>
                      <a:round/>
                      <a:headEnd type="none" w="med" len="med"/>
                      <a:tailEnd type="none" w="med" len="med"/>
                    </a:lnT>
                    <a:lnB>
                      <a:noFill/>
                    </a:lnB>
                    <a:solidFill>
                      <a:srgbClr val="FFFF99"/>
                    </a:solidFill>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0" marR="0" marT="0"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r" fontAlgn="b"/>
                      <a:r>
                        <a:rPr lang="en-US" sz="700" b="0" i="0" u="none" strike="noStrike" dirty="0">
                          <a:solidFill>
                            <a:srgbClr val="000000"/>
                          </a:solidFill>
                          <a:effectLst/>
                          <a:latin typeface="Arial" panose="020B0604020202020204" pitchFamily="34" charset="0"/>
                        </a:rPr>
                        <a:t>23,383.38</a:t>
                      </a:r>
                    </a:p>
                  </a:txBody>
                  <a:tcPr marL="0" marR="0" marT="0" marB="0" anchor="b">
                    <a:lnL>
                      <a:noFill/>
                    </a:lnL>
                    <a:lnR>
                      <a:noFill/>
                    </a:lnR>
                    <a:lnT w="12700" cap="flat" cmpd="sng" algn="ctr">
                      <a:solidFill>
                        <a:srgbClr val="000000"/>
                      </a:solidFill>
                      <a:prstDash val="solid"/>
                      <a:round/>
                      <a:headEnd type="none" w="med" len="med"/>
                      <a:tailEnd type="none" w="med" len="med"/>
                    </a:lnT>
                    <a:lnB>
                      <a:noFill/>
                    </a:lnB>
                    <a:solidFill>
                      <a:srgbClr val="FFFF99"/>
                    </a:solidFill>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0" marR="0" marT="0"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r" fontAlgn="b"/>
                      <a:r>
                        <a:rPr lang="en-US" sz="700" b="0" i="0" u="none" strike="noStrike" dirty="0">
                          <a:solidFill>
                            <a:srgbClr val="000000"/>
                          </a:solidFill>
                          <a:effectLst/>
                          <a:latin typeface="Arial" panose="020B0604020202020204" pitchFamily="34" charset="0"/>
                        </a:rPr>
                        <a:t>0.00</a:t>
                      </a:r>
                    </a:p>
                  </a:txBody>
                  <a:tcPr marL="0" marR="0" marT="0" marB="0" anchor="b">
                    <a:lnL>
                      <a:noFill/>
                    </a:lnL>
                    <a:lnR>
                      <a:noFill/>
                    </a:lnR>
                    <a:lnT w="12700" cap="flat" cmpd="sng" algn="ctr">
                      <a:solidFill>
                        <a:srgbClr val="000000"/>
                      </a:solidFill>
                      <a:prstDash val="solid"/>
                      <a:round/>
                      <a:headEnd type="none" w="med" len="med"/>
                      <a:tailEnd type="none" w="med" len="med"/>
                    </a:lnT>
                    <a:lnB>
                      <a:noFill/>
                    </a:lnB>
                    <a:solidFill>
                      <a:srgbClr val="CCFF66"/>
                    </a:solidFill>
                  </a:tcPr>
                </a:tc>
                <a:tc>
                  <a:txBody>
                    <a:bodyPr/>
                    <a:lstStyle/>
                    <a:p>
                      <a:pPr algn="l" fontAlgn="b"/>
                      <a:r>
                        <a:rPr lang="en-US" sz="700" b="0" i="0" u="none" strike="noStrike" dirty="0">
                          <a:solidFill>
                            <a:srgbClr val="000000"/>
                          </a:solidFill>
                          <a:effectLst/>
                          <a:latin typeface="Arial" panose="020B0604020202020204" pitchFamily="34" charset="0"/>
                        </a:rPr>
                        <a:t> </a:t>
                      </a:r>
                    </a:p>
                  </a:txBody>
                  <a:tcPr marL="0" marR="0" marT="0" marB="0" anchor="b">
                    <a:lnL>
                      <a:noFill/>
                    </a:lnL>
                    <a:lnR>
                      <a:noFill/>
                    </a:lnR>
                    <a:lnT w="12700" cap="flat" cmpd="sng" algn="ctr">
                      <a:solidFill>
                        <a:srgbClr val="000000"/>
                      </a:solidFill>
                      <a:prstDash val="solid"/>
                      <a:round/>
                      <a:headEnd type="none" w="med" len="med"/>
                      <a:tailEnd type="none" w="med" len="med"/>
                    </a:lnT>
                    <a:lnB>
                      <a:noFill/>
                    </a:lnB>
                    <a:solidFill>
                      <a:srgbClr val="000000"/>
                    </a:solidFill>
                  </a:tcPr>
                </a:tc>
                <a:tc>
                  <a:txBody>
                    <a:bodyPr/>
                    <a:lstStyle/>
                    <a:p>
                      <a:pPr algn="r" fontAlgn="b"/>
                      <a:r>
                        <a:rPr lang="en-US" sz="700" b="0" i="0" u="none" strike="noStrike" dirty="0">
                          <a:solidFill>
                            <a:srgbClr val="000000"/>
                          </a:solidFill>
                          <a:effectLst/>
                          <a:latin typeface="Arial" panose="020B0604020202020204" pitchFamily="34" charset="0"/>
                        </a:rPr>
                        <a:t>0.00</a:t>
                      </a:r>
                    </a:p>
                  </a:txBody>
                  <a:tcPr marL="0" marR="0" marT="0" marB="0" anchor="b">
                    <a:lnL>
                      <a:noFill/>
                    </a:lnL>
                    <a:lnR>
                      <a:noFill/>
                    </a:lnR>
                    <a:lnT w="12700" cap="flat" cmpd="sng" algn="ctr">
                      <a:solidFill>
                        <a:srgbClr val="000000"/>
                      </a:solidFill>
                      <a:prstDash val="solid"/>
                      <a:round/>
                      <a:headEnd type="none" w="med" len="med"/>
                      <a:tailEnd type="none" w="med" len="med"/>
                    </a:lnT>
                    <a:lnB>
                      <a:noFill/>
                    </a:lnB>
                    <a:solidFill>
                      <a:srgbClr val="CCFF66"/>
                    </a:solidFill>
                  </a:tcPr>
                </a:tc>
                <a:extLst>
                  <a:ext uri="{0D108BD9-81ED-4DB2-BD59-A6C34878D82A}">
                    <a16:rowId xmlns:a16="http://schemas.microsoft.com/office/drawing/2014/main" val="2394696967"/>
                  </a:ext>
                </a:extLst>
              </a:tr>
              <a:tr h="162501">
                <a:tc>
                  <a:txBody>
                    <a:bodyPr/>
                    <a:lstStyle/>
                    <a:p>
                      <a:pPr algn="l" fontAlgn="b"/>
                      <a:endParaRPr lang="en-US" sz="700" b="1" i="0" u="none" strike="noStrike" dirty="0">
                        <a:solidFill>
                          <a:srgbClr val="000000"/>
                        </a:solidFill>
                        <a:effectLst/>
                        <a:latin typeface="Arial" panose="020B0604020202020204" pitchFamily="34" charset="0"/>
                      </a:endParaRPr>
                    </a:p>
                  </a:txBody>
                  <a:tcPr marL="0" marR="0" marT="0" marB="0" anchor="b">
                    <a:lnL>
                      <a:noFill/>
                    </a:lnL>
                    <a:lnR>
                      <a:noFill/>
                    </a:lnR>
                    <a:lnT>
                      <a:noFill/>
                    </a:lnT>
                    <a:lnB>
                      <a:noFill/>
                    </a:lnB>
                  </a:tcPr>
                </a:tc>
                <a:tc gridSpan="2">
                  <a:txBody>
                    <a:bodyPr/>
                    <a:lstStyle/>
                    <a:p>
                      <a:pPr algn="l" fontAlgn="b"/>
                      <a:r>
                        <a:rPr lang="en-US" sz="700" b="1" i="0" u="none" strike="noStrike" dirty="0">
                          <a:solidFill>
                            <a:srgbClr val="000000"/>
                          </a:solidFill>
                          <a:effectLst/>
                          <a:latin typeface="Arial" panose="020B0604020202020204" pitchFamily="34" charset="0"/>
                        </a:rPr>
                        <a:t>58000 · DEBT SERVICE</a:t>
                      </a:r>
                    </a:p>
                  </a:txBody>
                  <a:tcPr marL="0" marR="0" marT="0" marB="0" anchor="b">
                    <a:lnL>
                      <a:noFill/>
                    </a:lnL>
                    <a:lnR>
                      <a:noFill/>
                    </a:lnR>
                    <a:lnT>
                      <a:noFill/>
                    </a:lnT>
                    <a:lnB>
                      <a:noFill/>
                    </a:lnB>
                  </a:tcPr>
                </a:tc>
                <a:tc hMerge="1">
                  <a:txBody>
                    <a:bodyPr/>
                    <a:lstStyle/>
                    <a:p>
                      <a:endParaRPr lang="en-US"/>
                    </a:p>
                  </a:txBody>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0" marR="0" marT="0" marB="0" anchor="b">
                    <a:lnL>
                      <a:noFill/>
                    </a:lnL>
                    <a:lnR>
                      <a:noFill/>
                    </a:lnR>
                    <a:lnT>
                      <a:noFill/>
                    </a:lnT>
                    <a:lnB>
                      <a:noFill/>
                    </a:lnB>
                  </a:tcPr>
                </a:tc>
                <a:tc>
                  <a:txBody>
                    <a:bodyPr/>
                    <a:lstStyle/>
                    <a:p>
                      <a:pPr algn="l" fontAlgn="b"/>
                      <a:endParaRPr lang="en-US" sz="900" b="0" i="0" u="none" strike="noStrike" dirty="0">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0" marR="0" marT="0" marB="0" anchor="b">
                    <a:lnL>
                      <a:noFill/>
                    </a:lnL>
                    <a:lnR>
                      <a:noFill/>
                    </a:lnR>
                    <a:lnT>
                      <a:noFill/>
                    </a:lnT>
                    <a:lnB>
                      <a:noFill/>
                    </a:lnB>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0" marR="0" marT="0" marB="0" anchor="b">
                    <a:lnL>
                      <a:noFill/>
                    </a:lnL>
                    <a:lnR>
                      <a:noFill/>
                    </a:lnR>
                    <a:lnT>
                      <a:noFill/>
                    </a:lnT>
                    <a:lnB>
                      <a:noFill/>
                    </a:lnB>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0" marR="0" marT="0" marB="0" anchor="b">
                    <a:lnL>
                      <a:noFill/>
                    </a:lnL>
                    <a:lnR>
                      <a:noFill/>
                    </a:lnR>
                    <a:lnT>
                      <a:noFill/>
                    </a:lnT>
                    <a:lnB>
                      <a:noFill/>
                    </a:lnB>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0" marR="0" marT="0" marB="0" anchor="b">
                    <a:lnL>
                      <a:noFill/>
                    </a:lnL>
                    <a:lnR>
                      <a:noFill/>
                    </a:lnR>
                    <a:lnT>
                      <a:noFill/>
                    </a:lnT>
                    <a:lnB>
                      <a:noFill/>
                    </a:lnB>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0" marR="0" marT="0" marB="0" anchor="b">
                    <a:lnL>
                      <a:noFill/>
                    </a:lnL>
                    <a:lnR>
                      <a:noFill/>
                    </a:lnR>
                    <a:lnT>
                      <a:noFill/>
                    </a:lnT>
                    <a:lnB>
                      <a:noFill/>
                    </a:lnB>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0" marR="0" marT="0" marB="0" anchor="b">
                    <a:lnL>
                      <a:noFill/>
                    </a:lnL>
                    <a:lnR>
                      <a:noFill/>
                    </a:lnR>
                    <a:lnT>
                      <a:noFill/>
                    </a:lnT>
                    <a:lnB>
                      <a:noFill/>
                    </a:lnB>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0" marR="0" marT="0" marB="0" anchor="b">
                    <a:lnL>
                      <a:noFill/>
                    </a:lnL>
                    <a:lnR>
                      <a:noFill/>
                    </a:lnR>
                    <a:lnT>
                      <a:noFill/>
                    </a:lnT>
                    <a:lnB>
                      <a:noFill/>
                    </a:lnB>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0" marR="0" marT="0" marB="0" anchor="b">
                    <a:lnL>
                      <a:noFill/>
                    </a:lnL>
                    <a:lnR>
                      <a:noFill/>
                    </a:lnR>
                    <a:lnT>
                      <a:noFill/>
                    </a:lnT>
                    <a:lnB>
                      <a:noFill/>
                    </a:lnB>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0" marR="0" marT="0" marB="0" anchor="b">
                    <a:lnL>
                      <a:noFill/>
                    </a:lnL>
                    <a:lnR>
                      <a:noFill/>
                    </a:lnR>
                    <a:lnT>
                      <a:noFill/>
                    </a:lnT>
                    <a:lnB>
                      <a:noFill/>
                    </a:lnB>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0" marR="0" marT="0" marB="0" anchor="b">
                    <a:lnL>
                      <a:noFill/>
                    </a:lnL>
                    <a:lnR>
                      <a:noFill/>
                    </a:lnR>
                    <a:lnT>
                      <a:noFill/>
                    </a:lnT>
                    <a:lnB>
                      <a:noFill/>
                    </a:lnB>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0" marR="0" marT="0" marB="0" anchor="b">
                    <a:lnL>
                      <a:noFill/>
                    </a:lnL>
                    <a:lnR>
                      <a:noFill/>
                    </a:lnR>
                    <a:lnT>
                      <a:noFill/>
                    </a:lnT>
                    <a:lnB>
                      <a:noFill/>
                    </a:lnB>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0" marR="0" marT="0" marB="0" anchor="b">
                    <a:lnL>
                      <a:noFill/>
                    </a:lnL>
                    <a:lnR>
                      <a:noFill/>
                    </a:lnR>
                    <a:lnT>
                      <a:noFill/>
                    </a:lnT>
                    <a:lnB>
                      <a:noFill/>
                    </a:lnB>
                  </a:tcPr>
                </a:tc>
                <a:extLst>
                  <a:ext uri="{0D108BD9-81ED-4DB2-BD59-A6C34878D82A}">
                    <a16:rowId xmlns:a16="http://schemas.microsoft.com/office/drawing/2014/main" val="2884883152"/>
                  </a:ext>
                </a:extLst>
              </a:tr>
              <a:tr h="162501">
                <a:tc>
                  <a:txBody>
                    <a:bodyPr/>
                    <a:lstStyle/>
                    <a:p>
                      <a:pPr algn="l" fontAlgn="b"/>
                      <a:endParaRPr lang="en-US" sz="700" b="1" i="0" u="none" strike="noStrike" dirty="0">
                        <a:solidFill>
                          <a:srgbClr val="000000"/>
                        </a:solidFill>
                        <a:effectLst/>
                        <a:latin typeface="Arial" panose="020B0604020202020204" pitchFamily="34" charset="0"/>
                      </a:endParaRPr>
                    </a:p>
                  </a:txBody>
                  <a:tcPr marL="0" marR="0" marT="0" marB="0" anchor="b">
                    <a:lnL>
                      <a:noFill/>
                    </a:lnL>
                    <a:lnR>
                      <a:noFill/>
                    </a:lnR>
                    <a:lnT>
                      <a:noFill/>
                    </a:lnT>
                    <a:lnB>
                      <a:noFill/>
                    </a:lnB>
                  </a:tcPr>
                </a:tc>
                <a:tc>
                  <a:txBody>
                    <a:bodyPr/>
                    <a:lstStyle/>
                    <a:p>
                      <a:pPr algn="l" fontAlgn="b"/>
                      <a:endParaRPr lang="en-US" sz="700" b="1" i="0" u="none" strike="noStrike" dirty="0">
                        <a:solidFill>
                          <a:srgbClr val="000000"/>
                        </a:solidFill>
                        <a:effectLst/>
                        <a:latin typeface="Arial" panose="020B0604020202020204" pitchFamily="34" charset="0"/>
                      </a:endParaRPr>
                    </a:p>
                  </a:txBody>
                  <a:tcPr marL="0" marR="0" marT="0" marB="0" anchor="b">
                    <a:lnL>
                      <a:noFill/>
                    </a:lnL>
                    <a:lnR>
                      <a:noFill/>
                    </a:lnR>
                    <a:lnT>
                      <a:noFill/>
                    </a:lnT>
                    <a:lnB>
                      <a:noFill/>
                    </a:lnB>
                  </a:tcPr>
                </a:tc>
                <a:tc>
                  <a:txBody>
                    <a:bodyPr/>
                    <a:lstStyle/>
                    <a:p>
                      <a:pPr algn="l" fontAlgn="b"/>
                      <a:r>
                        <a:rPr lang="en-US" sz="700" b="1" i="0" u="none" strike="noStrike" dirty="0">
                          <a:solidFill>
                            <a:srgbClr val="000000"/>
                          </a:solidFill>
                          <a:effectLst/>
                          <a:latin typeface="Arial" panose="020B0604020202020204" pitchFamily="34" charset="0"/>
                        </a:rPr>
                        <a:t>58099 · PRINCIPAL</a:t>
                      </a:r>
                    </a:p>
                  </a:txBody>
                  <a:tcPr marL="0" marR="0" marT="0" marB="0" anchor="b">
                    <a:lnL>
                      <a:noFill/>
                    </a:lnL>
                    <a:lnR>
                      <a:noFill/>
                    </a:lnR>
                    <a:lnT>
                      <a:noFill/>
                    </a:lnT>
                    <a:lnB>
                      <a:noFill/>
                    </a:lnB>
                  </a:tcPr>
                </a:tc>
                <a:tc>
                  <a:txBody>
                    <a:bodyPr/>
                    <a:lstStyle/>
                    <a:p>
                      <a:pPr algn="r" fontAlgn="b"/>
                      <a:r>
                        <a:rPr lang="en-US" sz="700" b="0" i="0" u="none" strike="noStrike" dirty="0">
                          <a:solidFill>
                            <a:srgbClr val="000000"/>
                          </a:solidFill>
                          <a:effectLst/>
                          <a:latin typeface="Arial" panose="020B0604020202020204" pitchFamily="34" charset="0"/>
                        </a:rPr>
                        <a:t>75,445.02</a:t>
                      </a:r>
                    </a:p>
                  </a:txBody>
                  <a:tcPr marL="0" marR="0" marT="0" marB="0" anchor="b">
                    <a:lnL>
                      <a:noFill/>
                    </a:lnL>
                    <a:lnR>
                      <a:noFill/>
                    </a:lnR>
                    <a:lnT>
                      <a:noFill/>
                    </a:lnT>
                    <a:lnB>
                      <a:noFill/>
                    </a:lnB>
                    <a:solidFill>
                      <a:srgbClr val="C5D9F1"/>
                    </a:solidFill>
                  </a:tcPr>
                </a:tc>
                <a:tc>
                  <a:txBody>
                    <a:bodyPr/>
                    <a:lstStyle/>
                    <a:p>
                      <a:pPr algn="l" fontAlgn="b"/>
                      <a:endParaRPr lang="en-US" sz="900" b="0" i="0" u="none" strike="noStrike" dirty="0">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r" fontAlgn="b"/>
                      <a:r>
                        <a:rPr lang="en-US" sz="700" b="0" i="0" u="none" strike="noStrike" dirty="0">
                          <a:solidFill>
                            <a:srgbClr val="000000"/>
                          </a:solidFill>
                          <a:effectLst/>
                          <a:latin typeface="Arial" panose="020B0604020202020204" pitchFamily="34" charset="0"/>
                        </a:rPr>
                        <a:t>160,827.08</a:t>
                      </a:r>
                    </a:p>
                  </a:txBody>
                  <a:tcPr marL="0" marR="0" marT="0" marB="0" anchor="b">
                    <a:lnL>
                      <a:noFill/>
                    </a:lnL>
                    <a:lnR>
                      <a:noFill/>
                    </a:lnR>
                    <a:lnT>
                      <a:noFill/>
                    </a:lnT>
                    <a:lnB>
                      <a:noFill/>
                    </a:lnB>
                    <a:solidFill>
                      <a:srgbClr val="8DB4E3"/>
                    </a:solidFill>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0" marR="0" marT="0" marB="0" anchor="b">
                    <a:lnL>
                      <a:noFill/>
                    </a:lnL>
                    <a:lnR>
                      <a:noFill/>
                    </a:lnR>
                    <a:lnT>
                      <a:noFill/>
                    </a:lnT>
                    <a:lnB>
                      <a:noFill/>
                    </a:lnB>
                  </a:tcPr>
                </a:tc>
                <a:tc>
                  <a:txBody>
                    <a:bodyPr/>
                    <a:lstStyle/>
                    <a:p>
                      <a:pPr algn="r" fontAlgn="b"/>
                      <a:r>
                        <a:rPr lang="en-US" sz="700" b="0" i="0" u="none" strike="noStrike" dirty="0">
                          <a:solidFill>
                            <a:srgbClr val="000000"/>
                          </a:solidFill>
                          <a:effectLst/>
                          <a:latin typeface="Arial" panose="020B0604020202020204" pitchFamily="34" charset="0"/>
                        </a:rPr>
                        <a:t>372,509.41</a:t>
                      </a:r>
                    </a:p>
                  </a:txBody>
                  <a:tcPr marL="0" marR="0" marT="0" marB="0" anchor="b">
                    <a:lnL>
                      <a:noFill/>
                    </a:lnL>
                    <a:lnR>
                      <a:noFill/>
                    </a:lnR>
                    <a:lnT>
                      <a:noFill/>
                    </a:lnT>
                    <a:lnB>
                      <a:noFill/>
                    </a:lnB>
                    <a:solidFill>
                      <a:srgbClr val="FFFF99"/>
                    </a:solidFill>
                  </a:tcPr>
                </a:tc>
                <a:tc>
                  <a:txBody>
                    <a:bodyPr/>
                    <a:lstStyle/>
                    <a:p>
                      <a:pPr algn="l" fontAlgn="b"/>
                      <a:r>
                        <a:rPr lang="en-US" sz="700" b="0" i="0" u="none" strike="noStrike" dirty="0">
                          <a:solidFill>
                            <a:srgbClr val="000000"/>
                          </a:solidFill>
                          <a:effectLst/>
                          <a:latin typeface="Arial" panose="020B0604020202020204" pitchFamily="34" charset="0"/>
                        </a:rPr>
                        <a:t> </a:t>
                      </a:r>
                    </a:p>
                  </a:txBody>
                  <a:tcPr marL="0" marR="0" marT="0" marB="0" anchor="b">
                    <a:lnL>
                      <a:noFill/>
                    </a:lnL>
                    <a:lnR>
                      <a:noFill/>
                    </a:lnR>
                    <a:lnT>
                      <a:noFill/>
                    </a:lnT>
                    <a:lnB>
                      <a:noFill/>
                    </a:lnB>
                    <a:solidFill>
                      <a:srgbClr val="000000"/>
                    </a:solidFill>
                  </a:tcPr>
                </a:tc>
                <a:tc>
                  <a:txBody>
                    <a:bodyPr/>
                    <a:lstStyle/>
                    <a:p>
                      <a:pPr algn="r" fontAlgn="b"/>
                      <a:r>
                        <a:rPr lang="en-US" sz="700" b="0" i="0" u="none" strike="noStrike" dirty="0">
                          <a:solidFill>
                            <a:srgbClr val="000000"/>
                          </a:solidFill>
                          <a:effectLst/>
                          <a:latin typeface="Arial" panose="020B0604020202020204" pitchFamily="34" charset="0"/>
                        </a:rPr>
                        <a:t>153,344.75</a:t>
                      </a:r>
                    </a:p>
                  </a:txBody>
                  <a:tcPr marL="0" marR="0" marT="0" marB="0" anchor="b">
                    <a:lnL>
                      <a:noFill/>
                    </a:lnL>
                    <a:lnR>
                      <a:noFill/>
                    </a:lnR>
                    <a:lnT>
                      <a:noFill/>
                    </a:lnT>
                    <a:lnB>
                      <a:noFill/>
                    </a:lnB>
                    <a:solidFill>
                      <a:srgbClr val="FFFF99"/>
                    </a:solidFill>
                  </a:tcPr>
                </a:tc>
                <a:tc>
                  <a:txBody>
                    <a:bodyPr/>
                    <a:lstStyle/>
                    <a:p>
                      <a:pPr algn="r" fontAlgn="b"/>
                      <a:r>
                        <a:rPr lang="en-US" sz="700" b="0" i="0" u="none" strike="noStrike" dirty="0">
                          <a:solidFill>
                            <a:srgbClr val="000000"/>
                          </a:solidFill>
                          <a:effectLst/>
                          <a:latin typeface="Arial" panose="020B0604020202020204" pitchFamily="34" charset="0"/>
                        </a:rPr>
                        <a:t>33,473.92</a:t>
                      </a:r>
                    </a:p>
                  </a:txBody>
                  <a:tcPr marL="0" marR="0" marT="0" marB="0" anchor="b">
                    <a:lnL>
                      <a:noFill/>
                    </a:lnL>
                    <a:lnR>
                      <a:noFill/>
                    </a:lnR>
                    <a:lnT>
                      <a:noFill/>
                    </a:lnT>
                    <a:lnB>
                      <a:noFill/>
                    </a:lnB>
                    <a:solidFill>
                      <a:srgbClr val="FFFF99"/>
                    </a:solidFill>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0" marR="0" marT="0" marB="0" anchor="b">
                    <a:lnL>
                      <a:noFill/>
                    </a:lnL>
                    <a:lnR>
                      <a:noFill/>
                    </a:lnR>
                    <a:lnT>
                      <a:noFill/>
                    </a:lnT>
                    <a:lnB>
                      <a:noFill/>
                    </a:lnB>
                  </a:tcPr>
                </a:tc>
                <a:tc>
                  <a:txBody>
                    <a:bodyPr/>
                    <a:lstStyle/>
                    <a:p>
                      <a:pPr algn="r" fontAlgn="b"/>
                      <a:r>
                        <a:rPr lang="en-US" sz="700" b="0" i="0" u="none" strike="noStrike" dirty="0">
                          <a:solidFill>
                            <a:srgbClr val="000000"/>
                          </a:solidFill>
                          <a:effectLst/>
                          <a:latin typeface="Arial" panose="020B0604020202020204" pitchFamily="34" charset="0"/>
                        </a:rPr>
                        <a:t>186,818.67</a:t>
                      </a:r>
                    </a:p>
                  </a:txBody>
                  <a:tcPr marL="0" marR="0" marT="0" marB="0" anchor="b">
                    <a:lnL>
                      <a:noFill/>
                    </a:lnL>
                    <a:lnR>
                      <a:noFill/>
                    </a:lnR>
                    <a:lnT>
                      <a:noFill/>
                    </a:lnT>
                    <a:lnB>
                      <a:noFill/>
                    </a:lnB>
                    <a:solidFill>
                      <a:srgbClr val="FFFF99"/>
                    </a:solidFill>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0" marR="0" marT="0" marB="0" anchor="b">
                    <a:lnL>
                      <a:noFill/>
                    </a:lnL>
                    <a:lnR>
                      <a:noFill/>
                    </a:lnR>
                    <a:lnT>
                      <a:noFill/>
                    </a:lnT>
                    <a:lnB>
                      <a:noFill/>
                    </a:lnB>
                  </a:tcPr>
                </a:tc>
                <a:tc>
                  <a:txBody>
                    <a:bodyPr/>
                    <a:lstStyle/>
                    <a:p>
                      <a:pPr algn="r" fontAlgn="b"/>
                      <a:r>
                        <a:rPr lang="en-US" sz="700" b="0" i="0" u="none" strike="noStrike" dirty="0">
                          <a:solidFill>
                            <a:srgbClr val="000000"/>
                          </a:solidFill>
                          <a:effectLst/>
                          <a:latin typeface="Arial" panose="020B0604020202020204" pitchFamily="34" charset="0"/>
                        </a:rPr>
                        <a:t>186,818.67</a:t>
                      </a:r>
                    </a:p>
                  </a:txBody>
                  <a:tcPr marL="0" marR="0" marT="0" marB="0" anchor="b">
                    <a:lnL>
                      <a:noFill/>
                    </a:lnL>
                    <a:lnR>
                      <a:noFill/>
                    </a:lnR>
                    <a:lnT>
                      <a:noFill/>
                    </a:lnT>
                    <a:lnB>
                      <a:noFill/>
                    </a:lnB>
                    <a:solidFill>
                      <a:srgbClr val="CCFF66"/>
                    </a:solidFill>
                  </a:tcPr>
                </a:tc>
                <a:tc>
                  <a:txBody>
                    <a:bodyPr/>
                    <a:lstStyle/>
                    <a:p>
                      <a:pPr algn="l" fontAlgn="b"/>
                      <a:r>
                        <a:rPr lang="en-US" sz="700" b="0" i="0" u="none" strike="noStrike" dirty="0">
                          <a:solidFill>
                            <a:srgbClr val="000000"/>
                          </a:solidFill>
                          <a:effectLst/>
                          <a:latin typeface="Arial" panose="020B0604020202020204" pitchFamily="34" charset="0"/>
                        </a:rPr>
                        <a:t> </a:t>
                      </a:r>
                    </a:p>
                  </a:txBody>
                  <a:tcPr marL="0" marR="0" marT="0" marB="0" anchor="b">
                    <a:lnL>
                      <a:noFill/>
                    </a:lnL>
                    <a:lnR>
                      <a:noFill/>
                    </a:lnR>
                    <a:lnT>
                      <a:noFill/>
                    </a:lnT>
                    <a:lnB>
                      <a:noFill/>
                    </a:lnB>
                    <a:solidFill>
                      <a:srgbClr val="000000"/>
                    </a:solidFill>
                  </a:tcPr>
                </a:tc>
                <a:tc>
                  <a:txBody>
                    <a:bodyPr/>
                    <a:lstStyle/>
                    <a:p>
                      <a:pPr algn="r" fontAlgn="b"/>
                      <a:r>
                        <a:rPr lang="en-US" sz="700" b="0" i="0" u="none" strike="noStrike" dirty="0">
                          <a:solidFill>
                            <a:srgbClr val="000000"/>
                          </a:solidFill>
                          <a:effectLst/>
                          <a:latin typeface="Arial" panose="020B0604020202020204" pitchFamily="34" charset="0"/>
                        </a:rPr>
                        <a:t>195,327.00</a:t>
                      </a:r>
                    </a:p>
                  </a:txBody>
                  <a:tcPr marL="0" marR="0" marT="0" marB="0" anchor="b">
                    <a:lnL>
                      <a:noFill/>
                    </a:lnL>
                    <a:lnR>
                      <a:noFill/>
                    </a:lnR>
                    <a:lnT>
                      <a:noFill/>
                    </a:lnT>
                    <a:lnB>
                      <a:noFill/>
                    </a:lnB>
                    <a:solidFill>
                      <a:srgbClr val="CCFF66"/>
                    </a:solidFill>
                  </a:tcPr>
                </a:tc>
                <a:extLst>
                  <a:ext uri="{0D108BD9-81ED-4DB2-BD59-A6C34878D82A}">
                    <a16:rowId xmlns:a16="http://schemas.microsoft.com/office/drawing/2014/main" val="664342699"/>
                  </a:ext>
                </a:extLst>
              </a:tr>
              <a:tr h="170626">
                <a:tc>
                  <a:txBody>
                    <a:bodyPr/>
                    <a:lstStyle/>
                    <a:p>
                      <a:pPr algn="l" fontAlgn="b"/>
                      <a:endParaRPr lang="en-US" sz="700" b="1" i="0" u="none" strike="noStrike" dirty="0">
                        <a:solidFill>
                          <a:srgbClr val="000000"/>
                        </a:solidFill>
                        <a:effectLst/>
                        <a:latin typeface="Arial" panose="020B0604020202020204" pitchFamily="34" charset="0"/>
                      </a:endParaRPr>
                    </a:p>
                  </a:txBody>
                  <a:tcPr marL="0" marR="0" marT="0" marB="0" anchor="b">
                    <a:lnL>
                      <a:noFill/>
                    </a:lnL>
                    <a:lnR>
                      <a:noFill/>
                    </a:lnR>
                    <a:lnT>
                      <a:noFill/>
                    </a:lnT>
                    <a:lnB>
                      <a:noFill/>
                    </a:lnB>
                  </a:tcPr>
                </a:tc>
                <a:tc>
                  <a:txBody>
                    <a:bodyPr/>
                    <a:lstStyle/>
                    <a:p>
                      <a:pPr algn="l" fontAlgn="b"/>
                      <a:endParaRPr lang="en-US" sz="700" b="1" i="0" u="none" strike="noStrike" dirty="0">
                        <a:solidFill>
                          <a:srgbClr val="000000"/>
                        </a:solidFill>
                        <a:effectLst/>
                        <a:latin typeface="Arial" panose="020B0604020202020204" pitchFamily="34" charset="0"/>
                      </a:endParaRPr>
                    </a:p>
                  </a:txBody>
                  <a:tcPr marL="0" marR="0" marT="0" marB="0" anchor="b">
                    <a:lnL>
                      <a:noFill/>
                    </a:lnL>
                    <a:lnR>
                      <a:noFill/>
                    </a:lnR>
                    <a:lnT>
                      <a:noFill/>
                    </a:lnT>
                    <a:lnB>
                      <a:noFill/>
                    </a:lnB>
                  </a:tcPr>
                </a:tc>
                <a:tc>
                  <a:txBody>
                    <a:bodyPr/>
                    <a:lstStyle/>
                    <a:p>
                      <a:pPr algn="l" fontAlgn="b"/>
                      <a:r>
                        <a:rPr lang="en-US" sz="700" b="1" i="0" u="none" strike="noStrike" dirty="0">
                          <a:solidFill>
                            <a:srgbClr val="000000"/>
                          </a:solidFill>
                          <a:effectLst/>
                          <a:latin typeface="Arial" panose="020B0604020202020204" pitchFamily="34" charset="0"/>
                        </a:rPr>
                        <a:t>58210 · INTEREST</a:t>
                      </a:r>
                    </a:p>
                  </a:txBody>
                  <a:tcPr marL="0" marR="0" marT="0" marB="0" anchor="b">
                    <a:lnL>
                      <a:noFill/>
                    </a:lnL>
                    <a:lnR>
                      <a:noFill/>
                    </a:lnR>
                    <a:lnT>
                      <a:noFill/>
                    </a:lnT>
                    <a:lnB>
                      <a:noFill/>
                    </a:lnB>
                  </a:tcPr>
                </a:tc>
                <a:tc>
                  <a:txBody>
                    <a:bodyPr/>
                    <a:lstStyle/>
                    <a:p>
                      <a:pPr algn="r" fontAlgn="b"/>
                      <a:r>
                        <a:rPr lang="en-US" sz="700" b="0" i="0" u="none" strike="noStrike" dirty="0">
                          <a:solidFill>
                            <a:srgbClr val="000000"/>
                          </a:solidFill>
                          <a:effectLst/>
                          <a:latin typeface="Arial" panose="020B0604020202020204" pitchFamily="34" charset="0"/>
                        </a:rPr>
                        <a:t>30,713.99</a:t>
                      </a:r>
                    </a:p>
                  </a:txBody>
                  <a:tcPr marL="0" marR="0" marT="0" marB="0" anchor="b">
                    <a:lnL>
                      <a:noFill/>
                    </a:lnL>
                    <a:lnR>
                      <a:noFill/>
                    </a:lnR>
                    <a:lnT>
                      <a:noFill/>
                    </a:lnT>
                    <a:lnB w="12700" cap="flat" cmpd="sng" algn="ctr">
                      <a:solidFill>
                        <a:srgbClr val="000000"/>
                      </a:solidFill>
                      <a:prstDash val="solid"/>
                      <a:round/>
                      <a:headEnd type="none" w="med" len="med"/>
                      <a:tailEnd type="none" w="med" len="med"/>
                    </a:lnB>
                    <a:solidFill>
                      <a:srgbClr val="C5D9F1"/>
                    </a:solidFill>
                  </a:tcPr>
                </a:tc>
                <a:tc>
                  <a:txBody>
                    <a:bodyPr/>
                    <a:lstStyle/>
                    <a:p>
                      <a:pPr algn="l" fontAlgn="b"/>
                      <a:endParaRPr lang="en-US" sz="900" b="0" i="0" u="none" strike="noStrike" dirty="0">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r" fontAlgn="b"/>
                      <a:r>
                        <a:rPr lang="en-US" sz="700" b="0" i="0" u="none" strike="noStrike" dirty="0">
                          <a:solidFill>
                            <a:srgbClr val="000000"/>
                          </a:solidFill>
                          <a:effectLst/>
                          <a:latin typeface="Arial" panose="020B0604020202020204" pitchFamily="34" charset="0"/>
                        </a:rPr>
                        <a:t>49,372.51</a:t>
                      </a:r>
                    </a:p>
                  </a:txBody>
                  <a:tcPr marL="0" marR="0" marT="0" marB="0" anchor="b">
                    <a:lnL>
                      <a:noFill/>
                    </a:lnL>
                    <a:lnR>
                      <a:noFill/>
                    </a:lnR>
                    <a:lnT>
                      <a:noFill/>
                    </a:lnT>
                    <a:lnB w="12700" cap="flat" cmpd="sng" algn="ctr">
                      <a:solidFill>
                        <a:srgbClr val="000000"/>
                      </a:solidFill>
                      <a:prstDash val="solid"/>
                      <a:round/>
                      <a:headEnd type="none" w="med" len="med"/>
                      <a:tailEnd type="none" w="med" len="med"/>
                    </a:lnB>
                    <a:solidFill>
                      <a:srgbClr val="8DB4E3"/>
                    </a:solidFill>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0" marR="0" marT="0" marB="0" anchor="b">
                    <a:lnL>
                      <a:noFill/>
                    </a:lnL>
                    <a:lnR>
                      <a:noFill/>
                    </a:lnR>
                    <a:lnT>
                      <a:noFill/>
                    </a:lnT>
                    <a:lnB>
                      <a:noFill/>
                    </a:lnB>
                  </a:tcPr>
                </a:tc>
                <a:tc>
                  <a:txBody>
                    <a:bodyPr/>
                    <a:lstStyle/>
                    <a:p>
                      <a:pPr algn="r" fontAlgn="b"/>
                      <a:r>
                        <a:rPr lang="en-US" sz="700" b="0" i="0" u="none" strike="noStrike" dirty="0">
                          <a:solidFill>
                            <a:srgbClr val="000000"/>
                          </a:solidFill>
                          <a:effectLst/>
                          <a:latin typeface="Arial" panose="020B0604020202020204" pitchFamily="34" charset="0"/>
                        </a:rPr>
                        <a:t>64,962.75</a:t>
                      </a:r>
                    </a:p>
                  </a:txBody>
                  <a:tcPr marL="0" marR="0" marT="0" marB="0" anchor="b">
                    <a:lnL>
                      <a:noFill/>
                    </a:lnL>
                    <a:lnR>
                      <a:noFill/>
                    </a:lnR>
                    <a:lnT>
                      <a:noFill/>
                    </a:lnT>
                    <a:lnB w="12700" cap="flat" cmpd="sng" algn="ctr">
                      <a:solidFill>
                        <a:srgbClr val="000000"/>
                      </a:solidFill>
                      <a:prstDash val="solid"/>
                      <a:round/>
                      <a:headEnd type="none" w="med" len="med"/>
                      <a:tailEnd type="none" w="med" len="med"/>
                    </a:lnB>
                    <a:solidFill>
                      <a:srgbClr val="FFFF99"/>
                    </a:solidFill>
                  </a:tcPr>
                </a:tc>
                <a:tc>
                  <a:txBody>
                    <a:bodyPr/>
                    <a:lstStyle/>
                    <a:p>
                      <a:pPr algn="l" fontAlgn="b"/>
                      <a:r>
                        <a:rPr lang="en-US" sz="700" b="0" i="0" u="none" strike="noStrike" dirty="0">
                          <a:solidFill>
                            <a:srgbClr val="000000"/>
                          </a:solidFill>
                          <a:effectLst/>
                          <a:latin typeface="Arial" panose="020B0604020202020204" pitchFamily="34" charset="0"/>
                        </a:rPr>
                        <a:t> </a:t>
                      </a:r>
                    </a:p>
                  </a:txBody>
                  <a:tcPr marL="0" marR="0" marT="0" marB="0" anchor="b">
                    <a:lnL>
                      <a:noFill/>
                    </a:lnL>
                    <a:lnR>
                      <a:noFill/>
                    </a:lnR>
                    <a:lnT>
                      <a:noFill/>
                    </a:lnT>
                    <a:lnB w="12700" cap="flat" cmpd="sng" algn="ctr">
                      <a:solidFill>
                        <a:srgbClr val="000000"/>
                      </a:solidFill>
                      <a:prstDash val="solid"/>
                      <a:round/>
                      <a:headEnd type="none" w="med" len="med"/>
                      <a:tailEnd type="none" w="med" len="med"/>
                    </a:lnB>
                    <a:solidFill>
                      <a:srgbClr val="000000"/>
                    </a:solidFill>
                  </a:tcPr>
                </a:tc>
                <a:tc>
                  <a:txBody>
                    <a:bodyPr/>
                    <a:lstStyle/>
                    <a:p>
                      <a:pPr algn="r" fontAlgn="b"/>
                      <a:r>
                        <a:rPr lang="en-US" sz="700" b="0" i="0" u="none" strike="noStrike" dirty="0">
                          <a:solidFill>
                            <a:srgbClr val="000000"/>
                          </a:solidFill>
                          <a:effectLst/>
                          <a:latin typeface="Arial" panose="020B0604020202020204" pitchFamily="34" charset="0"/>
                        </a:rPr>
                        <a:t>50,927.23</a:t>
                      </a:r>
                    </a:p>
                  </a:txBody>
                  <a:tcPr marL="0" marR="0" marT="0" marB="0" anchor="b">
                    <a:lnL>
                      <a:noFill/>
                    </a:lnL>
                    <a:lnR>
                      <a:noFill/>
                    </a:lnR>
                    <a:lnT>
                      <a:noFill/>
                    </a:lnT>
                    <a:lnB w="12700" cap="flat" cmpd="sng" algn="ctr">
                      <a:solidFill>
                        <a:srgbClr val="000000"/>
                      </a:solidFill>
                      <a:prstDash val="solid"/>
                      <a:round/>
                      <a:headEnd type="none" w="med" len="med"/>
                      <a:tailEnd type="none" w="med" len="med"/>
                    </a:lnB>
                    <a:solidFill>
                      <a:srgbClr val="FFFF99"/>
                    </a:solidFill>
                  </a:tcPr>
                </a:tc>
                <a:tc>
                  <a:txBody>
                    <a:bodyPr/>
                    <a:lstStyle/>
                    <a:p>
                      <a:pPr algn="r" fontAlgn="b"/>
                      <a:r>
                        <a:rPr lang="en-US" sz="700" b="0" i="0" u="none" strike="noStrike" dirty="0">
                          <a:solidFill>
                            <a:srgbClr val="000000"/>
                          </a:solidFill>
                          <a:effectLst/>
                          <a:latin typeface="Arial" panose="020B0604020202020204" pitchFamily="34" charset="0"/>
                        </a:rPr>
                        <a:t>3,482.24</a:t>
                      </a:r>
                    </a:p>
                  </a:txBody>
                  <a:tcPr marL="0" marR="0" marT="0" marB="0" anchor="b">
                    <a:lnL>
                      <a:noFill/>
                    </a:lnL>
                    <a:lnR>
                      <a:noFill/>
                    </a:lnR>
                    <a:lnT>
                      <a:noFill/>
                    </a:lnT>
                    <a:lnB w="12700" cap="flat" cmpd="sng" algn="ctr">
                      <a:solidFill>
                        <a:srgbClr val="000000"/>
                      </a:solidFill>
                      <a:prstDash val="solid"/>
                      <a:round/>
                      <a:headEnd type="none" w="med" len="med"/>
                      <a:tailEnd type="none" w="med" len="med"/>
                    </a:lnB>
                    <a:solidFill>
                      <a:srgbClr val="FFFF99"/>
                    </a:solidFill>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0" marR="0" marT="0"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r" fontAlgn="b"/>
                      <a:r>
                        <a:rPr lang="en-US" sz="700" b="0" i="0" u="none" strike="noStrike" dirty="0">
                          <a:solidFill>
                            <a:srgbClr val="000000"/>
                          </a:solidFill>
                          <a:effectLst/>
                          <a:latin typeface="Arial" panose="020B0604020202020204" pitchFamily="34" charset="0"/>
                        </a:rPr>
                        <a:t>54,409.47</a:t>
                      </a:r>
                    </a:p>
                  </a:txBody>
                  <a:tcPr marL="0" marR="0" marT="0" marB="0" anchor="b">
                    <a:lnL>
                      <a:noFill/>
                    </a:lnL>
                    <a:lnR>
                      <a:noFill/>
                    </a:lnR>
                    <a:lnT>
                      <a:noFill/>
                    </a:lnT>
                    <a:lnB w="12700" cap="flat" cmpd="sng" algn="ctr">
                      <a:solidFill>
                        <a:srgbClr val="000000"/>
                      </a:solidFill>
                      <a:prstDash val="solid"/>
                      <a:round/>
                      <a:headEnd type="none" w="med" len="med"/>
                      <a:tailEnd type="none" w="med" len="med"/>
                    </a:lnB>
                    <a:solidFill>
                      <a:srgbClr val="FFFF99"/>
                    </a:solidFill>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0" marR="0" marT="0"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r" fontAlgn="b"/>
                      <a:r>
                        <a:rPr lang="en-US" sz="700" b="0" i="0" u="none" strike="noStrike" dirty="0">
                          <a:solidFill>
                            <a:srgbClr val="000000"/>
                          </a:solidFill>
                          <a:effectLst/>
                          <a:latin typeface="Arial" panose="020B0604020202020204" pitchFamily="34" charset="0"/>
                        </a:rPr>
                        <a:t>54,409.47</a:t>
                      </a:r>
                    </a:p>
                  </a:txBody>
                  <a:tcPr marL="0" marR="0" marT="0" marB="0" anchor="b">
                    <a:lnL>
                      <a:noFill/>
                    </a:lnL>
                    <a:lnR>
                      <a:noFill/>
                    </a:lnR>
                    <a:lnT>
                      <a:noFill/>
                    </a:lnT>
                    <a:lnB w="12700" cap="flat" cmpd="sng" algn="ctr">
                      <a:solidFill>
                        <a:srgbClr val="000000"/>
                      </a:solidFill>
                      <a:prstDash val="solid"/>
                      <a:round/>
                      <a:headEnd type="none" w="med" len="med"/>
                      <a:tailEnd type="none" w="med" len="med"/>
                    </a:lnB>
                    <a:solidFill>
                      <a:srgbClr val="CCFF66"/>
                    </a:solidFill>
                  </a:tcPr>
                </a:tc>
                <a:tc>
                  <a:txBody>
                    <a:bodyPr/>
                    <a:lstStyle/>
                    <a:p>
                      <a:pPr algn="l" fontAlgn="b"/>
                      <a:r>
                        <a:rPr lang="en-US" sz="700" b="0" i="0" u="none" strike="noStrike" dirty="0">
                          <a:solidFill>
                            <a:srgbClr val="000000"/>
                          </a:solidFill>
                          <a:effectLst/>
                          <a:latin typeface="Arial" panose="020B0604020202020204" pitchFamily="34" charset="0"/>
                        </a:rPr>
                        <a:t> </a:t>
                      </a:r>
                    </a:p>
                  </a:txBody>
                  <a:tcPr marL="0" marR="0" marT="0" marB="0" anchor="b">
                    <a:lnL>
                      <a:noFill/>
                    </a:lnL>
                    <a:lnR>
                      <a:noFill/>
                    </a:lnR>
                    <a:lnT>
                      <a:noFill/>
                    </a:lnT>
                    <a:lnB w="12700" cap="flat" cmpd="sng" algn="ctr">
                      <a:solidFill>
                        <a:srgbClr val="000000"/>
                      </a:solidFill>
                      <a:prstDash val="solid"/>
                      <a:round/>
                      <a:headEnd type="none" w="med" len="med"/>
                      <a:tailEnd type="none" w="med" len="med"/>
                    </a:lnB>
                    <a:solidFill>
                      <a:srgbClr val="000000"/>
                    </a:solidFill>
                  </a:tcPr>
                </a:tc>
                <a:tc>
                  <a:txBody>
                    <a:bodyPr/>
                    <a:lstStyle/>
                    <a:p>
                      <a:pPr algn="r" fontAlgn="b"/>
                      <a:r>
                        <a:rPr lang="en-US" sz="700" b="0" i="0" u="none" strike="noStrike" dirty="0">
                          <a:solidFill>
                            <a:srgbClr val="000000"/>
                          </a:solidFill>
                          <a:effectLst/>
                          <a:latin typeface="Arial" panose="020B0604020202020204" pitchFamily="34" charset="0"/>
                        </a:rPr>
                        <a:t>49,927.00</a:t>
                      </a:r>
                    </a:p>
                  </a:txBody>
                  <a:tcPr marL="0" marR="0" marT="0" marB="0" anchor="b">
                    <a:lnL>
                      <a:noFill/>
                    </a:lnL>
                    <a:lnR>
                      <a:noFill/>
                    </a:lnR>
                    <a:lnT>
                      <a:noFill/>
                    </a:lnT>
                    <a:lnB w="12700" cap="flat" cmpd="sng" algn="ctr">
                      <a:solidFill>
                        <a:srgbClr val="000000"/>
                      </a:solidFill>
                      <a:prstDash val="solid"/>
                      <a:round/>
                      <a:headEnd type="none" w="med" len="med"/>
                      <a:tailEnd type="none" w="med" len="med"/>
                    </a:lnB>
                    <a:solidFill>
                      <a:srgbClr val="CCFF66"/>
                    </a:solidFill>
                  </a:tcPr>
                </a:tc>
                <a:extLst>
                  <a:ext uri="{0D108BD9-81ED-4DB2-BD59-A6C34878D82A}">
                    <a16:rowId xmlns:a16="http://schemas.microsoft.com/office/drawing/2014/main" val="2431552872"/>
                  </a:ext>
                </a:extLst>
              </a:tr>
              <a:tr h="170626">
                <a:tc>
                  <a:txBody>
                    <a:bodyPr/>
                    <a:lstStyle/>
                    <a:p>
                      <a:pPr algn="l" fontAlgn="b"/>
                      <a:endParaRPr lang="en-US" sz="700" b="1" i="0" u="none" strike="noStrike" dirty="0">
                        <a:solidFill>
                          <a:srgbClr val="000000"/>
                        </a:solidFill>
                        <a:effectLst/>
                        <a:latin typeface="Arial" panose="020B0604020202020204" pitchFamily="34" charset="0"/>
                      </a:endParaRPr>
                    </a:p>
                  </a:txBody>
                  <a:tcPr marL="0" marR="0" marT="0" marB="0" anchor="b">
                    <a:lnL>
                      <a:noFill/>
                    </a:lnL>
                    <a:lnR>
                      <a:noFill/>
                    </a:lnR>
                    <a:lnT>
                      <a:noFill/>
                    </a:lnT>
                    <a:lnB>
                      <a:noFill/>
                    </a:lnB>
                  </a:tcPr>
                </a:tc>
                <a:tc gridSpan="2">
                  <a:txBody>
                    <a:bodyPr/>
                    <a:lstStyle/>
                    <a:p>
                      <a:pPr algn="l" fontAlgn="b"/>
                      <a:r>
                        <a:rPr lang="en-US" sz="700" b="1" i="0" u="none" strike="noStrike" dirty="0">
                          <a:solidFill>
                            <a:srgbClr val="000000"/>
                          </a:solidFill>
                          <a:effectLst/>
                          <a:latin typeface="Arial" panose="020B0604020202020204" pitchFamily="34" charset="0"/>
                        </a:rPr>
                        <a:t>Total 58000 · DEBT SERVICE</a:t>
                      </a:r>
                    </a:p>
                  </a:txBody>
                  <a:tcPr marL="0" marR="0" marT="0" marB="0" anchor="b">
                    <a:lnL>
                      <a:noFill/>
                    </a:lnL>
                    <a:lnR>
                      <a:noFill/>
                    </a:lnR>
                    <a:lnT>
                      <a:noFill/>
                    </a:lnT>
                    <a:lnB>
                      <a:noFill/>
                    </a:lnB>
                  </a:tcPr>
                </a:tc>
                <a:tc hMerge="1">
                  <a:txBody>
                    <a:bodyPr/>
                    <a:lstStyle/>
                    <a:p>
                      <a:endParaRPr lang="en-US"/>
                    </a:p>
                  </a:txBody>
                  <a:tcPr/>
                </a:tc>
                <a:tc>
                  <a:txBody>
                    <a:bodyPr/>
                    <a:lstStyle/>
                    <a:p>
                      <a:pPr algn="r" fontAlgn="b"/>
                      <a:r>
                        <a:rPr lang="en-US" sz="700" b="0" i="0" u="none" strike="noStrike" dirty="0">
                          <a:solidFill>
                            <a:srgbClr val="000000"/>
                          </a:solidFill>
                          <a:effectLst/>
                          <a:latin typeface="Arial" panose="020B0604020202020204" pitchFamily="34" charset="0"/>
                        </a:rPr>
                        <a:t>106,159.01</a:t>
                      </a:r>
                    </a:p>
                  </a:txBody>
                  <a:tcPr marL="0" marR="0" marT="0" marB="0" anchor="b">
                    <a:lnL>
                      <a:noFill/>
                    </a:lnL>
                    <a:lnR>
                      <a:noFill/>
                    </a:lnR>
                    <a:lnT w="12700" cap="flat" cmpd="sng" algn="ctr">
                      <a:solidFill>
                        <a:srgbClr val="000000"/>
                      </a:solidFill>
                      <a:prstDash val="solid"/>
                      <a:round/>
                      <a:headEnd type="none" w="med" len="med"/>
                      <a:tailEnd type="none" w="med" len="med"/>
                    </a:lnT>
                    <a:lnB>
                      <a:noFill/>
                    </a:lnB>
                    <a:solidFill>
                      <a:srgbClr val="C5D9F1"/>
                    </a:solidFill>
                  </a:tcPr>
                </a:tc>
                <a:tc>
                  <a:txBody>
                    <a:bodyPr/>
                    <a:lstStyle/>
                    <a:p>
                      <a:pPr algn="l" fontAlgn="b"/>
                      <a:endParaRPr lang="en-US" sz="900" b="0" i="0" u="none" strike="noStrike" dirty="0">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r" fontAlgn="b"/>
                      <a:r>
                        <a:rPr lang="en-US" sz="700" b="0" i="0" u="none" strike="noStrike" dirty="0">
                          <a:solidFill>
                            <a:srgbClr val="000000"/>
                          </a:solidFill>
                          <a:effectLst/>
                          <a:latin typeface="Arial" panose="020B0604020202020204" pitchFamily="34" charset="0"/>
                        </a:rPr>
                        <a:t>210,199.59</a:t>
                      </a:r>
                    </a:p>
                  </a:txBody>
                  <a:tcPr marL="0" marR="0" marT="0" marB="0" anchor="b">
                    <a:lnL>
                      <a:noFill/>
                    </a:lnL>
                    <a:lnR>
                      <a:noFill/>
                    </a:lnR>
                    <a:lnT w="12700" cap="flat" cmpd="sng" algn="ctr">
                      <a:solidFill>
                        <a:srgbClr val="000000"/>
                      </a:solidFill>
                      <a:prstDash val="solid"/>
                      <a:round/>
                      <a:headEnd type="none" w="med" len="med"/>
                      <a:tailEnd type="none" w="med" len="med"/>
                    </a:lnT>
                    <a:lnB>
                      <a:noFill/>
                    </a:lnB>
                    <a:solidFill>
                      <a:srgbClr val="8DB4E3"/>
                    </a:solidFill>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0" marR="0" marT="0" marB="0" anchor="b">
                    <a:lnL>
                      <a:noFill/>
                    </a:lnL>
                    <a:lnR>
                      <a:noFill/>
                    </a:lnR>
                    <a:lnT>
                      <a:noFill/>
                    </a:lnT>
                    <a:lnB>
                      <a:noFill/>
                    </a:lnB>
                  </a:tcPr>
                </a:tc>
                <a:tc>
                  <a:txBody>
                    <a:bodyPr/>
                    <a:lstStyle/>
                    <a:p>
                      <a:pPr algn="r" fontAlgn="b"/>
                      <a:r>
                        <a:rPr lang="en-US" sz="700" b="0" i="0" u="none" strike="noStrike" dirty="0">
                          <a:solidFill>
                            <a:srgbClr val="000000"/>
                          </a:solidFill>
                          <a:effectLst/>
                          <a:latin typeface="Arial" panose="020B0604020202020204" pitchFamily="34" charset="0"/>
                        </a:rPr>
                        <a:t>437,472.16</a:t>
                      </a:r>
                    </a:p>
                  </a:txBody>
                  <a:tcPr marL="0" marR="0" marT="0" marB="0" anchor="b">
                    <a:lnL>
                      <a:noFill/>
                    </a:lnL>
                    <a:lnR>
                      <a:noFill/>
                    </a:lnR>
                    <a:lnT w="12700" cap="flat" cmpd="sng" algn="ctr">
                      <a:solidFill>
                        <a:srgbClr val="000000"/>
                      </a:solidFill>
                      <a:prstDash val="solid"/>
                      <a:round/>
                      <a:headEnd type="none" w="med" len="med"/>
                      <a:tailEnd type="none" w="med" len="med"/>
                    </a:lnT>
                    <a:lnB>
                      <a:noFill/>
                    </a:lnB>
                    <a:solidFill>
                      <a:srgbClr val="FFFF99"/>
                    </a:solidFill>
                  </a:tcPr>
                </a:tc>
                <a:tc>
                  <a:txBody>
                    <a:bodyPr/>
                    <a:lstStyle/>
                    <a:p>
                      <a:pPr algn="l" fontAlgn="b"/>
                      <a:r>
                        <a:rPr lang="en-US" sz="700" b="0" i="0" u="none" strike="noStrike" dirty="0">
                          <a:solidFill>
                            <a:srgbClr val="000000"/>
                          </a:solidFill>
                          <a:effectLst/>
                          <a:latin typeface="Arial" panose="020B0604020202020204" pitchFamily="34" charset="0"/>
                        </a:rPr>
                        <a:t> </a:t>
                      </a:r>
                    </a:p>
                  </a:txBody>
                  <a:tcPr marL="0" marR="0" marT="0"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0000"/>
                    </a:solidFill>
                  </a:tcPr>
                </a:tc>
                <a:tc>
                  <a:txBody>
                    <a:bodyPr/>
                    <a:lstStyle/>
                    <a:p>
                      <a:pPr algn="r" fontAlgn="b"/>
                      <a:r>
                        <a:rPr lang="en-US" sz="700" b="0" i="0" u="none" strike="noStrike" dirty="0">
                          <a:solidFill>
                            <a:srgbClr val="000000"/>
                          </a:solidFill>
                          <a:effectLst/>
                          <a:latin typeface="Arial" panose="020B0604020202020204" pitchFamily="34" charset="0"/>
                        </a:rPr>
                        <a:t>204,271.98</a:t>
                      </a:r>
                    </a:p>
                  </a:txBody>
                  <a:tcPr marL="0" marR="0" marT="0" marB="0" anchor="b">
                    <a:lnL>
                      <a:noFill/>
                    </a:lnL>
                    <a:lnR>
                      <a:noFill/>
                    </a:lnR>
                    <a:lnT w="12700" cap="flat" cmpd="sng" algn="ctr">
                      <a:solidFill>
                        <a:srgbClr val="000000"/>
                      </a:solidFill>
                      <a:prstDash val="solid"/>
                      <a:round/>
                      <a:headEnd type="none" w="med" len="med"/>
                      <a:tailEnd type="none" w="med" len="med"/>
                    </a:lnT>
                    <a:lnB>
                      <a:noFill/>
                    </a:lnB>
                    <a:solidFill>
                      <a:srgbClr val="FFFF99"/>
                    </a:solidFill>
                  </a:tcPr>
                </a:tc>
                <a:tc>
                  <a:txBody>
                    <a:bodyPr/>
                    <a:lstStyle/>
                    <a:p>
                      <a:pPr algn="r" fontAlgn="b"/>
                      <a:r>
                        <a:rPr lang="en-US" sz="700" b="0" i="0" u="none" strike="noStrike" dirty="0">
                          <a:solidFill>
                            <a:srgbClr val="000000"/>
                          </a:solidFill>
                          <a:effectLst/>
                          <a:latin typeface="Arial" panose="020B0604020202020204" pitchFamily="34" charset="0"/>
                        </a:rPr>
                        <a:t>36,956.16</a:t>
                      </a:r>
                    </a:p>
                  </a:txBody>
                  <a:tcPr marL="0" marR="0" marT="0" marB="0" anchor="b">
                    <a:lnL>
                      <a:noFill/>
                    </a:lnL>
                    <a:lnR>
                      <a:noFill/>
                    </a:lnR>
                    <a:lnT w="12700" cap="flat" cmpd="sng" algn="ctr">
                      <a:solidFill>
                        <a:srgbClr val="000000"/>
                      </a:solidFill>
                      <a:prstDash val="solid"/>
                      <a:round/>
                      <a:headEnd type="none" w="med" len="med"/>
                      <a:tailEnd type="none" w="med" len="med"/>
                    </a:lnT>
                    <a:lnB>
                      <a:noFill/>
                    </a:lnB>
                    <a:solidFill>
                      <a:srgbClr val="FFFF99"/>
                    </a:solidFill>
                  </a:tcPr>
                </a:tc>
                <a:tc>
                  <a:txBody>
                    <a:bodyPr/>
                    <a:lstStyle/>
                    <a:p>
                      <a:pPr algn="l" fontAlgn="b"/>
                      <a:r>
                        <a:rPr lang="en-US" sz="700" b="0" i="0" u="none" strike="noStrike" dirty="0">
                          <a:solidFill>
                            <a:srgbClr val="000000"/>
                          </a:solidFill>
                          <a:effectLst/>
                          <a:latin typeface="Arial" panose="020B0604020202020204" pitchFamily="34" charset="0"/>
                        </a:rPr>
                        <a:t> </a:t>
                      </a:r>
                    </a:p>
                  </a:txBody>
                  <a:tcPr marL="0" marR="0" marT="0"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r" fontAlgn="b"/>
                      <a:r>
                        <a:rPr lang="en-US" sz="700" b="0" i="0" u="none" strike="noStrike" dirty="0">
                          <a:solidFill>
                            <a:srgbClr val="000000"/>
                          </a:solidFill>
                          <a:effectLst/>
                          <a:latin typeface="Arial" panose="020B0604020202020204" pitchFamily="34" charset="0"/>
                        </a:rPr>
                        <a:t>241,228.14</a:t>
                      </a:r>
                    </a:p>
                  </a:txBody>
                  <a:tcPr marL="0" marR="0" marT="0" marB="0" anchor="b">
                    <a:lnL>
                      <a:noFill/>
                    </a:lnL>
                    <a:lnR>
                      <a:noFill/>
                    </a:lnR>
                    <a:lnT w="12700" cap="flat" cmpd="sng" algn="ctr">
                      <a:solidFill>
                        <a:srgbClr val="000000"/>
                      </a:solidFill>
                      <a:prstDash val="solid"/>
                      <a:round/>
                      <a:headEnd type="none" w="med" len="med"/>
                      <a:tailEnd type="none" w="med" len="med"/>
                    </a:lnT>
                    <a:lnB>
                      <a:noFill/>
                    </a:lnB>
                    <a:solidFill>
                      <a:srgbClr val="FFFF99"/>
                    </a:solidFill>
                  </a:tcPr>
                </a:tc>
                <a:tc>
                  <a:txBody>
                    <a:bodyPr/>
                    <a:lstStyle/>
                    <a:p>
                      <a:pPr algn="l" fontAlgn="b"/>
                      <a:r>
                        <a:rPr lang="en-US" sz="700" b="0" i="0" u="none" strike="noStrike" dirty="0">
                          <a:solidFill>
                            <a:srgbClr val="000000"/>
                          </a:solidFill>
                          <a:effectLst/>
                          <a:latin typeface="Arial" panose="020B0604020202020204" pitchFamily="34" charset="0"/>
                        </a:rPr>
                        <a:t> </a:t>
                      </a:r>
                    </a:p>
                  </a:txBody>
                  <a:tcPr marL="0" marR="0" marT="0"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r" fontAlgn="b"/>
                      <a:r>
                        <a:rPr lang="en-US" sz="700" b="0" i="0" u="none" strike="noStrike" dirty="0">
                          <a:solidFill>
                            <a:srgbClr val="000000"/>
                          </a:solidFill>
                          <a:effectLst/>
                          <a:latin typeface="Arial" panose="020B0604020202020204" pitchFamily="34" charset="0"/>
                        </a:rPr>
                        <a:t>241,228.14</a:t>
                      </a:r>
                    </a:p>
                  </a:txBody>
                  <a:tcPr marL="0" marR="0" marT="0" marB="0" anchor="b">
                    <a:lnL>
                      <a:noFill/>
                    </a:lnL>
                    <a:lnR>
                      <a:noFill/>
                    </a:lnR>
                    <a:lnT w="12700" cap="flat" cmpd="sng" algn="ctr">
                      <a:solidFill>
                        <a:srgbClr val="000000"/>
                      </a:solidFill>
                      <a:prstDash val="solid"/>
                      <a:round/>
                      <a:headEnd type="none" w="med" len="med"/>
                      <a:tailEnd type="none" w="med" len="med"/>
                    </a:lnT>
                    <a:lnB>
                      <a:noFill/>
                    </a:lnB>
                    <a:solidFill>
                      <a:srgbClr val="CCFF66"/>
                    </a:solidFill>
                  </a:tcPr>
                </a:tc>
                <a:tc>
                  <a:txBody>
                    <a:bodyPr/>
                    <a:lstStyle/>
                    <a:p>
                      <a:pPr algn="l" fontAlgn="b"/>
                      <a:r>
                        <a:rPr lang="en-US" sz="700" b="0" i="0" u="none" strike="noStrike" dirty="0">
                          <a:solidFill>
                            <a:srgbClr val="000000"/>
                          </a:solidFill>
                          <a:effectLst/>
                          <a:latin typeface="Arial" panose="020B0604020202020204" pitchFamily="34" charset="0"/>
                        </a:rPr>
                        <a:t> </a:t>
                      </a:r>
                    </a:p>
                  </a:txBody>
                  <a:tcPr marL="0" marR="0" marT="0"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000000"/>
                    </a:solidFill>
                  </a:tcPr>
                </a:tc>
                <a:tc>
                  <a:txBody>
                    <a:bodyPr/>
                    <a:lstStyle/>
                    <a:p>
                      <a:pPr algn="r" fontAlgn="b"/>
                      <a:r>
                        <a:rPr lang="en-US" sz="700" b="0" i="0" u="none" strike="noStrike" dirty="0">
                          <a:solidFill>
                            <a:srgbClr val="000000"/>
                          </a:solidFill>
                          <a:effectLst/>
                          <a:latin typeface="Arial" panose="020B0604020202020204" pitchFamily="34" charset="0"/>
                        </a:rPr>
                        <a:t>245,254.00</a:t>
                      </a:r>
                    </a:p>
                  </a:txBody>
                  <a:tcPr marL="0" marR="0" marT="0" marB="0" anchor="b">
                    <a:lnL>
                      <a:noFill/>
                    </a:lnL>
                    <a:lnR>
                      <a:noFill/>
                    </a:lnR>
                    <a:lnT w="12700" cap="flat" cmpd="sng" algn="ctr">
                      <a:solidFill>
                        <a:srgbClr val="000000"/>
                      </a:solidFill>
                      <a:prstDash val="solid"/>
                      <a:round/>
                      <a:headEnd type="none" w="med" len="med"/>
                      <a:tailEnd type="none" w="med" len="med"/>
                    </a:lnT>
                    <a:lnB>
                      <a:noFill/>
                    </a:lnB>
                    <a:solidFill>
                      <a:srgbClr val="CCFF66"/>
                    </a:solidFill>
                  </a:tcPr>
                </a:tc>
                <a:extLst>
                  <a:ext uri="{0D108BD9-81ED-4DB2-BD59-A6C34878D82A}">
                    <a16:rowId xmlns:a16="http://schemas.microsoft.com/office/drawing/2014/main" val="1947392595"/>
                  </a:ext>
                </a:extLst>
              </a:tr>
              <a:tr h="162501">
                <a:tc>
                  <a:txBody>
                    <a:bodyPr/>
                    <a:lstStyle/>
                    <a:p>
                      <a:pPr algn="l" fontAlgn="b"/>
                      <a:endParaRPr lang="en-US" sz="700" b="1" i="0" u="none" strike="noStrike" dirty="0">
                        <a:solidFill>
                          <a:srgbClr val="000000"/>
                        </a:solidFill>
                        <a:effectLst/>
                        <a:latin typeface="Arial" panose="020B0604020202020204" pitchFamily="34" charset="0"/>
                      </a:endParaRPr>
                    </a:p>
                  </a:txBody>
                  <a:tcPr marL="0" marR="0" marT="0" marB="0" anchor="b">
                    <a:lnL>
                      <a:noFill/>
                    </a:lnL>
                    <a:lnR>
                      <a:noFill/>
                    </a:lnR>
                    <a:lnT>
                      <a:noFill/>
                    </a:lnT>
                    <a:lnB>
                      <a:noFill/>
                    </a:lnB>
                  </a:tcPr>
                </a:tc>
                <a:tc gridSpan="2">
                  <a:txBody>
                    <a:bodyPr/>
                    <a:lstStyle/>
                    <a:p>
                      <a:pPr algn="l" fontAlgn="b"/>
                      <a:r>
                        <a:rPr lang="en-US" sz="700" b="1" i="0" u="none" strike="noStrike" dirty="0">
                          <a:solidFill>
                            <a:srgbClr val="000000"/>
                          </a:solidFill>
                          <a:effectLst/>
                          <a:latin typeface="Arial" panose="020B0604020202020204" pitchFamily="34" charset="0"/>
                        </a:rPr>
                        <a:t>59000 · OTHER EXPENDITURES</a:t>
                      </a:r>
                    </a:p>
                  </a:txBody>
                  <a:tcPr marL="0" marR="0" marT="0" marB="0" anchor="b">
                    <a:lnL>
                      <a:noFill/>
                    </a:lnL>
                    <a:lnR>
                      <a:noFill/>
                    </a:lnR>
                    <a:lnT>
                      <a:noFill/>
                    </a:lnT>
                    <a:lnB>
                      <a:noFill/>
                    </a:lnB>
                  </a:tcPr>
                </a:tc>
                <a:tc hMerge="1">
                  <a:txBody>
                    <a:bodyPr/>
                    <a:lstStyle/>
                    <a:p>
                      <a:endParaRPr lang="en-US"/>
                    </a:p>
                  </a:txBody>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0" marR="0" marT="0" marB="0" anchor="b">
                    <a:lnL>
                      <a:noFill/>
                    </a:lnL>
                    <a:lnR>
                      <a:noFill/>
                    </a:lnR>
                    <a:lnT>
                      <a:noFill/>
                    </a:lnT>
                    <a:lnB>
                      <a:noFill/>
                    </a:lnB>
                  </a:tcPr>
                </a:tc>
                <a:tc>
                  <a:txBody>
                    <a:bodyPr/>
                    <a:lstStyle/>
                    <a:p>
                      <a:pPr algn="l" fontAlgn="b"/>
                      <a:endParaRPr lang="en-US" sz="900" b="0" i="0" u="none" strike="noStrike" dirty="0">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0" marR="0" marT="0" marB="0" anchor="b">
                    <a:lnL>
                      <a:noFill/>
                    </a:lnL>
                    <a:lnR>
                      <a:noFill/>
                    </a:lnR>
                    <a:lnT>
                      <a:noFill/>
                    </a:lnT>
                    <a:lnB>
                      <a:noFill/>
                    </a:lnB>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0" marR="0" marT="0" marB="0" anchor="b">
                    <a:lnL>
                      <a:noFill/>
                    </a:lnL>
                    <a:lnR>
                      <a:noFill/>
                    </a:lnR>
                    <a:lnT>
                      <a:noFill/>
                    </a:lnT>
                    <a:lnB>
                      <a:noFill/>
                    </a:lnB>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0" marR="0" marT="0" marB="0" anchor="b">
                    <a:lnL>
                      <a:noFill/>
                    </a:lnL>
                    <a:lnR>
                      <a:noFill/>
                    </a:lnR>
                    <a:lnT>
                      <a:noFill/>
                    </a:lnT>
                    <a:lnB>
                      <a:noFill/>
                    </a:lnB>
                  </a:tcPr>
                </a:tc>
                <a:tc>
                  <a:txBody>
                    <a:bodyPr/>
                    <a:lstStyle/>
                    <a:p>
                      <a:pPr algn="l" fontAlgn="b"/>
                      <a:r>
                        <a:rPr lang="en-US" sz="700" b="0" i="0" u="none" strike="noStrike" dirty="0">
                          <a:solidFill>
                            <a:srgbClr val="000000"/>
                          </a:solidFill>
                          <a:effectLst/>
                          <a:latin typeface="Arial" panose="020B0604020202020204" pitchFamily="34" charset="0"/>
                        </a:rPr>
                        <a:t> </a:t>
                      </a:r>
                    </a:p>
                  </a:txBody>
                  <a:tcPr marL="0" marR="0" marT="0"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0" marR="0" marT="0" marB="0" anchor="b">
                    <a:lnL>
                      <a:noFill/>
                    </a:lnL>
                    <a:lnR>
                      <a:noFill/>
                    </a:lnR>
                    <a:lnT>
                      <a:noFill/>
                    </a:lnT>
                    <a:lnB>
                      <a:noFill/>
                    </a:lnB>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0" marR="0" marT="0" marB="0" anchor="b">
                    <a:lnL>
                      <a:noFill/>
                    </a:lnL>
                    <a:lnR>
                      <a:noFill/>
                    </a:lnR>
                    <a:lnT>
                      <a:noFill/>
                    </a:lnT>
                    <a:lnB>
                      <a:noFill/>
                    </a:lnB>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0" marR="0" marT="0" marB="0" anchor="b">
                    <a:lnL>
                      <a:noFill/>
                    </a:lnL>
                    <a:lnR>
                      <a:noFill/>
                    </a:lnR>
                    <a:lnT>
                      <a:noFill/>
                    </a:lnT>
                    <a:lnB>
                      <a:noFill/>
                    </a:lnB>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0" marR="0" marT="0" marB="0" anchor="b">
                    <a:lnL>
                      <a:noFill/>
                    </a:lnL>
                    <a:lnR>
                      <a:noFill/>
                    </a:lnR>
                    <a:lnT>
                      <a:noFill/>
                    </a:lnT>
                    <a:lnB>
                      <a:noFill/>
                    </a:lnB>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0" marR="0" marT="0" marB="0" anchor="b">
                    <a:lnL>
                      <a:noFill/>
                    </a:lnL>
                    <a:lnR>
                      <a:noFill/>
                    </a:lnR>
                    <a:lnT>
                      <a:noFill/>
                    </a:lnT>
                    <a:lnB>
                      <a:noFill/>
                    </a:lnB>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0" marR="0" marT="0" marB="0" anchor="b">
                    <a:lnL>
                      <a:noFill/>
                    </a:lnL>
                    <a:lnR>
                      <a:noFill/>
                    </a:lnR>
                    <a:lnT>
                      <a:noFill/>
                    </a:lnT>
                    <a:lnB>
                      <a:noFill/>
                    </a:lnB>
                  </a:tcPr>
                </a:tc>
                <a:tc>
                  <a:txBody>
                    <a:bodyPr/>
                    <a:lstStyle/>
                    <a:p>
                      <a:pPr algn="l" fontAlgn="b"/>
                      <a:r>
                        <a:rPr lang="en-US" sz="700" b="0" i="0" u="none" strike="noStrike" dirty="0">
                          <a:solidFill>
                            <a:srgbClr val="000000"/>
                          </a:solidFill>
                          <a:effectLst/>
                          <a:latin typeface="Arial" panose="020B0604020202020204" pitchFamily="34" charset="0"/>
                        </a:rPr>
                        <a:t> </a:t>
                      </a:r>
                    </a:p>
                  </a:txBody>
                  <a:tcPr marL="0" marR="0" marT="0"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0" marR="0" marT="0" marB="0" anchor="b">
                    <a:lnL>
                      <a:noFill/>
                    </a:lnL>
                    <a:lnR>
                      <a:noFill/>
                    </a:lnR>
                    <a:lnT>
                      <a:noFill/>
                    </a:lnT>
                    <a:lnB>
                      <a:noFill/>
                    </a:lnB>
                  </a:tcPr>
                </a:tc>
                <a:extLst>
                  <a:ext uri="{0D108BD9-81ED-4DB2-BD59-A6C34878D82A}">
                    <a16:rowId xmlns:a16="http://schemas.microsoft.com/office/drawing/2014/main" val="3384440681"/>
                  </a:ext>
                </a:extLst>
              </a:tr>
              <a:tr h="170626">
                <a:tc>
                  <a:txBody>
                    <a:bodyPr/>
                    <a:lstStyle/>
                    <a:p>
                      <a:pPr algn="l" fontAlgn="b"/>
                      <a:endParaRPr lang="en-US" sz="700" b="1" i="0" u="none" strike="noStrike" dirty="0">
                        <a:solidFill>
                          <a:srgbClr val="000000"/>
                        </a:solidFill>
                        <a:effectLst/>
                        <a:latin typeface="Arial" panose="020B0604020202020204" pitchFamily="34" charset="0"/>
                      </a:endParaRPr>
                    </a:p>
                  </a:txBody>
                  <a:tcPr marL="0" marR="0" marT="0" marB="0" anchor="b">
                    <a:lnL>
                      <a:noFill/>
                    </a:lnL>
                    <a:lnR>
                      <a:noFill/>
                    </a:lnR>
                    <a:lnT>
                      <a:noFill/>
                    </a:lnT>
                    <a:lnB>
                      <a:noFill/>
                    </a:lnB>
                  </a:tcPr>
                </a:tc>
                <a:tc>
                  <a:txBody>
                    <a:bodyPr/>
                    <a:lstStyle/>
                    <a:p>
                      <a:pPr algn="l" fontAlgn="b"/>
                      <a:endParaRPr lang="en-US" sz="700" b="1" i="0" u="none" strike="noStrike" dirty="0">
                        <a:solidFill>
                          <a:srgbClr val="000000"/>
                        </a:solidFill>
                        <a:effectLst/>
                        <a:latin typeface="Arial" panose="020B0604020202020204" pitchFamily="34" charset="0"/>
                      </a:endParaRPr>
                    </a:p>
                  </a:txBody>
                  <a:tcPr marL="0" marR="0" marT="0" marB="0" anchor="b">
                    <a:lnL>
                      <a:noFill/>
                    </a:lnL>
                    <a:lnR>
                      <a:noFill/>
                    </a:lnR>
                    <a:lnT>
                      <a:noFill/>
                    </a:lnT>
                    <a:lnB>
                      <a:noFill/>
                    </a:lnB>
                  </a:tcPr>
                </a:tc>
                <a:tc>
                  <a:txBody>
                    <a:bodyPr/>
                    <a:lstStyle/>
                    <a:p>
                      <a:pPr algn="l" fontAlgn="b"/>
                      <a:r>
                        <a:rPr lang="en-US" sz="700" b="1" i="0" u="none" strike="noStrike" dirty="0">
                          <a:solidFill>
                            <a:srgbClr val="000000"/>
                          </a:solidFill>
                          <a:effectLst/>
                          <a:latin typeface="Arial" panose="020B0604020202020204" pitchFamily="34" charset="0"/>
                        </a:rPr>
                        <a:t>59902 · BANK SERVICE CHARGES</a:t>
                      </a:r>
                    </a:p>
                  </a:txBody>
                  <a:tcPr marL="0" marR="0" marT="0" marB="0" anchor="b">
                    <a:lnL>
                      <a:noFill/>
                    </a:lnL>
                    <a:lnR>
                      <a:noFill/>
                    </a:lnR>
                    <a:lnT>
                      <a:noFill/>
                    </a:lnT>
                    <a:lnB>
                      <a:noFill/>
                    </a:lnB>
                  </a:tcPr>
                </a:tc>
                <a:tc>
                  <a:txBody>
                    <a:bodyPr/>
                    <a:lstStyle/>
                    <a:p>
                      <a:pPr algn="r" fontAlgn="b"/>
                      <a:r>
                        <a:rPr lang="en-US" sz="700" b="0" i="0" u="none" strike="noStrike" dirty="0">
                          <a:solidFill>
                            <a:srgbClr val="000000"/>
                          </a:solidFill>
                          <a:effectLst/>
                          <a:latin typeface="Arial" panose="020B0604020202020204" pitchFamily="34" charset="0"/>
                        </a:rPr>
                        <a:t>983.05</a:t>
                      </a:r>
                    </a:p>
                  </a:txBody>
                  <a:tcPr marL="0" marR="0" marT="0" marB="0" anchor="b">
                    <a:lnL>
                      <a:noFill/>
                    </a:lnL>
                    <a:lnR>
                      <a:noFill/>
                    </a:lnR>
                    <a:lnT>
                      <a:noFill/>
                    </a:lnT>
                    <a:lnB w="12700" cap="flat" cmpd="sng" algn="ctr">
                      <a:solidFill>
                        <a:srgbClr val="000000"/>
                      </a:solidFill>
                      <a:prstDash val="solid"/>
                      <a:round/>
                      <a:headEnd type="none" w="med" len="med"/>
                      <a:tailEnd type="none" w="med" len="med"/>
                    </a:lnB>
                    <a:solidFill>
                      <a:srgbClr val="C5D9F1"/>
                    </a:solidFill>
                  </a:tcPr>
                </a:tc>
                <a:tc>
                  <a:txBody>
                    <a:bodyPr/>
                    <a:lstStyle/>
                    <a:p>
                      <a:pPr algn="l" fontAlgn="b"/>
                      <a:endParaRPr lang="en-US" sz="900" b="0" i="0" u="none" strike="noStrike" dirty="0">
                        <a:solidFill>
                          <a:srgbClr val="000000"/>
                        </a:solidFill>
                        <a:effectLst/>
                        <a:latin typeface="Calibri" panose="020F0502020204030204" pitchFamily="34" charset="0"/>
                      </a:endParaRPr>
                    </a:p>
                  </a:txBody>
                  <a:tcPr marL="0" marR="0" marT="0"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r" fontAlgn="b"/>
                      <a:r>
                        <a:rPr lang="en-US" sz="700" b="0" i="0" u="none" strike="noStrike" dirty="0">
                          <a:solidFill>
                            <a:srgbClr val="000000"/>
                          </a:solidFill>
                          <a:effectLst/>
                          <a:latin typeface="Arial" panose="020B0604020202020204" pitchFamily="34" charset="0"/>
                        </a:rPr>
                        <a:t>2,411.44</a:t>
                      </a:r>
                    </a:p>
                  </a:txBody>
                  <a:tcPr marL="0" marR="0" marT="0" marB="0" anchor="b">
                    <a:lnL>
                      <a:noFill/>
                    </a:lnL>
                    <a:lnR>
                      <a:noFill/>
                    </a:lnR>
                    <a:lnT>
                      <a:noFill/>
                    </a:lnT>
                    <a:lnB w="12700" cap="flat" cmpd="sng" algn="ctr">
                      <a:solidFill>
                        <a:srgbClr val="000000"/>
                      </a:solidFill>
                      <a:prstDash val="solid"/>
                      <a:round/>
                      <a:headEnd type="none" w="med" len="med"/>
                      <a:tailEnd type="none" w="med" len="med"/>
                    </a:lnB>
                    <a:solidFill>
                      <a:srgbClr val="8DB4E3"/>
                    </a:solidFill>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0" marR="0" marT="0" marB="0" anchor="b">
                    <a:lnL>
                      <a:noFill/>
                    </a:lnL>
                    <a:lnR>
                      <a:noFill/>
                    </a:lnR>
                    <a:lnT>
                      <a:noFill/>
                    </a:lnT>
                    <a:lnB>
                      <a:noFill/>
                    </a:lnB>
                  </a:tcPr>
                </a:tc>
                <a:tc>
                  <a:txBody>
                    <a:bodyPr/>
                    <a:lstStyle/>
                    <a:p>
                      <a:pPr algn="r" fontAlgn="b"/>
                      <a:r>
                        <a:rPr lang="en-US" sz="700" b="0" i="0" u="none" strike="noStrike" dirty="0">
                          <a:solidFill>
                            <a:srgbClr val="000000"/>
                          </a:solidFill>
                          <a:effectLst/>
                          <a:latin typeface="Arial" panose="020B0604020202020204" pitchFamily="34" charset="0"/>
                        </a:rPr>
                        <a:t>2,658.55</a:t>
                      </a:r>
                    </a:p>
                  </a:txBody>
                  <a:tcPr marL="0" marR="0" marT="0" marB="0" anchor="b">
                    <a:lnL>
                      <a:noFill/>
                    </a:lnL>
                    <a:lnR>
                      <a:noFill/>
                    </a:lnR>
                    <a:lnT>
                      <a:noFill/>
                    </a:lnT>
                    <a:lnB w="12700" cap="flat" cmpd="sng" algn="ctr">
                      <a:solidFill>
                        <a:srgbClr val="000000"/>
                      </a:solidFill>
                      <a:prstDash val="solid"/>
                      <a:round/>
                      <a:headEnd type="none" w="med" len="med"/>
                      <a:tailEnd type="none" w="med" len="med"/>
                    </a:lnB>
                    <a:solidFill>
                      <a:srgbClr val="FFFF99"/>
                    </a:solidFill>
                  </a:tcPr>
                </a:tc>
                <a:tc>
                  <a:txBody>
                    <a:bodyPr/>
                    <a:lstStyle/>
                    <a:p>
                      <a:pPr algn="l" fontAlgn="b"/>
                      <a:r>
                        <a:rPr lang="en-US" sz="700" b="0" i="0" u="none" strike="noStrike" dirty="0">
                          <a:solidFill>
                            <a:srgbClr val="000000"/>
                          </a:solidFill>
                          <a:effectLst/>
                          <a:latin typeface="Arial" panose="020B0604020202020204" pitchFamily="34" charset="0"/>
                        </a:rPr>
                        <a:t> </a:t>
                      </a:r>
                    </a:p>
                  </a:txBody>
                  <a:tcPr marL="0" marR="0" marT="0" marB="0" anchor="b">
                    <a:lnL>
                      <a:noFill/>
                    </a:lnL>
                    <a:lnR>
                      <a:noFill/>
                    </a:lnR>
                    <a:lnT>
                      <a:noFill/>
                    </a:lnT>
                    <a:lnB w="12700" cap="flat" cmpd="sng" algn="ctr">
                      <a:solidFill>
                        <a:srgbClr val="000000"/>
                      </a:solidFill>
                      <a:prstDash val="solid"/>
                      <a:round/>
                      <a:headEnd type="none" w="med" len="med"/>
                      <a:tailEnd type="none" w="med" len="med"/>
                    </a:lnB>
                    <a:solidFill>
                      <a:srgbClr val="000000"/>
                    </a:solidFill>
                  </a:tcPr>
                </a:tc>
                <a:tc>
                  <a:txBody>
                    <a:bodyPr/>
                    <a:lstStyle/>
                    <a:p>
                      <a:pPr algn="r" fontAlgn="b"/>
                      <a:r>
                        <a:rPr lang="en-US" sz="700" b="0" i="0" u="none" strike="noStrike" dirty="0">
                          <a:solidFill>
                            <a:srgbClr val="000000"/>
                          </a:solidFill>
                          <a:effectLst/>
                          <a:latin typeface="Arial" panose="020B0604020202020204" pitchFamily="34" charset="0"/>
                        </a:rPr>
                        <a:t>1,736.32</a:t>
                      </a:r>
                    </a:p>
                  </a:txBody>
                  <a:tcPr marL="0" marR="0" marT="0" marB="0" anchor="b">
                    <a:lnL>
                      <a:noFill/>
                    </a:lnL>
                    <a:lnR>
                      <a:noFill/>
                    </a:lnR>
                    <a:lnT>
                      <a:noFill/>
                    </a:lnT>
                    <a:lnB w="12700" cap="flat" cmpd="sng" algn="ctr">
                      <a:solidFill>
                        <a:srgbClr val="000000"/>
                      </a:solidFill>
                      <a:prstDash val="solid"/>
                      <a:round/>
                      <a:headEnd type="none" w="med" len="med"/>
                      <a:tailEnd type="none" w="med" len="med"/>
                    </a:lnB>
                    <a:solidFill>
                      <a:srgbClr val="FFFF99"/>
                    </a:solidFill>
                  </a:tcPr>
                </a:tc>
                <a:tc>
                  <a:txBody>
                    <a:bodyPr/>
                    <a:lstStyle/>
                    <a:p>
                      <a:pPr algn="r" fontAlgn="b"/>
                      <a:r>
                        <a:rPr lang="en-US" sz="700" b="0" i="0" u="none" strike="noStrike" dirty="0">
                          <a:solidFill>
                            <a:srgbClr val="000000"/>
                          </a:solidFill>
                          <a:effectLst/>
                          <a:latin typeface="Arial" panose="020B0604020202020204" pitchFamily="34" charset="0"/>
                        </a:rPr>
                        <a:t>1,263.68</a:t>
                      </a:r>
                    </a:p>
                  </a:txBody>
                  <a:tcPr marL="0" marR="0" marT="0" marB="0" anchor="b">
                    <a:lnL>
                      <a:noFill/>
                    </a:lnL>
                    <a:lnR>
                      <a:noFill/>
                    </a:lnR>
                    <a:lnT>
                      <a:noFill/>
                    </a:lnT>
                    <a:lnB w="12700" cap="flat" cmpd="sng" algn="ctr">
                      <a:solidFill>
                        <a:srgbClr val="000000"/>
                      </a:solidFill>
                      <a:prstDash val="solid"/>
                      <a:round/>
                      <a:headEnd type="none" w="med" len="med"/>
                      <a:tailEnd type="none" w="med" len="med"/>
                    </a:lnB>
                    <a:solidFill>
                      <a:srgbClr val="FFFF99"/>
                    </a:solidFill>
                  </a:tcPr>
                </a:tc>
                <a:tc>
                  <a:txBody>
                    <a:bodyPr/>
                    <a:lstStyle/>
                    <a:p>
                      <a:pPr algn="l" fontAlgn="b"/>
                      <a:r>
                        <a:rPr lang="en-US" sz="700" b="0" i="0" u="none" strike="noStrike" dirty="0">
                          <a:solidFill>
                            <a:srgbClr val="000000"/>
                          </a:solidFill>
                          <a:effectLst/>
                          <a:latin typeface="Arial" panose="020B0604020202020204" pitchFamily="34" charset="0"/>
                        </a:rPr>
                        <a:t> </a:t>
                      </a:r>
                    </a:p>
                  </a:txBody>
                  <a:tcPr marL="0" marR="0" marT="0"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r" fontAlgn="b"/>
                      <a:r>
                        <a:rPr lang="en-US" sz="700" b="0" i="0" u="none" strike="noStrike" dirty="0">
                          <a:solidFill>
                            <a:srgbClr val="000000"/>
                          </a:solidFill>
                          <a:effectLst/>
                          <a:latin typeface="Arial" panose="020B0604020202020204" pitchFamily="34" charset="0"/>
                        </a:rPr>
                        <a:t>3,000.00</a:t>
                      </a:r>
                    </a:p>
                  </a:txBody>
                  <a:tcPr marL="0" marR="0" marT="0" marB="0" anchor="b">
                    <a:lnL>
                      <a:noFill/>
                    </a:lnL>
                    <a:lnR>
                      <a:noFill/>
                    </a:lnR>
                    <a:lnT>
                      <a:noFill/>
                    </a:lnT>
                    <a:lnB w="12700" cap="flat" cmpd="sng" algn="ctr">
                      <a:solidFill>
                        <a:srgbClr val="000000"/>
                      </a:solidFill>
                      <a:prstDash val="solid"/>
                      <a:round/>
                      <a:headEnd type="none" w="med" len="med"/>
                      <a:tailEnd type="none" w="med" len="med"/>
                    </a:lnB>
                    <a:solidFill>
                      <a:srgbClr val="FFFF99"/>
                    </a:solidFill>
                  </a:tcPr>
                </a:tc>
                <a:tc>
                  <a:txBody>
                    <a:bodyPr/>
                    <a:lstStyle/>
                    <a:p>
                      <a:pPr algn="l" fontAlgn="b"/>
                      <a:r>
                        <a:rPr lang="en-US" sz="700" b="0" i="0" u="none" strike="noStrike" dirty="0">
                          <a:solidFill>
                            <a:srgbClr val="000000"/>
                          </a:solidFill>
                          <a:effectLst/>
                          <a:latin typeface="Arial" panose="020B0604020202020204" pitchFamily="34" charset="0"/>
                        </a:rPr>
                        <a:t> </a:t>
                      </a:r>
                    </a:p>
                  </a:txBody>
                  <a:tcPr marL="0" marR="0" marT="0"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r" fontAlgn="b"/>
                      <a:r>
                        <a:rPr lang="en-US" sz="700" b="0" i="0" u="none" strike="noStrike" dirty="0">
                          <a:solidFill>
                            <a:srgbClr val="000000"/>
                          </a:solidFill>
                          <a:effectLst/>
                          <a:latin typeface="Arial" panose="020B0604020202020204" pitchFamily="34" charset="0"/>
                        </a:rPr>
                        <a:t>3,000.00</a:t>
                      </a:r>
                    </a:p>
                  </a:txBody>
                  <a:tcPr marL="0" marR="0" marT="0" marB="0" anchor="b">
                    <a:lnL>
                      <a:noFill/>
                    </a:lnL>
                    <a:lnR>
                      <a:noFill/>
                    </a:lnR>
                    <a:lnT>
                      <a:noFill/>
                    </a:lnT>
                    <a:lnB w="12700" cap="flat" cmpd="sng" algn="ctr">
                      <a:solidFill>
                        <a:srgbClr val="000000"/>
                      </a:solidFill>
                      <a:prstDash val="solid"/>
                      <a:round/>
                      <a:headEnd type="none" w="med" len="med"/>
                      <a:tailEnd type="none" w="med" len="med"/>
                    </a:lnB>
                    <a:solidFill>
                      <a:srgbClr val="CCFF66"/>
                    </a:solidFill>
                  </a:tcPr>
                </a:tc>
                <a:tc>
                  <a:txBody>
                    <a:bodyPr/>
                    <a:lstStyle/>
                    <a:p>
                      <a:pPr algn="l" fontAlgn="b"/>
                      <a:r>
                        <a:rPr lang="en-US" sz="700" b="0" i="0" u="none" strike="noStrike" dirty="0">
                          <a:solidFill>
                            <a:srgbClr val="000000"/>
                          </a:solidFill>
                          <a:effectLst/>
                          <a:latin typeface="Arial" panose="020B0604020202020204" pitchFamily="34" charset="0"/>
                        </a:rPr>
                        <a:t> </a:t>
                      </a:r>
                    </a:p>
                  </a:txBody>
                  <a:tcPr marL="0" marR="0" marT="0" marB="0" anchor="b">
                    <a:lnL>
                      <a:noFill/>
                    </a:lnL>
                    <a:lnR>
                      <a:noFill/>
                    </a:lnR>
                    <a:lnT>
                      <a:noFill/>
                    </a:lnT>
                    <a:lnB w="12700" cap="flat" cmpd="sng" algn="ctr">
                      <a:solidFill>
                        <a:srgbClr val="000000"/>
                      </a:solidFill>
                      <a:prstDash val="solid"/>
                      <a:round/>
                      <a:headEnd type="none" w="med" len="med"/>
                      <a:tailEnd type="none" w="med" len="med"/>
                    </a:lnB>
                    <a:solidFill>
                      <a:srgbClr val="000000"/>
                    </a:solidFill>
                  </a:tcPr>
                </a:tc>
                <a:tc>
                  <a:txBody>
                    <a:bodyPr/>
                    <a:lstStyle/>
                    <a:p>
                      <a:pPr algn="r" fontAlgn="b"/>
                      <a:r>
                        <a:rPr lang="en-US" sz="700" b="0" i="0" u="none" strike="noStrike" dirty="0">
                          <a:solidFill>
                            <a:srgbClr val="000000"/>
                          </a:solidFill>
                          <a:effectLst/>
                          <a:latin typeface="Arial" panose="020B0604020202020204" pitchFamily="34" charset="0"/>
                        </a:rPr>
                        <a:t>2,100.00</a:t>
                      </a:r>
                    </a:p>
                  </a:txBody>
                  <a:tcPr marL="0" marR="0" marT="0" marB="0" anchor="b">
                    <a:lnL>
                      <a:noFill/>
                    </a:lnL>
                    <a:lnR>
                      <a:noFill/>
                    </a:lnR>
                    <a:lnT>
                      <a:noFill/>
                    </a:lnT>
                    <a:lnB w="12700" cap="flat" cmpd="sng" algn="ctr">
                      <a:solidFill>
                        <a:srgbClr val="000000"/>
                      </a:solidFill>
                      <a:prstDash val="solid"/>
                      <a:round/>
                      <a:headEnd type="none" w="med" len="med"/>
                      <a:tailEnd type="none" w="med" len="med"/>
                    </a:lnB>
                    <a:solidFill>
                      <a:srgbClr val="CCFF66"/>
                    </a:solidFill>
                  </a:tcPr>
                </a:tc>
                <a:extLst>
                  <a:ext uri="{0D108BD9-81ED-4DB2-BD59-A6C34878D82A}">
                    <a16:rowId xmlns:a16="http://schemas.microsoft.com/office/drawing/2014/main" val="2728186653"/>
                  </a:ext>
                </a:extLst>
              </a:tr>
              <a:tr h="170626">
                <a:tc gridSpan="3">
                  <a:txBody>
                    <a:bodyPr/>
                    <a:lstStyle/>
                    <a:p>
                      <a:pPr algn="l" fontAlgn="b"/>
                      <a:r>
                        <a:rPr lang="en-US" sz="700" b="1" i="0" u="none" strike="noStrike" dirty="0">
                          <a:solidFill>
                            <a:srgbClr val="000000"/>
                          </a:solidFill>
                          <a:effectLst/>
                          <a:latin typeface="Arial" panose="020B0604020202020204" pitchFamily="34" charset="0"/>
                        </a:rPr>
                        <a:t>Total Expense</a:t>
                      </a:r>
                    </a:p>
                  </a:txBody>
                  <a:tcPr marL="0" marR="0" marT="0" marB="0" anchor="b">
                    <a:lnL>
                      <a:noFill/>
                    </a:lnL>
                    <a:lnR>
                      <a:noFill/>
                    </a:lnR>
                    <a:lnT>
                      <a:noFill/>
                    </a:lnT>
                    <a:lnB>
                      <a:noFill/>
                    </a:lnB>
                  </a:tcPr>
                </a:tc>
                <a:tc hMerge="1">
                  <a:txBody>
                    <a:bodyPr/>
                    <a:lstStyle/>
                    <a:p>
                      <a:endParaRPr lang="en-US"/>
                    </a:p>
                  </a:txBody>
                  <a:tcPr/>
                </a:tc>
                <a:tc hMerge="1">
                  <a:txBody>
                    <a:bodyPr/>
                    <a:lstStyle/>
                    <a:p>
                      <a:endParaRPr lang="en-US"/>
                    </a:p>
                  </a:txBody>
                  <a:tcPr/>
                </a:tc>
                <a:tc>
                  <a:txBody>
                    <a:bodyPr/>
                    <a:lstStyle/>
                    <a:p>
                      <a:pPr algn="r" fontAlgn="b"/>
                      <a:r>
                        <a:rPr lang="en-US" sz="700" b="0" i="0" u="none" strike="noStrike" dirty="0">
                          <a:solidFill>
                            <a:srgbClr val="000000"/>
                          </a:solidFill>
                          <a:effectLst/>
                          <a:latin typeface="Arial" panose="020B0604020202020204" pitchFamily="34" charset="0"/>
                        </a:rPr>
                        <a:t>2,090,579.27</a:t>
                      </a:r>
                    </a:p>
                  </a:txBody>
                  <a:tcPr marL="0" marR="0" marT="0"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C5D9F1"/>
                    </a:solidFill>
                  </a:tcPr>
                </a:tc>
                <a:tc>
                  <a:txBody>
                    <a:bodyPr/>
                    <a:lstStyle/>
                    <a:p>
                      <a:pPr algn="l" fontAlgn="b"/>
                      <a:r>
                        <a:rPr lang="en-US" sz="700" b="0" i="0" u="none" strike="noStrike" dirty="0">
                          <a:solidFill>
                            <a:srgbClr val="000000"/>
                          </a:solidFill>
                          <a:effectLst/>
                          <a:latin typeface="Arial" panose="020B0604020202020204" pitchFamily="34" charset="0"/>
                        </a:rPr>
                        <a:t> </a:t>
                      </a:r>
                    </a:p>
                  </a:txBody>
                  <a:tcPr marL="0" marR="0" marT="0"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b"/>
                      <a:r>
                        <a:rPr lang="en-US" sz="700" b="0" i="0" u="none" strike="noStrike" dirty="0">
                          <a:solidFill>
                            <a:srgbClr val="000000"/>
                          </a:solidFill>
                          <a:effectLst/>
                          <a:latin typeface="Arial" panose="020B0604020202020204" pitchFamily="34" charset="0"/>
                        </a:rPr>
                        <a:t>1,616,983.17</a:t>
                      </a:r>
                    </a:p>
                  </a:txBody>
                  <a:tcPr marL="0" marR="0" marT="0" marB="0" anchor="b">
                    <a:lnL>
                      <a:noFill/>
                    </a:lnL>
                    <a:lnR>
                      <a:noFill/>
                    </a:lnR>
                    <a:lnT w="12700" cap="flat" cmpd="sng" algn="ctr">
                      <a:solidFill>
                        <a:srgbClr val="000000"/>
                      </a:solidFill>
                      <a:prstDash val="solid"/>
                      <a:round/>
                      <a:headEnd type="none" w="med" len="med"/>
                      <a:tailEnd type="none" w="med" len="med"/>
                    </a:lnT>
                    <a:lnB>
                      <a:noFill/>
                    </a:lnB>
                    <a:solidFill>
                      <a:srgbClr val="8DB4E3"/>
                    </a:solidFill>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0" marR="0" marT="0" marB="0" anchor="b">
                    <a:lnL>
                      <a:noFill/>
                    </a:lnL>
                    <a:lnR>
                      <a:noFill/>
                    </a:lnR>
                    <a:lnT>
                      <a:noFill/>
                    </a:lnT>
                    <a:lnB>
                      <a:noFill/>
                    </a:lnB>
                  </a:tcPr>
                </a:tc>
                <a:tc>
                  <a:txBody>
                    <a:bodyPr/>
                    <a:lstStyle/>
                    <a:p>
                      <a:pPr algn="r" fontAlgn="b"/>
                      <a:r>
                        <a:rPr lang="en-US" sz="700" b="0" i="0" u="none" strike="noStrike" dirty="0">
                          <a:solidFill>
                            <a:srgbClr val="000000"/>
                          </a:solidFill>
                          <a:effectLst/>
                          <a:latin typeface="Arial" panose="020B0604020202020204" pitchFamily="34" charset="0"/>
                        </a:rPr>
                        <a:t>1,679,921.47</a:t>
                      </a:r>
                    </a:p>
                  </a:txBody>
                  <a:tcPr marL="0" marR="0" marT="0" marB="0" anchor="b">
                    <a:lnL>
                      <a:noFill/>
                    </a:lnL>
                    <a:lnR>
                      <a:noFill/>
                    </a:lnR>
                    <a:lnT w="12700" cap="flat" cmpd="sng" algn="ctr">
                      <a:solidFill>
                        <a:srgbClr val="000000"/>
                      </a:solidFill>
                      <a:prstDash val="solid"/>
                      <a:round/>
                      <a:headEnd type="none" w="med" len="med"/>
                      <a:tailEnd type="none" w="med" len="med"/>
                    </a:lnT>
                    <a:lnB>
                      <a:noFill/>
                    </a:lnB>
                    <a:solidFill>
                      <a:srgbClr val="FFFF99"/>
                    </a:solidFill>
                  </a:tcPr>
                </a:tc>
                <a:tc>
                  <a:txBody>
                    <a:bodyPr/>
                    <a:lstStyle/>
                    <a:p>
                      <a:pPr algn="l" fontAlgn="b"/>
                      <a:r>
                        <a:rPr lang="en-US" sz="700" b="0" i="0" u="none" strike="noStrike" dirty="0">
                          <a:solidFill>
                            <a:srgbClr val="000000"/>
                          </a:solidFill>
                          <a:effectLst/>
                          <a:latin typeface="Arial" panose="020B0604020202020204" pitchFamily="34" charset="0"/>
                        </a:rPr>
                        <a:t> </a:t>
                      </a:r>
                    </a:p>
                  </a:txBody>
                  <a:tcPr marL="0" marR="0" marT="0" marB="0" anchor="b">
                    <a:lnL>
                      <a:noFill/>
                    </a:lnL>
                    <a:lnR>
                      <a:noFill/>
                    </a:lnR>
                    <a:lnT w="12700" cap="flat" cmpd="sng" algn="ctr">
                      <a:solidFill>
                        <a:srgbClr val="000000"/>
                      </a:solidFill>
                      <a:prstDash val="solid"/>
                      <a:round/>
                      <a:headEnd type="none" w="med" len="med"/>
                      <a:tailEnd type="none" w="med" len="med"/>
                    </a:lnT>
                    <a:lnB>
                      <a:noFill/>
                    </a:lnB>
                    <a:solidFill>
                      <a:srgbClr val="000000"/>
                    </a:solidFill>
                  </a:tcPr>
                </a:tc>
                <a:tc>
                  <a:txBody>
                    <a:bodyPr/>
                    <a:lstStyle/>
                    <a:p>
                      <a:pPr algn="r" fontAlgn="b"/>
                      <a:r>
                        <a:rPr lang="en-US" sz="700" b="0" i="0" u="none" strike="noStrike" dirty="0">
                          <a:solidFill>
                            <a:srgbClr val="000000"/>
                          </a:solidFill>
                          <a:effectLst/>
                          <a:latin typeface="Arial" panose="020B0604020202020204" pitchFamily="34" charset="0"/>
                        </a:rPr>
                        <a:t>872,125.20</a:t>
                      </a:r>
                    </a:p>
                  </a:txBody>
                  <a:tcPr marL="0" marR="0" marT="0" marB="0" anchor="b">
                    <a:lnL>
                      <a:noFill/>
                    </a:lnL>
                    <a:lnR>
                      <a:noFill/>
                    </a:lnR>
                    <a:lnT w="12700" cap="flat" cmpd="sng" algn="ctr">
                      <a:solidFill>
                        <a:srgbClr val="000000"/>
                      </a:solidFill>
                      <a:prstDash val="solid"/>
                      <a:round/>
                      <a:headEnd type="none" w="med" len="med"/>
                      <a:tailEnd type="none" w="med" len="med"/>
                    </a:lnT>
                    <a:lnB>
                      <a:noFill/>
                    </a:lnB>
                    <a:solidFill>
                      <a:srgbClr val="FFFF99"/>
                    </a:solidFill>
                  </a:tcPr>
                </a:tc>
                <a:tc>
                  <a:txBody>
                    <a:bodyPr/>
                    <a:lstStyle/>
                    <a:p>
                      <a:pPr algn="r" fontAlgn="b"/>
                      <a:r>
                        <a:rPr lang="en-US" sz="700" b="0" i="0" u="none" strike="noStrike" dirty="0">
                          <a:solidFill>
                            <a:srgbClr val="000000"/>
                          </a:solidFill>
                          <a:effectLst/>
                          <a:latin typeface="Arial" panose="020B0604020202020204" pitchFamily="34" charset="0"/>
                        </a:rPr>
                        <a:t>651,547.16</a:t>
                      </a:r>
                    </a:p>
                  </a:txBody>
                  <a:tcPr marL="0" marR="0" marT="0" marB="0" anchor="b">
                    <a:lnL>
                      <a:noFill/>
                    </a:lnL>
                    <a:lnR>
                      <a:noFill/>
                    </a:lnR>
                    <a:lnT w="12700" cap="flat" cmpd="sng" algn="ctr">
                      <a:solidFill>
                        <a:srgbClr val="000000"/>
                      </a:solidFill>
                      <a:prstDash val="solid"/>
                      <a:round/>
                      <a:headEnd type="none" w="med" len="med"/>
                      <a:tailEnd type="none" w="med" len="med"/>
                    </a:lnT>
                    <a:lnB>
                      <a:noFill/>
                    </a:lnB>
                    <a:solidFill>
                      <a:srgbClr val="FFFF99"/>
                    </a:solidFill>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0" marR="0" marT="0"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r" fontAlgn="b"/>
                      <a:r>
                        <a:rPr lang="en-US" sz="700" b="0" i="0" u="none" strike="noStrike" dirty="0">
                          <a:solidFill>
                            <a:srgbClr val="000000"/>
                          </a:solidFill>
                          <a:effectLst/>
                          <a:latin typeface="Arial" panose="020B0604020202020204" pitchFamily="34" charset="0"/>
                        </a:rPr>
                        <a:t>1,523,672.36</a:t>
                      </a:r>
                    </a:p>
                  </a:txBody>
                  <a:tcPr marL="0" marR="0" marT="0" marB="0" anchor="b">
                    <a:lnL>
                      <a:noFill/>
                    </a:lnL>
                    <a:lnR>
                      <a:noFill/>
                    </a:lnR>
                    <a:lnT w="12700" cap="flat" cmpd="sng" algn="ctr">
                      <a:solidFill>
                        <a:srgbClr val="000000"/>
                      </a:solidFill>
                      <a:prstDash val="solid"/>
                      <a:round/>
                      <a:headEnd type="none" w="med" len="med"/>
                      <a:tailEnd type="none" w="med" len="med"/>
                    </a:lnT>
                    <a:lnB>
                      <a:noFill/>
                    </a:lnB>
                    <a:solidFill>
                      <a:srgbClr val="FFFF99"/>
                    </a:solidFill>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0" marR="0" marT="0"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r" fontAlgn="b"/>
                      <a:r>
                        <a:rPr lang="en-US" sz="700" b="0" i="0" u="none" strike="noStrike" dirty="0">
                          <a:solidFill>
                            <a:srgbClr val="000000"/>
                          </a:solidFill>
                          <a:effectLst/>
                          <a:latin typeface="Arial" panose="020B0604020202020204" pitchFamily="34" charset="0"/>
                        </a:rPr>
                        <a:t>1,549,143.00</a:t>
                      </a:r>
                    </a:p>
                  </a:txBody>
                  <a:tcPr marL="0" marR="0" marT="0" marB="0" anchor="b">
                    <a:lnL>
                      <a:noFill/>
                    </a:lnL>
                    <a:lnR>
                      <a:noFill/>
                    </a:lnR>
                    <a:lnT w="12700" cap="flat" cmpd="sng" algn="ctr">
                      <a:solidFill>
                        <a:srgbClr val="000000"/>
                      </a:solidFill>
                      <a:prstDash val="solid"/>
                      <a:round/>
                      <a:headEnd type="none" w="med" len="med"/>
                      <a:tailEnd type="none" w="med" len="med"/>
                    </a:lnT>
                    <a:lnB>
                      <a:noFill/>
                    </a:lnB>
                    <a:solidFill>
                      <a:srgbClr val="CCFF66"/>
                    </a:solidFill>
                  </a:tcPr>
                </a:tc>
                <a:tc>
                  <a:txBody>
                    <a:bodyPr/>
                    <a:lstStyle/>
                    <a:p>
                      <a:pPr algn="l" fontAlgn="b"/>
                      <a:r>
                        <a:rPr lang="en-US" sz="700" b="0" i="0" u="none" strike="noStrike" dirty="0">
                          <a:solidFill>
                            <a:srgbClr val="000000"/>
                          </a:solidFill>
                          <a:effectLst/>
                          <a:latin typeface="Arial" panose="020B0604020202020204" pitchFamily="34" charset="0"/>
                        </a:rPr>
                        <a:t> </a:t>
                      </a:r>
                    </a:p>
                  </a:txBody>
                  <a:tcPr marL="0" marR="0" marT="0" marB="0" anchor="b">
                    <a:lnL>
                      <a:noFill/>
                    </a:lnL>
                    <a:lnR>
                      <a:noFill/>
                    </a:lnR>
                    <a:lnT w="12700" cap="flat" cmpd="sng" algn="ctr">
                      <a:solidFill>
                        <a:srgbClr val="000000"/>
                      </a:solidFill>
                      <a:prstDash val="solid"/>
                      <a:round/>
                      <a:headEnd type="none" w="med" len="med"/>
                      <a:tailEnd type="none" w="med" len="med"/>
                    </a:lnT>
                    <a:lnB>
                      <a:noFill/>
                    </a:lnB>
                    <a:solidFill>
                      <a:srgbClr val="000000"/>
                    </a:solidFill>
                  </a:tcPr>
                </a:tc>
                <a:tc>
                  <a:txBody>
                    <a:bodyPr/>
                    <a:lstStyle/>
                    <a:p>
                      <a:pPr algn="r" fontAlgn="b"/>
                      <a:r>
                        <a:rPr lang="en-US" sz="700" b="0" i="0" u="none" strike="noStrike" dirty="0">
                          <a:solidFill>
                            <a:srgbClr val="000000"/>
                          </a:solidFill>
                          <a:effectLst/>
                          <a:latin typeface="Arial" panose="020B0604020202020204" pitchFamily="34" charset="0"/>
                        </a:rPr>
                        <a:t>1,459,024.00</a:t>
                      </a:r>
                    </a:p>
                  </a:txBody>
                  <a:tcPr marL="0" marR="0" marT="0" marB="0" anchor="b">
                    <a:lnL>
                      <a:noFill/>
                    </a:lnL>
                    <a:lnR>
                      <a:noFill/>
                    </a:lnR>
                    <a:lnT w="12700" cap="flat" cmpd="sng" algn="ctr">
                      <a:solidFill>
                        <a:srgbClr val="000000"/>
                      </a:solidFill>
                      <a:prstDash val="solid"/>
                      <a:round/>
                      <a:headEnd type="none" w="med" len="med"/>
                      <a:tailEnd type="none" w="med" len="med"/>
                    </a:lnT>
                    <a:lnB>
                      <a:noFill/>
                    </a:lnB>
                    <a:solidFill>
                      <a:srgbClr val="CCFF66"/>
                    </a:solidFill>
                  </a:tcPr>
                </a:tc>
                <a:extLst>
                  <a:ext uri="{0D108BD9-81ED-4DB2-BD59-A6C34878D82A}">
                    <a16:rowId xmlns:a16="http://schemas.microsoft.com/office/drawing/2014/main" val="1912273469"/>
                  </a:ext>
                </a:extLst>
              </a:tr>
            </a:tbl>
          </a:graphicData>
        </a:graphic>
      </p:graphicFrame>
      <p:graphicFrame>
        <p:nvGraphicFramePr>
          <p:cNvPr id="5" name="Table 4">
            <a:extLst>
              <a:ext uri="{FF2B5EF4-FFF2-40B4-BE49-F238E27FC236}">
                <a16:creationId xmlns:a16="http://schemas.microsoft.com/office/drawing/2014/main" id="{E2E46FFC-0A69-4644-9ABC-EA0EB2090015}"/>
              </a:ext>
            </a:extLst>
          </p:cNvPr>
          <p:cNvGraphicFramePr>
            <a:graphicFrameLocks noGrp="1"/>
          </p:cNvGraphicFramePr>
          <p:nvPr>
            <p:extLst>
              <p:ext uri="{D42A27DB-BD31-4B8C-83A1-F6EECF244321}">
                <p14:modId xmlns:p14="http://schemas.microsoft.com/office/powerpoint/2010/main" val="3149741312"/>
              </p:ext>
            </p:extLst>
          </p:nvPr>
        </p:nvGraphicFramePr>
        <p:xfrm>
          <a:off x="2623929" y="1052310"/>
          <a:ext cx="5688577" cy="443865"/>
        </p:xfrm>
        <a:graphic>
          <a:graphicData uri="http://schemas.openxmlformats.org/drawingml/2006/table">
            <a:tbl>
              <a:tblPr/>
              <a:tblGrid>
                <a:gridCol w="576985">
                  <a:extLst>
                    <a:ext uri="{9D8B030D-6E8A-4147-A177-3AD203B41FA5}">
                      <a16:colId xmlns:a16="http://schemas.microsoft.com/office/drawing/2014/main" val="1660412781"/>
                    </a:ext>
                  </a:extLst>
                </a:gridCol>
                <a:gridCol w="97519">
                  <a:extLst>
                    <a:ext uri="{9D8B030D-6E8A-4147-A177-3AD203B41FA5}">
                      <a16:colId xmlns:a16="http://schemas.microsoft.com/office/drawing/2014/main" val="1550691864"/>
                    </a:ext>
                  </a:extLst>
                </a:gridCol>
                <a:gridCol w="609490">
                  <a:extLst>
                    <a:ext uri="{9D8B030D-6E8A-4147-A177-3AD203B41FA5}">
                      <a16:colId xmlns:a16="http://schemas.microsoft.com/office/drawing/2014/main" val="1111091691"/>
                    </a:ext>
                  </a:extLst>
                </a:gridCol>
                <a:gridCol w="97519">
                  <a:extLst>
                    <a:ext uri="{9D8B030D-6E8A-4147-A177-3AD203B41FA5}">
                      <a16:colId xmlns:a16="http://schemas.microsoft.com/office/drawing/2014/main" val="15112062"/>
                    </a:ext>
                  </a:extLst>
                </a:gridCol>
                <a:gridCol w="609490">
                  <a:extLst>
                    <a:ext uri="{9D8B030D-6E8A-4147-A177-3AD203B41FA5}">
                      <a16:colId xmlns:a16="http://schemas.microsoft.com/office/drawing/2014/main" val="3742908461"/>
                    </a:ext>
                  </a:extLst>
                </a:gridCol>
                <a:gridCol w="86683">
                  <a:extLst>
                    <a:ext uri="{9D8B030D-6E8A-4147-A177-3AD203B41FA5}">
                      <a16:colId xmlns:a16="http://schemas.microsoft.com/office/drawing/2014/main" val="484045124"/>
                    </a:ext>
                  </a:extLst>
                </a:gridCol>
                <a:gridCol w="739515">
                  <a:extLst>
                    <a:ext uri="{9D8B030D-6E8A-4147-A177-3AD203B41FA5}">
                      <a16:colId xmlns:a16="http://schemas.microsoft.com/office/drawing/2014/main" val="1264939705"/>
                    </a:ext>
                  </a:extLst>
                </a:gridCol>
                <a:gridCol w="725970">
                  <a:extLst>
                    <a:ext uri="{9D8B030D-6E8A-4147-A177-3AD203B41FA5}">
                      <a16:colId xmlns:a16="http://schemas.microsoft.com/office/drawing/2014/main" val="831185537"/>
                    </a:ext>
                  </a:extLst>
                </a:gridCol>
                <a:gridCol w="121898">
                  <a:extLst>
                    <a:ext uri="{9D8B030D-6E8A-4147-A177-3AD203B41FA5}">
                      <a16:colId xmlns:a16="http://schemas.microsoft.com/office/drawing/2014/main" val="1838345999"/>
                    </a:ext>
                  </a:extLst>
                </a:gridCol>
                <a:gridCol w="595946">
                  <a:extLst>
                    <a:ext uri="{9D8B030D-6E8A-4147-A177-3AD203B41FA5}">
                      <a16:colId xmlns:a16="http://schemas.microsoft.com/office/drawing/2014/main" val="4220298094"/>
                    </a:ext>
                  </a:extLst>
                </a:gridCol>
                <a:gridCol w="119190">
                  <a:extLst>
                    <a:ext uri="{9D8B030D-6E8A-4147-A177-3AD203B41FA5}">
                      <a16:colId xmlns:a16="http://schemas.microsoft.com/office/drawing/2014/main" val="1018769613"/>
                    </a:ext>
                  </a:extLst>
                </a:gridCol>
                <a:gridCol w="609490">
                  <a:extLst>
                    <a:ext uri="{9D8B030D-6E8A-4147-A177-3AD203B41FA5}">
                      <a16:colId xmlns:a16="http://schemas.microsoft.com/office/drawing/2014/main" val="577456478"/>
                    </a:ext>
                  </a:extLst>
                </a:gridCol>
                <a:gridCol w="89392">
                  <a:extLst>
                    <a:ext uri="{9D8B030D-6E8A-4147-A177-3AD203B41FA5}">
                      <a16:colId xmlns:a16="http://schemas.microsoft.com/office/drawing/2014/main" val="4166399706"/>
                    </a:ext>
                  </a:extLst>
                </a:gridCol>
                <a:gridCol w="609490">
                  <a:extLst>
                    <a:ext uri="{9D8B030D-6E8A-4147-A177-3AD203B41FA5}">
                      <a16:colId xmlns:a16="http://schemas.microsoft.com/office/drawing/2014/main" val="2090507536"/>
                    </a:ext>
                  </a:extLst>
                </a:gridCol>
              </a:tblGrid>
              <a:tr h="200025">
                <a:tc>
                  <a:txBody>
                    <a:bodyPr/>
                    <a:lstStyle/>
                    <a:p>
                      <a:pPr algn="ctr" fontAlgn="b"/>
                      <a:r>
                        <a:rPr lang="en-US" sz="1100" b="0" i="0" u="none" strike="noStrike" dirty="0">
                          <a:solidFill>
                            <a:srgbClr val="000000"/>
                          </a:solidFill>
                          <a:effectLst/>
                          <a:latin typeface="Calibri" panose="020F0502020204030204" pitchFamily="34" charset="0"/>
                        </a:rPr>
                        <a:t> </a:t>
                      </a:r>
                    </a:p>
                  </a:txBody>
                  <a:tcPr marL="0" marR="0" marT="0" marB="0" anchor="b">
                    <a:lnL>
                      <a:noFill/>
                    </a:lnL>
                    <a:lnR>
                      <a:noFill/>
                    </a:lnR>
                    <a:lnT>
                      <a:noFill/>
                    </a:lnT>
                    <a:lnB>
                      <a:noFill/>
                    </a:lnB>
                    <a:solidFill>
                      <a:srgbClr val="C5D9F1"/>
                    </a:solidFill>
                  </a:tcPr>
                </a:tc>
                <a:tc>
                  <a:txBody>
                    <a:bodyPr/>
                    <a:lstStyle/>
                    <a:p>
                      <a:pPr algn="l" fontAlgn="b"/>
                      <a:endParaRPr lang="en-US" sz="1100" b="0" i="0" u="none" strike="noStrike" dirty="0">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ctr" fontAlgn="b"/>
                      <a:r>
                        <a:rPr lang="en-US" sz="1100" b="0" i="0" u="none" strike="noStrike" dirty="0">
                          <a:solidFill>
                            <a:srgbClr val="000000"/>
                          </a:solidFill>
                          <a:effectLst/>
                          <a:latin typeface="Calibri" panose="020F0502020204030204" pitchFamily="34" charset="0"/>
                        </a:rPr>
                        <a:t> </a:t>
                      </a:r>
                    </a:p>
                  </a:txBody>
                  <a:tcPr marL="0" marR="0" marT="0" marB="0" anchor="b">
                    <a:lnL>
                      <a:noFill/>
                    </a:lnL>
                    <a:lnR>
                      <a:noFill/>
                    </a:lnR>
                    <a:lnT>
                      <a:noFill/>
                    </a:lnT>
                    <a:lnB>
                      <a:noFill/>
                    </a:lnB>
                    <a:solidFill>
                      <a:srgbClr val="8DB4E3"/>
                    </a:solidFill>
                  </a:tcPr>
                </a:tc>
                <a:tc>
                  <a:txBody>
                    <a:bodyPr/>
                    <a:lstStyle/>
                    <a:p>
                      <a:pPr algn="ctr" fontAlgn="b"/>
                      <a:endParaRPr lang="en-US" sz="1100" b="0" i="0" u="none" strike="noStrike" dirty="0">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ctr" fontAlgn="b"/>
                      <a:r>
                        <a:rPr lang="en-US" sz="800" b="1" i="0" u="none" strike="noStrike" dirty="0">
                          <a:solidFill>
                            <a:srgbClr val="000000"/>
                          </a:solidFill>
                          <a:effectLst/>
                          <a:latin typeface="Arial" panose="020B0604020202020204" pitchFamily="34" charset="0"/>
                        </a:rPr>
                        <a:t> </a:t>
                      </a:r>
                    </a:p>
                  </a:txBody>
                  <a:tcPr marL="0" marR="0" marT="0" marB="0" anchor="b">
                    <a:lnL>
                      <a:noFill/>
                    </a:lnL>
                    <a:lnR>
                      <a:noFill/>
                    </a:lnR>
                    <a:lnT>
                      <a:noFill/>
                    </a:lnT>
                    <a:lnB>
                      <a:noFill/>
                    </a:lnB>
                    <a:solidFill>
                      <a:srgbClr val="FFFF99"/>
                    </a:solidFill>
                  </a:tcPr>
                </a:tc>
                <a:tc>
                  <a:txBody>
                    <a:bodyPr/>
                    <a:lstStyle/>
                    <a:p>
                      <a:pPr algn="l" fontAlgn="b"/>
                      <a:r>
                        <a:rPr lang="en-US" sz="1100" b="0" i="0" u="none" strike="noStrike" dirty="0">
                          <a:solidFill>
                            <a:srgbClr val="000000"/>
                          </a:solidFill>
                          <a:effectLst/>
                          <a:latin typeface="Calibri" panose="020F0502020204030204" pitchFamily="34" charset="0"/>
                        </a:rPr>
                        <a:t> </a:t>
                      </a:r>
                    </a:p>
                  </a:txBody>
                  <a:tcPr marL="0" marR="0" marT="0" marB="0" anchor="b">
                    <a:lnL>
                      <a:noFill/>
                    </a:lnL>
                    <a:lnR>
                      <a:noFill/>
                    </a:lnR>
                    <a:lnT>
                      <a:noFill/>
                    </a:lnT>
                    <a:lnB>
                      <a:noFill/>
                    </a:lnB>
                    <a:solidFill>
                      <a:srgbClr val="000000"/>
                    </a:solidFill>
                  </a:tcPr>
                </a:tc>
                <a:tc>
                  <a:txBody>
                    <a:bodyPr/>
                    <a:lstStyle/>
                    <a:p>
                      <a:pPr algn="ctr" fontAlgn="b"/>
                      <a:r>
                        <a:rPr lang="en-US" sz="800" b="1" i="0" u="none" strike="noStrike" dirty="0">
                          <a:solidFill>
                            <a:srgbClr val="000000"/>
                          </a:solidFill>
                          <a:effectLst/>
                          <a:latin typeface="Arial" panose="020B0604020202020204" pitchFamily="34" charset="0"/>
                        </a:rPr>
                        <a:t>Actual</a:t>
                      </a:r>
                    </a:p>
                  </a:txBody>
                  <a:tcPr marL="0" marR="0" marT="0" marB="0" anchor="b">
                    <a:lnL>
                      <a:noFill/>
                    </a:lnL>
                    <a:lnR>
                      <a:noFill/>
                    </a:lnR>
                    <a:lnT>
                      <a:noFill/>
                    </a:lnT>
                    <a:lnB>
                      <a:noFill/>
                    </a:lnB>
                    <a:solidFill>
                      <a:srgbClr val="FFFF99"/>
                    </a:solidFill>
                  </a:tcPr>
                </a:tc>
                <a:tc>
                  <a:txBody>
                    <a:bodyPr/>
                    <a:lstStyle/>
                    <a:p>
                      <a:pPr algn="ctr" fontAlgn="b"/>
                      <a:r>
                        <a:rPr lang="en-US" sz="800" b="1" i="0" u="none" strike="noStrike" dirty="0">
                          <a:solidFill>
                            <a:srgbClr val="000000"/>
                          </a:solidFill>
                          <a:effectLst/>
                          <a:latin typeface="Arial" panose="020B0604020202020204" pitchFamily="34" charset="0"/>
                        </a:rPr>
                        <a:t>Estimated</a:t>
                      </a:r>
                    </a:p>
                  </a:txBody>
                  <a:tcPr marL="0" marR="0" marT="0" marB="0" anchor="b">
                    <a:lnL>
                      <a:noFill/>
                    </a:lnL>
                    <a:lnR>
                      <a:noFill/>
                    </a:lnR>
                    <a:lnT>
                      <a:noFill/>
                    </a:lnT>
                    <a:lnB>
                      <a:noFill/>
                    </a:lnB>
                    <a:solidFill>
                      <a:srgbClr val="FFFF99"/>
                    </a:solidFill>
                  </a:tcPr>
                </a:tc>
                <a:tc>
                  <a:txBody>
                    <a:bodyPr/>
                    <a:lstStyle/>
                    <a:p>
                      <a:pPr algn="ctr" fontAlgn="b"/>
                      <a:endParaRPr lang="en-US" sz="800" b="1" i="0" u="none" strike="noStrike" dirty="0">
                        <a:solidFill>
                          <a:srgbClr val="000000"/>
                        </a:solidFill>
                        <a:effectLst/>
                        <a:latin typeface="Arial" panose="020B0604020202020204" pitchFamily="34" charset="0"/>
                      </a:endParaRPr>
                    </a:p>
                  </a:txBody>
                  <a:tcPr marL="0" marR="0" marT="0" marB="0" anchor="b">
                    <a:lnL>
                      <a:noFill/>
                    </a:lnL>
                    <a:lnR>
                      <a:noFill/>
                    </a:lnR>
                    <a:lnT>
                      <a:noFill/>
                    </a:lnT>
                    <a:lnB>
                      <a:noFill/>
                    </a:lnB>
                  </a:tcPr>
                </a:tc>
                <a:tc>
                  <a:txBody>
                    <a:bodyPr/>
                    <a:lstStyle/>
                    <a:p>
                      <a:pPr algn="ctr" fontAlgn="b"/>
                      <a:r>
                        <a:rPr lang="en-US" sz="800" b="1" i="0" u="none" strike="noStrike" dirty="0">
                          <a:solidFill>
                            <a:srgbClr val="000000"/>
                          </a:solidFill>
                          <a:effectLst/>
                          <a:latin typeface="Arial" panose="020B0604020202020204" pitchFamily="34" charset="0"/>
                        </a:rPr>
                        <a:t>Estimated &amp;</a:t>
                      </a:r>
                    </a:p>
                  </a:txBody>
                  <a:tcPr marL="0" marR="0" marT="0" marB="0" anchor="b">
                    <a:lnL>
                      <a:noFill/>
                    </a:lnL>
                    <a:lnR>
                      <a:noFill/>
                    </a:lnR>
                    <a:lnT>
                      <a:noFill/>
                    </a:lnT>
                    <a:lnB>
                      <a:noFill/>
                    </a:lnB>
                    <a:solidFill>
                      <a:srgbClr val="FFFF99"/>
                    </a:solidFill>
                  </a:tcPr>
                </a:tc>
                <a:tc>
                  <a:txBody>
                    <a:bodyPr/>
                    <a:lstStyle/>
                    <a:p>
                      <a:pPr algn="ctr" fontAlgn="b"/>
                      <a:endParaRPr lang="en-US" sz="800" b="1" i="0" u="none" strike="noStrike" dirty="0">
                        <a:solidFill>
                          <a:srgbClr val="000000"/>
                        </a:solidFill>
                        <a:effectLst/>
                        <a:latin typeface="Arial" panose="020B0604020202020204" pitchFamily="34" charset="0"/>
                      </a:endParaRPr>
                    </a:p>
                  </a:txBody>
                  <a:tcPr marL="0" marR="0" marT="0" marB="0" anchor="b">
                    <a:lnL>
                      <a:noFill/>
                    </a:lnL>
                    <a:lnR>
                      <a:noFill/>
                    </a:lnR>
                    <a:lnT>
                      <a:noFill/>
                    </a:lnT>
                    <a:lnB>
                      <a:noFill/>
                    </a:lnB>
                  </a:tcPr>
                </a:tc>
                <a:tc>
                  <a:txBody>
                    <a:bodyPr/>
                    <a:lstStyle/>
                    <a:p>
                      <a:pPr algn="ctr" fontAlgn="b"/>
                      <a:r>
                        <a:rPr lang="en-US" sz="800" b="1" i="0" u="none" strike="noStrike" dirty="0">
                          <a:solidFill>
                            <a:srgbClr val="000000"/>
                          </a:solidFill>
                          <a:effectLst/>
                          <a:latin typeface="Arial" panose="020B0604020202020204" pitchFamily="34" charset="0"/>
                        </a:rPr>
                        <a:t>FINAL</a:t>
                      </a:r>
                    </a:p>
                  </a:txBody>
                  <a:tcPr marL="0" marR="0" marT="0" marB="0" anchor="b">
                    <a:lnL>
                      <a:noFill/>
                    </a:lnL>
                    <a:lnR>
                      <a:noFill/>
                    </a:lnR>
                    <a:lnT>
                      <a:noFill/>
                    </a:lnT>
                    <a:lnB>
                      <a:noFill/>
                    </a:lnB>
                    <a:solidFill>
                      <a:srgbClr val="CCFF66"/>
                    </a:solidFill>
                  </a:tcPr>
                </a:tc>
                <a:tc>
                  <a:txBody>
                    <a:bodyPr/>
                    <a:lstStyle/>
                    <a:p>
                      <a:pPr algn="ctr" fontAlgn="b"/>
                      <a:r>
                        <a:rPr lang="en-US" sz="800" b="1" i="0" u="none" strike="noStrike" dirty="0">
                          <a:solidFill>
                            <a:srgbClr val="000000"/>
                          </a:solidFill>
                          <a:effectLst/>
                          <a:latin typeface="Arial" panose="020B0604020202020204" pitchFamily="34" charset="0"/>
                        </a:rPr>
                        <a:t> </a:t>
                      </a:r>
                    </a:p>
                  </a:txBody>
                  <a:tcPr marL="0" marR="0" marT="0" marB="0" anchor="b">
                    <a:lnL>
                      <a:noFill/>
                    </a:lnL>
                    <a:lnR>
                      <a:noFill/>
                    </a:lnR>
                    <a:lnT>
                      <a:noFill/>
                    </a:lnT>
                    <a:lnB>
                      <a:noFill/>
                    </a:lnB>
                    <a:solidFill>
                      <a:srgbClr val="000000"/>
                    </a:solidFill>
                  </a:tcPr>
                </a:tc>
                <a:tc>
                  <a:txBody>
                    <a:bodyPr/>
                    <a:lstStyle/>
                    <a:p>
                      <a:pPr algn="ctr" fontAlgn="b"/>
                      <a:r>
                        <a:rPr lang="en-US" sz="800" b="1" i="0" u="none" strike="noStrike" dirty="0">
                          <a:solidFill>
                            <a:srgbClr val="000000"/>
                          </a:solidFill>
                          <a:effectLst/>
                          <a:latin typeface="Arial" panose="020B0604020202020204" pitchFamily="34" charset="0"/>
                        </a:rPr>
                        <a:t>PROPOSED</a:t>
                      </a:r>
                    </a:p>
                  </a:txBody>
                  <a:tcPr marL="0" marR="0" marT="0" marB="0" anchor="b">
                    <a:lnL>
                      <a:noFill/>
                    </a:lnL>
                    <a:lnR>
                      <a:noFill/>
                    </a:lnR>
                    <a:lnT>
                      <a:noFill/>
                    </a:lnT>
                    <a:lnB>
                      <a:noFill/>
                    </a:lnB>
                    <a:solidFill>
                      <a:srgbClr val="CCFF66"/>
                    </a:solidFill>
                  </a:tcPr>
                </a:tc>
                <a:extLst>
                  <a:ext uri="{0D108BD9-81ED-4DB2-BD59-A6C34878D82A}">
                    <a16:rowId xmlns:a16="http://schemas.microsoft.com/office/drawing/2014/main" val="537365211"/>
                  </a:ext>
                </a:extLst>
              </a:tr>
              <a:tr h="200025">
                <a:tc>
                  <a:txBody>
                    <a:bodyPr/>
                    <a:lstStyle/>
                    <a:p>
                      <a:pPr algn="ctr" fontAlgn="b"/>
                      <a:r>
                        <a:rPr lang="en-US" sz="800" b="1" i="0" u="none" strike="noStrike" dirty="0">
                          <a:solidFill>
                            <a:srgbClr val="000000"/>
                          </a:solidFill>
                          <a:effectLst/>
                          <a:latin typeface="Arial" panose="020B0604020202020204" pitchFamily="34" charset="0"/>
                        </a:rPr>
                        <a:t>Jan - Dec 14</a:t>
                      </a:r>
                    </a:p>
                  </a:txBody>
                  <a:tcPr marL="0" marR="0" marT="0" marB="0" anchor="b">
                    <a:lnL>
                      <a:noFill/>
                    </a:lnL>
                    <a:lnR>
                      <a:noFill/>
                    </a:lnR>
                    <a:lnT>
                      <a:noFill/>
                    </a:lnT>
                    <a:lnB w="19050" cap="flat" cmpd="sng" algn="ctr">
                      <a:solidFill>
                        <a:srgbClr val="000000"/>
                      </a:solidFill>
                      <a:prstDash val="solid"/>
                      <a:round/>
                      <a:headEnd type="none" w="med" len="med"/>
                      <a:tailEnd type="none" w="med" len="med"/>
                    </a:lnB>
                    <a:solidFill>
                      <a:srgbClr val="C5D9F1"/>
                    </a:solidFill>
                  </a:tcPr>
                </a:tc>
                <a:tc>
                  <a:txBody>
                    <a:bodyPr/>
                    <a:lstStyle/>
                    <a:p>
                      <a:pPr algn="ctr" fontAlgn="b"/>
                      <a:endParaRPr lang="en-US" sz="1100" b="0" i="0" u="none" strike="noStrike" dirty="0">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ctr" fontAlgn="b"/>
                      <a:r>
                        <a:rPr lang="en-US" sz="800" b="1" i="0" u="none" strike="noStrike" dirty="0">
                          <a:solidFill>
                            <a:srgbClr val="000000"/>
                          </a:solidFill>
                          <a:effectLst/>
                          <a:latin typeface="Arial" panose="020B0604020202020204" pitchFamily="34" charset="0"/>
                        </a:rPr>
                        <a:t>Jan - Dec 15</a:t>
                      </a:r>
                    </a:p>
                  </a:txBody>
                  <a:tcPr marL="0" marR="0" marT="0" marB="0" anchor="b">
                    <a:lnL>
                      <a:noFill/>
                    </a:lnL>
                    <a:lnR>
                      <a:noFill/>
                    </a:lnR>
                    <a:lnT>
                      <a:noFill/>
                    </a:lnT>
                    <a:lnB w="19050" cap="flat" cmpd="sng" algn="ctr">
                      <a:solidFill>
                        <a:srgbClr val="000000"/>
                      </a:solidFill>
                      <a:prstDash val="solid"/>
                      <a:round/>
                      <a:headEnd type="none" w="med" len="med"/>
                      <a:tailEnd type="none" w="med" len="med"/>
                    </a:lnB>
                    <a:solidFill>
                      <a:srgbClr val="8DB4E3"/>
                    </a:solidFill>
                  </a:tcPr>
                </a:tc>
                <a:tc>
                  <a:txBody>
                    <a:bodyPr/>
                    <a:lstStyle/>
                    <a:p>
                      <a:pPr algn="ctr" fontAlgn="b"/>
                      <a:endParaRPr lang="en-US" sz="800" b="1" i="0" u="none" strike="noStrike" dirty="0">
                        <a:solidFill>
                          <a:srgbClr val="000000"/>
                        </a:solidFill>
                        <a:effectLst/>
                        <a:latin typeface="Arial" panose="020B0604020202020204" pitchFamily="34" charset="0"/>
                      </a:endParaRPr>
                    </a:p>
                  </a:txBody>
                  <a:tcPr marL="0" marR="0" marT="0" marB="0" anchor="b">
                    <a:lnL>
                      <a:noFill/>
                    </a:lnL>
                    <a:lnR>
                      <a:noFill/>
                    </a:lnR>
                    <a:lnT>
                      <a:noFill/>
                    </a:lnT>
                    <a:lnB>
                      <a:noFill/>
                    </a:lnB>
                  </a:tcPr>
                </a:tc>
                <a:tc>
                  <a:txBody>
                    <a:bodyPr/>
                    <a:lstStyle/>
                    <a:p>
                      <a:pPr algn="ctr" fontAlgn="b"/>
                      <a:r>
                        <a:rPr lang="en-US" sz="800" b="1" i="0" u="none" strike="noStrike" dirty="0">
                          <a:solidFill>
                            <a:srgbClr val="000000"/>
                          </a:solidFill>
                          <a:effectLst/>
                          <a:latin typeface="Arial" panose="020B0604020202020204" pitchFamily="34" charset="0"/>
                        </a:rPr>
                        <a:t>Jan-Dec 16 </a:t>
                      </a:r>
                    </a:p>
                  </a:txBody>
                  <a:tcPr marL="0" marR="0" marT="0" marB="0" anchor="b">
                    <a:lnL>
                      <a:noFill/>
                    </a:lnL>
                    <a:lnR>
                      <a:noFill/>
                    </a:lnR>
                    <a:lnT>
                      <a:noFill/>
                    </a:lnT>
                    <a:lnB w="12700" cap="flat" cmpd="sng" algn="ctr">
                      <a:solidFill>
                        <a:srgbClr val="000000"/>
                      </a:solidFill>
                      <a:prstDash val="solid"/>
                      <a:round/>
                      <a:headEnd type="none" w="med" len="med"/>
                      <a:tailEnd type="none" w="med" len="med"/>
                    </a:lnB>
                    <a:solidFill>
                      <a:srgbClr val="FFFF99"/>
                    </a:solidFill>
                  </a:tcPr>
                </a:tc>
                <a:tc>
                  <a:txBody>
                    <a:bodyPr/>
                    <a:lstStyle/>
                    <a:p>
                      <a:pPr algn="ctr" fontAlgn="b"/>
                      <a:r>
                        <a:rPr lang="en-US" sz="800" b="1" i="0" u="none" strike="noStrike" dirty="0">
                          <a:solidFill>
                            <a:srgbClr val="000000"/>
                          </a:solidFill>
                          <a:effectLst/>
                          <a:latin typeface="Arial" panose="020B0604020202020204" pitchFamily="34" charset="0"/>
                        </a:rPr>
                        <a:t> </a:t>
                      </a:r>
                    </a:p>
                  </a:txBody>
                  <a:tcPr marL="0" marR="0" marT="0" marB="0" anchor="b">
                    <a:lnL>
                      <a:noFill/>
                    </a:lnL>
                    <a:lnR>
                      <a:noFill/>
                    </a:lnR>
                    <a:lnT>
                      <a:noFill/>
                    </a:lnT>
                    <a:lnB w="12700" cap="flat" cmpd="sng" algn="ctr">
                      <a:solidFill>
                        <a:srgbClr val="000000"/>
                      </a:solidFill>
                      <a:prstDash val="solid"/>
                      <a:round/>
                      <a:headEnd type="none" w="med" len="med"/>
                      <a:tailEnd type="none" w="med" len="med"/>
                    </a:lnB>
                    <a:solidFill>
                      <a:srgbClr val="000000"/>
                    </a:solidFill>
                  </a:tcPr>
                </a:tc>
                <a:tc>
                  <a:txBody>
                    <a:bodyPr/>
                    <a:lstStyle/>
                    <a:p>
                      <a:pPr algn="ctr" fontAlgn="b"/>
                      <a:r>
                        <a:rPr lang="en-US" sz="800" b="1" i="0" u="none" strike="noStrike" dirty="0">
                          <a:solidFill>
                            <a:srgbClr val="000000"/>
                          </a:solidFill>
                          <a:effectLst/>
                          <a:latin typeface="Arial" panose="020B0604020202020204" pitchFamily="34" charset="0"/>
                        </a:rPr>
                        <a:t>Jan - Aug 17</a:t>
                      </a:r>
                    </a:p>
                  </a:txBody>
                  <a:tcPr marL="0" marR="0" marT="0" marB="0" anchor="b">
                    <a:lnL>
                      <a:noFill/>
                    </a:lnL>
                    <a:lnR>
                      <a:noFill/>
                    </a:lnR>
                    <a:lnT>
                      <a:noFill/>
                    </a:lnT>
                    <a:lnB w="12700" cap="flat" cmpd="sng" algn="ctr">
                      <a:solidFill>
                        <a:srgbClr val="000000"/>
                      </a:solidFill>
                      <a:prstDash val="solid"/>
                      <a:round/>
                      <a:headEnd type="none" w="med" len="med"/>
                      <a:tailEnd type="none" w="med" len="med"/>
                    </a:lnB>
                    <a:solidFill>
                      <a:srgbClr val="FFFF99"/>
                    </a:solidFill>
                  </a:tcPr>
                </a:tc>
                <a:tc>
                  <a:txBody>
                    <a:bodyPr/>
                    <a:lstStyle/>
                    <a:p>
                      <a:pPr algn="ctr" fontAlgn="b"/>
                      <a:r>
                        <a:rPr lang="en-US" sz="800" b="1" i="0" u="none" strike="noStrike" dirty="0">
                          <a:solidFill>
                            <a:srgbClr val="000000"/>
                          </a:solidFill>
                          <a:effectLst/>
                          <a:latin typeface="Arial" panose="020B0604020202020204" pitchFamily="34" charset="0"/>
                        </a:rPr>
                        <a:t>Sept - Dec 2017</a:t>
                      </a:r>
                    </a:p>
                  </a:txBody>
                  <a:tcPr marL="0" marR="0" marT="0" marB="0" anchor="b">
                    <a:lnL>
                      <a:noFill/>
                    </a:lnL>
                    <a:lnR>
                      <a:noFill/>
                    </a:lnR>
                    <a:lnT>
                      <a:noFill/>
                    </a:lnT>
                    <a:lnB w="12700" cap="flat" cmpd="sng" algn="ctr">
                      <a:solidFill>
                        <a:srgbClr val="000000"/>
                      </a:solidFill>
                      <a:prstDash val="solid"/>
                      <a:round/>
                      <a:headEnd type="none" w="med" len="med"/>
                      <a:tailEnd type="none" w="med" len="med"/>
                    </a:lnB>
                    <a:solidFill>
                      <a:srgbClr val="FFFF99"/>
                    </a:solidFill>
                  </a:tcPr>
                </a:tc>
                <a:tc>
                  <a:txBody>
                    <a:bodyPr/>
                    <a:lstStyle/>
                    <a:p>
                      <a:pPr algn="ctr" fontAlgn="b"/>
                      <a:r>
                        <a:rPr lang="en-US" sz="800" b="1" i="0" u="none" strike="noStrike" dirty="0">
                          <a:solidFill>
                            <a:srgbClr val="000000"/>
                          </a:solidFill>
                          <a:effectLst/>
                          <a:latin typeface="Arial" panose="020B0604020202020204" pitchFamily="34" charset="0"/>
                        </a:rPr>
                        <a:t> </a:t>
                      </a:r>
                    </a:p>
                  </a:txBody>
                  <a:tcPr marL="0" marR="0" marT="0"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ctr" fontAlgn="b"/>
                      <a:r>
                        <a:rPr lang="en-US" sz="800" b="1" i="0" u="none" strike="noStrike" dirty="0">
                          <a:solidFill>
                            <a:srgbClr val="000000"/>
                          </a:solidFill>
                          <a:effectLst/>
                          <a:latin typeface="Arial" panose="020B0604020202020204" pitchFamily="34" charset="0"/>
                        </a:rPr>
                        <a:t>Actual 2017</a:t>
                      </a:r>
                    </a:p>
                  </a:txBody>
                  <a:tcPr marL="0" marR="0" marT="0" marB="0" anchor="b">
                    <a:lnL>
                      <a:noFill/>
                    </a:lnL>
                    <a:lnR>
                      <a:noFill/>
                    </a:lnR>
                    <a:lnT>
                      <a:noFill/>
                    </a:lnT>
                    <a:lnB w="12700" cap="flat" cmpd="sng" algn="ctr">
                      <a:solidFill>
                        <a:srgbClr val="000000"/>
                      </a:solidFill>
                      <a:prstDash val="solid"/>
                      <a:round/>
                      <a:headEnd type="none" w="med" len="med"/>
                      <a:tailEnd type="none" w="med" len="med"/>
                    </a:lnB>
                    <a:solidFill>
                      <a:srgbClr val="FFFF99"/>
                    </a:solidFill>
                  </a:tcPr>
                </a:tc>
                <a:tc>
                  <a:txBody>
                    <a:bodyPr/>
                    <a:lstStyle/>
                    <a:p>
                      <a:pPr algn="ctr" fontAlgn="b"/>
                      <a:r>
                        <a:rPr lang="en-US" sz="800" b="1" i="0" u="none" strike="noStrike" dirty="0">
                          <a:solidFill>
                            <a:srgbClr val="000000"/>
                          </a:solidFill>
                          <a:effectLst/>
                          <a:latin typeface="Arial" panose="020B0604020202020204" pitchFamily="34" charset="0"/>
                        </a:rPr>
                        <a:t> </a:t>
                      </a:r>
                    </a:p>
                  </a:txBody>
                  <a:tcPr marL="0" marR="0" marT="0"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ctr" fontAlgn="b"/>
                      <a:r>
                        <a:rPr lang="en-US" sz="800" b="1" i="0" u="none" strike="noStrike" dirty="0">
                          <a:solidFill>
                            <a:srgbClr val="000000"/>
                          </a:solidFill>
                          <a:effectLst/>
                          <a:latin typeface="Arial" panose="020B0604020202020204" pitchFamily="34" charset="0"/>
                        </a:rPr>
                        <a:t>2017 Budget</a:t>
                      </a:r>
                    </a:p>
                  </a:txBody>
                  <a:tcPr marL="0" marR="0" marT="0" marB="0" anchor="b">
                    <a:lnL>
                      <a:noFill/>
                    </a:lnL>
                    <a:lnR>
                      <a:noFill/>
                    </a:lnR>
                    <a:lnT>
                      <a:noFill/>
                    </a:lnT>
                    <a:lnB w="12700" cap="flat" cmpd="sng" algn="ctr">
                      <a:solidFill>
                        <a:srgbClr val="000000"/>
                      </a:solidFill>
                      <a:prstDash val="solid"/>
                      <a:round/>
                      <a:headEnd type="none" w="med" len="med"/>
                      <a:tailEnd type="none" w="med" len="med"/>
                    </a:lnB>
                    <a:solidFill>
                      <a:srgbClr val="CCFF66"/>
                    </a:solidFill>
                  </a:tcPr>
                </a:tc>
                <a:tc>
                  <a:txBody>
                    <a:bodyPr/>
                    <a:lstStyle/>
                    <a:p>
                      <a:pPr algn="ctr" fontAlgn="b"/>
                      <a:r>
                        <a:rPr lang="en-US" sz="800" b="1" i="0" u="none" strike="noStrike" dirty="0">
                          <a:solidFill>
                            <a:srgbClr val="000000"/>
                          </a:solidFill>
                          <a:effectLst/>
                          <a:latin typeface="Arial" panose="020B0604020202020204" pitchFamily="34" charset="0"/>
                        </a:rPr>
                        <a:t> </a:t>
                      </a:r>
                    </a:p>
                  </a:txBody>
                  <a:tcPr marL="0" marR="0" marT="0" marB="0" anchor="b">
                    <a:lnL>
                      <a:noFill/>
                    </a:lnL>
                    <a:lnR>
                      <a:noFill/>
                    </a:lnR>
                    <a:lnT>
                      <a:noFill/>
                    </a:lnT>
                    <a:lnB w="12700" cap="flat" cmpd="sng" algn="ctr">
                      <a:solidFill>
                        <a:srgbClr val="000000"/>
                      </a:solidFill>
                      <a:prstDash val="solid"/>
                      <a:round/>
                      <a:headEnd type="none" w="med" len="med"/>
                      <a:tailEnd type="none" w="med" len="med"/>
                    </a:lnB>
                    <a:solidFill>
                      <a:srgbClr val="000000"/>
                    </a:solidFill>
                  </a:tcPr>
                </a:tc>
                <a:tc>
                  <a:txBody>
                    <a:bodyPr/>
                    <a:lstStyle/>
                    <a:p>
                      <a:pPr algn="ctr" fontAlgn="b"/>
                      <a:r>
                        <a:rPr lang="en-US" sz="800" b="1" i="0" u="none" strike="noStrike" dirty="0">
                          <a:solidFill>
                            <a:srgbClr val="000000"/>
                          </a:solidFill>
                          <a:effectLst/>
                          <a:latin typeface="Arial" panose="020B0604020202020204" pitchFamily="34" charset="0"/>
                        </a:rPr>
                        <a:t>2018 Budget</a:t>
                      </a:r>
                    </a:p>
                  </a:txBody>
                  <a:tcPr marL="0" marR="0" marT="0" marB="0" anchor="b">
                    <a:lnL>
                      <a:noFill/>
                    </a:lnL>
                    <a:lnR>
                      <a:noFill/>
                    </a:lnR>
                    <a:lnT>
                      <a:noFill/>
                    </a:lnT>
                    <a:lnB w="12700" cap="flat" cmpd="sng" algn="ctr">
                      <a:solidFill>
                        <a:srgbClr val="000000"/>
                      </a:solidFill>
                      <a:prstDash val="solid"/>
                      <a:round/>
                      <a:headEnd type="none" w="med" len="med"/>
                      <a:tailEnd type="none" w="med" len="med"/>
                    </a:lnB>
                    <a:solidFill>
                      <a:srgbClr val="CCFF66"/>
                    </a:solidFill>
                  </a:tcPr>
                </a:tc>
                <a:extLst>
                  <a:ext uri="{0D108BD9-81ED-4DB2-BD59-A6C34878D82A}">
                    <a16:rowId xmlns:a16="http://schemas.microsoft.com/office/drawing/2014/main" val="3276445365"/>
                  </a:ext>
                </a:extLst>
              </a:tr>
            </a:tbl>
          </a:graphicData>
        </a:graphic>
      </p:graphicFrame>
    </p:spTree>
    <p:extLst>
      <p:ext uri="{BB962C8B-B14F-4D97-AF65-F5344CB8AC3E}">
        <p14:creationId xmlns:p14="http://schemas.microsoft.com/office/powerpoint/2010/main" val="61224043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5807" y="226354"/>
            <a:ext cx="8373683" cy="643776"/>
          </a:xfrm>
        </p:spPr>
        <p:txBody>
          <a:bodyPr>
            <a:normAutofit fontScale="90000"/>
          </a:bodyPr>
          <a:lstStyle/>
          <a:p>
            <a:r>
              <a:rPr lang="en-US" b="1" dirty="0"/>
              <a:t>2018 Town Budget Summary </a:t>
            </a:r>
          </a:p>
        </p:txBody>
      </p:sp>
      <p:sp>
        <p:nvSpPr>
          <p:cNvPr id="6" name="Content Placeholder 5"/>
          <p:cNvSpPr>
            <a:spLocks noGrp="1"/>
          </p:cNvSpPr>
          <p:nvPr>
            <p:ph idx="1"/>
          </p:nvPr>
        </p:nvSpPr>
        <p:spPr>
          <a:xfrm>
            <a:off x="6168980" y="870130"/>
            <a:ext cx="2630510" cy="6111695"/>
          </a:xfrm>
          <a:ln>
            <a:solidFill>
              <a:schemeClr val="tx1"/>
            </a:solidFill>
          </a:ln>
        </p:spPr>
        <p:txBody>
          <a:bodyPr>
            <a:normAutofit fontScale="70000" lnSpcReduction="20000"/>
          </a:bodyPr>
          <a:lstStyle/>
          <a:p>
            <a:r>
              <a:rPr lang="en-US" dirty="0"/>
              <a:t>Net Result </a:t>
            </a:r>
          </a:p>
          <a:p>
            <a:pPr lvl="1"/>
            <a:r>
              <a:rPr lang="en-US" dirty="0"/>
              <a:t>Decrease to $870,977</a:t>
            </a:r>
          </a:p>
          <a:p>
            <a:r>
              <a:rPr lang="en-US" dirty="0"/>
              <a:t>Changes from Published Copy</a:t>
            </a:r>
          </a:p>
          <a:p>
            <a:pPr lvl="1"/>
            <a:r>
              <a:rPr lang="en-US" dirty="0"/>
              <a:t>None</a:t>
            </a:r>
          </a:p>
          <a:p>
            <a:r>
              <a:rPr lang="en-US" dirty="0"/>
              <a:t>Overall Tax Allocations Expected</a:t>
            </a:r>
          </a:p>
          <a:p>
            <a:pPr lvl="1"/>
            <a:r>
              <a:rPr lang="en-US" dirty="0"/>
              <a:t>Town  </a:t>
            </a:r>
            <a:r>
              <a:rPr lang="en-US" sz="2600" dirty="0"/>
              <a:t>$924,272 </a:t>
            </a:r>
            <a:r>
              <a:rPr lang="en-US" dirty="0"/>
              <a:t>to </a:t>
            </a:r>
            <a:r>
              <a:rPr lang="en-US" sz="2600" dirty="0"/>
              <a:t>$870,977.00</a:t>
            </a:r>
          </a:p>
          <a:p>
            <a:pPr lvl="1"/>
            <a:r>
              <a:rPr lang="en-US" dirty="0"/>
              <a:t>LUHS</a:t>
            </a:r>
            <a:r>
              <a:rPr lang="en-US" sz="2800" dirty="0">
                <a:solidFill>
                  <a:prstClr val="black"/>
                </a:solidFill>
              </a:rPr>
              <a:t> </a:t>
            </a:r>
            <a:r>
              <a:rPr lang="en-US" sz="2600" dirty="0">
                <a:solidFill>
                  <a:prstClr val="black"/>
                </a:solidFill>
              </a:rPr>
              <a:t>$849,794</a:t>
            </a:r>
            <a:r>
              <a:rPr lang="en-US" sz="2600" dirty="0"/>
              <a:t> </a:t>
            </a:r>
            <a:r>
              <a:rPr lang="en-US" dirty="0"/>
              <a:t>to</a:t>
            </a:r>
          </a:p>
          <a:p>
            <a:pPr marL="457200" lvl="1" indent="0">
              <a:buNone/>
            </a:pPr>
            <a:r>
              <a:rPr lang="en-US" dirty="0"/>
              <a:t>     $832,684.00</a:t>
            </a:r>
          </a:p>
          <a:p>
            <a:pPr lvl="1"/>
            <a:r>
              <a:rPr lang="en-US" dirty="0"/>
              <a:t>NLES </a:t>
            </a:r>
            <a:r>
              <a:rPr lang="en-US" sz="2600" dirty="0">
                <a:solidFill>
                  <a:prstClr val="black"/>
                </a:solidFill>
              </a:rPr>
              <a:t>$756,850</a:t>
            </a:r>
            <a:r>
              <a:rPr lang="en-US" sz="2600" dirty="0"/>
              <a:t>  </a:t>
            </a:r>
            <a:r>
              <a:rPr lang="en-US" dirty="0"/>
              <a:t>to</a:t>
            </a:r>
          </a:p>
          <a:p>
            <a:pPr marL="457200" lvl="1" indent="0">
              <a:buNone/>
            </a:pPr>
            <a:r>
              <a:rPr lang="en-US" sz="2600" dirty="0"/>
              <a:t>     $752,508.15</a:t>
            </a:r>
          </a:p>
          <a:p>
            <a:pPr lvl="1"/>
            <a:r>
              <a:rPr lang="en-US" dirty="0"/>
              <a:t>NTC </a:t>
            </a:r>
            <a:r>
              <a:rPr lang="en-US" sz="2600" dirty="0">
                <a:solidFill>
                  <a:prstClr val="black"/>
                </a:solidFill>
              </a:rPr>
              <a:t>$175,613</a:t>
            </a:r>
            <a:r>
              <a:rPr lang="en-US" sz="2600" dirty="0"/>
              <a:t> </a:t>
            </a:r>
            <a:r>
              <a:rPr lang="en-US" dirty="0"/>
              <a:t>to</a:t>
            </a:r>
          </a:p>
          <a:p>
            <a:pPr marL="457200" lvl="1" indent="0">
              <a:buNone/>
            </a:pPr>
            <a:r>
              <a:rPr lang="en-US" dirty="0"/>
              <a:t>     </a:t>
            </a:r>
            <a:r>
              <a:rPr lang="en-US" sz="2600" dirty="0"/>
              <a:t>$173,808.83</a:t>
            </a:r>
          </a:p>
          <a:p>
            <a:pPr lvl="1"/>
            <a:r>
              <a:rPr lang="en-US" sz="2600" dirty="0"/>
              <a:t>State $76,896.33 to</a:t>
            </a:r>
          </a:p>
          <a:p>
            <a:pPr marL="457200" lvl="1" indent="0">
              <a:buNone/>
            </a:pPr>
            <a:r>
              <a:rPr lang="en-US" sz="2600" dirty="0"/>
              <a:t>      $0</a:t>
            </a:r>
          </a:p>
          <a:p>
            <a:pPr lvl="1"/>
            <a:r>
              <a:rPr lang="en-US" sz="2600" dirty="0"/>
              <a:t>Vilas $1,044,059.81</a:t>
            </a:r>
          </a:p>
          <a:p>
            <a:r>
              <a:rPr lang="en-US" dirty="0"/>
              <a:t>Net Decrease $53,295.00</a:t>
            </a:r>
          </a:p>
        </p:txBody>
      </p:sp>
      <p:graphicFrame>
        <p:nvGraphicFramePr>
          <p:cNvPr id="4" name="Table 3">
            <a:extLst>
              <a:ext uri="{FF2B5EF4-FFF2-40B4-BE49-F238E27FC236}">
                <a16:creationId xmlns:a16="http://schemas.microsoft.com/office/drawing/2014/main" id="{13B1754B-E662-452C-8FDD-AFA37F228736}"/>
              </a:ext>
            </a:extLst>
          </p:cNvPr>
          <p:cNvGraphicFramePr>
            <a:graphicFrameLocks noGrp="1"/>
          </p:cNvGraphicFramePr>
          <p:nvPr>
            <p:extLst>
              <p:ext uri="{D42A27DB-BD31-4B8C-83A1-F6EECF244321}">
                <p14:modId xmlns:p14="http://schemas.microsoft.com/office/powerpoint/2010/main" val="2094588287"/>
              </p:ext>
            </p:extLst>
          </p:nvPr>
        </p:nvGraphicFramePr>
        <p:xfrm>
          <a:off x="425808" y="870130"/>
          <a:ext cx="5338887" cy="6021822"/>
        </p:xfrm>
        <a:graphic>
          <a:graphicData uri="http://schemas.openxmlformats.org/drawingml/2006/table">
            <a:tbl>
              <a:tblPr/>
              <a:tblGrid>
                <a:gridCol w="2588142">
                  <a:extLst>
                    <a:ext uri="{9D8B030D-6E8A-4147-A177-3AD203B41FA5}">
                      <a16:colId xmlns:a16="http://schemas.microsoft.com/office/drawing/2014/main" val="1527654933"/>
                    </a:ext>
                  </a:extLst>
                </a:gridCol>
                <a:gridCol w="832862">
                  <a:extLst>
                    <a:ext uri="{9D8B030D-6E8A-4147-A177-3AD203B41FA5}">
                      <a16:colId xmlns:a16="http://schemas.microsoft.com/office/drawing/2014/main" val="1913370223"/>
                    </a:ext>
                  </a:extLst>
                </a:gridCol>
                <a:gridCol w="135034">
                  <a:extLst>
                    <a:ext uri="{9D8B030D-6E8A-4147-A177-3AD203B41FA5}">
                      <a16:colId xmlns:a16="http://schemas.microsoft.com/office/drawing/2014/main" val="909269124"/>
                    </a:ext>
                  </a:extLst>
                </a:gridCol>
                <a:gridCol w="805998">
                  <a:extLst>
                    <a:ext uri="{9D8B030D-6E8A-4147-A177-3AD203B41FA5}">
                      <a16:colId xmlns:a16="http://schemas.microsoft.com/office/drawing/2014/main" val="1211517410"/>
                    </a:ext>
                  </a:extLst>
                </a:gridCol>
                <a:gridCol w="135034">
                  <a:extLst>
                    <a:ext uri="{9D8B030D-6E8A-4147-A177-3AD203B41FA5}">
                      <a16:colId xmlns:a16="http://schemas.microsoft.com/office/drawing/2014/main" val="1204338013"/>
                    </a:ext>
                  </a:extLst>
                </a:gridCol>
                <a:gridCol w="841817">
                  <a:extLst>
                    <a:ext uri="{9D8B030D-6E8A-4147-A177-3AD203B41FA5}">
                      <a16:colId xmlns:a16="http://schemas.microsoft.com/office/drawing/2014/main" val="860185010"/>
                    </a:ext>
                  </a:extLst>
                </a:gridCol>
              </a:tblGrid>
              <a:tr h="603540">
                <a:tc>
                  <a:txBody>
                    <a:bodyPr/>
                    <a:lstStyle/>
                    <a:p>
                      <a:pPr rtl="0" fontAlgn="ctr"/>
                      <a:endParaRPr lang="en-US" sz="1000" dirty="0">
                        <a:effectLst/>
                        <a:latin typeface="Arial" panose="020B0604020202020204" pitchFamily="34" charset="0"/>
                        <a:cs typeface="Arial" panose="020B0604020202020204" pitchFamily="34" charset="0"/>
                      </a:endParaRPr>
                    </a:p>
                  </a:txBody>
                  <a:tcPr marL="8394" marR="8394" marT="0" marB="0" anchor="ctr">
                    <a:lnL w="9525" cap="flat" cmpd="sng" algn="ctr">
                      <a:solidFill>
                        <a:srgbClr val="5081E7"/>
                      </a:solidFill>
                      <a:prstDash val="solid"/>
                      <a:round/>
                      <a:headEnd type="none" w="med" len="med"/>
                      <a:tailEnd type="none" w="med" len="med"/>
                    </a:lnL>
                    <a:lnR w="9525" cap="flat" cmpd="sng" algn="ctr">
                      <a:solidFill>
                        <a:srgbClr val="5086E7"/>
                      </a:solidFill>
                      <a:prstDash val="solid"/>
                      <a:round/>
                      <a:headEnd type="none" w="med" len="med"/>
                      <a:tailEnd type="none" w="med" len="med"/>
                    </a:lnR>
                    <a:lnT w="9525" cap="flat" cmpd="sng" algn="ctr">
                      <a:solidFill>
                        <a:srgbClr val="5081E7"/>
                      </a:solidFill>
                      <a:prstDash val="solid"/>
                      <a:round/>
                      <a:headEnd type="none" w="med" len="med"/>
                      <a:tailEnd type="none" w="med" len="med"/>
                    </a:lnT>
                    <a:lnB w="9525" cap="flat" cmpd="sng" algn="ctr">
                      <a:solidFill>
                        <a:srgbClr val="F08DE7"/>
                      </a:solidFill>
                      <a:prstDash val="solid"/>
                      <a:round/>
                      <a:headEnd type="none" w="med" len="med"/>
                      <a:tailEnd type="none" w="med" len="med"/>
                    </a:lnB>
                  </a:tcPr>
                </a:tc>
                <a:tc>
                  <a:txBody>
                    <a:bodyPr/>
                    <a:lstStyle/>
                    <a:p>
                      <a:pPr algn="ctr" rtl="0" fontAlgn="b"/>
                      <a:r>
                        <a:rPr lang="en-US" sz="1000" b="1" dirty="0">
                          <a:effectLst/>
                          <a:latin typeface="Arial" panose="020B0604020202020204" pitchFamily="34" charset="0"/>
                          <a:cs typeface="Arial" panose="020B0604020202020204" pitchFamily="34" charset="0"/>
                        </a:rPr>
                        <a:t>2017 Budget</a:t>
                      </a:r>
                    </a:p>
                  </a:txBody>
                  <a:tcPr marL="8394" marR="8394" marT="0" marB="0" anchor="b">
                    <a:lnL w="9525" cap="flat" cmpd="sng" algn="ctr">
                      <a:solidFill>
                        <a:srgbClr val="5086E7"/>
                      </a:solidFill>
                      <a:prstDash val="solid"/>
                      <a:round/>
                      <a:headEnd type="none" w="med" len="med"/>
                      <a:tailEnd type="none" w="med" len="med"/>
                    </a:lnL>
                    <a:lnR w="9525" cap="flat" cmpd="sng" algn="ctr">
                      <a:solidFill>
                        <a:srgbClr val="9086E7"/>
                      </a:solidFill>
                      <a:prstDash val="solid"/>
                      <a:round/>
                      <a:headEnd type="none" w="med" len="med"/>
                      <a:tailEnd type="none" w="med" len="med"/>
                    </a:lnR>
                    <a:lnT w="9525" cap="flat" cmpd="sng" algn="ctr">
                      <a:solidFill>
                        <a:srgbClr val="5086E7"/>
                      </a:solidFill>
                      <a:prstDash val="solid"/>
                      <a:round/>
                      <a:headEnd type="none" w="med" len="med"/>
                      <a:tailEnd type="none" w="med" len="med"/>
                    </a:lnT>
                    <a:lnB w="9525" cap="flat" cmpd="sng" algn="ctr">
                      <a:solidFill>
                        <a:srgbClr val="D090E7"/>
                      </a:solidFill>
                      <a:prstDash val="solid"/>
                      <a:round/>
                      <a:headEnd type="none" w="med" len="med"/>
                      <a:tailEnd type="none" w="med" len="med"/>
                    </a:lnB>
                  </a:tcPr>
                </a:tc>
                <a:tc>
                  <a:txBody>
                    <a:bodyPr/>
                    <a:lstStyle/>
                    <a:p>
                      <a:pPr algn="ctr" rtl="0" fontAlgn="b"/>
                      <a:endParaRPr lang="en-US" sz="1000" b="1" dirty="0">
                        <a:effectLst/>
                        <a:latin typeface="Arial" panose="020B0604020202020204" pitchFamily="34" charset="0"/>
                        <a:cs typeface="Arial" panose="020B0604020202020204" pitchFamily="34" charset="0"/>
                      </a:endParaRPr>
                    </a:p>
                  </a:txBody>
                  <a:tcPr marL="8394" marR="8394" marT="0" marB="0" anchor="b">
                    <a:lnL w="9525" cap="flat" cmpd="sng" algn="ctr">
                      <a:solidFill>
                        <a:srgbClr val="9086E7"/>
                      </a:solidFill>
                      <a:prstDash val="solid"/>
                      <a:round/>
                      <a:headEnd type="none" w="med" len="med"/>
                      <a:tailEnd type="none" w="med" len="med"/>
                    </a:lnL>
                    <a:lnR w="9525" cap="flat" cmpd="sng" algn="ctr">
                      <a:solidFill>
                        <a:srgbClr val="9086E7"/>
                      </a:solidFill>
                      <a:prstDash val="solid"/>
                      <a:round/>
                      <a:headEnd type="none" w="med" len="med"/>
                      <a:tailEnd type="none" w="med" len="med"/>
                    </a:lnR>
                    <a:lnT w="9525" cap="flat" cmpd="sng" algn="ctr">
                      <a:solidFill>
                        <a:srgbClr val="9086E7"/>
                      </a:solidFill>
                      <a:prstDash val="solid"/>
                      <a:round/>
                      <a:headEnd type="none" w="med" len="med"/>
                      <a:tailEnd type="none" w="med" len="med"/>
                    </a:lnT>
                    <a:lnB w="9525" cap="flat" cmpd="sng" algn="ctr">
                      <a:solidFill>
                        <a:srgbClr val="1091E7"/>
                      </a:solidFill>
                      <a:prstDash val="solid"/>
                      <a:round/>
                      <a:headEnd type="none" w="med" len="med"/>
                      <a:tailEnd type="none" w="med" len="med"/>
                    </a:lnB>
                  </a:tcPr>
                </a:tc>
                <a:tc>
                  <a:txBody>
                    <a:bodyPr/>
                    <a:lstStyle/>
                    <a:p>
                      <a:pPr rtl="0" fontAlgn="b"/>
                      <a:r>
                        <a:rPr lang="en-US" sz="1000" b="1" dirty="0">
                          <a:effectLst/>
                          <a:latin typeface="Arial" panose="020B0604020202020204" pitchFamily="34" charset="0"/>
                          <a:cs typeface="Arial" panose="020B0604020202020204" pitchFamily="34" charset="0"/>
                        </a:rPr>
                        <a:t>2018 Budget</a:t>
                      </a:r>
                    </a:p>
                  </a:txBody>
                  <a:tcPr marL="8394" marR="8394" marT="0" marB="0" anchor="b">
                    <a:lnL w="9525" cap="flat" cmpd="sng" algn="ctr">
                      <a:solidFill>
                        <a:srgbClr val="9086E7"/>
                      </a:solidFill>
                      <a:prstDash val="solid"/>
                      <a:round/>
                      <a:headEnd type="none" w="med" len="med"/>
                      <a:tailEnd type="none" w="med" len="med"/>
                    </a:lnL>
                    <a:lnR w="9525" cap="flat" cmpd="sng" algn="ctr">
                      <a:solidFill>
                        <a:srgbClr val="308DE7"/>
                      </a:solidFill>
                      <a:prstDash val="solid"/>
                      <a:round/>
                      <a:headEnd type="none" w="med" len="med"/>
                      <a:tailEnd type="none" w="med" len="med"/>
                    </a:lnR>
                    <a:lnT w="9525" cap="flat" cmpd="sng" algn="ctr">
                      <a:solidFill>
                        <a:srgbClr val="9086E7"/>
                      </a:solidFill>
                      <a:prstDash val="solid"/>
                      <a:round/>
                      <a:headEnd type="none" w="med" len="med"/>
                      <a:tailEnd type="none" w="med" len="med"/>
                    </a:lnT>
                    <a:lnB w="9525" cap="flat" cmpd="sng" algn="ctr">
                      <a:solidFill>
                        <a:srgbClr val="F094E7"/>
                      </a:solidFill>
                      <a:prstDash val="solid"/>
                      <a:round/>
                      <a:headEnd type="none" w="med" len="med"/>
                      <a:tailEnd type="none" w="med" len="med"/>
                    </a:lnB>
                  </a:tcPr>
                </a:tc>
                <a:tc>
                  <a:txBody>
                    <a:bodyPr/>
                    <a:lstStyle/>
                    <a:p>
                      <a:pPr algn="ctr" rtl="0" fontAlgn="b"/>
                      <a:endParaRPr lang="en-US" sz="1000" b="1" dirty="0">
                        <a:effectLst/>
                        <a:latin typeface="Arial" panose="020B0604020202020204" pitchFamily="34" charset="0"/>
                        <a:cs typeface="Arial" panose="020B0604020202020204" pitchFamily="34" charset="0"/>
                      </a:endParaRPr>
                    </a:p>
                  </a:txBody>
                  <a:tcPr marL="8394" marR="8394" marT="0" marB="0" anchor="b">
                    <a:lnL w="9525" cap="flat" cmpd="sng" algn="ctr">
                      <a:solidFill>
                        <a:srgbClr val="308DE7"/>
                      </a:solidFill>
                      <a:prstDash val="solid"/>
                      <a:round/>
                      <a:headEnd type="none" w="med" len="med"/>
                      <a:tailEnd type="none" w="med" len="med"/>
                    </a:lnL>
                    <a:lnR w="9525" cap="flat" cmpd="sng" algn="ctr">
                      <a:solidFill>
                        <a:srgbClr val="7089E7"/>
                      </a:solidFill>
                      <a:prstDash val="solid"/>
                      <a:round/>
                      <a:headEnd type="none" w="med" len="med"/>
                      <a:tailEnd type="none" w="med" len="med"/>
                    </a:lnR>
                    <a:lnT w="9525" cap="flat" cmpd="sng" algn="ctr">
                      <a:solidFill>
                        <a:srgbClr val="308DE7"/>
                      </a:solidFill>
                      <a:prstDash val="solid"/>
                      <a:round/>
                      <a:headEnd type="none" w="med" len="med"/>
                      <a:tailEnd type="none" w="med" len="med"/>
                    </a:lnT>
                    <a:lnB w="9525" cap="flat" cmpd="sng" algn="ctr">
                      <a:solidFill>
                        <a:srgbClr val="7091E7"/>
                      </a:solidFill>
                      <a:prstDash val="solid"/>
                      <a:round/>
                      <a:headEnd type="none" w="med" len="med"/>
                      <a:tailEnd type="none" w="med" len="med"/>
                    </a:lnB>
                  </a:tcPr>
                </a:tc>
                <a:tc>
                  <a:txBody>
                    <a:bodyPr/>
                    <a:lstStyle/>
                    <a:p>
                      <a:pPr algn="ctr" rtl="0" fontAlgn="b"/>
                      <a:r>
                        <a:rPr lang="en-US" sz="1000" b="1" dirty="0">
                          <a:effectLst/>
                          <a:latin typeface="Arial" panose="020B0604020202020204" pitchFamily="34" charset="0"/>
                          <a:cs typeface="Arial" panose="020B0604020202020204" pitchFamily="34" charset="0"/>
                        </a:rPr>
                        <a:t>Change</a:t>
                      </a:r>
                    </a:p>
                  </a:txBody>
                  <a:tcPr marL="8394" marR="8394" marT="0" marB="0" anchor="b">
                    <a:lnL w="9525" cap="flat" cmpd="sng" algn="ctr">
                      <a:solidFill>
                        <a:srgbClr val="7089E7"/>
                      </a:solidFill>
                      <a:prstDash val="solid"/>
                      <a:round/>
                      <a:headEnd type="none" w="med" len="med"/>
                      <a:tailEnd type="none" w="med" len="med"/>
                    </a:lnL>
                    <a:lnR w="9525" cap="flat" cmpd="sng" algn="ctr">
                      <a:solidFill>
                        <a:srgbClr val="7089E7"/>
                      </a:solidFill>
                      <a:prstDash val="solid"/>
                      <a:round/>
                      <a:headEnd type="none" w="med" len="med"/>
                      <a:tailEnd type="none" w="med" len="med"/>
                    </a:lnR>
                    <a:lnT w="9525" cap="flat" cmpd="sng" algn="ctr">
                      <a:solidFill>
                        <a:srgbClr val="7089E7"/>
                      </a:solidFill>
                      <a:prstDash val="solid"/>
                      <a:round/>
                      <a:headEnd type="none" w="med" len="med"/>
                      <a:tailEnd type="none" w="med" len="med"/>
                    </a:lnT>
                    <a:lnB w="9525" cap="flat" cmpd="sng" algn="ctr">
                      <a:solidFill>
                        <a:srgbClr val="5097E7"/>
                      </a:solidFill>
                      <a:prstDash val="solid"/>
                      <a:round/>
                      <a:headEnd type="none" w="med" len="med"/>
                      <a:tailEnd type="none" w="med" len="med"/>
                    </a:lnB>
                  </a:tcPr>
                </a:tc>
                <a:extLst>
                  <a:ext uri="{0D108BD9-81ED-4DB2-BD59-A6C34878D82A}">
                    <a16:rowId xmlns:a16="http://schemas.microsoft.com/office/drawing/2014/main" val="1276068629"/>
                  </a:ext>
                </a:extLst>
              </a:tr>
              <a:tr h="145701">
                <a:tc>
                  <a:txBody>
                    <a:bodyPr/>
                    <a:lstStyle/>
                    <a:p>
                      <a:pPr algn="ctr" rtl="0" fontAlgn="ctr"/>
                      <a:r>
                        <a:rPr lang="en-US" sz="1000" b="1" dirty="0">
                          <a:solidFill>
                            <a:srgbClr val="000000"/>
                          </a:solidFill>
                          <a:effectLst/>
                          <a:latin typeface="Arial" panose="020B0604020202020204" pitchFamily="34" charset="0"/>
                          <a:cs typeface="Arial" panose="020B0604020202020204" pitchFamily="34" charset="0"/>
                        </a:rPr>
                        <a:t>REVENUES</a:t>
                      </a:r>
                    </a:p>
                  </a:txBody>
                  <a:tcPr marL="8394" marR="8394" marT="0" marB="0" anchor="ctr">
                    <a:lnL w="9525" cap="flat" cmpd="sng" algn="ctr">
                      <a:solidFill>
                        <a:srgbClr val="F08DE7"/>
                      </a:solidFill>
                      <a:prstDash val="solid"/>
                      <a:round/>
                      <a:headEnd type="none" w="med" len="med"/>
                      <a:tailEnd type="none" w="med" len="med"/>
                    </a:lnL>
                    <a:lnR w="9525" cap="flat" cmpd="sng" algn="ctr">
                      <a:solidFill>
                        <a:srgbClr val="D090E7"/>
                      </a:solidFill>
                      <a:prstDash val="solid"/>
                      <a:round/>
                      <a:headEnd type="none" w="med" len="med"/>
                      <a:tailEnd type="none" w="med" len="med"/>
                    </a:lnR>
                    <a:lnT w="9525" cap="flat" cmpd="sng" algn="ctr">
                      <a:solidFill>
                        <a:srgbClr val="F08DE7"/>
                      </a:solidFill>
                      <a:prstDash val="solid"/>
                      <a:round/>
                      <a:headEnd type="none" w="med" len="med"/>
                      <a:tailEnd type="none" w="med" len="med"/>
                    </a:lnT>
                    <a:lnB w="9525" cap="flat" cmpd="sng" algn="ctr">
                      <a:solidFill>
                        <a:srgbClr val="1099E7"/>
                      </a:solidFill>
                      <a:prstDash val="solid"/>
                      <a:round/>
                      <a:headEnd type="none" w="med" len="med"/>
                      <a:tailEnd type="none" w="med" len="med"/>
                    </a:lnB>
                    <a:solidFill>
                      <a:srgbClr val="FFFFFF"/>
                    </a:solidFill>
                  </a:tcPr>
                </a:tc>
                <a:tc>
                  <a:txBody>
                    <a:bodyPr/>
                    <a:lstStyle/>
                    <a:p>
                      <a:pPr rtl="0" fontAlgn="ctr"/>
                      <a:endParaRPr lang="en-US" sz="1000" dirty="0">
                        <a:effectLst/>
                        <a:latin typeface="Arial" panose="020B0604020202020204" pitchFamily="34" charset="0"/>
                        <a:cs typeface="Arial" panose="020B0604020202020204" pitchFamily="34" charset="0"/>
                      </a:endParaRPr>
                    </a:p>
                  </a:txBody>
                  <a:tcPr marL="8394" marR="8394" marT="0" marB="0" anchor="ctr">
                    <a:lnL w="9525" cap="flat" cmpd="sng" algn="ctr">
                      <a:solidFill>
                        <a:srgbClr val="D090E7"/>
                      </a:solidFill>
                      <a:prstDash val="solid"/>
                      <a:round/>
                      <a:headEnd type="none" w="med" len="med"/>
                      <a:tailEnd type="none" w="med" len="med"/>
                    </a:lnL>
                    <a:lnR w="9525" cap="flat" cmpd="sng" algn="ctr">
                      <a:solidFill>
                        <a:srgbClr val="1091E7"/>
                      </a:solidFill>
                      <a:prstDash val="solid"/>
                      <a:round/>
                      <a:headEnd type="none" w="med" len="med"/>
                      <a:tailEnd type="none" w="med" len="med"/>
                    </a:lnR>
                    <a:lnT w="9525" cap="flat" cmpd="sng" algn="ctr">
                      <a:solidFill>
                        <a:srgbClr val="D090E7"/>
                      </a:solidFill>
                      <a:prstDash val="solid"/>
                      <a:round/>
                      <a:headEnd type="none" w="med" len="med"/>
                      <a:tailEnd type="none" w="med" len="med"/>
                    </a:lnT>
                    <a:lnB w="9525" cap="flat" cmpd="sng" algn="ctr">
                      <a:solidFill>
                        <a:srgbClr val="9095E7"/>
                      </a:solidFill>
                      <a:prstDash val="solid"/>
                      <a:round/>
                      <a:headEnd type="none" w="med" len="med"/>
                      <a:tailEnd type="none" w="med" len="med"/>
                    </a:lnB>
                    <a:solidFill>
                      <a:srgbClr val="FFFFFF"/>
                    </a:solidFill>
                  </a:tcPr>
                </a:tc>
                <a:tc>
                  <a:txBody>
                    <a:bodyPr/>
                    <a:lstStyle/>
                    <a:p>
                      <a:pPr rtl="0" fontAlgn="ctr"/>
                      <a:endParaRPr lang="en-US" sz="1000" dirty="0">
                        <a:effectLst/>
                        <a:latin typeface="Arial" panose="020B0604020202020204" pitchFamily="34" charset="0"/>
                        <a:cs typeface="Arial" panose="020B0604020202020204" pitchFamily="34" charset="0"/>
                      </a:endParaRPr>
                    </a:p>
                  </a:txBody>
                  <a:tcPr marL="8394" marR="8394" marT="0" marB="0" anchor="ctr">
                    <a:lnL w="9525" cap="flat" cmpd="sng" algn="ctr">
                      <a:solidFill>
                        <a:srgbClr val="1091E7"/>
                      </a:solidFill>
                      <a:prstDash val="solid"/>
                      <a:round/>
                      <a:headEnd type="none" w="med" len="med"/>
                      <a:tailEnd type="none" w="med" len="med"/>
                    </a:lnL>
                    <a:lnR w="9525" cap="flat" cmpd="sng" algn="ctr">
                      <a:solidFill>
                        <a:srgbClr val="F094E7"/>
                      </a:solidFill>
                      <a:prstDash val="solid"/>
                      <a:round/>
                      <a:headEnd type="none" w="med" len="med"/>
                      <a:tailEnd type="none" w="med" len="med"/>
                    </a:lnR>
                    <a:lnT w="9525" cap="flat" cmpd="sng" algn="ctr">
                      <a:solidFill>
                        <a:srgbClr val="1091E7"/>
                      </a:solidFill>
                      <a:prstDash val="solid"/>
                      <a:round/>
                      <a:headEnd type="none" w="med" len="med"/>
                      <a:tailEnd type="none" w="med" len="med"/>
                    </a:lnT>
                    <a:lnB w="9525" cap="flat" cmpd="sng" algn="ctr">
                      <a:solidFill>
                        <a:srgbClr val="B099E7"/>
                      </a:solidFill>
                      <a:prstDash val="solid"/>
                      <a:round/>
                      <a:headEnd type="none" w="med" len="med"/>
                      <a:tailEnd type="none" w="med" len="med"/>
                    </a:lnB>
                    <a:solidFill>
                      <a:srgbClr val="FFFFFF"/>
                    </a:solidFill>
                  </a:tcPr>
                </a:tc>
                <a:tc>
                  <a:txBody>
                    <a:bodyPr/>
                    <a:lstStyle/>
                    <a:p>
                      <a:pPr rtl="0" fontAlgn="ctr"/>
                      <a:endParaRPr lang="en-US" sz="1000" dirty="0">
                        <a:effectLst/>
                        <a:latin typeface="Arial" panose="020B0604020202020204" pitchFamily="34" charset="0"/>
                        <a:cs typeface="Arial" panose="020B0604020202020204" pitchFamily="34" charset="0"/>
                      </a:endParaRPr>
                    </a:p>
                  </a:txBody>
                  <a:tcPr marL="8394" marR="8394" marT="0" marB="0" anchor="ctr">
                    <a:lnL w="9525" cap="flat" cmpd="sng" algn="ctr">
                      <a:solidFill>
                        <a:srgbClr val="F094E7"/>
                      </a:solidFill>
                      <a:prstDash val="solid"/>
                      <a:round/>
                      <a:headEnd type="none" w="med" len="med"/>
                      <a:tailEnd type="none" w="med" len="med"/>
                    </a:lnL>
                    <a:lnR w="9525" cap="flat" cmpd="sng" algn="ctr">
                      <a:solidFill>
                        <a:srgbClr val="7091E7"/>
                      </a:solidFill>
                      <a:prstDash val="solid"/>
                      <a:round/>
                      <a:headEnd type="none" w="med" len="med"/>
                      <a:tailEnd type="none" w="med" len="med"/>
                    </a:lnR>
                    <a:lnT w="9525" cap="flat" cmpd="sng" algn="ctr">
                      <a:solidFill>
                        <a:srgbClr val="F094E7"/>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rtl="0" fontAlgn="ctr"/>
                      <a:endParaRPr lang="en-US" sz="1000" dirty="0">
                        <a:effectLst/>
                        <a:latin typeface="Arial" panose="020B0604020202020204" pitchFamily="34" charset="0"/>
                        <a:cs typeface="Arial" panose="020B0604020202020204" pitchFamily="34" charset="0"/>
                      </a:endParaRPr>
                    </a:p>
                  </a:txBody>
                  <a:tcPr marL="8394" marR="8394" marT="0" marB="0" anchor="ctr">
                    <a:lnL w="9525" cap="flat" cmpd="sng" algn="ctr">
                      <a:solidFill>
                        <a:srgbClr val="7091E7"/>
                      </a:solidFill>
                      <a:prstDash val="solid"/>
                      <a:round/>
                      <a:headEnd type="none" w="med" len="med"/>
                      <a:tailEnd type="none" w="med" len="med"/>
                    </a:lnL>
                    <a:lnR w="9525" cap="flat" cmpd="sng" algn="ctr">
                      <a:solidFill>
                        <a:srgbClr val="5097E7"/>
                      </a:solidFill>
                      <a:prstDash val="solid"/>
                      <a:round/>
                      <a:headEnd type="none" w="med" len="med"/>
                      <a:tailEnd type="none" w="med" len="med"/>
                    </a:lnR>
                    <a:lnT w="9525" cap="flat" cmpd="sng" algn="ctr">
                      <a:solidFill>
                        <a:srgbClr val="7091E7"/>
                      </a:solidFill>
                      <a:prstDash val="solid"/>
                      <a:round/>
                      <a:headEnd type="none" w="med" len="med"/>
                      <a:tailEnd type="none" w="med" len="med"/>
                    </a:lnT>
                    <a:lnB w="9525" cap="flat" cmpd="sng" algn="ctr">
                      <a:solidFill>
                        <a:srgbClr val="909EE7"/>
                      </a:solidFill>
                      <a:prstDash val="solid"/>
                      <a:round/>
                      <a:headEnd type="none" w="med" len="med"/>
                      <a:tailEnd type="none" w="med" len="med"/>
                    </a:lnB>
                    <a:solidFill>
                      <a:srgbClr val="FFFFFF"/>
                    </a:solidFill>
                  </a:tcPr>
                </a:tc>
                <a:tc>
                  <a:txBody>
                    <a:bodyPr/>
                    <a:lstStyle/>
                    <a:p>
                      <a:pPr rtl="0" fontAlgn="ctr"/>
                      <a:endParaRPr lang="en-US" sz="1000" dirty="0">
                        <a:effectLst/>
                        <a:latin typeface="Arial" panose="020B0604020202020204" pitchFamily="34" charset="0"/>
                        <a:cs typeface="Arial" panose="020B0604020202020204" pitchFamily="34" charset="0"/>
                      </a:endParaRPr>
                    </a:p>
                  </a:txBody>
                  <a:tcPr marL="8394" marR="8394" marT="0" marB="0" anchor="ctr">
                    <a:lnL w="9525" cap="flat" cmpd="sng" algn="ctr">
                      <a:solidFill>
                        <a:srgbClr val="5097E7"/>
                      </a:solidFill>
                      <a:prstDash val="solid"/>
                      <a:round/>
                      <a:headEnd type="none" w="med" len="med"/>
                      <a:tailEnd type="none" w="med" len="med"/>
                    </a:lnL>
                    <a:lnR w="9525" cap="flat" cmpd="sng" algn="ctr">
                      <a:solidFill>
                        <a:srgbClr val="5097E7"/>
                      </a:solidFill>
                      <a:prstDash val="solid"/>
                      <a:round/>
                      <a:headEnd type="none" w="med" len="med"/>
                      <a:tailEnd type="none" w="med" len="med"/>
                    </a:lnR>
                    <a:lnT w="9525" cap="flat" cmpd="sng" algn="ctr">
                      <a:solidFill>
                        <a:srgbClr val="5097E7"/>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extLst>
                  <a:ext uri="{0D108BD9-81ED-4DB2-BD59-A6C34878D82A}">
                    <a16:rowId xmlns:a16="http://schemas.microsoft.com/office/drawing/2014/main" val="4205706879"/>
                  </a:ext>
                </a:extLst>
              </a:tr>
              <a:tr h="185442">
                <a:tc>
                  <a:txBody>
                    <a:bodyPr/>
                    <a:lstStyle/>
                    <a:p>
                      <a:pPr rtl="0" fontAlgn="ctr"/>
                      <a:r>
                        <a:rPr lang="en-US" sz="1000" b="1" dirty="0">
                          <a:solidFill>
                            <a:srgbClr val="000000"/>
                          </a:solidFill>
                          <a:effectLst/>
                          <a:latin typeface="Arial" panose="020B0604020202020204" pitchFamily="34" charset="0"/>
                          <a:cs typeface="Arial" panose="020B0604020202020204" pitchFamily="34" charset="0"/>
                        </a:rPr>
                        <a:t>Property Taxes </a:t>
                      </a:r>
                    </a:p>
                  </a:txBody>
                  <a:tcPr marL="8394" marR="8394" marT="0" marB="0" anchor="ctr">
                    <a:lnL w="9525" cap="flat" cmpd="sng" algn="ctr">
                      <a:solidFill>
                        <a:srgbClr val="1099E7"/>
                      </a:solidFill>
                      <a:prstDash val="solid"/>
                      <a:round/>
                      <a:headEnd type="none" w="med" len="med"/>
                      <a:tailEnd type="none" w="med" len="med"/>
                    </a:lnL>
                    <a:lnR w="9525" cap="flat" cmpd="sng" algn="ctr">
                      <a:solidFill>
                        <a:srgbClr val="9095E7"/>
                      </a:solidFill>
                      <a:prstDash val="solid"/>
                      <a:round/>
                      <a:headEnd type="none" w="med" len="med"/>
                      <a:tailEnd type="none" w="med" len="med"/>
                    </a:lnR>
                    <a:lnT w="9525" cap="flat" cmpd="sng" algn="ctr">
                      <a:solidFill>
                        <a:srgbClr val="1099E7"/>
                      </a:solidFill>
                      <a:prstDash val="solid"/>
                      <a:round/>
                      <a:headEnd type="none" w="med" len="med"/>
                      <a:tailEnd type="none" w="med" len="med"/>
                    </a:lnT>
                    <a:lnB w="9525" cap="flat" cmpd="sng" algn="ctr">
                      <a:solidFill>
                        <a:srgbClr val="10A2E6"/>
                      </a:solidFill>
                      <a:prstDash val="solid"/>
                      <a:round/>
                      <a:headEnd type="none" w="med" len="med"/>
                      <a:tailEnd type="none" w="med" len="med"/>
                    </a:lnB>
                  </a:tcPr>
                </a:tc>
                <a:tc>
                  <a:txBody>
                    <a:bodyPr/>
                    <a:lstStyle/>
                    <a:p>
                      <a:pPr algn="r" rtl="0" fontAlgn="ctr"/>
                      <a:r>
                        <a:rPr lang="en-US" sz="1000" dirty="0">
                          <a:solidFill>
                            <a:srgbClr val="000000"/>
                          </a:solidFill>
                          <a:effectLst/>
                          <a:latin typeface="Arial" panose="020B0604020202020204" pitchFamily="34" charset="0"/>
                          <a:cs typeface="Arial" panose="020B0604020202020204" pitchFamily="34" charset="0"/>
                        </a:rPr>
                        <a:t>924,272.00</a:t>
                      </a:r>
                    </a:p>
                  </a:txBody>
                  <a:tcPr marL="8394" marR="8394" marT="0" marB="0" anchor="ctr">
                    <a:lnL w="9525" cap="flat" cmpd="sng" algn="ctr">
                      <a:solidFill>
                        <a:srgbClr val="9095E7"/>
                      </a:solidFill>
                      <a:prstDash val="solid"/>
                      <a:round/>
                      <a:headEnd type="none" w="med" len="med"/>
                      <a:tailEnd type="none" w="med" len="med"/>
                    </a:lnL>
                    <a:lnR w="9525" cap="flat" cmpd="sng" algn="ctr">
                      <a:solidFill>
                        <a:srgbClr val="B099E7"/>
                      </a:solidFill>
                      <a:prstDash val="solid"/>
                      <a:round/>
                      <a:headEnd type="none" w="med" len="med"/>
                      <a:tailEnd type="none" w="med" len="med"/>
                    </a:lnR>
                    <a:lnT w="9525" cap="flat" cmpd="sng" algn="ctr">
                      <a:solidFill>
                        <a:srgbClr val="9095E7"/>
                      </a:solidFill>
                      <a:prstDash val="solid"/>
                      <a:round/>
                      <a:headEnd type="none" w="med" len="med"/>
                      <a:tailEnd type="none" w="med" len="med"/>
                    </a:lnT>
                    <a:lnB w="9525" cap="flat" cmpd="sng" algn="ctr">
                      <a:solidFill>
                        <a:srgbClr val="30A3E6"/>
                      </a:solidFill>
                      <a:prstDash val="solid"/>
                      <a:round/>
                      <a:headEnd type="none" w="med" len="med"/>
                      <a:tailEnd type="none" w="med" len="med"/>
                    </a:lnB>
                  </a:tcPr>
                </a:tc>
                <a:tc>
                  <a:txBody>
                    <a:bodyPr/>
                    <a:lstStyle/>
                    <a:p>
                      <a:pPr algn="r" rtl="0" fontAlgn="ctr"/>
                      <a:endParaRPr lang="en-US" sz="1000" dirty="0">
                        <a:solidFill>
                          <a:srgbClr val="000000"/>
                        </a:solidFill>
                        <a:effectLst/>
                        <a:latin typeface="Arial" panose="020B0604020202020204" pitchFamily="34" charset="0"/>
                        <a:cs typeface="Arial" panose="020B0604020202020204" pitchFamily="34" charset="0"/>
                      </a:endParaRPr>
                    </a:p>
                  </a:txBody>
                  <a:tcPr marL="8394" marR="8394" marT="0" marB="0" anchor="ctr">
                    <a:lnL w="9525" cap="flat" cmpd="sng" algn="ctr">
                      <a:solidFill>
                        <a:srgbClr val="B099E7"/>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B099E7"/>
                      </a:solidFill>
                      <a:prstDash val="solid"/>
                      <a:round/>
                      <a:headEnd type="none" w="med" len="med"/>
                      <a:tailEnd type="none" w="med" len="med"/>
                    </a:lnT>
                    <a:lnB w="9525" cap="flat" cmpd="sng" algn="ctr">
                      <a:solidFill>
                        <a:srgbClr val="D0A8E6"/>
                      </a:solidFill>
                      <a:prstDash val="solid"/>
                      <a:round/>
                      <a:headEnd type="none" w="med" len="med"/>
                      <a:tailEnd type="none" w="med" len="med"/>
                    </a:lnB>
                  </a:tcPr>
                </a:tc>
                <a:tc>
                  <a:txBody>
                    <a:bodyPr/>
                    <a:lstStyle/>
                    <a:p>
                      <a:pPr algn="r" rtl="0" fontAlgn="b"/>
                      <a:r>
                        <a:rPr lang="en-US" sz="1000" dirty="0">
                          <a:effectLst/>
                          <a:latin typeface="Arial" panose="020B0604020202020204" pitchFamily="34" charset="0"/>
                          <a:cs typeface="Arial" panose="020B0604020202020204" pitchFamily="34" charset="0"/>
                        </a:rPr>
                        <a:t>870,977.00</a:t>
                      </a:r>
                    </a:p>
                  </a:txBody>
                  <a:tcPr marL="8394" marR="8394" marT="0" marB="0" anchor="b">
                    <a:lnL w="9525" cap="flat" cmpd="sng" algn="ctr">
                      <a:solidFill>
                        <a:srgbClr val="CCCCCC"/>
                      </a:solidFill>
                      <a:prstDash val="solid"/>
                      <a:round/>
                      <a:headEnd type="none" w="med" len="med"/>
                      <a:tailEnd type="none" w="med" len="med"/>
                    </a:lnL>
                    <a:lnR w="9525" cap="flat" cmpd="sng" algn="ctr">
                      <a:solidFill>
                        <a:srgbClr val="909EE7"/>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B0A8E6"/>
                      </a:solidFill>
                      <a:prstDash val="solid"/>
                      <a:round/>
                      <a:headEnd type="none" w="med" len="med"/>
                      <a:tailEnd type="none" w="med" len="med"/>
                    </a:lnB>
                  </a:tcPr>
                </a:tc>
                <a:tc>
                  <a:txBody>
                    <a:bodyPr/>
                    <a:lstStyle/>
                    <a:p>
                      <a:pPr algn="r" rtl="0" fontAlgn="ctr"/>
                      <a:endParaRPr lang="en-US" sz="1000" dirty="0">
                        <a:solidFill>
                          <a:srgbClr val="000000"/>
                        </a:solidFill>
                        <a:effectLst/>
                        <a:latin typeface="Arial" panose="020B0604020202020204" pitchFamily="34" charset="0"/>
                        <a:cs typeface="Arial" panose="020B0604020202020204" pitchFamily="34" charset="0"/>
                      </a:endParaRPr>
                    </a:p>
                  </a:txBody>
                  <a:tcPr marL="8394" marR="8394" marT="0" marB="0" anchor="ctr">
                    <a:lnL w="9525" cap="flat" cmpd="sng" algn="ctr">
                      <a:solidFill>
                        <a:srgbClr val="909EE7"/>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909EE7"/>
                      </a:solidFill>
                      <a:prstDash val="solid"/>
                      <a:round/>
                      <a:headEnd type="none" w="med" len="med"/>
                      <a:tailEnd type="none" w="med" len="med"/>
                    </a:lnT>
                    <a:lnB w="9525" cap="flat" cmpd="sng" algn="ctr">
                      <a:solidFill>
                        <a:srgbClr val="90A6E6"/>
                      </a:solidFill>
                      <a:prstDash val="solid"/>
                      <a:round/>
                      <a:headEnd type="none" w="med" len="med"/>
                      <a:tailEnd type="none" w="med" len="med"/>
                    </a:lnB>
                  </a:tcPr>
                </a:tc>
                <a:tc>
                  <a:txBody>
                    <a:bodyPr/>
                    <a:lstStyle/>
                    <a:p>
                      <a:pPr algn="r" rtl="0" fontAlgn="ctr"/>
                      <a:r>
                        <a:rPr lang="en-US" sz="1000" b="1" dirty="0">
                          <a:effectLst/>
                          <a:latin typeface="Arial" panose="020B0604020202020204" pitchFamily="34" charset="0"/>
                          <a:cs typeface="Arial" panose="020B0604020202020204" pitchFamily="34" charset="0"/>
                        </a:rPr>
                        <a:t>-5.77%</a:t>
                      </a:r>
                    </a:p>
                  </a:txBody>
                  <a:tcPr marL="8394" marR="8394" marT="0" marB="0"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extLst>
                  <a:ext uri="{0D108BD9-81ED-4DB2-BD59-A6C34878D82A}">
                    <a16:rowId xmlns:a16="http://schemas.microsoft.com/office/drawing/2014/main" val="2782043106"/>
                  </a:ext>
                </a:extLst>
              </a:tr>
              <a:tr h="185442">
                <a:tc>
                  <a:txBody>
                    <a:bodyPr/>
                    <a:lstStyle/>
                    <a:p>
                      <a:pPr rtl="0" fontAlgn="ctr"/>
                      <a:r>
                        <a:rPr lang="en-US" sz="1000" b="1" dirty="0">
                          <a:solidFill>
                            <a:srgbClr val="000000"/>
                          </a:solidFill>
                          <a:effectLst/>
                          <a:latin typeface="Arial" panose="020B0604020202020204" pitchFamily="34" charset="0"/>
                          <a:cs typeface="Arial" panose="020B0604020202020204" pitchFamily="34" charset="0"/>
                        </a:rPr>
                        <a:t>Taxes (other than property taxes)</a:t>
                      </a:r>
                    </a:p>
                  </a:txBody>
                  <a:tcPr marL="8394" marR="8394" marT="0" marB="0" anchor="ctr">
                    <a:lnL w="9525" cap="flat" cmpd="sng" algn="ctr">
                      <a:solidFill>
                        <a:srgbClr val="10A2E6"/>
                      </a:solidFill>
                      <a:prstDash val="solid"/>
                      <a:round/>
                      <a:headEnd type="none" w="med" len="med"/>
                      <a:tailEnd type="none" w="med" len="med"/>
                    </a:lnL>
                    <a:lnR w="9525" cap="flat" cmpd="sng" algn="ctr">
                      <a:solidFill>
                        <a:srgbClr val="30A3E6"/>
                      </a:solidFill>
                      <a:prstDash val="solid"/>
                      <a:round/>
                      <a:headEnd type="none" w="med" len="med"/>
                      <a:tailEnd type="none" w="med" len="med"/>
                    </a:lnR>
                    <a:lnT w="9525" cap="flat" cmpd="sng" algn="ctr">
                      <a:solidFill>
                        <a:srgbClr val="10A2E6"/>
                      </a:solidFill>
                      <a:prstDash val="solid"/>
                      <a:round/>
                      <a:headEnd type="none" w="med" len="med"/>
                      <a:tailEnd type="none" w="med" len="med"/>
                    </a:lnT>
                    <a:lnB w="9525" cap="flat" cmpd="sng" algn="ctr">
                      <a:solidFill>
                        <a:srgbClr val="F0AAE6"/>
                      </a:solidFill>
                      <a:prstDash val="solid"/>
                      <a:round/>
                      <a:headEnd type="none" w="med" len="med"/>
                      <a:tailEnd type="none" w="med" len="med"/>
                    </a:lnB>
                    <a:solidFill>
                      <a:srgbClr val="FFFFFF"/>
                    </a:solidFill>
                  </a:tcPr>
                </a:tc>
                <a:tc>
                  <a:txBody>
                    <a:bodyPr/>
                    <a:lstStyle/>
                    <a:p>
                      <a:pPr algn="r" rtl="0" fontAlgn="ctr"/>
                      <a:r>
                        <a:rPr lang="en-US" sz="1000" dirty="0">
                          <a:solidFill>
                            <a:srgbClr val="000000"/>
                          </a:solidFill>
                          <a:effectLst/>
                          <a:latin typeface="Arial" panose="020B0604020202020204" pitchFamily="34" charset="0"/>
                          <a:cs typeface="Arial" panose="020B0604020202020204" pitchFamily="34" charset="0"/>
                        </a:rPr>
                        <a:t>135,000.00</a:t>
                      </a:r>
                    </a:p>
                  </a:txBody>
                  <a:tcPr marL="8394" marR="8394" marT="0" marB="0" anchor="ctr">
                    <a:lnL w="9525" cap="flat" cmpd="sng" algn="ctr">
                      <a:solidFill>
                        <a:srgbClr val="30A3E6"/>
                      </a:solidFill>
                      <a:prstDash val="solid"/>
                      <a:round/>
                      <a:headEnd type="none" w="med" len="med"/>
                      <a:tailEnd type="none" w="med" len="med"/>
                    </a:lnL>
                    <a:lnR w="9525" cap="flat" cmpd="sng" algn="ctr">
                      <a:solidFill>
                        <a:srgbClr val="D0A8E6"/>
                      </a:solidFill>
                      <a:prstDash val="solid"/>
                      <a:round/>
                      <a:headEnd type="none" w="med" len="med"/>
                      <a:tailEnd type="none" w="med" len="med"/>
                    </a:lnR>
                    <a:lnT w="9525" cap="flat" cmpd="sng" algn="ctr">
                      <a:solidFill>
                        <a:srgbClr val="30A3E6"/>
                      </a:solidFill>
                      <a:prstDash val="solid"/>
                      <a:round/>
                      <a:headEnd type="none" w="med" len="med"/>
                      <a:tailEnd type="none" w="med" len="med"/>
                    </a:lnT>
                    <a:lnB w="9525" cap="flat" cmpd="sng" algn="ctr">
                      <a:solidFill>
                        <a:srgbClr val="B0A9E6"/>
                      </a:solidFill>
                      <a:prstDash val="solid"/>
                      <a:round/>
                      <a:headEnd type="none" w="med" len="med"/>
                      <a:tailEnd type="none" w="med" len="med"/>
                    </a:lnB>
                    <a:solidFill>
                      <a:srgbClr val="FFFFFF"/>
                    </a:solidFill>
                  </a:tcPr>
                </a:tc>
                <a:tc>
                  <a:txBody>
                    <a:bodyPr/>
                    <a:lstStyle/>
                    <a:p>
                      <a:pPr algn="r" rtl="0" fontAlgn="ctr"/>
                      <a:endParaRPr lang="en-US" sz="1000" dirty="0">
                        <a:solidFill>
                          <a:srgbClr val="000000"/>
                        </a:solidFill>
                        <a:effectLst/>
                        <a:latin typeface="Arial" panose="020B0604020202020204" pitchFamily="34" charset="0"/>
                        <a:cs typeface="Arial" panose="020B0604020202020204" pitchFamily="34" charset="0"/>
                      </a:endParaRPr>
                    </a:p>
                  </a:txBody>
                  <a:tcPr marL="8394" marR="8394" marT="0" marB="0" anchor="ctr">
                    <a:lnL w="9525" cap="flat" cmpd="sng" algn="ctr">
                      <a:solidFill>
                        <a:srgbClr val="D0A8E6"/>
                      </a:solidFill>
                      <a:prstDash val="solid"/>
                      <a:round/>
                      <a:headEnd type="none" w="med" len="med"/>
                      <a:tailEnd type="none" w="med" len="med"/>
                    </a:lnL>
                    <a:lnR w="9525" cap="flat" cmpd="sng" algn="ctr">
                      <a:solidFill>
                        <a:srgbClr val="B0A8E6"/>
                      </a:solidFill>
                      <a:prstDash val="solid"/>
                      <a:round/>
                      <a:headEnd type="none" w="med" len="med"/>
                      <a:tailEnd type="none" w="med" len="med"/>
                    </a:lnR>
                    <a:lnT w="9525" cap="flat" cmpd="sng" algn="ctr">
                      <a:solidFill>
                        <a:srgbClr val="D0A8E6"/>
                      </a:solidFill>
                      <a:prstDash val="solid"/>
                      <a:round/>
                      <a:headEnd type="none" w="med" len="med"/>
                      <a:tailEnd type="none" w="med" len="med"/>
                    </a:lnT>
                    <a:lnB w="9525" cap="flat" cmpd="sng" algn="ctr">
                      <a:solidFill>
                        <a:srgbClr val="30AFE6"/>
                      </a:solidFill>
                      <a:prstDash val="solid"/>
                      <a:round/>
                      <a:headEnd type="none" w="med" len="med"/>
                      <a:tailEnd type="none" w="med" len="med"/>
                    </a:lnB>
                    <a:solidFill>
                      <a:srgbClr val="FFFFFF"/>
                    </a:solidFill>
                  </a:tcPr>
                </a:tc>
                <a:tc>
                  <a:txBody>
                    <a:bodyPr/>
                    <a:lstStyle/>
                    <a:p>
                      <a:pPr algn="r" rtl="0" fontAlgn="b"/>
                      <a:r>
                        <a:rPr lang="en-US" sz="1000" dirty="0">
                          <a:effectLst/>
                          <a:latin typeface="Arial" panose="020B0604020202020204" pitchFamily="34" charset="0"/>
                          <a:cs typeface="Arial" panose="020B0604020202020204" pitchFamily="34" charset="0"/>
                        </a:rPr>
                        <a:t>135,000.00</a:t>
                      </a:r>
                    </a:p>
                  </a:txBody>
                  <a:tcPr marL="8394" marR="8394" marT="0" marB="0" anchor="b">
                    <a:lnL w="9525" cap="flat" cmpd="sng" algn="ctr">
                      <a:solidFill>
                        <a:srgbClr val="B0A8E6"/>
                      </a:solidFill>
                      <a:prstDash val="solid"/>
                      <a:round/>
                      <a:headEnd type="none" w="med" len="med"/>
                      <a:tailEnd type="none" w="med" len="med"/>
                    </a:lnL>
                    <a:lnR w="9525" cap="flat" cmpd="sng" algn="ctr">
                      <a:solidFill>
                        <a:srgbClr val="90A6E6"/>
                      </a:solidFill>
                      <a:prstDash val="solid"/>
                      <a:round/>
                      <a:headEnd type="none" w="med" len="med"/>
                      <a:tailEnd type="none" w="med" len="med"/>
                    </a:lnR>
                    <a:lnT w="9525" cap="flat" cmpd="sng" algn="ctr">
                      <a:solidFill>
                        <a:srgbClr val="B0A8E6"/>
                      </a:solidFill>
                      <a:prstDash val="solid"/>
                      <a:round/>
                      <a:headEnd type="none" w="med" len="med"/>
                      <a:tailEnd type="none" w="med" len="med"/>
                    </a:lnT>
                    <a:lnB w="9525" cap="flat" cmpd="sng" algn="ctr">
                      <a:solidFill>
                        <a:srgbClr val="90ADE6"/>
                      </a:solidFill>
                      <a:prstDash val="solid"/>
                      <a:round/>
                      <a:headEnd type="none" w="med" len="med"/>
                      <a:tailEnd type="none" w="med" len="med"/>
                    </a:lnB>
                  </a:tcPr>
                </a:tc>
                <a:tc>
                  <a:txBody>
                    <a:bodyPr/>
                    <a:lstStyle/>
                    <a:p>
                      <a:pPr algn="r" rtl="0" fontAlgn="ctr"/>
                      <a:endParaRPr lang="en-US" sz="1000" dirty="0">
                        <a:solidFill>
                          <a:srgbClr val="000000"/>
                        </a:solidFill>
                        <a:effectLst/>
                        <a:latin typeface="Arial" panose="020B0604020202020204" pitchFamily="34" charset="0"/>
                        <a:cs typeface="Arial" panose="020B0604020202020204" pitchFamily="34" charset="0"/>
                      </a:endParaRPr>
                    </a:p>
                  </a:txBody>
                  <a:tcPr marL="8394" marR="8394" marT="0" marB="0" anchor="ctr">
                    <a:lnL w="9525" cap="flat" cmpd="sng" algn="ctr">
                      <a:solidFill>
                        <a:srgbClr val="90A6E6"/>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90A6E6"/>
                      </a:solidFill>
                      <a:prstDash val="solid"/>
                      <a:round/>
                      <a:headEnd type="none" w="med" len="med"/>
                      <a:tailEnd type="none" w="med" len="med"/>
                    </a:lnT>
                    <a:lnB w="9525" cap="flat" cmpd="sng" algn="ctr">
                      <a:solidFill>
                        <a:srgbClr val="30B4E6"/>
                      </a:solidFill>
                      <a:prstDash val="solid"/>
                      <a:round/>
                      <a:headEnd type="none" w="med" len="med"/>
                      <a:tailEnd type="none" w="med" len="med"/>
                    </a:lnB>
                    <a:solidFill>
                      <a:srgbClr val="FFFFFF"/>
                    </a:solidFill>
                  </a:tcPr>
                </a:tc>
                <a:tc>
                  <a:txBody>
                    <a:bodyPr/>
                    <a:lstStyle/>
                    <a:p>
                      <a:pPr algn="r" rtl="0" fontAlgn="ctr"/>
                      <a:endParaRPr lang="en-US" sz="1000" b="1" dirty="0">
                        <a:effectLst/>
                        <a:latin typeface="Arial" panose="020B0604020202020204" pitchFamily="34" charset="0"/>
                        <a:cs typeface="Arial" panose="020B0604020202020204" pitchFamily="34" charset="0"/>
                      </a:endParaRPr>
                    </a:p>
                  </a:txBody>
                  <a:tcPr marL="8394" marR="8394" marT="0" marB="0"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extLst>
                  <a:ext uri="{0D108BD9-81ED-4DB2-BD59-A6C34878D82A}">
                    <a16:rowId xmlns:a16="http://schemas.microsoft.com/office/drawing/2014/main" val="2418572571"/>
                  </a:ext>
                </a:extLst>
              </a:tr>
              <a:tr h="185442">
                <a:tc>
                  <a:txBody>
                    <a:bodyPr/>
                    <a:lstStyle/>
                    <a:p>
                      <a:pPr rtl="0" fontAlgn="ctr"/>
                      <a:r>
                        <a:rPr lang="en-US" sz="1000" b="1" dirty="0">
                          <a:solidFill>
                            <a:srgbClr val="000000"/>
                          </a:solidFill>
                          <a:effectLst/>
                          <a:latin typeface="Arial" panose="020B0604020202020204" pitchFamily="34" charset="0"/>
                          <a:cs typeface="Arial" panose="020B0604020202020204" pitchFamily="34" charset="0"/>
                        </a:rPr>
                        <a:t>Intergovernmental Revenues</a:t>
                      </a:r>
                    </a:p>
                  </a:txBody>
                  <a:tcPr marL="8394" marR="8394" marT="0" marB="0" anchor="ctr">
                    <a:lnL w="9525" cap="flat" cmpd="sng" algn="ctr">
                      <a:solidFill>
                        <a:srgbClr val="F0AAE6"/>
                      </a:solidFill>
                      <a:prstDash val="solid"/>
                      <a:round/>
                      <a:headEnd type="none" w="med" len="med"/>
                      <a:tailEnd type="none" w="med" len="med"/>
                    </a:lnL>
                    <a:lnR w="9525" cap="flat" cmpd="sng" algn="ctr">
                      <a:solidFill>
                        <a:srgbClr val="B0A9E6"/>
                      </a:solidFill>
                      <a:prstDash val="solid"/>
                      <a:round/>
                      <a:headEnd type="none" w="med" len="med"/>
                      <a:tailEnd type="none" w="med" len="med"/>
                    </a:lnR>
                    <a:lnT w="9525" cap="flat" cmpd="sng" algn="ctr">
                      <a:solidFill>
                        <a:srgbClr val="F0AAE6"/>
                      </a:solidFill>
                      <a:prstDash val="solid"/>
                      <a:round/>
                      <a:headEnd type="none" w="med" len="med"/>
                      <a:tailEnd type="none" w="med" len="med"/>
                    </a:lnT>
                    <a:lnB w="9525" cap="flat" cmpd="sng" algn="ctr">
                      <a:solidFill>
                        <a:srgbClr val="B0B7E6"/>
                      </a:solidFill>
                      <a:prstDash val="solid"/>
                      <a:round/>
                      <a:headEnd type="none" w="med" len="med"/>
                      <a:tailEnd type="none" w="med" len="med"/>
                    </a:lnB>
                    <a:solidFill>
                      <a:srgbClr val="FFFFFF"/>
                    </a:solidFill>
                  </a:tcPr>
                </a:tc>
                <a:tc>
                  <a:txBody>
                    <a:bodyPr/>
                    <a:lstStyle/>
                    <a:p>
                      <a:pPr algn="r" rtl="0" fontAlgn="ctr"/>
                      <a:r>
                        <a:rPr lang="en-US" sz="1000" dirty="0">
                          <a:solidFill>
                            <a:srgbClr val="000000"/>
                          </a:solidFill>
                          <a:effectLst/>
                          <a:latin typeface="Arial" panose="020B0604020202020204" pitchFamily="34" charset="0"/>
                          <a:cs typeface="Arial" panose="020B0604020202020204" pitchFamily="34" charset="0"/>
                        </a:rPr>
                        <a:t>353,511.00</a:t>
                      </a:r>
                    </a:p>
                  </a:txBody>
                  <a:tcPr marL="8394" marR="8394" marT="0" marB="0" anchor="ctr">
                    <a:lnL w="9525" cap="flat" cmpd="sng" algn="ctr">
                      <a:solidFill>
                        <a:srgbClr val="B0A9E6"/>
                      </a:solidFill>
                      <a:prstDash val="solid"/>
                      <a:round/>
                      <a:headEnd type="none" w="med" len="med"/>
                      <a:tailEnd type="none" w="med" len="med"/>
                    </a:lnL>
                    <a:lnR w="9525" cap="flat" cmpd="sng" algn="ctr">
                      <a:solidFill>
                        <a:srgbClr val="30AFE6"/>
                      </a:solidFill>
                      <a:prstDash val="solid"/>
                      <a:round/>
                      <a:headEnd type="none" w="med" len="med"/>
                      <a:tailEnd type="none" w="med" len="med"/>
                    </a:lnR>
                    <a:lnT w="9525" cap="flat" cmpd="sng" algn="ctr">
                      <a:solidFill>
                        <a:srgbClr val="B0A9E6"/>
                      </a:solidFill>
                      <a:prstDash val="solid"/>
                      <a:round/>
                      <a:headEnd type="none" w="med" len="med"/>
                      <a:tailEnd type="none" w="med" len="med"/>
                    </a:lnT>
                    <a:lnB w="9525" cap="flat" cmpd="sng" algn="ctr">
                      <a:solidFill>
                        <a:srgbClr val="50B6E6"/>
                      </a:solidFill>
                      <a:prstDash val="solid"/>
                      <a:round/>
                      <a:headEnd type="none" w="med" len="med"/>
                      <a:tailEnd type="none" w="med" len="med"/>
                    </a:lnB>
                    <a:solidFill>
                      <a:srgbClr val="FFFFFF"/>
                    </a:solidFill>
                  </a:tcPr>
                </a:tc>
                <a:tc>
                  <a:txBody>
                    <a:bodyPr/>
                    <a:lstStyle/>
                    <a:p>
                      <a:pPr algn="r" rtl="0" fontAlgn="ctr"/>
                      <a:endParaRPr lang="en-US" sz="1000" dirty="0">
                        <a:solidFill>
                          <a:srgbClr val="000000"/>
                        </a:solidFill>
                        <a:effectLst/>
                        <a:latin typeface="Arial" panose="020B0604020202020204" pitchFamily="34" charset="0"/>
                        <a:cs typeface="Arial" panose="020B0604020202020204" pitchFamily="34" charset="0"/>
                      </a:endParaRPr>
                    </a:p>
                  </a:txBody>
                  <a:tcPr marL="8394" marR="8394" marT="0" marB="0" anchor="ctr">
                    <a:lnL w="9525" cap="flat" cmpd="sng" algn="ctr">
                      <a:solidFill>
                        <a:srgbClr val="30AFE6"/>
                      </a:solidFill>
                      <a:prstDash val="solid"/>
                      <a:round/>
                      <a:headEnd type="none" w="med" len="med"/>
                      <a:tailEnd type="none" w="med" len="med"/>
                    </a:lnL>
                    <a:lnR w="9525" cap="flat" cmpd="sng" algn="ctr">
                      <a:solidFill>
                        <a:srgbClr val="90ADE6"/>
                      </a:solidFill>
                      <a:prstDash val="solid"/>
                      <a:round/>
                      <a:headEnd type="none" w="med" len="med"/>
                      <a:tailEnd type="none" w="med" len="med"/>
                    </a:lnR>
                    <a:lnT w="9525" cap="flat" cmpd="sng" algn="ctr">
                      <a:solidFill>
                        <a:srgbClr val="30AFE6"/>
                      </a:solidFill>
                      <a:prstDash val="solid"/>
                      <a:round/>
                      <a:headEnd type="none" w="med" len="med"/>
                      <a:tailEnd type="none" w="med" len="med"/>
                    </a:lnT>
                    <a:lnB w="9525" cap="flat" cmpd="sng" algn="ctr">
                      <a:solidFill>
                        <a:srgbClr val="B067E7"/>
                      </a:solidFill>
                      <a:prstDash val="solid"/>
                      <a:round/>
                      <a:headEnd type="none" w="med" len="med"/>
                      <a:tailEnd type="none" w="med" len="med"/>
                    </a:lnB>
                    <a:solidFill>
                      <a:srgbClr val="FFFFFF"/>
                    </a:solidFill>
                  </a:tcPr>
                </a:tc>
                <a:tc>
                  <a:txBody>
                    <a:bodyPr/>
                    <a:lstStyle/>
                    <a:p>
                      <a:pPr algn="r" rtl="0" fontAlgn="b"/>
                      <a:r>
                        <a:rPr lang="en-US" sz="1000" dirty="0">
                          <a:effectLst/>
                          <a:latin typeface="Arial" panose="020B0604020202020204" pitchFamily="34" charset="0"/>
                          <a:cs typeface="Arial" panose="020B0604020202020204" pitchFamily="34" charset="0"/>
                        </a:rPr>
                        <a:t>318,966.00</a:t>
                      </a:r>
                    </a:p>
                  </a:txBody>
                  <a:tcPr marL="8394" marR="8394" marT="0" marB="0" anchor="b">
                    <a:lnL w="9525" cap="flat" cmpd="sng" algn="ctr">
                      <a:solidFill>
                        <a:srgbClr val="90ADE6"/>
                      </a:solidFill>
                      <a:prstDash val="solid"/>
                      <a:round/>
                      <a:headEnd type="none" w="med" len="med"/>
                      <a:tailEnd type="none" w="med" len="med"/>
                    </a:lnL>
                    <a:lnR w="9525" cap="flat" cmpd="sng" algn="ctr">
                      <a:solidFill>
                        <a:srgbClr val="30B4E6"/>
                      </a:solidFill>
                      <a:prstDash val="solid"/>
                      <a:round/>
                      <a:headEnd type="none" w="med" len="med"/>
                      <a:tailEnd type="none" w="med" len="med"/>
                    </a:lnR>
                    <a:lnT w="9525" cap="flat" cmpd="sng" algn="ctr">
                      <a:solidFill>
                        <a:srgbClr val="90ADE6"/>
                      </a:solidFill>
                      <a:prstDash val="solid"/>
                      <a:round/>
                      <a:headEnd type="none" w="med" len="med"/>
                      <a:tailEnd type="none" w="med" len="med"/>
                    </a:lnT>
                    <a:lnB w="9525" cap="flat" cmpd="sng" algn="ctr">
                      <a:solidFill>
                        <a:srgbClr val="F0BBE6"/>
                      </a:solidFill>
                      <a:prstDash val="solid"/>
                      <a:round/>
                      <a:headEnd type="none" w="med" len="med"/>
                      <a:tailEnd type="none" w="med" len="med"/>
                    </a:lnB>
                  </a:tcPr>
                </a:tc>
                <a:tc>
                  <a:txBody>
                    <a:bodyPr/>
                    <a:lstStyle/>
                    <a:p>
                      <a:pPr algn="r" rtl="0" fontAlgn="ctr"/>
                      <a:endParaRPr lang="en-US" sz="1000" dirty="0">
                        <a:solidFill>
                          <a:srgbClr val="000000"/>
                        </a:solidFill>
                        <a:effectLst/>
                        <a:latin typeface="Arial" panose="020B0604020202020204" pitchFamily="34" charset="0"/>
                        <a:cs typeface="Arial" panose="020B0604020202020204" pitchFamily="34" charset="0"/>
                      </a:endParaRPr>
                    </a:p>
                  </a:txBody>
                  <a:tcPr marL="8394" marR="8394" marT="0" marB="0" anchor="ctr">
                    <a:lnL w="9525" cap="flat" cmpd="sng" algn="ctr">
                      <a:solidFill>
                        <a:srgbClr val="30B4E6"/>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30B4E6"/>
                      </a:solidFill>
                      <a:prstDash val="solid"/>
                      <a:round/>
                      <a:headEnd type="none" w="med" len="med"/>
                      <a:tailEnd type="none" w="med" len="med"/>
                    </a:lnT>
                    <a:lnB w="9525" cap="flat" cmpd="sng" algn="ctr">
                      <a:solidFill>
                        <a:srgbClr val="30BDE6"/>
                      </a:solidFill>
                      <a:prstDash val="solid"/>
                      <a:round/>
                      <a:headEnd type="none" w="med" len="med"/>
                      <a:tailEnd type="none" w="med" len="med"/>
                    </a:lnB>
                    <a:solidFill>
                      <a:srgbClr val="FFFFFF"/>
                    </a:solidFill>
                  </a:tcPr>
                </a:tc>
                <a:tc>
                  <a:txBody>
                    <a:bodyPr/>
                    <a:lstStyle/>
                    <a:p>
                      <a:pPr algn="r" rtl="0" fontAlgn="ctr"/>
                      <a:endParaRPr lang="en-US" sz="1000" b="1" dirty="0">
                        <a:effectLst/>
                        <a:latin typeface="Arial" panose="020B0604020202020204" pitchFamily="34" charset="0"/>
                        <a:cs typeface="Arial" panose="020B0604020202020204" pitchFamily="34" charset="0"/>
                      </a:endParaRPr>
                    </a:p>
                  </a:txBody>
                  <a:tcPr marL="8394" marR="8394" marT="0" marB="0"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extLst>
                  <a:ext uri="{0D108BD9-81ED-4DB2-BD59-A6C34878D82A}">
                    <a16:rowId xmlns:a16="http://schemas.microsoft.com/office/drawing/2014/main" val="2389866652"/>
                  </a:ext>
                </a:extLst>
              </a:tr>
              <a:tr h="185442">
                <a:tc>
                  <a:txBody>
                    <a:bodyPr/>
                    <a:lstStyle/>
                    <a:p>
                      <a:pPr rtl="0" fontAlgn="ctr"/>
                      <a:r>
                        <a:rPr lang="en-US" sz="1000" b="1" dirty="0">
                          <a:solidFill>
                            <a:srgbClr val="000000"/>
                          </a:solidFill>
                          <a:effectLst/>
                          <a:latin typeface="Arial" panose="020B0604020202020204" pitchFamily="34" charset="0"/>
                          <a:cs typeface="Arial" panose="020B0604020202020204" pitchFamily="34" charset="0"/>
                        </a:rPr>
                        <a:t>Licenses and Permits</a:t>
                      </a:r>
                    </a:p>
                  </a:txBody>
                  <a:tcPr marL="8394" marR="8394" marT="0" marB="0" anchor="ctr">
                    <a:lnL w="9525" cap="flat" cmpd="sng" algn="ctr">
                      <a:solidFill>
                        <a:srgbClr val="B0B7E6"/>
                      </a:solidFill>
                      <a:prstDash val="solid"/>
                      <a:round/>
                      <a:headEnd type="none" w="med" len="med"/>
                      <a:tailEnd type="none" w="med" len="med"/>
                    </a:lnL>
                    <a:lnR w="9525" cap="flat" cmpd="sng" algn="ctr">
                      <a:solidFill>
                        <a:srgbClr val="50B6E6"/>
                      </a:solidFill>
                      <a:prstDash val="solid"/>
                      <a:round/>
                      <a:headEnd type="none" w="med" len="med"/>
                      <a:tailEnd type="none" w="med" len="med"/>
                    </a:lnR>
                    <a:lnT w="9525" cap="flat" cmpd="sng" algn="ctr">
                      <a:solidFill>
                        <a:srgbClr val="B0B7E6"/>
                      </a:solidFill>
                      <a:prstDash val="solid"/>
                      <a:round/>
                      <a:headEnd type="none" w="med" len="med"/>
                      <a:tailEnd type="none" w="med" len="med"/>
                    </a:lnT>
                    <a:lnB w="9525" cap="flat" cmpd="sng" algn="ctr">
                      <a:solidFill>
                        <a:srgbClr val="D0C0E6"/>
                      </a:solidFill>
                      <a:prstDash val="solid"/>
                      <a:round/>
                      <a:headEnd type="none" w="med" len="med"/>
                      <a:tailEnd type="none" w="med" len="med"/>
                    </a:lnB>
                    <a:solidFill>
                      <a:srgbClr val="FFFFFF"/>
                    </a:solidFill>
                  </a:tcPr>
                </a:tc>
                <a:tc>
                  <a:txBody>
                    <a:bodyPr/>
                    <a:lstStyle/>
                    <a:p>
                      <a:pPr algn="r" rtl="0" fontAlgn="ctr"/>
                      <a:r>
                        <a:rPr lang="en-US" sz="1000" dirty="0">
                          <a:solidFill>
                            <a:srgbClr val="000000"/>
                          </a:solidFill>
                          <a:effectLst/>
                          <a:latin typeface="Arial" panose="020B0604020202020204" pitchFamily="34" charset="0"/>
                          <a:cs typeface="Arial" panose="020B0604020202020204" pitchFamily="34" charset="0"/>
                        </a:rPr>
                        <a:t>4,150.00</a:t>
                      </a:r>
                    </a:p>
                  </a:txBody>
                  <a:tcPr marL="8394" marR="8394" marT="0" marB="0" anchor="ctr">
                    <a:lnL w="9525" cap="flat" cmpd="sng" algn="ctr">
                      <a:solidFill>
                        <a:srgbClr val="50B6E6"/>
                      </a:solidFill>
                      <a:prstDash val="solid"/>
                      <a:round/>
                      <a:headEnd type="none" w="med" len="med"/>
                      <a:tailEnd type="none" w="med" len="med"/>
                    </a:lnL>
                    <a:lnR w="9525" cap="flat" cmpd="sng" algn="ctr">
                      <a:solidFill>
                        <a:srgbClr val="B067E7"/>
                      </a:solidFill>
                      <a:prstDash val="solid"/>
                      <a:round/>
                      <a:headEnd type="none" w="med" len="med"/>
                      <a:tailEnd type="none" w="med" len="med"/>
                    </a:lnR>
                    <a:lnT w="9525" cap="flat" cmpd="sng" algn="ctr">
                      <a:solidFill>
                        <a:srgbClr val="50B6E6"/>
                      </a:solidFill>
                      <a:prstDash val="solid"/>
                      <a:round/>
                      <a:headEnd type="none" w="med" len="med"/>
                      <a:tailEnd type="none" w="med" len="med"/>
                    </a:lnT>
                    <a:lnB w="9525" cap="flat" cmpd="sng" algn="ctr">
                      <a:solidFill>
                        <a:srgbClr val="B0BEE6"/>
                      </a:solidFill>
                      <a:prstDash val="solid"/>
                      <a:round/>
                      <a:headEnd type="none" w="med" len="med"/>
                      <a:tailEnd type="none" w="med" len="med"/>
                    </a:lnB>
                    <a:solidFill>
                      <a:srgbClr val="FFFFFF"/>
                    </a:solidFill>
                  </a:tcPr>
                </a:tc>
                <a:tc>
                  <a:txBody>
                    <a:bodyPr/>
                    <a:lstStyle/>
                    <a:p>
                      <a:pPr algn="r" rtl="0" fontAlgn="ctr"/>
                      <a:endParaRPr lang="en-US" sz="1000" dirty="0">
                        <a:solidFill>
                          <a:srgbClr val="000000"/>
                        </a:solidFill>
                        <a:effectLst/>
                        <a:latin typeface="Arial" panose="020B0604020202020204" pitchFamily="34" charset="0"/>
                        <a:cs typeface="Arial" panose="020B0604020202020204" pitchFamily="34" charset="0"/>
                      </a:endParaRPr>
                    </a:p>
                  </a:txBody>
                  <a:tcPr marL="8394" marR="8394" marT="0" marB="0" anchor="ctr">
                    <a:lnL w="9525" cap="flat" cmpd="sng" algn="ctr">
                      <a:solidFill>
                        <a:srgbClr val="B067E7"/>
                      </a:solidFill>
                      <a:prstDash val="solid"/>
                      <a:round/>
                      <a:headEnd type="none" w="med" len="med"/>
                      <a:tailEnd type="none" w="med" len="med"/>
                    </a:lnL>
                    <a:lnR w="9525" cap="flat" cmpd="sng" algn="ctr">
                      <a:solidFill>
                        <a:srgbClr val="F0BBE6"/>
                      </a:solidFill>
                      <a:prstDash val="solid"/>
                      <a:round/>
                      <a:headEnd type="none" w="med" len="med"/>
                      <a:tailEnd type="none" w="med" len="med"/>
                    </a:lnR>
                    <a:lnT w="9525" cap="flat" cmpd="sng" algn="ctr">
                      <a:solidFill>
                        <a:srgbClr val="B067E7"/>
                      </a:solidFill>
                      <a:prstDash val="solid"/>
                      <a:round/>
                      <a:headEnd type="none" w="med" len="med"/>
                      <a:tailEnd type="none" w="med" len="med"/>
                    </a:lnT>
                    <a:lnB w="9525" cap="flat" cmpd="sng" algn="ctr">
                      <a:solidFill>
                        <a:srgbClr val="10C2E6"/>
                      </a:solidFill>
                      <a:prstDash val="solid"/>
                      <a:round/>
                      <a:headEnd type="none" w="med" len="med"/>
                      <a:tailEnd type="none" w="med" len="med"/>
                    </a:lnB>
                    <a:solidFill>
                      <a:srgbClr val="FFFFFF"/>
                    </a:solidFill>
                  </a:tcPr>
                </a:tc>
                <a:tc>
                  <a:txBody>
                    <a:bodyPr/>
                    <a:lstStyle/>
                    <a:p>
                      <a:pPr algn="r" rtl="0" fontAlgn="b"/>
                      <a:r>
                        <a:rPr lang="en-US" sz="1000" dirty="0">
                          <a:effectLst/>
                          <a:latin typeface="Arial" panose="020B0604020202020204" pitchFamily="34" charset="0"/>
                          <a:cs typeface="Arial" panose="020B0604020202020204" pitchFamily="34" charset="0"/>
                        </a:rPr>
                        <a:t>5,996.00</a:t>
                      </a:r>
                    </a:p>
                  </a:txBody>
                  <a:tcPr marL="8394" marR="8394" marT="0" marB="0" anchor="b">
                    <a:lnL w="9525" cap="flat" cmpd="sng" algn="ctr">
                      <a:solidFill>
                        <a:srgbClr val="F0BBE6"/>
                      </a:solidFill>
                      <a:prstDash val="solid"/>
                      <a:round/>
                      <a:headEnd type="none" w="med" len="med"/>
                      <a:tailEnd type="none" w="med" len="med"/>
                    </a:lnL>
                    <a:lnR w="9525" cap="flat" cmpd="sng" algn="ctr">
                      <a:solidFill>
                        <a:srgbClr val="30BDE6"/>
                      </a:solidFill>
                      <a:prstDash val="solid"/>
                      <a:round/>
                      <a:headEnd type="none" w="med" len="med"/>
                      <a:tailEnd type="none" w="med" len="med"/>
                    </a:lnR>
                    <a:lnT w="9525" cap="flat" cmpd="sng" algn="ctr">
                      <a:solidFill>
                        <a:srgbClr val="F0BBE6"/>
                      </a:solidFill>
                      <a:prstDash val="solid"/>
                      <a:round/>
                      <a:headEnd type="none" w="med" len="med"/>
                      <a:tailEnd type="none" w="med" len="med"/>
                    </a:lnT>
                    <a:lnB w="9525" cap="flat" cmpd="sng" algn="ctr">
                      <a:solidFill>
                        <a:srgbClr val="F0C3E6"/>
                      </a:solidFill>
                      <a:prstDash val="solid"/>
                      <a:round/>
                      <a:headEnd type="none" w="med" len="med"/>
                      <a:tailEnd type="none" w="med" len="med"/>
                    </a:lnB>
                  </a:tcPr>
                </a:tc>
                <a:tc>
                  <a:txBody>
                    <a:bodyPr/>
                    <a:lstStyle/>
                    <a:p>
                      <a:pPr algn="r" rtl="0" fontAlgn="ctr"/>
                      <a:endParaRPr lang="en-US" sz="1000" dirty="0">
                        <a:solidFill>
                          <a:srgbClr val="000000"/>
                        </a:solidFill>
                        <a:effectLst/>
                        <a:latin typeface="Arial" panose="020B0604020202020204" pitchFamily="34" charset="0"/>
                        <a:cs typeface="Arial" panose="020B0604020202020204" pitchFamily="34" charset="0"/>
                      </a:endParaRPr>
                    </a:p>
                  </a:txBody>
                  <a:tcPr marL="8394" marR="8394" marT="0" marB="0" anchor="ctr">
                    <a:lnL w="9525" cap="flat" cmpd="sng" algn="ctr">
                      <a:solidFill>
                        <a:srgbClr val="30BDE6"/>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30BDE6"/>
                      </a:solidFill>
                      <a:prstDash val="solid"/>
                      <a:round/>
                      <a:headEnd type="none" w="med" len="med"/>
                      <a:tailEnd type="none" w="med" len="med"/>
                    </a:lnT>
                    <a:lnB w="9525" cap="flat" cmpd="sng" algn="ctr">
                      <a:solidFill>
                        <a:srgbClr val="B0C2E6"/>
                      </a:solidFill>
                      <a:prstDash val="solid"/>
                      <a:round/>
                      <a:headEnd type="none" w="med" len="med"/>
                      <a:tailEnd type="none" w="med" len="med"/>
                    </a:lnB>
                    <a:solidFill>
                      <a:srgbClr val="FFFFFF"/>
                    </a:solidFill>
                  </a:tcPr>
                </a:tc>
                <a:tc>
                  <a:txBody>
                    <a:bodyPr/>
                    <a:lstStyle/>
                    <a:p>
                      <a:pPr algn="r" rtl="0" fontAlgn="ctr"/>
                      <a:endParaRPr lang="en-US" sz="1000" b="1" dirty="0">
                        <a:effectLst/>
                        <a:latin typeface="Arial" panose="020B0604020202020204" pitchFamily="34" charset="0"/>
                        <a:cs typeface="Arial" panose="020B0604020202020204" pitchFamily="34" charset="0"/>
                      </a:endParaRPr>
                    </a:p>
                  </a:txBody>
                  <a:tcPr marL="8394" marR="8394" marT="0" marB="0"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extLst>
                  <a:ext uri="{0D108BD9-81ED-4DB2-BD59-A6C34878D82A}">
                    <a16:rowId xmlns:a16="http://schemas.microsoft.com/office/drawing/2014/main" val="2063652173"/>
                  </a:ext>
                </a:extLst>
              </a:tr>
              <a:tr h="185442">
                <a:tc>
                  <a:txBody>
                    <a:bodyPr/>
                    <a:lstStyle/>
                    <a:p>
                      <a:pPr rtl="0" fontAlgn="ctr"/>
                      <a:r>
                        <a:rPr lang="en-US" sz="1000" b="1" dirty="0">
                          <a:solidFill>
                            <a:srgbClr val="000000"/>
                          </a:solidFill>
                          <a:effectLst/>
                          <a:latin typeface="Arial" panose="020B0604020202020204" pitchFamily="34" charset="0"/>
                          <a:cs typeface="Arial" panose="020B0604020202020204" pitchFamily="34" charset="0"/>
                        </a:rPr>
                        <a:t>Public Charges for Services</a:t>
                      </a:r>
                    </a:p>
                  </a:txBody>
                  <a:tcPr marL="8394" marR="8394" marT="0" marB="0" anchor="ctr">
                    <a:lnL w="9525" cap="flat" cmpd="sng" algn="ctr">
                      <a:solidFill>
                        <a:srgbClr val="D0C0E6"/>
                      </a:solidFill>
                      <a:prstDash val="solid"/>
                      <a:round/>
                      <a:headEnd type="none" w="med" len="med"/>
                      <a:tailEnd type="none" w="med" len="med"/>
                    </a:lnL>
                    <a:lnR w="9525" cap="flat" cmpd="sng" algn="ctr">
                      <a:solidFill>
                        <a:srgbClr val="B0BEE6"/>
                      </a:solidFill>
                      <a:prstDash val="solid"/>
                      <a:round/>
                      <a:headEnd type="none" w="med" len="med"/>
                      <a:tailEnd type="none" w="med" len="med"/>
                    </a:lnR>
                    <a:lnT w="9525" cap="flat" cmpd="sng" algn="ctr">
                      <a:solidFill>
                        <a:srgbClr val="D0C0E6"/>
                      </a:solidFill>
                      <a:prstDash val="solid"/>
                      <a:round/>
                      <a:headEnd type="none" w="med" len="med"/>
                      <a:tailEnd type="none" w="med" len="med"/>
                    </a:lnT>
                    <a:lnB w="9525" cap="flat" cmpd="sng" algn="ctr">
                      <a:solidFill>
                        <a:srgbClr val="10C9E6"/>
                      </a:solidFill>
                      <a:prstDash val="solid"/>
                      <a:round/>
                      <a:headEnd type="none" w="med" len="med"/>
                      <a:tailEnd type="none" w="med" len="med"/>
                    </a:lnB>
                    <a:solidFill>
                      <a:srgbClr val="FFFFFF"/>
                    </a:solidFill>
                  </a:tcPr>
                </a:tc>
                <a:tc>
                  <a:txBody>
                    <a:bodyPr/>
                    <a:lstStyle/>
                    <a:p>
                      <a:pPr algn="r" rtl="0" fontAlgn="ctr"/>
                      <a:r>
                        <a:rPr lang="en-US" sz="1000" dirty="0">
                          <a:solidFill>
                            <a:srgbClr val="000000"/>
                          </a:solidFill>
                          <a:effectLst/>
                          <a:latin typeface="Arial" panose="020B0604020202020204" pitchFamily="34" charset="0"/>
                          <a:cs typeface="Arial" panose="020B0604020202020204" pitchFamily="34" charset="0"/>
                        </a:rPr>
                        <a:t>80,140.00</a:t>
                      </a:r>
                    </a:p>
                  </a:txBody>
                  <a:tcPr marL="8394" marR="8394" marT="0" marB="0" anchor="ctr">
                    <a:lnL w="9525" cap="flat" cmpd="sng" algn="ctr">
                      <a:solidFill>
                        <a:srgbClr val="B0BEE6"/>
                      </a:solidFill>
                      <a:prstDash val="solid"/>
                      <a:round/>
                      <a:headEnd type="none" w="med" len="med"/>
                      <a:tailEnd type="none" w="med" len="med"/>
                    </a:lnL>
                    <a:lnR w="9525" cap="flat" cmpd="sng" algn="ctr">
                      <a:solidFill>
                        <a:srgbClr val="10C2E6"/>
                      </a:solidFill>
                      <a:prstDash val="solid"/>
                      <a:round/>
                      <a:headEnd type="none" w="med" len="med"/>
                      <a:tailEnd type="none" w="med" len="med"/>
                    </a:lnR>
                    <a:lnT w="9525" cap="flat" cmpd="sng" algn="ctr">
                      <a:solidFill>
                        <a:srgbClr val="B0BEE6"/>
                      </a:solidFill>
                      <a:prstDash val="solid"/>
                      <a:round/>
                      <a:headEnd type="none" w="med" len="med"/>
                      <a:tailEnd type="none" w="med" len="med"/>
                    </a:lnT>
                    <a:lnB w="9525" cap="flat" cmpd="sng" algn="ctr">
                      <a:solidFill>
                        <a:srgbClr val="10CBE6"/>
                      </a:solidFill>
                      <a:prstDash val="solid"/>
                      <a:round/>
                      <a:headEnd type="none" w="med" len="med"/>
                      <a:tailEnd type="none" w="med" len="med"/>
                    </a:lnB>
                    <a:solidFill>
                      <a:srgbClr val="FFFFFF"/>
                    </a:solidFill>
                  </a:tcPr>
                </a:tc>
                <a:tc>
                  <a:txBody>
                    <a:bodyPr/>
                    <a:lstStyle/>
                    <a:p>
                      <a:pPr algn="r" rtl="0" fontAlgn="ctr"/>
                      <a:endParaRPr lang="en-US" sz="1000" dirty="0">
                        <a:solidFill>
                          <a:srgbClr val="000000"/>
                        </a:solidFill>
                        <a:effectLst/>
                        <a:latin typeface="Arial" panose="020B0604020202020204" pitchFamily="34" charset="0"/>
                        <a:cs typeface="Arial" panose="020B0604020202020204" pitchFamily="34" charset="0"/>
                      </a:endParaRPr>
                    </a:p>
                  </a:txBody>
                  <a:tcPr marL="8394" marR="8394" marT="0" marB="0" anchor="ctr">
                    <a:lnL w="9525" cap="flat" cmpd="sng" algn="ctr">
                      <a:solidFill>
                        <a:srgbClr val="10C2E6"/>
                      </a:solidFill>
                      <a:prstDash val="solid"/>
                      <a:round/>
                      <a:headEnd type="none" w="med" len="med"/>
                      <a:tailEnd type="none" w="med" len="med"/>
                    </a:lnL>
                    <a:lnR w="9525" cap="flat" cmpd="sng" algn="ctr">
                      <a:solidFill>
                        <a:srgbClr val="F0C3E6"/>
                      </a:solidFill>
                      <a:prstDash val="solid"/>
                      <a:round/>
                      <a:headEnd type="none" w="med" len="med"/>
                      <a:tailEnd type="none" w="med" len="med"/>
                    </a:lnR>
                    <a:lnT w="9525" cap="flat" cmpd="sng" algn="ctr">
                      <a:solidFill>
                        <a:srgbClr val="10C2E6"/>
                      </a:solidFill>
                      <a:prstDash val="solid"/>
                      <a:round/>
                      <a:headEnd type="none" w="med" len="med"/>
                      <a:tailEnd type="none" w="med" len="med"/>
                    </a:lnT>
                    <a:lnB w="9525" cap="flat" cmpd="sng" algn="ctr">
                      <a:solidFill>
                        <a:srgbClr val="90CAE6"/>
                      </a:solidFill>
                      <a:prstDash val="solid"/>
                      <a:round/>
                      <a:headEnd type="none" w="med" len="med"/>
                      <a:tailEnd type="none" w="med" len="med"/>
                    </a:lnB>
                    <a:solidFill>
                      <a:srgbClr val="FFFFFF"/>
                    </a:solidFill>
                  </a:tcPr>
                </a:tc>
                <a:tc>
                  <a:txBody>
                    <a:bodyPr/>
                    <a:lstStyle/>
                    <a:p>
                      <a:pPr algn="r" rtl="0" fontAlgn="b"/>
                      <a:r>
                        <a:rPr lang="en-US" sz="1000" dirty="0">
                          <a:effectLst/>
                          <a:latin typeface="Arial" panose="020B0604020202020204" pitchFamily="34" charset="0"/>
                          <a:cs typeface="Arial" panose="020B0604020202020204" pitchFamily="34" charset="0"/>
                        </a:rPr>
                        <a:t>80,565.00</a:t>
                      </a:r>
                    </a:p>
                  </a:txBody>
                  <a:tcPr marL="8394" marR="8394" marT="0" marB="0" anchor="b">
                    <a:lnL w="9525" cap="flat" cmpd="sng" algn="ctr">
                      <a:solidFill>
                        <a:srgbClr val="F0C3E6"/>
                      </a:solidFill>
                      <a:prstDash val="solid"/>
                      <a:round/>
                      <a:headEnd type="none" w="med" len="med"/>
                      <a:tailEnd type="none" w="med" len="med"/>
                    </a:lnL>
                    <a:lnR w="9525" cap="flat" cmpd="sng" algn="ctr">
                      <a:solidFill>
                        <a:srgbClr val="B0C2E6"/>
                      </a:solidFill>
                      <a:prstDash val="solid"/>
                      <a:round/>
                      <a:headEnd type="none" w="med" len="med"/>
                      <a:tailEnd type="none" w="med" len="med"/>
                    </a:lnR>
                    <a:lnT w="9525" cap="flat" cmpd="sng" algn="ctr">
                      <a:solidFill>
                        <a:srgbClr val="F0C3E6"/>
                      </a:solidFill>
                      <a:prstDash val="solid"/>
                      <a:round/>
                      <a:headEnd type="none" w="med" len="med"/>
                      <a:tailEnd type="none" w="med" len="med"/>
                    </a:lnT>
                    <a:lnB w="9525" cap="flat" cmpd="sng" algn="ctr">
                      <a:solidFill>
                        <a:srgbClr val="F0CAE6"/>
                      </a:solidFill>
                      <a:prstDash val="solid"/>
                      <a:round/>
                      <a:headEnd type="none" w="med" len="med"/>
                      <a:tailEnd type="none" w="med" len="med"/>
                    </a:lnB>
                  </a:tcPr>
                </a:tc>
                <a:tc>
                  <a:txBody>
                    <a:bodyPr/>
                    <a:lstStyle/>
                    <a:p>
                      <a:pPr algn="r" rtl="0" fontAlgn="ctr"/>
                      <a:endParaRPr lang="en-US" sz="1000" dirty="0">
                        <a:solidFill>
                          <a:srgbClr val="000000"/>
                        </a:solidFill>
                        <a:effectLst/>
                        <a:latin typeface="Arial" panose="020B0604020202020204" pitchFamily="34" charset="0"/>
                        <a:cs typeface="Arial" panose="020B0604020202020204" pitchFamily="34" charset="0"/>
                      </a:endParaRPr>
                    </a:p>
                  </a:txBody>
                  <a:tcPr marL="8394" marR="8394" marT="0" marB="0" anchor="ctr">
                    <a:lnL w="9525" cap="flat" cmpd="sng" algn="ctr">
                      <a:solidFill>
                        <a:srgbClr val="B0C2E6"/>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B0C2E6"/>
                      </a:solidFill>
                      <a:prstDash val="solid"/>
                      <a:round/>
                      <a:headEnd type="none" w="med" len="med"/>
                      <a:tailEnd type="none" w="med" len="med"/>
                    </a:lnT>
                    <a:lnB w="9525" cap="flat" cmpd="sng" algn="ctr">
                      <a:solidFill>
                        <a:srgbClr val="90CDE6"/>
                      </a:solidFill>
                      <a:prstDash val="solid"/>
                      <a:round/>
                      <a:headEnd type="none" w="med" len="med"/>
                      <a:tailEnd type="none" w="med" len="med"/>
                    </a:lnB>
                    <a:solidFill>
                      <a:srgbClr val="FFFFFF"/>
                    </a:solidFill>
                  </a:tcPr>
                </a:tc>
                <a:tc>
                  <a:txBody>
                    <a:bodyPr/>
                    <a:lstStyle/>
                    <a:p>
                      <a:pPr algn="r" rtl="0" fontAlgn="ctr"/>
                      <a:endParaRPr lang="en-US" sz="1000" b="1" dirty="0">
                        <a:effectLst/>
                        <a:latin typeface="Arial" panose="020B0604020202020204" pitchFamily="34" charset="0"/>
                        <a:cs typeface="Arial" panose="020B0604020202020204" pitchFamily="34" charset="0"/>
                      </a:endParaRPr>
                    </a:p>
                  </a:txBody>
                  <a:tcPr marL="8394" marR="8394" marT="0" marB="0"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extLst>
                  <a:ext uri="{0D108BD9-81ED-4DB2-BD59-A6C34878D82A}">
                    <a16:rowId xmlns:a16="http://schemas.microsoft.com/office/drawing/2014/main" val="61479770"/>
                  </a:ext>
                </a:extLst>
              </a:tr>
              <a:tr h="185442">
                <a:tc>
                  <a:txBody>
                    <a:bodyPr/>
                    <a:lstStyle/>
                    <a:p>
                      <a:pPr rtl="0" fontAlgn="ctr"/>
                      <a:r>
                        <a:rPr lang="en-US" sz="1000" b="1" dirty="0">
                          <a:solidFill>
                            <a:srgbClr val="000000"/>
                          </a:solidFill>
                          <a:effectLst/>
                          <a:latin typeface="Arial" panose="020B0604020202020204" pitchFamily="34" charset="0"/>
                          <a:cs typeface="Arial" panose="020B0604020202020204" pitchFamily="34" charset="0"/>
                        </a:rPr>
                        <a:t>Miscellaneous Revenue</a:t>
                      </a:r>
                    </a:p>
                  </a:txBody>
                  <a:tcPr marL="8394" marR="8394" marT="0" marB="0" anchor="ctr">
                    <a:lnL w="9525" cap="flat" cmpd="sng" algn="ctr">
                      <a:solidFill>
                        <a:srgbClr val="10C9E6"/>
                      </a:solidFill>
                      <a:prstDash val="solid"/>
                      <a:round/>
                      <a:headEnd type="none" w="med" len="med"/>
                      <a:tailEnd type="none" w="med" len="med"/>
                    </a:lnL>
                    <a:lnR w="9525" cap="flat" cmpd="sng" algn="ctr">
                      <a:solidFill>
                        <a:srgbClr val="10CBE6"/>
                      </a:solidFill>
                      <a:prstDash val="solid"/>
                      <a:round/>
                      <a:headEnd type="none" w="med" len="med"/>
                      <a:tailEnd type="none" w="med" len="med"/>
                    </a:lnR>
                    <a:lnT w="9525" cap="flat" cmpd="sng" algn="ctr">
                      <a:solidFill>
                        <a:srgbClr val="10C9E6"/>
                      </a:solidFill>
                      <a:prstDash val="solid"/>
                      <a:round/>
                      <a:headEnd type="none" w="med" len="med"/>
                      <a:tailEnd type="none" w="med" len="med"/>
                    </a:lnT>
                    <a:lnB w="9525" cap="flat" cmpd="sng" algn="ctr">
                      <a:solidFill>
                        <a:srgbClr val="D0D2E6"/>
                      </a:solidFill>
                      <a:prstDash val="solid"/>
                      <a:round/>
                      <a:headEnd type="none" w="med" len="med"/>
                      <a:tailEnd type="none" w="med" len="med"/>
                    </a:lnB>
                    <a:solidFill>
                      <a:srgbClr val="FFFFFF"/>
                    </a:solidFill>
                  </a:tcPr>
                </a:tc>
                <a:tc>
                  <a:txBody>
                    <a:bodyPr/>
                    <a:lstStyle/>
                    <a:p>
                      <a:pPr algn="r" rtl="0" fontAlgn="ctr"/>
                      <a:r>
                        <a:rPr lang="en-US" sz="1000" dirty="0">
                          <a:solidFill>
                            <a:srgbClr val="000000"/>
                          </a:solidFill>
                          <a:effectLst/>
                          <a:latin typeface="Arial" panose="020B0604020202020204" pitchFamily="34" charset="0"/>
                          <a:cs typeface="Arial" panose="020B0604020202020204" pitchFamily="34" charset="0"/>
                        </a:rPr>
                        <a:t>52,070.00</a:t>
                      </a:r>
                    </a:p>
                  </a:txBody>
                  <a:tcPr marL="8394" marR="8394" marT="0" marB="0" anchor="ctr">
                    <a:lnL w="9525" cap="flat" cmpd="sng" algn="ctr">
                      <a:solidFill>
                        <a:srgbClr val="10CBE6"/>
                      </a:solidFill>
                      <a:prstDash val="solid"/>
                      <a:round/>
                      <a:headEnd type="none" w="med" len="med"/>
                      <a:tailEnd type="none" w="med" len="med"/>
                    </a:lnL>
                    <a:lnR w="9525" cap="flat" cmpd="sng" algn="ctr">
                      <a:solidFill>
                        <a:srgbClr val="90CAE6"/>
                      </a:solidFill>
                      <a:prstDash val="solid"/>
                      <a:round/>
                      <a:headEnd type="none" w="med" len="med"/>
                      <a:tailEnd type="none" w="med" len="med"/>
                    </a:lnR>
                    <a:lnT w="9525" cap="flat" cmpd="sng" algn="ctr">
                      <a:solidFill>
                        <a:srgbClr val="10CBE6"/>
                      </a:solidFill>
                      <a:prstDash val="solid"/>
                      <a:round/>
                      <a:headEnd type="none" w="med" len="med"/>
                      <a:tailEnd type="none" w="med" len="med"/>
                    </a:lnT>
                    <a:lnB w="9525" cap="flat" cmpd="sng" algn="ctr">
                      <a:solidFill>
                        <a:srgbClr val="30D3E6"/>
                      </a:solidFill>
                      <a:prstDash val="solid"/>
                      <a:round/>
                      <a:headEnd type="none" w="med" len="med"/>
                      <a:tailEnd type="none" w="med" len="med"/>
                    </a:lnB>
                    <a:solidFill>
                      <a:srgbClr val="FFFFFF"/>
                    </a:solidFill>
                  </a:tcPr>
                </a:tc>
                <a:tc>
                  <a:txBody>
                    <a:bodyPr/>
                    <a:lstStyle/>
                    <a:p>
                      <a:pPr algn="r" rtl="0" fontAlgn="ctr"/>
                      <a:endParaRPr lang="en-US" sz="1000" dirty="0">
                        <a:solidFill>
                          <a:srgbClr val="000000"/>
                        </a:solidFill>
                        <a:effectLst/>
                        <a:latin typeface="Arial" panose="020B0604020202020204" pitchFamily="34" charset="0"/>
                        <a:cs typeface="Arial" panose="020B0604020202020204" pitchFamily="34" charset="0"/>
                      </a:endParaRPr>
                    </a:p>
                  </a:txBody>
                  <a:tcPr marL="8394" marR="8394" marT="0" marB="0" anchor="ctr">
                    <a:lnL w="9525" cap="flat" cmpd="sng" algn="ctr">
                      <a:solidFill>
                        <a:srgbClr val="90CAE6"/>
                      </a:solidFill>
                      <a:prstDash val="solid"/>
                      <a:round/>
                      <a:headEnd type="none" w="med" len="med"/>
                      <a:tailEnd type="none" w="med" len="med"/>
                    </a:lnL>
                    <a:lnR w="9525" cap="flat" cmpd="sng" algn="ctr">
                      <a:solidFill>
                        <a:srgbClr val="F0CAE6"/>
                      </a:solidFill>
                      <a:prstDash val="solid"/>
                      <a:round/>
                      <a:headEnd type="none" w="med" len="med"/>
                      <a:tailEnd type="none" w="med" len="med"/>
                    </a:lnR>
                    <a:lnT w="9525" cap="flat" cmpd="sng" algn="ctr">
                      <a:solidFill>
                        <a:srgbClr val="90CAE6"/>
                      </a:solidFill>
                      <a:prstDash val="solid"/>
                      <a:round/>
                      <a:headEnd type="none" w="med" len="med"/>
                      <a:tailEnd type="none" w="med" len="med"/>
                    </a:lnT>
                    <a:lnB w="9525" cap="flat" cmpd="sng" algn="ctr">
                      <a:solidFill>
                        <a:srgbClr val="B0D2E6"/>
                      </a:solidFill>
                      <a:prstDash val="solid"/>
                      <a:round/>
                      <a:headEnd type="none" w="med" len="med"/>
                      <a:tailEnd type="none" w="med" len="med"/>
                    </a:lnB>
                    <a:solidFill>
                      <a:srgbClr val="FFFFFF"/>
                    </a:solidFill>
                  </a:tcPr>
                </a:tc>
                <a:tc>
                  <a:txBody>
                    <a:bodyPr/>
                    <a:lstStyle/>
                    <a:p>
                      <a:pPr algn="r" rtl="0" fontAlgn="b"/>
                      <a:r>
                        <a:rPr lang="en-US" sz="1000" dirty="0">
                          <a:effectLst/>
                          <a:latin typeface="Arial" panose="020B0604020202020204" pitchFamily="34" charset="0"/>
                          <a:cs typeface="Arial" panose="020B0604020202020204" pitchFamily="34" charset="0"/>
                        </a:rPr>
                        <a:t>47,520.00</a:t>
                      </a:r>
                    </a:p>
                  </a:txBody>
                  <a:tcPr marL="8394" marR="8394" marT="0" marB="0" anchor="b">
                    <a:lnL w="9525" cap="flat" cmpd="sng" algn="ctr">
                      <a:solidFill>
                        <a:srgbClr val="F0CAE6"/>
                      </a:solidFill>
                      <a:prstDash val="solid"/>
                      <a:round/>
                      <a:headEnd type="none" w="med" len="med"/>
                      <a:tailEnd type="none" w="med" len="med"/>
                    </a:lnL>
                    <a:lnR w="9525" cap="flat" cmpd="sng" algn="ctr">
                      <a:solidFill>
                        <a:srgbClr val="90CDE6"/>
                      </a:solidFill>
                      <a:prstDash val="solid"/>
                      <a:round/>
                      <a:headEnd type="none" w="med" len="med"/>
                      <a:tailEnd type="none" w="med" len="med"/>
                    </a:lnR>
                    <a:lnT w="9525" cap="flat" cmpd="sng" algn="ctr">
                      <a:solidFill>
                        <a:srgbClr val="F0CAE6"/>
                      </a:solidFill>
                      <a:prstDash val="solid"/>
                      <a:round/>
                      <a:headEnd type="none" w="med" len="med"/>
                      <a:tailEnd type="none" w="med" len="med"/>
                    </a:lnT>
                    <a:lnB w="9525" cap="flat" cmpd="sng" algn="ctr">
                      <a:solidFill>
                        <a:srgbClr val="70D7E6"/>
                      </a:solidFill>
                      <a:prstDash val="solid"/>
                      <a:round/>
                      <a:headEnd type="none" w="med" len="med"/>
                      <a:tailEnd type="none" w="med" len="med"/>
                    </a:lnB>
                  </a:tcPr>
                </a:tc>
                <a:tc>
                  <a:txBody>
                    <a:bodyPr/>
                    <a:lstStyle/>
                    <a:p>
                      <a:pPr algn="r" rtl="0" fontAlgn="ctr"/>
                      <a:endParaRPr lang="en-US" sz="1000" dirty="0">
                        <a:solidFill>
                          <a:srgbClr val="000000"/>
                        </a:solidFill>
                        <a:effectLst/>
                        <a:latin typeface="Arial" panose="020B0604020202020204" pitchFamily="34" charset="0"/>
                        <a:cs typeface="Arial" panose="020B0604020202020204" pitchFamily="34" charset="0"/>
                      </a:endParaRPr>
                    </a:p>
                  </a:txBody>
                  <a:tcPr marL="8394" marR="8394" marT="0" marB="0" anchor="ctr">
                    <a:lnL w="9525" cap="flat" cmpd="sng" algn="ctr">
                      <a:solidFill>
                        <a:srgbClr val="90CDE6"/>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90CDE6"/>
                      </a:solidFill>
                      <a:prstDash val="solid"/>
                      <a:round/>
                      <a:headEnd type="none" w="med" len="med"/>
                      <a:tailEnd type="none" w="med" len="med"/>
                    </a:lnT>
                    <a:lnB w="9525" cap="flat" cmpd="sng" algn="ctr">
                      <a:solidFill>
                        <a:srgbClr val="90D8E6"/>
                      </a:solidFill>
                      <a:prstDash val="solid"/>
                      <a:round/>
                      <a:headEnd type="none" w="med" len="med"/>
                      <a:tailEnd type="none" w="med" len="med"/>
                    </a:lnB>
                    <a:solidFill>
                      <a:srgbClr val="FFFFFF"/>
                    </a:solidFill>
                  </a:tcPr>
                </a:tc>
                <a:tc>
                  <a:txBody>
                    <a:bodyPr/>
                    <a:lstStyle/>
                    <a:p>
                      <a:pPr algn="r" rtl="0" fontAlgn="ctr"/>
                      <a:endParaRPr lang="en-US" sz="1000" b="1" dirty="0">
                        <a:effectLst/>
                        <a:latin typeface="Arial" panose="020B0604020202020204" pitchFamily="34" charset="0"/>
                        <a:cs typeface="Arial" panose="020B0604020202020204" pitchFamily="34" charset="0"/>
                      </a:endParaRPr>
                    </a:p>
                  </a:txBody>
                  <a:tcPr marL="8394" marR="8394" marT="0" marB="0"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extLst>
                  <a:ext uri="{0D108BD9-81ED-4DB2-BD59-A6C34878D82A}">
                    <a16:rowId xmlns:a16="http://schemas.microsoft.com/office/drawing/2014/main" val="1111858187"/>
                  </a:ext>
                </a:extLst>
              </a:tr>
              <a:tr h="145701">
                <a:tc>
                  <a:txBody>
                    <a:bodyPr/>
                    <a:lstStyle/>
                    <a:p>
                      <a:pPr rtl="0" fontAlgn="ctr"/>
                      <a:r>
                        <a:rPr lang="en-US" sz="1000" b="1" dirty="0">
                          <a:solidFill>
                            <a:srgbClr val="000000"/>
                          </a:solidFill>
                          <a:effectLst/>
                          <a:latin typeface="Arial" panose="020B0604020202020204" pitchFamily="34" charset="0"/>
                          <a:cs typeface="Arial" panose="020B0604020202020204" pitchFamily="34" charset="0"/>
                        </a:rPr>
                        <a:t>Other Financing Sources</a:t>
                      </a:r>
                    </a:p>
                  </a:txBody>
                  <a:tcPr marL="8394" marR="8394" marT="0" marB="0" anchor="ctr">
                    <a:lnL w="9525" cap="flat" cmpd="sng" algn="ctr">
                      <a:solidFill>
                        <a:srgbClr val="D0D2E6"/>
                      </a:solidFill>
                      <a:prstDash val="solid"/>
                      <a:round/>
                      <a:headEnd type="none" w="med" len="med"/>
                      <a:tailEnd type="none" w="med" len="med"/>
                    </a:lnL>
                    <a:lnR w="9525" cap="flat" cmpd="sng" algn="ctr">
                      <a:solidFill>
                        <a:srgbClr val="30D3E6"/>
                      </a:solidFill>
                      <a:prstDash val="solid"/>
                      <a:round/>
                      <a:headEnd type="none" w="med" len="med"/>
                      <a:tailEnd type="none" w="med" len="med"/>
                    </a:lnR>
                    <a:lnT w="9525" cap="flat" cmpd="sng" algn="ctr">
                      <a:solidFill>
                        <a:srgbClr val="D0D2E6"/>
                      </a:solidFill>
                      <a:prstDash val="solid"/>
                      <a:round/>
                      <a:headEnd type="none" w="med" len="med"/>
                      <a:tailEnd type="none" w="med" len="med"/>
                    </a:lnT>
                    <a:lnB w="9525" cap="flat" cmpd="sng" algn="ctr">
                      <a:solidFill>
                        <a:srgbClr val="70DBE6"/>
                      </a:solidFill>
                      <a:prstDash val="solid"/>
                      <a:round/>
                      <a:headEnd type="none" w="med" len="med"/>
                      <a:tailEnd type="none" w="med" len="med"/>
                    </a:lnB>
                    <a:solidFill>
                      <a:srgbClr val="FFFFFF"/>
                    </a:solidFill>
                  </a:tcPr>
                </a:tc>
                <a:tc>
                  <a:txBody>
                    <a:bodyPr/>
                    <a:lstStyle/>
                    <a:p>
                      <a:pPr algn="r" rtl="0" fontAlgn="ctr"/>
                      <a:r>
                        <a:rPr lang="en-US" sz="1000" dirty="0">
                          <a:solidFill>
                            <a:srgbClr val="000000"/>
                          </a:solidFill>
                          <a:effectLst/>
                          <a:latin typeface="Arial" panose="020B0604020202020204" pitchFamily="34" charset="0"/>
                          <a:cs typeface="Arial" panose="020B0604020202020204" pitchFamily="34" charset="0"/>
                        </a:rPr>
                        <a:t>0.00</a:t>
                      </a:r>
                    </a:p>
                  </a:txBody>
                  <a:tcPr marL="8394" marR="8394" marT="0" marB="0" anchor="ctr">
                    <a:lnL w="9525" cap="flat" cmpd="sng" algn="ctr">
                      <a:solidFill>
                        <a:srgbClr val="30D3E6"/>
                      </a:solidFill>
                      <a:prstDash val="solid"/>
                      <a:round/>
                      <a:headEnd type="none" w="med" len="med"/>
                      <a:tailEnd type="none" w="med" len="med"/>
                    </a:lnL>
                    <a:lnR w="9525" cap="flat" cmpd="sng" algn="ctr">
                      <a:solidFill>
                        <a:srgbClr val="B0D2E6"/>
                      </a:solidFill>
                      <a:prstDash val="solid"/>
                      <a:round/>
                      <a:headEnd type="none" w="med" len="med"/>
                      <a:tailEnd type="none" w="med" len="med"/>
                    </a:lnR>
                    <a:lnT w="9525" cap="flat" cmpd="sng" algn="ctr">
                      <a:solidFill>
                        <a:srgbClr val="30D3E6"/>
                      </a:solidFill>
                      <a:prstDash val="solid"/>
                      <a:round/>
                      <a:headEnd type="none" w="med" len="med"/>
                      <a:tailEnd type="none" w="med" len="med"/>
                    </a:lnT>
                    <a:lnB w="9525" cap="flat" cmpd="sng" algn="ctr">
                      <a:solidFill>
                        <a:srgbClr val="B0DCE6"/>
                      </a:solidFill>
                      <a:prstDash val="solid"/>
                      <a:round/>
                      <a:headEnd type="none" w="med" len="med"/>
                      <a:tailEnd type="none" w="med" len="med"/>
                    </a:lnB>
                    <a:solidFill>
                      <a:srgbClr val="FFFFFF"/>
                    </a:solidFill>
                  </a:tcPr>
                </a:tc>
                <a:tc>
                  <a:txBody>
                    <a:bodyPr/>
                    <a:lstStyle/>
                    <a:p>
                      <a:pPr algn="r" rtl="0" fontAlgn="ctr"/>
                      <a:endParaRPr lang="en-US" sz="1000" dirty="0">
                        <a:solidFill>
                          <a:srgbClr val="000000"/>
                        </a:solidFill>
                        <a:effectLst/>
                        <a:latin typeface="Arial" panose="020B0604020202020204" pitchFamily="34" charset="0"/>
                        <a:cs typeface="Arial" panose="020B0604020202020204" pitchFamily="34" charset="0"/>
                      </a:endParaRPr>
                    </a:p>
                  </a:txBody>
                  <a:tcPr marL="8394" marR="8394" marT="0" marB="0" anchor="ctr">
                    <a:lnL w="9525" cap="flat" cmpd="sng" algn="ctr">
                      <a:solidFill>
                        <a:srgbClr val="B0D2E6"/>
                      </a:solidFill>
                      <a:prstDash val="solid"/>
                      <a:round/>
                      <a:headEnd type="none" w="med" len="med"/>
                      <a:tailEnd type="none" w="med" len="med"/>
                    </a:lnL>
                    <a:lnR w="9525" cap="flat" cmpd="sng" algn="ctr">
                      <a:solidFill>
                        <a:srgbClr val="70D7E6"/>
                      </a:solidFill>
                      <a:prstDash val="solid"/>
                      <a:round/>
                      <a:headEnd type="none" w="med" len="med"/>
                      <a:tailEnd type="none" w="med" len="med"/>
                    </a:lnR>
                    <a:lnT w="9525" cap="flat" cmpd="sng" algn="ctr">
                      <a:solidFill>
                        <a:srgbClr val="B0D2E6"/>
                      </a:solidFill>
                      <a:prstDash val="solid"/>
                      <a:round/>
                      <a:headEnd type="none" w="med" len="med"/>
                      <a:tailEnd type="none" w="med" len="med"/>
                    </a:lnT>
                    <a:lnB w="9525" cap="flat" cmpd="sng" algn="ctr">
                      <a:solidFill>
                        <a:srgbClr val="70DFE6"/>
                      </a:solidFill>
                      <a:prstDash val="solid"/>
                      <a:round/>
                      <a:headEnd type="none" w="med" len="med"/>
                      <a:tailEnd type="none" w="med" len="med"/>
                    </a:lnB>
                    <a:solidFill>
                      <a:srgbClr val="FFFFFF"/>
                    </a:solidFill>
                  </a:tcPr>
                </a:tc>
                <a:tc>
                  <a:txBody>
                    <a:bodyPr/>
                    <a:lstStyle/>
                    <a:p>
                      <a:pPr algn="r" rtl="0" fontAlgn="b"/>
                      <a:r>
                        <a:rPr lang="en-US" sz="1000" dirty="0">
                          <a:effectLst/>
                          <a:latin typeface="Arial" panose="020B0604020202020204" pitchFamily="34" charset="0"/>
                          <a:cs typeface="Arial" panose="020B0604020202020204" pitchFamily="34" charset="0"/>
                        </a:rPr>
                        <a:t>0.00</a:t>
                      </a:r>
                    </a:p>
                  </a:txBody>
                  <a:tcPr marL="8394" marR="8394" marT="0" marB="0" anchor="b">
                    <a:lnL w="9525" cap="flat" cmpd="sng" algn="ctr">
                      <a:solidFill>
                        <a:srgbClr val="70D7E6"/>
                      </a:solidFill>
                      <a:prstDash val="solid"/>
                      <a:round/>
                      <a:headEnd type="none" w="med" len="med"/>
                      <a:tailEnd type="none" w="med" len="med"/>
                    </a:lnL>
                    <a:lnR w="9525" cap="flat" cmpd="sng" algn="ctr">
                      <a:solidFill>
                        <a:srgbClr val="90D8E6"/>
                      </a:solidFill>
                      <a:prstDash val="solid"/>
                      <a:round/>
                      <a:headEnd type="none" w="med" len="med"/>
                      <a:tailEnd type="none" w="med" len="med"/>
                    </a:lnR>
                    <a:lnT w="9525" cap="flat" cmpd="sng" algn="ctr">
                      <a:solidFill>
                        <a:srgbClr val="70D7E6"/>
                      </a:solidFill>
                      <a:prstDash val="solid"/>
                      <a:round/>
                      <a:headEnd type="none" w="med" len="med"/>
                      <a:tailEnd type="none" w="med" len="med"/>
                    </a:lnT>
                    <a:lnB w="9525" cap="flat" cmpd="sng" algn="ctr">
                      <a:solidFill>
                        <a:srgbClr val="90DDE6"/>
                      </a:solidFill>
                      <a:prstDash val="solid"/>
                      <a:round/>
                      <a:headEnd type="none" w="med" len="med"/>
                      <a:tailEnd type="none" w="med" len="med"/>
                    </a:lnB>
                  </a:tcPr>
                </a:tc>
                <a:tc>
                  <a:txBody>
                    <a:bodyPr/>
                    <a:lstStyle/>
                    <a:p>
                      <a:pPr algn="r" rtl="0" fontAlgn="ctr"/>
                      <a:endParaRPr lang="en-US" sz="1000" dirty="0">
                        <a:solidFill>
                          <a:srgbClr val="000000"/>
                        </a:solidFill>
                        <a:effectLst/>
                        <a:latin typeface="Arial" panose="020B0604020202020204" pitchFamily="34" charset="0"/>
                        <a:cs typeface="Arial" panose="020B0604020202020204" pitchFamily="34" charset="0"/>
                      </a:endParaRPr>
                    </a:p>
                  </a:txBody>
                  <a:tcPr marL="8394" marR="8394" marT="0" marB="0" anchor="ctr">
                    <a:lnL w="9525" cap="flat" cmpd="sng" algn="ctr">
                      <a:solidFill>
                        <a:srgbClr val="90D8E6"/>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90D8E6"/>
                      </a:solidFill>
                      <a:prstDash val="solid"/>
                      <a:round/>
                      <a:headEnd type="none" w="med" len="med"/>
                      <a:tailEnd type="none" w="med" len="med"/>
                    </a:lnT>
                    <a:lnB w="9525" cap="flat" cmpd="sng" algn="ctr">
                      <a:solidFill>
                        <a:srgbClr val="50E3E6"/>
                      </a:solidFill>
                      <a:prstDash val="solid"/>
                      <a:round/>
                      <a:headEnd type="none" w="med" len="med"/>
                      <a:tailEnd type="none" w="med" len="med"/>
                    </a:lnB>
                    <a:solidFill>
                      <a:srgbClr val="FFFFFF"/>
                    </a:solidFill>
                  </a:tcPr>
                </a:tc>
                <a:tc>
                  <a:txBody>
                    <a:bodyPr/>
                    <a:lstStyle/>
                    <a:p>
                      <a:pPr algn="r" rtl="0" fontAlgn="ctr"/>
                      <a:endParaRPr lang="en-US" sz="1000" b="1" dirty="0">
                        <a:effectLst/>
                        <a:latin typeface="Arial" panose="020B0604020202020204" pitchFamily="34" charset="0"/>
                        <a:cs typeface="Arial" panose="020B0604020202020204" pitchFamily="34" charset="0"/>
                      </a:endParaRPr>
                    </a:p>
                  </a:txBody>
                  <a:tcPr marL="8394" marR="8394" marT="0" marB="0"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extLst>
                  <a:ext uri="{0D108BD9-81ED-4DB2-BD59-A6C34878D82A}">
                    <a16:rowId xmlns:a16="http://schemas.microsoft.com/office/drawing/2014/main" val="2166765032"/>
                  </a:ext>
                </a:extLst>
              </a:tr>
              <a:tr h="185442">
                <a:tc>
                  <a:txBody>
                    <a:bodyPr/>
                    <a:lstStyle/>
                    <a:p>
                      <a:pPr rtl="0" fontAlgn="ctr"/>
                      <a:r>
                        <a:rPr lang="en-US" sz="1000" b="1" dirty="0">
                          <a:solidFill>
                            <a:srgbClr val="000000"/>
                          </a:solidFill>
                          <a:effectLst/>
                          <a:latin typeface="Arial" panose="020B0604020202020204" pitchFamily="34" charset="0"/>
                          <a:cs typeface="Arial" panose="020B0604020202020204" pitchFamily="34" charset="0"/>
                        </a:rPr>
                        <a:t>Surplus Funds Supplied from Prior Years</a:t>
                      </a:r>
                    </a:p>
                  </a:txBody>
                  <a:tcPr marL="8394" marR="8394" marT="0" marB="0" anchor="ctr">
                    <a:lnL w="9525" cap="flat" cmpd="sng" algn="ctr">
                      <a:solidFill>
                        <a:srgbClr val="70DBE6"/>
                      </a:solidFill>
                      <a:prstDash val="solid"/>
                      <a:round/>
                      <a:headEnd type="none" w="med" len="med"/>
                      <a:tailEnd type="none" w="med" len="med"/>
                    </a:lnL>
                    <a:lnR w="9525" cap="flat" cmpd="sng" algn="ctr">
                      <a:solidFill>
                        <a:srgbClr val="B0DCE6"/>
                      </a:solidFill>
                      <a:prstDash val="solid"/>
                      <a:round/>
                      <a:headEnd type="none" w="med" len="med"/>
                      <a:tailEnd type="none" w="med" len="med"/>
                    </a:lnR>
                    <a:lnT w="9525" cap="flat" cmpd="sng" algn="ctr">
                      <a:solidFill>
                        <a:srgbClr val="70DBE6"/>
                      </a:solidFill>
                      <a:prstDash val="solid"/>
                      <a:round/>
                      <a:headEnd type="none" w="med" len="med"/>
                      <a:tailEnd type="none" w="med" len="med"/>
                    </a:lnT>
                    <a:lnB w="9525" cap="flat" cmpd="sng" algn="ctr">
                      <a:solidFill>
                        <a:srgbClr val="70E3E6"/>
                      </a:solidFill>
                      <a:prstDash val="solid"/>
                      <a:round/>
                      <a:headEnd type="none" w="med" len="med"/>
                      <a:tailEnd type="none" w="med" len="med"/>
                    </a:lnB>
                    <a:solidFill>
                      <a:srgbClr val="FFFFFF"/>
                    </a:solidFill>
                  </a:tcPr>
                </a:tc>
                <a:tc>
                  <a:txBody>
                    <a:bodyPr/>
                    <a:lstStyle/>
                    <a:p>
                      <a:pPr algn="r" rtl="0" fontAlgn="ctr"/>
                      <a:r>
                        <a:rPr lang="en-US" sz="1000" dirty="0">
                          <a:solidFill>
                            <a:srgbClr val="000000"/>
                          </a:solidFill>
                          <a:effectLst/>
                          <a:latin typeface="Arial" panose="020B0604020202020204" pitchFamily="34" charset="0"/>
                          <a:cs typeface="Arial" panose="020B0604020202020204" pitchFamily="34" charset="0"/>
                        </a:rPr>
                        <a:t>0.00</a:t>
                      </a:r>
                    </a:p>
                  </a:txBody>
                  <a:tcPr marL="8394" marR="8394" marT="0" marB="0" anchor="ctr">
                    <a:lnL w="9525" cap="flat" cmpd="sng" algn="ctr">
                      <a:solidFill>
                        <a:srgbClr val="B0DCE6"/>
                      </a:solidFill>
                      <a:prstDash val="solid"/>
                      <a:round/>
                      <a:headEnd type="none" w="med" len="med"/>
                      <a:tailEnd type="none" w="med" len="med"/>
                    </a:lnL>
                    <a:lnR w="9525" cap="flat" cmpd="sng" algn="ctr">
                      <a:solidFill>
                        <a:srgbClr val="70DFE6"/>
                      </a:solidFill>
                      <a:prstDash val="solid"/>
                      <a:round/>
                      <a:headEnd type="none" w="med" len="med"/>
                      <a:tailEnd type="none" w="med" len="med"/>
                    </a:lnR>
                    <a:lnT w="9525" cap="flat" cmpd="sng" algn="ctr">
                      <a:solidFill>
                        <a:srgbClr val="B0DCE6"/>
                      </a:solidFill>
                      <a:prstDash val="solid"/>
                      <a:round/>
                      <a:headEnd type="none" w="med" len="med"/>
                      <a:tailEnd type="none" w="med" len="med"/>
                    </a:lnT>
                    <a:lnB w="9525" cap="flat" cmpd="sng" algn="ctr">
                      <a:solidFill>
                        <a:srgbClr val="D0E7E6"/>
                      </a:solidFill>
                      <a:prstDash val="solid"/>
                      <a:round/>
                      <a:headEnd type="none" w="med" len="med"/>
                      <a:tailEnd type="none" w="med" len="med"/>
                    </a:lnB>
                    <a:solidFill>
                      <a:srgbClr val="FFFFFF"/>
                    </a:solidFill>
                  </a:tcPr>
                </a:tc>
                <a:tc>
                  <a:txBody>
                    <a:bodyPr/>
                    <a:lstStyle/>
                    <a:p>
                      <a:pPr algn="r" rtl="0" fontAlgn="ctr"/>
                      <a:endParaRPr lang="en-US" sz="1000" dirty="0">
                        <a:solidFill>
                          <a:srgbClr val="000000"/>
                        </a:solidFill>
                        <a:effectLst/>
                        <a:latin typeface="Arial" panose="020B0604020202020204" pitchFamily="34" charset="0"/>
                        <a:cs typeface="Arial" panose="020B0604020202020204" pitchFamily="34" charset="0"/>
                      </a:endParaRPr>
                    </a:p>
                  </a:txBody>
                  <a:tcPr marL="8394" marR="8394" marT="0" marB="0" anchor="ctr">
                    <a:lnL w="9525" cap="flat" cmpd="sng" algn="ctr">
                      <a:solidFill>
                        <a:srgbClr val="70DFE6"/>
                      </a:solidFill>
                      <a:prstDash val="solid"/>
                      <a:round/>
                      <a:headEnd type="none" w="med" len="med"/>
                      <a:tailEnd type="none" w="med" len="med"/>
                    </a:lnL>
                    <a:lnR w="9525" cap="flat" cmpd="sng" algn="ctr">
                      <a:solidFill>
                        <a:srgbClr val="90DDE6"/>
                      </a:solidFill>
                      <a:prstDash val="solid"/>
                      <a:round/>
                      <a:headEnd type="none" w="med" len="med"/>
                      <a:tailEnd type="none" w="med" len="med"/>
                    </a:lnR>
                    <a:lnT w="9525" cap="flat" cmpd="sng" algn="ctr">
                      <a:solidFill>
                        <a:srgbClr val="70DFE6"/>
                      </a:solidFill>
                      <a:prstDash val="solid"/>
                      <a:round/>
                      <a:headEnd type="none" w="med" len="med"/>
                      <a:tailEnd type="none" w="med" len="med"/>
                    </a:lnT>
                    <a:lnB w="9525" cap="flat" cmpd="sng" algn="ctr">
                      <a:solidFill>
                        <a:srgbClr val="90E5E6"/>
                      </a:solidFill>
                      <a:prstDash val="solid"/>
                      <a:round/>
                      <a:headEnd type="none" w="med" len="med"/>
                      <a:tailEnd type="none" w="med" len="med"/>
                    </a:lnB>
                    <a:solidFill>
                      <a:srgbClr val="FFFFFF"/>
                    </a:solidFill>
                  </a:tcPr>
                </a:tc>
                <a:tc>
                  <a:txBody>
                    <a:bodyPr/>
                    <a:lstStyle/>
                    <a:p>
                      <a:pPr algn="r" rtl="0" fontAlgn="b"/>
                      <a:r>
                        <a:rPr lang="en-US" sz="1000" dirty="0">
                          <a:effectLst/>
                          <a:latin typeface="Arial" panose="020B0604020202020204" pitchFamily="34" charset="0"/>
                          <a:cs typeface="Arial" panose="020B0604020202020204" pitchFamily="34" charset="0"/>
                        </a:rPr>
                        <a:t>0.00</a:t>
                      </a:r>
                    </a:p>
                  </a:txBody>
                  <a:tcPr marL="8394" marR="8394" marT="0" marB="0" anchor="b">
                    <a:lnL w="9525" cap="flat" cmpd="sng" algn="ctr">
                      <a:solidFill>
                        <a:srgbClr val="90DDE6"/>
                      </a:solidFill>
                      <a:prstDash val="solid"/>
                      <a:round/>
                      <a:headEnd type="none" w="med" len="med"/>
                      <a:tailEnd type="none" w="med" len="med"/>
                    </a:lnL>
                    <a:lnR w="9525" cap="flat" cmpd="sng" algn="ctr">
                      <a:solidFill>
                        <a:srgbClr val="50E3E6"/>
                      </a:solidFill>
                      <a:prstDash val="solid"/>
                      <a:round/>
                      <a:headEnd type="none" w="med" len="med"/>
                      <a:tailEnd type="none" w="med" len="med"/>
                    </a:lnR>
                    <a:lnT w="9525" cap="flat" cmpd="sng" algn="ctr">
                      <a:solidFill>
                        <a:srgbClr val="90DDE6"/>
                      </a:solidFill>
                      <a:prstDash val="solid"/>
                      <a:round/>
                      <a:headEnd type="none" w="med" len="med"/>
                      <a:tailEnd type="none" w="med" len="med"/>
                    </a:lnT>
                    <a:lnB w="9525" cap="flat" cmpd="sng" algn="ctr">
                      <a:solidFill>
                        <a:srgbClr val="50E9E6"/>
                      </a:solidFill>
                      <a:prstDash val="solid"/>
                      <a:round/>
                      <a:headEnd type="none" w="med" len="med"/>
                      <a:tailEnd type="none" w="med" len="med"/>
                    </a:lnB>
                  </a:tcPr>
                </a:tc>
                <a:tc>
                  <a:txBody>
                    <a:bodyPr/>
                    <a:lstStyle/>
                    <a:p>
                      <a:pPr algn="r" rtl="0" fontAlgn="ctr"/>
                      <a:endParaRPr lang="en-US" sz="1000" dirty="0">
                        <a:solidFill>
                          <a:srgbClr val="000000"/>
                        </a:solidFill>
                        <a:effectLst/>
                        <a:latin typeface="Arial" panose="020B0604020202020204" pitchFamily="34" charset="0"/>
                        <a:cs typeface="Arial" panose="020B0604020202020204" pitchFamily="34" charset="0"/>
                      </a:endParaRPr>
                    </a:p>
                  </a:txBody>
                  <a:tcPr marL="8394" marR="8394" marT="0" marB="0" anchor="ctr">
                    <a:lnL w="9525" cap="flat" cmpd="sng" algn="ctr">
                      <a:solidFill>
                        <a:srgbClr val="50E3E6"/>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50E3E6"/>
                      </a:solidFill>
                      <a:prstDash val="solid"/>
                      <a:round/>
                      <a:headEnd type="none" w="med" len="med"/>
                      <a:tailEnd type="none" w="med" len="med"/>
                    </a:lnT>
                    <a:lnB w="9525" cap="flat" cmpd="sng" algn="ctr">
                      <a:solidFill>
                        <a:srgbClr val="10EAE6"/>
                      </a:solidFill>
                      <a:prstDash val="solid"/>
                      <a:round/>
                      <a:headEnd type="none" w="med" len="med"/>
                      <a:tailEnd type="none" w="med" len="med"/>
                    </a:lnB>
                    <a:solidFill>
                      <a:srgbClr val="FFFFFF"/>
                    </a:solidFill>
                  </a:tcPr>
                </a:tc>
                <a:tc>
                  <a:txBody>
                    <a:bodyPr/>
                    <a:lstStyle/>
                    <a:p>
                      <a:pPr algn="r" rtl="0" fontAlgn="ctr"/>
                      <a:endParaRPr lang="en-US" sz="1000" b="1" dirty="0">
                        <a:effectLst/>
                        <a:latin typeface="Arial" panose="020B0604020202020204" pitchFamily="34" charset="0"/>
                        <a:cs typeface="Arial" panose="020B0604020202020204" pitchFamily="34" charset="0"/>
                      </a:endParaRPr>
                    </a:p>
                  </a:txBody>
                  <a:tcPr marL="8394" marR="8394" marT="0" marB="0"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30EAE6"/>
                      </a:solidFill>
                      <a:prstDash val="solid"/>
                      <a:round/>
                      <a:headEnd type="none" w="med" len="med"/>
                      <a:tailEnd type="none" w="med" len="med"/>
                    </a:lnB>
                  </a:tcPr>
                </a:tc>
                <a:extLst>
                  <a:ext uri="{0D108BD9-81ED-4DB2-BD59-A6C34878D82A}">
                    <a16:rowId xmlns:a16="http://schemas.microsoft.com/office/drawing/2014/main" val="1292251372"/>
                  </a:ext>
                </a:extLst>
              </a:tr>
              <a:tr h="185442">
                <a:tc>
                  <a:txBody>
                    <a:bodyPr/>
                    <a:lstStyle/>
                    <a:p>
                      <a:pPr rtl="0" fontAlgn="ctr"/>
                      <a:r>
                        <a:rPr lang="en-US" sz="1000" b="1" dirty="0">
                          <a:solidFill>
                            <a:srgbClr val="000000"/>
                          </a:solidFill>
                          <a:effectLst/>
                          <a:latin typeface="Arial" panose="020B0604020202020204" pitchFamily="34" charset="0"/>
                          <a:cs typeface="Arial" panose="020B0604020202020204" pitchFamily="34" charset="0"/>
                        </a:rPr>
                        <a:t>TOTAL REVENUES</a:t>
                      </a:r>
                    </a:p>
                  </a:txBody>
                  <a:tcPr marL="8394" marR="8394" marT="0" marB="0" anchor="ctr">
                    <a:lnL w="9525" cap="flat" cmpd="sng" algn="ctr">
                      <a:solidFill>
                        <a:srgbClr val="70E3E6"/>
                      </a:solidFill>
                      <a:prstDash val="solid"/>
                      <a:round/>
                      <a:headEnd type="none" w="med" len="med"/>
                      <a:tailEnd type="none" w="med" len="med"/>
                    </a:lnL>
                    <a:lnR w="9525" cap="flat" cmpd="sng" algn="ctr">
                      <a:solidFill>
                        <a:srgbClr val="D0E7E6"/>
                      </a:solidFill>
                      <a:prstDash val="solid"/>
                      <a:round/>
                      <a:headEnd type="none" w="med" len="med"/>
                      <a:tailEnd type="none" w="med" len="med"/>
                    </a:lnR>
                    <a:lnT w="9525" cap="flat" cmpd="sng" algn="ctr">
                      <a:solidFill>
                        <a:srgbClr val="70E3E6"/>
                      </a:solidFill>
                      <a:prstDash val="solid"/>
                      <a:round/>
                      <a:headEnd type="none" w="med" len="med"/>
                      <a:tailEnd type="none" w="med" len="med"/>
                    </a:lnT>
                    <a:lnB w="9525" cap="flat" cmpd="sng" algn="ctr">
                      <a:solidFill>
                        <a:srgbClr val="D0EDE6"/>
                      </a:solidFill>
                      <a:prstDash val="solid"/>
                      <a:round/>
                      <a:headEnd type="none" w="med" len="med"/>
                      <a:tailEnd type="none" w="med" len="med"/>
                    </a:lnB>
                    <a:solidFill>
                      <a:srgbClr val="FFFFFF"/>
                    </a:solidFill>
                  </a:tcPr>
                </a:tc>
                <a:tc>
                  <a:txBody>
                    <a:bodyPr/>
                    <a:lstStyle/>
                    <a:p>
                      <a:pPr algn="r" rtl="0" fontAlgn="b"/>
                      <a:r>
                        <a:rPr lang="en-US" sz="1000" dirty="0">
                          <a:effectLst/>
                          <a:latin typeface="Arial" panose="020B0604020202020204" pitchFamily="34" charset="0"/>
                          <a:cs typeface="Arial" panose="020B0604020202020204" pitchFamily="34" charset="0"/>
                        </a:rPr>
                        <a:t>1,549,143.00</a:t>
                      </a:r>
                    </a:p>
                  </a:txBody>
                  <a:tcPr marL="8394" marR="8394" marT="0" marB="0" anchor="b">
                    <a:lnL w="9525" cap="flat" cmpd="sng" algn="ctr">
                      <a:solidFill>
                        <a:srgbClr val="D0E7E6"/>
                      </a:solidFill>
                      <a:prstDash val="solid"/>
                      <a:round/>
                      <a:headEnd type="none" w="med" len="med"/>
                      <a:tailEnd type="none" w="med" len="med"/>
                    </a:lnL>
                    <a:lnR w="9525" cap="flat" cmpd="sng" algn="ctr">
                      <a:solidFill>
                        <a:srgbClr val="90E5E6"/>
                      </a:solidFill>
                      <a:prstDash val="solid"/>
                      <a:round/>
                      <a:headEnd type="none" w="med" len="med"/>
                      <a:tailEnd type="none" w="med" len="med"/>
                    </a:lnR>
                    <a:lnT w="9525" cap="flat" cmpd="sng" algn="ctr">
                      <a:solidFill>
                        <a:srgbClr val="D0E7E6"/>
                      </a:solidFill>
                      <a:prstDash val="solid"/>
                      <a:round/>
                      <a:headEnd type="none" w="med" len="med"/>
                      <a:tailEnd type="none" w="med" len="med"/>
                    </a:lnT>
                    <a:lnB w="9525" cap="flat" cmpd="sng" algn="ctr">
                      <a:solidFill>
                        <a:srgbClr val="50F0E6"/>
                      </a:solidFill>
                      <a:prstDash val="solid"/>
                      <a:round/>
                      <a:headEnd type="none" w="med" len="med"/>
                      <a:tailEnd type="none" w="med" len="med"/>
                    </a:lnB>
                  </a:tcPr>
                </a:tc>
                <a:tc>
                  <a:txBody>
                    <a:bodyPr/>
                    <a:lstStyle/>
                    <a:p>
                      <a:pPr rtl="0" fontAlgn="ctr"/>
                      <a:endParaRPr lang="en-US" sz="1000" dirty="0">
                        <a:effectLst/>
                        <a:latin typeface="Arial" panose="020B0604020202020204" pitchFamily="34" charset="0"/>
                        <a:cs typeface="Arial" panose="020B0604020202020204" pitchFamily="34" charset="0"/>
                      </a:endParaRPr>
                    </a:p>
                  </a:txBody>
                  <a:tcPr marL="8394" marR="8394" marT="0" marB="0" anchor="ctr">
                    <a:lnL w="9525" cap="flat" cmpd="sng" algn="ctr">
                      <a:solidFill>
                        <a:srgbClr val="90E5E6"/>
                      </a:solidFill>
                      <a:prstDash val="solid"/>
                      <a:round/>
                      <a:headEnd type="none" w="med" len="med"/>
                      <a:tailEnd type="none" w="med" len="med"/>
                    </a:lnL>
                    <a:lnR w="9525" cap="flat" cmpd="sng" algn="ctr">
                      <a:solidFill>
                        <a:srgbClr val="50E9E6"/>
                      </a:solidFill>
                      <a:prstDash val="solid"/>
                      <a:round/>
                      <a:headEnd type="none" w="med" len="med"/>
                      <a:tailEnd type="none" w="med" len="med"/>
                    </a:lnR>
                    <a:lnT w="9525" cap="flat" cmpd="sng" algn="ctr">
                      <a:solidFill>
                        <a:srgbClr val="90E5E6"/>
                      </a:solidFill>
                      <a:prstDash val="solid"/>
                      <a:round/>
                      <a:headEnd type="none" w="med" len="med"/>
                      <a:tailEnd type="none" w="med" len="med"/>
                    </a:lnT>
                    <a:lnB w="9525" cap="flat" cmpd="sng" algn="ctr">
                      <a:solidFill>
                        <a:srgbClr val="10F3E6"/>
                      </a:solidFill>
                      <a:prstDash val="solid"/>
                      <a:round/>
                      <a:headEnd type="none" w="med" len="med"/>
                      <a:tailEnd type="none" w="med" len="med"/>
                    </a:lnB>
                    <a:solidFill>
                      <a:srgbClr val="FFFFFF"/>
                    </a:solidFill>
                  </a:tcPr>
                </a:tc>
                <a:tc>
                  <a:txBody>
                    <a:bodyPr/>
                    <a:lstStyle/>
                    <a:p>
                      <a:pPr algn="r" rtl="0" fontAlgn="b"/>
                      <a:r>
                        <a:rPr lang="en-US" sz="1000" dirty="0">
                          <a:effectLst/>
                          <a:latin typeface="Arial" panose="020B0604020202020204" pitchFamily="34" charset="0"/>
                          <a:cs typeface="Arial" panose="020B0604020202020204" pitchFamily="34" charset="0"/>
                        </a:rPr>
                        <a:t>1,459,024.00</a:t>
                      </a:r>
                    </a:p>
                  </a:txBody>
                  <a:tcPr marL="8394" marR="8394" marT="0" marB="0" anchor="b">
                    <a:lnL w="9525" cap="flat" cmpd="sng" algn="ctr">
                      <a:solidFill>
                        <a:srgbClr val="50E9E6"/>
                      </a:solidFill>
                      <a:prstDash val="solid"/>
                      <a:round/>
                      <a:headEnd type="none" w="med" len="med"/>
                      <a:tailEnd type="none" w="med" len="med"/>
                    </a:lnL>
                    <a:lnR w="9525" cap="flat" cmpd="sng" algn="ctr">
                      <a:solidFill>
                        <a:srgbClr val="10EAE6"/>
                      </a:solidFill>
                      <a:prstDash val="solid"/>
                      <a:round/>
                      <a:headEnd type="none" w="med" len="med"/>
                      <a:tailEnd type="none" w="med" len="med"/>
                    </a:lnR>
                    <a:lnT w="9525" cap="flat" cmpd="sng" algn="ctr">
                      <a:solidFill>
                        <a:srgbClr val="50E9E6"/>
                      </a:solidFill>
                      <a:prstDash val="solid"/>
                      <a:round/>
                      <a:headEnd type="none" w="med" len="med"/>
                      <a:tailEnd type="none" w="med" len="med"/>
                    </a:lnT>
                    <a:lnB w="9525" cap="flat" cmpd="sng" algn="ctr">
                      <a:solidFill>
                        <a:srgbClr val="10F2E6"/>
                      </a:solidFill>
                      <a:prstDash val="solid"/>
                      <a:round/>
                      <a:headEnd type="none" w="med" len="med"/>
                      <a:tailEnd type="none" w="med" len="med"/>
                    </a:lnB>
                  </a:tcPr>
                </a:tc>
                <a:tc>
                  <a:txBody>
                    <a:bodyPr/>
                    <a:lstStyle/>
                    <a:p>
                      <a:pPr algn="r" rtl="0" fontAlgn="ctr"/>
                      <a:endParaRPr lang="en-US" sz="1000" dirty="0">
                        <a:solidFill>
                          <a:srgbClr val="000000"/>
                        </a:solidFill>
                        <a:effectLst/>
                        <a:latin typeface="Arial" panose="020B0604020202020204" pitchFamily="34" charset="0"/>
                        <a:cs typeface="Arial" panose="020B0604020202020204" pitchFamily="34" charset="0"/>
                      </a:endParaRPr>
                    </a:p>
                  </a:txBody>
                  <a:tcPr marL="8394" marR="8394" marT="0" marB="0" anchor="ctr">
                    <a:lnL w="9525" cap="flat" cmpd="sng" algn="ctr">
                      <a:solidFill>
                        <a:srgbClr val="10EAE6"/>
                      </a:solidFill>
                      <a:prstDash val="solid"/>
                      <a:round/>
                      <a:headEnd type="none" w="med" len="med"/>
                      <a:tailEnd type="none" w="med" len="med"/>
                    </a:lnL>
                    <a:lnR w="9525" cap="flat" cmpd="sng" algn="ctr">
                      <a:solidFill>
                        <a:srgbClr val="30EAE6"/>
                      </a:solidFill>
                      <a:prstDash val="solid"/>
                      <a:round/>
                      <a:headEnd type="none" w="med" len="med"/>
                      <a:tailEnd type="none" w="med" len="med"/>
                    </a:lnR>
                    <a:lnT w="9525" cap="flat" cmpd="sng" algn="ctr">
                      <a:solidFill>
                        <a:srgbClr val="10EAE6"/>
                      </a:solidFill>
                      <a:prstDash val="solid"/>
                      <a:round/>
                      <a:headEnd type="none" w="med" len="med"/>
                      <a:tailEnd type="none" w="med" len="med"/>
                    </a:lnT>
                    <a:lnB w="9525" cap="flat" cmpd="sng" algn="ctr">
                      <a:solidFill>
                        <a:srgbClr val="30F5E6"/>
                      </a:solidFill>
                      <a:prstDash val="solid"/>
                      <a:round/>
                      <a:headEnd type="none" w="med" len="med"/>
                      <a:tailEnd type="none" w="med" len="med"/>
                    </a:lnB>
                    <a:solidFill>
                      <a:srgbClr val="FFFFFF"/>
                    </a:solidFill>
                  </a:tcPr>
                </a:tc>
                <a:tc>
                  <a:txBody>
                    <a:bodyPr/>
                    <a:lstStyle/>
                    <a:p>
                      <a:pPr algn="r" rtl="0" fontAlgn="ctr"/>
                      <a:r>
                        <a:rPr lang="en-US" sz="1000" b="1" dirty="0">
                          <a:effectLst/>
                          <a:latin typeface="Arial" panose="020B0604020202020204" pitchFamily="34" charset="0"/>
                          <a:cs typeface="Arial" panose="020B0604020202020204" pitchFamily="34" charset="0"/>
                        </a:rPr>
                        <a:t>-5.82%</a:t>
                      </a:r>
                    </a:p>
                  </a:txBody>
                  <a:tcPr marL="8394" marR="8394" marT="0" marB="0" anchor="ctr">
                    <a:lnL w="9525" cap="flat" cmpd="sng" algn="ctr">
                      <a:solidFill>
                        <a:srgbClr val="30EAE6"/>
                      </a:solidFill>
                      <a:prstDash val="solid"/>
                      <a:round/>
                      <a:headEnd type="none" w="med" len="med"/>
                      <a:tailEnd type="none" w="med" len="med"/>
                    </a:lnL>
                    <a:lnR w="9525" cap="flat" cmpd="sng" algn="ctr">
                      <a:solidFill>
                        <a:srgbClr val="30EAE6"/>
                      </a:solidFill>
                      <a:prstDash val="solid"/>
                      <a:round/>
                      <a:headEnd type="none" w="med" len="med"/>
                      <a:tailEnd type="none" w="med" len="med"/>
                    </a:lnR>
                    <a:lnT w="9525" cap="flat" cmpd="sng" algn="ctr">
                      <a:solidFill>
                        <a:srgbClr val="30EAE6"/>
                      </a:solidFill>
                      <a:prstDash val="solid"/>
                      <a:round/>
                      <a:headEnd type="none" w="med" len="med"/>
                      <a:tailEnd type="none" w="med" len="med"/>
                    </a:lnT>
                    <a:lnB w="9525" cap="flat" cmpd="sng" algn="ctr">
                      <a:solidFill>
                        <a:srgbClr val="70F8E6"/>
                      </a:solidFill>
                      <a:prstDash val="solid"/>
                      <a:round/>
                      <a:headEnd type="none" w="med" len="med"/>
                      <a:tailEnd type="none" w="med" len="med"/>
                    </a:lnB>
                  </a:tcPr>
                </a:tc>
                <a:extLst>
                  <a:ext uri="{0D108BD9-81ED-4DB2-BD59-A6C34878D82A}">
                    <a16:rowId xmlns:a16="http://schemas.microsoft.com/office/drawing/2014/main" val="1797981002"/>
                  </a:ext>
                </a:extLst>
              </a:tr>
              <a:tr h="145701">
                <a:tc>
                  <a:txBody>
                    <a:bodyPr/>
                    <a:lstStyle/>
                    <a:p>
                      <a:pPr rtl="0" fontAlgn="ctr"/>
                      <a:endParaRPr lang="en-US" sz="1000" b="1" dirty="0">
                        <a:solidFill>
                          <a:srgbClr val="000000"/>
                        </a:solidFill>
                        <a:effectLst/>
                        <a:latin typeface="Arial" panose="020B0604020202020204" pitchFamily="34" charset="0"/>
                        <a:cs typeface="Arial" panose="020B0604020202020204" pitchFamily="34" charset="0"/>
                      </a:endParaRPr>
                    </a:p>
                  </a:txBody>
                  <a:tcPr marL="8394" marR="8394" marT="0" marB="0" anchor="ctr">
                    <a:lnL w="9525" cap="flat" cmpd="sng" algn="ctr">
                      <a:solidFill>
                        <a:srgbClr val="D0EDE6"/>
                      </a:solidFill>
                      <a:prstDash val="solid"/>
                      <a:round/>
                      <a:headEnd type="none" w="med" len="med"/>
                      <a:tailEnd type="none" w="med" len="med"/>
                    </a:lnL>
                    <a:lnR w="9525" cap="flat" cmpd="sng" algn="ctr">
                      <a:solidFill>
                        <a:srgbClr val="50F0E6"/>
                      </a:solidFill>
                      <a:prstDash val="solid"/>
                      <a:round/>
                      <a:headEnd type="none" w="med" len="med"/>
                      <a:tailEnd type="none" w="med" len="med"/>
                    </a:lnR>
                    <a:lnT w="9525" cap="flat" cmpd="sng" algn="ctr">
                      <a:solidFill>
                        <a:srgbClr val="D0EDE6"/>
                      </a:solidFill>
                      <a:prstDash val="solid"/>
                      <a:round/>
                      <a:headEnd type="none" w="med" len="med"/>
                      <a:tailEnd type="none" w="med" len="med"/>
                    </a:lnT>
                    <a:lnB w="9525" cap="flat" cmpd="sng" algn="ctr">
                      <a:solidFill>
                        <a:srgbClr val="D0F6E6"/>
                      </a:solidFill>
                      <a:prstDash val="solid"/>
                      <a:round/>
                      <a:headEnd type="none" w="med" len="med"/>
                      <a:tailEnd type="none" w="med" len="med"/>
                    </a:lnB>
                    <a:solidFill>
                      <a:srgbClr val="FFFFFF"/>
                    </a:solidFill>
                  </a:tcPr>
                </a:tc>
                <a:tc>
                  <a:txBody>
                    <a:bodyPr/>
                    <a:lstStyle/>
                    <a:p>
                      <a:pPr algn="r" rtl="0" fontAlgn="ctr"/>
                      <a:endParaRPr lang="en-US" sz="1000" dirty="0">
                        <a:solidFill>
                          <a:srgbClr val="000000"/>
                        </a:solidFill>
                        <a:effectLst/>
                        <a:latin typeface="Arial" panose="020B0604020202020204" pitchFamily="34" charset="0"/>
                        <a:cs typeface="Arial" panose="020B0604020202020204" pitchFamily="34" charset="0"/>
                      </a:endParaRPr>
                    </a:p>
                  </a:txBody>
                  <a:tcPr marL="8394" marR="8394" marT="0" marB="0" anchor="ctr">
                    <a:lnL w="9525" cap="flat" cmpd="sng" algn="ctr">
                      <a:solidFill>
                        <a:srgbClr val="50F0E6"/>
                      </a:solidFill>
                      <a:prstDash val="solid"/>
                      <a:round/>
                      <a:headEnd type="none" w="med" len="med"/>
                      <a:tailEnd type="none" w="med" len="med"/>
                    </a:lnL>
                    <a:lnR w="9525" cap="flat" cmpd="sng" algn="ctr">
                      <a:solidFill>
                        <a:srgbClr val="10F3E6"/>
                      </a:solidFill>
                      <a:prstDash val="solid"/>
                      <a:round/>
                      <a:headEnd type="none" w="med" len="med"/>
                      <a:tailEnd type="none" w="med" len="med"/>
                    </a:lnR>
                    <a:lnT w="9525" cap="flat" cmpd="sng" algn="ctr">
                      <a:solidFill>
                        <a:srgbClr val="50F0E6"/>
                      </a:solidFill>
                      <a:prstDash val="solid"/>
                      <a:round/>
                      <a:headEnd type="none" w="med" len="med"/>
                      <a:tailEnd type="none" w="med" len="med"/>
                    </a:lnT>
                    <a:lnB w="9525" cap="flat" cmpd="sng" algn="ctr">
                      <a:solidFill>
                        <a:srgbClr val="90FCE6"/>
                      </a:solidFill>
                      <a:prstDash val="solid"/>
                      <a:round/>
                      <a:headEnd type="none" w="med" len="med"/>
                      <a:tailEnd type="none" w="med" len="med"/>
                    </a:lnB>
                    <a:solidFill>
                      <a:srgbClr val="FFFFFF"/>
                    </a:solidFill>
                  </a:tcPr>
                </a:tc>
                <a:tc>
                  <a:txBody>
                    <a:bodyPr/>
                    <a:lstStyle/>
                    <a:p>
                      <a:pPr algn="r" rtl="0" fontAlgn="ctr"/>
                      <a:endParaRPr lang="en-US" sz="1000" dirty="0">
                        <a:solidFill>
                          <a:srgbClr val="000000"/>
                        </a:solidFill>
                        <a:effectLst/>
                        <a:latin typeface="Arial" panose="020B0604020202020204" pitchFamily="34" charset="0"/>
                        <a:cs typeface="Arial" panose="020B0604020202020204" pitchFamily="34" charset="0"/>
                      </a:endParaRPr>
                    </a:p>
                  </a:txBody>
                  <a:tcPr marL="8394" marR="8394" marT="0" marB="0" anchor="ctr">
                    <a:lnL w="9525" cap="flat" cmpd="sng" algn="ctr">
                      <a:solidFill>
                        <a:srgbClr val="10F3E6"/>
                      </a:solidFill>
                      <a:prstDash val="solid"/>
                      <a:round/>
                      <a:headEnd type="none" w="med" len="med"/>
                      <a:tailEnd type="none" w="med" len="med"/>
                    </a:lnL>
                    <a:lnR w="9525" cap="flat" cmpd="sng" algn="ctr">
                      <a:solidFill>
                        <a:srgbClr val="10F2E6"/>
                      </a:solidFill>
                      <a:prstDash val="solid"/>
                      <a:round/>
                      <a:headEnd type="none" w="med" len="med"/>
                      <a:tailEnd type="none" w="med" len="med"/>
                    </a:lnR>
                    <a:lnT w="9525" cap="flat" cmpd="sng" algn="ctr">
                      <a:solidFill>
                        <a:srgbClr val="10F3E6"/>
                      </a:solidFill>
                      <a:prstDash val="solid"/>
                      <a:round/>
                      <a:headEnd type="none" w="med" len="med"/>
                      <a:tailEnd type="none" w="med" len="med"/>
                    </a:lnT>
                    <a:lnB w="9525" cap="flat" cmpd="sng" algn="ctr">
                      <a:solidFill>
                        <a:srgbClr val="70FAE6"/>
                      </a:solidFill>
                      <a:prstDash val="solid"/>
                      <a:round/>
                      <a:headEnd type="none" w="med" len="med"/>
                      <a:tailEnd type="none" w="med" len="med"/>
                    </a:lnB>
                    <a:solidFill>
                      <a:srgbClr val="FFFFFF"/>
                    </a:solidFill>
                  </a:tcPr>
                </a:tc>
                <a:tc>
                  <a:txBody>
                    <a:bodyPr/>
                    <a:lstStyle/>
                    <a:p>
                      <a:pPr algn="r" rtl="0" fontAlgn="ctr"/>
                      <a:endParaRPr lang="en-US" sz="1000" dirty="0">
                        <a:solidFill>
                          <a:srgbClr val="000000"/>
                        </a:solidFill>
                        <a:effectLst/>
                        <a:latin typeface="Arial" panose="020B0604020202020204" pitchFamily="34" charset="0"/>
                        <a:cs typeface="Arial" panose="020B0604020202020204" pitchFamily="34" charset="0"/>
                      </a:endParaRPr>
                    </a:p>
                  </a:txBody>
                  <a:tcPr marL="8394" marR="8394" marT="0" marB="0" anchor="ctr">
                    <a:lnL w="9525" cap="flat" cmpd="sng" algn="ctr">
                      <a:solidFill>
                        <a:srgbClr val="10F2E6"/>
                      </a:solidFill>
                      <a:prstDash val="solid"/>
                      <a:round/>
                      <a:headEnd type="none" w="med" len="med"/>
                      <a:tailEnd type="none" w="med" len="med"/>
                    </a:lnL>
                    <a:lnR w="9525" cap="flat" cmpd="sng" algn="ctr">
                      <a:solidFill>
                        <a:srgbClr val="30F5E6"/>
                      </a:solidFill>
                      <a:prstDash val="solid"/>
                      <a:round/>
                      <a:headEnd type="none" w="med" len="med"/>
                      <a:tailEnd type="none" w="med" len="med"/>
                    </a:lnR>
                    <a:lnT w="9525" cap="flat" cmpd="sng" algn="ctr">
                      <a:solidFill>
                        <a:srgbClr val="10F2E6"/>
                      </a:solidFill>
                      <a:prstDash val="solid"/>
                      <a:round/>
                      <a:headEnd type="none" w="med" len="med"/>
                      <a:tailEnd type="none" w="med" len="med"/>
                    </a:lnT>
                    <a:lnB w="9525" cap="flat" cmpd="sng" algn="ctr">
                      <a:solidFill>
                        <a:srgbClr val="F0FCE6"/>
                      </a:solidFill>
                      <a:prstDash val="solid"/>
                      <a:round/>
                      <a:headEnd type="none" w="med" len="med"/>
                      <a:tailEnd type="none" w="med" len="med"/>
                    </a:lnB>
                    <a:solidFill>
                      <a:srgbClr val="FFFFFF"/>
                    </a:solidFill>
                  </a:tcPr>
                </a:tc>
                <a:tc>
                  <a:txBody>
                    <a:bodyPr/>
                    <a:lstStyle/>
                    <a:p>
                      <a:pPr algn="r" rtl="0" fontAlgn="ctr"/>
                      <a:endParaRPr lang="en-US" sz="1000" dirty="0">
                        <a:solidFill>
                          <a:srgbClr val="000000"/>
                        </a:solidFill>
                        <a:effectLst/>
                        <a:latin typeface="Arial" panose="020B0604020202020204" pitchFamily="34" charset="0"/>
                        <a:cs typeface="Arial" panose="020B0604020202020204" pitchFamily="34" charset="0"/>
                      </a:endParaRPr>
                    </a:p>
                  </a:txBody>
                  <a:tcPr marL="8394" marR="8394" marT="0" marB="0" anchor="ctr">
                    <a:lnL w="9525" cap="flat" cmpd="sng" algn="ctr">
                      <a:solidFill>
                        <a:srgbClr val="30F5E6"/>
                      </a:solidFill>
                      <a:prstDash val="solid"/>
                      <a:round/>
                      <a:headEnd type="none" w="med" len="med"/>
                      <a:tailEnd type="none" w="med" len="med"/>
                    </a:lnL>
                    <a:lnR w="9525" cap="flat" cmpd="sng" algn="ctr">
                      <a:solidFill>
                        <a:srgbClr val="70F8E6"/>
                      </a:solidFill>
                      <a:prstDash val="solid"/>
                      <a:round/>
                      <a:headEnd type="none" w="med" len="med"/>
                      <a:tailEnd type="none" w="med" len="med"/>
                    </a:lnR>
                    <a:lnT w="9525" cap="flat" cmpd="sng" algn="ctr">
                      <a:solidFill>
                        <a:srgbClr val="30F5E6"/>
                      </a:solidFill>
                      <a:prstDash val="solid"/>
                      <a:round/>
                      <a:headEnd type="none" w="med" len="med"/>
                      <a:tailEnd type="none" w="med" len="med"/>
                    </a:lnT>
                    <a:lnB w="9525" cap="flat" cmpd="sng" algn="ctr">
                      <a:solidFill>
                        <a:srgbClr val="F0FEE6"/>
                      </a:solidFill>
                      <a:prstDash val="solid"/>
                      <a:round/>
                      <a:headEnd type="none" w="med" len="med"/>
                      <a:tailEnd type="none" w="med" len="med"/>
                    </a:lnB>
                    <a:solidFill>
                      <a:srgbClr val="FFFFFF"/>
                    </a:solidFill>
                  </a:tcPr>
                </a:tc>
                <a:tc>
                  <a:txBody>
                    <a:bodyPr/>
                    <a:lstStyle/>
                    <a:p>
                      <a:pPr rtl="0" fontAlgn="ctr"/>
                      <a:endParaRPr lang="en-US" sz="1000" dirty="0">
                        <a:effectLst/>
                        <a:latin typeface="Arial" panose="020B0604020202020204" pitchFamily="34" charset="0"/>
                        <a:cs typeface="Arial" panose="020B0604020202020204" pitchFamily="34" charset="0"/>
                      </a:endParaRPr>
                    </a:p>
                  </a:txBody>
                  <a:tcPr marL="8394" marR="8394" marT="0" marB="0" anchor="ctr">
                    <a:lnL w="9525" cap="flat" cmpd="sng" algn="ctr">
                      <a:solidFill>
                        <a:srgbClr val="70F8E6"/>
                      </a:solidFill>
                      <a:prstDash val="solid"/>
                      <a:round/>
                      <a:headEnd type="none" w="med" len="med"/>
                      <a:tailEnd type="none" w="med" len="med"/>
                    </a:lnL>
                    <a:lnR w="9525" cap="flat" cmpd="sng" algn="ctr">
                      <a:solidFill>
                        <a:srgbClr val="70F8E6"/>
                      </a:solidFill>
                      <a:prstDash val="solid"/>
                      <a:round/>
                      <a:headEnd type="none" w="med" len="med"/>
                      <a:tailEnd type="none" w="med" len="med"/>
                    </a:lnR>
                    <a:lnT w="9525" cap="flat" cmpd="sng" algn="ctr">
                      <a:solidFill>
                        <a:srgbClr val="70F8E6"/>
                      </a:solidFill>
                      <a:prstDash val="solid"/>
                      <a:round/>
                      <a:headEnd type="none" w="med" len="med"/>
                      <a:tailEnd type="none" w="med" len="med"/>
                    </a:lnT>
                    <a:lnB w="9525" cap="flat" cmpd="sng" algn="ctr">
                      <a:solidFill>
                        <a:srgbClr val="70FEE6"/>
                      </a:solidFill>
                      <a:prstDash val="solid"/>
                      <a:round/>
                      <a:headEnd type="none" w="med" len="med"/>
                      <a:tailEnd type="none" w="med" len="med"/>
                    </a:lnB>
                    <a:solidFill>
                      <a:srgbClr val="FFFFFF"/>
                    </a:solidFill>
                  </a:tcPr>
                </a:tc>
                <a:extLst>
                  <a:ext uri="{0D108BD9-81ED-4DB2-BD59-A6C34878D82A}">
                    <a16:rowId xmlns:a16="http://schemas.microsoft.com/office/drawing/2014/main" val="2052618609"/>
                  </a:ext>
                </a:extLst>
              </a:tr>
              <a:tr h="145701">
                <a:tc>
                  <a:txBody>
                    <a:bodyPr/>
                    <a:lstStyle/>
                    <a:p>
                      <a:pPr rtl="0" fontAlgn="ctr"/>
                      <a:r>
                        <a:rPr lang="en-US" sz="1000" b="1" dirty="0">
                          <a:solidFill>
                            <a:srgbClr val="000000"/>
                          </a:solidFill>
                          <a:effectLst/>
                          <a:latin typeface="Arial" panose="020B0604020202020204" pitchFamily="34" charset="0"/>
                          <a:cs typeface="Arial" panose="020B0604020202020204" pitchFamily="34" charset="0"/>
                        </a:rPr>
                        <a:t>EXPENDITURES</a:t>
                      </a:r>
                    </a:p>
                  </a:txBody>
                  <a:tcPr marL="8394" marR="8394" marT="0" marB="0" anchor="ctr">
                    <a:lnL w="9525" cap="flat" cmpd="sng" algn="ctr">
                      <a:solidFill>
                        <a:srgbClr val="D0F6E6"/>
                      </a:solidFill>
                      <a:prstDash val="solid"/>
                      <a:round/>
                      <a:headEnd type="none" w="med" len="med"/>
                      <a:tailEnd type="none" w="med" len="med"/>
                    </a:lnL>
                    <a:lnR w="9525" cap="flat" cmpd="sng" algn="ctr">
                      <a:solidFill>
                        <a:srgbClr val="90FCE6"/>
                      </a:solidFill>
                      <a:prstDash val="solid"/>
                      <a:round/>
                      <a:headEnd type="none" w="med" len="med"/>
                      <a:tailEnd type="none" w="med" len="med"/>
                    </a:lnR>
                    <a:lnT w="9525" cap="flat" cmpd="sng" algn="ctr">
                      <a:solidFill>
                        <a:srgbClr val="D0F6E6"/>
                      </a:solidFill>
                      <a:prstDash val="solid"/>
                      <a:round/>
                      <a:headEnd type="none" w="med" len="med"/>
                      <a:tailEnd type="none" w="med" len="med"/>
                    </a:lnT>
                    <a:lnB w="9525" cap="flat" cmpd="sng" algn="ctr">
                      <a:solidFill>
                        <a:srgbClr val="D001E7"/>
                      </a:solidFill>
                      <a:prstDash val="solid"/>
                      <a:round/>
                      <a:headEnd type="none" w="med" len="med"/>
                      <a:tailEnd type="none" w="med" len="med"/>
                    </a:lnB>
                    <a:solidFill>
                      <a:srgbClr val="FFFFFF"/>
                    </a:solidFill>
                  </a:tcPr>
                </a:tc>
                <a:tc>
                  <a:txBody>
                    <a:bodyPr/>
                    <a:lstStyle/>
                    <a:p>
                      <a:pPr algn="r" rtl="0" fontAlgn="ctr"/>
                      <a:endParaRPr lang="en-US" sz="1000" dirty="0">
                        <a:solidFill>
                          <a:srgbClr val="000000"/>
                        </a:solidFill>
                        <a:effectLst/>
                        <a:latin typeface="Arial" panose="020B0604020202020204" pitchFamily="34" charset="0"/>
                        <a:cs typeface="Arial" panose="020B0604020202020204" pitchFamily="34" charset="0"/>
                      </a:endParaRPr>
                    </a:p>
                  </a:txBody>
                  <a:tcPr marL="8394" marR="8394" marT="0" marB="0" anchor="ctr">
                    <a:lnL w="9525" cap="flat" cmpd="sng" algn="ctr">
                      <a:solidFill>
                        <a:srgbClr val="90FCE6"/>
                      </a:solidFill>
                      <a:prstDash val="solid"/>
                      <a:round/>
                      <a:headEnd type="none" w="med" len="med"/>
                      <a:tailEnd type="none" w="med" len="med"/>
                    </a:lnL>
                    <a:lnR w="9525" cap="flat" cmpd="sng" algn="ctr">
                      <a:solidFill>
                        <a:srgbClr val="70FAE6"/>
                      </a:solidFill>
                      <a:prstDash val="solid"/>
                      <a:round/>
                      <a:headEnd type="none" w="med" len="med"/>
                      <a:tailEnd type="none" w="med" len="med"/>
                    </a:lnR>
                    <a:lnT w="9525" cap="flat" cmpd="sng" algn="ctr">
                      <a:solidFill>
                        <a:srgbClr val="90FCE6"/>
                      </a:solidFill>
                      <a:prstDash val="solid"/>
                      <a:round/>
                      <a:headEnd type="none" w="med" len="med"/>
                      <a:tailEnd type="none" w="med" len="med"/>
                    </a:lnT>
                    <a:lnB w="9525" cap="flat" cmpd="sng" algn="ctr">
                      <a:solidFill>
                        <a:srgbClr val="7001E7"/>
                      </a:solidFill>
                      <a:prstDash val="solid"/>
                      <a:round/>
                      <a:headEnd type="none" w="med" len="med"/>
                      <a:tailEnd type="none" w="med" len="med"/>
                    </a:lnB>
                    <a:solidFill>
                      <a:srgbClr val="FFFFFF"/>
                    </a:solidFill>
                  </a:tcPr>
                </a:tc>
                <a:tc>
                  <a:txBody>
                    <a:bodyPr/>
                    <a:lstStyle/>
                    <a:p>
                      <a:pPr algn="r" rtl="0" fontAlgn="ctr"/>
                      <a:endParaRPr lang="en-US" sz="1000" dirty="0">
                        <a:solidFill>
                          <a:srgbClr val="000000"/>
                        </a:solidFill>
                        <a:effectLst/>
                        <a:latin typeface="Arial" panose="020B0604020202020204" pitchFamily="34" charset="0"/>
                        <a:cs typeface="Arial" panose="020B0604020202020204" pitchFamily="34" charset="0"/>
                      </a:endParaRPr>
                    </a:p>
                  </a:txBody>
                  <a:tcPr marL="8394" marR="8394" marT="0" marB="0" anchor="ctr">
                    <a:lnL w="9525" cap="flat" cmpd="sng" algn="ctr">
                      <a:solidFill>
                        <a:srgbClr val="70FAE6"/>
                      </a:solidFill>
                      <a:prstDash val="solid"/>
                      <a:round/>
                      <a:headEnd type="none" w="med" len="med"/>
                      <a:tailEnd type="none" w="med" len="med"/>
                    </a:lnL>
                    <a:lnR w="9525" cap="flat" cmpd="sng" algn="ctr">
                      <a:solidFill>
                        <a:srgbClr val="F0FCE6"/>
                      </a:solidFill>
                      <a:prstDash val="solid"/>
                      <a:round/>
                      <a:headEnd type="none" w="med" len="med"/>
                      <a:tailEnd type="none" w="med" len="med"/>
                    </a:lnR>
                    <a:lnT w="9525" cap="flat" cmpd="sng" algn="ctr">
                      <a:solidFill>
                        <a:srgbClr val="70FAE6"/>
                      </a:solidFill>
                      <a:prstDash val="solid"/>
                      <a:round/>
                      <a:headEnd type="none" w="med" len="med"/>
                      <a:tailEnd type="none" w="med" len="med"/>
                    </a:lnT>
                    <a:lnB w="9525" cap="flat" cmpd="sng" algn="ctr">
                      <a:solidFill>
                        <a:srgbClr val="3002E7"/>
                      </a:solidFill>
                      <a:prstDash val="solid"/>
                      <a:round/>
                      <a:headEnd type="none" w="med" len="med"/>
                      <a:tailEnd type="none" w="med" len="med"/>
                    </a:lnB>
                    <a:solidFill>
                      <a:srgbClr val="FFFFFF"/>
                    </a:solidFill>
                  </a:tcPr>
                </a:tc>
                <a:tc>
                  <a:txBody>
                    <a:bodyPr/>
                    <a:lstStyle/>
                    <a:p>
                      <a:pPr algn="r" rtl="0" fontAlgn="ctr"/>
                      <a:endParaRPr lang="en-US" sz="1000" dirty="0">
                        <a:solidFill>
                          <a:srgbClr val="000000"/>
                        </a:solidFill>
                        <a:effectLst/>
                        <a:latin typeface="Arial" panose="020B0604020202020204" pitchFamily="34" charset="0"/>
                        <a:cs typeface="Arial" panose="020B0604020202020204" pitchFamily="34" charset="0"/>
                      </a:endParaRPr>
                    </a:p>
                  </a:txBody>
                  <a:tcPr marL="8394" marR="8394" marT="0" marB="0" anchor="ctr">
                    <a:lnL w="9525" cap="flat" cmpd="sng" algn="ctr">
                      <a:solidFill>
                        <a:srgbClr val="F0FCE6"/>
                      </a:solidFill>
                      <a:prstDash val="solid"/>
                      <a:round/>
                      <a:headEnd type="none" w="med" len="med"/>
                      <a:tailEnd type="none" w="med" len="med"/>
                    </a:lnL>
                    <a:lnR w="9525" cap="flat" cmpd="sng" algn="ctr">
                      <a:solidFill>
                        <a:srgbClr val="F0FEE6"/>
                      </a:solidFill>
                      <a:prstDash val="solid"/>
                      <a:round/>
                      <a:headEnd type="none" w="med" len="med"/>
                      <a:tailEnd type="none" w="med" len="med"/>
                    </a:lnR>
                    <a:lnT w="9525" cap="flat" cmpd="sng" algn="ctr">
                      <a:solidFill>
                        <a:srgbClr val="F0FCE6"/>
                      </a:solidFill>
                      <a:prstDash val="solid"/>
                      <a:round/>
                      <a:headEnd type="none" w="med" len="med"/>
                      <a:tailEnd type="none" w="med" len="med"/>
                    </a:lnT>
                    <a:lnB w="9525" cap="flat" cmpd="sng" algn="ctr">
                      <a:solidFill>
                        <a:srgbClr val="5007E7"/>
                      </a:solidFill>
                      <a:prstDash val="solid"/>
                      <a:round/>
                      <a:headEnd type="none" w="med" len="med"/>
                      <a:tailEnd type="none" w="med" len="med"/>
                    </a:lnB>
                    <a:solidFill>
                      <a:srgbClr val="FFFFFF"/>
                    </a:solidFill>
                  </a:tcPr>
                </a:tc>
                <a:tc>
                  <a:txBody>
                    <a:bodyPr/>
                    <a:lstStyle/>
                    <a:p>
                      <a:pPr algn="r" rtl="0" fontAlgn="ctr"/>
                      <a:endParaRPr lang="en-US" sz="1000" dirty="0">
                        <a:solidFill>
                          <a:srgbClr val="000000"/>
                        </a:solidFill>
                        <a:effectLst/>
                        <a:latin typeface="Arial" panose="020B0604020202020204" pitchFamily="34" charset="0"/>
                        <a:cs typeface="Arial" panose="020B0604020202020204" pitchFamily="34" charset="0"/>
                      </a:endParaRPr>
                    </a:p>
                  </a:txBody>
                  <a:tcPr marL="8394" marR="8394" marT="0" marB="0" anchor="ctr">
                    <a:lnL w="9525" cap="flat" cmpd="sng" algn="ctr">
                      <a:solidFill>
                        <a:srgbClr val="F0FEE6"/>
                      </a:solidFill>
                      <a:prstDash val="solid"/>
                      <a:round/>
                      <a:headEnd type="none" w="med" len="med"/>
                      <a:tailEnd type="none" w="med" len="med"/>
                    </a:lnL>
                    <a:lnR w="9525" cap="flat" cmpd="sng" algn="ctr">
                      <a:solidFill>
                        <a:srgbClr val="70FEE6"/>
                      </a:solidFill>
                      <a:prstDash val="solid"/>
                      <a:round/>
                      <a:headEnd type="none" w="med" len="med"/>
                      <a:tailEnd type="none" w="med" len="med"/>
                    </a:lnR>
                    <a:lnT w="9525" cap="flat" cmpd="sng" algn="ctr">
                      <a:solidFill>
                        <a:srgbClr val="F0FEE6"/>
                      </a:solidFill>
                      <a:prstDash val="solid"/>
                      <a:round/>
                      <a:headEnd type="none" w="med" len="med"/>
                      <a:tailEnd type="none" w="med" len="med"/>
                    </a:lnT>
                    <a:lnB w="9525" cap="flat" cmpd="sng" algn="ctr">
                      <a:solidFill>
                        <a:srgbClr val="9008E7"/>
                      </a:solidFill>
                      <a:prstDash val="solid"/>
                      <a:round/>
                      <a:headEnd type="none" w="med" len="med"/>
                      <a:tailEnd type="none" w="med" len="med"/>
                    </a:lnB>
                    <a:solidFill>
                      <a:srgbClr val="FFFFFF"/>
                    </a:solidFill>
                  </a:tcPr>
                </a:tc>
                <a:tc>
                  <a:txBody>
                    <a:bodyPr/>
                    <a:lstStyle/>
                    <a:p>
                      <a:pPr rtl="0" fontAlgn="ctr"/>
                      <a:endParaRPr lang="en-US" sz="1000" dirty="0">
                        <a:effectLst/>
                        <a:latin typeface="Arial" panose="020B0604020202020204" pitchFamily="34" charset="0"/>
                        <a:cs typeface="Arial" panose="020B0604020202020204" pitchFamily="34" charset="0"/>
                      </a:endParaRPr>
                    </a:p>
                  </a:txBody>
                  <a:tcPr marL="8394" marR="8394" marT="0" marB="0" anchor="ctr">
                    <a:lnL w="9525" cap="flat" cmpd="sng" algn="ctr">
                      <a:solidFill>
                        <a:srgbClr val="70FEE6"/>
                      </a:solidFill>
                      <a:prstDash val="solid"/>
                      <a:round/>
                      <a:headEnd type="none" w="med" len="med"/>
                      <a:tailEnd type="none" w="med" len="med"/>
                    </a:lnL>
                    <a:lnR w="9525" cap="flat" cmpd="sng" algn="ctr">
                      <a:solidFill>
                        <a:srgbClr val="70FEE6"/>
                      </a:solidFill>
                      <a:prstDash val="solid"/>
                      <a:round/>
                      <a:headEnd type="none" w="med" len="med"/>
                      <a:tailEnd type="none" w="med" len="med"/>
                    </a:lnR>
                    <a:lnT w="9525" cap="flat" cmpd="sng" algn="ctr">
                      <a:solidFill>
                        <a:srgbClr val="70FEE6"/>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extLst>
                  <a:ext uri="{0D108BD9-81ED-4DB2-BD59-A6C34878D82A}">
                    <a16:rowId xmlns:a16="http://schemas.microsoft.com/office/drawing/2014/main" val="953570173"/>
                  </a:ext>
                </a:extLst>
              </a:tr>
              <a:tr h="185442">
                <a:tc>
                  <a:txBody>
                    <a:bodyPr/>
                    <a:lstStyle/>
                    <a:p>
                      <a:pPr rtl="0" fontAlgn="ctr"/>
                      <a:r>
                        <a:rPr lang="en-US" sz="1000" b="1" dirty="0">
                          <a:solidFill>
                            <a:srgbClr val="000000"/>
                          </a:solidFill>
                          <a:effectLst/>
                          <a:latin typeface="Arial" panose="020B0604020202020204" pitchFamily="34" charset="0"/>
                          <a:cs typeface="Arial" panose="020B0604020202020204" pitchFamily="34" charset="0"/>
                        </a:rPr>
                        <a:t>General Government</a:t>
                      </a:r>
                    </a:p>
                  </a:txBody>
                  <a:tcPr marL="8394" marR="8394" marT="0" marB="0" anchor="ctr">
                    <a:lnL w="9525" cap="flat" cmpd="sng" algn="ctr">
                      <a:solidFill>
                        <a:srgbClr val="D001E7"/>
                      </a:solidFill>
                      <a:prstDash val="solid"/>
                      <a:round/>
                      <a:headEnd type="none" w="med" len="med"/>
                      <a:tailEnd type="none" w="med" len="med"/>
                    </a:lnL>
                    <a:lnR w="9525" cap="flat" cmpd="sng" algn="ctr">
                      <a:solidFill>
                        <a:srgbClr val="7001E7"/>
                      </a:solidFill>
                      <a:prstDash val="solid"/>
                      <a:round/>
                      <a:headEnd type="none" w="med" len="med"/>
                      <a:tailEnd type="none" w="med" len="med"/>
                    </a:lnR>
                    <a:lnT w="9525" cap="flat" cmpd="sng" algn="ctr">
                      <a:solidFill>
                        <a:srgbClr val="D001E7"/>
                      </a:solidFill>
                      <a:prstDash val="solid"/>
                      <a:round/>
                      <a:headEnd type="none" w="med" len="med"/>
                      <a:tailEnd type="none" w="med" len="med"/>
                    </a:lnT>
                    <a:lnB w="9525" cap="flat" cmpd="sng" algn="ctr">
                      <a:solidFill>
                        <a:srgbClr val="100BE7"/>
                      </a:solidFill>
                      <a:prstDash val="solid"/>
                      <a:round/>
                      <a:headEnd type="none" w="med" len="med"/>
                      <a:tailEnd type="none" w="med" len="med"/>
                    </a:lnB>
                    <a:solidFill>
                      <a:srgbClr val="FFFFFF"/>
                    </a:solidFill>
                  </a:tcPr>
                </a:tc>
                <a:tc>
                  <a:txBody>
                    <a:bodyPr/>
                    <a:lstStyle/>
                    <a:p>
                      <a:pPr algn="r" rtl="0" fontAlgn="ctr"/>
                      <a:r>
                        <a:rPr lang="en-US" sz="1000" dirty="0">
                          <a:solidFill>
                            <a:srgbClr val="000000"/>
                          </a:solidFill>
                          <a:effectLst/>
                          <a:latin typeface="Arial" panose="020B0604020202020204" pitchFamily="34" charset="0"/>
                          <a:cs typeface="Arial" panose="020B0604020202020204" pitchFamily="34" charset="0"/>
                        </a:rPr>
                        <a:t>200,218.00</a:t>
                      </a:r>
                    </a:p>
                  </a:txBody>
                  <a:tcPr marL="8394" marR="8394" marT="0" marB="0" anchor="ctr">
                    <a:lnL w="9525" cap="flat" cmpd="sng" algn="ctr">
                      <a:solidFill>
                        <a:srgbClr val="7001E7"/>
                      </a:solidFill>
                      <a:prstDash val="solid"/>
                      <a:round/>
                      <a:headEnd type="none" w="med" len="med"/>
                      <a:tailEnd type="none" w="med" len="med"/>
                    </a:lnL>
                    <a:lnR w="9525" cap="flat" cmpd="sng" algn="ctr">
                      <a:solidFill>
                        <a:srgbClr val="3002E7"/>
                      </a:solidFill>
                      <a:prstDash val="solid"/>
                      <a:round/>
                      <a:headEnd type="none" w="med" len="med"/>
                      <a:tailEnd type="none" w="med" len="med"/>
                    </a:lnR>
                    <a:lnT w="9525" cap="flat" cmpd="sng" algn="ctr">
                      <a:solidFill>
                        <a:srgbClr val="7001E7"/>
                      </a:solidFill>
                      <a:prstDash val="solid"/>
                      <a:round/>
                      <a:headEnd type="none" w="med" len="med"/>
                      <a:tailEnd type="none" w="med" len="med"/>
                    </a:lnT>
                    <a:lnB w="9525" cap="flat" cmpd="sng" algn="ctr">
                      <a:solidFill>
                        <a:srgbClr val="100BE7"/>
                      </a:solidFill>
                      <a:prstDash val="solid"/>
                      <a:round/>
                      <a:headEnd type="none" w="med" len="med"/>
                      <a:tailEnd type="none" w="med" len="med"/>
                    </a:lnB>
                    <a:solidFill>
                      <a:srgbClr val="FFFFFF"/>
                    </a:solidFill>
                  </a:tcPr>
                </a:tc>
                <a:tc>
                  <a:txBody>
                    <a:bodyPr/>
                    <a:lstStyle/>
                    <a:p>
                      <a:pPr algn="r" rtl="0" fontAlgn="ctr"/>
                      <a:endParaRPr lang="en-US" sz="1000" dirty="0">
                        <a:solidFill>
                          <a:srgbClr val="000000"/>
                        </a:solidFill>
                        <a:effectLst/>
                        <a:latin typeface="Arial" panose="020B0604020202020204" pitchFamily="34" charset="0"/>
                        <a:cs typeface="Arial" panose="020B0604020202020204" pitchFamily="34" charset="0"/>
                      </a:endParaRPr>
                    </a:p>
                  </a:txBody>
                  <a:tcPr marL="8394" marR="8394" marT="0" marB="0" anchor="ctr">
                    <a:lnL w="9525" cap="flat" cmpd="sng" algn="ctr">
                      <a:solidFill>
                        <a:srgbClr val="3002E7"/>
                      </a:solidFill>
                      <a:prstDash val="solid"/>
                      <a:round/>
                      <a:headEnd type="none" w="med" len="med"/>
                      <a:tailEnd type="none" w="med" len="med"/>
                    </a:lnL>
                    <a:lnR w="9525" cap="flat" cmpd="sng" algn="ctr">
                      <a:solidFill>
                        <a:srgbClr val="5007E7"/>
                      </a:solidFill>
                      <a:prstDash val="solid"/>
                      <a:round/>
                      <a:headEnd type="none" w="med" len="med"/>
                      <a:tailEnd type="none" w="med" len="med"/>
                    </a:lnR>
                    <a:lnT w="9525" cap="flat" cmpd="sng" algn="ctr">
                      <a:solidFill>
                        <a:srgbClr val="3002E7"/>
                      </a:solidFill>
                      <a:prstDash val="solid"/>
                      <a:round/>
                      <a:headEnd type="none" w="med" len="med"/>
                      <a:tailEnd type="none" w="med" len="med"/>
                    </a:lnT>
                    <a:lnB w="9525" cap="flat" cmpd="sng" algn="ctr">
                      <a:solidFill>
                        <a:srgbClr val="300FE7"/>
                      </a:solidFill>
                      <a:prstDash val="solid"/>
                      <a:round/>
                      <a:headEnd type="none" w="med" len="med"/>
                      <a:tailEnd type="none" w="med" len="med"/>
                    </a:lnB>
                    <a:solidFill>
                      <a:srgbClr val="FFFFFF"/>
                    </a:solidFill>
                  </a:tcPr>
                </a:tc>
                <a:tc>
                  <a:txBody>
                    <a:bodyPr/>
                    <a:lstStyle/>
                    <a:p>
                      <a:pPr algn="r" rtl="0" fontAlgn="b"/>
                      <a:r>
                        <a:rPr lang="en-US" sz="1000" dirty="0">
                          <a:effectLst/>
                          <a:latin typeface="Arial" panose="020B0604020202020204" pitchFamily="34" charset="0"/>
                          <a:cs typeface="Arial" panose="020B0604020202020204" pitchFamily="34" charset="0"/>
                        </a:rPr>
                        <a:t>210,518.00</a:t>
                      </a:r>
                    </a:p>
                  </a:txBody>
                  <a:tcPr marL="8394" marR="8394" marT="0" marB="0" anchor="b">
                    <a:lnL w="9525" cap="flat" cmpd="sng" algn="ctr">
                      <a:solidFill>
                        <a:srgbClr val="5007E7"/>
                      </a:solidFill>
                      <a:prstDash val="solid"/>
                      <a:round/>
                      <a:headEnd type="none" w="med" len="med"/>
                      <a:tailEnd type="none" w="med" len="med"/>
                    </a:lnL>
                    <a:lnR w="9525" cap="flat" cmpd="sng" algn="ctr">
                      <a:solidFill>
                        <a:srgbClr val="9008E7"/>
                      </a:solidFill>
                      <a:prstDash val="solid"/>
                      <a:round/>
                      <a:headEnd type="none" w="med" len="med"/>
                      <a:tailEnd type="none" w="med" len="med"/>
                    </a:lnR>
                    <a:lnT w="9525" cap="flat" cmpd="sng" algn="ctr">
                      <a:solidFill>
                        <a:srgbClr val="5007E7"/>
                      </a:solidFill>
                      <a:prstDash val="solid"/>
                      <a:round/>
                      <a:headEnd type="none" w="med" len="med"/>
                      <a:tailEnd type="none" w="med" len="med"/>
                    </a:lnT>
                    <a:lnB w="9525" cap="flat" cmpd="sng" algn="ctr">
                      <a:solidFill>
                        <a:srgbClr val="B00DE7"/>
                      </a:solidFill>
                      <a:prstDash val="solid"/>
                      <a:round/>
                      <a:headEnd type="none" w="med" len="med"/>
                      <a:tailEnd type="none" w="med" len="med"/>
                    </a:lnB>
                  </a:tcPr>
                </a:tc>
                <a:tc>
                  <a:txBody>
                    <a:bodyPr/>
                    <a:lstStyle/>
                    <a:p>
                      <a:pPr algn="r" rtl="0" fontAlgn="ctr"/>
                      <a:endParaRPr lang="en-US" sz="1000" dirty="0">
                        <a:solidFill>
                          <a:srgbClr val="000000"/>
                        </a:solidFill>
                        <a:effectLst/>
                        <a:latin typeface="Arial" panose="020B0604020202020204" pitchFamily="34" charset="0"/>
                        <a:cs typeface="Arial" panose="020B0604020202020204" pitchFamily="34" charset="0"/>
                      </a:endParaRPr>
                    </a:p>
                  </a:txBody>
                  <a:tcPr marL="8394" marR="8394" marT="0" marB="0" anchor="ctr">
                    <a:lnL w="9525" cap="flat" cmpd="sng" algn="ctr">
                      <a:solidFill>
                        <a:srgbClr val="9008E7"/>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9008E7"/>
                      </a:solidFill>
                      <a:prstDash val="solid"/>
                      <a:round/>
                      <a:headEnd type="none" w="med" len="med"/>
                      <a:tailEnd type="none" w="med" len="med"/>
                    </a:lnT>
                    <a:lnB w="9525" cap="flat" cmpd="sng" algn="ctr">
                      <a:solidFill>
                        <a:srgbClr val="F011E7"/>
                      </a:solidFill>
                      <a:prstDash val="solid"/>
                      <a:round/>
                      <a:headEnd type="none" w="med" len="med"/>
                      <a:tailEnd type="none" w="med" len="med"/>
                    </a:lnB>
                    <a:solidFill>
                      <a:srgbClr val="FFFFFF"/>
                    </a:solidFill>
                  </a:tcPr>
                </a:tc>
                <a:tc>
                  <a:txBody>
                    <a:bodyPr/>
                    <a:lstStyle/>
                    <a:p>
                      <a:pPr algn="r" rtl="0" fontAlgn="ctr"/>
                      <a:endParaRPr lang="en-US" sz="1000" b="1" dirty="0">
                        <a:effectLst/>
                        <a:latin typeface="Arial" panose="020B0604020202020204" pitchFamily="34" charset="0"/>
                        <a:cs typeface="Arial" panose="020B0604020202020204" pitchFamily="34" charset="0"/>
                      </a:endParaRPr>
                    </a:p>
                  </a:txBody>
                  <a:tcPr marL="8394" marR="8394" marT="0" marB="0"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extLst>
                  <a:ext uri="{0D108BD9-81ED-4DB2-BD59-A6C34878D82A}">
                    <a16:rowId xmlns:a16="http://schemas.microsoft.com/office/drawing/2014/main" val="2589961005"/>
                  </a:ext>
                </a:extLst>
              </a:tr>
              <a:tr h="185442">
                <a:tc>
                  <a:txBody>
                    <a:bodyPr/>
                    <a:lstStyle/>
                    <a:p>
                      <a:pPr rtl="0" fontAlgn="ctr"/>
                      <a:r>
                        <a:rPr lang="en-US" sz="1000" b="1" dirty="0">
                          <a:solidFill>
                            <a:srgbClr val="000000"/>
                          </a:solidFill>
                          <a:effectLst/>
                          <a:latin typeface="Arial" panose="020B0604020202020204" pitchFamily="34" charset="0"/>
                          <a:cs typeface="Arial" panose="020B0604020202020204" pitchFamily="34" charset="0"/>
                        </a:rPr>
                        <a:t>Public Safety</a:t>
                      </a:r>
                    </a:p>
                  </a:txBody>
                  <a:tcPr marL="8394" marR="8394" marT="0" marB="0" anchor="ctr">
                    <a:lnL w="9525" cap="flat" cmpd="sng" algn="ctr">
                      <a:solidFill>
                        <a:srgbClr val="100BE7"/>
                      </a:solidFill>
                      <a:prstDash val="solid"/>
                      <a:round/>
                      <a:headEnd type="none" w="med" len="med"/>
                      <a:tailEnd type="none" w="med" len="med"/>
                    </a:lnL>
                    <a:lnR w="9525" cap="flat" cmpd="sng" algn="ctr">
                      <a:solidFill>
                        <a:srgbClr val="100BE7"/>
                      </a:solidFill>
                      <a:prstDash val="solid"/>
                      <a:round/>
                      <a:headEnd type="none" w="med" len="med"/>
                      <a:tailEnd type="none" w="med" len="med"/>
                    </a:lnR>
                    <a:lnT w="9525" cap="flat" cmpd="sng" algn="ctr">
                      <a:solidFill>
                        <a:srgbClr val="100BE7"/>
                      </a:solidFill>
                      <a:prstDash val="solid"/>
                      <a:round/>
                      <a:headEnd type="none" w="med" len="med"/>
                      <a:tailEnd type="none" w="med" len="med"/>
                    </a:lnT>
                    <a:lnB w="9525" cap="flat" cmpd="sng" algn="ctr">
                      <a:solidFill>
                        <a:srgbClr val="D011E7"/>
                      </a:solidFill>
                      <a:prstDash val="solid"/>
                      <a:round/>
                      <a:headEnd type="none" w="med" len="med"/>
                      <a:tailEnd type="none" w="med" len="med"/>
                    </a:lnB>
                    <a:solidFill>
                      <a:srgbClr val="FFFFFF"/>
                    </a:solidFill>
                  </a:tcPr>
                </a:tc>
                <a:tc>
                  <a:txBody>
                    <a:bodyPr/>
                    <a:lstStyle/>
                    <a:p>
                      <a:pPr algn="r" rtl="0" fontAlgn="ctr"/>
                      <a:r>
                        <a:rPr lang="en-US" sz="1000" dirty="0">
                          <a:solidFill>
                            <a:srgbClr val="000000"/>
                          </a:solidFill>
                          <a:effectLst/>
                          <a:latin typeface="Arial" panose="020B0604020202020204" pitchFamily="34" charset="0"/>
                          <a:cs typeface="Arial" panose="020B0604020202020204" pitchFamily="34" charset="0"/>
                        </a:rPr>
                        <a:t>124,532.00</a:t>
                      </a:r>
                    </a:p>
                  </a:txBody>
                  <a:tcPr marL="8394" marR="8394" marT="0" marB="0" anchor="ctr">
                    <a:lnL w="9525" cap="flat" cmpd="sng" algn="ctr">
                      <a:solidFill>
                        <a:srgbClr val="100BE7"/>
                      </a:solidFill>
                      <a:prstDash val="solid"/>
                      <a:round/>
                      <a:headEnd type="none" w="med" len="med"/>
                      <a:tailEnd type="none" w="med" len="med"/>
                    </a:lnL>
                    <a:lnR w="9525" cap="flat" cmpd="sng" algn="ctr">
                      <a:solidFill>
                        <a:srgbClr val="300FE7"/>
                      </a:solidFill>
                      <a:prstDash val="solid"/>
                      <a:round/>
                      <a:headEnd type="none" w="med" len="med"/>
                      <a:tailEnd type="none" w="med" len="med"/>
                    </a:lnR>
                    <a:lnT w="9525" cap="flat" cmpd="sng" algn="ctr">
                      <a:solidFill>
                        <a:srgbClr val="100BE7"/>
                      </a:solidFill>
                      <a:prstDash val="solid"/>
                      <a:round/>
                      <a:headEnd type="none" w="med" len="med"/>
                      <a:tailEnd type="none" w="med" len="med"/>
                    </a:lnT>
                    <a:lnB w="9525" cap="flat" cmpd="sng" algn="ctr">
                      <a:solidFill>
                        <a:srgbClr val="3017E7"/>
                      </a:solidFill>
                      <a:prstDash val="solid"/>
                      <a:round/>
                      <a:headEnd type="none" w="med" len="med"/>
                      <a:tailEnd type="none" w="med" len="med"/>
                    </a:lnB>
                    <a:solidFill>
                      <a:srgbClr val="FFFFFF"/>
                    </a:solidFill>
                  </a:tcPr>
                </a:tc>
                <a:tc>
                  <a:txBody>
                    <a:bodyPr/>
                    <a:lstStyle/>
                    <a:p>
                      <a:pPr algn="r" rtl="0" fontAlgn="ctr"/>
                      <a:endParaRPr lang="en-US" sz="1000" dirty="0">
                        <a:solidFill>
                          <a:srgbClr val="000000"/>
                        </a:solidFill>
                        <a:effectLst/>
                        <a:latin typeface="Arial" panose="020B0604020202020204" pitchFamily="34" charset="0"/>
                        <a:cs typeface="Arial" panose="020B0604020202020204" pitchFamily="34" charset="0"/>
                      </a:endParaRPr>
                    </a:p>
                  </a:txBody>
                  <a:tcPr marL="8394" marR="8394" marT="0" marB="0" anchor="ctr">
                    <a:lnL w="9525" cap="flat" cmpd="sng" algn="ctr">
                      <a:solidFill>
                        <a:srgbClr val="300FE7"/>
                      </a:solidFill>
                      <a:prstDash val="solid"/>
                      <a:round/>
                      <a:headEnd type="none" w="med" len="med"/>
                      <a:tailEnd type="none" w="med" len="med"/>
                    </a:lnL>
                    <a:lnR w="9525" cap="flat" cmpd="sng" algn="ctr">
                      <a:solidFill>
                        <a:srgbClr val="B00DE7"/>
                      </a:solidFill>
                      <a:prstDash val="solid"/>
                      <a:round/>
                      <a:headEnd type="none" w="med" len="med"/>
                      <a:tailEnd type="none" w="med" len="med"/>
                    </a:lnR>
                    <a:lnT w="9525" cap="flat" cmpd="sng" algn="ctr">
                      <a:solidFill>
                        <a:srgbClr val="300FE7"/>
                      </a:solidFill>
                      <a:prstDash val="solid"/>
                      <a:round/>
                      <a:headEnd type="none" w="med" len="med"/>
                      <a:tailEnd type="none" w="med" len="med"/>
                    </a:lnT>
                    <a:lnB w="9525" cap="flat" cmpd="sng" algn="ctr">
                      <a:solidFill>
                        <a:srgbClr val="7018E7"/>
                      </a:solidFill>
                      <a:prstDash val="solid"/>
                      <a:round/>
                      <a:headEnd type="none" w="med" len="med"/>
                      <a:tailEnd type="none" w="med" len="med"/>
                    </a:lnB>
                    <a:solidFill>
                      <a:srgbClr val="FFFFFF"/>
                    </a:solidFill>
                  </a:tcPr>
                </a:tc>
                <a:tc>
                  <a:txBody>
                    <a:bodyPr/>
                    <a:lstStyle/>
                    <a:p>
                      <a:pPr algn="r" rtl="0" fontAlgn="b"/>
                      <a:r>
                        <a:rPr lang="en-US" sz="1000" dirty="0">
                          <a:effectLst/>
                          <a:latin typeface="Arial" panose="020B0604020202020204" pitchFamily="34" charset="0"/>
                          <a:cs typeface="Arial" panose="020B0604020202020204" pitchFamily="34" charset="0"/>
                        </a:rPr>
                        <a:t>85,182.00</a:t>
                      </a:r>
                    </a:p>
                  </a:txBody>
                  <a:tcPr marL="8394" marR="8394" marT="0" marB="0" anchor="b">
                    <a:lnL w="9525" cap="flat" cmpd="sng" algn="ctr">
                      <a:solidFill>
                        <a:srgbClr val="B00DE7"/>
                      </a:solidFill>
                      <a:prstDash val="solid"/>
                      <a:round/>
                      <a:headEnd type="none" w="med" len="med"/>
                      <a:tailEnd type="none" w="med" len="med"/>
                    </a:lnL>
                    <a:lnR w="9525" cap="flat" cmpd="sng" algn="ctr">
                      <a:solidFill>
                        <a:srgbClr val="F011E7"/>
                      </a:solidFill>
                      <a:prstDash val="solid"/>
                      <a:round/>
                      <a:headEnd type="none" w="med" len="med"/>
                      <a:tailEnd type="none" w="med" len="med"/>
                    </a:lnR>
                    <a:lnT w="9525" cap="flat" cmpd="sng" algn="ctr">
                      <a:solidFill>
                        <a:srgbClr val="B00DE7"/>
                      </a:solidFill>
                      <a:prstDash val="solid"/>
                      <a:round/>
                      <a:headEnd type="none" w="med" len="med"/>
                      <a:tailEnd type="none" w="med" len="med"/>
                    </a:lnT>
                    <a:lnB w="9525" cap="flat" cmpd="sng" algn="ctr">
                      <a:solidFill>
                        <a:srgbClr val="501AE7"/>
                      </a:solidFill>
                      <a:prstDash val="solid"/>
                      <a:round/>
                      <a:headEnd type="none" w="med" len="med"/>
                      <a:tailEnd type="none" w="med" len="med"/>
                    </a:lnB>
                  </a:tcPr>
                </a:tc>
                <a:tc>
                  <a:txBody>
                    <a:bodyPr/>
                    <a:lstStyle/>
                    <a:p>
                      <a:pPr algn="r" rtl="0" fontAlgn="ctr"/>
                      <a:endParaRPr lang="en-US" sz="1000" dirty="0">
                        <a:solidFill>
                          <a:srgbClr val="000000"/>
                        </a:solidFill>
                        <a:effectLst/>
                        <a:latin typeface="Arial" panose="020B0604020202020204" pitchFamily="34" charset="0"/>
                        <a:cs typeface="Arial" panose="020B0604020202020204" pitchFamily="34" charset="0"/>
                      </a:endParaRPr>
                    </a:p>
                  </a:txBody>
                  <a:tcPr marL="8394" marR="8394" marT="0" marB="0" anchor="ctr">
                    <a:lnL w="9525" cap="flat" cmpd="sng" algn="ctr">
                      <a:solidFill>
                        <a:srgbClr val="F011E7"/>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F011E7"/>
                      </a:solidFill>
                      <a:prstDash val="solid"/>
                      <a:round/>
                      <a:headEnd type="none" w="med" len="med"/>
                      <a:tailEnd type="none" w="med" len="med"/>
                    </a:lnT>
                    <a:lnB w="9525" cap="flat" cmpd="sng" algn="ctr">
                      <a:solidFill>
                        <a:srgbClr val="D01CE7"/>
                      </a:solidFill>
                      <a:prstDash val="solid"/>
                      <a:round/>
                      <a:headEnd type="none" w="med" len="med"/>
                      <a:tailEnd type="none" w="med" len="med"/>
                    </a:lnB>
                    <a:solidFill>
                      <a:srgbClr val="FFFFFF"/>
                    </a:solidFill>
                  </a:tcPr>
                </a:tc>
                <a:tc>
                  <a:txBody>
                    <a:bodyPr/>
                    <a:lstStyle/>
                    <a:p>
                      <a:pPr algn="r" rtl="0" fontAlgn="ctr"/>
                      <a:endParaRPr lang="en-US" sz="1000" b="1" dirty="0">
                        <a:effectLst/>
                        <a:latin typeface="Arial" panose="020B0604020202020204" pitchFamily="34" charset="0"/>
                        <a:cs typeface="Arial" panose="020B0604020202020204" pitchFamily="34" charset="0"/>
                      </a:endParaRPr>
                    </a:p>
                  </a:txBody>
                  <a:tcPr marL="8394" marR="8394" marT="0" marB="0"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extLst>
                  <a:ext uri="{0D108BD9-81ED-4DB2-BD59-A6C34878D82A}">
                    <a16:rowId xmlns:a16="http://schemas.microsoft.com/office/drawing/2014/main" val="3541386729"/>
                  </a:ext>
                </a:extLst>
              </a:tr>
              <a:tr h="185442">
                <a:tc>
                  <a:txBody>
                    <a:bodyPr/>
                    <a:lstStyle/>
                    <a:p>
                      <a:pPr rtl="0" fontAlgn="ctr"/>
                      <a:r>
                        <a:rPr lang="en-US" sz="1000" b="1" dirty="0">
                          <a:solidFill>
                            <a:srgbClr val="000000"/>
                          </a:solidFill>
                          <a:effectLst/>
                          <a:latin typeface="Arial" panose="020B0604020202020204" pitchFamily="34" charset="0"/>
                          <a:cs typeface="Arial" panose="020B0604020202020204" pitchFamily="34" charset="0"/>
                        </a:rPr>
                        <a:t>Public Works-Transportation </a:t>
                      </a:r>
                    </a:p>
                  </a:txBody>
                  <a:tcPr marL="8394" marR="8394" marT="0" marB="0" anchor="ctr">
                    <a:lnL w="9525" cap="flat" cmpd="sng" algn="ctr">
                      <a:solidFill>
                        <a:srgbClr val="D011E7"/>
                      </a:solidFill>
                      <a:prstDash val="solid"/>
                      <a:round/>
                      <a:headEnd type="none" w="med" len="med"/>
                      <a:tailEnd type="none" w="med" len="med"/>
                    </a:lnL>
                    <a:lnR w="9525" cap="flat" cmpd="sng" algn="ctr">
                      <a:solidFill>
                        <a:srgbClr val="3017E7"/>
                      </a:solidFill>
                      <a:prstDash val="solid"/>
                      <a:round/>
                      <a:headEnd type="none" w="med" len="med"/>
                      <a:tailEnd type="none" w="med" len="med"/>
                    </a:lnR>
                    <a:lnT w="9525" cap="flat" cmpd="sng" algn="ctr">
                      <a:solidFill>
                        <a:srgbClr val="D011E7"/>
                      </a:solidFill>
                      <a:prstDash val="solid"/>
                      <a:round/>
                      <a:headEnd type="none" w="med" len="med"/>
                      <a:tailEnd type="none" w="med" len="med"/>
                    </a:lnT>
                    <a:lnB w="9525" cap="flat" cmpd="sng" algn="ctr">
                      <a:solidFill>
                        <a:srgbClr val="D020E7"/>
                      </a:solidFill>
                      <a:prstDash val="solid"/>
                      <a:round/>
                      <a:headEnd type="none" w="med" len="med"/>
                      <a:tailEnd type="none" w="med" len="med"/>
                    </a:lnB>
                    <a:solidFill>
                      <a:srgbClr val="FFFFFF"/>
                    </a:solidFill>
                  </a:tcPr>
                </a:tc>
                <a:tc>
                  <a:txBody>
                    <a:bodyPr/>
                    <a:lstStyle/>
                    <a:p>
                      <a:pPr algn="r" rtl="0" fontAlgn="ctr"/>
                      <a:r>
                        <a:rPr lang="en-US" sz="1000" dirty="0">
                          <a:solidFill>
                            <a:srgbClr val="000000"/>
                          </a:solidFill>
                          <a:effectLst/>
                          <a:latin typeface="Arial" panose="020B0604020202020204" pitchFamily="34" charset="0"/>
                          <a:cs typeface="Arial" panose="020B0604020202020204" pitchFamily="34" charset="0"/>
                        </a:rPr>
                        <a:t>524,722.00</a:t>
                      </a:r>
                    </a:p>
                  </a:txBody>
                  <a:tcPr marL="8394" marR="8394" marT="0" marB="0" anchor="ctr">
                    <a:lnL w="9525" cap="flat" cmpd="sng" algn="ctr">
                      <a:solidFill>
                        <a:srgbClr val="3017E7"/>
                      </a:solidFill>
                      <a:prstDash val="solid"/>
                      <a:round/>
                      <a:headEnd type="none" w="med" len="med"/>
                      <a:tailEnd type="none" w="med" len="med"/>
                    </a:lnL>
                    <a:lnR w="9525" cap="flat" cmpd="sng" algn="ctr">
                      <a:solidFill>
                        <a:srgbClr val="7018E7"/>
                      </a:solidFill>
                      <a:prstDash val="solid"/>
                      <a:round/>
                      <a:headEnd type="none" w="med" len="med"/>
                      <a:tailEnd type="none" w="med" len="med"/>
                    </a:lnR>
                    <a:lnT w="9525" cap="flat" cmpd="sng" algn="ctr">
                      <a:solidFill>
                        <a:srgbClr val="3017E7"/>
                      </a:solidFill>
                      <a:prstDash val="solid"/>
                      <a:round/>
                      <a:headEnd type="none" w="med" len="med"/>
                      <a:tailEnd type="none" w="med" len="med"/>
                    </a:lnT>
                    <a:lnB w="9525" cap="flat" cmpd="sng" algn="ctr">
                      <a:solidFill>
                        <a:srgbClr val="3020E7"/>
                      </a:solidFill>
                      <a:prstDash val="solid"/>
                      <a:round/>
                      <a:headEnd type="none" w="med" len="med"/>
                      <a:tailEnd type="none" w="med" len="med"/>
                    </a:lnB>
                    <a:solidFill>
                      <a:srgbClr val="FFFFFF"/>
                    </a:solidFill>
                  </a:tcPr>
                </a:tc>
                <a:tc>
                  <a:txBody>
                    <a:bodyPr/>
                    <a:lstStyle/>
                    <a:p>
                      <a:pPr algn="r" rtl="0" fontAlgn="ctr"/>
                      <a:endParaRPr lang="en-US" sz="1000" dirty="0">
                        <a:solidFill>
                          <a:srgbClr val="000000"/>
                        </a:solidFill>
                        <a:effectLst/>
                        <a:latin typeface="Arial" panose="020B0604020202020204" pitchFamily="34" charset="0"/>
                        <a:cs typeface="Arial" panose="020B0604020202020204" pitchFamily="34" charset="0"/>
                      </a:endParaRPr>
                    </a:p>
                  </a:txBody>
                  <a:tcPr marL="8394" marR="8394" marT="0" marB="0" anchor="ctr">
                    <a:lnL w="9525" cap="flat" cmpd="sng" algn="ctr">
                      <a:solidFill>
                        <a:srgbClr val="7018E7"/>
                      </a:solidFill>
                      <a:prstDash val="solid"/>
                      <a:round/>
                      <a:headEnd type="none" w="med" len="med"/>
                      <a:tailEnd type="none" w="med" len="med"/>
                    </a:lnL>
                    <a:lnR w="9525" cap="flat" cmpd="sng" algn="ctr">
                      <a:solidFill>
                        <a:srgbClr val="501AE7"/>
                      </a:solidFill>
                      <a:prstDash val="solid"/>
                      <a:round/>
                      <a:headEnd type="none" w="med" len="med"/>
                      <a:tailEnd type="none" w="med" len="med"/>
                    </a:lnR>
                    <a:lnT w="9525" cap="flat" cmpd="sng" algn="ctr">
                      <a:solidFill>
                        <a:srgbClr val="7018E7"/>
                      </a:solidFill>
                      <a:prstDash val="solid"/>
                      <a:round/>
                      <a:headEnd type="none" w="med" len="med"/>
                      <a:tailEnd type="none" w="med" len="med"/>
                    </a:lnT>
                    <a:lnB w="9525" cap="flat" cmpd="sng" algn="ctr">
                      <a:solidFill>
                        <a:srgbClr val="D021E7"/>
                      </a:solidFill>
                      <a:prstDash val="solid"/>
                      <a:round/>
                      <a:headEnd type="none" w="med" len="med"/>
                      <a:tailEnd type="none" w="med" len="med"/>
                    </a:lnB>
                    <a:solidFill>
                      <a:srgbClr val="FFFFFF"/>
                    </a:solidFill>
                  </a:tcPr>
                </a:tc>
                <a:tc>
                  <a:txBody>
                    <a:bodyPr/>
                    <a:lstStyle/>
                    <a:p>
                      <a:pPr algn="r" rtl="0" fontAlgn="b"/>
                      <a:r>
                        <a:rPr lang="en-US" sz="1000" dirty="0">
                          <a:effectLst/>
                          <a:latin typeface="Arial" panose="020B0604020202020204" pitchFamily="34" charset="0"/>
                          <a:cs typeface="Arial" panose="020B0604020202020204" pitchFamily="34" charset="0"/>
                        </a:rPr>
                        <a:t>528,900.00</a:t>
                      </a:r>
                    </a:p>
                  </a:txBody>
                  <a:tcPr marL="8394" marR="8394" marT="0" marB="0" anchor="b">
                    <a:lnL w="9525" cap="flat" cmpd="sng" algn="ctr">
                      <a:solidFill>
                        <a:srgbClr val="501AE7"/>
                      </a:solidFill>
                      <a:prstDash val="solid"/>
                      <a:round/>
                      <a:headEnd type="none" w="med" len="med"/>
                      <a:tailEnd type="none" w="med" len="med"/>
                    </a:lnL>
                    <a:lnR w="9525" cap="flat" cmpd="sng" algn="ctr">
                      <a:solidFill>
                        <a:srgbClr val="D01CE7"/>
                      </a:solidFill>
                      <a:prstDash val="solid"/>
                      <a:round/>
                      <a:headEnd type="none" w="med" len="med"/>
                      <a:tailEnd type="none" w="med" len="med"/>
                    </a:lnR>
                    <a:lnT w="9525" cap="flat" cmpd="sng" algn="ctr">
                      <a:solidFill>
                        <a:srgbClr val="501AE7"/>
                      </a:solidFill>
                      <a:prstDash val="solid"/>
                      <a:round/>
                      <a:headEnd type="none" w="med" len="med"/>
                      <a:tailEnd type="none" w="med" len="med"/>
                    </a:lnT>
                    <a:lnB w="9525" cap="flat" cmpd="sng" algn="ctr">
                      <a:solidFill>
                        <a:srgbClr val="5021E7"/>
                      </a:solidFill>
                      <a:prstDash val="solid"/>
                      <a:round/>
                      <a:headEnd type="none" w="med" len="med"/>
                      <a:tailEnd type="none" w="med" len="med"/>
                    </a:lnB>
                  </a:tcPr>
                </a:tc>
                <a:tc>
                  <a:txBody>
                    <a:bodyPr/>
                    <a:lstStyle/>
                    <a:p>
                      <a:pPr algn="r" rtl="0" fontAlgn="ctr"/>
                      <a:endParaRPr lang="en-US" sz="1000" dirty="0">
                        <a:solidFill>
                          <a:srgbClr val="000000"/>
                        </a:solidFill>
                        <a:effectLst/>
                        <a:latin typeface="Arial" panose="020B0604020202020204" pitchFamily="34" charset="0"/>
                        <a:cs typeface="Arial" panose="020B0604020202020204" pitchFamily="34" charset="0"/>
                      </a:endParaRPr>
                    </a:p>
                  </a:txBody>
                  <a:tcPr marL="8394" marR="8394" marT="0" marB="0" anchor="ctr">
                    <a:lnL w="9525" cap="flat" cmpd="sng" algn="ctr">
                      <a:solidFill>
                        <a:srgbClr val="D01CE7"/>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D01CE7"/>
                      </a:solidFill>
                      <a:prstDash val="solid"/>
                      <a:round/>
                      <a:headEnd type="none" w="med" len="med"/>
                      <a:tailEnd type="none" w="med" len="med"/>
                    </a:lnT>
                    <a:lnB w="9525" cap="flat" cmpd="sng" algn="ctr">
                      <a:solidFill>
                        <a:srgbClr val="5026E7"/>
                      </a:solidFill>
                      <a:prstDash val="solid"/>
                      <a:round/>
                      <a:headEnd type="none" w="med" len="med"/>
                      <a:tailEnd type="none" w="med" len="med"/>
                    </a:lnB>
                    <a:solidFill>
                      <a:srgbClr val="FFFFFF"/>
                    </a:solidFill>
                  </a:tcPr>
                </a:tc>
                <a:tc>
                  <a:txBody>
                    <a:bodyPr/>
                    <a:lstStyle/>
                    <a:p>
                      <a:pPr algn="r" rtl="0" fontAlgn="ctr"/>
                      <a:endParaRPr lang="en-US" sz="1000" b="1" dirty="0">
                        <a:effectLst/>
                        <a:latin typeface="Arial" panose="020B0604020202020204" pitchFamily="34" charset="0"/>
                        <a:cs typeface="Arial" panose="020B0604020202020204" pitchFamily="34" charset="0"/>
                      </a:endParaRPr>
                    </a:p>
                  </a:txBody>
                  <a:tcPr marL="8394" marR="8394" marT="0" marB="0"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extLst>
                  <a:ext uri="{0D108BD9-81ED-4DB2-BD59-A6C34878D82A}">
                    <a16:rowId xmlns:a16="http://schemas.microsoft.com/office/drawing/2014/main" val="869683089"/>
                  </a:ext>
                </a:extLst>
              </a:tr>
              <a:tr h="185442">
                <a:tc>
                  <a:txBody>
                    <a:bodyPr/>
                    <a:lstStyle/>
                    <a:p>
                      <a:pPr rtl="0" fontAlgn="ctr"/>
                      <a:r>
                        <a:rPr lang="en-US" sz="1000" b="1" dirty="0">
                          <a:solidFill>
                            <a:srgbClr val="000000"/>
                          </a:solidFill>
                          <a:effectLst/>
                          <a:latin typeface="Arial" panose="020B0604020202020204" pitchFamily="34" charset="0"/>
                          <a:cs typeface="Arial" panose="020B0604020202020204" pitchFamily="34" charset="0"/>
                        </a:rPr>
                        <a:t>Public Works-Sanitation</a:t>
                      </a:r>
                    </a:p>
                  </a:txBody>
                  <a:tcPr marL="8394" marR="8394" marT="0" marB="0" anchor="ctr">
                    <a:lnL w="9525" cap="flat" cmpd="sng" algn="ctr">
                      <a:solidFill>
                        <a:srgbClr val="D020E7"/>
                      </a:solidFill>
                      <a:prstDash val="solid"/>
                      <a:round/>
                      <a:headEnd type="none" w="med" len="med"/>
                      <a:tailEnd type="none" w="med" len="med"/>
                    </a:lnL>
                    <a:lnR w="9525" cap="flat" cmpd="sng" algn="ctr">
                      <a:solidFill>
                        <a:srgbClr val="3020E7"/>
                      </a:solidFill>
                      <a:prstDash val="solid"/>
                      <a:round/>
                      <a:headEnd type="none" w="med" len="med"/>
                      <a:tailEnd type="none" w="med" len="med"/>
                    </a:lnR>
                    <a:lnT w="9525" cap="flat" cmpd="sng" algn="ctr">
                      <a:solidFill>
                        <a:srgbClr val="D020E7"/>
                      </a:solidFill>
                      <a:prstDash val="solid"/>
                      <a:round/>
                      <a:headEnd type="none" w="med" len="med"/>
                      <a:tailEnd type="none" w="med" len="med"/>
                    </a:lnT>
                    <a:lnB w="9525" cap="flat" cmpd="sng" algn="ctr">
                      <a:solidFill>
                        <a:srgbClr val="1029E7"/>
                      </a:solidFill>
                      <a:prstDash val="solid"/>
                      <a:round/>
                      <a:headEnd type="none" w="med" len="med"/>
                      <a:tailEnd type="none" w="med" len="med"/>
                    </a:lnB>
                    <a:solidFill>
                      <a:srgbClr val="FFFFFF"/>
                    </a:solidFill>
                  </a:tcPr>
                </a:tc>
                <a:tc>
                  <a:txBody>
                    <a:bodyPr/>
                    <a:lstStyle/>
                    <a:p>
                      <a:pPr algn="r" rtl="0" fontAlgn="ctr"/>
                      <a:r>
                        <a:rPr lang="en-US" sz="1000" dirty="0">
                          <a:solidFill>
                            <a:srgbClr val="000000"/>
                          </a:solidFill>
                          <a:effectLst/>
                          <a:latin typeface="Arial" panose="020B0604020202020204" pitchFamily="34" charset="0"/>
                          <a:cs typeface="Arial" panose="020B0604020202020204" pitchFamily="34" charset="0"/>
                        </a:rPr>
                        <a:t>113,465.00</a:t>
                      </a:r>
                    </a:p>
                  </a:txBody>
                  <a:tcPr marL="8394" marR="8394" marT="0" marB="0" anchor="ctr">
                    <a:lnL w="9525" cap="flat" cmpd="sng" algn="ctr">
                      <a:solidFill>
                        <a:srgbClr val="3020E7"/>
                      </a:solidFill>
                      <a:prstDash val="solid"/>
                      <a:round/>
                      <a:headEnd type="none" w="med" len="med"/>
                      <a:tailEnd type="none" w="med" len="med"/>
                    </a:lnL>
                    <a:lnR w="9525" cap="flat" cmpd="sng" algn="ctr">
                      <a:solidFill>
                        <a:srgbClr val="D021E7"/>
                      </a:solidFill>
                      <a:prstDash val="solid"/>
                      <a:round/>
                      <a:headEnd type="none" w="med" len="med"/>
                      <a:tailEnd type="none" w="med" len="med"/>
                    </a:lnR>
                    <a:lnT w="9525" cap="flat" cmpd="sng" algn="ctr">
                      <a:solidFill>
                        <a:srgbClr val="3020E7"/>
                      </a:solidFill>
                      <a:prstDash val="solid"/>
                      <a:round/>
                      <a:headEnd type="none" w="med" len="med"/>
                      <a:tailEnd type="none" w="med" len="med"/>
                    </a:lnT>
                    <a:lnB w="9525" cap="flat" cmpd="sng" algn="ctr">
                      <a:solidFill>
                        <a:srgbClr val="F02CE7"/>
                      </a:solidFill>
                      <a:prstDash val="solid"/>
                      <a:round/>
                      <a:headEnd type="none" w="med" len="med"/>
                      <a:tailEnd type="none" w="med" len="med"/>
                    </a:lnB>
                    <a:solidFill>
                      <a:srgbClr val="FFFFFF"/>
                    </a:solidFill>
                  </a:tcPr>
                </a:tc>
                <a:tc>
                  <a:txBody>
                    <a:bodyPr/>
                    <a:lstStyle/>
                    <a:p>
                      <a:pPr algn="r" rtl="0" fontAlgn="ctr"/>
                      <a:endParaRPr lang="en-US" sz="1000" dirty="0">
                        <a:solidFill>
                          <a:srgbClr val="000000"/>
                        </a:solidFill>
                        <a:effectLst/>
                        <a:latin typeface="Arial" panose="020B0604020202020204" pitchFamily="34" charset="0"/>
                        <a:cs typeface="Arial" panose="020B0604020202020204" pitchFamily="34" charset="0"/>
                      </a:endParaRPr>
                    </a:p>
                  </a:txBody>
                  <a:tcPr marL="8394" marR="8394" marT="0" marB="0" anchor="ctr">
                    <a:lnL w="9525" cap="flat" cmpd="sng" algn="ctr">
                      <a:solidFill>
                        <a:srgbClr val="D021E7"/>
                      </a:solidFill>
                      <a:prstDash val="solid"/>
                      <a:round/>
                      <a:headEnd type="none" w="med" len="med"/>
                      <a:tailEnd type="none" w="med" len="med"/>
                    </a:lnL>
                    <a:lnR w="9525" cap="flat" cmpd="sng" algn="ctr">
                      <a:solidFill>
                        <a:srgbClr val="5021E7"/>
                      </a:solidFill>
                      <a:prstDash val="solid"/>
                      <a:round/>
                      <a:headEnd type="none" w="med" len="med"/>
                      <a:tailEnd type="none" w="med" len="med"/>
                    </a:lnR>
                    <a:lnT w="9525" cap="flat" cmpd="sng" algn="ctr">
                      <a:solidFill>
                        <a:srgbClr val="D021E7"/>
                      </a:solidFill>
                      <a:prstDash val="solid"/>
                      <a:round/>
                      <a:headEnd type="none" w="med" len="med"/>
                      <a:tailEnd type="none" w="med" len="med"/>
                    </a:lnT>
                    <a:lnB w="9525" cap="flat" cmpd="sng" algn="ctr">
                      <a:solidFill>
                        <a:srgbClr val="F02CE7"/>
                      </a:solidFill>
                      <a:prstDash val="solid"/>
                      <a:round/>
                      <a:headEnd type="none" w="med" len="med"/>
                      <a:tailEnd type="none" w="med" len="med"/>
                    </a:lnB>
                    <a:solidFill>
                      <a:srgbClr val="FFFFFF"/>
                    </a:solidFill>
                  </a:tcPr>
                </a:tc>
                <a:tc>
                  <a:txBody>
                    <a:bodyPr/>
                    <a:lstStyle/>
                    <a:p>
                      <a:pPr algn="r" rtl="0" fontAlgn="b"/>
                      <a:r>
                        <a:rPr lang="en-US" sz="1000" dirty="0">
                          <a:effectLst/>
                          <a:latin typeface="Arial" panose="020B0604020202020204" pitchFamily="34" charset="0"/>
                          <a:cs typeface="Arial" panose="020B0604020202020204" pitchFamily="34" charset="0"/>
                        </a:rPr>
                        <a:t>110,865.00</a:t>
                      </a:r>
                    </a:p>
                  </a:txBody>
                  <a:tcPr marL="8394" marR="8394" marT="0" marB="0" anchor="b">
                    <a:lnL w="9525" cap="flat" cmpd="sng" algn="ctr">
                      <a:solidFill>
                        <a:srgbClr val="5021E7"/>
                      </a:solidFill>
                      <a:prstDash val="solid"/>
                      <a:round/>
                      <a:headEnd type="none" w="med" len="med"/>
                      <a:tailEnd type="none" w="med" len="med"/>
                    </a:lnL>
                    <a:lnR w="9525" cap="flat" cmpd="sng" algn="ctr">
                      <a:solidFill>
                        <a:srgbClr val="5026E7"/>
                      </a:solidFill>
                      <a:prstDash val="solid"/>
                      <a:round/>
                      <a:headEnd type="none" w="med" len="med"/>
                      <a:tailEnd type="none" w="med" len="med"/>
                    </a:lnR>
                    <a:lnT w="9525" cap="flat" cmpd="sng" algn="ctr">
                      <a:solidFill>
                        <a:srgbClr val="5021E7"/>
                      </a:solidFill>
                      <a:prstDash val="solid"/>
                      <a:round/>
                      <a:headEnd type="none" w="med" len="med"/>
                      <a:tailEnd type="none" w="med" len="med"/>
                    </a:lnT>
                    <a:lnB w="9525" cap="flat" cmpd="sng" algn="ctr">
                      <a:solidFill>
                        <a:srgbClr val="B030E7"/>
                      </a:solidFill>
                      <a:prstDash val="solid"/>
                      <a:round/>
                      <a:headEnd type="none" w="med" len="med"/>
                      <a:tailEnd type="none" w="med" len="med"/>
                    </a:lnB>
                  </a:tcPr>
                </a:tc>
                <a:tc>
                  <a:txBody>
                    <a:bodyPr/>
                    <a:lstStyle/>
                    <a:p>
                      <a:pPr algn="r" rtl="0" fontAlgn="ctr"/>
                      <a:endParaRPr lang="en-US" sz="1000" dirty="0">
                        <a:solidFill>
                          <a:srgbClr val="000000"/>
                        </a:solidFill>
                        <a:effectLst/>
                        <a:latin typeface="Arial" panose="020B0604020202020204" pitchFamily="34" charset="0"/>
                        <a:cs typeface="Arial" panose="020B0604020202020204" pitchFamily="34" charset="0"/>
                      </a:endParaRPr>
                    </a:p>
                  </a:txBody>
                  <a:tcPr marL="8394" marR="8394" marT="0" marB="0" anchor="ctr">
                    <a:lnL w="9525" cap="flat" cmpd="sng" algn="ctr">
                      <a:solidFill>
                        <a:srgbClr val="5026E7"/>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5026E7"/>
                      </a:solidFill>
                      <a:prstDash val="solid"/>
                      <a:round/>
                      <a:headEnd type="none" w="med" len="med"/>
                      <a:tailEnd type="none" w="med" len="med"/>
                    </a:lnT>
                    <a:lnB w="9525" cap="flat" cmpd="sng" algn="ctr">
                      <a:solidFill>
                        <a:srgbClr val="5030E7"/>
                      </a:solidFill>
                      <a:prstDash val="solid"/>
                      <a:round/>
                      <a:headEnd type="none" w="med" len="med"/>
                      <a:tailEnd type="none" w="med" len="med"/>
                    </a:lnB>
                    <a:solidFill>
                      <a:srgbClr val="FFFFFF"/>
                    </a:solidFill>
                  </a:tcPr>
                </a:tc>
                <a:tc>
                  <a:txBody>
                    <a:bodyPr/>
                    <a:lstStyle/>
                    <a:p>
                      <a:pPr algn="r" rtl="0" fontAlgn="ctr"/>
                      <a:endParaRPr lang="en-US" sz="1000" b="1" dirty="0">
                        <a:effectLst/>
                        <a:latin typeface="Arial" panose="020B0604020202020204" pitchFamily="34" charset="0"/>
                        <a:cs typeface="Arial" panose="020B0604020202020204" pitchFamily="34" charset="0"/>
                      </a:endParaRPr>
                    </a:p>
                  </a:txBody>
                  <a:tcPr marL="8394" marR="8394" marT="0" marB="0"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extLst>
                  <a:ext uri="{0D108BD9-81ED-4DB2-BD59-A6C34878D82A}">
                    <a16:rowId xmlns:a16="http://schemas.microsoft.com/office/drawing/2014/main" val="1441426169"/>
                  </a:ext>
                </a:extLst>
              </a:tr>
              <a:tr h="185442">
                <a:tc>
                  <a:txBody>
                    <a:bodyPr/>
                    <a:lstStyle/>
                    <a:p>
                      <a:pPr rtl="0" fontAlgn="ctr"/>
                      <a:r>
                        <a:rPr lang="en-US" sz="1000" b="1" dirty="0">
                          <a:solidFill>
                            <a:srgbClr val="000000"/>
                          </a:solidFill>
                          <a:effectLst/>
                          <a:latin typeface="Arial" panose="020B0604020202020204" pitchFamily="34" charset="0"/>
                          <a:cs typeface="Arial" panose="020B0604020202020204" pitchFamily="34" charset="0"/>
                        </a:rPr>
                        <a:t>Health and Human Services</a:t>
                      </a:r>
                    </a:p>
                  </a:txBody>
                  <a:tcPr marL="8394" marR="8394" marT="0" marB="0" anchor="ctr">
                    <a:lnL w="9525" cap="flat" cmpd="sng" algn="ctr">
                      <a:solidFill>
                        <a:srgbClr val="1029E7"/>
                      </a:solidFill>
                      <a:prstDash val="solid"/>
                      <a:round/>
                      <a:headEnd type="none" w="med" len="med"/>
                      <a:tailEnd type="none" w="med" len="med"/>
                    </a:lnL>
                    <a:lnR w="9525" cap="flat" cmpd="sng" algn="ctr">
                      <a:solidFill>
                        <a:srgbClr val="F02CE7"/>
                      </a:solidFill>
                      <a:prstDash val="solid"/>
                      <a:round/>
                      <a:headEnd type="none" w="med" len="med"/>
                      <a:tailEnd type="none" w="med" len="med"/>
                    </a:lnR>
                    <a:lnT w="9525" cap="flat" cmpd="sng" algn="ctr">
                      <a:solidFill>
                        <a:srgbClr val="1029E7"/>
                      </a:solidFill>
                      <a:prstDash val="solid"/>
                      <a:round/>
                      <a:headEnd type="none" w="med" len="med"/>
                      <a:tailEnd type="none" w="med" len="med"/>
                    </a:lnT>
                    <a:lnB w="9525" cap="flat" cmpd="sng" algn="ctr">
                      <a:solidFill>
                        <a:srgbClr val="1034E7"/>
                      </a:solidFill>
                      <a:prstDash val="solid"/>
                      <a:round/>
                      <a:headEnd type="none" w="med" len="med"/>
                      <a:tailEnd type="none" w="med" len="med"/>
                    </a:lnB>
                    <a:solidFill>
                      <a:srgbClr val="FFFFFF"/>
                    </a:solidFill>
                  </a:tcPr>
                </a:tc>
                <a:tc>
                  <a:txBody>
                    <a:bodyPr/>
                    <a:lstStyle/>
                    <a:p>
                      <a:pPr algn="r" rtl="0" fontAlgn="ctr"/>
                      <a:r>
                        <a:rPr lang="en-US" sz="1000" dirty="0">
                          <a:solidFill>
                            <a:srgbClr val="000000"/>
                          </a:solidFill>
                          <a:effectLst/>
                          <a:latin typeface="Arial" panose="020B0604020202020204" pitchFamily="34" charset="0"/>
                          <a:cs typeface="Arial" panose="020B0604020202020204" pitchFamily="34" charset="0"/>
                        </a:rPr>
                        <a:t>4,750.00</a:t>
                      </a:r>
                    </a:p>
                  </a:txBody>
                  <a:tcPr marL="8394" marR="8394" marT="0" marB="0" anchor="ctr">
                    <a:lnL w="9525" cap="flat" cmpd="sng" algn="ctr">
                      <a:solidFill>
                        <a:srgbClr val="F02CE7"/>
                      </a:solidFill>
                      <a:prstDash val="solid"/>
                      <a:round/>
                      <a:headEnd type="none" w="med" len="med"/>
                      <a:tailEnd type="none" w="med" len="med"/>
                    </a:lnL>
                    <a:lnR w="9525" cap="flat" cmpd="sng" algn="ctr">
                      <a:solidFill>
                        <a:srgbClr val="F02CE7"/>
                      </a:solidFill>
                      <a:prstDash val="solid"/>
                      <a:round/>
                      <a:headEnd type="none" w="med" len="med"/>
                      <a:tailEnd type="none" w="med" len="med"/>
                    </a:lnR>
                    <a:lnT w="9525" cap="flat" cmpd="sng" algn="ctr">
                      <a:solidFill>
                        <a:srgbClr val="F02CE7"/>
                      </a:solidFill>
                      <a:prstDash val="solid"/>
                      <a:round/>
                      <a:headEnd type="none" w="med" len="med"/>
                      <a:tailEnd type="none" w="med" len="med"/>
                    </a:lnT>
                    <a:lnB w="9525" cap="flat" cmpd="sng" algn="ctr">
                      <a:solidFill>
                        <a:srgbClr val="9033E7"/>
                      </a:solidFill>
                      <a:prstDash val="solid"/>
                      <a:round/>
                      <a:headEnd type="none" w="med" len="med"/>
                      <a:tailEnd type="none" w="med" len="med"/>
                    </a:lnB>
                    <a:solidFill>
                      <a:srgbClr val="FFFFFF"/>
                    </a:solidFill>
                  </a:tcPr>
                </a:tc>
                <a:tc>
                  <a:txBody>
                    <a:bodyPr/>
                    <a:lstStyle/>
                    <a:p>
                      <a:pPr algn="r" rtl="0" fontAlgn="ctr"/>
                      <a:endParaRPr lang="en-US" sz="1000" dirty="0">
                        <a:solidFill>
                          <a:srgbClr val="000000"/>
                        </a:solidFill>
                        <a:effectLst/>
                        <a:latin typeface="Arial" panose="020B0604020202020204" pitchFamily="34" charset="0"/>
                        <a:cs typeface="Arial" panose="020B0604020202020204" pitchFamily="34" charset="0"/>
                      </a:endParaRPr>
                    </a:p>
                  </a:txBody>
                  <a:tcPr marL="8394" marR="8394" marT="0" marB="0" anchor="ctr">
                    <a:lnL w="9525" cap="flat" cmpd="sng" algn="ctr">
                      <a:solidFill>
                        <a:srgbClr val="F02CE7"/>
                      </a:solidFill>
                      <a:prstDash val="solid"/>
                      <a:round/>
                      <a:headEnd type="none" w="med" len="med"/>
                      <a:tailEnd type="none" w="med" len="med"/>
                    </a:lnL>
                    <a:lnR w="9525" cap="flat" cmpd="sng" algn="ctr">
                      <a:solidFill>
                        <a:srgbClr val="B030E7"/>
                      </a:solidFill>
                      <a:prstDash val="solid"/>
                      <a:round/>
                      <a:headEnd type="none" w="med" len="med"/>
                      <a:tailEnd type="none" w="med" len="med"/>
                    </a:lnR>
                    <a:lnT w="9525" cap="flat" cmpd="sng" algn="ctr">
                      <a:solidFill>
                        <a:srgbClr val="F02CE7"/>
                      </a:solidFill>
                      <a:prstDash val="solid"/>
                      <a:round/>
                      <a:headEnd type="none" w="med" len="med"/>
                      <a:tailEnd type="none" w="med" len="med"/>
                    </a:lnT>
                    <a:lnB w="9525" cap="flat" cmpd="sng" algn="ctr">
                      <a:solidFill>
                        <a:srgbClr val="1037E7"/>
                      </a:solidFill>
                      <a:prstDash val="solid"/>
                      <a:round/>
                      <a:headEnd type="none" w="med" len="med"/>
                      <a:tailEnd type="none" w="med" len="med"/>
                    </a:lnB>
                    <a:solidFill>
                      <a:srgbClr val="FFFFFF"/>
                    </a:solidFill>
                  </a:tcPr>
                </a:tc>
                <a:tc>
                  <a:txBody>
                    <a:bodyPr/>
                    <a:lstStyle/>
                    <a:p>
                      <a:pPr algn="r" rtl="0" fontAlgn="b"/>
                      <a:r>
                        <a:rPr lang="en-US" sz="1000" dirty="0">
                          <a:effectLst/>
                          <a:latin typeface="Arial" panose="020B0604020202020204" pitchFamily="34" charset="0"/>
                          <a:cs typeface="Arial" panose="020B0604020202020204" pitchFamily="34" charset="0"/>
                        </a:rPr>
                        <a:t>4,650.00</a:t>
                      </a:r>
                    </a:p>
                  </a:txBody>
                  <a:tcPr marL="8394" marR="8394" marT="0" marB="0" anchor="b">
                    <a:lnL w="9525" cap="flat" cmpd="sng" algn="ctr">
                      <a:solidFill>
                        <a:srgbClr val="B030E7"/>
                      </a:solidFill>
                      <a:prstDash val="solid"/>
                      <a:round/>
                      <a:headEnd type="none" w="med" len="med"/>
                      <a:tailEnd type="none" w="med" len="med"/>
                    </a:lnL>
                    <a:lnR w="9525" cap="flat" cmpd="sng" algn="ctr">
                      <a:solidFill>
                        <a:srgbClr val="5030E7"/>
                      </a:solidFill>
                      <a:prstDash val="solid"/>
                      <a:round/>
                      <a:headEnd type="none" w="med" len="med"/>
                      <a:tailEnd type="none" w="med" len="med"/>
                    </a:lnR>
                    <a:lnT w="9525" cap="flat" cmpd="sng" algn="ctr">
                      <a:solidFill>
                        <a:srgbClr val="B030E7"/>
                      </a:solidFill>
                      <a:prstDash val="solid"/>
                      <a:round/>
                      <a:headEnd type="none" w="med" len="med"/>
                      <a:tailEnd type="none" w="med" len="med"/>
                    </a:lnT>
                    <a:lnB w="9525" cap="flat" cmpd="sng" algn="ctr">
                      <a:solidFill>
                        <a:srgbClr val="9035E7"/>
                      </a:solidFill>
                      <a:prstDash val="solid"/>
                      <a:round/>
                      <a:headEnd type="none" w="med" len="med"/>
                      <a:tailEnd type="none" w="med" len="med"/>
                    </a:lnB>
                  </a:tcPr>
                </a:tc>
                <a:tc>
                  <a:txBody>
                    <a:bodyPr/>
                    <a:lstStyle/>
                    <a:p>
                      <a:pPr algn="r" rtl="0" fontAlgn="ctr"/>
                      <a:endParaRPr lang="en-US" sz="1000" dirty="0">
                        <a:solidFill>
                          <a:srgbClr val="000000"/>
                        </a:solidFill>
                        <a:effectLst/>
                        <a:latin typeface="Arial" panose="020B0604020202020204" pitchFamily="34" charset="0"/>
                        <a:cs typeface="Arial" panose="020B0604020202020204" pitchFamily="34" charset="0"/>
                      </a:endParaRPr>
                    </a:p>
                  </a:txBody>
                  <a:tcPr marL="8394" marR="8394" marT="0" marB="0" anchor="ctr">
                    <a:lnL w="9525" cap="flat" cmpd="sng" algn="ctr">
                      <a:solidFill>
                        <a:srgbClr val="5030E7"/>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5030E7"/>
                      </a:solidFill>
                      <a:prstDash val="solid"/>
                      <a:round/>
                      <a:headEnd type="none" w="med" len="med"/>
                      <a:tailEnd type="none" w="med" len="med"/>
                    </a:lnT>
                    <a:lnB w="9525" cap="flat" cmpd="sng" algn="ctr">
                      <a:solidFill>
                        <a:srgbClr val="7036E7"/>
                      </a:solidFill>
                      <a:prstDash val="solid"/>
                      <a:round/>
                      <a:headEnd type="none" w="med" len="med"/>
                      <a:tailEnd type="none" w="med" len="med"/>
                    </a:lnB>
                    <a:solidFill>
                      <a:srgbClr val="FFFFFF"/>
                    </a:solidFill>
                  </a:tcPr>
                </a:tc>
                <a:tc>
                  <a:txBody>
                    <a:bodyPr/>
                    <a:lstStyle/>
                    <a:p>
                      <a:pPr algn="r" rtl="0" fontAlgn="ctr"/>
                      <a:endParaRPr lang="en-US" sz="1000" b="1" dirty="0">
                        <a:effectLst/>
                        <a:latin typeface="Arial" panose="020B0604020202020204" pitchFamily="34" charset="0"/>
                        <a:cs typeface="Arial" panose="020B0604020202020204" pitchFamily="34" charset="0"/>
                      </a:endParaRPr>
                    </a:p>
                  </a:txBody>
                  <a:tcPr marL="8394" marR="8394" marT="0" marB="0"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extLst>
                  <a:ext uri="{0D108BD9-81ED-4DB2-BD59-A6C34878D82A}">
                    <a16:rowId xmlns:a16="http://schemas.microsoft.com/office/drawing/2014/main" val="3482093462"/>
                  </a:ext>
                </a:extLst>
              </a:tr>
              <a:tr h="185442">
                <a:tc>
                  <a:txBody>
                    <a:bodyPr/>
                    <a:lstStyle/>
                    <a:p>
                      <a:pPr rtl="0" fontAlgn="ctr"/>
                      <a:r>
                        <a:rPr lang="en-US" sz="1000" b="1" dirty="0">
                          <a:solidFill>
                            <a:srgbClr val="000000"/>
                          </a:solidFill>
                          <a:effectLst/>
                          <a:latin typeface="Arial" panose="020B0604020202020204" pitchFamily="34" charset="0"/>
                          <a:cs typeface="Arial" panose="020B0604020202020204" pitchFamily="34" charset="0"/>
                        </a:rPr>
                        <a:t>Culture, Recreation and Education</a:t>
                      </a:r>
                    </a:p>
                  </a:txBody>
                  <a:tcPr marL="8394" marR="8394" marT="0" marB="0" anchor="ctr">
                    <a:lnL w="9525" cap="flat" cmpd="sng" algn="ctr">
                      <a:solidFill>
                        <a:srgbClr val="1034E7"/>
                      </a:solidFill>
                      <a:prstDash val="solid"/>
                      <a:round/>
                      <a:headEnd type="none" w="med" len="med"/>
                      <a:tailEnd type="none" w="med" len="med"/>
                    </a:lnL>
                    <a:lnR w="9525" cap="flat" cmpd="sng" algn="ctr">
                      <a:solidFill>
                        <a:srgbClr val="9033E7"/>
                      </a:solidFill>
                      <a:prstDash val="solid"/>
                      <a:round/>
                      <a:headEnd type="none" w="med" len="med"/>
                      <a:tailEnd type="none" w="med" len="med"/>
                    </a:lnR>
                    <a:lnT w="9525" cap="flat" cmpd="sng" algn="ctr">
                      <a:solidFill>
                        <a:srgbClr val="1034E7"/>
                      </a:solidFill>
                      <a:prstDash val="solid"/>
                      <a:round/>
                      <a:headEnd type="none" w="med" len="med"/>
                      <a:tailEnd type="none" w="med" len="med"/>
                    </a:lnT>
                    <a:lnB w="9525" cap="flat" cmpd="sng" algn="ctr">
                      <a:solidFill>
                        <a:srgbClr val="D03CE7"/>
                      </a:solidFill>
                      <a:prstDash val="solid"/>
                      <a:round/>
                      <a:headEnd type="none" w="med" len="med"/>
                      <a:tailEnd type="none" w="med" len="med"/>
                    </a:lnB>
                    <a:solidFill>
                      <a:srgbClr val="FFFFFF"/>
                    </a:solidFill>
                  </a:tcPr>
                </a:tc>
                <a:tc>
                  <a:txBody>
                    <a:bodyPr/>
                    <a:lstStyle/>
                    <a:p>
                      <a:pPr algn="r" rtl="0" fontAlgn="ctr"/>
                      <a:r>
                        <a:rPr lang="en-US" sz="1000" dirty="0">
                          <a:solidFill>
                            <a:srgbClr val="000000"/>
                          </a:solidFill>
                          <a:effectLst/>
                          <a:latin typeface="Arial" panose="020B0604020202020204" pitchFamily="34" charset="0"/>
                          <a:cs typeface="Arial" panose="020B0604020202020204" pitchFamily="34" charset="0"/>
                        </a:rPr>
                        <a:t>167,271.51</a:t>
                      </a:r>
                    </a:p>
                  </a:txBody>
                  <a:tcPr marL="8394" marR="8394" marT="0" marB="0" anchor="ctr">
                    <a:lnL w="9525" cap="flat" cmpd="sng" algn="ctr">
                      <a:solidFill>
                        <a:srgbClr val="9033E7"/>
                      </a:solidFill>
                      <a:prstDash val="solid"/>
                      <a:round/>
                      <a:headEnd type="none" w="med" len="med"/>
                      <a:tailEnd type="none" w="med" len="med"/>
                    </a:lnL>
                    <a:lnR w="9525" cap="flat" cmpd="sng" algn="ctr">
                      <a:solidFill>
                        <a:srgbClr val="1037E7"/>
                      </a:solidFill>
                      <a:prstDash val="solid"/>
                      <a:round/>
                      <a:headEnd type="none" w="med" len="med"/>
                      <a:tailEnd type="none" w="med" len="med"/>
                    </a:lnR>
                    <a:lnT w="9525" cap="flat" cmpd="sng" algn="ctr">
                      <a:solidFill>
                        <a:srgbClr val="9033E7"/>
                      </a:solidFill>
                      <a:prstDash val="solid"/>
                      <a:round/>
                      <a:headEnd type="none" w="med" len="med"/>
                      <a:tailEnd type="none" w="med" len="med"/>
                    </a:lnT>
                    <a:lnB w="9525" cap="flat" cmpd="sng" algn="ctr">
                      <a:solidFill>
                        <a:srgbClr val="1041E7"/>
                      </a:solidFill>
                      <a:prstDash val="solid"/>
                      <a:round/>
                      <a:headEnd type="none" w="med" len="med"/>
                      <a:tailEnd type="none" w="med" len="med"/>
                    </a:lnB>
                    <a:solidFill>
                      <a:srgbClr val="FFFFFF"/>
                    </a:solidFill>
                  </a:tcPr>
                </a:tc>
                <a:tc>
                  <a:txBody>
                    <a:bodyPr/>
                    <a:lstStyle/>
                    <a:p>
                      <a:pPr algn="r" rtl="0" fontAlgn="ctr"/>
                      <a:endParaRPr lang="en-US" sz="1000" dirty="0">
                        <a:solidFill>
                          <a:srgbClr val="000000"/>
                        </a:solidFill>
                        <a:effectLst/>
                        <a:latin typeface="Arial" panose="020B0604020202020204" pitchFamily="34" charset="0"/>
                        <a:cs typeface="Arial" panose="020B0604020202020204" pitchFamily="34" charset="0"/>
                      </a:endParaRPr>
                    </a:p>
                  </a:txBody>
                  <a:tcPr marL="8394" marR="8394" marT="0" marB="0" anchor="ctr">
                    <a:lnL w="9525" cap="flat" cmpd="sng" algn="ctr">
                      <a:solidFill>
                        <a:srgbClr val="1037E7"/>
                      </a:solidFill>
                      <a:prstDash val="solid"/>
                      <a:round/>
                      <a:headEnd type="none" w="med" len="med"/>
                      <a:tailEnd type="none" w="med" len="med"/>
                    </a:lnL>
                    <a:lnR w="9525" cap="flat" cmpd="sng" algn="ctr">
                      <a:solidFill>
                        <a:srgbClr val="9035E7"/>
                      </a:solidFill>
                      <a:prstDash val="solid"/>
                      <a:round/>
                      <a:headEnd type="none" w="med" len="med"/>
                      <a:tailEnd type="none" w="med" len="med"/>
                    </a:lnR>
                    <a:lnT w="9525" cap="flat" cmpd="sng" algn="ctr">
                      <a:solidFill>
                        <a:srgbClr val="1037E7"/>
                      </a:solidFill>
                      <a:prstDash val="solid"/>
                      <a:round/>
                      <a:headEnd type="none" w="med" len="med"/>
                      <a:tailEnd type="none" w="med" len="med"/>
                    </a:lnT>
                    <a:lnB w="9525" cap="flat" cmpd="sng" algn="ctr">
                      <a:solidFill>
                        <a:srgbClr val="503DE7"/>
                      </a:solidFill>
                      <a:prstDash val="solid"/>
                      <a:round/>
                      <a:headEnd type="none" w="med" len="med"/>
                      <a:tailEnd type="none" w="med" len="med"/>
                    </a:lnB>
                    <a:solidFill>
                      <a:srgbClr val="FFFFFF"/>
                    </a:solidFill>
                  </a:tcPr>
                </a:tc>
                <a:tc>
                  <a:txBody>
                    <a:bodyPr/>
                    <a:lstStyle/>
                    <a:p>
                      <a:pPr algn="r" rtl="0" fontAlgn="b"/>
                      <a:r>
                        <a:rPr lang="en-US" sz="1000" dirty="0">
                          <a:effectLst/>
                          <a:latin typeface="Arial" panose="020B0604020202020204" pitchFamily="34" charset="0"/>
                          <a:cs typeface="Arial" panose="020B0604020202020204" pitchFamily="34" charset="0"/>
                        </a:rPr>
                        <a:t>136,300.00</a:t>
                      </a:r>
                    </a:p>
                  </a:txBody>
                  <a:tcPr marL="8394" marR="8394" marT="0" marB="0" anchor="b">
                    <a:lnL w="9525" cap="flat" cmpd="sng" algn="ctr">
                      <a:solidFill>
                        <a:srgbClr val="9035E7"/>
                      </a:solidFill>
                      <a:prstDash val="solid"/>
                      <a:round/>
                      <a:headEnd type="none" w="med" len="med"/>
                      <a:tailEnd type="none" w="med" len="med"/>
                    </a:lnL>
                    <a:lnR w="9525" cap="flat" cmpd="sng" algn="ctr">
                      <a:solidFill>
                        <a:srgbClr val="7036E7"/>
                      </a:solidFill>
                      <a:prstDash val="solid"/>
                      <a:round/>
                      <a:headEnd type="none" w="med" len="med"/>
                      <a:tailEnd type="none" w="med" len="med"/>
                    </a:lnR>
                    <a:lnT w="9525" cap="flat" cmpd="sng" algn="ctr">
                      <a:solidFill>
                        <a:srgbClr val="9035E7"/>
                      </a:solidFill>
                      <a:prstDash val="solid"/>
                      <a:round/>
                      <a:headEnd type="none" w="med" len="med"/>
                      <a:tailEnd type="none" w="med" len="med"/>
                    </a:lnT>
                    <a:lnB w="9525" cap="flat" cmpd="sng" algn="ctr">
                      <a:solidFill>
                        <a:srgbClr val="103EE7"/>
                      </a:solidFill>
                      <a:prstDash val="solid"/>
                      <a:round/>
                      <a:headEnd type="none" w="med" len="med"/>
                      <a:tailEnd type="none" w="med" len="med"/>
                    </a:lnB>
                  </a:tcPr>
                </a:tc>
                <a:tc>
                  <a:txBody>
                    <a:bodyPr/>
                    <a:lstStyle/>
                    <a:p>
                      <a:pPr algn="r" rtl="0" fontAlgn="ctr"/>
                      <a:endParaRPr lang="en-US" sz="1000" dirty="0">
                        <a:solidFill>
                          <a:srgbClr val="000000"/>
                        </a:solidFill>
                        <a:effectLst/>
                        <a:latin typeface="Arial" panose="020B0604020202020204" pitchFamily="34" charset="0"/>
                        <a:cs typeface="Arial" panose="020B0604020202020204" pitchFamily="34" charset="0"/>
                      </a:endParaRPr>
                    </a:p>
                  </a:txBody>
                  <a:tcPr marL="8394" marR="8394" marT="0" marB="0" anchor="ctr">
                    <a:lnL w="9525" cap="flat" cmpd="sng" algn="ctr">
                      <a:solidFill>
                        <a:srgbClr val="7036E7"/>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7036E7"/>
                      </a:solidFill>
                      <a:prstDash val="solid"/>
                      <a:round/>
                      <a:headEnd type="none" w="med" len="med"/>
                      <a:tailEnd type="none" w="med" len="med"/>
                    </a:lnT>
                    <a:lnB w="9525" cap="flat" cmpd="sng" algn="ctr">
                      <a:solidFill>
                        <a:srgbClr val="B042E7"/>
                      </a:solidFill>
                      <a:prstDash val="solid"/>
                      <a:round/>
                      <a:headEnd type="none" w="med" len="med"/>
                      <a:tailEnd type="none" w="med" len="med"/>
                    </a:lnB>
                    <a:solidFill>
                      <a:srgbClr val="FFFFFF"/>
                    </a:solidFill>
                  </a:tcPr>
                </a:tc>
                <a:tc>
                  <a:txBody>
                    <a:bodyPr/>
                    <a:lstStyle/>
                    <a:p>
                      <a:pPr algn="r" rtl="0" fontAlgn="ctr"/>
                      <a:endParaRPr lang="en-US" sz="1000" b="1" dirty="0">
                        <a:effectLst/>
                        <a:latin typeface="Arial" panose="020B0604020202020204" pitchFamily="34" charset="0"/>
                        <a:cs typeface="Arial" panose="020B0604020202020204" pitchFamily="34" charset="0"/>
                      </a:endParaRPr>
                    </a:p>
                  </a:txBody>
                  <a:tcPr marL="8394" marR="8394" marT="0" marB="0"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extLst>
                  <a:ext uri="{0D108BD9-81ED-4DB2-BD59-A6C34878D82A}">
                    <a16:rowId xmlns:a16="http://schemas.microsoft.com/office/drawing/2014/main" val="1999310686"/>
                  </a:ext>
                </a:extLst>
              </a:tr>
              <a:tr h="185442">
                <a:tc>
                  <a:txBody>
                    <a:bodyPr/>
                    <a:lstStyle/>
                    <a:p>
                      <a:pPr rtl="0" fontAlgn="ctr"/>
                      <a:r>
                        <a:rPr lang="en-US" sz="1000" b="1" dirty="0">
                          <a:solidFill>
                            <a:srgbClr val="000000"/>
                          </a:solidFill>
                          <a:effectLst/>
                          <a:latin typeface="Arial" panose="020B0604020202020204" pitchFamily="34" charset="0"/>
                          <a:cs typeface="Arial" panose="020B0604020202020204" pitchFamily="34" charset="0"/>
                        </a:rPr>
                        <a:t>Conservation and Development</a:t>
                      </a:r>
                    </a:p>
                  </a:txBody>
                  <a:tcPr marL="8394" marR="8394" marT="0" marB="0" anchor="ctr">
                    <a:lnL w="9525" cap="flat" cmpd="sng" algn="ctr">
                      <a:solidFill>
                        <a:srgbClr val="D03CE7"/>
                      </a:solidFill>
                      <a:prstDash val="solid"/>
                      <a:round/>
                      <a:headEnd type="none" w="med" len="med"/>
                      <a:tailEnd type="none" w="med" len="med"/>
                    </a:lnL>
                    <a:lnR w="9525" cap="flat" cmpd="sng" algn="ctr">
                      <a:solidFill>
                        <a:srgbClr val="1041E7"/>
                      </a:solidFill>
                      <a:prstDash val="solid"/>
                      <a:round/>
                      <a:headEnd type="none" w="med" len="med"/>
                      <a:tailEnd type="none" w="med" len="med"/>
                    </a:lnR>
                    <a:lnT w="9525" cap="flat" cmpd="sng" algn="ctr">
                      <a:solidFill>
                        <a:srgbClr val="D03CE7"/>
                      </a:solidFill>
                      <a:prstDash val="solid"/>
                      <a:round/>
                      <a:headEnd type="none" w="med" len="med"/>
                      <a:tailEnd type="none" w="med" len="med"/>
                    </a:lnT>
                    <a:lnB w="9525" cap="flat" cmpd="sng" algn="ctr">
                      <a:solidFill>
                        <a:srgbClr val="D045E7"/>
                      </a:solidFill>
                      <a:prstDash val="solid"/>
                      <a:round/>
                      <a:headEnd type="none" w="med" len="med"/>
                      <a:tailEnd type="none" w="med" len="med"/>
                    </a:lnB>
                    <a:solidFill>
                      <a:srgbClr val="FFFFFF"/>
                    </a:solidFill>
                  </a:tcPr>
                </a:tc>
                <a:tc>
                  <a:txBody>
                    <a:bodyPr/>
                    <a:lstStyle/>
                    <a:p>
                      <a:pPr algn="r" rtl="0" fontAlgn="ctr"/>
                      <a:r>
                        <a:rPr lang="en-US" sz="1000" dirty="0">
                          <a:solidFill>
                            <a:srgbClr val="000000"/>
                          </a:solidFill>
                          <a:effectLst/>
                          <a:latin typeface="Arial" panose="020B0604020202020204" pitchFamily="34" charset="0"/>
                          <a:cs typeface="Arial" panose="020B0604020202020204" pitchFamily="34" charset="0"/>
                        </a:rPr>
                        <a:t>172,956.35</a:t>
                      </a:r>
                    </a:p>
                  </a:txBody>
                  <a:tcPr marL="8394" marR="8394" marT="0" marB="0" anchor="ctr">
                    <a:lnL w="9525" cap="flat" cmpd="sng" algn="ctr">
                      <a:solidFill>
                        <a:srgbClr val="1041E7"/>
                      </a:solidFill>
                      <a:prstDash val="solid"/>
                      <a:round/>
                      <a:headEnd type="none" w="med" len="med"/>
                      <a:tailEnd type="none" w="med" len="med"/>
                    </a:lnL>
                    <a:lnR w="9525" cap="flat" cmpd="sng" algn="ctr">
                      <a:solidFill>
                        <a:srgbClr val="503DE7"/>
                      </a:solidFill>
                      <a:prstDash val="solid"/>
                      <a:round/>
                      <a:headEnd type="none" w="med" len="med"/>
                      <a:tailEnd type="none" w="med" len="med"/>
                    </a:lnR>
                    <a:lnT w="9525" cap="flat" cmpd="sng" algn="ctr">
                      <a:solidFill>
                        <a:srgbClr val="1041E7"/>
                      </a:solidFill>
                      <a:prstDash val="solid"/>
                      <a:round/>
                      <a:headEnd type="none" w="med" len="med"/>
                      <a:tailEnd type="none" w="med" len="med"/>
                    </a:lnT>
                    <a:lnB w="9525" cap="flat" cmpd="sng" algn="ctr">
                      <a:solidFill>
                        <a:srgbClr val="7046E7"/>
                      </a:solidFill>
                      <a:prstDash val="solid"/>
                      <a:round/>
                      <a:headEnd type="none" w="med" len="med"/>
                      <a:tailEnd type="none" w="med" len="med"/>
                    </a:lnB>
                    <a:solidFill>
                      <a:srgbClr val="FFFFFF"/>
                    </a:solidFill>
                  </a:tcPr>
                </a:tc>
                <a:tc>
                  <a:txBody>
                    <a:bodyPr/>
                    <a:lstStyle/>
                    <a:p>
                      <a:pPr algn="r" rtl="0" fontAlgn="ctr"/>
                      <a:endParaRPr lang="en-US" sz="1000" dirty="0">
                        <a:solidFill>
                          <a:srgbClr val="000000"/>
                        </a:solidFill>
                        <a:effectLst/>
                        <a:latin typeface="Arial" panose="020B0604020202020204" pitchFamily="34" charset="0"/>
                        <a:cs typeface="Arial" panose="020B0604020202020204" pitchFamily="34" charset="0"/>
                      </a:endParaRPr>
                    </a:p>
                  </a:txBody>
                  <a:tcPr marL="8394" marR="8394" marT="0" marB="0" anchor="ctr">
                    <a:lnL w="9525" cap="flat" cmpd="sng" algn="ctr">
                      <a:solidFill>
                        <a:srgbClr val="503DE7"/>
                      </a:solidFill>
                      <a:prstDash val="solid"/>
                      <a:round/>
                      <a:headEnd type="none" w="med" len="med"/>
                      <a:tailEnd type="none" w="med" len="med"/>
                    </a:lnL>
                    <a:lnR w="9525" cap="flat" cmpd="sng" algn="ctr">
                      <a:solidFill>
                        <a:srgbClr val="103EE7"/>
                      </a:solidFill>
                      <a:prstDash val="solid"/>
                      <a:round/>
                      <a:headEnd type="none" w="med" len="med"/>
                      <a:tailEnd type="none" w="med" len="med"/>
                    </a:lnR>
                    <a:lnT w="9525" cap="flat" cmpd="sng" algn="ctr">
                      <a:solidFill>
                        <a:srgbClr val="503DE7"/>
                      </a:solidFill>
                      <a:prstDash val="solid"/>
                      <a:round/>
                      <a:headEnd type="none" w="med" len="med"/>
                      <a:tailEnd type="none" w="med" len="med"/>
                    </a:lnT>
                    <a:lnB w="9525" cap="flat" cmpd="sng" algn="ctr">
                      <a:solidFill>
                        <a:srgbClr val="7046E7"/>
                      </a:solidFill>
                      <a:prstDash val="solid"/>
                      <a:round/>
                      <a:headEnd type="none" w="med" len="med"/>
                      <a:tailEnd type="none" w="med" len="med"/>
                    </a:lnB>
                    <a:solidFill>
                      <a:srgbClr val="FFFFFF"/>
                    </a:solidFill>
                  </a:tcPr>
                </a:tc>
                <a:tc>
                  <a:txBody>
                    <a:bodyPr/>
                    <a:lstStyle/>
                    <a:p>
                      <a:pPr algn="r" rtl="0" fontAlgn="b"/>
                      <a:r>
                        <a:rPr lang="en-US" sz="1000" dirty="0">
                          <a:effectLst/>
                          <a:latin typeface="Arial" panose="020B0604020202020204" pitchFamily="34" charset="0"/>
                          <a:cs typeface="Arial" panose="020B0604020202020204" pitchFamily="34" charset="0"/>
                        </a:rPr>
                        <a:t>137,355.00</a:t>
                      </a:r>
                    </a:p>
                  </a:txBody>
                  <a:tcPr marL="8394" marR="8394" marT="0" marB="0" anchor="b">
                    <a:lnL w="9525" cap="flat" cmpd="sng" algn="ctr">
                      <a:solidFill>
                        <a:srgbClr val="103EE7"/>
                      </a:solidFill>
                      <a:prstDash val="solid"/>
                      <a:round/>
                      <a:headEnd type="none" w="med" len="med"/>
                      <a:tailEnd type="none" w="med" len="med"/>
                    </a:lnL>
                    <a:lnR w="9525" cap="flat" cmpd="sng" algn="ctr">
                      <a:solidFill>
                        <a:srgbClr val="B042E7"/>
                      </a:solidFill>
                      <a:prstDash val="solid"/>
                      <a:round/>
                      <a:headEnd type="none" w="med" len="med"/>
                      <a:tailEnd type="none" w="med" len="med"/>
                    </a:lnR>
                    <a:lnT w="9525" cap="flat" cmpd="sng" algn="ctr">
                      <a:solidFill>
                        <a:srgbClr val="103EE7"/>
                      </a:solidFill>
                      <a:prstDash val="solid"/>
                      <a:round/>
                      <a:headEnd type="none" w="med" len="med"/>
                      <a:tailEnd type="none" w="med" len="med"/>
                    </a:lnT>
                    <a:lnB w="9525" cap="flat" cmpd="sng" algn="ctr">
                      <a:solidFill>
                        <a:srgbClr val="104BE7"/>
                      </a:solidFill>
                      <a:prstDash val="solid"/>
                      <a:round/>
                      <a:headEnd type="none" w="med" len="med"/>
                      <a:tailEnd type="none" w="med" len="med"/>
                    </a:lnB>
                  </a:tcPr>
                </a:tc>
                <a:tc>
                  <a:txBody>
                    <a:bodyPr/>
                    <a:lstStyle/>
                    <a:p>
                      <a:pPr algn="r" rtl="0" fontAlgn="ctr"/>
                      <a:endParaRPr lang="en-US" sz="1000" dirty="0">
                        <a:solidFill>
                          <a:srgbClr val="000000"/>
                        </a:solidFill>
                        <a:effectLst/>
                        <a:latin typeface="Arial" panose="020B0604020202020204" pitchFamily="34" charset="0"/>
                        <a:cs typeface="Arial" panose="020B0604020202020204" pitchFamily="34" charset="0"/>
                      </a:endParaRPr>
                    </a:p>
                  </a:txBody>
                  <a:tcPr marL="8394" marR="8394" marT="0" marB="0" anchor="ctr">
                    <a:lnL w="9525" cap="flat" cmpd="sng" algn="ctr">
                      <a:solidFill>
                        <a:srgbClr val="B042E7"/>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B042E7"/>
                      </a:solidFill>
                      <a:prstDash val="solid"/>
                      <a:round/>
                      <a:headEnd type="none" w="med" len="med"/>
                      <a:tailEnd type="none" w="med" len="med"/>
                    </a:lnT>
                    <a:lnB w="9525" cap="flat" cmpd="sng" algn="ctr">
                      <a:solidFill>
                        <a:srgbClr val="F04BE7"/>
                      </a:solidFill>
                      <a:prstDash val="solid"/>
                      <a:round/>
                      <a:headEnd type="none" w="med" len="med"/>
                      <a:tailEnd type="none" w="med" len="med"/>
                    </a:lnB>
                    <a:solidFill>
                      <a:srgbClr val="FFFFFF"/>
                    </a:solidFill>
                  </a:tcPr>
                </a:tc>
                <a:tc>
                  <a:txBody>
                    <a:bodyPr/>
                    <a:lstStyle/>
                    <a:p>
                      <a:pPr algn="r" rtl="0" fontAlgn="ctr"/>
                      <a:endParaRPr lang="en-US" sz="1000" b="1" dirty="0">
                        <a:effectLst/>
                        <a:latin typeface="Arial" panose="020B0604020202020204" pitchFamily="34" charset="0"/>
                        <a:cs typeface="Arial" panose="020B0604020202020204" pitchFamily="34" charset="0"/>
                      </a:endParaRPr>
                    </a:p>
                  </a:txBody>
                  <a:tcPr marL="8394" marR="8394" marT="0" marB="0"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extLst>
                  <a:ext uri="{0D108BD9-81ED-4DB2-BD59-A6C34878D82A}">
                    <a16:rowId xmlns:a16="http://schemas.microsoft.com/office/drawing/2014/main" val="3502017219"/>
                  </a:ext>
                </a:extLst>
              </a:tr>
              <a:tr h="145701">
                <a:tc>
                  <a:txBody>
                    <a:bodyPr/>
                    <a:lstStyle/>
                    <a:p>
                      <a:pPr rtl="0" fontAlgn="ctr"/>
                      <a:r>
                        <a:rPr lang="en-US" sz="1000" b="1" dirty="0">
                          <a:solidFill>
                            <a:srgbClr val="000000"/>
                          </a:solidFill>
                          <a:effectLst/>
                          <a:latin typeface="Arial" panose="020B0604020202020204" pitchFamily="34" charset="0"/>
                          <a:cs typeface="Arial" panose="020B0604020202020204" pitchFamily="34" charset="0"/>
                        </a:rPr>
                        <a:t>Capital Outlay</a:t>
                      </a:r>
                    </a:p>
                  </a:txBody>
                  <a:tcPr marL="8394" marR="8394" marT="0" marB="0" anchor="ctr">
                    <a:lnL w="9525" cap="flat" cmpd="sng" algn="ctr">
                      <a:solidFill>
                        <a:srgbClr val="D045E7"/>
                      </a:solidFill>
                      <a:prstDash val="solid"/>
                      <a:round/>
                      <a:headEnd type="none" w="med" len="med"/>
                      <a:tailEnd type="none" w="med" len="med"/>
                    </a:lnL>
                    <a:lnR w="9525" cap="flat" cmpd="sng" algn="ctr">
                      <a:solidFill>
                        <a:srgbClr val="7046E7"/>
                      </a:solidFill>
                      <a:prstDash val="solid"/>
                      <a:round/>
                      <a:headEnd type="none" w="med" len="med"/>
                      <a:tailEnd type="none" w="med" len="med"/>
                    </a:lnR>
                    <a:lnT w="9525" cap="flat" cmpd="sng" algn="ctr">
                      <a:solidFill>
                        <a:srgbClr val="D045E7"/>
                      </a:solidFill>
                      <a:prstDash val="solid"/>
                      <a:round/>
                      <a:headEnd type="none" w="med" len="med"/>
                      <a:tailEnd type="none" w="med" len="med"/>
                    </a:lnT>
                    <a:lnB w="9525" cap="flat" cmpd="sng" algn="ctr">
                      <a:solidFill>
                        <a:srgbClr val="704DE7"/>
                      </a:solidFill>
                      <a:prstDash val="solid"/>
                      <a:round/>
                      <a:headEnd type="none" w="med" len="med"/>
                      <a:tailEnd type="none" w="med" len="med"/>
                    </a:lnB>
                    <a:solidFill>
                      <a:srgbClr val="FFFFFF"/>
                    </a:solidFill>
                  </a:tcPr>
                </a:tc>
                <a:tc>
                  <a:txBody>
                    <a:bodyPr/>
                    <a:lstStyle/>
                    <a:p>
                      <a:pPr algn="r" rtl="0" fontAlgn="ctr"/>
                      <a:r>
                        <a:rPr lang="en-US" sz="1000" dirty="0">
                          <a:solidFill>
                            <a:srgbClr val="000000"/>
                          </a:solidFill>
                          <a:effectLst/>
                          <a:latin typeface="Arial" panose="020B0604020202020204" pitchFamily="34" charset="0"/>
                          <a:cs typeface="Arial" panose="020B0604020202020204" pitchFamily="34" charset="0"/>
                        </a:rPr>
                        <a:t>0.00</a:t>
                      </a:r>
                    </a:p>
                  </a:txBody>
                  <a:tcPr marL="8394" marR="8394" marT="0" marB="0" anchor="ctr">
                    <a:lnL w="9525" cap="flat" cmpd="sng" algn="ctr">
                      <a:solidFill>
                        <a:srgbClr val="7046E7"/>
                      </a:solidFill>
                      <a:prstDash val="solid"/>
                      <a:round/>
                      <a:headEnd type="none" w="med" len="med"/>
                      <a:tailEnd type="none" w="med" len="med"/>
                    </a:lnL>
                    <a:lnR w="9525" cap="flat" cmpd="sng" algn="ctr">
                      <a:solidFill>
                        <a:srgbClr val="7046E7"/>
                      </a:solidFill>
                      <a:prstDash val="solid"/>
                      <a:round/>
                      <a:headEnd type="none" w="med" len="med"/>
                      <a:tailEnd type="none" w="med" len="med"/>
                    </a:lnR>
                    <a:lnT w="9525" cap="flat" cmpd="sng" algn="ctr">
                      <a:solidFill>
                        <a:srgbClr val="7046E7"/>
                      </a:solidFill>
                      <a:prstDash val="solid"/>
                      <a:round/>
                      <a:headEnd type="none" w="med" len="med"/>
                      <a:tailEnd type="none" w="med" len="med"/>
                    </a:lnT>
                    <a:lnB w="9525" cap="flat" cmpd="sng" algn="ctr">
                      <a:solidFill>
                        <a:srgbClr val="1051E7"/>
                      </a:solidFill>
                      <a:prstDash val="solid"/>
                      <a:round/>
                      <a:headEnd type="none" w="med" len="med"/>
                      <a:tailEnd type="none" w="med" len="med"/>
                    </a:lnB>
                    <a:solidFill>
                      <a:srgbClr val="FFFFFF"/>
                    </a:solidFill>
                  </a:tcPr>
                </a:tc>
                <a:tc>
                  <a:txBody>
                    <a:bodyPr/>
                    <a:lstStyle/>
                    <a:p>
                      <a:pPr algn="r" rtl="0" fontAlgn="ctr"/>
                      <a:endParaRPr lang="en-US" sz="1000" dirty="0">
                        <a:solidFill>
                          <a:srgbClr val="000000"/>
                        </a:solidFill>
                        <a:effectLst/>
                        <a:latin typeface="Arial" panose="020B0604020202020204" pitchFamily="34" charset="0"/>
                        <a:cs typeface="Arial" panose="020B0604020202020204" pitchFamily="34" charset="0"/>
                      </a:endParaRPr>
                    </a:p>
                  </a:txBody>
                  <a:tcPr marL="8394" marR="8394" marT="0" marB="0" anchor="ctr">
                    <a:lnL w="9525" cap="flat" cmpd="sng" algn="ctr">
                      <a:solidFill>
                        <a:srgbClr val="7046E7"/>
                      </a:solidFill>
                      <a:prstDash val="solid"/>
                      <a:round/>
                      <a:headEnd type="none" w="med" len="med"/>
                      <a:tailEnd type="none" w="med" len="med"/>
                    </a:lnL>
                    <a:lnR w="9525" cap="flat" cmpd="sng" algn="ctr">
                      <a:solidFill>
                        <a:srgbClr val="104BE7"/>
                      </a:solidFill>
                      <a:prstDash val="solid"/>
                      <a:round/>
                      <a:headEnd type="none" w="med" len="med"/>
                      <a:tailEnd type="none" w="med" len="med"/>
                    </a:lnR>
                    <a:lnT w="9525" cap="flat" cmpd="sng" algn="ctr">
                      <a:solidFill>
                        <a:srgbClr val="7046E7"/>
                      </a:solidFill>
                      <a:prstDash val="solid"/>
                      <a:round/>
                      <a:headEnd type="none" w="med" len="med"/>
                      <a:tailEnd type="none" w="med" len="med"/>
                    </a:lnT>
                    <a:lnB w="9525" cap="flat" cmpd="sng" algn="ctr">
                      <a:solidFill>
                        <a:srgbClr val="F053E7"/>
                      </a:solidFill>
                      <a:prstDash val="solid"/>
                      <a:round/>
                      <a:headEnd type="none" w="med" len="med"/>
                      <a:tailEnd type="none" w="med" len="med"/>
                    </a:lnB>
                    <a:solidFill>
                      <a:srgbClr val="FFFFFF"/>
                    </a:solidFill>
                  </a:tcPr>
                </a:tc>
                <a:tc>
                  <a:txBody>
                    <a:bodyPr/>
                    <a:lstStyle/>
                    <a:p>
                      <a:pPr algn="r" rtl="0" fontAlgn="b"/>
                      <a:r>
                        <a:rPr lang="en-US" sz="1000" dirty="0">
                          <a:effectLst/>
                          <a:latin typeface="Arial" panose="020B0604020202020204" pitchFamily="34" charset="0"/>
                          <a:cs typeface="Arial" panose="020B0604020202020204" pitchFamily="34" charset="0"/>
                        </a:rPr>
                        <a:t>0.00</a:t>
                      </a:r>
                    </a:p>
                  </a:txBody>
                  <a:tcPr marL="8394" marR="8394" marT="0" marB="0" anchor="b">
                    <a:lnL w="9525" cap="flat" cmpd="sng" algn="ctr">
                      <a:solidFill>
                        <a:srgbClr val="104BE7"/>
                      </a:solidFill>
                      <a:prstDash val="solid"/>
                      <a:round/>
                      <a:headEnd type="none" w="med" len="med"/>
                      <a:tailEnd type="none" w="med" len="med"/>
                    </a:lnL>
                    <a:lnR w="9525" cap="flat" cmpd="sng" algn="ctr">
                      <a:solidFill>
                        <a:srgbClr val="F04BE7"/>
                      </a:solidFill>
                      <a:prstDash val="solid"/>
                      <a:round/>
                      <a:headEnd type="none" w="med" len="med"/>
                      <a:tailEnd type="none" w="med" len="med"/>
                    </a:lnR>
                    <a:lnT w="9525" cap="flat" cmpd="sng" algn="ctr">
                      <a:solidFill>
                        <a:srgbClr val="104BE7"/>
                      </a:solidFill>
                      <a:prstDash val="solid"/>
                      <a:round/>
                      <a:headEnd type="none" w="med" len="med"/>
                      <a:tailEnd type="none" w="med" len="med"/>
                    </a:lnT>
                    <a:lnB w="9525" cap="flat" cmpd="sng" algn="ctr">
                      <a:solidFill>
                        <a:srgbClr val="D053E7"/>
                      </a:solidFill>
                      <a:prstDash val="solid"/>
                      <a:round/>
                      <a:headEnd type="none" w="med" len="med"/>
                      <a:tailEnd type="none" w="med" len="med"/>
                    </a:lnB>
                  </a:tcPr>
                </a:tc>
                <a:tc>
                  <a:txBody>
                    <a:bodyPr/>
                    <a:lstStyle/>
                    <a:p>
                      <a:pPr algn="r" rtl="0" fontAlgn="ctr"/>
                      <a:endParaRPr lang="en-US" sz="1000" dirty="0">
                        <a:solidFill>
                          <a:srgbClr val="000000"/>
                        </a:solidFill>
                        <a:effectLst/>
                        <a:latin typeface="Arial" panose="020B0604020202020204" pitchFamily="34" charset="0"/>
                        <a:cs typeface="Arial" panose="020B0604020202020204" pitchFamily="34" charset="0"/>
                      </a:endParaRPr>
                    </a:p>
                  </a:txBody>
                  <a:tcPr marL="8394" marR="8394" marT="0" marB="0" anchor="ctr">
                    <a:lnL w="9525" cap="flat" cmpd="sng" algn="ctr">
                      <a:solidFill>
                        <a:srgbClr val="F04BE7"/>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F04BE7"/>
                      </a:solidFill>
                      <a:prstDash val="solid"/>
                      <a:round/>
                      <a:headEnd type="none" w="med" len="med"/>
                      <a:tailEnd type="none" w="med" len="med"/>
                    </a:lnT>
                    <a:lnB w="9525" cap="flat" cmpd="sng" algn="ctr">
                      <a:solidFill>
                        <a:srgbClr val="B058E7"/>
                      </a:solidFill>
                      <a:prstDash val="solid"/>
                      <a:round/>
                      <a:headEnd type="none" w="med" len="med"/>
                      <a:tailEnd type="none" w="med" len="med"/>
                    </a:lnB>
                    <a:solidFill>
                      <a:srgbClr val="FFFFFF"/>
                    </a:solidFill>
                  </a:tcPr>
                </a:tc>
                <a:tc>
                  <a:txBody>
                    <a:bodyPr/>
                    <a:lstStyle/>
                    <a:p>
                      <a:pPr algn="r" rtl="0" fontAlgn="ctr"/>
                      <a:endParaRPr lang="en-US" sz="1000" b="1" dirty="0">
                        <a:effectLst/>
                        <a:latin typeface="Arial" panose="020B0604020202020204" pitchFamily="34" charset="0"/>
                        <a:cs typeface="Arial" panose="020B0604020202020204" pitchFamily="34" charset="0"/>
                      </a:endParaRPr>
                    </a:p>
                  </a:txBody>
                  <a:tcPr marL="8394" marR="8394" marT="0" marB="0"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extLst>
                  <a:ext uri="{0D108BD9-81ED-4DB2-BD59-A6C34878D82A}">
                    <a16:rowId xmlns:a16="http://schemas.microsoft.com/office/drawing/2014/main" val="1849946263"/>
                  </a:ext>
                </a:extLst>
              </a:tr>
              <a:tr h="185442">
                <a:tc>
                  <a:txBody>
                    <a:bodyPr/>
                    <a:lstStyle/>
                    <a:p>
                      <a:pPr rtl="0" fontAlgn="ctr"/>
                      <a:r>
                        <a:rPr lang="en-US" sz="1000" b="1" dirty="0">
                          <a:solidFill>
                            <a:srgbClr val="000000"/>
                          </a:solidFill>
                          <a:effectLst/>
                          <a:latin typeface="Arial" panose="020B0604020202020204" pitchFamily="34" charset="0"/>
                          <a:cs typeface="Arial" panose="020B0604020202020204" pitchFamily="34" charset="0"/>
                        </a:rPr>
                        <a:t>Debt Service</a:t>
                      </a:r>
                    </a:p>
                  </a:txBody>
                  <a:tcPr marL="8394" marR="8394" marT="0" marB="0" anchor="ctr">
                    <a:lnL w="9525" cap="flat" cmpd="sng" algn="ctr">
                      <a:solidFill>
                        <a:srgbClr val="704DE7"/>
                      </a:solidFill>
                      <a:prstDash val="solid"/>
                      <a:round/>
                      <a:headEnd type="none" w="med" len="med"/>
                      <a:tailEnd type="none" w="med" len="med"/>
                    </a:lnL>
                    <a:lnR w="9525" cap="flat" cmpd="sng" algn="ctr">
                      <a:solidFill>
                        <a:srgbClr val="1051E7"/>
                      </a:solidFill>
                      <a:prstDash val="solid"/>
                      <a:round/>
                      <a:headEnd type="none" w="med" len="med"/>
                      <a:tailEnd type="none" w="med" len="med"/>
                    </a:lnR>
                    <a:lnT w="9525" cap="flat" cmpd="sng" algn="ctr">
                      <a:solidFill>
                        <a:srgbClr val="704DE7"/>
                      </a:solidFill>
                      <a:prstDash val="solid"/>
                      <a:round/>
                      <a:headEnd type="none" w="med" len="med"/>
                      <a:tailEnd type="none" w="med" len="med"/>
                    </a:lnT>
                    <a:lnB w="9525" cap="flat" cmpd="sng" algn="ctr">
                      <a:solidFill>
                        <a:srgbClr val="9057E7"/>
                      </a:solidFill>
                      <a:prstDash val="solid"/>
                      <a:round/>
                      <a:headEnd type="none" w="med" len="med"/>
                      <a:tailEnd type="none" w="med" len="med"/>
                    </a:lnB>
                    <a:solidFill>
                      <a:srgbClr val="FFFFFF"/>
                    </a:solidFill>
                  </a:tcPr>
                </a:tc>
                <a:tc>
                  <a:txBody>
                    <a:bodyPr/>
                    <a:lstStyle/>
                    <a:p>
                      <a:pPr algn="r" rtl="0" fontAlgn="ctr"/>
                      <a:r>
                        <a:rPr lang="en-US" sz="1000" dirty="0">
                          <a:solidFill>
                            <a:srgbClr val="000000"/>
                          </a:solidFill>
                          <a:effectLst/>
                          <a:latin typeface="Arial" panose="020B0604020202020204" pitchFamily="34" charset="0"/>
                          <a:cs typeface="Arial" panose="020B0604020202020204" pitchFamily="34" charset="0"/>
                        </a:rPr>
                        <a:t>241,228.14</a:t>
                      </a:r>
                    </a:p>
                  </a:txBody>
                  <a:tcPr marL="8394" marR="8394" marT="0" marB="0" anchor="ctr">
                    <a:lnL w="9525" cap="flat" cmpd="sng" algn="ctr">
                      <a:solidFill>
                        <a:srgbClr val="1051E7"/>
                      </a:solidFill>
                      <a:prstDash val="solid"/>
                      <a:round/>
                      <a:headEnd type="none" w="med" len="med"/>
                      <a:tailEnd type="none" w="med" len="med"/>
                    </a:lnL>
                    <a:lnR w="9525" cap="flat" cmpd="sng" algn="ctr">
                      <a:solidFill>
                        <a:srgbClr val="F053E7"/>
                      </a:solidFill>
                      <a:prstDash val="solid"/>
                      <a:round/>
                      <a:headEnd type="none" w="med" len="med"/>
                      <a:tailEnd type="none" w="med" len="med"/>
                    </a:lnR>
                    <a:lnT w="9525" cap="flat" cmpd="sng" algn="ctr">
                      <a:solidFill>
                        <a:srgbClr val="1051E7"/>
                      </a:solidFill>
                      <a:prstDash val="solid"/>
                      <a:round/>
                      <a:headEnd type="none" w="med" len="med"/>
                      <a:tailEnd type="none" w="med" len="med"/>
                    </a:lnT>
                    <a:lnB w="9525" cap="flat" cmpd="sng" algn="ctr">
                      <a:solidFill>
                        <a:srgbClr val="505AE7"/>
                      </a:solidFill>
                      <a:prstDash val="solid"/>
                      <a:round/>
                      <a:headEnd type="none" w="med" len="med"/>
                      <a:tailEnd type="none" w="med" len="med"/>
                    </a:lnB>
                    <a:solidFill>
                      <a:srgbClr val="FFFFFF"/>
                    </a:solidFill>
                  </a:tcPr>
                </a:tc>
                <a:tc>
                  <a:txBody>
                    <a:bodyPr/>
                    <a:lstStyle/>
                    <a:p>
                      <a:pPr algn="r" rtl="0" fontAlgn="ctr"/>
                      <a:endParaRPr lang="en-US" sz="1000" dirty="0">
                        <a:solidFill>
                          <a:srgbClr val="000000"/>
                        </a:solidFill>
                        <a:effectLst/>
                        <a:latin typeface="Arial" panose="020B0604020202020204" pitchFamily="34" charset="0"/>
                        <a:cs typeface="Arial" panose="020B0604020202020204" pitchFamily="34" charset="0"/>
                      </a:endParaRPr>
                    </a:p>
                  </a:txBody>
                  <a:tcPr marL="8394" marR="8394" marT="0" marB="0" anchor="ctr">
                    <a:lnL w="9525" cap="flat" cmpd="sng" algn="ctr">
                      <a:solidFill>
                        <a:srgbClr val="F053E7"/>
                      </a:solidFill>
                      <a:prstDash val="solid"/>
                      <a:round/>
                      <a:headEnd type="none" w="med" len="med"/>
                      <a:tailEnd type="none" w="med" len="med"/>
                    </a:lnL>
                    <a:lnR w="9525" cap="flat" cmpd="sng" algn="ctr">
                      <a:solidFill>
                        <a:srgbClr val="D053E7"/>
                      </a:solidFill>
                      <a:prstDash val="solid"/>
                      <a:round/>
                      <a:headEnd type="none" w="med" len="med"/>
                      <a:tailEnd type="none" w="med" len="med"/>
                    </a:lnR>
                    <a:lnT w="9525" cap="flat" cmpd="sng" algn="ctr">
                      <a:solidFill>
                        <a:srgbClr val="F053E7"/>
                      </a:solidFill>
                      <a:prstDash val="solid"/>
                      <a:round/>
                      <a:headEnd type="none" w="med" len="med"/>
                      <a:tailEnd type="none" w="med" len="med"/>
                    </a:lnT>
                    <a:lnB w="9525" cap="flat" cmpd="sng" algn="ctr">
                      <a:solidFill>
                        <a:srgbClr val="5059E7"/>
                      </a:solidFill>
                      <a:prstDash val="solid"/>
                      <a:round/>
                      <a:headEnd type="none" w="med" len="med"/>
                      <a:tailEnd type="none" w="med" len="med"/>
                    </a:lnB>
                    <a:solidFill>
                      <a:srgbClr val="FFFFFF"/>
                    </a:solidFill>
                  </a:tcPr>
                </a:tc>
                <a:tc>
                  <a:txBody>
                    <a:bodyPr/>
                    <a:lstStyle/>
                    <a:p>
                      <a:pPr algn="r" rtl="0" fontAlgn="b"/>
                      <a:r>
                        <a:rPr lang="en-US" sz="1000" dirty="0">
                          <a:effectLst/>
                          <a:latin typeface="Arial" panose="020B0604020202020204" pitchFamily="34" charset="0"/>
                          <a:cs typeface="Arial" panose="020B0604020202020204" pitchFamily="34" charset="0"/>
                        </a:rPr>
                        <a:t>245,254.00</a:t>
                      </a:r>
                    </a:p>
                  </a:txBody>
                  <a:tcPr marL="8394" marR="8394" marT="0" marB="0" anchor="b">
                    <a:lnL w="9525" cap="flat" cmpd="sng" algn="ctr">
                      <a:solidFill>
                        <a:srgbClr val="D053E7"/>
                      </a:solidFill>
                      <a:prstDash val="solid"/>
                      <a:round/>
                      <a:headEnd type="none" w="med" len="med"/>
                      <a:tailEnd type="none" w="med" len="med"/>
                    </a:lnL>
                    <a:lnR w="9525" cap="flat" cmpd="sng" algn="ctr">
                      <a:solidFill>
                        <a:srgbClr val="B058E7"/>
                      </a:solidFill>
                      <a:prstDash val="solid"/>
                      <a:round/>
                      <a:headEnd type="none" w="med" len="med"/>
                      <a:tailEnd type="none" w="med" len="med"/>
                    </a:lnR>
                    <a:lnT w="9525" cap="flat" cmpd="sng" algn="ctr">
                      <a:solidFill>
                        <a:srgbClr val="D053E7"/>
                      </a:solidFill>
                      <a:prstDash val="solid"/>
                      <a:round/>
                      <a:headEnd type="none" w="med" len="med"/>
                      <a:tailEnd type="none" w="med" len="med"/>
                    </a:lnT>
                    <a:lnB w="9525" cap="flat" cmpd="sng" algn="ctr">
                      <a:solidFill>
                        <a:srgbClr val="305FE7"/>
                      </a:solidFill>
                      <a:prstDash val="solid"/>
                      <a:round/>
                      <a:headEnd type="none" w="med" len="med"/>
                      <a:tailEnd type="none" w="med" len="med"/>
                    </a:lnB>
                  </a:tcPr>
                </a:tc>
                <a:tc>
                  <a:txBody>
                    <a:bodyPr/>
                    <a:lstStyle/>
                    <a:p>
                      <a:pPr algn="r" rtl="0" fontAlgn="ctr"/>
                      <a:endParaRPr lang="en-US" sz="1000" dirty="0">
                        <a:solidFill>
                          <a:srgbClr val="000000"/>
                        </a:solidFill>
                        <a:effectLst/>
                        <a:latin typeface="Arial" panose="020B0604020202020204" pitchFamily="34" charset="0"/>
                        <a:cs typeface="Arial" panose="020B0604020202020204" pitchFamily="34" charset="0"/>
                      </a:endParaRPr>
                    </a:p>
                  </a:txBody>
                  <a:tcPr marL="8394" marR="8394" marT="0" marB="0" anchor="ctr">
                    <a:lnL w="9525" cap="flat" cmpd="sng" algn="ctr">
                      <a:solidFill>
                        <a:srgbClr val="B058E7"/>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B058E7"/>
                      </a:solidFill>
                      <a:prstDash val="solid"/>
                      <a:round/>
                      <a:headEnd type="none" w="med" len="med"/>
                      <a:tailEnd type="none" w="med" len="med"/>
                    </a:lnT>
                    <a:lnB w="9525" cap="flat" cmpd="sng" algn="ctr">
                      <a:solidFill>
                        <a:srgbClr val="D05DE7"/>
                      </a:solidFill>
                      <a:prstDash val="solid"/>
                      <a:round/>
                      <a:headEnd type="none" w="med" len="med"/>
                      <a:tailEnd type="none" w="med" len="med"/>
                    </a:lnB>
                    <a:solidFill>
                      <a:srgbClr val="FFFFFF"/>
                    </a:solidFill>
                  </a:tcPr>
                </a:tc>
                <a:tc>
                  <a:txBody>
                    <a:bodyPr/>
                    <a:lstStyle/>
                    <a:p>
                      <a:pPr algn="r" rtl="0" fontAlgn="ctr"/>
                      <a:endParaRPr lang="en-US" sz="1000" b="1" dirty="0">
                        <a:effectLst/>
                        <a:latin typeface="Arial" panose="020B0604020202020204" pitchFamily="34" charset="0"/>
                        <a:cs typeface="Arial" panose="020B0604020202020204" pitchFamily="34" charset="0"/>
                      </a:endParaRPr>
                    </a:p>
                  </a:txBody>
                  <a:tcPr marL="8394" marR="8394" marT="0" marB="0"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extLst>
                  <a:ext uri="{0D108BD9-81ED-4DB2-BD59-A6C34878D82A}">
                    <a16:rowId xmlns:a16="http://schemas.microsoft.com/office/drawing/2014/main" val="2492598030"/>
                  </a:ext>
                </a:extLst>
              </a:tr>
              <a:tr h="185442">
                <a:tc>
                  <a:txBody>
                    <a:bodyPr/>
                    <a:lstStyle/>
                    <a:p>
                      <a:pPr rtl="0" fontAlgn="ctr"/>
                      <a:r>
                        <a:rPr lang="en-US" sz="1000" b="1" dirty="0">
                          <a:solidFill>
                            <a:srgbClr val="000000"/>
                          </a:solidFill>
                          <a:effectLst/>
                          <a:latin typeface="Arial" panose="020B0604020202020204" pitchFamily="34" charset="0"/>
                          <a:cs typeface="Arial" panose="020B0604020202020204" pitchFamily="34" charset="0"/>
                        </a:rPr>
                        <a:t>TOTAL EXPENDITURES</a:t>
                      </a:r>
                    </a:p>
                  </a:txBody>
                  <a:tcPr marL="8394" marR="8394" marT="0" marB="0" anchor="ctr">
                    <a:lnL w="9525" cap="flat" cmpd="sng" algn="ctr">
                      <a:solidFill>
                        <a:srgbClr val="9057E7"/>
                      </a:solidFill>
                      <a:prstDash val="solid"/>
                      <a:round/>
                      <a:headEnd type="none" w="med" len="med"/>
                      <a:tailEnd type="none" w="med" len="med"/>
                    </a:lnL>
                    <a:lnR w="9525" cap="flat" cmpd="sng" algn="ctr">
                      <a:solidFill>
                        <a:srgbClr val="505AE7"/>
                      </a:solidFill>
                      <a:prstDash val="solid"/>
                      <a:round/>
                      <a:headEnd type="none" w="med" len="med"/>
                      <a:tailEnd type="none" w="med" len="med"/>
                    </a:lnR>
                    <a:lnT w="9525" cap="flat" cmpd="sng" algn="ctr">
                      <a:solidFill>
                        <a:srgbClr val="9057E7"/>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algn="r" rtl="0" fontAlgn="b"/>
                      <a:r>
                        <a:rPr lang="en-US" sz="1000" dirty="0">
                          <a:effectLst/>
                          <a:latin typeface="Arial" panose="020B0604020202020204" pitchFamily="34" charset="0"/>
                          <a:cs typeface="Arial" panose="020B0604020202020204" pitchFamily="34" charset="0"/>
                        </a:rPr>
                        <a:t>1,549,143.00</a:t>
                      </a:r>
                    </a:p>
                  </a:txBody>
                  <a:tcPr marL="8394" marR="8394" marT="0" marB="0" anchor="b">
                    <a:lnL w="9525" cap="flat" cmpd="sng" algn="ctr">
                      <a:solidFill>
                        <a:srgbClr val="505AE7"/>
                      </a:solidFill>
                      <a:prstDash val="solid"/>
                      <a:round/>
                      <a:headEnd type="none" w="med" len="med"/>
                      <a:tailEnd type="none" w="med" len="med"/>
                    </a:lnL>
                    <a:lnR w="9525" cap="flat" cmpd="sng" algn="ctr">
                      <a:solidFill>
                        <a:srgbClr val="5059E7"/>
                      </a:solidFill>
                      <a:prstDash val="solid"/>
                      <a:round/>
                      <a:headEnd type="none" w="med" len="med"/>
                      <a:tailEnd type="none" w="med" len="med"/>
                    </a:lnR>
                    <a:lnT w="9525" cap="flat" cmpd="sng" algn="ctr">
                      <a:solidFill>
                        <a:srgbClr val="505AE7"/>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tc>
                  <a:txBody>
                    <a:bodyPr/>
                    <a:lstStyle/>
                    <a:p>
                      <a:pPr rtl="0" fontAlgn="ctr"/>
                      <a:endParaRPr lang="en-US" sz="1000" dirty="0">
                        <a:effectLst/>
                        <a:latin typeface="Arial" panose="020B0604020202020204" pitchFamily="34" charset="0"/>
                        <a:cs typeface="Arial" panose="020B0604020202020204" pitchFamily="34" charset="0"/>
                      </a:endParaRPr>
                    </a:p>
                  </a:txBody>
                  <a:tcPr marL="8394" marR="8394" marT="0" marB="0" anchor="ctr">
                    <a:lnL w="9525" cap="flat" cmpd="sng" algn="ctr">
                      <a:solidFill>
                        <a:srgbClr val="5059E7"/>
                      </a:solidFill>
                      <a:prstDash val="solid"/>
                      <a:round/>
                      <a:headEnd type="none" w="med" len="med"/>
                      <a:tailEnd type="none" w="med" len="med"/>
                    </a:lnL>
                    <a:lnR w="9525" cap="flat" cmpd="sng" algn="ctr">
                      <a:solidFill>
                        <a:srgbClr val="305FE7"/>
                      </a:solidFill>
                      <a:prstDash val="solid"/>
                      <a:round/>
                      <a:headEnd type="none" w="med" len="med"/>
                      <a:tailEnd type="none" w="med" len="med"/>
                    </a:lnR>
                    <a:lnT w="9525" cap="flat" cmpd="sng" algn="ctr">
                      <a:solidFill>
                        <a:srgbClr val="5059E7"/>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algn="r" rtl="0" fontAlgn="b"/>
                      <a:r>
                        <a:rPr lang="en-US" sz="1000" dirty="0">
                          <a:effectLst/>
                          <a:latin typeface="Arial" panose="020B0604020202020204" pitchFamily="34" charset="0"/>
                          <a:cs typeface="Arial" panose="020B0604020202020204" pitchFamily="34" charset="0"/>
                        </a:rPr>
                        <a:t>1,459,024.00</a:t>
                      </a:r>
                    </a:p>
                  </a:txBody>
                  <a:tcPr marL="8394" marR="8394" marT="0" marB="0" anchor="b">
                    <a:lnL w="9525" cap="flat" cmpd="sng" algn="ctr">
                      <a:solidFill>
                        <a:srgbClr val="305FE7"/>
                      </a:solidFill>
                      <a:prstDash val="solid"/>
                      <a:round/>
                      <a:headEnd type="none" w="med" len="med"/>
                      <a:tailEnd type="none" w="med" len="med"/>
                    </a:lnL>
                    <a:lnR w="9525" cap="flat" cmpd="sng" algn="ctr">
                      <a:solidFill>
                        <a:srgbClr val="D05DE7"/>
                      </a:solidFill>
                      <a:prstDash val="solid"/>
                      <a:round/>
                      <a:headEnd type="none" w="med" len="med"/>
                      <a:tailEnd type="none" w="med" len="med"/>
                    </a:lnR>
                    <a:lnT w="9525" cap="flat" cmpd="sng" algn="ctr">
                      <a:solidFill>
                        <a:srgbClr val="305FE7"/>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tc>
                  <a:txBody>
                    <a:bodyPr/>
                    <a:lstStyle/>
                    <a:p>
                      <a:pPr algn="r" rtl="0" fontAlgn="ctr"/>
                      <a:endParaRPr lang="en-US" sz="1000" dirty="0">
                        <a:solidFill>
                          <a:srgbClr val="000000"/>
                        </a:solidFill>
                        <a:effectLst/>
                        <a:latin typeface="Arial" panose="020B0604020202020204" pitchFamily="34" charset="0"/>
                        <a:cs typeface="Arial" panose="020B0604020202020204" pitchFamily="34" charset="0"/>
                      </a:endParaRPr>
                    </a:p>
                  </a:txBody>
                  <a:tcPr marL="8394" marR="8394" marT="0" marB="0" anchor="ctr">
                    <a:lnL w="9525" cap="flat" cmpd="sng" algn="ctr">
                      <a:solidFill>
                        <a:srgbClr val="D05DE7"/>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D05DE7"/>
                      </a:solidFill>
                      <a:prstDash val="solid"/>
                      <a:round/>
                      <a:headEnd type="none" w="med" len="med"/>
                      <a:tailEnd type="none" w="med" len="med"/>
                    </a:lnT>
                    <a:lnB w="9525" cap="flat" cmpd="sng" algn="ctr">
                      <a:solidFill>
                        <a:srgbClr val="CCCCCC"/>
                      </a:solidFill>
                      <a:prstDash val="solid"/>
                      <a:round/>
                      <a:headEnd type="none" w="med" len="med"/>
                      <a:tailEnd type="none" w="med" len="med"/>
                    </a:lnB>
                    <a:solidFill>
                      <a:srgbClr val="FFFFFF"/>
                    </a:solidFill>
                  </a:tcPr>
                </a:tc>
                <a:tc>
                  <a:txBody>
                    <a:bodyPr/>
                    <a:lstStyle/>
                    <a:p>
                      <a:pPr algn="r" rtl="0" fontAlgn="ctr"/>
                      <a:r>
                        <a:rPr lang="en-US" sz="1000" b="1" dirty="0">
                          <a:effectLst/>
                          <a:latin typeface="Arial" panose="020B0604020202020204" pitchFamily="34" charset="0"/>
                          <a:cs typeface="Arial" panose="020B0604020202020204" pitchFamily="34" charset="0"/>
                        </a:rPr>
                        <a:t>-5.82%</a:t>
                      </a:r>
                    </a:p>
                  </a:txBody>
                  <a:tcPr marL="8394" marR="8394" marT="0" marB="0"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extLst>
                  <a:ext uri="{0D108BD9-81ED-4DB2-BD59-A6C34878D82A}">
                    <a16:rowId xmlns:a16="http://schemas.microsoft.com/office/drawing/2014/main" val="1915483816"/>
                  </a:ext>
                </a:extLst>
              </a:tr>
              <a:tr h="145701">
                <a:tc>
                  <a:txBody>
                    <a:bodyPr/>
                    <a:lstStyle/>
                    <a:p>
                      <a:pPr rtl="0" fontAlgn="b"/>
                      <a:endParaRPr lang="en-US" sz="1000" dirty="0">
                        <a:effectLst/>
                        <a:latin typeface="Arial" panose="020B0604020202020204" pitchFamily="34" charset="0"/>
                        <a:cs typeface="Arial" panose="020B0604020202020204" pitchFamily="34" charset="0"/>
                      </a:endParaRPr>
                    </a:p>
                  </a:txBody>
                  <a:tcPr marL="8394" marR="8394" marT="0" marB="0" anchor="b">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tc>
                  <a:txBody>
                    <a:bodyPr/>
                    <a:lstStyle/>
                    <a:p>
                      <a:pPr rtl="0" fontAlgn="b"/>
                      <a:endParaRPr lang="en-US" sz="1000" dirty="0">
                        <a:effectLst/>
                        <a:latin typeface="Arial" panose="020B0604020202020204" pitchFamily="34" charset="0"/>
                        <a:cs typeface="Arial" panose="020B0604020202020204" pitchFamily="34" charset="0"/>
                      </a:endParaRPr>
                    </a:p>
                  </a:txBody>
                  <a:tcPr marL="8394" marR="8394" marT="0" marB="0" anchor="b">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tc>
                  <a:txBody>
                    <a:bodyPr/>
                    <a:lstStyle/>
                    <a:p>
                      <a:pPr rtl="0" fontAlgn="b"/>
                      <a:endParaRPr lang="en-US" sz="1000" dirty="0">
                        <a:effectLst/>
                        <a:latin typeface="Arial" panose="020B0604020202020204" pitchFamily="34" charset="0"/>
                        <a:cs typeface="Arial" panose="020B0604020202020204" pitchFamily="34" charset="0"/>
                      </a:endParaRPr>
                    </a:p>
                  </a:txBody>
                  <a:tcPr marL="8394" marR="8394" marT="0" marB="0" anchor="b">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tc>
                  <a:txBody>
                    <a:bodyPr/>
                    <a:lstStyle/>
                    <a:p>
                      <a:pPr rtl="0" fontAlgn="b"/>
                      <a:endParaRPr lang="en-US" sz="1000" dirty="0">
                        <a:effectLst/>
                        <a:latin typeface="Arial" panose="020B0604020202020204" pitchFamily="34" charset="0"/>
                        <a:cs typeface="Arial" panose="020B0604020202020204" pitchFamily="34" charset="0"/>
                      </a:endParaRPr>
                    </a:p>
                  </a:txBody>
                  <a:tcPr marL="8394" marR="8394" marT="0" marB="0" anchor="b">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tc>
                  <a:txBody>
                    <a:bodyPr/>
                    <a:lstStyle/>
                    <a:p>
                      <a:pPr rtl="0" fontAlgn="b"/>
                      <a:endParaRPr lang="en-US" sz="1000" dirty="0">
                        <a:effectLst/>
                        <a:latin typeface="Arial" panose="020B0604020202020204" pitchFamily="34" charset="0"/>
                        <a:cs typeface="Arial" panose="020B0604020202020204" pitchFamily="34" charset="0"/>
                      </a:endParaRPr>
                    </a:p>
                  </a:txBody>
                  <a:tcPr marL="8394" marR="8394" marT="0" marB="0" anchor="b">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tc>
                  <a:txBody>
                    <a:bodyPr/>
                    <a:lstStyle/>
                    <a:p>
                      <a:pPr rtl="0" fontAlgn="b"/>
                      <a:endParaRPr lang="en-US" sz="1000" dirty="0">
                        <a:effectLst/>
                        <a:latin typeface="Arial" panose="020B0604020202020204" pitchFamily="34" charset="0"/>
                        <a:cs typeface="Arial" panose="020B0604020202020204" pitchFamily="34" charset="0"/>
                      </a:endParaRPr>
                    </a:p>
                  </a:txBody>
                  <a:tcPr marL="8394" marR="8394" marT="0" marB="0" anchor="b">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extLst>
                  <a:ext uri="{0D108BD9-81ED-4DB2-BD59-A6C34878D82A}">
                    <a16:rowId xmlns:a16="http://schemas.microsoft.com/office/drawing/2014/main" val="3390499920"/>
                  </a:ext>
                </a:extLst>
              </a:tr>
              <a:tr h="185442">
                <a:tc>
                  <a:txBody>
                    <a:bodyPr/>
                    <a:lstStyle/>
                    <a:p>
                      <a:pPr rtl="0" fontAlgn="b"/>
                      <a:r>
                        <a:rPr lang="en-US" sz="1000" dirty="0">
                          <a:effectLst/>
                          <a:latin typeface="Arial" panose="020B0604020202020204" pitchFamily="34" charset="0"/>
                          <a:cs typeface="Arial" panose="020B0604020202020204" pitchFamily="34" charset="0"/>
                        </a:rPr>
                        <a:t>Indebtedness:</a:t>
                      </a:r>
                    </a:p>
                  </a:txBody>
                  <a:tcPr marL="8394" marR="8394" marT="0" marB="0" anchor="b">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tc>
                  <a:txBody>
                    <a:bodyPr/>
                    <a:lstStyle/>
                    <a:p>
                      <a:pPr algn="r" rtl="0" fontAlgn="b"/>
                      <a:r>
                        <a:rPr lang="en-US" sz="1000" dirty="0">
                          <a:effectLst/>
                          <a:latin typeface="Arial" panose="020B0604020202020204" pitchFamily="34" charset="0"/>
                          <a:cs typeface="Arial" panose="020B0604020202020204" pitchFamily="34" charset="0"/>
                        </a:rPr>
                        <a:t>$2,531,139.70</a:t>
                      </a:r>
                    </a:p>
                  </a:txBody>
                  <a:tcPr marL="8394" marR="8394" marT="0" marB="0" anchor="b">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tc>
                  <a:txBody>
                    <a:bodyPr/>
                    <a:lstStyle/>
                    <a:p>
                      <a:pPr rtl="0" fontAlgn="b"/>
                      <a:endParaRPr lang="en-US" sz="1000" dirty="0">
                        <a:effectLst/>
                        <a:latin typeface="Arial" panose="020B0604020202020204" pitchFamily="34" charset="0"/>
                        <a:cs typeface="Arial" panose="020B0604020202020204" pitchFamily="34" charset="0"/>
                      </a:endParaRPr>
                    </a:p>
                  </a:txBody>
                  <a:tcPr marL="8394" marR="8394" marT="0" marB="0" anchor="b">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tc>
                  <a:txBody>
                    <a:bodyPr/>
                    <a:lstStyle/>
                    <a:p>
                      <a:pPr algn="r" rtl="0" fontAlgn="b"/>
                      <a:r>
                        <a:rPr lang="en-US" sz="1000" dirty="0">
                          <a:effectLst/>
                          <a:latin typeface="Arial" panose="020B0604020202020204" pitchFamily="34" charset="0"/>
                          <a:cs typeface="Arial" panose="020B0604020202020204" pitchFamily="34" charset="0"/>
                        </a:rPr>
                        <a:t>2,240,118.98</a:t>
                      </a:r>
                    </a:p>
                  </a:txBody>
                  <a:tcPr marL="8394" marR="8394" marT="0" marB="0" anchor="b">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tc>
                  <a:txBody>
                    <a:bodyPr/>
                    <a:lstStyle/>
                    <a:p>
                      <a:pPr rtl="0" fontAlgn="b"/>
                      <a:endParaRPr lang="en-US" sz="1000" dirty="0">
                        <a:effectLst/>
                        <a:latin typeface="Arial" panose="020B0604020202020204" pitchFamily="34" charset="0"/>
                        <a:cs typeface="Arial" panose="020B0604020202020204" pitchFamily="34" charset="0"/>
                      </a:endParaRPr>
                    </a:p>
                  </a:txBody>
                  <a:tcPr marL="8394" marR="8394" marT="0" marB="0" anchor="b">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tc>
                  <a:txBody>
                    <a:bodyPr/>
                    <a:lstStyle/>
                    <a:p>
                      <a:pPr rtl="0" fontAlgn="b"/>
                      <a:endParaRPr lang="en-US" sz="1000" dirty="0">
                        <a:effectLst/>
                        <a:latin typeface="Arial" panose="020B0604020202020204" pitchFamily="34" charset="0"/>
                        <a:cs typeface="Arial" panose="020B0604020202020204" pitchFamily="34" charset="0"/>
                      </a:endParaRPr>
                    </a:p>
                  </a:txBody>
                  <a:tcPr marL="8394" marR="8394" marT="0" marB="0" anchor="b">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extLst>
                  <a:ext uri="{0D108BD9-81ED-4DB2-BD59-A6C34878D82A}">
                    <a16:rowId xmlns:a16="http://schemas.microsoft.com/office/drawing/2014/main" val="1625707782"/>
                  </a:ext>
                </a:extLst>
              </a:tr>
              <a:tr h="145701">
                <a:tc>
                  <a:txBody>
                    <a:bodyPr/>
                    <a:lstStyle/>
                    <a:p>
                      <a:pPr rtl="0" fontAlgn="b"/>
                      <a:endParaRPr lang="en-US" sz="1000" dirty="0">
                        <a:effectLst/>
                        <a:latin typeface="Arial" panose="020B0604020202020204" pitchFamily="34" charset="0"/>
                        <a:cs typeface="Arial" panose="020B0604020202020204" pitchFamily="34" charset="0"/>
                      </a:endParaRPr>
                    </a:p>
                  </a:txBody>
                  <a:tcPr marL="8394" marR="8394" marT="0" marB="0" anchor="b">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tc>
                  <a:txBody>
                    <a:bodyPr/>
                    <a:lstStyle/>
                    <a:p>
                      <a:pPr rtl="0" fontAlgn="b"/>
                      <a:endParaRPr lang="en-US" sz="1000" dirty="0">
                        <a:effectLst/>
                        <a:latin typeface="Arial" panose="020B0604020202020204" pitchFamily="34" charset="0"/>
                        <a:cs typeface="Arial" panose="020B0604020202020204" pitchFamily="34" charset="0"/>
                      </a:endParaRPr>
                    </a:p>
                  </a:txBody>
                  <a:tcPr marL="8394" marR="8394" marT="0" marB="0" anchor="b">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tc>
                  <a:txBody>
                    <a:bodyPr/>
                    <a:lstStyle/>
                    <a:p>
                      <a:pPr rtl="0" fontAlgn="b"/>
                      <a:endParaRPr lang="en-US" sz="1000" dirty="0">
                        <a:effectLst/>
                        <a:latin typeface="Arial" panose="020B0604020202020204" pitchFamily="34" charset="0"/>
                        <a:cs typeface="Arial" panose="020B0604020202020204" pitchFamily="34" charset="0"/>
                      </a:endParaRPr>
                    </a:p>
                  </a:txBody>
                  <a:tcPr marL="8394" marR="8394" marT="0" marB="0" anchor="b">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tc>
                  <a:txBody>
                    <a:bodyPr/>
                    <a:lstStyle/>
                    <a:p>
                      <a:pPr rtl="0" fontAlgn="b"/>
                      <a:endParaRPr lang="en-US" sz="1000" dirty="0">
                        <a:effectLst/>
                        <a:latin typeface="Arial" panose="020B0604020202020204" pitchFamily="34" charset="0"/>
                        <a:cs typeface="Arial" panose="020B0604020202020204" pitchFamily="34" charset="0"/>
                      </a:endParaRPr>
                    </a:p>
                  </a:txBody>
                  <a:tcPr marL="8394" marR="8394" marT="0" marB="0" anchor="b">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tc>
                  <a:txBody>
                    <a:bodyPr/>
                    <a:lstStyle/>
                    <a:p>
                      <a:pPr rtl="0" fontAlgn="b"/>
                      <a:endParaRPr lang="en-US" sz="1000" dirty="0">
                        <a:effectLst/>
                        <a:latin typeface="Arial" panose="020B0604020202020204" pitchFamily="34" charset="0"/>
                        <a:cs typeface="Arial" panose="020B0604020202020204" pitchFamily="34" charset="0"/>
                      </a:endParaRPr>
                    </a:p>
                  </a:txBody>
                  <a:tcPr marL="8394" marR="8394" marT="0" marB="0" anchor="b">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tc>
                  <a:txBody>
                    <a:bodyPr/>
                    <a:lstStyle/>
                    <a:p>
                      <a:pPr rtl="0" fontAlgn="b"/>
                      <a:endParaRPr lang="en-US" sz="1000" dirty="0">
                        <a:effectLst/>
                        <a:latin typeface="Arial" panose="020B0604020202020204" pitchFamily="34" charset="0"/>
                        <a:cs typeface="Arial" panose="020B0604020202020204" pitchFamily="34" charset="0"/>
                      </a:endParaRPr>
                    </a:p>
                  </a:txBody>
                  <a:tcPr marL="8394" marR="8394" marT="0" marB="0" anchor="b">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extLst>
                  <a:ext uri="{0D108BD9-81ED-4DB2-BD59-A6C34878D82A}">
                    <a16:rowId xmlns:a16="http://schemas.microsoft.com/office/drawing/2014/main" val="3393979112"/>
                  </a:ext>
                </a:extLst>
              </a:tr>
              <a:tr h="185442">
                <a:tc>
                  <a:txBody>
                    <a:bodyPr/>
                    <a:lstStyle/>
                    <a:p>
                      <a:pPr rtl="0" fontAlgn="b"/>
                      <a:r>
                        <a:rPr lang="en-US" sz="1000" dirty="0">
                          <a:effectLst/>
                          <a:latin typeface="Arial" panose="020B0604020202020204" pitchFamily="34" charset="0"/>
                          <a:cs typeface="Arial" panose="020B0604020202020204" pitchFamily="34" charset="0"/>
                        </a:rPr>
                        <a:t>Assessed Value</a:t>
                      </a:r>
                    </a:p>
                  </a:txBody>
                  <a:tcPr marL="8394" marR="8394" marT="0" marB="0" anchor="b">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tc>
                  <a:txBody>
                    <a:bodyPr/>
                    <a:lstStyle/>
                    <a:p>
                      <a:pPr algn="r" rtl="0" fontAlgn="b"/>
                      <a:r>
                        <a:rPr lang="en-US" sz="1000" dirty="0">
                          <a:effectLst/>
                          <a:latin typeface="Arial" panose="020B0604020202020204" pitchFamily="34" charset="0"/>
                          <a:cs typeface="Arial" panose="020B0604020202020204" pitchFamily="34" charset="0"/>
                        </a:rPr>
                        <a:t>$476,791,200</a:t>
                      </a:r>
                    </a:p>
                  </a:txBody>
                  <a:tcPr marL="8394" marR="8394" marT="0" marB="0" anchor="b">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tc>
                  <a:txBody>
                    <a:bodyPr/>
                    <a:lstStyle/>
                    <a:p>
                      <a:pPr rtl="0" fontAlgn="b"/>
                      <a:endParaRPr lang="en-US" sz="1000" dirty="0">
                        <a:effectLst/>
                        <a:latin typeface="Arial" panose="020B0604020202020204" pitchFamily="34" charset="0"/>
                        <a:cs typeface="Arial" panose="020B0604020202020204" pitchFamily="34" charset="0"/>
                      </a:endParaRPr>
                    </a:p>
                  </a:txBody>
                  <a:tcPr marL="8394" marR="8394" marT="0" marB="0" anchor="b">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tc>
                  <a:txBody>
                    <a:bodyPr/>
                    <a:lstStyle/>
                    <a:p>
                      <a:pPr algn="r" rtl="0" fontAlgn="b"/>
                      <a:r>
                        <a:rPr lang="en-US" sz="1000" dirty="0">
                          <a:effectLst/>
                          <a:latin typeface="Arial" panose="020B0604020202020204" pitchFamily="34" charset="0"/>
                          <a:cs typeface="Arial" panose="020B0604020202020204" pitchFamily="34" charset="0"/>
                        </a:rPr>
                        <a:t>$480,232,100</a:t>
                      </a:r>
                    </a:p>
                  </a:txBody>
                  <a:tcPr marL="8394" marR="8394" marT="0" marB="0" anchor="b">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tc>
                  <a:txBody>
                    <a:bodyPr/>
                    <a:lstStyle/>
                    <a:p>
                      <a:pPr rtl="0" fontAlgn="b"/>
                      <a:endParaRPr lang="en-US" sz="1000" dirty="0">
                        <a:effectLst/>
                        <a:latin typeface="Arial" panose="020B0604020202020204" pitchFamily="34" charset="0"/>
                        <a:cs typeface="Arial" panose="020B0604020202020204" pitchFamily="34" charset="0"/>
                      </a:endParaRPr>
                    </a:p>
                  </a:txBody>
                  <a:tcPr marL="8394" marR="8394" marT="0" marB="0" anchor="b">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tc>
                  <a:txBody>
                    <a:bodyPr/>
                    <a:lstStyle/>
                    <a:p>
                      <a:pPr algn="r" rtl="0" fontAlgn="ctr"/>
                      <a:r>
                        <a:rPr lang="en-US" sz="1000" b="1" dirty="0">
                          <a:effectLst/>
                          <a:latin typeface="Arial" panose="020B0604020202020204" pitchFamily="34" charset="0"/>
                          <a:cs typeface="Arial" panose="020B0604020202020204" pitchFamily="34" charset="0"/>
                        </a:rPr>
                        <a:t>0.72%</a:t>
                      </a:r>
                    </a:p>
                  </a:txBody>
                  <a:tcPr marL="8394" marR="8394" marT="0" marB="0"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extLst>
                  <a:ext uri="{0D108BD9-81ED-4DB2-BD59-A6C34878D82A}">
                    <a16:rowId xmlns:a16="http://schemas.microsoft.com/office/drawing/2014/main" val="1314136094"/>
                  </a:ext>
                </a:extLst>
              </a:tr>
              <a:tr h="145701">
                <a:tc>
                  <a:txBody>
                    <a:bodyPr/>
                    <a:lstStyle/>
                    <a:p>
                      <a:pPr rtl="0" fontAlgn="b"/>
                      <a:endParaRPr lang="en-US" sz="1000" dirty="0">
                        <a:effectLst/>
                        <a:latin typeface="Arial" panose="020B0604020202020204" pitchFamily="34" charset="0"/>
                        <a:cs typeface="Arial" panose="020B0604020202020204" pitchFamily="34" charset="0"/>
                      </a:endParaRPr>
                    </a:p>
                  </a:txBody>
                  <a:tcPr marL="8394" marR="8394" marT="0" marB="0" anchor="b">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tc>
                  <a:txBody>
                    <a:bodyPr/>
                    <a:lstStyle/>
                    <a:p>
                      <a:pPr rtl="0" fontAlgn="b"/>
                      <a:endParaRPr lang="en-US" sz="1000" dirty="0">
                        <a:effectLst/>
                        <a:latin typeface="Arial" panose="020B0604020202020204" pitchFamily="34" charset="0"/>
                        <a:cs typeface="Arial" panose="020B0604020202020204" pitchFamily="34" charset="0"/>
                      </a:endParaRPr>
                    </a:p>
                  </a:txBody>
                  <a:tcPr marL="8394" marR="8394" marT="0" marB="0" anchor="b">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tc>
                  <a:txBody>
                    <a:bodyPr/>
                    <a:lstStyle/>
                    <a:p>
                      <a:pPr rtl="0" fontAlgn="b"/>
                      <a:endParaRPr lang="en-US" sz="1000" dirty="0">
                        <a:effectLst/>
                        <a:latin typeface="Arial" panose="020B0604020202020204" pitchFamily="34" charset="0"/>
                        <a:cs typeface="Arial" panose="020B0604020202020204" pitchFamily="34" charset="0"/>
                      </a:endParaRPr>
                    </a:p>
                  </a:txBody>
                  <a:tcPr marL="8394" marR="8394" marT="0" marB="0" anchor="b">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tc>
                  <a:txBody>
                    <a:bodyPr/>
                    <a:lstStyle/>
                    <a:p>
                      <a:pPr rtl="0" fontAlgn="b"/>
                      <a:endParaRPr lang="en-US" sz="1000" dirty="0">
                        <a:effectLst/>
                        <a:latin typeface="Arial" panose="020B0604020202020204" pitchFamily="34" charset="0"/>
                        <a:cs typeface="Arial" panose="020B0604020202020204" pitchFamily="34" charset="0"/>
                      </a:endParaRPr>
                    </a:p>
                  </a:txBody>
                  <a:tcPr marL="8394" marR="8394" marT="0" marB="0" anchor="b">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tc>
                  <a:txBody>
                    <a:bodyPr/>
                    <a:lstStyle/>
                    <a:p>
                      <a:pPr rtl="0" fontAlgn="b"/>
                      <a:endParaRPr lang="en-US" sz="1000" dirty="0">
                        <a:effectLst/>
                        <a:latin typeface="Arial" panose="020B0604020202020204" pitchFamily="34" charset="0"/>
                        <a:cs typeface="Arial" panose="020B0604020202020204" pitchFamily="34" charset="0"/>
                      </a:endParaRPr>
                    </a:p>
                  </a:txBody>
                  <a:tcPr marL="8394" marR="8394" marT="0" marB="0" anchor="b">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tc>
                  <a:txBody>
                    <a:bodyPr/>
                    <a:lstStyle/>
                    <a:p>
                      <a:pPr rtl="0" fontAlgn="b"/>
                      <a:endParaRPr lang="en-US" sz="1000" dirty="0">
                        <a:effectLst/>
                        <a:latin typeface="Arial" panose="020B0604020202020204" pitchFamily="34" charset="0"/>
                        <a:cs typeface="Arial" panose="020B0604020202020204" pitchFamily="34" charset="0"/>
                      </a:endParaRPr>
                    </a:p>
                  </a:txBody>
                  <a:tcPr marL="8394" marR="8394" marT="0" marB="0" anchor="b">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extLst>
                  <a:ext uri="{0D108BD9-81ED-4DB2-BD59-A6C34878D82A}">
                    <a16:rowId xmlns:a16="http://schemas.microsoft.com/office/drawing/2014/main" val="2273817091"/>
                  </a:ext>
                </a:extLst>
              </a:tr>
              <a:tr h="145701">
                <a:tc>
                  <a:txBody>
                    <a:bodyPr/>
                    <a:lstStyle/>
                    <a:p>
                      <a:pPr rtl="0" fontAlgn="b"/>
                      <a:r>
                        <a:rPr lang="en-US" sz="1000" dirty="0">
                          <a:effectLst/>
                          <a:latin typeface="Arial" panose="020B0604020202020204" pitchFamily="34" charset="0"/>
                          <a:cs typeface="Arial" panose="020B0604020202020204" pitchFamily="34" charset="0"/>
                        </a:rPr>
                        <a:t>Town Mill Rate</a:t>
                      </a:r>
                    </a:p>
                  </a:txBody>
                  <a:tcPr marL="8394" marR="8394" marT="0" marB="0" anchor="b">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tc>
                  <a:txBody>
                    <a:bodyPr/>
                    <a:lstStyle/>
                    <a:p>
                      <a:pPr algn="r" rtl="0" fontAlgn="b"/>
                      <a:r>
                        <a:rPr lang="en-US" sz="1000" dirty="0">
                          <a:effectLst/>
                          <a:latin typeface="Arial" panose="020B0604020202020204" pitchFamily="34" charset="0"/>
                          <a:cs typeface="Arial" panose="020B0604020202020204" pitchFamily="34" charset="0"/>
                        </a:rPr>
                        <a:t>$1.94</a:t>
                      </a:r>
                    </a:p>
                  </a:txBody>
                  <a:tcPr marL="8394" marR="8394" marT="0" marB="0" anchor="b">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tc>
                  <a:txBody>
                    <a:bodyPr/>
                    <a:lstStyle/>
                    <a:p>
                      <a:pPr rtl="0" fontAlgn="b"/>
                      <a:endParaRPr lang="en-US" sz="1000" dirty="0">
                        <a:effectLst/>
                        <a:latin typeface="Arial" panose="020B0604020202020204" pitchFamily="34" charset="0"/>
                        <a:cs typeface="Arial" panose="020B0604020202020204" pitchFamily="34" charset="0"/>
                      </a:endParaRPr>
                    </a:p>
                  </a:txBody>
                  <a:tcPr marL="8394" marR="8394" marT="0" marB="0" anchor="b">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tc>
                  <a:txBody>
                    <a:bodyPr/>
                    <a:lstStyle/>
                    <a:p>
                      <a:pPr algn="r" rtl="0" fontAlgn="b"/>
                      <a:r>
                        <a:rPr lang="en-US" sz="1000" dirty="0">
                          <a:effectLst/>
                          <a:latin typeface="Arial" panose="020B0604020202020204" pitchFamily="34" charset="0"/>
                          <a:cs typeface="Arial" panose="020B0604020202020204" pitchFamily="34" charset="0"/>
                        </a:rPr>
                        <a:t>$1.81</a:t>
                      </a:r>
                    </a:p>
                  </a:txBody>
                  <a:tcPr marL="8394" marR="8394" marT="0" marB="0" anchor="b">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tc>
                  <a:txBody>
                    <a:bodyPr/>
                    <a:lstStyle/>
                    <a:p>
                      <a:pPr rtl="0" fontAlgn="b"/>
                      <a:endParaRPr lang="en-US" sz="1000" dirty="0">
                        <a:effectLst/>
                        <a:latin typeface="Arial" panose="020B0604020202020204" pitchFamily="34" charset="0"/>
                        <a:cs typeface="Arial" panose="020B0604020202020204" pitchFamily="34" charset="0"/>
                      </a:endParaRPr>
                    </a:p>
                  </a:txBody>
                  <a:tcPr marL="8394" marR="8394" marT="0" marB="0" anchor="b">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tc>
                  <a:txBody>
                    <a:bodyPr/>
                    <a:lstStyle/>
                    <a:p>
                      <a:pPr rtl="0" fontAlgn="ctr"/>
                      <a:endParaRPr lang="en-US" sz="1000" dirty="0">
                        <a:effectLst/>
                        <a:latin typeface="Arial" panose="020B0604020202020204" pitchFamily="34" charset="0"/>
                        <a:cs typeface="Arial" panose="020B0604020202020204" pitchFamily="34" charset="0"/>
                      </a:endParaRPr>
                    </a:p>
                  </a:txBody>
                  <a:tcPr marL="8394" marR="8394" marT="0" marB="0"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extLst>
                  <a:ext uri="{0D108BD9-81ED-4DB2-BD59-A6C34878D82A}">
                    <a16:rowId xmlns:a16="http://schemas.microsoft.com/office/drawing/2014/main" val="2809205189"/>
                  </a:ext>
                </a:extLst>
              </a:tr>
              <a:tr h="145701">
                <a:tc>
                  <a:txBody>
                    <a:bodyPr/>
                    <a:lstStyle/>
                    <a:p>
                      <a:pPr rtl="0" fontAlgn="b"/>
                      <a:endParaRPr lang="en-US" sz="1000" dirty="0">
                        <a:effectLst/>
                        <a:latin typeface="Arial" panose="020B0604020202020204" pitchFamily="34" charset="0"/>
                        <a:cs typeface="Arial" panose="020B0604020202020204" pitchFamily="34" charset="0"/>
                      </a:endParaRPr>
                    </a:p>
                  </a:txBody>
                  <a:tcPr marL="8394" marR="8394" marT="0" marB="0" anchor="b">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tc>
                  <a:txBody>
                    <a:bodyPr/>
                    <a:lstStyle/>
                    <a:p>
                      <a:pPr rtl="0" fontAlgn="b"/>
                      <a:endParaRPr lang="en-US" sz="1000" dirty="0">
                        <a:effectLst/>
                        <a:latin typeface="Arial" panose="020B0604020202020204" pitchFamily="34" charset="0"/>
                        <a:cs typeface="Arial" panose="020B0604020202020204" pitchFamily="34" charset="0"/>
                      </a:endParaRPr>
                    </a:p>
                  </a:txBody>
                  <a:tcPr marL="8394" marR="8394" marT="0" marB="0" anchor="b">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tc>
                  <a:txBody>
                    <a:bodyPr/>
                    <a:lstStyle/>
                    <a:p>
                      <a:pPr rtl="0" fontAlgn="b"/>
                      <a:endParaRPr lang="en-US" sz="1000" dirty="0">
                        <a:effectLst/>
                        <a:latin typeface="Arial" panose="020B0604020202020204" pitchFamily="34" charset="0"/>
                        <a:cs typeface="Arial" panose="020B0604020202020204" pitchFamily="34" charset="0"/>
                      </a:endParaRPr>
                    </a:p>
                  </a:txBody>
                  <a:tcPr marL="8394" marR="8394" marT="0" marB="0" anchor="b">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tc>
                  <a:txBody>
                    <a:bodyPr/>
                    <a:lstStyle/>
                    <a:p>
                      <a:pPr rtl="0" fontAlgn="b"/>
                      <a:endParaRPr lang="en-US" sz="1000" dirty="0">
                        <a:effectLst/>
                        <a:latin typeface="Arial" panose="020B0604020202020204" pitchFamily="34" charset="0"/>
                        <a:cs typeface="Arial" panose="020B0604020202020204" pitchFamily="34" charset="0"/>
                      </a:endParaRPr>
                    </a:p>
                  </a:txBody>
                  <a:tcPr marL="8394" marR="8394" marT="0" marB="0" anchor="b">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tc>
                  <a:txBody>
                    <a:bodyPr/>
                    <a:lstStyle/>
                    <a:p>
                      <a:pPr rtl="0" fontAlgn="b"/>
                      <a:endParaRPr lang="en-US" sz="1000" dirty="0">
                        <a:effectLst/>
                        <a:latin typeface="Arial" panose="020B0604020202020204" pitchFamily="34" charset="0"/>
                        <a:cs typeface="Arial" panose="020B0604020202020204" pitchFamily="34" charset="0"/>
                      </a:endParaRPr>
                    </a:p>
                  </a:txBody>
                  <a:tcPr marL="8394" marR="8394" marT="0" marB="0" anchor="b">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tc>
                  <a:txBody>
                    <a:bodyPr/>
                    <a:lstStyle/>
                    <a:p>
                      <a:pPr rtl="0" fontAlgn="ctr"/>
                      <a:endParaRPr lang="en-US" sz="1000" dirty="0">
                        <a:effectLst/>
                        <a:latin typeface="Arial" panose="020B0604020202020204" pitchFamily="34" charset="0"/>
                        <a:cs typeface="Arial" panose="020B0604020202020204" pitchFamily="34" charset="0"/>
                      </a:endParaRPr>
                    </a:p>
                  </a:txBody>
                  <a:tcPr marL="8394" marR="8394" marT="0" marB="0"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extLst>
                  <a:ext uri="{0D108BD9-81ED-4DB2-BD59-A6C34878D82A}">
                    <a16:rowId xmlns:a16="http://schemas.microsoft.com/office/drawing/2014/main" val="2913989714"/>
                  </a:ext>
                </a:extLst>
              </a:tr>
              <a:tr h="185442">
                <a:tc>
                  <a:txBody>
                    <a:bodyPr/>
                    <a:lstStyle/>
                    <a:p>
                      <a:pPr rtl="0" fontAlgn="ctr"/>
                      <a:r>
                        <a:rPr lang="en-US" sz="1000" b="1" dirty="0">
                          <a:solidFill>
                            <a:srgbClr val="000000"/>
                          </a:solidFill>
                          <a:effectLst/>
                          <a:latin typeface="Arial" panose="020B0604020202020204" pitchFamily="34" charset="0"/>
                          <a:cs typeface="Arial" panose="020B0604020202020204" pitchFamily="34" charset="0"/>
                        </a:rPr>
                        <a:t>Projected Fund Balance</a:t>
                      </a:r>
                    </a:p>
                  </a:txBody>
                  <a:tcPr marL="8394" marR="8394" marT="0" marB="0"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tc>
                  <a:txBody>
                    <a:bodyPr/>
                    <a:lstStyle/>
                    <a:p>
                      <a:pPr algn="r" rtl="0" fontAlgn="b"/>
                      <a:r>
                        <a:rPr lang="en-US" sz="1000" b="1" dirty="0">
                          <a:effectLst/>
                          <a:latin typeface="Arial" panose="020B0604020202020204" pitchFamily="34" charset="0"/>
                          <a:cs typeface="Arial" panose="020B0604020202020204" pitchFamily="34" charset="0"/>
                        </a:rPr>
                        <a:t>1/1/2018</a:t>
                      </a:r>
                    </a:p>
                  </a:txBody>
                  <a:tcPr marL="8394" marR="8394" marT="0" marB="0" anchor="b">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tc>
                  <a:txBody>
                    <a:bodyPr/>
                    <a:lstStyle/>
                    <a:p>
                      <a:pPr rtl="0" fontAlgn="b"/>
                      <a:endParaRPr lang="en-US" sz="1000" dirty="0">
                        <a:effectLst/>
                        <a:latin typeface="Arial" panose="020B0604020202020204" pitchFamily="34" charset="0"/>
                        <a:cs typeface="Arial" panose="020B0604020202020204" pitchFamily="34" charset="0"/>
                      </a:endParaRPr>
                    </a:p>
                  </a:txBody>
                  <a:tcPr marL="8394" marR="8394" marT="0" marB="0" anchor="b">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tc>
                  <a:txBody>
                    <a:bodyPr/>
                    <a:lstStyle/>
                    <a:p>
                      <a:pPr rtl="0" fontAlgn="b"/>
                      <a:r>
                        <a:rPr lang="en-US" sz="1000" dirty="0">
                          <a:effectLst/>
                          <a:latin typeface="Arial" panose="020B0604020202020204" pitchFamily="34" charset="0"/>
                          <a:cs typeface="Arial" panose="020B0604020202020204" pitchFamily="34" charset="0"/>
                        </a:rPr>
                        <a:t>Adjustment</a:t>
                      </a:r>
                    </a:p>
                  </a:txBody>
                  <a:tcPr marL="8394" marR="8394" marT="0" marB="0" anchor="b">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tc>
                  <a:txBody>
                    <a:bodyPr/>
                    <a:lstStyle/>
                    <a:p>
                      <a:pPr rtl="0" fontAlgn="b"/>
                      <a:endParaRPr lang="en-US" sz="1000" dirty="0">
                        <a:effectLst/>
                        <a:latin typeface="Arial" panose="020B0604020202020204" pitchFamily="34" charset="0"/>
                        <a:cs typeface="Arial" panose="020B0604020202020204" pitchFamily="34" charset="0"/>
                      </a:endParaRPr>
                    </a:p>
                  </a:txBody>
                  <a:tcPr marL="8394" marR="8394" marT="0" marB="0" anchor="b">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tc>
                  <a:txBody>
                    <a:bodyPr/>
                    <a:lstStyle/>
                    <a:p>
                      <a:pPr algn="r" rtl="0" fontAlgn="b"/>
                      <a:r>
                        <a:rPr lang="en-US" sz="1000" b="1" dirty="0">
                          <a:effectLst/>
                          <a:latin typeface="Arial" panose="020B0604020202020204" pitchFamily="34" charset="0"/>
                          <a:cs typeface="Arial" panose="020B0604020202020204" pitchFamily="34" charset="0"/>
                        </a:rPr>
                        <a:t>12/31/2018</a:t>
                      </a:r>
                    </a:p>
                  </a:txBody>
                  <a:tcPr marL="8394" marR="8394" marT="0" marB="0" anchor="b">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extLst>
                  <a:ext uri="{0D108BD9-81ED-4DB2-BD59-A6C34878D82A}">
                    <a16:rowId xmlns:a16="http://schemas.microsoft.com/office/drawing/2014/main" val="3327644803"/>
                  </a:ext>
                </a:extLst>
              </a:tr>
              <a:tr h="185442">
                <a:tc>
                  <a:txBody>
                    <a:bodyPr/>
                    <a:lstStyle/>
                    <a:p>
                      <a:pPr rtl="0" fontAlgn="ctr"/>
                      <a:r>
                        <a:rPr lang="en-US" sz="1000" b="1" dirty="0">
                          <a:solidFill>
                            <a:srgbClr val="000000"/>
                          </a:solidFill>
                          <a:effectLst/>
                          <a:latin typeface="Arial" panose="020B0604020202020204" pitchFamily="34" charset="0"/>
                          <a:cs typeface="Arial" panose="020B0604020202020204" pitchFamily="34" charset="0"/>
                        </a:rPr>
                        <a:t>Beginning of year 1/1/18</a:t>
                      </a:r>
                    </a:p>
                  </a:txBody>
                  <a:tcPr marL="8394" marR="8394" marT="0" marB="0"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tc>
                  <a:txBody>
                    <a:bodyPr/>
                    <a:lstStyle/>
                    <a:p>
                      <a:pPr algn="r" rtl="0" fontAlgn="b"/>
                      <a:r>
                        <a:rPr lang="en-US" sz="1000" dirty="0">
                          <a:effectLst/>
                          <a:latin typeface="Arial" panose="020B0604020202020204" pitchFamily="34" charset="0"/>
                          <a:cs typeface="Arial" panose="020B0604020202020204" pitchFamily="34" charset="0"/>
                        </a:rPr>
                        <a:t>1,270,601</a:t>
                      </a:r>
                    </a:p>
                  </a:txBody>
                  <a:tcPr marL="8394" marR="8394" marT="0" marB="0" anchor="b">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tc>
                  <a:txBody>
                    <a:bodyPr/>
                    <a:lstStyle/>
                    <a:p>
                      <a:pPr rtl="0" fontAlgn="ctr"/>
                      <a:endParaRPr lang="en-US" sz="1000" dirty="0">
                        <a:effectLst/>
                        <a:latin typeface="Arial" panose="020B0604020202020204" pitchFamily="34" charset="0"/>
                        <a:cs typeface="Arial" panose="020B0604020202020204" pitchFamily="34" charset="0"/>
                      </a:endParaRPr>
                    </a:p>
                  </a:txBody>
                  <a:tcPr marL="8394" marR="8394" marT="0" marB="0"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tc>
                  <a:txBody>
                    <a:bodyPr/>
                    <a:lstStyle/>
                    <a:p>
                      <a:pPr algn="r" rtl="0" fontAlgn="b"/>
                      <a:r>
                        <a:rPr lang="en-US" sz="1000" dirty="0">
                          <a:effectLst/>
                          <a:latin typeface="Arial" panose="020B0604020202020204" pitchFamily="34" charset="0"/>
                          <a:cs typeface="Arial" panose="020B0604020202020204" pitchFamily="34" charset="0"/>
                        </a:rPr>
                        <a:t>0</a:t>
                      </a:r>
                    </a:p>
                  </a:txBody>
                  <a:tcPr marL="8394" marR="8394" marT="0" marB="0" anchor="b">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tc>
                  <a:txBody>
                    <a:bodyPr/>
                    <a:lstStyle/>
                    <a:p>
                      <a:pPr rtl="0" fontAlgn="ctr"/>
                      <a:endParaRPr lang="en-US" sz="1000" dirty="0">
                        <a:effectLst/>
                        <a:latin typeface="Arial" panose="020B0604020202020204" pitchFamily="34" charset="0"/>
                        <a:cs typeface="Arial" panose="020B0604020202020204" pitchFamily="34" charset="0"/>
                      </a:endParaRPr>
                    </a:p>
                  </a:txBody>
                  <a:tcPr marL="8394" marR="8394" marT="0" marB="0" anchor="ctr">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tc>
                  <a:txBody>
                    <a:bodyPr/>
                    <a:lstStyle/>
                    <a:p>
                      <a:pPr algn="r" rtl="0" fontAlgn="b"/>
                      <a:r>
                        <a:rPr lang="en-US" sz="1000" dirty="0">
                          <a:effectLst/>
                          <a:latin typeface="Arial" panose="020B0604020202020204" pitchFamily="34" charset="0"/>
                          <a:cs typeface="Arial" panose="020B0604020202020204" pitchFamily="34" charset="0"/>
                        </a:rPr>
                        <a:t>1,270,601</a:t>
                      </a:r>
                    </a:p>
                  </a:txBody>
                  <a:tcPr marL="8394" marR="8394" marT="0" marB="0" anchor="b">
                    <a:lnL w="9525" cap="flat" cmpd="sng" algn="ctr">
                      <a:solidFill>
                        <a:srgbClr val="CCCCCC"/>
                      </a:solidFill>
                      <a:prstDash val="solid"/>
                      <a:round/>
                      <a:headEnd type="none" w="med" len="med"/>
                      <a:tailEnd type="none" w="med" len="med"/>
                    </a:lnL>
                    <a:lnR w="9525" cap="flat" cmpd="sng" algn="ctr">
                      <a:solidFill>
                        <a:srgbClr val="CCCCCC"/>
                      </a:solidFill>
                      <a:prstDash val="solid"/>
                      <a:round/>
                      <a:headEnd type="none" w="med" len="med"/>
                      <a:tailEnd type="none" w="med" len="med"/>
                    </a:lnR>
                    <a:lnT w="9525" cap="flat" cmpd="sng" algn="ctr">
                      <a:solidFill>
                        <a:srgbClr val="CCCCCC"/>
                      </a:solidFill>
                      <a:prstDash val="solid"/>
                      <a:round/>
                      <a:headEnd type="none" w="med" len="med"/>
                      <a:tailEnd type="none" w="med" len="med"/>
                    </a:lnT>
                    <a:lnB w="9525" cap="flat" cmpd="sng" algn="ctr">
                      <a:solidFill>
                        <a:srgbClr val="CCCCCC"/>
                      </a:solidFill>
                      <a:prstDash val="solid"/>
                      <a:round/>
                      <a:headEnd type="none" w="med" len="med"/>
                      <a:tailEnd type="none" w="med" len="med"/>
                    </a:lnB>
                  </a:tcPr>
                </a:tc>
                <a:extLst>
                  <a:ext uri="{0D108BD9-81ED-4DB2-BD59-A6C34878D82A}">
                    <a16:rowId xmlns:a16="http://schemas.microsoft.com/office/drawing/2014/main" val="3515012253"/>
                  </a:ext>
                </a:extLst>
              </a:tr>
            </a:tbl>
          </a:graphicData>
        </a:graphic>
      </p:graphicFrame>
    </p:spTree>
    <p:extLst>
      <p:ext uri="{BB962C8B-B14F-4D97-AF65-F5344CB8AC3E}">
        <p14:creationId xmlns:p14="http://schemas.microsoft.com/office/powerpoint/2010/main" val="178007396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Revenues</a:t>
            </a:r>
          </a:p>
        </p:txBody>
      </p:sp>
      <p:sp>
        <p:nvSpPr>
          <p:cNvPr id="3" name="Text Placeholder 2"/>
          <p:cNvSpPr>
            <a:spLocks noGrp="1"/>
          </p:cNvSpPr>
          <p:nvPr>
            <p:ph type="body" idx="1"/>
          </p:nvPr>
        </p:nvSpPr>
        <p:spPr/>
        <p:txBody>
          <a:bodyPr/>
          <a:lstStyle/>
          <a:p>
            <a:r>
              <a:rPr lang="en-US" dirty="0"/>
              <a:t>Forecasted Town income from all sources</a:t>
            </a:r>
          </a:p>
        </p:txBody>
      </p:sp>
    </p:spTree>
    <p:extLst>
      <p:ext uri="{BB962C8B-B14F-4D97-AF65-F5344CB8AC3E}">
        <p14:creationId xmlns:p14="http://schemas.microsoft.com/office/powerpoint/2010/main" val="266867285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5807" y="316506"/>
            <a:ext cx="8373683" cy="643776"/>
          </a:xfrm>
        </p:spPr>
        <p:txBody>
          <a:bodyPr>
            <a:normAutofit fontScale="90000"/>
          </a:bodyPr>
          <a:lstStyle/>
          <a:p>
            <a:r>
              <a:rPr lang="en-US" b="1" dirty="0"/>
              <a:t>Tax Revenue</a:t>
            </a:r>
          </a:p>
        </p:txBody>
      </p:sp>
      <p:sp>
        <p:nvSpPr>
          <p:cNvPr id="6" name="Content Placeholder 5"/>
          <p:cNvSpPr>
            <a:spLocks noGrp="1"/>
          </p:cNvSpPr>
          <p:nvPr>
            <p:ph idx="1"/>
          </p:nvPr>
        </p:nvSpPr>
        <p:spPr>
          <a:xfrm>
            <a:off x="425807" y="5546035"/>
            <a:ext cx="8369812" cy="1033669"/>
          </a:xfrm>
          <a:ln>
            <a:solidFill>
              <a:schemeClr val="tx1"/>
            </a:solidFill>
          </a:ln>
        </p:spPr>
        <p:txBody>
          <a:bodyPr>
            <a:normAutofit/>
          </a:bodyPr>
          <a:lstStyle/>
          <a:p>
            <a:pPr marL="0" indent="0">
              <a:buNone/>
            </a:pPr>
            <a:r>
              <a:rPr lang="en-US" sz="1800" dirty="0"/>
              <a:t>   </a:t>
            </a:r>
          </a:p>
          <a:p>
            <a:pPr marL="0" indent="0">
              <a:buNone/>
            </a:pPr>
            <a:endParaRPr lang="en-US" sz="1800" dirty="0"/>
          </a:p>
        </p:txBody>
      </p:sp>
      <p:graphicFrame>
        <p:nvGraphicFramePr>
          <p:cNvPr id="7" name="Table 6">
            <a:extLst>
              <a:ext uri="{FF2B5EF4-FFF2-40B4-BE49-F238E27FC236}">
                <a16:creationId xmlns:a16="http://schemas.microsoft.com/office/drawing/2014/main" id="{01AEF937-A55B-402E-9005-E2A397F8DD9B}"/>
              </a:ext>
            </a:extLst>
          </p:cNvPr>
          <p:cNvGraphicFramePr>
            <a:graphicFrameLocks noGrp="1"/>
          </p:cNvGraphicFramePr>
          <p:nvPr>
            <p:extLst>
              <p:ext uri="{D42A27DB-BD31-4B8C-83A1-F6EECF244321}">
                <p14:modId xmlns:p14="http://schemas.microsoft.com/office/powerpoint/2010/main" val="3054111015"/>
              </p:ext>
            </p:extLst>
          </p:nvPr>
        </p:nvGraphicFramePr>
        <p:xfrm>
          <a:off x="628651" y="2839412"/>
          <a:ext cx="7886697" cy="2290298"/>
        </p:xfrm>
        <a:graphic>
          <a:graphicData uri="http://schemas.openxmlformats.org/drawingml/2006/table">
            <a:tbl>
              <a:tblPr/>
              <a:tblGrid>
                <a:gridCol w="97233">
                  <a:extLst>
                    <a:ext uri="{9D8B030D-6E8A-4147-A177-3AD203B41FA5}">
                      <a16:colId xmlns:a16="http://schemas.microsoft.com/office/drawing/2014/main" val="2086258745"/>
                    </a:ext>
                  </a:extLst>
                </a:gridCol>
                <a:gridCol w="97233">
                  <a:extLst>
                    <a:ext uri="{9D8B030D-6E8A-4147-A177-3AD203B41FA5}">
                      <a16:colId xmlns:a16="http://schemas.microsoft.com/office/drawing/2014/main" val="1564339438"/>
                    </a:ext>
                  </a:extLst>
                </a:gridCol>
                <a:gridCol w="97233">
                  <a:extLst>
                    <a:ext uri="{9D8B030D-6E8A-4147-A177-3AD203B41FA5}">
                      <a16:colId xmlns:a16="http://schemas.microsoft.com/office/drawing/2014/main" val="128007501"/>
                    </a:ext>
                  </a:extLst>
                </a:gridCol>
                <a:gridCol w="97233">
                  <a:extLst>
                    <a:ext uri="{9D8B030D-6E8A-4147-A177-3AD203B41FA5}">
                      <a16:colId xmlns:a16="http://schemas.microsoft.com/office/drawing/2014/main" val="3639412918"/>
                    </a:ext>
                  </a:extLst>
                </a:gridCol>
                <a:gridCol w="97233">
                  <a:extLst>
                    <a:ext uri="{9D8B030D-6E8A-4147-A177-3AD203B41FA5}">
                      <a16:colId xmlns:a16="http://schemas.microsoft.com/office/drawing/2014/main" val="3676284616"/>
                    </a:ext>
                  </a:extLst>
                </a:gridCol>
                <a:gridCol w="97233">
                  <a:extLst>
                    <a:ext uri="{9D8B030D-6E8A-4147-A177-3AD203B41FA5}">
                      <a16:colId xmlns:a16="http://schemas.microsoft.com/office/drawing/2014/main" val="3068739938"/>
                    </a:ext>
                  </a:extLst>
                </a:gridCol>
                <a:gridCol w="1631358">
                  <a:extLst>
                    <a:ext uri="{9D8B030D-6E8A-4147-A177-3AD203B41FA5}">
                      <a16:colId xmlns:a16="http://schemas.microsoft.com/office/drawing/2014/main" val="3748789440"/>
                    </a:ext>
                  </a:extLst>
                </a:gridCol>
                <a:gridCol w="575297">
                  <a:extLst>
                    <a:ext uri="{9D8B030D-6E8A-4147-A177-3AD203B41FA5}">
                      <a16:colId xmlns:a16="http://schemas.microsoft.com/office/drawing/2014/main" val="3551061940"/>
                    </a:ext>
                  </a:extLst>
                </a:gridCol>
                <a:gridCol w="97233">
                  <a:extLst>
                    <a:ext uri="{9D8B030D-6E8A-4147-A177-3AD203B41FA5}">
                      <a16:colId xmlns:a16="http://schemas.microsoft.com/office/drawing/2014/main" val="3634410632"/>
                    </a:ext>
                  </a:extLst>
                </a:gridCol>
                <a:gridCol w="607708">
                  <a:extLst>
                    <a:ext uri="{9D8B030D-6E8A-4147-A177-3AD203B41FA5}">
                      <a16:colId xmlns:a16="http://schemas.microsoft.com/office/drawing/2014/main" val="817862926"/>
                    </a:ext>
                  </a:extLst>
                </a:gridCol>
                <a:gridCol w="97233">
                  <a:extLst>
                    <a:ext uri="{9D8B030D-6E8A-4147-A177-3AD203B41FA5}">
                      <a16:colId xmlns:a16="http://schemas.microsoft.com/office/drawing/2014/main" val="359864323"/>
                    </a:ext>
                  </a:extLst>
                </a:gridCol>
                <a:gridCol w="607708">
                  <a:extLst>
                    <a:ext uri="{9D8B030D-6E8A-4147-A177-3AD203B41FA5}">
                      <a16:colId xmlns:a16="http://schemas.microsoft.com/office/drawing/2014/main" val="2644976796"/>
                    </a:ext>
                  </a:extLst>
                </a:gridCol>
                <a:gridCol w="86430">
                  <a:extLst>
                    <a:ext uri="{9D8B030D-6E8A-4147-A177-3AD203B41FA5}">
                      <a16:colId xmlns:a16="http://schemas.microsoft.com/office/drawing/2014/main" val="1877932868"/>
                    </a:ext>
                  </a:extLst>
                </a:gridCol>
                <a:gridCol w="737352">
                  <a:extLst>
                    <a:ext uri="{9D8B030D-6E8A-4147-A177-3AD203B41FA5}">
                      <a16:colId xmlns:a16="http://schemas.microsoft.com/office/drawing/2014/main" val="622706184"/>
                    </a:ext>
                  </a:extLst>
                </a:gridCol>
                <a:gridCol w="723848">
                  <a:extLst>
                    <a:ext uri="{9D8B030D-6E8A-4147-A177-3AD203B41FA5}">
                      <a16:colId xmlns:a16="http://schemas.microsoft.com/office/drawing/2014/main" val="284159797"/>
                    </a:ext>
                  </a:extLst>
                </a:gridCol>
                <a:gridCol w="121542">
                  <a:extLst>
                    <a:ext uri="{9D8B030D-6E8A-4147-A177-3AD203B41FA5}">
                      <a16:colId xmlns:a16="http://schemas.microsoft.com/office/drawing/2014/main" val="2983154176"/>
                    </a:ext>
                  </a:extLst>
                </a:gridCol>
                <a:gridCol w="594203">
                  <a:extLst>
                    <a:ext uri="{9D8B030D-6E8A-4147-A177-3AD203B41FA5}">
                      <a16:colId xmlns:a16="http://schemas.microsoft.com/office/drawing/2014/main" val="429319329"/>
                    </a:ext>
                  </a:extLst>
                </a:gridCol>
                <a:gridCol w="118840">
                  <a:extLst>
                    <a:ext uri="{9D8B030D-6E8A-4147-A177-3AD203B41FA5}">
                      <a16:colId xmlns:a16="http://schemas.microsoft.com/office/drawing/2014/main" val="263979599"/>
                    </a:ext>
                  </a:extLst>
                </a:gridCol>
                <a:gridCol w="607708">
                  <a:extLst>
                    <a:ext uri="{9D8B030D-6E8A-4147-A177-3AD203B41FA5}">
                      <a16:colId xmlns:a16="http://schemas.microsoft.com/office/drawing/2014/main" val="3275927640"/>
                    </a:ext>
                  </a:extLst>
                </a:gridCol>
                <a:gridCol w="89131">
                  <a:extLst>
                    <a:ext uri="{9D8B030D-6E8A-4147-A177-3AD203B41FA5}">
                      <a16:colId xmlns:a16="http://schemas.microsoft.com/office/drawing/2014/main" val="99878661"/>
                    </a:ext>
                  </a:extLst>
                </a:gridCol>
                <a:gridCol w="607708">
                  <a:extLst>
                    <a:ext uri="{9D8B030D-6E8A-4147-A177-3AD203B41FA5}">
                      <a16:colId xmlns:a16="http://schemas.microsoft.com/office/drawing/2014/main" val="1838474213"/>
                    </a:ext>
                  </a:extLst>
                </a:gridCol>
              </a:tblGrid>
              <a:tr h="170626">
                <a:tc>
                  <a:txBody>
                    <a:bodyPr/>
                    <a:lstStyle/>
                    <a:p>
                      <a:pPr algn="l" fontAlgn="b"/>
                      <a:endParaRPr lang="en-US" sz="700" b="1" i="0" u="none" strike="noStrike" dirty="0">
                        <a:solidFill>
                          <a:srgbClr val="000000"/>
                        </a:solidFill>
                        <a:effectLst/>
                        <a:latin typeface="Arial" panose="020B0604020202020204" pitchFamily="34" charset="0"/>
                      </a:endParaRPr>
                    </a:p>
                  </a:txBody>
                  <a:tcPr marL="0" marR="0" marT="0" marB="0" anchor="b">
                    <a:lnL>
                      <a:noFill/>
                    </a:lnL>
                    <a:lnR>
                      <a:noFill/>
                    </a:lnR>
                    <a:lnT>
                      <a:noFill/>
                    </a:lnT>
                    <a:lnB>
                      <a:noFill/>
                    </a:lnB>
                  </a:tcPr>
                </a:tc>
                <a:tc>
                  <a:txBody>
                    <a:bodyPr/>
                    <a:lstStyle/>
                    <a:p>
                      <a:pPr algn="l" fontAlgn="b"/>
                      <a:endParaRPr lang="en-US" sz="700" b="1" i="0" u="none" strike="noStrike" dirty="0">
                        <a:solidFill>
                          <a:srgbClr val="000000"/>
                        </a:solidFill>
                        <a:effectLst/>
                        <a:latin typeface="Arial" panose="020B0604020202020204" pitchFamily="34" charset="0"/>
                      </a:endParaRPr>
                    </a:p>
                  </a:txBody>
                  <a:tcPr marL="0" marR="0" marT="0" marB="0" anchor="b">
                    <a:lnL>
                      <a:noFill/>
                    </a:lnL>
                    <a:lnR>
                      <a:noFill/>
                    </a:lnR>
                    <a:lnT>
                      <a:noFill/>
                    </a:lnT>
                    <a:lnB>
                      <a:noFill/>
                    </a:lnB>
                  </a:tcPr>
                </a:tc>
                <a:tc>
                  <a:txBody>
                    <a:bodyPr/>
                    <a:lstStyle/>
                    <a:p>
                      <a:pPr algn="l" fontAlgn="b"/>
                      <a:endParaRPr lang="en-US" sz="700" b="1" i="0" u="none" strike="noStrike" dirty="0">
                        <a:solidFill>
                          <a:srgbClr val="000000"/>
                        </a:solidFill>
                        <a:effectLst/>
                        <a:latin typeface="Arial" panose="020B0604020202020204" pitchFamily="34" charset="0"/>
                      </a:endParaRPr>
                    </a:p>
                  </a:txBody>
                  <a:tcPr marL="0" marR="0" marT="0" marB="0" anchor="b">
                    <a:lnL>
                      <a:noFill/>
                    </a:lnL>
                    <a:lnR>
                      <a:noFill/>
                    </a:lnR>
                    <a:lnT>
                      <a:noFill/>
                    </a:lnT>
                    <a:lnB>
                      <a:noFill/>
                    </a:lnB>
                  </a:tcPr>
                </a:tc>
                <a:tc>
                  <a:txBody>
                    <a:bodyPr/>
                    <a:lstStyle/>
                    <a:p>
                      <a:pPr algn="l" fontAlgn="b"/>
                      <a:endParaRPr lang="en-US" sz="700" b="1" i="0" u="none" strike="noStrike" dirty="0">
                        <a:solidFill>
                          <a:srgbClr val="000000"/>
                        </a:solidFill>
                        <a:effectLst/>
                        <a:latin typeface="Arial" panose="020B0604020202020204" pitchFamily="34" charset="0"/>
                      </a:endParaRPr>
                    </a:p>
                  </a:txBody>
                  <a:tcPr marL="0" marR="0" marT="0" marB="0" anchor="b">
                    <a:lnL>
                      <a:noFill/>
                    </a:lnL>
                    <a:lnR>
                      <a:noFill/>
                    </a:lnR>
                    <a:lnT>
                      <a:noFill/>
                    </a:lnT>
                    <a:lnB>
                      <a:noFill/>
                    </a:lnB>
                  </a:tcPr>
                </a:tc>
                <a:tc>
                  <a:txBody>
                    <a:bodyPr/>
                    <a:lstStyle/>
                    <a:p>
                      <a:pPr algn="l" fontAlgn="b"/>
                      <a:endParaRPr lang="en-US" sz="700" b="1" i="0" u="none" strike="noStrike" dirty="0">
                        <a:solidFill>
                          <a:srgbClr val="000000"/>
                        </a:solidFill>
                        <a:effectLst/>
                        <a:latin typeface="Arial" panose="020B0604020202020204" pitchFamily="34" charset="0"/>
                      </a:endParaRPr>
                    </a:p>
                  </a:txBody>
                  <a:tcPr marL="0" marR="0" marT="0" marB="0" anchor="b">
                    <a:lnL>
                      <a:noFill/>
                    </a:lnL>
                    <a:lnR>
                      <a:noFill/>
                    </a:lnR>
                    <a:lnT>
                      <a:noFill/>
                    </a:lnT>
                    <a:lnB>
                      <a:noFill/>
                    </a:lnB>
                  </a:tcPr>
                </a:tc>
                <a:tc>
                  <a:txBody>
                    <a:bodyPr/>
                    <a:lstStyle/>
                    <a:p>
                      <a:pPr algn="l" fontAlgn="b"/>
                      <a:endParaRPr lang="en-US" sz="700" b="1" i="0" u="none" strike="noStrike" dirty="0">
                        <a:solidFill>
                          <a:srgbClr val="000000"/>
                        </a:solidFill>
                        <a:effectLst/>
                        <a:latin typeface="Arial" panose="020B0604020202020204" pitchFamily="34" charset="0"/>
                      </a:endParaRPr>
                    </a:p>
                  </a:txBody>
                  <a:tcPr marL="0" marR="0" marT="0" marB="0" anchor="b">
                    <a:lnL>
                      <a:noFill/>
                    </a:lnL>
                    <a:lnR>
                      <a:noFill/>
                    </a:lnR>
                    <a:lnT>
                      <a:noFill/>
                    </a:lnT>
                    <a:lnB>
                      <a:noFill/>
                    </a:lnB>
                  </a:tcPr>
                </a:tc>
                <a:tc>
                  <a:txBody>
                    <a:bodyPr/>
                    <a:lstStyle/>
                    <a:p>
                      <a:pPr algn="ctr" fontAlgn="b"/>
                      <a:endParaRPr lang="en-US" sz="900" b="0" i="0" u="none" strike="noStrike" dirty="0">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ctr" fontAlgn="b"/>
                      <a:r>
                        <a:rPr lang="en-US" sz="900" b="0" i="0" u="none" strike="noStrike" dirty="0">
                          <a:solidFill>
                            <a:srgbClr val="000000"/>
                          </a:solidFill>
                          <a:effectLst/>
                          <a:latin typeface="Calibri" panose="020F0502020204030204" pitchFamily="34" charset="0"/>
                        </a:rPr>
                        <a:t> </a:t>
                      </a:r>
                    </a:p>
                  </a:txBody>
                  <a:tcPr marL="0" marR="0" marT="0" marB="0" anchor="b">
                    <a:lnL>
                      <a:noFill/>
                    </a:lnL>
                    <a:lnR>
                      <a:noFill/>
                    </a:lnR>
                    <a:lnT>
                      <a:noFill/>
                    </a:lnT>
                    <a:lnB>
                      <a:noFill/>
                    </a:lnB>
                    <a:solidFill>
                      <a:srgbClr val="C5D9F1"/>
                    </a:solidFill>
                  </a:tcPr>
                </a:tc>
                <a:tc>
                  <a:txBody>
                    <a:bodyPr/>
                    <a:lstStyle/>
                    <a:p>
                      <a:pPr algn="l" fontAlgn="b"/>
                      <a:endParaRPr lang="en-US" sz="900" b="0" i="0" u="none" strike="noStrike" dirty="0">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ctr" fontAlgn="b"/>
                      <a:r>
                        <a:rPr lang="en-US" sz="900" b="0" i="0" u="none" strike="noStrike" dirty="0">
                          <a:solidFill>
                            <a:srgbClr val="000000"/>
                          </a:solidFill>
                          <a:effectLst/>
                          <a:latin typeface="Calibri" panose="020F0502020204030204" pitchFamily="34" charset="0"/>
                        </a:rPr>
                        <a:t> </a:t>
                      </a:r>
                    </a:p>
                  </a:txBody>
                  <a:tcPr marL="0" marR="0" marT="0" marB="0" anchor="b">
                    <a:lnL>
                      <a:noFill/>
                    </a:lnL>
                    <a:lnR>
                      <a:noFill/>
                    </a:lnR>
                    <a:lnT>
                      <a:noFill/>
                    </a:lnT>
                    <a:lnB>
                      <a:noFill/>
                    </a:lnB>
                    <a:solidFill>
                      <a:srgbClr val="8DB4E3"/>
                    </a:solidFill>
                  </a:tcPr>
                </a:tc>
                <a:tc>
                  <a:txBody>
                    <a:bodyPr/>
                    <a:lstStyle/>
                    <a:p>
                      <a:pPr algn="ctr" fontAlgn="b"/>
                      <a:endParaRPr lang="en-US" sz="900" b="0" i="0" u="none" strike="noStrike" dirty="0">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ctr" fontAlgn="b"/>
                      <a:r>
                        <a:rPr lang="en-US" sz="700" b="1" i="0" u="none" strike="noStrike" dirty="0">
                          <a:solidFill>
                            <a:srgbClr val="000000"/>
                          </a:solidFill>
                          <a:effectLst/>
                          <a:latin typeface="Arial" panose="020B0604020202020204" pitchFamily="34" charset="0"/>
                        </a:rPr>
                        <a:t> </a:t>
                      </a:r>
                    </a:p>
                  </a:txBody>
                  <a:tcPr marL="0" marR="0" marT="0" marB="0" anchor="b">
                    <a:lnL>
                      <a:noFill/>
                    </a:lnL>
                    <a:lnR>
                      <a:noFill/>
                    </a:lnR>
                    <a:lnT>
                      <a:noFill/>
                    </a:lnT>
                    <a:lnB>
                      <a:noFill/>
                    </a:lnB>
                    <a:solidFill>
                      <a:srgbClr val="FFFF99"/>
                    </a:solidFill>
                  </a:tcPr>
                </a:tc>
                <a:tc>
                  <a:txBody>
                    <a:bodyPr/>
                    <a:lstStyle/>
                    <a:p>
                      <a:pPr algn="l" fontAlgn="b"/>
                      <a:r>
                        <a:rPr lang="en-US" sz="900" b="0" i="0" u="none" strike="noStrike" dirty="0">
                          <a:solidFill>
                            <a:srgbClr val="000000"/>
                          </a:solidFill>
                          <a:effectLst/>
                          <a:latin typeface="Calibri" panose="020F0502020204030204" pitchFamily="34" charset="0"/>
                        </a:rPr>
                        <a:t> </a:t>
                      </a:r>
                    </a:p>
                  </a:txBody>
                  <a:tcPr marL="0" marR="0" marT="0" marB="0" anchor="b">
                    <a:lnL>
                      <a:noFill/>
                    </a:lnL>
                    <a:lnR>
                      <a:noFill/>
                    </a:lnR>
                    <a:lnT>
                      <a:noFill/>
                    </a:lnT>
                    <a:lnB>
                      <a:noFill/>
                    </a:lnB>
                    <a:solidFill>
                      <a:srgbClr val="000000"/>
                    </a:solidFill>
                  </a:tcPr>
                </a:tc>
                <a:tc>
                  <a:txBody>
                    <a:bodyPr/>
                    <a:lstStyle/>
                    <a:p>
                      <a:pPr algn="ctr" fontAlgn="b"/>
                      <a:r>
                        <a:rPr lang="en-US" sz="700" b="1" i="0" u="none" strike="noStrike" dirty="0">
                          <a:solidFill>
                            <a:srgbClr val="000000"/>
                          </a:solidFill>
                          <a:effectLst/>
                          <a:latin typeface="Arial" panose="020B0604020202020204" pitchFamily="34" charset="0"/>
                        </a:rPr>
                        <a:t>Actual</a:t>
                      </a:r>
                    </a:p>
                  </a:txBody>
                  <a:tcPr marL="0" marR="0" marT="0" marB="0" anchor="b">
                    <a:lnL>
                      <a:noFill/>
                    </a:lnL>
                    <a:lnR>
                      <a:noFill/>
                    </a:lnR>
                    <a:lnT>
                      <a:noFill/>
                    </a:lnT>
                    <a:lnB>
                      <a:noFill/>
                    </a:lnB>
                    <a:solidFill>
                      <a:srgbClr val="FFFF99"/>
                    </a:solidFill>
                  </a:tcPr>
                </a:tc>
                <a:tc>
                  <a:txBody>
                    <a:bodyPr/>
                    <a:lstStyle/>
                    <a:p>
                      <a:pPr algn="ctr" fontAlgn="b"/>
                      <a:r>
                        <a:rPr lang="en-US" sz="700" b="1" i="0" u="none" strike="noStrike" dirty="0">
                          <a:solidFill>
                            <a:srgbClr val="000000"/>
                          </a:solidFill>
                          <a:effectLst/>
                          <a:latin typeface="Arial" panose="020B0604020202020204" pitchFamily="34" charset="0"/>
                        </a:rPr>
                        <a:t>Estimated</a:t>
                      </a:r>
                    </a:p>
                  </a:txBody>
                  <a:tcPr marL="0" marR="0" marT="0" marB="0" anchor="b">
                    <a:lnL>
                      <a:noFill/>
                    </a:lnL>
                    <a:lnR>
                      <a:noFill/>
                    </a:lnR>
                    <a:lnT>
                      <a:noFill/>
                    </a:lnT>
                    <a:lnB>
                      <a:noFill/>
                    </a:lnB>
                    <a:solidFill>
                      <a:srgbClr val="FFFF99"/>
                    </a:solidFill>
                  </a:tcPr>
                </a:tc>
                <a:tc>
                  <a:txBody>
                    <a:bodyPr/>
                    <a:lstStyle/>
                    <a:p>
                      <a:pPr algn="ctr" fontAlgn="b"/>
                      <a:endParaRPr lang="en-US" sz="700" b="1" i="0" u="none" strike="noStrike" dirty="0">
                        <a:solidFill>
                          <a:srgbClr val="000000"/>
                        </a:solidFill>
                        <a:effectLst/>
                        <a:latin typeface="Arial" panose="020B0604020202020204" pitchFamily="34" charset="0"/>
                      </a:endParaRPr>
                    </a:p>
                  </a:txBody>
                  <a:tcPr marL="0" marR="0" marT="0" marB="0" anchor="b">
                    <a:lnL>
                      <a:noFill/>
                    </a:lnL>
                    <a:lnR>
                      <a:noFill/>
                    </a:lnR>
                    <a:lnT>
                      <a:noFill/>
                    </a:lnT>
                    <a:lnB>
                      <a:noFill/>
                    </a:lnB>
                  </a:tcPr>
                </a:tc>
                <a:tc>
                  <a:txBody>
                    <a:bodyPr/>
                    <a:lstStyle/>
                    <a:p>
                      <a:pPr algn="ctr" fontAlgn="b"/>
                      <a:r>
                        <a:rPr lang="en-US" sz="700" b="1" i="0" u="none" strike="noStrike" dirty="0">
                          <a:solidFill>
                            <a:srgbClr val="000000"/>
                          </a:solidFill>
                          <a:effectLst/>
                          <a:latin typeface="Arial" panose="020B0604020202020204" pitchFamily="34" charset="0"/>
                        </a:rPr>
                        <a:t>Estimated &amp;</a:t>
                      </a:r>
                    </a:p>
                  </a:txBody>
                  <a:tcPr marL="0" marR="0" marT="0" marB="0" anchor="b">
                    <a:lnL>
                      <a:noFill/>
                    </a:lnL>
                    <a:lnR>
                      <a:noFill/>
                    </a:lnR>
                    <a:lnT>
                      <a:noFill/>
                    </a:lnT>
                    <a:lnB>
                      <a:noFill/>
                    </a:lnB>
                    <a:solidFill>
                      <a:srgbClr val="FFFF99"/>
                    </a:solidFill>
                  </a:tcPr>
                </a:tc>
                <a:tc>
                  <a:txBody>
                    <a:bodyPr/>
                    <a:lstStyle/>
                    <a:p>
                      <a:pPr algn="ctr" fontAlgn="b"/>
                      <a:endParaRPr lang="en-US" sz="700" b="1" i="0" u="none" strike="noStrike" dirty="0">
                        <a:solidFill>
                          <a:srgbClr val="000000"/>
                        </a:solidFill>
                        <a:effectLst/>
                        <a:latin typeface="Arial" panose="020B0604020202020204" pitchFamily="34" charset="0"/>
                      </a:endParaRPr>
                    </a:p>
                  </a:txBody>
                  <a:tcPr marL="0" marR="0" marT="0" marB="0" anchor="b">
                    <a:lnL>
                      <a:noFill/>
                    </a:lnL>
                    <a:lnR>
                      <a:noFill/>
                    </a:lnR>
                    <a:lnT>
                      <a:noFill/>
                    </a:lnT>
                    <a:lnB>
                      <a:noFill/>
                    </a:lnB>
                  </a:tcPr>
                </a:tc>
                <a:tc>
                  <a:txBody>
                    <a:bodyPr/>
                    <a:lstStyle/>
                    <a:p>
                      <a:pPr algn="ctr" fontAlgn="b"/>
                      <a:r>
                        <a:rPr lang="en-US" sz="700" b="1" i="0" u="none" strike="noStrike" dirty="0">
                          <a:solidFill>
                            <a:srgbClr val="000000"/>
                          </a:solidFill>
                          <a:effectLst/>
                          <a:latin typeface="Arial" panose="020B0604020202020204" pitchFamily="34" charset="0"/>
                        </a:rPr>
                        <a:t>FINAL</a:t>
                      </a:r>
                    </a:p>
                  </a:txBody>
                  <a:tcPr marL="0" marR="0" marT="0" marB="0" anchor="b">
                    <a:lnL>
                      <a:noFill/>
                    </a:lnL>
                    <a:lnR>
                      <a:noFill/>
                    </a:lnR>
                    <a:lnT>
                      <a:noFill/>
                    </a:lnT>
                    <a:lnB>
                      <a:noFill/>
                    </a:lnB>
                    <a:solidFill>
                      <a:srgbClr val="CCFF66"/>
                    </a:solidFill>
                  </a:tcPr>
                </a:tc>
                <a:tc>
                  <a:txBody>
                    <a:bodyPr/>
                    <a:lstStyle/>
                    <a:p>
                      <a:pPr algn="ctr" fontAlgn="b"/>
                      <a:r>
                        <a:rPr lang="en-US" sz="700" b="1" i="0" u="none" strike="noStrike" dirty="0">
                          <a:solidFill>
                            <a:srgbClr val="000000"/>
                          </a:solidFill>
                          <a:effectLst/>
                          <a:latin typeface="Arial" panose="020B0604020202020204" pitchFamily="34" charset="0"/>
                        </a:rPr>
                        <a:t> </a:t>
                      </a:r>
                    </a:p>
                  </a:txBody>
                  <a:tcPr marL="0" marR="0" marT="0" marB="0" anchor="b">
                    <a:lnL>
                      <a:noFill/>
                    </a:lnL>
                    <a:lnR>
                      <a:noFill/>
                    </a:lnR>
                    <a:lnT>
                      <a:noFill/>
                    </a:lnT>
                    <a:lnB>
                      <a:noFill/>
                    </a:lnB>
                    <a:solidFill>
                      <a:srgbClr val="000000"/>
                    </a:solidFill>
                  </a:tcPr>
                </a:tc>
                <a:tc>
                  <a:txBody>
                    <a:bodyPr/>
                    <a:lstStyle/>
                    <a:p>
                      <a:pPr algn="ctr" fontAlgn="b"/>
                      <a:r>
                        <a:rPr lang="en-US" sz="700" b="1" i="0" u="none" strike="noStrike" dirty="0">
                          <a:solidFill>
                            <a:srgbClr val="000000"/>
                          </a:solidFill>
                          <a:effectLst/>
                          <a:latin typeface="Arial" panose="020B0604020202020204" pitchFamily="34" charset="0"/>
                        </a:rPr>
                        <a:t>PROPOSED</a:t>
                      </a:r>
                    </a:p>
                  </a:txBody>
                  <a:tcPr marL="0" marR="0" marT="0" marB="0" anchor="b">
                    <a:lnL>
                      <a:noFill/>
                    </a:lnL>
                    <a:lnR>
                      <a:noFill/>
                    </a:lnR>
                    <a:lnT>
                      <a:noFill/>
                    </a:lnT>
                    <a:lnB>
                      <a:noFill/>
                    </a:lnB>
                    <a:solidFill>
                      <a:srgbClr val="CCFF66"/>
                    </a:solidFill>
                  </a:tcPr>
                </a:tc>
                <a:extLst>
                  <a:ext uri="{0D108BD9-81ED-4DB2-BD59-A6C34878D82A}">
                    <a16:rowId xmlns:a16="http://schemas.microsoft.com/office/drawing/2014/main" val="1765532171"/>
                  </a:ext>
                </a:extLst>
              </a:tr>
              <a:tr h="170626">
                <a:tc>
                  <a:txBody>
                    <a:bodyPr/>
                    <a:lstStyle/>
                    <a:p>
                      <a:pPr algn="ctr" fontAlgn="b"/>
                      <a:endParaRPr lang="en-US" sz="700" b="1" i="0" u="none" strike="noStrike" dirty="0">
                        <a:solidFill>
                          <a:srgbClr val="000000"/>
                        </a:solidFill>
                        <a:effectLst/>
                        <a:latin typeface="Arial" panose="020B0604020202020204" pitchFamily="34" charset="0"/>
                      </a:endParaRPr>
                    </a:p>
                  </a:txBody>
                  <a:tcPr marL="0" marR="0" marT="0" marB="0" anchor="b">
                    <a:lnL>
                      <a:noFill/>
                    </a:lnL>
                    <a:lnR>
                      <a:noFill/>
                    </a:lnR>
                    <a:lnT>
                      <a:noFill/>
                    </a:lnT>
                    <a:lnB>
                      <a:noFill/>
                    </a:lnB>
                  </a:tcPr>
                </a:tc>
                <a:tc>
                  <a:txBody>
                    <a:bodyPr/>
                    <a:lstStyle/>
                    <a:p>
                      <a:pPr algn="ctr" fontAlgn="b"/>
                      <a:endParaRPr lang="en-US" sz="700" b="1" i="0" u="none" strike="noStrike" dirty="0">
                        <a:solidFill>
                          <a:srgbClr val="000000"/>
                        </a:solidFill>
                        <a:effectLst/>
                        <a:latin typeface="Arial" panose="020B0604020202020204" pitchFamily="34" charset="0"/>
                      </a:endParaRPr>
                    </a:p>
                  </a:txBody>
                  <a:tcPr marL="0" marR="0" marT="0" marB="0" anchor="b">
                    <a:lnL>
                      <a:noFill/>
                    </a:lnL>
                    <a:lnR>
                      <a:noFill/>
                    </a:lnR>
                    <a:lnT>
                      <a:noFill/>
                    </a:lnT>
                    <a:lnB>
                      <a:noFill/>
                    </a:lnB>
                  </a:tcPr>
                </a:tc>
                <a:tc>
                  <a:txBody>
                    <a:bodyPr/>
                    <a:lstStyle/>
                    <a:p>
                      <a:pPr algn="ctr" fontAlgn="b"/>
                      <a:endParaRPr lang="en-US" sz="700" b="1" i="0" u="none" strike="noStrike" dirty="0">
                        <a:solidFill>
                          <a:srgbClr val="000000"/>
                        </a:solidFill>
                        <a:effectLst/>
                        <a:latin typeface="Arial" panose="020B0604020202020204" pitchFamily="34" charset="0"/>
                      </a:endParaRPr>
                    </a:p>
                  </a:txBody>
                  <a:tcPr marL="0" marR="0" marT="0" marB="0" anchor="b">
                    <a:lnL>
                      <a:noFill/>
                    </a:lnL>
                    <a:lnR>
                      <a:noFill/>
                    </a:lnR>
                    <a:lnT>
                      <a:noFill/>
                    </a:lnT>
                    <a:lnB>
                      <a:noFill/>
                    </a:lnB>
                  </a:tcPr>
                </a:tc>
                <a:tc>
                  <a:txBody>
                    <a:bodyPr/>
                    <a:lstStyle/>
                    <a:p>
                      <a:pPr algn="ctr" fontAlgn="b"/>
                      <a:endParaRPr lang="en-US" sz="700" b="1" i="0" u="none" strike="noStrike" dirty="0">
                        <a:solidFill>
                          <a:srgbClr val="000000"/>
                        </a:solidFill>
                        <a:effectLst/>
                        <a:latin typeface="Arial" panose="020B0604020202020204" pitchFamily="34" charset="0"/>
                      </a:endParaRPr>
                    </a:p>
                  </a:txBody>
                  <a:tcPr marL="0" marR="0" marT="0" marB="0" anchor="b">
                    <a:lnL>
                      <a:noFill/>
                    </a:lnL>
                    <a:lnR>
                      <a:noFill/>
                    </a:lnR>
                    <a:lnT>
                      <a:noFill/>
                    </a:lnT>
                    <a:lnB>
                      <a:noFill/>
                    </a:lnB>
                  </a:tcPr>
                </a:tc>
                <a:tc>
                  <a:txBody>
                    <a:bodyPr/>
                    <a:lstStyle/>
                    <a:p>
                      <a:pPr algn="ctr" fontAlgn="b"/>
                      <a:endParaRPr lang="en-US" sz="700" b="1" i="0" u="none" strike="noStrike" dirty="0">
                        <a:solidFill>
                          <a:srgbClr val="000000"/>
                        </a:solidFill>
                        <a:effectLst/>
                        <a:latin typeface="Arial" panose="020B0604020202020204" pitchFamily="34" charset="0"/>
                      </a:endParaRPr>
                    </a:p>
                  </a:txBody>
                  <a:tcPr marL="0" marR="0" marT="0" marB="0" anchor="b">
                    <a:lnL>
                      <a:noFill/>
                    </a:lnL>
                    <a:lnR>
                      <a:noFill/>
                    </a:lnR>
                    <a:lnT>
                      <a:noFill/>
                    </a:lnT>
                    <a:lnB>
                      <a:noFill/>
                    </a:lnB>
                  </a:tcPr>
                </a:tc>
                <a:tc>
                  <a:txBody>
                    <a:bodyPr/>
                    <a:lstStyle/>
                    <a:p>
                      <a:pPr algn="ctr" fontAlgn="b"/>
                      <a:endParaRPr lang="en-US" sz="700" b="1" i="0" u="none" strike="noStrike" dirty="0">
                        <a:solidFill>
                          <a:srgbClr val="000000"/>
                        </a:solidFill>
                        <a:effectLst/>
                        <a:latin typeface="Arial" panose="020B0604020202020204" pitchFamily="34" charset="0"/>
                      </a:endParaRPr>
                    </a:p>
                  </a:txBody>
                  <a:tcPr marL="0" marR="0" marT="0" marB="0" anchor="b">
                    <a:lnL>
                      <a:noFill/>
                    </a:lnL>
                    <a:lnR>
                      <a:noFill/>
                    </a:lnR>
                    <a:lnT>
                      <a:noFill/>
                    </a:lnT>
                    <a:lnB>
                      <a:noFill/>
                    </a:lnB>
                  </a:tcPr>
                </a:tc>
                <a:tc>
                  <a:txBody>
                    <a:bodyPr/>
                    <a:lstStyle/>
                    <a:p>
                      <a:pPr algn="ctr" fontAlgn="b"/>
                      <a:endParaRPr lang="en-US" sz="900" b="0" i="0" u="none" strike="noStrike" dirty="0">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ctr" fontAlgn="b"/>
                      <a:r>
                        <a:rPr lang="en-US" sz="700" b="1" i="0" u="none" strike="noStrike" dirty="0">
                          <a:solidFill>
                            <a:srgbClr val="000000"/>
                          </a:solidFill>
                          <a:effectLst/>
                          <a:latin typeface="Arial" panose="020B0604020202020204" pitchFamily="34" charset="0"/>
                        </a:rPr>
                        <a:t>Jan - Dec 14</a:t>
                      </a:r>
                    </a:p>
                  </a:txBody>
                  <a:tcPr marL="0" marR="0" marT="0" marB="0" anchor="b">
                    <a:lnL>
                      <a:noFill/>
                    </a:lnL>
                    <a:lnR>
                      <a:noFill/>
                    </a:lnR>
                    <a:lnT>
                      <a:noFill/>
                    </a:lnT>
                    <a:lnB w="19050" cap="flat" cmpd="sng" algn="ctr">
                      <a:solidFill>
                        <a:srgbClr val="000000"/>
                      </a:solidFill>
                      <a:prstDash val="solid"/>
                      <a:round/>
                      <a:headEnd type="none" w="med" len="med"/>
                      <a:tailEnd type="none" w="med" len="med"/>
                    </a:lnB>
                    <a:solidFill>
                      <a:srgbClr val="C5D9F1"/>
                    </a:solidFill>
                  </a:tcPr>
                </a:tc>
                <a:tc>
                  <a:txBody>
                    <a:bodyPr/>
                    <a:lstStyle/>
                    <a:p>
                      <a:pPr algn="ctr" fontAlgn="b"/>
                      <a:endParaRPr lang="en-US" sz="900" b="0" i="0" u="none" strike="noStrike" dirty="0">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ctr" fontAlgn="b"/>
                      <a:r>
                        <a:rPr lang="en-US" sz="700" b="1" i="0" u="none" strike="noStrike" dirty="0">
                          <a:solidFill>
                            <a:srgbClr val="000000"/>
                          </a:solidFill>
                          <a:effectLst/>
                          <a:latin typeface="Arial" panose="020B0604020202020204" pitchFamily="34" charset="0"/>
                        </a:rPr>
                        <a:t>Jan - Dec 15</a:t>
                      </a:r>
                    </a:p>
                  </a:txBody>
                  <a:tcPr marL="0" marR="0" marT="0" marB="0" anchor="b">
                    <a:lnL>
                      <a:noFill/>
                    </a:lnL>
                    <a:lnR>
                      <a:noFill/>
                    </a:lnR>
                    <a:lnT>
                      <a:noFill/>
                    </a:lnT>
                    <a:lnB w="19050" cap="flat" cmpd="sng" algn="ctr">
                      <a:solidFill>
                        <a:srgbClr val="000000"/>
                      </a:solidFill>
                      <a:prstDash val="solid"/>
                      <a:round/>
                      <a:headEnd type="none" w="med" len="med"/>
                      <a:tailEnd type="none" w="med" len="med"/>
                    </a:lnB>
                    <a:solidFill>
                      <a:srgbClr val="8DB4E3"/>
                    </a:solidFill>
                  </a:tcPr>
                </a:tc>
                <a:tc>
                  <a:txBody>
                    <a:bodyPr/>
                    <a:lstStyle/>
                    <a:p>
                      <a:pPr algn="ctr" fontAlgn="b"/>
                      <a:endParaRPr lang="en-US" sz="700" b="1" i="0" u="none" strike="noStrike" dirty="0">
                        <a:solidFill>
                          <a:srgbClr val="000000"/>
                        </a:solidFill>
                        <a:effectLst/>
                        <a:latin typeface="Arial" panose="020B0604020202020204" pitchFamily="34" charset="0"/>
                      </a:endParaRPr>
                    </a:p>
                  </a:txBody>
                  <a:tcPr marL="0" marR="0" marT="0" marB="0" anchor="b">
                    <a:lnL>
                      <a:noFill/>
                    </a:lnL>
                    <a:lnR>
                      <a:noFill/>
                    </a:lnR>
                    <a:lnT>
                      <a:noFill/>
                    </a:lnT>
                    <a:lnB>
                      <a:noFill/>
                    </a:lnB>
                  </a:tcPr>
                </a:tc>
                <a:tc>
                  <a:txBody>
                    <a:bodyPr/>
                    <a:lstStyle/>
                    <a:p>
                      <a:pPr algn="ctr" fontAlgn="b"/>
                      <a:r>
                        <a:rPr lang="en-US" sz="700" b="1" i="0" u="none" strike="noStrike" dirty="0">
                          <a:solidFill>
                            <a:srgbClr val="000000"/>
                          </a:solidFill>
                          <a:effectLst/>
                          <a:latin typeface="Arial" panose="020B0604020202020204" pitchFamily="34" charset="0"/>
                        </a:rPr>
                        <a:t>Jan-Dec 16 </a:t>
                      </a:r>
                    </a:p>
                  </a:txBody>
                  <a:tcPr marL="0" marR="0" marT="0" marB="0" anchor="b">
                    <a:lnL>
                      <a:noFill/>
                    </a:lnL>
                    <a:lnR>
                      <a:noFill/>
                    </a:lnR>
                    <a:lnT>
                      <a:noFill/>
                    </a:lnT>
                    <a:lnB w="12700" cap="flat" cmpd="sng" algn="ctr">
                      <a:solidFill>
                        <a:srgbClr val="000000"/>
                      </a:solidFill>
                      <a:prstDash val="solid"/>
                      <a:round/>
                      <a:headEnd type="none" w="med" len="med"/>
                      <a:tailEnd type="none" w="med" len="med"/>
                    </a:lnB>
                    <a:solidFill>
                      <a:srgbClr val="FFFF99"/>
                    </a:solidFill>
                  </a:tcPr>
                </a:tc>
                <a:tc>
                  <a:txBody>
                    <a:bodyPr/>
                    <a:lstStyle/>
                    <a:p>
                      <a:pPr algn="ctr" fontAlgn="b"/>
                      <a:r>
                        <a:rPr lang="en-US" sz="700" b="1" i="0" u="none" strike="noStrike" dirty="0">
                          <a:solidFill>
                            <a:srgbClr val="000000"/>
                          </a:solidFill>
                          <a:effectLst/>
                          <a:latin typeface="Arial" panose="020B0604020202020204" pitchFamily="34" charset="0"/>
                        </a:rPr>
                        <a:t> </a:t>
                      </a:r>
                    </a:p>
                  </a:txBody>
                  <a:tcPr marL="0" marR="0" marT="0" marB="0" anchor="b">
                    <a:lnL>
                      <a:noFill/>
                    </a:lnL>
                    <a:lnR>
                      <a:noFill/>
                    </a:lnR>
                    <a:lnT>
                      <a:noFill/>
                    </a:lnT>
                    <a:lnB w="12700" cap="flat" cmpd="sng" algn="ctr">
                      <a:solidFill>
                        <a:srgbClr val="000000"/>
                      </a:solidFill>
                      <a:prstDash val="solid"/>
                      <a:round/>
                      <a:headEnd type="none" w="med" len="med"/>
                      <a:tailEnd type="none" w="med" len="med"/>
                    </a:lnB>
                    <a:solidFill>
                      <a:srgbClr val="000000"/>
                    </a:solidFill>
                  </a:tcPr>
                </a:tc>
                <a:tc>
                  <a:txBody>
                    <a:bodyPr/>
                    <a:lstStyle/>
                    <a:p>
                      <a:pPr algn="ctr" fontAlgn="b"/>
                      <a:r>
                        <a:rPr lang="en-US" sz="700" b="1" i="0" u="none" strike="noStrike" dirty="0">
                          <a:solidFill>
                            <a:srgbClr val="000000"/>
                          </a:solidFill>
                          <a:effectLst/>
                          <a:latin typeface="Arial" panose="020B0604020202020204" pitchFamily="34" charset="0"/>
                        </a:rPr>
                        <a:t>Jan - Aug 17</a:t>
                      </a:r>
                    </a:p>
                  </a:txBody>
                  <a:tcPr marL="0" marR="0" marT="0" marB="0" anchor="b">
                    <a:lnL>
                      <a:noFill/>
                    </a:lnL>
                    <a:lnR>
                      <a:noFill/>
                    </a:lnR>
                    <a:lnT>
                      <a:noFill/>
                    </a:lnT>
                    <a:lnB w="12700" cap="flat" cmpd="sng" algn="ctr">
                      <a:solidFill>
                        <a:srgbClr val="000000"/>
                      </a:solidFill>
                      <a:prstDash val="solid"/>
                      <a:round/>
                      <a:headEnd type="none" w="med" len="med"/>
                      <a:tailEnd type="none" w="med" len="med"/>
                    </a:lnB>
                    <a:solidFill>
                      <a:srgbClr val="FFFF99"/>
                    </a:solidFill>
                  </a:tcPr>
                </a:tc>
                <a:tc>
                  <a:txBody>
                    <a:bodyPr/>
                    <a:lstStyle/>
                    <a:p>
                      <a:pPr algn="ctr" fontAlgn="b"/>
                      <a:r>
                        <a:rPr lang="en-US" sz="700" b="1" i="0" u="none" strike="noStrike" dirty="0">
                          <a:solidFill>
                            <a:srgbClr val="000000"/>
                          </a:solidFill>
                          <a:effectLst/>
                          <a:latin typeface="Arial" panose="020B0604020202020204" pitchFamily="34" charset="0"/>
                        </a:rPr>
                        <a:t>Sept - Dec 2017</a:t>
                      </a:r>
                    </a:p>
                  </a:txBody>
                  <a:tcPr marL="0" marR="0" marT="0" marB="0" anchor="b">
                    <a:lnL>
                      <a:noFill/>
                    </a:lnL>
                    <a:lnR>
                      <a:noFill/>
                    </a:lnR>
                    <a:lnT>
                      <a:noFill/>
                    </a:lnT>
                    <a:lnB w="12700" cap="flat" cmpd="sng" algn="ctr">
                      <a:solidFill>
                        <a:srgbClr val="000000"/>
                      </a:solidFill>
                      <a:prstDash val="solid"/>
                      <a:round/>
                      <a:headEnd type="none" w="med" len="med"/>
                      <a:tailEnd type="none" w="med" len="med"/>
                    </a:lnB>
                    <a:solidFill>
                      <a:srgbClr val="FFFF99"/>
                    </a:solidFill>
                  </a:tcPr>
                </a:tc>
                <a:tc>
                  <a:txBody>
                    <a:bodyPr/>
                    <a:lstStyle/>
                    <a:p>
                      <a:pPr algn="ctr" fontAlgn="b"/>
                      <a:r>
                        <a:rPr lang="en-US" sz="700" b="1" i="0" u="none" strike="noStrike" dirty="0">
                          <a:solidFill>
                            <a:srgbClr val="000000"/>
                          </a:solidFill>
                          <a:effectLst/>
                          <a:latin typeface="Arial" panose="020B0604020202020204" pitchFamily="34" charset="0"/>
                        </a:rPr>
                        <a:t> </a:t>
                      </a:r>
                    </a:p>
                  </a:txBody>
                  <a:tcPr marL="0" marR="0" marT="0"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ctr" fontAlgn="b"/>
                      <a:r>
                        <a:rPr lang="en-US" sz="700" b="1" i="0" u="none" strike="noStrike" dirty="0">
                          <a:solidFill>
                            <a:srgbClr val="000000"/>
                          </a:solidFill>
                          <a:effectLst/>
                          <a:latin typeface="Arial" panose="020B0604020202020204" pitchFamily="34" charset="0"/>
                        </a:rPr>
                        <a:t>Actual 2017</a:t>
                      </a:r>
                    </a:p>
                  </a:txBody>
                  <a:tcPr marL="0" marR="0" marT="0" marB="0" anchor="b">
                    <a:lnL>
                      <a:noFill/>
                    </a:lnL>
                    <a:lnR>
                      <a:noFill/>
                    </a:lnR>
                    <a:lnT>
                      <a:noFill/>
                    </a:lnT>
                    <a:lnB w="12700" cap="flat" cmpd="sng" algn="ctr">
                      <a:solidFill>
                        <a:srgbClr val="000000"/>
                      </a:solidFill>
                      <a:prstDash val="solid"/>
                      <a:round/>
                      <a:headEnd type="none" w="med" len="med"/>
                      <a:tailEnd type="none" w="med" len="med"/>
                    </a:lnB>
                    <a:solidFill>
                      <a:srgbClr val="FFFF99"/>
                    </a:solidFill>
                  </a:tcPr>
                </a:tc>
                <a:tc>
                  <a:txBody>
                    <a:bodyPr/>
                    <a:lstStyle/>
                    <a:p>
                      <a:pPr algn="ctr" fontAlgn="b"/>
                      <a:r>
                        <a:rPr lang="en-US" sz="700" b="1" i="0" u="none" strike="noStrike" dirty="0">
                          <a:solidFill>
                            <a:srgbClr val="000000"/>
                          </a:solidFill>
                          <a:effectLst/>
                          <a:latin typeface="Arial" panose="020B0604020202020204" pitchFamily="34" charset="0"/>
                        </a:rPr>
                        <a:t> </a:t>
                      </a:r>
                    </a:p>
                  </a:txBody>
                  <a:tcPr marL="0" marR="0" marT="0"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ctr" fontAlgn="b"/>
                      <a:r>
                        <a:rPr lang="en-US" sz="700" b="1" i="0" u="none" strike="noStrike" dirty="0">
                          <a:solidFill>
                            <a:srgbClr val="000000"/>
                          </a:solidFill>
                          <a:effectLst/>
                          <a:latin typeface="Arial" panose="020B0604020202020204" pitchFamily="34" charset="0"/>
                        </a:rPr>
                        <a:t>2017 Budget</a:t>
                      </a:r>
                    </a:p>
                  </a:txBody>
                  <a:tcPr marL="0" marR="0" marT="0" marB="0" anchor="b">
                    <a:lnL>
                      <a:noFill/>
                    </a:lnL>
                    <a:lnR>
                      <a:noFill/>
                    </a:lnR>
                    <a:lnT>
                      <a:noFill/>
                    </a:lnT>
                    <a:lnB w="12700" cap="flat" cmpd="sng" algn="ctr">
                      <a:solidFill>
                        <a:srgbClr val="000000"/>
                      </a:solidFill>
                      <a:prstDash val="solid"/>
                      <a:round/>
                      <a:headEnd type="none" w="med" len="med"/>
                      <a:tailEnd type="none" w="med" len="med"/>
                    </a:lnB>
                    <a:solidFill>
                      <a:srgbClr val="CCFF66"/>
                    </a:solidFill>
                  </a:tcPr>
                </a:tc>
                <a:tc>
                  <a:txBody>
                    <a:bodyPr/>
                    <a:lstStyle/>
                    <a:p>
                      <a:pPr algn="ctr" fontAlgn="b"/>
                      <a:r>
                        <a:rPr lang="en-US" sz="700" b="1" i="0" u="none" strike="noStrike" dirty="0">
                          <a:solidFill>
                            <a:srgbClr val="000000"/>
                          </a:solidFill>
                          <a:effectLst/>
                          <a:latin typeface="Arial" panose="020B0604020202020204" pitchFamily="34" charset="0"/>
                        </a:rPr>
                        <a:t> </a:t>
                      </a:r>
                    </a:p>
                  </a:txBody>
                  <a:tcPr marL="0" marR="0" marT="0" marB="0" anchor="b">
                    <a:lnL>
                      <a:noFill/>
                    </a:lnL>
                    <a:lnR>
                      <a:noFill/>
                    </a:lnR>
                    <a:lnT>
                      <a:noFill/>
                    </a:lnT>
                    <a:lnB w="12700" cap="flat" cmpd="sng" algn="ctr">
                      <a:solidFill>
                        <a:srgbClr val="000000"/>
                      </a:solidFill>
                      <a:prstDash val="solid"/>
                      <a:round/>
                      <a:headEnd type="none" w="med" len="med"/>
                      <a:tailEnd type="none" w="med" len="med"/>
                    </a:lnB>
                    <a:solidFill>
                      <a:srgbClr val="000000"/>
                    </a:solidFill>
                  </a:tcPr>
                </a:tc>
                <a:tc>
                  <a:txBody>
                    <a:bodyPr/>
                    <a:lstStyle/>
                    <a:p>
                      <a:pPr algn="ctr" fontAlgn="b"/>
                      <a:r>
                        <a:rPr lang="en-US" sz="700" b="1" i="0" u="none" strike="noStrike" dirty="0">
                          <a:solidFill>
                            <a:srgbClr val="000000"/>
                          </a:solidFill>
                          <a:effectLst/>
                          <a:latin typeface="Arial" panose="020B0604020202020204" pitchFamily="34" charset="0"/>
                        </a:rPr>
                        <a:t>2018 Budget</a:t>
                      </a:r>
                    </a:p>
                  </a:txBody>
                  <a:tcPr marL="0" marR="0" marT="0" marB="0" anchor="b">
                    <a:lnL>
                      <a:noFill/>
                    </a:lnL>
                    <a:lnR>
                      <a:noFill/>
                    </a:lnR>
                    <a:lnT>
                      <a:noFill/>
                    </a:lnT>
                    <a:lnB w="12700" cap="flat" cmpd="sng" algn="ctr">
                      <a:solidFill>
                        <a:srgbClr val="000000"/>
                      </a:solidFill>
                      <a:prstDash val="solid"/>
                      <a:round/>
                      <a:headEnd type="none" w="med" len="med"/>
                      <a:tailEnd type="none" w="med" len="med"/>
                    </a:lnB>
                    <a:solidFill>
                      <a:srgbClr val="CCFF66"/>
                    </a:solidFill>
                  </a:tcPr>
                </a:tc>
                <a:extLst>
                  <a:ext uri="{0D108BD9-81ED-4DB2-BD59-A6C34878D82A}">
                    <a16:rowId xmlns:a16="http://schemas.microsoft.com/office/drawing/2014/main" val="3318710207"/>
                  </a:ext>
                </a:extLst>
              </a:tr>
              <a:tr h="134036">
                <a:tc>
                  <a:txBody>
                    <a:bodyPr/>
                    <a:lstStyle/>
                    <a:p>
                      <a:pPr algn="ctr" fontAlgn="b"/>
                      <a:endParaRPr lang="en-US" sz="700" b="1" i="0" u="none" strike="noStrike" dirty="0">
                        <a:solidFill>
                          <a:srgbClr val="000000"/>
                        </a:solidFill>
                        <a:effectLst/>
                        <a:latin typeface="Arial" panose="020B0604020202020204" pitchFamily="34" charset="0"/>
                      </a:endParaRPr>
                    </a:p>
                  </a:txBody>
                  <a:tcPr marL="0" marR="0" marT="0" marB="0" anchor="b">
                    <a:lnL>
                      <a:noFill/>
                    </a:lnL>
                    <a:lnR>
                      <a:noFill/>
                    </a:lnR>
                    <a:lnT>
                      <a:noFill/>
                    </a:lnT>
                    <a:lnB>
                      <a:noFill/>
                    </a:lnB>
                  </a:tcPr>
                </a:tc>
                <a:tc>
                  <a:txBody>
                    <a:bodyPr/>
                    <a:lstStyle/>
                    <a:p>
                      <a:pPr algn="ctr" fontAlgn="b"/>
                      <a:endParaRPr lang="en-US" sz="700" b="1" i="0" u="none" strike="noStrike" dirty="0">
                        <a:solidFill>
                          <a:srgbClr val="000000"/>
                        </a:solidFill>
                        <a:effectLst/>
                        <a:latin typeface="Arial" panose="020B0604020202020204" pitchFamily="34" charset="0"/>
                      </a:endParaRPr>
                    </a:p>
                  </a:txBody>
                  <a:tcPr marL="0" marR="0" marT="0" marB="0" anchor="b">
                    <a:lnL>
                      <a:noFill/>
                    </a:lnL>
                    <a:lnR>
                      <a:noFill/>
                    </a:lnR>
                    <a:lnT>
                      <a:noFill/>
                    </a:lnT>
                    <a:lnB>
                      <a:noFill/>
                    </a:lnB>
                  </a:tcPr>
                </a:tc>
                <a:tc>
                  <a:txBody>
                    <a:bodyPr/>
                    <a:lstStyle/>
                    <a:p>
                      <a:pPr algn="ctr" fontAlgn="b"/>
                      <a:endParaRPr lang="en-US" sz="700" b="1" i="0" u="none" strike="noStrike" dirty="0">
                        <a:solidFill>
                          <a:srgbClr val="000000"/>
                        </a:solidFill>
                        <a:effectLst/>
                        <a:latin typeface="Arial" panose="020B0604020202020204" pitchFamily="34" charset="0"/>
                      </a:endParaRPr>
                    </a:p>
                  </a:txBody>
                  <a:tcPr marL="0" marR="0" marT="0" marB="0" anchor="b">
                    <a:lnL>
                      <a:noFill/>
                    </a:lnL>
                    <a:lnR>
                      <a:noFill/>
                    </a:lnR>
                    <a:lnT>
                      <a:noFill/>
                    </a:lnT>
                    <a:lnB>
                      <a:noFill/>
                    </a:lnB>
                  </a:tcPr>
                </a:tc>
                <a:tc>
                  <a:txBody>
                    <a:bodyPr/>
                    <a:lstStyle/>
                    <a:p>
                      <a:pPr algn="ctr" fontAlgn="b"/>
                      <a:endParaRPr lang="en-US" sz="700" b="1" i="0" u="none" strike="noStrike" dirty="0">
                        <a:solidFill>
                          <a:srgbClr val="000000"/>
                        </a:solidFill>
                        <a:effectLst/>
                        <a:latin typeface="Arial" panose="020B0604020202020204" pitchFamily="34" charset="0"/>
                      </a:endParaRPr>
                    </a:p>
                  </a:txBody>
                  <a:tcPr marL="0" marR="0" marT="0" marB="0" anchor="b">
                    <a:lnL>
                      <a:noFill/>
                    </a:lnL>
                    <a:lnR>
                      <a:noFill/>
                    </a:lnR>
                    <a:lnT>
                      <a:noFill/>
                    </a:lnT>
                    <a:lnB>
                      <a:noFill/>
                    </a:lnB>
                  </a:tcPr>
                </a:tc>
                <a:tc>
                  <a:txBody>
                    <a:bodyPr/>
                    <a:lstStyle/>
                    <a:p>
                      <a:pPr algn="ctr" fontAlgn="b"/>
                      <a:endParaRPr lang="en-US" sz="700" b="1" i="0" u="none" strike="noStrike" dirty="0">
                        <a:solidFill>
                          <a:srgbClr val="000000"/>
                        </a:solidFill>
                        <a:effectLst/>
                        <a:latin typeface="Arial" panose="020B0604020202020204" pitchFamily="34" charset="0"/>
                      </a:endParaRPr>
                    </a:p>
                  </a:txBody>
                  <a:tcPr marL="0" marR="0" marT="0" marB="0" anchor="b">
                    <a:lnL>
                      <a:noFill/>
                    </a:lnL>
                    <a:lnR>
                      <a:noFill/>
                    </a:lnR>
                    <a:lnT>
                      <a:noFill/>
                    </a:lnT>
                    <a:lnB>
                      <a:noFill/>
                    </a:lnB>
                  </a:tcPr>
                </a:tc>
                <a:tc>
                  <a:txBody>
                    <a:bodyPr/>
                    <a:lstStyle/>
                    <a:p>
                      <a:pPr algn="ctr" fontAlgn="b"/>
                      <a:endParaRPr lang="en-US" sz="700" b="1" i="0" u="none" strike="noStrike" dirty="0">
                        <a:solidFill>
                          <a:srgbClr val="000000"/>
                        </a:solidFill>
                        <a:effectLst/>
                        <a:latin typeface="Arial" panose="020B0604020202020204" pitchFamily="34" charset="0"/>
                      </a:endParaRPr>
                    </a:p>
                  </a:txBody>
                  <a:tcPr marL="0" marR="0" marT="0" marB="0" anchor="b">
                    <a:lnL>
                      <a:noFill/>
                    </a:lnL>
                    <a:lnR>
                      <a:noFill/>
                    </a:lnR>
                    <a:lnT>
                      <a:noFill/>
                    </a:lnT>
                    <a:lnB>
                      <a:noFill/>
                    </a:lnB>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0" marR="0" marT="0" marB="0" anchor="b">
                    <a:lnL>
                      <a:noFill/>
                    </a:lnL>
                    <a:lnR>
                      <a:noFill/>
                    </a:lnR>
                    <a:lnT>
                      <a:noFill/>
                    </a:lnT>
                    <a:lnB>
                      <a:noFill/>
                    </a:lnB>
                  </a:tcPr>
                </a:tc>
                <a:tc>
                  <a:txBody>
                    <a:bodyPr/>
                    <a:lstStyle/>
                    <a:p>
                      <a:pPr algn="l" fontAlgn="b"/>
                      <a:r>
                        <a:rPr lang="en-US" sz="700" b="0" i="0" u="none" strike="noStrike" dirty="0">
                          <a:solidFill>
                            <a:srgbClr val="000000"/>
                          </a:solidFill>
                          <a:effectLst/>
                          <a:latin typeface="Arial" panose="020B0604020202020204" pitchFamily="34" charset="0"/>
                        </a:rPr>
                        <a:t> </a:t>
                      </a:r>
                    </a:p>
                  </a:txBody>
                  <a:tcPr marL="0" marR="0" marT="0" marB="0" anchor="b">
                    <a:lnL>
                      <a:noFill/>
                    </a:lnL>
                    <a:lnR>
                      <a:noFill/>
                    </a:lnR>
                    <a:lnT w="19050" cap="flat" cmpd="sng" algn="ctr">
                      <a:solidFill>
                        <a:srgbClr val="000000"/>
                      </a:solidFill>
                      <a:prstDash val="solid"/>
                      <a:round/>
                      <a:headEnd type="none" w="med" len="med"/>
                      <a:tailEnd type="none" w="med" len="med"/>
                    </a:lnT>
                    <a:lnB>
                      <a:noFill/>
                    </a:lnB>
                    <a:solidFill>
                      <a:srgbClr val="C5D9F1"/>
                    </a:solidFill>
                  </a:tcPr>
                </a:tc>
                <a:tc>
                  <a:txBody>
                    <a:bodyPr/>
                    <a:lstStyle/>
                    <a:p>
                      <a:pPr algn="l" fontAlgn="b"/>
                      <a:endParaRPr lang="en-US" sz="900" b="0" i="0" u="none" strike="noStrike" dirty="0">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ctr" fontAlgn="b"/>
                      <a:r>
                        <a:rPr lang="en-US" sz="700" b="1" i="0" u="none" strike="noStrike" dirty="0">
                          <a:solidFill>
                            <a:srgbClr val="000000"/>
                          </a:solidFill>
                          <a:effectLst/>
                          <a:latin typeface="Arial" panose="020B0604020202020204" pitchFamily="34" charset="0"/>
                        </a:rPr>
                        <a:t> </a:t>
                      </a:r>
                    </a:p>
                  </a:txBody>
                  <a:tcPr marL="0" marR="0" marT="0" marB="0" anchor="b">
                    <a:lnL>
                      <a:noFill/>
                    </a:lnL>
                    <a:lnR>
                      <a:noFill/>
                    </a:lnR>
                    <a:lnT w="19050" cap="flat" cmpd="sng" algn="ctr">
                      <a:solidFill>
                        <a:srgbClr val="000000"/>
                      </a:solidFill>
                      <a:prstDash val="solid"/>
                      <a:round/>
                      <a:headEnd type="none" w="med" len="med"/>
                      <a:tailEnd type="none" w="med" len="med"/>
                    </a:lnT>
                    <a:lnB>
                      <a:noFill/>
                    </a:lnB>
                    <a:solidFill>
                      <a:srgbClr val="8DB4E3"/>
                    </a:solidFill>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0" marR="0" marT="0" marB="0" anchor="b">
                    <a:lnL>
                      <a:noFill/>
                    </a:lnL>
                    <a:lnR>
                      <a:noFill/>
                    </a:lnR>
                    <a:lnT>
                      <a:noFill/>
                    </a:lnT>
                    <a:lnB>
                      <a:noFill/>
                    </a:lnB>
                  </a:tcPr>
                </a:tc>
                <a:tc>
                  <a:txBody>
                    <a:bodyPr/>
                    <a:lstStyle/>
                    <a:p>
                      <a:pPr algn="ctr" fontAlgn="b"/>
                      <a:r>
                        <a:rPr lang="en-US" sz="700" b="1" i="0" u="none" strike="noStrike" dirty="0">
                          <a:solidFill>
                            <a:srgbClr val="000000"/>
                          </a:solidFill>
                          <a:effectLst/>
                          <a:latin typeface="Arial" panose="020B0604020202020204" pitchFamily="34" charset="0"/>
                        </a:rPr>
                        <a:t> </a:t>
                      </a:r>
                    </a:p>
                  </a:txBody>
                  <a:tcPr marL="0" marR="0" marT="0" marB="0" anchor="b">
                    <a:lnL>
                      <a:noFill/>
                    </a:lnL>
                    <a:lnR>
                      <a:noFill/>
                    </a:lnR>
                    <a:lnT w="12700" cap="flat" cmpd="sng" algn="ctr">
                      <a:solidFill>
                        <a:srgbClr val="000000"/>
                      </a:solidFill>
                      <a:prstDash val="solid"/>
                      <a:round/>
                      <a:headEnd type="none" w="med" len="med"/>
                      <a:tailEnd type="none" w="med" len="med"/>
                    </a:lnT>
                    <a:lnB>
                      <a:noFill/>
                    </a:lnB>
                    <a:solidFill>
                      <a:srgbClr val="FFFF99"/>
                    </a:solidFill>
                  </a:tcPr>
                </a:tc>
                <a:tc>
                  <a:txBody>
                    <a:bodyPr/>
                    <a:lstStyle/>
                    <a:p>
                      <a:pPr algn="ctr" fontAlgn="b"/>
                      <a:r>
                        <a:rPr lang="en-US" sz="700" b="1" i="0" u="none" strike="noStrike" dirty="0">
                          <a:solidFill>
                            <a:srgbClr val="000000"/>
                          </a:solidFill>
                          <a:effectLst/>
                          <a:latin typeface="Arial" panose="020B0604020202020204" pitchFamily="34" charset="0"/>
                        </a:rPr>
                        <a:t> </a:t>
                      </a:r>
                    </a:p>
                  </a:txBody>
                  <a:tcPr marL="0" marR="0" marT="0" marB="0" anchor="b">
                    <a:lnL>
                      <a:noFill/>
                    </a:lnL>
                    <a:lnR>
                      <a:noFill/>
                    </a:lnR>
                    <a:lnT w="12700" cap="flat" cmpd="sng" algn="ctr">
                      <a:solidFill>
                        <a:srgbClr val="000000"/>
                      </a:solidFill>
                      <a:prstDash val="solid"/>
                      <a:round/>
                      <a:headEnd type="none" w="med" len="med"/>
                      <a:tailEnd type="none" w="med" len="med"/>
                    </a:lnT>
                    <a:lnB>
                      <a:noFill/>
                    </a:lnB>
                    <a:solidFill>
                      <a:srgbClr val="000000"/>
                    </a:solidFill>
                  </a:tcPr>
                </a:tc>
                <a:tc>
                  <a:txBody>
                    <a:bodyPr/>
                    <a:lstStyle/>
                    <a:p>
                      <a:pPr algn="ctr" fontAlgn="b"/>
                      <a:r>
                        <a:rPr lang="en-US" sz="700" b="1" i="0" u="none" strike="noStrike" dirty="0">
                          <a:solidFill>
                            <a:srgbClr val="000000"/>
                          </a:solidFill>
                          <a:effectLst/>
                          <a:latin typeface="Arial" panose="020B0604020202020204" pitchFamily="34" charset="0"/>
                        </a:rPr>
                        <a:t> </a:t>
                      </a:r>
                    </a:p>
                  </a:txBody>
                  <a:tcPr marL="0" marR="0" marT="0" marB="0" anchor="b">
                    <a:lnL>
                      <a:noFill/>
                    </a:lnL>
                    <a:lnR>
                      <a:noFill/>
                    </a:lnR>
                    <a:lnT w="12700" cap="flat" cmpd="sng" algn="ctr">
                      <a:solidFill>
                        <a:srgbClr val="000000"/>
                      </a:solidFill>
                      <a:prstDash val="solid"/>
                      <a:round/>
                      <a:headEnd type="none" w="med" len="med"/>
                      <a:tailEnd type="none" w="med" len="med"/>
                    </a:lnT>
                    <a:lnB>
                      <a:noFill/>
                    </a:lnB>
                    <a:solidFill>
                      <a:srgbClr val="FFFF99"/>
                    </a:solidFill>
                  </a:tcPr>
                </a:tc>
                <a:tc>
                  <a:txBody>
                    <a:bodyPr/>
                    <a:lstStyle/>
                    <a:p>
                      <a:pPr algn="ctr" fontAlgn="b"/>
                      <a:r>
                        <a:rPr lang="en-US" sz="700" b="1" i="0" u="none" strike="noStrike" dirty="0">
                          <a:solidFill>
                            <a:srgbClr val="000000"/>
                          </a:solidFill>
                          <a:effectLst/>
                          <a:latin typeface="Arial" panose="020B0604020202020204" pitchFamily="34" charset="0"/>
                        </a:rPr>
                        <a:t> </a:t>
                      </a:r>
                    </a:p>
                  </a:txBody>
                  <a:tcPr marL="0" marR="0" marT="0" marB="0" anchor="b">
                    <a:lnL>
                      <a:noFill/>
                    </a:lnL>
                    <a:lnR>
                      <a:noFill/>
                    </a:lnR>
                    <a:lnT w="12700" cap="flat" cmpd="sng" algn="ctr">
                      <a:solidFill>
                        <a:srgbClr val="000000"/>
                      </a:solidFill>
                      <a:prstDash val="solid"/>
                      <a:round/>
                      <a:headEnd type="none" w="med" len="med"/>
                      <a:tailEnd type="none" w="med" len="med"/>
                    </a:lnT>
                    <a:lnB>
                      <a:noFill/>
                    </a:lnB>
                    <a:solidFill>
                      <a:srgbClr val="FFFF99"/>
                    </a:solidFill>
                  </a:tcPr>
                </a:tc>
                <a:tc>
                  <a:txBody>
                    <a:bodyPr/>
                    <a:lstStyle/>
                    <a:p>
                      <a:pPr algn="ctr" fontAlgn="b"/>
                      <a:endParaRPr lang="en-US" sz="700" b="1" i="0" u="none" strike="noStrike" dirty="0">
                        <a:solidFill>
                          <a:srgbClr val="000000"/>
                        </a:solidFill>
                        <a:effectLst/>
                        <a:latin typeface="Arial" panose="020B0604020202020204" pitchFamily="34" charset="0"/>
                      </a:endParaRPr>
                    </a:p>
                  </a:txBody>
                  <a:tcPr marL="0" marR="0" marT="0"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ctr" fontAlgn="b"/>
                      <a:r>
                        <a:rPr lang="en-US" sz="700" b="1" i="0" u="none" strike="noStrike" dirty="0">
                          <a:solidFill>
                            <a:srgbClr val="000000"/>
                          </a:solidFill>
                          <a:effectLst/>
                          <a:latin typeface="Arial" panose="020B0604020202020204" pitchFamily="34" charset="0"/>
                        </a:rPr>
                        <a:t> </a:t>
                      </a:r>
                    </a:p>
                  </a:txBody>
                  <a:tcPr marL="0" marR="0" marT="0" marB="0" anchor="b">
                    <a:lnL>
                      <a:noFill/>
                    </a:lnL>
                    <a:lnR>
                      <a:noFill/>
                    </a:lnR>
                    <a:lnT w="12700" cap="flat" cmpd="sng" algn="ctr">
                      <a:solidFill>
                        <a:srgbClr val="000000"/>
                      </a:solidFill>
                      <a:prstDash val="solid"/>
                      <a:round/>
                      <a:headEnd type="none" w="med" len="med"/>
                      <a:tailEnd type="none" w="med" len="med"/>
                    </a:lnT>
                    <a:lnB>
                      <a:noFill/>
                    </a:lnB>
                    <a:solidFill>
                      <a:srgbClr val="FFFF99"/>
                    </a:solidFill>
                  </a:tcPr>
                </a:tc>
                <a:tc>
                  <a:txBody>
                    <a:bodyPr/>
                    <a:lstStyle/>
                    <a:p>
                      <a:pPr algn="ctr" fontAlgn="b"/>
                      <a:endParaRPr lang="en-US" sz="700" b="1" i="0" u="none" strike="noStrike" dirty="0">
                        <a:solidFill>
                          <a:srgbClr val="000000"/>
                        </a:solidFill>
                        <a:effectLst/>
                        <a:latin typeface="Arial" panose="020B0604020202020204" pitchFamily="34" charset="0"/>
                      </a:endParaRPr>
                    </a:p>
                  </a:txBody>
                  <a:tcPr marL="0" marR="0" marT="0"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ctr" fontAlgn="b"/>
                      <a:r>
                        <a:rPr lang="en-US" sz="700" b="1" i="0" u="none" strike="noStrike" dirty="0">
                          <a:solidFill>
                            <a:srgbClr val="000000"/>
                          </a:solidFill>
                          <a:effectLst/>
                          <a:latin typeface="Arial" panose="020B0604020202020204" pitchFamily="34" charset="0"/>
                        </a:rPr>
                        <a:t> </a:t>
                      </a:r>
                    </a:p>
                  </a:txBody>
                  <a:tcPr marL="0" marR="0" marT="0" marB="0" anchor="b">
                    <a:lnL>
                      <a:noFill/>
                    </a:lnL>
                    <a:lnR>
                      <a:noFill/>
                    </a:lnR>
                    <a:lnT w="12700" cap="flat" cmpd="sng" algn="ctr">
                      <a:solidFill>
                        <a:srgbClr val="000000"/>
                      </a:solidFill>
                      <a:prstDash val="solid"/>
                      <a:round/>
                      <a:headEnd type="none" w="med" len="med"/>
                      <a:tailEnd type="none" w="med" len="med"/>
                    </a:lnT>
                    <a:lnB>
                      <a:noFill/>
                    </a:lnB>
                    <a:solidFill>
                      <a:srgbClr val="CCFF66"/>
                    </a:solidFill>
                  </a:tcPr>
                </a:tc>
                <a:tc>
                  <a:txBody>
                    <a:bodyPr/>
                    <a:lstStyle/>
                    <a:p>
                      <a:pPr algn="ctr" fontAlgn="b"/>
                      <a:r>
                        <a:rPr lang="en-US" sz="700" b="1" i="0" u="none" strike="noStrike" dirty="0">
                          <a:solidFill>
                            <a:srgbClr val="000000"/>
                          </a:solidFill>
                          <a:effectLst/>
                          <a:latin typeface="Arial" panose="020B0604020202020204" pitchFamily="34" charset="0"/>
                        </a:rPr>
                        <a:t> </a:t>
                      </a:r>
                    </a:p>
                  </a:txBody>
                  <a:tcPr marL="0" marR="0" marT="0" marB="0" anchor="b">
                    <a:lnL>
                      <a:noFill/>
                    </a:lnL>
                    <a:lnR>
                      <a:noFill/>
                    </a:lnR>
                    <a:lnT w="12700" cap="flat" cmpd="sng" algn="ctr">
                      <a:solidFill>
                        <a:srgbClr val="000000"/>
                      </a:solidFill>
                      <a:prstDash val="solid"/>
                      <a:round/>
                      <a:headEnd type="none" w="med" len="med"/>
                      <a:tailEnd type="none" w="med" len="med"/>
                    </a:lnT>
                    <a:lnB>
                      <a:noFill/>
                    </a:lnB>
                    <a:solidFill>
                      <a:srgbClr val="000000"/>
                    </a:solidFill>
                  </a:tcPr>
                </a:tc>
                <a:tc>
                  <a:txBody>
                    <a:bodyPr/>
                    <a:lstStyle/>
                    <a:p>
                      <a:pPr algn="ctr" fontAlgn="b"/>
                      <a:r>
                        <a:rPr lang="en-US" sz="700" b="1" i="0" u="none" strike="noStrike" dirty="0">
                          <a:solidFill>
                            <a:srgbClr val="000000"/>
                          </a:solidFill>
                          <a:effectLst/>
                          <a:latin typeface="Arial" panose="020B0604020202020204" pitchFamily="34" charset="0"/>
                        </a:rPr>
                        <a:t> </a:t>
                      </a:r>
                    </a:p>
                  </a:txBody>
                  <a:tcPr marL="0" marR="0" marT="0" marB="0" anchor="b">
                    <a:lnL>
                      <a:noFill/>
                    </a:lnL>
                    <a:lnR>
                      <a:noFill/>
                    </a:lnR>
                    <a:lnT w="12700" cap="flat" cmpd="sng" algn="ctr">
                      <a:solidFill>
                        <a:srgbClr val="000000"/>
                      </a:solidFill>
                      <a:prstDash val="solid"/>
                      <a:round/>
                      <a:headEnd type="none" w="med" len="med"/>
                      <a:tailEnd type="none" w="med" len="med"/>
                    </a:lnT>
                    <a:lnB>
                      <a:noFill/>
                    </a:lnB>
                    <a:solidFill>
                      <a:srgbClr val="CCFF66"/>
                    </a:solidFill>
                  </a:tcPr>
                </a:tc>
                <a:extLst>
                  <a:ext uri="{0D108BD9-81ED-4DB2-BD59-A6C34878D82A}">
                    <a16:rowId xmlns:a16="http://schemas.microsoft.com/office/drawing/2014/main" val="2001998464"/>
                  </a:ext>
                </a:extLst>
              </a:tr>
              <a:tr h="170626">
                <a:tc gridSpan="6">
                  <a:txBody>
                    <a:bodyPr/>
                    <a:lstStyle/>
                    <a:p>
                      <a:pPr algn="l" fontAlgn="b"/>
                      <a:r>
                        <a:rPr lang="en-US" sz="1000" b="1" i="0" u="none" strike="noStrike" dirty="0">
                          <a:solidFill>
                            <a:srgbClr val="000000"/>
                          </a:solidFill>
                          <a:effectLst/>
                          <a:latin typeface="Arial" panose="020B0604020202020204" pitchFamily="34" charset="0"/>
                        </a:rPr>
                        <a:t>Income</a:t>
                      </a:r>
                    </a:p>
                  </a:txBody>
                  <a:tcPr marL="0" marR="0" marT="0" marB="0" anchor="b">
                    <a:lnL>
                      <a:noFill/>
                    </a:lnL>
                    <a:lnR>
                      <a:noFill/>
                    </a:lnR>
                    <a:lnT>
                      <a:noFill/>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0" marR="0" marT="0" marB="0" anchor="b">
                    <a:lnL>
                      <a:noFill/>
                    </a:lnL>
                    <a:lnR>
                      <a:noFill/>
                    </a:lnR>
                    <a:lnT>
                      <a:noFill/>
                    </a:lnT>
                    <a:lnB>
                      <a:noFill/>
                    </a:lnB>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0" marR="0" marT="0" marB="0" anchor="b">
                    <a:lnL>
                      <a:noFill/>
                    </a:lnL>
                    <a:lnR>
                      <a:noFill/>
                    </a:lnR>
                    <a:lnT>
                      <a:noFill/>
                    </a:lnT>
                    <a:lnB>
                      <a:noFill/>
                    </a:lnB>
                  </a:tcPr>
                </a:tc>
                <a:tc>
                  <a:txBody>
                    <a:bodyPr/>
                    <a:lstStyle/>
                    <a:p>
                      <a:pPr algn="l" fontAlgn="b"/>
                      <a:endParaRPr lang="en-US" sz="900" b="0" i="0" u="none" strike="noStrike" dirty="0">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0" marR="0" marT="0" marB="0" anchor="b">
                    <a:lnL>
                      <a:noFill/>
                    </a:lnL>
                    <a:lnR>
                      <a:noFill/>
                    </a:lnR>
                    <a:lnT>
                      <a:noFill/>
                    </a:lnT>
                    <a:lnB>
                      <a:noFill/>
                    </a:lnB>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0" marR="0" marT="0" marB="0" anchor="b">
                    <a:lnL>
                      <a:noFill/>
                    </a:lnL>
                    <a:lnR>
                      <a:noFill/>
                    </a:lnR>
                    <a:lnT>
                      <a:noFill/>
                    </a:lnT>
                    <a:lnB>
                      <a:noFill/>
                    </a:lnB>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0" marR="0" marT="0" marB="0" anchor="b">
                    <a:lnL>
                      <a:noFill/>
                    </a:lnL>
                    <a:lnR>
                      <a:noFill/>
                    </a:lnR>
                    <a:lnT>
                      <a:noFill/>
                    </a:lnT>
                    <a:lnB>
                      <a:noFill/>
                    </a:lnB>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0" marR="0" marT="0" marB="0" anchor="b">
                    <a:lnL>
                      <a:noFill/>
                    </a:lnL>
                    <a:lnR>
                      <a:noFill/>
                    </a:lnR>
                    <a:lnT>
                      <a:noFill/>
                    </a:lnT>
                    <a:lnB>
                      <a:noFill/>
                    </a:lnB>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0" marR="0" marT="0" marB="0" anchor="b">
                    <a:lnL>
                      <a:noFill/>
                    </a:lnL>
                    <a:lnR>
                      <a:noFill/>
                    </a:lnR>
                    <a:lnT>
                      <a:noFill/>
                    </a:lnT>
                    <a:lnB>
                      <a:noFill/>
                    </a:lnB>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0" marR="0" marT="0" marB="0" anchor="b">
                    <a:lnL>
                      <a:noFill/>
                    </a:lnL>
                    <a:lnR>
                      <a:noFill/>
                    </a:lnR>
                    <a:lnT>
                      <a:noFill/>
                    </a:lnT>
                    <a:lnB>
                      <a:noFill/>
                    </a:lnB>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0" marR="0" marT="0" marB="0" anchor="b">
                    <a:lnL>
                      <a:noFill/>
                    </a:lnL>
                    <a:lnR>
                      <a:noFill/>
                    </a:lnR>
                    <a:lnT>
                      <a:noFill/>
                    </a:lnT>
                    <a:lnB>
                      <a:noFill/>
                    </a:lnB>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0" marR="0" marT="0" marB="0" anchor="b">
                    <a:lnL>
                      <a:noFill/>
                    </a:lnL>
                    <a:lnR>
                      <a:noFill/>
                    </a:lnR>
                    <a:lnT>
                      <a:noFill/>
                    </a:lnT>
                    <a:lnB>
                      <a:noFill/>
                    </a:lnB>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0" marR="0" marT="0" marB="0" anchor="b">
                    <a:lnL>
                      <a:noFill/>
                    </a:lnL>
                    <a:lnR>
                      <a:noFill/>
                    </a:lnR>
                    <a:lnT>
                      <a:noFill/>
                    </a:lnT>
                    <a:lnB>
                      <a:noFill/>
                    </a:lnB>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0" marR="0" marT="0" marB="0" anchor="b">
                    <a:lnL>
                      <a:noFill/>
                    </a:lnL>
                    <a:lnR>
                      <a:noFill/>
                    </a:lnR>
                    <a:lnT>
                      <a:noFill/>
                    </a:lnT>
                    <a:lnB>
                      <a:noFill/>
                    </a:lnB>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0" marR="0" marT="0" marB="0" anchor="b">
                    <a:lnL>
                      <a:noFill/>
                    </a:lnL>
                    <a:lnR>
                      <a:noFill/>
                    </a:lnR>
                    <a:lnT>
                      <a:noFill/>
                    </a:lnT>
                    <a:lnB>
                      <a:noFill/>
                    </a:lnB>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0" marR="0" marT="0" marB="0" anchor="b">
                    <a:lnL>
                      <a:noFill/>
                    </a:lnL>
                    <a:lnR>
                      <a:noFill/>
                    </a:lnR>
                    <a:lnT>
                      <a:noFill/>
                    </a:lnT>
                    <a:lnB>
                      <a:noFill/>
                    </a:lnB>
                  </a:tcPr>
                </a:tc>
                <a:extLst>
                  <a:ext uri="{0D108BD9-81ED-4DB2-BD59-A6C34878D82A}">
                    <a16:rowId xmlns:a16="http://schemas.microsoft.com/office/drawing/2014/main" val="958757708"/>
                  </a:ext>
                </a:extLst>
              </a:tr>
              <a:tr h="162501">
                <a:tc>
                  <a:txBody>
                    <a:bodyPr/>
                    <a:lstStyle/>
                    <a:p>
                      <a:pPr algn="l" fontAlgn="b"/>
                      <a:endParaRPr lang="en-US" sz="700" b="1" i="0" u="none" strike="noStrike" dirty="0">
                        <a:solidFill>
                          <a:srgbClr val="000000"/>
                        </a:solidFill>
                        <a:effectLst/>
                        <a:latin typeface="Arial" panose="020B0604020202020204" pitchFamily="34" charset="0"/>
                      </a:endParaRPr>
                    </a:p>
                  </a:txBody>
                  <a:tcPr marL="0" marR="0" marT="0" marB="0" anchor="b">
                    <a:lnL>
                      <a:noFill/>
                    </a:lnL>
                    <a:lnR>
                      <a:noFill/>
                    </a:lnR>
                    <a:lnT>
                      <a:noFill/>
                    </a:lnT>
                    <a:lnB>
                      <a:noFill/>
                    </a:lnB>
                  </a:tcPr>
                </a:tc>
                <a:tc gridSpan="6">
                  <a:txBody>
                    <a:bodyPr/>
                    <a:lstStyle/>
                    <a:p>
                      <a:pPr algn="l" fontAlgn="b"/>
                      <a:r>
                        <a:rPr lang="en-US" sz="700" b="1" i="0" u="none" strike="noStrike" dirty="0">
                          <a:solidFill>
                            <a:srgbClr val="000000"/>
                          </a:solidFill>
                          <a:effectLst/>
                          <a:latin typeface="Arial" panose="020B0604020202020204" pitchFamily="34" charset="0"/>
                        </a:rPr>
                        <a:t>41000 · PROPERTY TAXES</a:t>
                      </a:r>
                    </a:p>
                  </a:txBody>
                  <a:tcPr marL="0" marR="0" marT="0" marB="0" anchor="b">
                    <a:lnL>
                      <a:noFill/>
                    </a:lnL>
                    <a:lnR>
                      <a:noFill/>
                    </a:lnR>
                    <a:lnT>
                      <a:noFill/>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b"/>
                      <a:r>
                        <a:rPr lang="en-US" sz="700" b="0" i="0" u="none" strike="noStrike" dirty="0">
                          <a:solidFill>
                            <a:srgbClr val="000000"/>
                          </a:solidFill>
                          <a:effectLst/>
                          <a:latin typeface="Arial" panose="020B0604020202020204" pitchFamily="34" charset="0"/>
                        </a:rPr>
                        <a:t> </a:t>
                      </a:r>
                    </a:p>
                  </a:txBody>
                  <a:tcPr marL="0" marR="0" marT="0" marB="0" anchor="b">
                    <a:lnL>
                      <a:noFill/>
                    </a:lnL>
                    <a:lnR>
                      <a:noFill/>
                    </a:lnR>
                    <a:lnT>
                      <a:noFill/>
                    </a:lnT>
                    <a:lnB>
                      <a:noFill/>
                    </a:lnB>
                    <a:solidFill>
                      <a:srgbClr val="C5D9F1"/>
                    </a:solidFill>
                  </a:tcPr>
                </a:tc>
                <a:tc>
                  <a:txBody>
                    <a:bodyPr/>
                    <a:lstStyle/>
                    <a:p>
                      <a:pPr algn="l" fontAlgn="b"/>
                      <a:endParaRPr lang="en-US" sz="900" b="0" i="0" u="none" strike="noStrike" dirty="0">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r>
                        <a:rPr lang="en-US" sz="700" b="0" i="0" u="none" strike="noStrike" dirty="0">
                          <a:solidFill>
                            <a:srgbClr val="000000"/>
                          </a:solidFill>
                          <a:effectLst/>
                          <a:latin typeface="Arial" panose="020B0604020202020204" pitchFamily="34" charset="0"/>
                        </a:rPr>
                        <a:t> </a:t>
                      </a:r>
                    </a:p>
                  </a:txBody>
                  <a:tcPr marL="0" marR="0" marT="0" marB="0" anchor="b">
                    <a:lnL>
                      <a:noFill/>
                    </a:lnL>
                    <a:lnR>
                      <a:noFill/>
                    </a:lnR>
                    <a:lnT>
                      <a:noFill/>
                    </a:lnT>
                    <a:lnB>
                      <a:noFill/>
                    </a:lnB>
                    <a:solidFill>
                      <a:srgbClr val="8DB4E3"/>
                    </a:solidFill>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0" marR="0" marT="0" marB="0" anchor="b">
                    <a:lnL>
                      <a:noFill/>
                    </a:lnL>
                    <a:lnR>
                      <a:noFill/>
                    </a:lnR>
                    <a:lnT>
                      <a:noFill/>
                    </a:lnT>
                    <a:lnB>
                      <a:noFill/>
                    </a:lnB>
                  </a:tcPr>
                </a:tc>
                <a:tc>
                  <a:txBody>
                    <a:bodyPr/>
                    <a:lstStyle/>
                    <a:p>
                      <a:pPr algn="l" fontAlgn="b"/>
                      <a:r>
                        <a:rPr lang="en-US" sz="700" b="0" i="0" u="none" strike="noStrike" dirty="0">
                          <a:solidFill>
                            <a:srgbClr val="000000"/>
                          </a:solidFill>
                          <a:effectLst/>
                          <a:latin typeface="Arial" panose="020B0604020202020204" pitchFamily="34" charset="0"/>
                        </a:rPr>
                        <a:t> </a:t>
                      </a:r>
                    </a:p>
                  </a:txBody>
                  <a:tcPr marL="0" marR="0" marT="0" marB="0" anchor="b">
                    <a:lnL>
                      <a:noFill/>
                    </a:lnL>
                    <a:lnR>
                      <a:noFill/>
                    </a:lnR>
                    <a:lnT>
                      <a:noFill/>
                    </a:lnT>
                    <a:lnB>
                      <a:noFill/>
                    </a:lnB>
                    <a:solidFill>
                      <a:srgbClr val="FFFF99"/>
                    </a:solidFill>
                  </a:tcPr>
                </a:tc>
                <a:tc>
                  <a:txBody>
                    <a:bodyPr/>
                    <a:lstStyle/>
                    <a:p>
                      <a:pPr algn="l" fontAlgn="b"/>
                      <a:r>
                        <a:rPr lang="en-US" sz="700" b="0" i="0" u="none" strike="noStrike" dirty="0">
                          <a:solidFill>
                            <a:srgbClr val="000000"/>
                          </a:solidFill>
                          <a:effectLst/>
                          <a:latin typeface="Arial" panose="020B0604020202020204" pitchFamily="34" charset="0"/>
                        </a:rPr>
                        <a:t> </a:t>
                      </a:r>
                    </a:p>
                  </a:txBody>
                  <a:tcPr marL="0" marR="0" marT="0" marB="0" anchor="b">
                    <a:lnL>
                      <a:noFill/>
                    </a:lnL>
                    <a:lnR>
                      <a:noFill/>
                    </a:lnR>
                    <a:lnT>
                      <a:noFill/>
                    </a:lnT>
                    <a:lnB>
                      <a:noFill/>
                    </a:lnB>
                    <a:solidFill>
                      <a:srgbClr val="000000"/>
                    </a:solidFill>
                  </a:tcPr>
                </a:tc>
                <a:tc>
                  <a:txBody>
                    <a:bodyPr/>
                    <a:lstStyle/>
                    <a:p>
                      <a:pPr algn="l" fontAlgn="b"/>
                      <a:r>
                        <a:rPr lang="en-US" sz="700" b="0" i="0" u="none" strike="noStrike" dirty="0">
                          <a:solidFill>
                            <a:srgbClr val="000000"/>
                          </a:solidFill>
                          <a:effectLst/>
                          <a:latin typeface="Arial" panose="020B0604020202020204" pitchFamily="34" charset="0"/>
                        </a:rPr>
                        <a:t> </a:t>
                      </a:r>
                    </a:p>
                  </a:txBody>
                  <a:tcPr marL="0" marR="0" marT="0" marB="0" anchor="b">
                    <a:lnL>
                      <a:noFill/>
                    </a:lnL>
                    <a:lnR>
                      <a:noFill/>
                    </a:lnR>
                    <a:lnT>
                      <a:noFill/>
                    </a:lnT>
                    <a:lnB>
                      <a:noFill/>
                    </a:lnB>
                    <a:solidFill>
                      <a:srgbClr val="FFFF99"/>
                    </a:solidFill>
                  </a:tcPr>
                </a:tc>
                <a:tc>
                  <a:txBody>
                    <a:bodyPr/>
                    <a:lstStyle/>
                    <a:p>
                      <a:pPr algn="l" fontAlgn="b"/>
                      <a:r>
                        <a:rPr lang="en-US" sz="700" b="0" i="0" u="none" strike="noStrike" dirty="0">
                          <a:solidFill>
                            <a:srgbClr val="000000"/>
                          </a:solidFill>
                          <a:effectLst/>
                          <a:latin typeface="Arial" panose="020B0604020202020204" pitchFamily="34" charset="0"/>
                        </a:rPr>
                        <a:t> </a:t>
                      </a:r>
                    </a:p>
                  </a:txBody>
                  <a:tcPr marL="0" marR="0" marT="0" marB="0" anchor="b">
                    <a:lnL>
                      <a:noFill/>
                    </a:lnL>
                    <a:lnR>
                      <a:noFill/>
                    </a:lnR>
                    <a:lnT>
                      <a:noFill/>
                    </a:lnT>
                    <a:lnB>
                      <a:noFill/>
                    </a:lnB>
                    <a:solidFill>
                      <a:srgbClr val="FFFF99"/>
                    </a:solidFill>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0" marR="0" marT="0" marB="0" anchor="b">
                    <a:lnL>
                      <a:noFill/>
                    </a:lnL>
                    <a:lnR>
                      <a:noFill/>
                    </a:lnR>
                    <a:lnT>
                      <a:noFill/>
                    </a:lnT>
                    <a:lnB>
                      <a:noFill/>
                    </a:lnB>
                  </a:tcPr>
                </a:tc>
                <a:tc>
                  <a:txBody>
                    <a:bodyPr/>
                    <a:lstStyle/>
                    <a:p>
                      <a:pPr algn="l" fontAlgn="b"/>
                      <a:r>
                        <a:rPr lang="en-US" sz="700" b="0" i="0" u="none" strike="noStrike" dirty="0">
                          <a:solidFill>
                            <a:srgbClr val="000000"/>
                          </a:solidFill>
                          <a:effectLst/>
                          <a:latin typeface="Arial" panose="020B0604020202020204" pitchFamily="34" charset="0"/>
                        </a:rPr>
                        <a:t> </a:t>
                      </a:r>
                    </a:p>
                  </a:txBody>
                  <a:tcPr marL="0" marR="0" marT="0" marB="0" anchor="b">
                    <a:lnL>
                      <a:noFill/>
                    </a:lnL>
                    <a:lnR>
                      <a:noFill/>
                    </a:lnR>
                    <a:lnT>
                      <a:noFill/>
                    </a:lnT>
                    <a:lnB>
                      <a:noFill/>
                    </a:lnB>
                    <a:solidFill>
                      <a:srgbClr val="FFFF99"/>
                    </a:solidFill>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0" marR="0" marT="0" marB="0" anchor="b">
                    <a:lnL>
                      <a:noFill/>
                    </a:lnL>
                    <a:lnR>
                      <a:noFill/>
                    </a:lnR>
                    <a:lnT>
                      <a:noFill/>
                    </a:lnT>
                    <a:lnB>
                      <a:noFill/>
                    </a:lnB>
                  </a:tcPr>
                </a:tc>
                <a:tc>
                  <a:txBody>
                    <a:bodyPr/>
                    <a:lstStyle/>
                    <a:p>
                      <a:pPr algn="l" fontAlgn="b"/>
                      <a:r>
                        <a:rPr lang="en-US" sz="700" b="0" i="0" u="none" strike="noStrike" dirty="0">
                          <a:solidFill>
                            <a:srgbClr val="000000"/>
                          </a:solidFill>
                          <a:effectLst/>
                          <a:latin typeface="Arial" panose="020B0604020202020204" pitchFamily="34" charset="0"/>
                        </a:rPr>
                        <a:t> </a:t>
                      </a:r>
                    </a:p>
                  </a:txBody>
                  <a:tcPr marL="0" marR="0" marT="0" marB="0" anchor="b">
                    <a:lnL>
                      <a:noFill/>
                    </a:lnL>
                    <a:lnR>
                      <a:noFill/>
                    </a:lnR>
                    <a:lnT>
                      <a:noFill/>
                    </a:lnT>
                    <a:lnB>
                      <a:noFill/>
                    </a:lnB>
                    <a:solidFill>
                      <a:srgbClr val="CCFF66"/>
                    </a:solidFill>
                  </a:tcPr>
                </a:tc>
                <a:tc>
                  <a:txBody>
                    <a:bodyPr/>
                    <a:lstStyle/>
                    <a:p>
                      <a:pPr algn="l" fontAlgn="b"/>
                      <a:r>
                        <a:rPr lang="en-US" sz="700" b="0" i="0" u="none" strike="noStrike" dirty="0">
                          <a:solidFill>
                            <a:srgbClr val="000000"/>
                          </a:solidFill>
                          <a:effectLst/>
                          <a:latin typeface="Arial" panose="020B0604020202020204" pitchFamily="34" charset="0"/>
                        </a:rPr>
                        <a:t> </a:t>
                      </a:r>
                    </a:p>
                  </a:txBody>
                  <a:tcPr marL="0" marR="0" marT="0" marB="0" anchor="b">
                    <a:lnL>
                      <a:noFill/>
                    </a:lnL>
                    <a:lnR>
                      <a:noFill/>
                    </a:lnR>
                    <a:lnT>
                      <a:noFill/>
                    </a:lnT>
                    <a:lnB>
                      <a:noFill/>
                    </a:lnB>
                    <a:solidFill>
                      <a:srgbClr val="000000"/>
                    </a:solidFill>
                  </a:tcPr>
                </a:tc>
                <a:tc>
                  <a:txBody>
                    <a:bodyPr/>
                    <a:lstStyle/>
                    <a:p>
                      <a:pPr algn="l" fontAlgn="b"/>
                      <a:r>
                        <a:rPr lang="en-US" sz="700" b="0" i="0" u="none" strike="noStrike" dirty="0">
                          <a:solidFill>
                            <a:srgbClr val="000000"/>
                          </a:solidFill>
                          <a:effectLst/>
                          <a:latin typeface="Arial" panose="020B0604020202020204" pitchFamily="34" charset="0"/>
                        </a:rPr>
                        <a:t> </a:t>
                      </a:r>
                    </a:p>
                  </a:txBody>
                  <a:tcPr marL="0" marR="0" marT="0" marB="0" anchor="b">
                    <a:lnL>
                      <a:noFill/>
                    </a:lnL>
                    <a:lnR>
                      <a:noFill/>
                    </a:lnR>
                    <a:lnT>
                      <a:noFill/>
                    </a:lnT>
                    <a:lnB>
                      <a:noFill/>
                    </a:lnB>
                    <a:solidFill>
                      <a:srgbClr val="CCFF66"/>
                    </a:solidFill>
                  </a:tcPr>
                </a:tc>
                <a:extLst>
                  <a:ext uri="{0D108BD9-81ED-4DB2-BD59-A6C34878D82A}">
                    <a16:rowId xmlns:a16="http://schemas.microsoft.com/office/drawing/2014/main" val="1709593729"/>
                  </a:ext>
                </a:extLst>
              </a:tr>
              <a:tr h="162501">
                <a:tc>
                  <a:txBody>
                    <a:bodyPr/>
                    <a:lstStyle/>
                    <a:p>
                      <a:pPr algn="l" fontAlgn="b"/>
                      <a:endParaRPr lang="en-US" sz="700" b="1" i="0" u="none" strike="noStrike" dirty="0">
                        <a:solidFill>
                          <a:srgbClr val="000000"/>
                        </a:solidFill>
                        <a:effectLst/>
                        <a:latin typeface="Arial" panose="020B0604020202020204" pitchFamily="34" charset="0"/>
                      </a:endParaRPr>
                    </a:p>
                  </a:txBody>
                  <a:tcPr marL="0" marR="0" marT="0" marB="0" anchor="b">
                    <a:lnL>
                      <a:noFill/>
                    </a:lnL>
                    <a:lnR>
                      <a:noFill/>
                    </a:lnR>
                    <a:lnT>
                      <a:noFill/>
                    </a:lnT>
                    <a:lnB>
                      <a:noFill/>
                    </a:lnB>
                  </a:tcPr>
                </a:tc>
                <a:tc>
                  <a:txBody>
                    <a:bodyPr/>
                    <a:lstStyle/>
                    <a:p>
                      <a:pPr algn="l" fontAlgn="b"/>
                      <a:endParaRPr lang="en-US" sz="700" b="1" i="0" u="none" strike="noStrike" dirty="0">
                        <a:solidFill>
                          <a:srgbClr val="000000"/>
                        </a:solidFill>
                        <a:effectLst/>
                        <a:latin typeface="Arial" panose="020B0604020202020204" pitchFamily="34" charset="0"/>
                      </a:endParaRPr>
                    </a:p>
                  </a:txBody>
                  <a:tcPr marL="0" marR="0" marT="0" marB="0" anchor="b">
                    <a:lnL>
                      <a:noFill/>
                    </a:lnL>
                    <a:lnR>
                      <a:noFill/>
                    </a:lnR>
                    <a:lnT>
                      <a:noFill/>
                    </a:lnT>
                    <a:lnB>
                      <a:noFill/>
                    </a:lnB>
                  </a:tcPr>
                </a:tc>
                <a:tc gridSpan="5">
                  <a:txBody>
                    <a:bodyPr/>
                    <a:lstStyle/>
                    <a:p>
                      <a:pPr algn="l" fontAlgn="b"/>
                      <a:r>
                        <a:rPr lang="en-US" sz="700" b="1" i="0" u="none" strike="noStrike" dirty="0">
                          <a:solidFill>
                            <a:srgbClr val="000000"/>
                          </a:solidFill>
                          <a:effectLst/>
                          <a:latin typeface="Arial" panose="020B0604020202020204" pitchFamily="34" charset="0"/>
                        </a:rPr>
                        <a:t>41110 · PROPERTY TAX -TOWN SHARE</a:t>
                      </a:r>
                    </a:p>
                  </a:txBody>
                  <a:tcPr marL="0" marR="0" marT="0" marB="0" anchor="b">
                    <a:lnL>
                      <a:noFill/>
                    </a:lnL>
                    <a:lnR>
                      <a:noFill/>
                    </a:lnR>
                    <a:lnT>
                      <a:noFill/>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r" fontAlgn="b"/>
                      <a:r>
                        <a:rPr lang="en-US" sz="700" b="0" i="0" u="none" strike="noStrike" dirty="0">
                          <a:solidFill>
                            <a:srgbClr val="000000"/>
                          </a:solidFill>
                          <a:effectLst/>
                          <a:latin typeface="Arial" panose="020B0604020202020204" pitchFamily="34" charset="0"/>
                        </a:rPr>
                        <a:t>777,981.03</a:t>
                      </a:r>
                    </a:p>
                  </a:txBody>
                  <a:tcPr marL="0" marR="0" marT="0" marB="0" anchor="b">
                    <a:lnL>
                      <a:noFill/>
                    </a:lnL>
                    <a:lnR>
                      <a:noFill/>
                    </a:lnR>
                    <a:lnT>
                      <a:noFill/>
                    </a:lnT>
                    <a:lnB>
                      <a:noFill/>
                    </a:lnB>
                    <a:solidFill>
                      <a:srgbClr val="C5D9F1"/>
                    </a:solidFill>
                  </a:tcPr>
                </a:tc>
                <a:tc>
                  <a:txBody>
                    <a:bodyPr/>
                    <a:lstStyle/>
                    <a:p>
                      <a:pPr algn="l" fontAlgn="b"/>
                      <a:endParaRPr lang="en-US" sz="900" b="0" i="0" u="none" strike="noStrike" dirty="0">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r" fontAlgn="b"/>
                      <a:r>
                        <a:rPr lang="en-US" sz="700" b="0" i="0" u="none" strike="noStrike" dirty="0">
                          <a:solidFill>
                            <a:srgbClr val="000000"/>
                          </a:solidFill>
                          <a:effectLst/>
                          <a:latin typeface="Arial" panose="020B0604020202020204" pitchFamily="34" charset="0"/>
                        </a:rPr>
                        <a:t>907,585.84</a:t>
                      </a:r>
                    </a:p>
                  </a:txBody>
                  <a:tcPr marL="0" marR="0" marT="0" marB="0" anchor="b">
                    <a:lnL>
                      <a:noFill/>
                    </a:lnL>
                    <a:lnR>
                      <a:noFill/>
                    </a:lnR>
                    <a:lnT>
                      <a:noFill/>
                    </a:lnT>
                    <a:lnB>
                      <a:noFill/>
                    </a:lnB>
                    <a:solidFill>
                      <a:srgbClr val="8DB4E3"/>
                    </a:solidFill>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0" marR="0" marT="0" marB="0" anchor="b">
                    <a:lnL>
                      <a:noFill/>
                    </a:lnL>
                    <a:lnR>
                      <a:noFill/>
                    </a:lnR>
                    <a:lnT>
                      <a:noFill/>
                    </a:lnT>
                    <a:lnB>
                      <a:noFill/>
                    </a:lnB>
                  </a:tcPr>
                </a:tc>
                <a:tc>
                  <a:txBody>
                    <a:bodyPr/>
                    <a:lstStyle/>
                    <a:p>
                      <a:pPr algn="r" fontAlgn="b"/>
                      <a:r>
                        <a:rPr lang="en-US" sz="700" b="0" i="0" u="none" strike="noStrike" dirty="0">
                          <a:solidFill>
                            <a:srgbClr val="000000"/>
                          </a:solidFill>
                          <a:effectLst/>
                          <a:latin typeface="Arial" panose="020B0604020202020204" pitchFamily="34" charset="0"/>
                        </a:rPr>
                        <a:t>925,545.46</a:t>
                      </a:r>
                    </a:p>
                  </a:txBody>
                  <a:tcPr marL="0" marR="0" marT="0" marB="0" anchor="b">
                    <a:lnL>
                      <a:noFill/>
                    </a:lnL>
                    <a:lnR>
                      <a:noFill/>
                    </a:lnR>
                    <a:lnT>
                      <a:noFill/>
                    </a:lnT>
                    <a:lnB>
                      <a:noFill/>
                    </a:lnB>
                    <a:solidFill>
                      <a:srgbClr val="FFFF99"/>
                    </a:solidFill>
                  </a:tcPr>
                </a:tc>
                <a:tc>
                  <a:txBody>
                    <a:bodyPr/>
                    <a:lstStyle/>
                    <a:p>
                      <a:pPr algn="l" fontAlgn="b"/>
                      <a:r>
                        <a:rPr lang="en-US" sz="700" b="0" i="0" u="none" strike="noStrike" dirty="0">
                          <a:solidFill>
                            <a:srgbClr val="000000"/>
                          </a:solidFill>
                          <a:effectLst/>
                          <a:latin typeface="Arial" panose="020B0604020202020204" pitchFamily="34" charset="0"/>
                        </a:rPr>
                        <a:t> </a:t>
                      </a:r>
                    </a:p>
                  </a:txBody>
                  <a:tcPr marL="0" marR="0" marT="0" marB="0" anchor="b">
                    <a:lnL>
                      <a:noFill/>
                    </a:lnL>
                    <a:lnR>
                      <a:noFill/>
                    </a:lnR>
                    <a:lnT>
                      <a:noFill/>
                    </a:lnT>
                    <a:lnB>
                      <a:noFill/>
                    </a:lnB>
                    <a:solidFill>
                      <a:srgbClr val="000000"/>
                    </a:solidFill>
                  </a:tcPr>
                </a:tc>
                <a:tc>
                  <a:txBody>
                    <a:bodyPr/>
                    <a:lstStyle/>
                    <a:p>
                      <a:pPr algn="r" fontAlgn="b"/>
                      <a:r>
                        <a:rPr lang="en-US" sz="700" b="0" i="0" u="none" strike="noStrike" dirty="0">
                          <a:solidFill>
                            <a:srgbClr val="000000"/>
                          </a:solidFill>
                          <a:effectLst/>
                          <a:latin typeface="Arial" panose="020B0604020202020204" pitchFamily="34" charset="0"/>
                        </a:rPr>
                        <a:t>901,303.94</a:t>
                      </a:r>
                    </a:p>
                  </a:txBody>
                  <a:tcPr marL="0" marR="0" marT="0" marB="0" anchor="b">
                    <a:lnL>
                      <a:noFill/>
                    </a:lnL>
                    <a:lnR>
                      <a:noFill/>
                    </a:lnR>
                    <a:lnT>
                      <a:noFill/>
                    </a:lnT>
                    <a:lnB>
                      <a:noFill/>
                    </a:lnB>
                    <a:solidFill>
                      <a:srgbClr val="FFFF99"/>
                    </a:solidFill>
                  </a:tcPr>
                </a:tc>
                <a:tc>
                  <a:txBody>
                    <a:bodyPr/>
                    <a:lstStyle/>
                    <a:p>
                      <a:pPr algn="r" fontAlgn="b"/>
                      <a:r>
                        <a:rPr lang="en-US" sz="700" b="0" i="0" u="none" strike="noStrike" dirty="0">
                          <a:solidFill>
                            <a:srgbClr val="000000"/>
                          </a:solidFill>
                          <a:effectLst/>
                          <a:latin typeface="Arial" panose="020B0604020202020204" pitchFamily="34" charset="0"/>
                        </a:rPr>
                        <a:t>20,673.59</a:t>
                      </a:r>
                    </a:p>
                  </a:txBody>
                  <a:tcPr marL="0" marR="0" marT="0" marB="0" anchor="b">
                    <a:lnL>
                      <a:noFill/>
                    </a:lnL>
                    <a:lnR>
                      <a:noFill/>
                    </a:lnR>
                    <a:lnT>
                      <a:noFill/>
                    </a:lnT>
                    <a:lnB>
                      <a:noFill/>
                    </a:lnB>
                    <a:solidFill>
                      <a:srgbClr val="FFFF99"/>
                    </a:solidFill>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0" marR="0" marT="0" marB="0" anchor="b">
                    <a:lnL>
                      <a:noFill/>
                    </a:lnL>
                    <a:lnR>
                      <a:noFill/>
                    </a:lnR>
                    <a:lnT>
                      <a:noFill/>
                    </a:lnT>
                    <a:lnB>
                      <a:noFill/>
                    </a:lnB>
                  </a:tcPr>
                </a:tc>
                <a:tc>
                  <a:txBody>
                    <a:bodyPr/>
                    <a:lstStyle/>
                    <a:p>
                      <a:pPr algn="r" fontAlgn="b"/>
                      <a:r>
                        <a:rPr lang="en-US" sz="700" b="0" i="0" u="none" strike="noStrike" dirty="0">
                          <a:solidFill>
                            <a:srgbClr val="000000"/>
                          </a:solidFill>
                          <a:effectLst/>
                          <a:latin typeface="Arial" panose="020B0604020202020204" pitchFamily="34" charset="0"/>
                        </a:rPr>
                        <a:t>901,303.94</a:t>
                      </a:r>
                    </a:p>
                  </a:txBody>
                  <a:tcPr marL="0" marR="0" marT="0" marB="0" anchor="b">
                    <a:lnL>
                      <a:noFill/>
                    </a:lnL>
                    <a:lnR>
                      <a:noFill/>
                    </a:lnR>
                    <a:lnT>
                      <a:noFill/>
                    </a:lnT>
                    <a:lnB>
                      <a:noFill/>
                    </a:lnB>
                    <a:solidFill>
                      <a:srgbClr val="FFFF99"/>
                    </a:solidFill>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0" marR="0" marT="0" marB="0" anchor="b">
                    <a:lnL>
                      <a:noFill/>
                    </a:lnL>
                    <a:lnR>
                      <a:noFill/>
                    </a:lnR>
                    <a:lnT>
                      <a:noFill/>
                    </a:lnT>
                    <a:lnB>
                      <a:noFill/>
                    </a:lnB>
                  </a:tcPr>
                </a:tc>
                <a:tc>
                  <a:txBody>
                    <a:bodyPr/>
                    <a:lstStyle/>
                    <a:p>
                      <a:pPr algn="r" fontAlgn="b"/>
                      <a:r>
                        <a:rPr lang="en-US" sz="700" b="0" i="0" u="none" strike="noStrike" dirty="0">
                          <a:solidFill>
                            <a:srgbClr val="000000"/>
                          </a:solidFill>
                          <a:effectLst/>
                          <a:latin typeface="Arial" panose="020B0604020202020204" pitchFamily="34" charset="0"/>
                        </a:rPr>
                        <a:t>924,272.00</a:t>
                      </a:r>
                    </a:p>
                  </a:txBody>
                  <a:tcPr marL="0" marR="0" marT="0" marB="0" anchor="b">
                    <a:lnL>
                      <a:noFill/>
                    </a:lnL>
                    <a:lnR>
                      <a:noFill/>
                    </a:lnR>
                    <a:lnT>
                      <a:noFill/>
                    </a:lnT>
                    <a:lnB>
                      <a:noFill/>
                    </a:lnB>
                    <a:solidFill>
                      <a:srgbClr val="CCFF66"/>
                    </a:solidFill>
                  </a:tcPr>
                </a:tc>
                <a:tc>
                  <a:txBody>
                    <a:bodyPr/>
                    <a:lstStyle/>
                    <a:p>
                      <a:pPr algn="l" fontAlgn="b"/>
                      <a:r>
                        <a:rPr lang="en-US" sz="700" b="0" i="0" u="none" strike="noStrike" dirty="0">
                          <a:solidFill>
                            <a:srgbClr val="000000"/>
                          </a:solidFill>
                          <a:effectLst/>
                          <a:latin typeface="Arial" panose="020B0604020202020204" pitchFamily="34" charset="0"/>
                        </a:rPr>
                        <a:t> </a:t>
                      </a:r>
                    </a:p>
                  </a:txBody>
                  <a:tcPr marL="0" marR="0" marT="0" marB="0" anchor="b">
                    <a:lnL>
                      <a:noFill/>
                    </a:lnL>
                    <a:lnR>
                      <a:noFill/>
                    </a:lnR>
                    <a:lnT>
                      <a:noFill/>
                    </a:lnT>
                    <a:lnB>
                      <a:noFill/>
                    </a:lnB>
                    <a:solidFill>
                      <a:srgbClr val="000000"/>
                    </a:solidFill>
                  </a:tcPr>
                </a:tc>
                <a:tc>
                  <a:txBody>
                    <a:bodyPr/>
                    <a:lstStyle/>
                    <a:p>
                      <a:pPr algn="r" fontAlgn="b"/>
                      <a:r>
                        <a:rPr lang="en-US" sz="700" b="0" i="0" u="none" strike="noStrike" dirty="0">
                          <a:solidFill>
                            <a:srgbClr val="000000"/>
                          </a:solidFill>
                          <a:effectLst/>
                          <a:latin typeface="Arial" panose="020B0604020202020204" pitchFamily="34" charset="0"/>
                        </a:rPr>
                        <a:t>870,977.00</a:t>
                      </a:r>
                    </a:p>
                  </a:txBody>
                  <a:tcPr marL="0" marR="0" marT="0" marB="0" anchor="b">
                    <a:lnL>
                      <a:noFill/>
                    </a:lnL>
                    <a:lnR>
                      <a:noFill/>
                    </a:lnR>
                    <a:lnT>
                      <a:noFill/>
                    </a:lnT>
                    <a:lnB>
                      <a:noFill/>
                    </a:lnB>
                    <a:solidFill>
                      <a:srgbClr val="CCFF66"/>
                    </a:solidFill>
                  </a:tcPr>
                </a:tc>
                <a:extLst>
                  <a:ext uri="{0D108BD9-81ED-4DB2-BD59-A6C34878D82A}">
                    <a16:rowId xmlns:a16="http://schemas.microsoft.com/office/drawing/2014/main" val="2749295534"/>
                  </a:ext>
                </a:extLst>
              </a:tr>
              <a:tr h="162501">
                <a:tc>
                  <a:txBody>
                    <a:bodyPr/>
                    <a:lstStyle/>
                    <a:p>
                      <a:pPr algn="l" fontAlgn="b"/>
                      <a:endParaRPr lang="en-US" sz="700" b="1" i="0" u="none" strike="noStrike" dirty="0">
                        <a:solidFill>
                          <a:srgbClr val="000000"/>
                        </a:solidFill>
                        <a:effectLst/>
                        <a:latin typeface="Arial" panose="020B0604020202020204" pitchFamily="34" charset="0"/>
                      </a:endParaRPr>
                    </a:p>
                  </a:txBody>
                  <a:tcPr marL="0" marR="0" marT="0" marB="0" anchor="b">
                    <a:lnL>
                      <a:noFill/>
                    </a:lnL>
                    <a:lnR>
                      <a:noFill/>
                    </a:lnR>
                    <a:lnT>
                      <a:noFill/>
                    </a:lnT>
                    <a:lnB>
                      <a:noFill/>
                    </a:lnB>
                  </a:tcPr>
                </a:tc>
                <a:tc>
                  <a:txBody>
                    <a:bodyPr/>
                    <a:lstStyle/>
                    <a:p>
                      <a:pPr algn="l" fontAlgn="b"/>
                      <a:endParaRPr lang="en-US" sz="700" b="1" i="0" u="none" strike="noStrike" dirty="0">
                        <a:solidFill>
                          <a:srgbClr val="000000"/>
                        </a:solidFill>
                        <a:effectLst/>
                        <a:latin typeface="Arial" panose="020B0604020202020204" pitchFamily="34" charset="0"/>
                      </a:endParaRPr>
                    </a:p>
                  </a:txBody>
                  <a:tcPr marL="0" marR="0" marT="0" marB="0" anchor="b">
                    <a:lnL>
                      <a:noFill/>
                    </a:lnL>
                    <a:lnR>
                      <a:noFill/>
                    </a:lnR>
                    <a:lnT>
                      <a:noFill/>
                    </a:lnT>
                    <a:lnB>
                      <a:noFill/>
                    </a:lnB>
                  </a:tcPr>
                </a:tc>
                <a:tc gridSpan="5">
                  <a:txBody>
                    <a:bodyPr/>
                    <a:lstStyle/>
                    <a:p>
                      <a:pPr algn="l" fontAlgn="b"/>
                      <a:r>
                        <a:rPr lang="en-US" sz="700" b="1" i="0" u="none" strike="noStrike" dirty="0">
                          <a:solidFill>
                            <a:srgbClr val="000000"/>
                          </a:solidFill>
                          <a:effectLst/>
                          <a:latin typeface="Arial" panose="020B0604020202020204" pitchFamily="34" charset="0"/>
                        </a:rPr>
                        <a:t>4111101 · ESCROW OVERPAYMENTS</a:t>
                      </a:r>
                    </a:p>
                  </a:txBody>
                  <a:tcPr marL="0" marR="0" marT="0" marB="0" anchor="b">
                    <a:lnL>
                      <a:noFill/>
                    </a:lnL>
                    <a:lnR>
                      <a:noFill/>
                    </a:lnR>
                    <a:lnT>
                      <a:noFill/>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r" fontAlgn="b"/>
                      <a:r>
                        <a:rPr lang="en-US" sz="700" b="0" i="0" u="none" strike="noStrike" dirty="0">
                          <a:solidFill>
                            <a:srgbClr val="000000"/>
                          </a:solidFill>
                          <a:effectLst/>
                          <a:latin typeface="Arial" panose="020B0604020202020204" pitchFamily="34" charset="0"/>
                        </a:rPr>
                        <a:t>0.00</a:t>
                      </a:r>
                    </a:p>
                  </a:txBody>
                  <a:tcPr marL="0" marR="0" marT="0" marB="0" anchor="b">
                    <a:lnL>
                      <a:noFill/>
                    </a:lnL>
                    <a:lnR>
                      <a:noFill/>
                    </a:lnR>
                    <a:lnT>
                      <a:noFill/>
                    </a:lnT>
                    <a:lnB>
                      <a:noFill/>
                    </a:lnB>
                    <a:solidFill>
                      <a:srgbClr val="C5D9F1"/>
                    </a:solidFill>
                  </a:tcPr>
                </a:tc>
                <a:tc>
                  <a:txBody>
                    <a:bodyPr/>
                    <a:lstStyle/>
                    <a:p>
                      <a:pPr algn="l" fontAlgn="b"/>
                      <a:endParaRPr lang="en-US" sz="900" b="0" i="0" u="none" strike="noStrike" dirty="0">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r" fontAlgn="b"/>
                      <a:r>
                        <a:rPr lang="en-US" sz="700" b="0" i="0" u="none" strike="noStrike" dirty="0">
                          <a:solidFill>
                            <a:srgbClr val="000000"/>
                          </a:solidFill>
                          <a:effectLst/>
                          <a:latin typeface="Arial" panose="020B0604020202020204" pitchFamily="34" charset="0"/>
                        </a:rPr>
                        <a:t>0.00</a:t>
                      </a:r>
                    </a:p>
                  </a:txBody>
                  <a:tcPr marL="0" marR="0" marT="0" marB="0" anchor="b">
                    <a:lnL>
                      <a:noFill/>
                    </a:lnL>
                    <a:lnR>
                      <a:noFill/>
                    </a:lnR>
                    <a:lnT>
                      <a:noFill/>
                    </a:lnT>
                    <a:lnB>
                      <a:noFill/>
                    </a:lnB>
                    <a:solidFill>
                      <a:srgbClr val="8DB4E3"/>
                    </a:solidFill>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0" marR="0" marT="0" marB="0" anchor="b">
                    <a:lnL>
                      <a:noFill/>
                    </a:lnL>
                    <a:lnR>
                      <a:noFill/>
                    </a:lnR>
                    <a:lnT>
                      <a:noFill/>
                    </a:lnT>
                    <a:lnB>
                      <a:noFill/>
                    </a:lnB>
                  </a:tcPr>
                </a:tc>
                <a:tc>
                  <a:txBody>
                    <a:bodyPr/>
                    <a:lstStyle/>
                    <a:p>
                      <a:pPr algn="r" fontAlgn="b"/>
                      <a:r>
                        <a:rPr lang="en-US" sz="700" b="0" i="0" u="none" strike="noStrike" dirty="0">
                          <a:solidFill>
                            <a:srgbClr val="000000"/>
                          </a:solidFill>
                          <a:effectLst/>
                          <a:latin typeface="Arial" panose="020B0604020202020204" pitchFamily="34" charset="0"/>
                        </a:rPr>
                        <a:t>0.00</a:t>
                      </a:r>
                    </a:p>
                  </a:txBody>
                  <a:tcPr marL="0" marR="0" marT="0" marB="0" anchor="b">
                    <a:lnL>
                      <a:noFill/>
                    </a:lnL>
                    <a:lnR>
                      <a:noFill/>
                    </a:lnR>
                    <a:lnT>
                      <a:noFill/>
                    </a:lnT>
                    <a:lnB>
                      <a:noFill/>
                    </a:lnB>
                    <a:solidFill>
                      <a:srgbClr val="FFFF99"/>
                    </a:solidFill>
                  </a:tcPr>
                </a:tc>
                <a:tc>
                  <a:txBody>
                    <a:bodyPr/>
                    <a:lstStyle/>
                    <a:p>
                      <a:pPr algn="l" fontAlgn="b"/>
                      <a:r>
                        <a:rPr lang="en-US" sz="700" b="0" i="0" u="none" strike="noStrike" dirty="0">
                          <a:solidFill>
                            <a:srgbClr val="000000"/>
                          </a:solidFill>
                          <a:effectLst/>
                          <a:latin typeface="Arial" panose="020B0604020202020204" pitchFamily="34" charset="0"/>
                        </a:rPr>
                        <a:t> </a:t>
                      </a:r>
                    </a:p>
                  </a:txBody>
                  <a:tcPr marL="0" marR="0" marT="0" marB="0" anchor="b">
                    <a:lnL>
                      <a:noFill/>
                    </a:lnL>
                    <a:lnR>
                      <a:noFill/>
                    </a:lnR>
                    <a:lnT>
                      <a:noFill/>
                    </a:lnT>
                    <a:lnB>
                      <a:noFill/>
                    </a:lnB>
                    <a:solidFill>
                      <a:srgbClr val="000000"/>
                    </a:solidFill>
                  </a:tcPr>
                </a:tc>
                <a:tc>
                  <a:txBody>
                    <a:bodyPr/>
                    <a:lstStyle/>
                    <a:p>
                      <a:pPr algn="r" fontAlgn="b"/>
                      <a:r>
                        <a:rPr lang="en-US" sz="700" b="0" i="0" u="none" strike="noStrike" dirty="0">
                          <a:solidFill>
                            <a:srgbClr val="000000"/>
                          </a:solidFill>
                          <a:effectLst/>
                          <a:latin typeface="Arial" panose="020B0604020202020204" pitchFamily="34" charset="0"/>
                        </a:rPr>
                        <a:t>16,707.11</a:t>
                      </a:r>
                    </a:p>
                  </a:txBody>
                  <a:tcPr marL="0" marR="0" marT="0" marB="0" anchor="b">
                    <a:lnL>
                      <a:noFill/>
                    </a:lnL>
                    <a:lnR>
                      <a:noFill/>
                    </a:lnR>
                    <a:lnT>
                      <a:noFill/>
                    </a:lnT>
                    <a:lnB>
                      <a:noFill/>
                    </a:lnB>
                    <a:solidFill>
                      <a:srgbClr val="FFFF99"/>
                    </a:solidFill>
                  </a:tcPr>
                </a:tc>
                <a:tc>
                  <a:txBody>
                    <a:bodyPr/>
                    <a:lstStyle/>
                    <a:p>
                      <a:pPr algn="r" fontAlgn="b"/>
                      <a:r>
                        <a:rPr lang="en-US" sz="700" b="0" i="0" u="none" strike="noStrike" dirty="0">
                          <a:solidFill>
                            <a:srgbClr val="000000"/>
                          </a:solidFill>
                          <a:effectLst/>
                          <a:latin typeface="Arial" panose="020B0604020202020204" pitchFamily="34" charset="0"/>
                        </a:rPr>
                        <a:t>0.00</a:t>
                      </a:r>
                    </a:p>
                  </a:txBody>
                  <a:tcPr marL="0" marR="0" marT="0" marB="0" anchor="b">
                    <a:lnL>
                      <a:noFill/>
                    </a:lnL>
                    <a:lnR>
                      <a:noFill/>
                    </a:lnR>
                    <a:lnT>
                      <a:noFill/>
                    </a:lnT>
                    <a:lnB>
                      <a:noFill/>
                    </a:lnB>
                    <a:solidFill>
                      <a:srgbClr val="FFFF99"/>
                    </a:solidFill>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0" marR="0" marT="0" marB="0" anchor="b">
                    <a:lnL>
                      <a:noFill/>
                    </a:lnL>
                    <a:lnR>
                      <a:noFill/>
                    </a:lnR>
                    <a:lnT>
                      <a:noFill/>
                    </a:lnT>
                    <a:lnB>
                      <a:noFill/>
                    </a:lnB>
                  </a:tcPr>
                </a:tc>
                <a:tc>
                  <a:txBody>
                    <a:bodyPr/>
                    <a:lstStyle/>
                    <a:p>
                      <a:pPr algn="r" fontAlgn="b"/>
                      <a:r>
                        <a:rPr lang="en-US" sz="700" b="0" i="0" u="none" strike="noStrike" dirty="0">
                          <a:solidFill>
                            <a:srgbClr val="000000"/>
                          </a:solidFill>
                          <a:effectLst/>
                          <a:latin typeface="Arial" panose="020B0604020202020204" pitchFamily="34" charset="0"/>
                        </a:rPr>
                        <a:t>16,707.11</a:t>
                      </a:r>
                    </a:p>
                  </a:txBody>
                  <a:tcPr marL="0" marR="0" marT="0" marB="0" anchor="b">
                    <a:lnL>
                      <a:noFill/>
                    </a:lnL>
                    <a:lnR>
                      <a:noFill/>
                    </a:lnR>
                    <a:lnT>
                      <a:noFill/>
                    </a:lnT>
                    <a:lnB>
                      <a:noFill/>
                    </a:lnB>
                    <a:solidFill>
                      <a:srgbClr val="FFFF99"/>
                    </a:solidFill>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0" marR="0" marT="0" marB="0" anchor="b">
                    <a:lnL>
                      <a:noFill/>
                    </a:lnL>
                    <a:lnR>
                      <a:noFill/>
                    </a:lnR>
                    <a:lnT>
                      <a:noFill/>
                    </a:lnT>
                    <a:lnB>
                      <a:noFill/>
                    </a:lnB>
                  </a:tcPr>
                </a:tc>
                <a:tc>
                  <a:txBody>
                    <a:bodyPr/>
                    <a:lstStyle/>
                    <a:p>
                      <a:pPr algn="r" fontAlgn="b"/>
                      <a:r>
                        <a:rPr lang="en-US" sz="700" b="0" i="0" u="none" strike="noStrike" dirty="0">
                          <a:solidFill>
                            <a:srgbClr val="000000"/>
                          </a:solidFill>
                          <a:effectLst/>
                          <a:latin typeface="Arial" panose="020B0604020202020204" pitchFamily="34" charset="0"/>
                        </a:rPr>
                        <a:t>0.00</a:t>
                      </a:r>
                    </a:p>
                  </a:txBody>
                  <a:tcPr marL="0" marR="0" marT="0" marB="0" anchor="b">
                    <a:lnL>
                      <a:noFill/>
                    </a:lnL>
                    <a:lnR>
                      <a:noFill/>
                    </a:lnR>
                    <a:lnT>
                      <a:noFill/>
                    </a:lnT>
                    <a:lnB>
                      <a:noFill/>
                    </a:lnB>
                    <a:solidFill>
                      <a:srgbClr val="CCFF66"/>
                    </a:solidFill>
                  </a:tcPr>
                </a:tc>
                <a:tc>
                  <a:txBody>
                    <a:bodyPr/>
                    <a:lstStyle/>
                    <a:p>
                      <a:pPr algn="l" fontAlgn="b"/>
                      <a:r>
                        <a:rPr lang="en-US" sz="700" b="0" i="0" u="none" strike="noStrike" dirty="0">
                          <a:solidFill>
                            <a:srgbClr val="000000"/>
                          </a:solidFill>
                          <a:effectLst/>
                          <a:latin typeface="Arial" panose="020B0604020202020204" pitchFamily="34" charset="0"/>
                        </a:rPr>
                        <a:t> </a:t>
                      </a:r>
                    </a:p>
                  </a:txBody>
                  <a:tcPr marL="0" marR="0" marT="0" marB="0" anchor="b">
                    <a:lnL>
                      <a:noFill/>
                    </a:lnL>
                    <a:lnR>
                      <a:noFill/>
                    </a:lnR>
                    <a:lnT>
                      <a:noFill/>
                    </a:lnT>
                    <a:lnB>
                      <a:noFill/>
                    </a:lnB>
                    <a:solidFill>
                      <a:srgbClr val="000000"/>
                    </a:solidFill>
                  </a:tcPr>
                </a:tc>
                <a:tc>
                  <a:txBody>
                    <a:bodyPr/>
                    <a:lstStyle/>
                    <a:p>
                      <a:pPr algn="r" fontAlgn="b"/>
                      <a:r>
                        <a:rPr lang="en-US" sz="700" b="0" i="0" u="none" strike="noStrike" dirty="0">
                          <a:solidFill>
                            <a:srgbClr val="000000"/>
                          </a:solidFill>
                          <a:effectLst/>
                          <a:latin typeface="Arial" panose="020B0604020202020204" pitchFamily="34" charset="0"/>
                        </a:rPr>
                        <a:t>0.00</a:t>
                      </a:r>
                    </a:p>
                  </a:txBody>
                  <a:tcPr marL="0" marR="0" marT="0" marB="0" anchor="b">
                    <a:lnL>
                      <a:noFill/>
                    </a:lnL>
                    <a:lnR>
                      <a:noFill/>
                    </a:lnR>
                    <a:lnT>
                      <a:noFill/>
                    </a:lnT>
                    <a:lnB>
                      <a:noFill/>
                    </a:lnB>
                    <a:solidFill>
                      <a:srgbClr val="CCFF66"/>
                    </a:solidFill>
                  </a:tcPr>
                </a:tc>
                <a:extLst>
                  <a:ext uri="{0D108BD9-81ED-4DB2-BD59-A6C34878D82A}">
                    <a16:rowId xmlns:a16="http://schemas.microsoft.com/office/drawing/2014/main" val="2205385358"/>
                  </a:ext>
                </a:extLst>
              </a:tr>
              <a:tr h="162501">
                <a:tc>
                  <a:txBody>
                    <a:bodyPr/>
                    <a:lstStyle/>
                    <a:p>
                      <a:pPr algn="l" fontAlgn="b"/>
                      <a:endParaRPr lang="en-US" sz="700" b="1" i="0" u="none" strike="noStrike" dirty="0">
                        <a:solidFill>
                          <a:srgbClr val="000000"/>
                        </a:solidFill>
                        <a:effectLst/>
                        <a:latin typeface="Arial" panose="020B0604020202020204" pitchFamily="34" charset="0"/>
                      </a:endParaRPr>
                    </a:p>
                  </a:txBody>
                  <a:tcPr marL="0" marR="0" marT="0" marB="0" anchor="b">
                    <a:lnL>
                      <a:noFill/>
                    </a:lnL>
                    <a:lnR>
                      <a:noFill/>
                    </a:lnR>
                    <a:lnT>
                      <a:noFill/>
                    </a:lnT>
                    <a:lnB>
                      <a:noFill/>
                    </a:lnB>
                  </a:tcPr>
                </a:tc>
                <a:tc>
                  <a:txBody>
                    <a:bodyPr/>
                    <a:lstStyle/>
                    <a:p>
                      <a:pPr algn="l" fontAlgn="b"/>
                      <a:endParaRPr lang="en-US" sz="700" b="1" i="0" u="none" strike="noStrike" dirty="0">
                        <a:solidFill>
                          <a:srgbClr val="000000"/>
                        </a:solidFill>
                        <a:effectLst/>
                        <a:latin typeface="Arial" panose="020B0604020202020204" pitchFamily="34" charset="0"/>
                      </a:endParaRPr>
                    </a:p>
                  </a:txBody>
                  <a:tcPr marL="0" marR="0" marT="0" marB="0" anchor="b">
                    <a:lnL>
                      <a:noFill/>
                    </a:lnL>
                    <a:lnR>
                      <a:noFill/>
                    </a:lnR>
                    <a:lnT>
                      <a:noFill/>
                    </a:lnT>
                    <a:lnB>
                      <a:noFill/>
                    </a:lnB>
                  </a:tcPr>
                </a:tc>
                <a:tc gridSpan="5">
                  <a:txBody>
                    <a:bodyPr/>
                    <a:lstStyle/>
                    <a:p>
                      <a:pPr algn="l" fontAlgn="b"/>
                      <a:r>
                        <a:rPr lang="en-US" sz="700" b="1" i="0" u="none" strike="noStrike" dirty="0">
                          <a:solidFill>
                            <a:srgbClr val="000000"/>
                          </a:solidFill>
                          <a:effectLst/>
                          <a:latin typeface="Arial" panose="020B0604020202020204" pitchFamily="34" charset="0"/>
                        </a:rPr>
                        <a:t>4111102 · OVERPAYMENTS REFUNDED</a:t>
                      </a:r>
                    </a:p>
                  </a:txBody>
                  <a:tcPr marL="0" marR="0" marT="0" marB="0" anchor="b">
                    <a:lnL>
                      <a:noFill/>
                    </a:lnL>
                    <a:lnR>
                      <a:noFill/>
                    </a:lnR>
                    <a:lnT>
                      <a:noFill/>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r" fontAlgn="b"/>
                      <a:r>
                        <a:rPr lang="en-US" sz="700" b="0" i="0" u="none" strike="noStrike" dirty="0">
                          <a:solidFill>
                            <a:srgbClr val="000000"/>
                          </a:solidFill>
                          <a:effectLst/>
                          <a:latin typeface="Arial" panose="020B0604020202020204" pitchFamily="34" charset="0"/>
                        </a:rPr>
                        <a:t>0.00</a:t>
                      </a:r>
                    </a:p>
                  </a:txBody>
                  <a:tcPr marL="0" marR="0" marT="0" marB="0" anchor="b">
                    <a:lnL>
                      <a:noFill/>
                    </a:lnL>
                    <a:lnR>
                      <a:noFill/>
                    </a:lnR>
                    <a:lnT>
                      <a:noFill/>
                    </a:lnT>
                    <a:lnB>
                      <a:noFill/>
                    </a:lnB>
                    <a:solidFill>
                      <a:srgbClr val="C5D9F1"/>
                    </a:solidFill>
                  </a:tcPr>
                </a:tc>
                <a:tc>
                  <a:txBody>
                    <a:bodyPr/>
                    <a:lstStyle/>
                    <a:p>
                      <a:pPr algn="l" fontAlgn="b"/>
                      <a:endParaRPr lang="en-US" sz="900" b="0" i="0" u="none" strike="noStrike" dirty="0">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r" fontAlgn="b"/>
                      <a:r>
                        <a:rPr lang="en-US" sz="700" b="0" i="0" u="none" strike="noStrike" dirty="0">
                          <a:solidFill>
                            <a:srgbClr val="000000"/>
                          </a:solidFill>
                          <a:effectLst/>
                          <a:latin typeface="Arial" panose="020B0604020202020204" pitchFamily="34" charset="0"/>
                        </a:rPr>
                        <a:t>0.00</a:t>
                      </a:r>
                    </a:p>
                  </a:txBody>
                  <a:tcPr marL="0" marR="0" marT="0" marB="0" anchor="b">
                    <a:lnL>
                      <a:noFill/>
                    </a:lnL>
                    <a:lnR>
                      <a:noFill/>
                    </a:lnR>
                    <a:lnT>
                      <a:noFill/>
                    </a:lnT>
                    <a:lnB>
                      <a:noFill/>
                    </a:lnB>
                    <a:solidFill>
                      <a:srgbClr val="8DB4E3"/>
                    </a:solidFill>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0" marR="0" marT="0" marB="0" anchor="b">
                    <a:lnL>
                      <a:noFill/>
                    </a:lnL>
                    <a:lnR>
                      <a:noFill/>
                    </a:lnR>
                    <a:lnT>
                      <a:noFill/>
                    </a:lnT>
                    <a:lnB>
                      <a:noFill/>
                    </a:lnB>
                  </a:tcPr>
                </a:tc>
                <a:tc>
                  <a:txBody>
                    <a:bodyPr/>
                    <a:lstStyle/>
                    <a:p>
                      <a:pPr algn="r" fontAlgn="b"/>
                      <a:r>
                        <a:rPr lang="en-US" sz="700" b="0" i="0" u="none" strike="noStrike" dirty="0">
                          <a:solidFill>
                            <a:srgbClr val="000000"/>
                          </a:solidFill>
                          <a:effectLst/>
                          <a:latin typeface="Arial" panose="020B0604020202020204" pitchFamily="34" charset="0"/>
                        </a:rPr>
                        <a:t>0.00</a:t>
                      </a:r>
                    </a:p>
                  </a:txBody>
                  <a:tcPr marL="0" marR="0" marT="0" marB="0" anchor="b">
                    <a:lnL>
                      <a:noFill/>
                    </a:lnL>
                    <a:lnR>
                      <a:noFill/>
                    </a:lnR>
                    <a:lnT>
                      <a:noFill/>
                    </a:lnT>
                    <a:lnB>
                      <a:noFill/>
                    </a:lnB>
                    <a:solidFill>
                      <a:srgbClr val="FFFF99"/>
                    </a:solidFill>
                  </a:tcPr>
                </a:tc>
                <a:tc>
                  <a:txBody>
                    <a:bodyPr/>
                    <a:lstStyle/>
                    <a:p>
                      <a:pPr algn="l" fontAlgn="b"/>
                      <a:r>
                        <a:rPr lang="en-US" sz="700" b="0" i="0" u="none" strike="noStrike" dirty="0">
                          <a:solidFill>
                            <a:srgbClr val="000000"/>
                          </a:solidFill>
                          <a:effectLst/>
                          <a:latin typeface="Arial" panose="020B0604020202020204" pitchFamily="34" charset="0"/>
                        </a:rPr>
                        <a:t> </a:t>
                      </a:r>
                    </a:p>
                  </a:txBody>
                  <a:tcPr marL="0" marR="0" marT="0" marB="0" anchor="b">
                    <a:lnL>
                      <a:noFill/>
                    </a:lnL>
                    <a:lnR>
                      <a:noFill/>
                    </a:lnR>
                    <a:lnT>
                      <a:noFill/>
                    </a:lnT>
                    <a:lnB>
                      <a:noFill/>
                    </a:lnB>
                    <a:solidFill>
                      <a:srgbClr val="000000"/>
                    </a:solidFill>
                  </a:tcPr>
                </a:tc>
                <a:tc>
                  <a:txBody>
                    <a:bodyPr/>
                    <a:lstStyle/>
                    <a:p>
                      <a:pPr algn="r" fontAlgn="b"/>
                      <a:r>
                        <a:rPr lang="en-US" sz="700" b="0" i="0" u="none" strike="noStrike" dirty="0">
                          <a:solidFill>
                            <a:srgbClr val="000000"/>
                          </a:solidFill>
                          <a:effectLst/>
                          <a:latin typeface="Arial" panose="020B0604020202020204" pitchFamily="34" charset="0"/>
                        </a:rPr>
                        <a:t>-16,707.03</a:t>
                      </a:r>
                    </a:p>
                  </a:txBody>
                  <a:tcPr marL="0" marR="0" marT="0" marB="0" anchor="b">
                    <a:lnL>
                      <a:noFill/>
                    </a:lnL>
                    <a:lnR>
                      <a:noFill/>
                    </a:lnR>
                    <a:lnT>
                      <a:noFill/>
                    </a:lnT>
                    <a:lnB>
                      <a:noFill/>
                    </a:lnB>
                    <a:solidFill>
                      <a:srgbClr val="FFFF99"/>
                    </a:solidFill>
                  </a:tcPr>
                </a:tc>
                <a:tc>
                  <a:txBody>
                    <a:bodyPr/>
                    <a:lstStyle/>
                    <a:p>
                      <a:pPr algn="r" fontAlgn="b"/>
                      <a:r>
                        <a:rPr lang="en-US" sz="700" b="0" i="0" u="none" strike="noStrike" dirty="0">
                          <a:solidFill>
                            <a:srgbClr val="000000"/>
                          </a:solidFill>
                          <a:effectLst/>
                          <a:latin typeface="Arial" panose="020B0604020202020204" pitchFamily="34" charset="0"/>
                        </a:rPr>
                        <a:t>0.00</a:t>
                      </a:r>
                    </a:p>
                  </a:txBody>
                  <a:tcPr marL="0" marR="0" marT="0" marB="0" anchor="b">
                    <a:lnL>
                      <a:noFill/>
                    </a:lnL>
                    <a:lnR>
                      <a:noFill/>
                    </a:lnR>
                    <a:lnT>
                      <a:noFill/>
                    </a:lnT>
                    <a:lnB>
                      <a:noFill/>
                    </a:lnB>
                    <a:solidFill>
                      <a:srgbClr val="FFFF99"/>
                    </a:solidFill>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0" marR="0" marT="0" marB="0" anchor="b">
                    <a:lnL>
                      <a:noFill/>
                    </a:lnL>
                    <a:lnR>
                      <a:noFill/>
                    </a:lnR>
                    <a:lnT>
                      <a:noFill/>
                    </a:lnT>
                    <a:lnB>
                      <a:noFill/>
                    </a:lnB>
                  </a:tcPr>
                </a:tc>
                <a:tc>
                  <a:txBody>
                    <a:bodyPr/>
                    <a:lstStyle/>
                    <a:p>
                      <a:pPr algn="r" fontAlgn="b"/>
                      <a:r>
                        <a:rPr lang="en-US" sz="700" b="0" i="0" u="none" strike="noStrike" dirty="0">
                          <a:solidFill>
                            <a:srgbClr val="000000"/>
                          </a:solidFill>
                          <a:effectLst/>
                          <a:latin typeface="Arial" panose="020B0604020202020204" pitchFamily="34" charset="0"/>
                        </a:rPr>
                        <a:t>-16,707.03</a:t>
                      </a:r>
                    </a:p>
                  </a:txBody>
                  <a:tcPr marL="0" marR="0" marT="0" marB="0" anchor="b">
                    <a:lnL>
                      <a:noFill/>
                    </a:lnL>
                    <a:lnR>
                      <a:noFill/>
                    </a:lnR>
                    <a:lnT>
                      <a:noFill/>
                    </a:lnT>
                    <a:lnB>
                      <a:noFill/>
                    </a:lnB>
                    <a:solidFill>
                      <a:srgbClr val="FFFF99"/>
                    </a:solidFill>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0" marR="0" marT="0" marB="0" anchor="b">
                    <a:lnL>
                      <a:noFill/>
                    </a:lnL>
                    <a:lnR>
                      <a:noFill/>
                    </a:lnR>
                    <a:lnT>
                      <a:noFill/>
                    </a:lnT>
                    <a:lnB>
                      <a:noFill/>
                    </a:lnB>
                  </a:tcPr>
                </a:tc>
                <a:tc>
                  <a:txBody>
                    <a:bodyPr/>
                    <a:lstStyle/>
                    <a:p>
                      <a:pPr algn="r" fontAlgn="b"/>
                      <a:r>
                        <a:rPr lang="en-US" sz="700" b="0" i="0" u="none" strike="noStrike" dirty="0">
                          <a:solidFill>
                            <a:srgbClr val="000000"/>
                          </a:solidFill>
                          <a:effectLst/>
                          <a:latin typeface="Arial" panose="020B0604020202020204" pitchFamily="34" charset="0"/>
                        </a:rPr>
                        <a:t>0.00</a:t>
                      </a:r>
                    </a:p>
                  </a:txBody>
                  <a:tcPr marL="0" marR="0" marT="0" marB="0" anchor="b">
                    <a:lnL>
                      <a:noFill/>
                    </a:lnL>
                    <a:lnR>
                      <a:noFill/>
                    </a:lnR>
                    <a:lnT>
                      <a:noFill/>
                    </a:lnT>
                    <a:lnB>
                      <a:noFill/>
                    </a:lnB>
                    <a:solidFill>
                      <a:srgbClr val="CCFF66"/>
                    </a:solidFill>
                  </a:tcPr>
                </a:tc>
                <a:tc>
                  <a:txBody>
                    <a:bodyPr/>
                    <a:lstStyle/>
                    <a:p>
                      <a:pPr algn="l" fontAlgn="b"/>
                      <a:r>
                        <a:rPr lang="en-US" sz="700" b="0" i="0" u="none" strike="noStrike" dirty="0">
                          <a:solidFill>
                            <a:srgbClr val="000000"/>
                          </a:solidFill>
                          <a:effectLst/>
                          <a:latin typeface="Arial" panose="020B0604020202020204" pitchFamily="34" charset="0"/>
                        </a:rPr>
                        <a:t> </a:t>
                      </a:r>
                    </a:p>
                  </a:txBody>
                  <a:tcPr marL="0" marR="0" marT="0" marB="0" anchor="b">
                    <a:lnL>
                      <a:noFill/>
                    </a:lnL>
                    <a:lnR>
                      <a:noFill/>
                    </a:lnR>
                    <a:lnT>
                      <a:noFill/>
                    </a:lnT>
                    <a:lnB>
                      <a:noFill/>
                    </a:lnB>
                    <a:solidFill>
                      <a:srgbClr val="000000"/>
                    </a:solidFill>
                  </a:tcPr>
                </a:tc>
                <a:tc>
                  <a:txBody>
                    <a:bodyPr/>
                    <a:lstStyle/>
                    <a:p>
                      <a:pPr algn="r" fontAlgn="b"/>
                      <a:r>
                        <a:rPr lang="en-US" sz="700" b="0" i="0" u="none" strike="noStrike" dirty="0">
                          <a:solidFill>
                            <a:srgbClr val="000000"/>
                          </a:solidFill>
                          <a:effectLst/>
                          <a:latin typeface="Arial" panose="020B0604020202020204" pitchFamily="34" charset="0"/>
                        </a:rPr>
                        <a:t>0.00</a:t>
                      </a:r>
                    </a:p>
                  </a:txBody>
                  <a:tcPr marL="0" marR="0" marT="0" marB="0" anchor="b">
                    <a:lnL>
                      <a:noFill/>
                    </a:lnL>
                    <a:lnR>
                      <a:noFill/>
                    </a:lnR>
                    <a:lnT>
                      <a:noFill/>
                    </a:lnT>
                    <a:lnB>
                      <a:noFill/>
                    </a:lnB>
                    <a:solidFill>
                      <a:srgbClr val="CCFF66"/>
                    </a:solidFill>
                  </a:tcPr>
                </a:tc>
                <a:extLst>
                  <a:ext uri="{0D108BD9-81ED-4DB2-BD59-A6C34878D82A}">
                    <a16:rowId xmlns:a16="http://schemas.microsoft.com/office/drawing/2014/main" val="1717269557"/>
                  </a:ext>
                </a:extLst>
              </a:tr>
              <a:tr h="162501">
                <a:tc>
                  <a:txBody>
                    <a:bodyPr/>
                    <a:lstStyle/>
                    <a:p>
                      <a:pPr algn="l" fontAlgn="b"/>
                      <a:endParaRPr lang="en-US" sz="700" b="1" i="0" u="none" strike="noStrike" dirty="0">
                        <a:solidFill>
                          <a:srgbClr val="000000"/>
                        </a:solidFill>
                        <a:effectLst/>
                        <a:latin typeface="Arial" panose="020B0604020202020204" pitchFamily="34" charset="0"/>
                      </a:endParaRPr>
                    </a:p>
                  </a:txBody>
                  <a:tcPr marL="0" marR="0" marT="0" marB="0" anchor="b">
                    <a:lnL>
                      <a:noFill/>
                    </a:lnL>
                    <a:lnR>
                      <a:noFill/>
                    </a:lnR>
                    <a:lnT>
                      <a:noFill/>
                    </a:lnT>
                    <a:lnB>
                      <a:noFill/>
                    </a:lnB>
                  </a:tcPr>
                </a:tc>
                <a:tc>
                  <a:txBody>
                    <a:bodyPr/>
                    <a:lstStyle/>
                    <a:p>
                      <a:pPr algn="l" fontAlgn="b"/>
                      <a:endParaRPr lang="en-US" sz="700" b="1" i="0" u="none" strike="noStrike" dirty="0">
                        <a:solidFill>
                          <a:srgbClr val="000000"/>
                        </a:solidFill>
                        <a:effectLst/>
                        <a:latin typeface="Arial" panose="020B0604020202020204" pitchFamily="34" charset="0"/>
                      </a:endParaRPr>
                    </a:p>
                  </a:txBody>
                  <a:tcPr marL="0" marR="0" marT="0" marB="0" anchor="b">
                    <a:lnL>
                      <a:noFill/>
                    </a:lnL>
                    <a:lnR>
                      <a:noFill/>
                    </a:lnR>
                    <a:lnT>
                      <a:noFill/>
                    </a:lnT>
                    <a:lnB>
                      <a:noFill/>
                    </a:lnB>
                  </a:tcPr>
                </a:tc>
                <a:tc gridSpan="5">
                  <a:txBody>
                    <a:bodyPr/>
                    <a:lstStyle/>
                    <a:p>
                      <a:pPr algn="l" fontAlgn="b"/>
                      <a:r>
                        <a:rPr lang="en-US" sz="700" b="1" i="0" u="none" strike="noStrike" dirty="0">
                          <a:solidFill>
                            <a:srgbClr val="000000"/>
                          </a:solidFill>
                          <a:effectLst/>
                          <a:latin typeface="Arial" panose="020B0604020202020204" pitchFamily="34" charset="0"/>
                        </a:rPr>
                        <a:t>41112 · DELINQUENT PP TAXES</a:t>
                      </a:r>
                    </a:p>
                  </a:txBody>
                  <a:tcPr marL="0" marR="0" marT="0" marB="0" anchor="b">
                    <a:lnL>
                      <a:noFill/>
                    </a:lnL>
                    <a:lnR>
                      <a:noFill/>
                    </a:lnR>
                    <a:lnT>
                      <a:noFill/>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r" fontAlgn="b"/>
                      <a:r>
                        <a:rPr lang="en-US" sz="700" b="0" i="0" u="none" strike="noStrike" dirty="0">
                          <a:solidFill>
                            <a:srgbClr val="000000"/>
                          </a:solidFill>
                          <a:effectLst/>
                          <a:latin typeface="Arial" panose="020B0604020202020204" pitchFamily="34" charset="0"/>
                        </a:rPr>
                        <a:t>0.00</a:t>
                      </a:r>
                    </a:p>
                  </a:txBody>
                  <a:tcPr marL="0" marR="0" marT="0" marB="0" anchor="b">
                    <a:lnL>
                      <a:noFill/>
                    </a:lnL>
                    <a:lnR>
                      <a:noFill/>
                    </a:lnR>
                    <a:lnT>
                      <a:noFill/>
                    </a:lnT>
                    <a:lnB>
                      <a:noFill/>
                    </a:lnB>
                    <a:solidFill>
                      <a:srgbClr val="C5D9F1"/>
                    </a:solidFill>
                  </a:tcPr>
                </a:tc>
                <a:tc>
                  <a:txBody>
                    <a:bodyPr/>
                    <a:lstStyle/>
                    <a:p>
                      <a:pPr algn="l" fontAlgn="b"/>
                      <a:endParaRPr lang="en-US" sz="900" b="0" i="0" u="none" strike="noStrike" dirty="0">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r" fontAlgn="b"/>
                      <a:r>
                        <a:rPr lang="en-US" sz="700" b="0" i="0" u="none" strike="noStrike" dirty="0">
                          <a:solidFill>
                            <a:srgbClr val="000000"/>
                          </a:solidFill>
                          <a:effectLst/>
                          <a:latin typeface="Arial" panose="020B0604020202020204" pitchFamily="34" charset="0"/>
                        </a:rPr>
                        <a:t>0.00</a:t>
                      </a:r>
                    </a:p>
                  </a:txBody>
                  <a:tcPr marL="0" marR="0" marT="0" marB="0" anchor="b">
                    <a:lnL>
                      <a:noFill/>
                    </a:lnL>
                    <a:lnR>
                      <a:noFill/>
                    </a:lnR>
                    <a:lnT>
                      <a:noFill/>
                    </a:lnT>
                    <a:lnB>
                      <a:noFill/>
                    </a:lnB>
                    <a:solidFill>
                      <a:srgbClr val="8DB4E3"/>
                    </a:solidFill>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0" marR="0" marT="0" marB="0" anchor="b">
                    <a:lnL>
                      <a:noFill/>
                    </a:lnL>
                    <a:lnR>
                      <a:noFill/>
                    </a:lnR>
                    <a:lnT>
                      <a:noFill/>
                    </a:lnT>
                    <a:lnB>
                      <a:noFill/>
                    </a:lnB>
                  </a:tcPr>
                </a:tc>
                <a:tc>
                  <a:txBody>
                    <a:bodyPr/>
                    <a:lstStyle/>
                    <a:p>
                      <a:pPr algn="r" fontAlgn="b"/>
                      <a:r>
                        <a:rPr lang="en-US" sz="700" b="0" i="0" u="none" strike="noStrike" dirty="0">
                          <a:solidFill>
                            <a:srgbClr val="000000"/>
                          </a:solidFill>
                          <a:effectLst/>
                          <a:latin typeface="Arial" panose="020B0604020202020204" pitchFamily="34" charset="0"/>
                        </a:rPr>
                        <a:t>0.00</a:t>
                      </a:r>
                    </a:p>
                  </a:txBody>
                  <a:tcPr marL="0" marR="0" marT="0" marB="0" anchor="b">
                    <a:lnL>
                      <a:noFill/>
                    </a:lnL>
                    <a:lnR>
                      <a:noFill/>
                    </a:lnR>
                    <a:lnT>
                      <a:noFill/>
                    </a:lnT>
                    <a:lnB>
                      <a:noFill/>
                    </a:lnB>
                    <a:solidFill>
                      <a:srgbClr val="FFFF99"/>
                    </a:solidFill>
                  </a:tcPr>
                </a:tc>
                <a:tc>
                  <a:txBody>
                    <a:bodyPr/>
                    <a:lstStyle/>
                    <a:p>
                      <a:pPr algn="l" fontAlgn="b"/>
                      <a:r>
                        <a:rPr lang="en-US" sz="700" b="0" i="0" u="none" strike="noStrike" dirty="0">
                          <a:solidFill>
                            <a:srgbClr val="000000"/>
                          </a:solidFill>
                          <a:effectLst/>
                          <a:latin typeface="Arial" panose="020B0604020202020204" pitchFamily="34" charset="0"/>
                        </a:rPr>
                        <a:t> </a:t>
                      </a:r>
                    </a:p>
                  </a:txBody>
                  <a:tcPr marL="0" marR="0" marT="0" marB="0" anchor="b">
                    <a:lnL>
                      <a:noFill/>
                    </a:lnL>
                    <a:lnR>
                      <a:noFill/>
                    </a:lnR>
                    <a:lnT>
                      <a:noFill/>
                    </a:lnT>
                    <a:lnB>
                      <a:noFill/>
                    </a:lnB>
                    <a:solidFill>
                      <a:srgbClr val="000000"/>
                    </a:solidFill>
                  </a:tcPr>
                </a:tc>
                <a:tc>
                  <a:txBody>
                    <a:bodyPr/>
                    <a:lstStyle/>
                    <a:p>
                      <a:pPr algn="r" fontAlgn="b"/>
                      <a:r>
                        <a:rPr lang="en-US" sz="700" b="0" i="0" u="none" strike="noStrike" dirty="0">
                          <a:solidFill>
                            <a:srgbClr val="000000"/>
                          </a:solidFill>
                          <a:effectLst/>
                          <a:latin typeface="Arial" panose="020B0604020202020204" pitchFamily="34" charset="0"/>
                        </a:rPr>
                        <a:t>2,503.75</a:t>
                      </a:r>
                    </a:p>
                  </a:txBody>
                  <a:tcPr marL="0" marR="0" marT="0" marB="0" anchor="b">
                    <a:lnL>
                      <a:noFill/>
                    </a:lnL>
                    <a:lnR>
                      <a:noFill/>
                    </a:lnR>
                    <a:lnT>
                      <a:noFill/>
                    </a:lnT>
                    <a:lnB>
                      <a:noFill/>
                    </a:lnB>
                    <a:solidFill>
                      <a:srgbClr val="FFFF99"/>
                    </a:solidFill>
                  </a:tcPr>
                </a:tc>
                <a:tc>
                  <a:txBody>
                    <a:bodyPr/>
                    <a:lstStyle/>
                    <a:p>
                      <a:pPr algn="r" fontAlgn="b"/>
                      <a:r>
                        <a:rPr lang="en-US" sz="700" b="0" i="0" u="none" strike="noStrike" dirty="0">
                          <a:solidFill>
                            <a:srgbClr val="000000"/>
                          </a:solidFill>
                          <a:effectLst/>
                          <a:latin typeface="Arial" panose="020B0604020202020204" pitchFamily="34" charset="0"/>
                        </a:rPr>
                        <a:t>0.00</a:t>
                      </a:r>
                    </a:p>
                  </a:txBody>
                  <a:tcPr marL="0" marR="0" marT="0" marB="0" anchor="b">
                    <a:lnL>
                      <a:noFill/>
                    </a:lnL>
                    <a:lnR>
                      <a:noFill/>
                    </a:lnR>
                    <a:lnT>
                      <a:noFill/>
                    </a:lnT>
                    <a:lnB>
                      <a:noFill/>
                    </a:lnB>
                    <a:solidFill>
                      <a:srgbClr val="FFFF99"/>
                    </a:solidFill>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0" marR="0" marT="0" marB="0" anchor="b">
                    <a:lnL>
                      <a:noFill/>
                    </a:lnL>
                    <a:lnR>
                      <a:noFill/>
                    </a:lnR>
                    <a:lnT>
                      <a:noFill/>
                    </a:lnT>
                    <a:lnB>
                      <a:noFill/>
                    </a:lnB>
                  </a:tcPr>
                </a:tc>
                <a:tc>
                  <a:txBody>
                    <a:bodyPr/>
                    <a:lstStyle/>
                    <a:p>
                      <a:pPr algn="r" fontAlgn="b"/>
                      <a:r>
                        <a:rPr lang="en-US" sz="700" b="0" i="0" u="none" strike="noStrike" dirty="0">
                          <a:solidFill>
                            <a:srgbClr val="000000"/>
                          </a:solidFill>
                          <a:effectLst/>
                          <a:latin typeface="Arial" panose="020B0604020202020204" pitchFamily="34" charset="0"/>
                        </a:rPr>
                        <a:t>2,503.75</a:t>
                      </a:r>
                    </a:p>
                  </a:txBody>
                  <a:tcPr marL="0" marR="0" marT="0" marB="0" anchor="b">
                    <a:lnL>
                      <a:noFill/>
                    </a:lnL>
                    <a:lnR>
                      <a:noFill/>
                    </a:lnR>
                    <a:lnT>
                      <a:noFill/>
                    </a:lnT>
                    <a:lnB>
                      <a:noFill/>
                    </a:lnB>
                    <a:solidFill>
                      <a:srgbClr val="FFFF99"/>
                    </a:solidFill>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0" marR="0" marT="0" marB="0" anchor="b">
                    <a:lnL>
                      <a:noFill/>
                    </a:lnL>
                    <a:lnR>
                      <a:noFill/>
                    </a:lnR>
                    <a:lnT>
                      <a:noFill/>
                    </a:lnT>
                    <a:lnB>
                      <a:noFill/>
                    </a:lnB>
                  </a:tcPr>
                </a:tc>
                <a:tc>
                  <a:txBody>
                    <a:bodyPr/>
                    <a:lstStyle/>
                    <a:p>
                      <a:pPr algn="r" fontAlgn="b"/>
                      <a:r>
                        <a:rPr lang="en-US" sz="700" b="0" i="0" u="none" strike="noStrike" dirty="0">
                          <a:solidFill>
                            <a:srgbClr val="000000"/>
                          </a:solidFill>
                          <a:effectLst/>
                          <a:latin typeface="Arial" panose="020B0604020202020204" pitchFamily="34" charset="0"/>
                        </a:rPr>
                        <a:t>0.00</a:t>
                      </a:r>
                    </a:p>
                  </a:txBody>
                  <a:tcPr marL="0" marR="0" marT="0" marB="0" anchor="b">
                    <a:lnL>
                      <a:noFill/>
                    </a:lnL>
                    <a:lnR>
                      <a:noFill/>
                    </a:lnR>
                    <a:lnT>
                      <a:noFill/>
                    </a:lnT>
                    <a:lnB>
                      <a:noFill/>
                    </a:lnB>
                    <a:solidFill>
                      <a:srgbClr val="CCFF66"/>
                    </a:solidFill>
                  </a:tcPr>
                </a:tc>
                <a:tc>
                  <a:txBody>
                    <a:bodyPr/>
                    <a:lstStyle/>
                    <a:p>
                      <a:pPr algn="l" fontAlgn="b"/>
                      <a:r>
                        <a:rPr lang="en-US" sz="700" b="0" i="0" u="none" strike="noStrike" dirty="0">
                          <a:solidFill>
                            <a:srgbClr val="000000"/>
                          </a:solidFill>
                          <a:effectLst/>
                          <a:latin typeface="Arial" panose="020B0604020202020204" pitchFamily="34" charset="0"/>
                        </a:rPr>
                        <a:t> </a:t>
                      </a:r>
                    </a:p>
                  </a:txBody>
                  <a:tcPr marL="0" marR="0" marT="0" marB="0" anchor="b">
                    <a:lnL>
                      <a:noFill/>
                    </a:lnL>
                    <a:lnR>
                      <a:noFill/>
                    </a:lnR>
                    <a:lnT>
                      <a:noFill/>
                    </a:lnT>
                    <a:lnB>
                      <a:noFill/>
                    </a:lnB>
                    <a:solidFill>
                      <a:srgbClr val="000000"/>
                    </a:solidFill>
                  </a:tcPr>
                </a:tc>
                <a:tc>
                  <a:txBody>
                    <a:bodyPr/>
                    <a:lstStyle/>
                    <a:p>
                      <a:pPr algn="r" fontAlgn="b"/>
                      <a:r>
                        <a:rPr lang="en-US" sz="700" b="0" i="0" u="none" strike="noStrike" dirty="0">
                          <a:solidFill>
                            <a:srgbClr val="000000"/>
                          </a:solidFill>
                          <a:effectLst/>
                          <a:latin typeface="Arial" panose="020B0604020202020204" pitchFamily="34" charset="0"/>
                        </a:rPr>
                        <a:t>0.00</a:t>
                      </a:r>
                    </a:p>
                  </a:txBody>
                  <a:tcPr marL="0" marR="0" marT="0" marB="0" anchor="b">
                    <a:lnL>
                      <a:noFill/>
                    </a:lnL>
                    <a:lnR>
                      <a:noFill/>
                    </a:lnR>
                    <a:lnT>
                      <a:noFill/>
                    </a:lnT>
                    <a:lnB>
                      <a:noFill/>
                    </a:lnB>
                    <a:solidFill>
                      <a:srgbClr val="CCFF66"/>
                    </a:solidFill>
                  </a:tcPr>
                </a:tc>
                <a:extLst>
                  <a:ext uri="{0D108BD9-81ED-4DB2-BD59-A6C34878D82A}">
                    <a16:rowId xmlns:a16="http://schemas.microsoft.com/office/drawing/2014/main" val="3777757720"/>
                  </a:ext>
                </a:extLst>
              </a:tr>
              <a:tr h="170626">
                <a:tc>
                  <a:txBody>
                    <a:bodyPr/>
                    <a:lstStyle/>
                    <a:p>
                      <a:pPr algn="l" fontAlgn="b"/>
                      <a:endParaRPr lang="en-US" sz="700" b="1" i="0" u="none" strike="noStrike" dirty="0">
                        <a:solidFill>
                          <a:srgbClr val="000000"/>
                        </a:solidFill>
                        <a:effectLst/>
                        <a:latin typeface="Arial" panose="020B0604020202020204" pitchFamily="34" charset="0"/>
                      </a:endParaRPr>
                    </a:p>
                  </a:txBody>
                  <a:tcPr marL="0" marR="0" marT="0" marB="0" anchor="b">
                    <a:lnL>
                      <a:noFill/>
                    </a:lnL>
                    <a:lnR>
                      <a:noFill/>
                    </a:lnR>
                    <a:lnT>
                      <a:noFill/>
                    </a:lnT>
                    <a:lnB>
                      <a:noFill/>
                    </a:lnB>
                  </a:tcPr>
                </a:tc>
                <a:tc>
                  <a:txBody>
                    <a:bodyPr/>
                    <a:lstStyle/>
                    <a:p>
                      <a:pPr algn="l" fontAlgn="b"/>
                      <a:endParaRPr lang="en-US" sz="700" b="1" i="0" u="none" strike="noStrike" dirty="0">
                        <a:solidFill>
                          <a:srgbClr val="000000"/>
                        </a:solidFill>
                        <a:effectLst/>
                        <a:latin typeface="Arial" panose="020B0604020202020204" pitchFamily="34" charset="0"/>
                      </a:endParaRPr>
                    </a:p>
                  </a:txBody>
                  <a:tcPr marL="0" marR="0" marT="0" marB="0" anchor="b">
                    <a:lnL>
                      <a:noFill/>
                    </a:lnL>
                    <a:lnR>
                      <a:noFill/>
                    </a:lnR>
                    <a:lnT>
                      <a:noFill/>
                    </a:lnT>
                    <a:lnB>
                      <a:noFill/>
                    </a:lnB>
                  </a:tcPr>
                </a:tc>
                <a:tc gridSpan="5">
                  <a:txBody>
                    <a:bodyPr/>
                    <a:lstStyle/>
                    <a:p>
                      <a:pPr algn="l" fontAlgn="b"/>
                      <a:r>
                        <a:rPr lang="en-US" sz="700" b="1" i="0" u="none" strike="noStrike" dirty="0">
                          <a:solidFill>
                            <a:srgbClr val="000000"/>
                          </a:solidFill>
                          <a:effectLst/>
                          <a:latin typeface="Arial" panose="020B0604020202020204" pitchFamily="34" charset="0"/>
                        </a:rPr>
                        <a:t>41150 · FOREST CROP/MFL TAXES</a:t>
                      </a:r>
                    </a:p>
                  </a:txBody>
                  <a:tcPr marL="0" marR="0" marT="0" marB="0" anchor="b">
                    <a:lnL>
                      <a:noFill/>
                    </a:lnL>
                    <a:lnR>
                      <a:noFill/>
                    </a:lnR>
                    <a:lnT>
                      <a:noFill/>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r" fontAlgn="b"/>
                      <a:r>
                        <a:rPr lang="en-US" sz="700" b="0" i="0" u="none" strike="noStrike" dirty="0">
                          <a:solidFill>
                            <a:srgbClr val="000000"/>
                          </a:solidFill>
                          <a:effectLst/>
                          <a:latin typeface="Arial" panose="020B0604020202020204" pitchFamily="34" charset="0"/>
                        </a:rPr>
                        <a:t>0.00</a:t>
                      </a:r>
                    </a:p>
                  </a:txBody>
                  <a:tcPr marL="0" marR="0" marT="0" marB="0" anchor="b">
                    <a:lnL>
                      <a:noFill/>
                    </a:lnL>
                    <a:lnR>
                      <a:noFill/>
                    </a:lnR>
                    <a:lnT>
                      <a:noFill/>
                    </a:lnT>
                    <a:lnB w="12700" cap="flat" cmpd="sng" algn="ctr">
                      <a:solidFill>
                        <a:srgbClr val="000000"/>
                      </a:solidFill>
                      <a:prstDash val="solid"/>
                      <a:round/>
                      <a:headEnd type="none" w="med" len="med"/>
                      <a:tailEnd type="none" w="med" len="med"/>
                    </a:lnB>
                    <a:solidFill>
                      <a:srgbClr val="C5D9F1"/>
                    </a:solidFill>
                  </a:tcPr>
                </a:tc>
                <a:tc>
                  <a:txBody>
                    <a:bodyPr/>
                    <a:lstStyle/>
                    <a:p>
                      <a:pPr algn="l" fontAlgn="b"/>
                      <a:endParaRPr lang="en-US" sz="900" b="0" i="0" u="none" strike="noStrike" dirty="0">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r" fontAlgn="b"/>
                      <a:r>
                        <a:rPr lang="en-US" sz="700" b="0" i="0" u="none" strike="noStrike" dirty="0">
                          <a:solidFill>
                            <a:srgbClr val="000000"/>
                          </a:solidFill>
                          <a:effectLst/>
                          <a:latin typeface="Arial" panose="020B0604020202020204" pitchFamily="34" charset="0"/>
                        </a:rPr>
                        <a:t>794.81</a:t>
                      </a:r>
                    </a:p>
                  </a:txBody>
                  <a:tcPr marL="0" marR="0" marT="0" marB="0" anchor="b">
                    <a:lnL>
                      <a:noFill/>
                    </a:lnL>
                    <a:lnR>
                      <a:noFill/>
                    </a:lnR>
                    <a:lnT>
                      <a:noFill/>
                    </a:lnT>
                    <a:lnB w="12700" cap="flat" cmpd="sng" algn="ctr">
                      <a:solidFill>
                        <a:srgbClr val="000000"/>
                      </a:solidFill>
                      <a:prstDash val="solid"/>
                      <a:round/>
                      <a:headEnd type="none" w="med" len="med"/>
                      <a:tailEnd type="none" w="med" len="med"/>
                    </a:lnB>
                    <a:solidFill>
                      <a:srgbClr val="8DB4E3"/>
                    </a:solidFill>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0" marR="0" marT="0" marB="0" anchor="b">
                    <a:lnL>
                      <a:noFill/>
                    </a:lnL>
                    <a:lnR>
                      <a:noFill/>
                    </a:lnR>
                    <a:lnT>
                      <a:noFill/>
                    </a:lnT>
                    <a:lnB>
                      <a:noFill/>
                    </a:lnB>
                  </a:tcPr>
                </a:tc>
                <a:tc>
                  <a:txBody>
                    <a:bodyPr/>
                    <a:lstStyle/>
                    <a:p>
                      <a:pPr algn="r" fontAlgn="b"/>
                      <a:r>
                        <a:rPr lang="en-US" sz="700" b="0" i="0" u="none" strike="noStrike" dirty="0">
                          <a:solidFill>
                            <a:srgbClr val="000000"/>
                          </a:solidFill>
                          <a:effectLst/>
                          <a:latin typeface="Arial" panose="020B0604020202020204" pitchFamily="34" charset="0"/>
                        </a:rPr>
                        <a:t>794.81</a:t>
                      </a:r>
                    </a:p>
                  </a:txBody>
                  <a:tcPr marL="0" marR="0" marT="0" marB="0" anchor="b">
                    <a:lnL>
                      <a:noFill/>
                    </a:lnL>
                    <a:lnR>
                      <a:noFill/>
                    </a:lnR>
                    <a:lnT>
                      <a:noFill/>
                    </a:lnT>
                    <a:lnB w="12700" cap="flat" cmpd="sng" algn="ctr">
                      <a:solidFill>
                        <a:srgbClr val="000000"/>
                      </a:solidFill>
                      <a:prstDash val="solid"/>
                      <a:round/>
                      <a:headEnd type="none" w="med" len="med"/>
                      <a:tailEnd type="none" w="med" len="med"/>
                    </a:lnB>
                    <a:solidFill>
                      <a:srgbClr val="FFFF99"/>
                    </a:solidFill>
                  </a:tcPr>
                </a:tc>
                <a:tc>
                  <a:txBody>
                    <a:bodyPr/>
                    <a:lstStyle/>
                    <a:p>
                      <a:pPr algn="l" fontAlgn="b"/>
                      <a:r>
                        <a:rPr lang="en-US" sz="700" b="0" i="0" u="none" strike="noStrike" dirty="0">
                          <a:solidFill>
                            <a:srgbClr val="000000"/>
                          </a:solidFill>
                          <a:effectLst/>
                          <a:latin typeface="Arial" panose="020B0604020202020204" pitchFamily="34" charset="0"/>
                        </a:rPr>
                        <a:t> </a:t>
                      </a:r>
                    </a:p>
                  </a:txBody>
                  <a:tcPr marL="0" marR="0" marT="0" marB="0" anchor="b">
                    <a:lnL>
                      <a:noFill/>
                    </a:lnL>
                    <a:lnR>
                      <a:noFill/>
                    </a:lnR>
                    <a:lnT>
                      <a:noFill/>
                    </a:lnT>
                    <a:lnB>
                      <a:noFill/>
                    </a:lnB>
                    <a:solidFill>
                      <a:srgbClr val="000000"/>
                    </a:solidFill>
                  </a:tcPr>
                </a:tc>
                <a:tc>
                  <a:txBody>
                    <a:bodyPr/>
                    <a:lstStyle/>
                    <a:p>
                      <a:pPr algn="r" fontAlgn="b"/>
                      <a:r>
                        <a:rPr lang="en-US" sz="700" b="0" i="0" u="none" strike="noStrike" dirty="0">
                          <a:solidFill>
                            <a:srgbClr val="000000"/>
                          </a:solidFill>
                          <a:effectLst/>
                          <a:latin typeface="Arial" panose="020B0604020202020204" pitchFamily="34" charset="0"/>
                        </a:rPr>
                        <a:t>0.00</a:t>
                      </a:r>
                    </a:p>
                  </a:txBody>
                  <a:tcPr marL="0" marR="0" marT="0" marB="0" anchor="b">
                    <a:lnL>
                      <a:noFill/>
                    </a:lnL>
                    <a:lnR>
                      <a:noFill/>
                    </a:lnR>
                    <a:lnT>
                      <a:noFill/>
                    </a:lnT>
                    <a:lnB w="12700" cap="flat" cmpd="sng" algn="ctr">
                      <a:solidFill>
                        <a:srgbClr val="000000"/>
                      </a:solidFill>
                      <a:prstDash val="solid"/>
                      <a:round/>
                      <a:headEnd type="none" w="med" len="med"/>
                      <a:tailEnd type="none" w="med" len="med"/>
                    </a:lnB>
                    <a:solidFill>
                      <a:srgbClr val="FFFF99"/>
                    </a:solidFill>
                  </a:tcPr>
                </a:tc>
                <a:tc>
                  <a:txBody>
                    <a:bodyPr/>
                    <a:lstStyle/>
                    <a:p>
                      <a:pPr algn="r" fontAlgn="b"/>
                      <a:r>
                        <a:rPr lang="en-US" sz="700" b="0" i="0" u="none" strike="noStrike" dirty="0">
                          <a:solidFill>
                            <a:srgbClr val="000000"/>
                          </a:solidFill>
                          <a:effectLst/>
                          <a:latin typeface="Arial" panose="020B0604020202020204" pitchFamily="34" charset="0"/>
                        </a:rPr>
                        <a:t>0.00</a:t>
                      </a:r>
                    </a:p>
                  </a:txBody>
                  <a:tcPr marL="0" marR="0" marT="0" marB="0" anchor="b">
                    <a:lnL>
                      <a:noFill/>
                    </a:lnL>
                    <a:lnR>
                      <a:noFill/>
                    </a:lnR>
                    <a:lnT>
                      <a:noFill/>
                    </a:lnT>
                    <a:lnB w="12700" cap="flat" cmpd="sng" algn="ctr">
                      <a:solidFill>
                        <a:srgbClr val="000000"/>
                      </a:solidFill>
                      <a:prstDash val="solid"/>
                      <a:round/>
                      <a:headEnd type="none" w="med" len="med"/>
                      <a:tailEnd type="none" w="med" len="med"/>
                    </a:lnB>
                    <a:solidFill>
                      <a:srgbClr val="FFFF99"/>
                    </a:solidFill>
                  </a:tcPr>
                </a:tc>
                <a:tc>
                  <a:txBody>
                    <a:bodyPr/>
                    <a:lstStyle/>
                    <a:p>
                      <a:pPr algn="l" fontAlgn="b"/>
                      <a:r>
                        <a:rPr lang="en-US" sz="700" b="0" i="0" u="none" strike="noStrike" dirty="0">
                          <a:solidFill>
                            <a:srgbClr val="000000"/>
                          </a:solidFill>
                          <a:effectLst/>
                          <a:latin typeface="Arial" panose="020B0604020202020204" pitchFamily="34" charset="0"/>
                        </a:rPr>
                        <a:t> </a:t>
                      </a:r>
                    </a:p>
                  </a:txBody>
                  <a:tcPr marL="0" marR="0" marT="0"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r" fontAlgn="b"/>
                      <a:r>
                        <a:rPr lang="en-US" sz="700" b="0" i="0" u="none" strike="noStrike" dirty="0">
                          <a:solidFill>
                            <a:srgbClr val="000000"/>
                          </a:solidFill>
                          <a:effectLst/>
                          <a:latin typeface="Arial" panose="020B0604020202020204" pitchFamily="34" charset="0"/>
                        </a:rPr>
                        <a:t>0.00</a:t>
                      </a:r>
                    </a:p>
                  </a:txBody>
                  <a:tcPr marL="0" marR="0" marT="0" marB="0" anchor="b">
                    <a:lnL>
                      <a:noFill/>
                    </a:lnL>
                    <a:lnR>
                      <a:noFill/>
                    </a:lnR>
                    <a:lnT>
                      <a:noFill/>
                    </a:lnT>
                    <a:lnB w="12700" cap="flat" cmpd="sng" algn="ctr">
                      <a:solidFill>
                        <a:srgbClr val="000000"/>
                      </a:solidFill>
                      <a:prstDash val="solid"/>
                      <a:round/>
                      <a:headEnd type="none" w="med" len="med"/>
                      <a:tailEnd type="none" w="med" len="med"/>
                    </a:lnB>
                    <a:solidFill>
                      <a:srgbClr val="FFFF99"/>
                    </a:solidFill>
                  </a:tcPr>
                </a:tc>
                <a:tc>
                  <a:txBody>
                    <a:bodyPr/>
                    <a:lstStyle/>
                    <a:p>
                      <a:pPr algn="l" fontAlgn="b"/>
                      <a:r>
                        <a:rPr lang="en-US" sz="700" b="0" i="0" u="none" strike="noStrike" dirty="0">
                          <a:solidFill>
                            <a:srgbClr val="000000"/>
                          </a:solidFill>
                          <a:effectLst/>
                          <a:latin typeface="Arial" panose="020B0604020202020204" pitchFamily="34" charset="0"/>
                        </a:rPr>
                        <a:t> </a:t>
                      </a:r>
                    </a:p>
                  </a:txBody>
                  <a:tcPr marL="0" marR="0" marT="0"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r" fontAlgn="b"/>
                      <a:r>
                        <a:rPr lang="en-US" sz="700" b="0" i="0" u="none" strike="noStrike" dirty="0">
                          <a:solidFill>
                            <a:srgbClr val="000000"/>
                          </a:solidFill>
                          <a:effectLst/>
                          <a:latin typeface="Arial" panose="020B0604020202020204" pitchFamily="34" charset="0"/>
                        </a:rPr>
                        <a:t>0.00</a:t>
                      </a:r>
                    </a:p>
                  </a:txBody>
                  <a:tcPr marL="0" marR="0" marT="0" marB="0" anchor="b">
                    <a:lnL>
                      <a:noFill/>
                    </a:lnL>
                    <a:lnR>
                      <a:noFill/>
                    </a:lnR>
                    <a:lnT>
                      <a:noFill/>
                    </a:lnT>
                    <a:lnB w="12700" cap="flat" cmpd="sng" algn="ctr">
                      <a:solidFill>
                        <a:srgbClr val="000000"/>
                      </a:solidFill>
                      <a:prstDash val="solid"/>
                      <a:round/>
                      <a:headEnd type="none" w="med" len="med"/>
                      <a:tailEnd type="none" w="med" len="med"/>
                    </a:lnB>
                    <a:solidFill>
                      <a:srgbClr val="CCFF66"/>
                    </a:solidFill>
                  </a:tcPr>
                </a:tc>
                <a:tc>
                  <a:txBody>
                    <a:bodyPr/>
                    <a:lstStyle/>
                    <a:p>
                      <a:pPr algn="l" fontAlgn="b"/>
                      <a:r>
                        <a:rPr lang="en-US" sz="700" b="0" i="0" u="none" strike="noStrike" dirty="0">
                          <a:solidFill>
                            <a:srgbClr val="000000"/>
                          </a:solidFill>
                          <a:effectLst/>
                          <a:latin typeface="Arial" panose="020B0604020202020204" pitchFamily="34" charset="0"/>
                        </a:rPr>
                        <a:t> </a:t>
                      </a:r>
                    </a:p>
                  </a:txBody>
                  <a:tcPr marL="0" marR="0" marT="0" marB="0" anchor="b">
                    <a:lnL>
                      <a:noFill/>
                    </a:lnL>
                    <a:lnR>
                      <a:noFill/>
                    </a:lnR>
                    <a:lnT>
                      <a:noFill/>
                    </a:lnT>
                    <a:lnB w="12700" cap="flat" cmpd="sng" algn="ctr">
                      <a:solidFill>
                        <a:srgbClr val="000000"/>
                      </a:solidFill>
                      <a:prstDash val="solid"/>
                      <a:round/>
                      <a:headEnd type="none" w="med" len="med"/>
                      <a:tailEnd type="none" w="med" len="med"/>
                    </a:lnB>
                    <a:solidFill>
                      <a:srgbClr val="000000"/>
                    </a:solidFill>
                  </a:tcPr>
                </a:tc>
                <a:tc>
                  <a:txBody>
                    <a:bodyPr/>
                    <a:lstStyle/>
                    <a:p>
                      <a:pPr algn="r" fontAlgn="b"/>
                      <a:r>
                        <a:rPr lang="en-US" sz="700" b="0" i="0" u="none" strike="noStrike" dirty="0">
                          <a:solidFill>
                            <a:srgbClr val="000000"/>
                          </a:solidFill>
                          <a:effectLst/>
                          <a:latin typeface="Arial" panose="020B0604020202020204" pitchFamily="34" charset="0"/>
                        </a:rPr>
                        <a:t>0.00</a:t>
                      </a:r>
                    </a:p>
                  </a:txBody>
                  <a:tcPr marL="0" marR="0" marT="0" marB="0" anchor="b">
                    <a:lnL>
                      <a:noFill/>
                    </a:lnL>
                    <a:lnR>
                      <a:noFill/>
                    </a:lnR>
                    <a:lnT>
                      <a:noFill/>
                    </a:lnT>
                    <a:lnB w="12700" cap="flat" cmpd="sng" algn="ctr">
                      <a:solidFill>
                        <a:srgbClr val="000000"/>
                      </a:solidFill>
                      <a:prstDash val="solid"/>
                      <a:round/>
                      <a:headEnd type="none" w="med" len="med"/>
                      <a:tailEnd type="none" w="med" len="med"/>
                    </a:lnB>
                    <a:solidFill>
                      <a:srgbClr val="CCFF66"/>
                    </a:solidFill>
                  </a:tcPr>
                </a:tc>
                <a:extLst>
                  <a:ext uri="{0D108BD9-81ED-4DB2-BD59-A6C34878D82A}">
                    <a16:rowId xmlns:a16="http://schemas.microsoft.com/office/drawing/2014/main" val="2526238347"/>
                  </a:ext>
                </a:extLst>
              </a:tr>
              <a:tr h="162501">
                <a:tc>
                  <a:txBody>
                    <a:bodyPr/>
                    <a:lstStyle/>
                    <a:p>
                      <a:pPr algn="l" fontAlgn="b"/>
                      <a:endParaRPr lang="en-US" sz="700" b="1" i="0" u="none" strike="noStrike" dirty="0">
                        <a:solidFill>
                          <a:srgbClr val="000000"/>
                        </a:solidFill>
                        <a:effectLst/>
                        <a:latin typeface="Arial" panose="020B0604020202020204" pitchFamily="34" charset="0"/>
                      </a:endParaRPr>
                    </a:p>
                  </a:txBody>
                  <a:tcPr marL="0" marR="0" marT="0" marB="0" anchor="b">
                    <a:lnL>
                      <a:noFill/>
                    </a:lnL>
                    <a:lnR>
                      <a:noFill/>
                    </a:lnR>
                    <a:lnT>
                      <a:noFill/>
                    </a:lnT>
                    <a:lnB>
                      <a:noFill/>
                    </a:lnB>
                  </a:tcPr>
                </a:tc>
                <a:tc gridSpan="6">
                  <a:txBody>
                    <a:bodyPr/>
                    <a:lstStyle/>
                    <a:p>
                      <a:pPr algn="l" fontAlgn="b"/>
                      <a:r>
                        <a:rPr lang="en-US" sz="700" b="1" i="0" u="none" strike="noStrike" dirty="0">
                          <a:solidFill>
                            <a:srgbClr val="000000"/>
                          </a:solidFill>
                          <a:effectLst/>
                          <a:latin typeface="Arial" panose="020B0604020202020204" pitchFamily="34" charset="0"/>
                        </a:rPr>
                        <a:t>Total 41000 · PROPERTY TAXES</a:t>
                      </a:r>
                    </a:p>
                  </a:txBody>
                  <a:tcPr marL="0" marR="0" marT="0" marB="0" anchor="b">
                    <a:lnL>
                      <a:noFill/>
                    </a:lnL>
                    <a:lnR>
                      <a:noFill/>
                    </a:lnR>
                    <a:lnT>
                      <a:noFill/>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r" fontAlgn="b"/>
                      <a:r>
                        <a:rPr lang="en-US" sz="700" b="0" i="0" u="none" strike="noStrike" dirty="0">
                          <a:solidFill>
                            <a:srgbClr val="000000"/>
                          </a:solidFill>
                          <a:effectLst/>
                          <a:latin typeface="Arial" panose="020B0604020202020204" pitchFamily="34" charset="0"/>
                        </a:rPr>
                        <a:t>777,981.03</a:t>
                      </a:r>
                    </a:p>
                  </a:txBody>
                  <a:tcPr marL="0" marR="0" marT="0" marB="0" anchor="b">
                    <a:lnL>
                      <a:noFill/>
                    </a:lnL>
                    <a:lnR>
                      <a:noFill/>
                    </a:lnR>
                    <a:lnT w="12700" cap="flat" cmpd="sng" algn="ctr">
                      <a:solidFill>
                        <a:srgbClr val="000000"/>
                      </a:solidFill>
                      <a:prstDash val="solid"/>
                      <a:round/>
                      <a:headEnd type="none" w="med" len="med"/>
                      <a:tailEnd type="none" w="med" len="med"/>
                    </a:lnT>
                    <a:lnB>
                      <a:noFill/>
                    </a:lnB>
                    <a:solidFill>
                      <a:srgbClr val="C5D9F1"/>
                    </a:solidFill>
                  </a:tcPr>
                </a:tc>
                <a:tc>
                  <a:txBody>
                    <a:bodyPr/>
                    <a:lstStyle/>
                    <a:p>
                      <a:pPr algn="l" fontAlgn="b"/>
                      <a:endParaRPr lang="en-US" sz="900" b="0" i="0" u="none" strike="noStrike" dirty="0">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r" fontAlgn="b"/>
                      <a:r>
                        <a:rPr lang="en-US" sz="700" b="0" i="0" u="none" strike="noStrike" dirty="0">
                          <a:solidFill>
                            <a:srgbClr val="000000"/>
                          </a:solidFill>
                          <a:effectLst/>
                          <a:latin typeface="Arial" panose="020B0604020202020204" pitchFamily="34" charset="0"/>
                        </a:rPr>
                        <a:t>908,380.65</a:t>
                      </a:r>
                    </a:p>
                  </a:txBody>
                  <a:tcPr marL="0" marR="0" marT="0" marB="0" anchor="b">
                    <a:lnL>
                      <a:noFill/>
                    </a:lnL>
                    <a:lnR>
                      <a:noFill/>
                    </a:lnR>
                    <a:lnT w="12700" cap="flat" cmpd="sng" algn="ctr">
                      <a:solidFill>
                        <a:srgbClr val="000000"/>
                      </a:solidFill>
                      <a:prstDash val="solid"/>
                      <a:round/>
                      <a:headEnd type="none" w="med" len="med"/>
                      <a:tailEnd type="none" w="med" len="med"/>
                    </a:lnT>
                    <a:lnB>
                      <a:noFill/>
                    </a:lnB>
                    <a:solidFill>
                      <a:srgbClr val="8DB4E3"/>
                    </a:solidFill>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0" marR="0" marT="0" marB="0" anchor="b">
                    <a:lnL>
                      <a:noFill/>
                    </a:lnL>
                    <a:lnR>
                      <a:noFill/>
                    </a:lnR>
                    <a:lnT>
                      <a:noFill/>
                    </a:lnT>
                    <a:lnB>
                      <a:noFill/>
                    </a:lnB>
                  </a:tcPr>
                </a:tc>
                <a:tc>
                  <a:txBody>
                    <a:bodyPr/>
                    <a:lstStyle/>
                    <a:p>
                      <a:pPr algn="r" fontAlgn="b"/>
                      <a:r>
                        <a:rPr lang="en-US" sz="700" b="0" i="0" u="none" strike="noStrike" dirty="0">
                          <a:solidFill>
                            <a:srgbClr val="000000"/>
                          </a:solidFill>
                          <a:effectLst/>
                          <a:latin typeface="Arial" panose="020B0604020202020204" pitchFamily="34" charset="0"/>
                        </a:rPr>
                        <a:t>926,340.27</a:t>
                      </a:r>
                    </a:p>
                  </a:txBody>
                  <a:tcPr marL="0" marR="0" marT="0" marB="0" anchor="b">
                    <a:lnL>
                      <a:noFill/>
                    </a:lnL>
                    <a:lnR>
                      <a:noFill/>
                    </a:lnR>
                    <a:lnT w="12700" cap="flat" cmpd="sng" algn="ctr">
                      <a:solidFill>
                        <a:srgbClr val="000000"/>
                      </a:solidFill>
                      <a:prstDash val="solid"/>
                      <a:round/>
                      <a:headEnd type="none" w="med" len="med"/>
                      <a:tailEnd type="none" w="med" len="med"/>
                    </a:lnT>
                    <a:lnB>
                      <a:noFill/>
                    </a:lnB>
                    <a:solidFill>
                      <a:srgbClr val="FFFF99"/>
                    </a:solidFill>
                  </a:tcPr>
                </a:tc>
                <a:tc>
                  <a:txBody>
                    <a:bodyPr/>
                    <a:lstStyle/>
                    <a:p>
                      <a:pPr algn="l" fontAlgn="b"/>
                      <a:r>
                        <a:rPr lang="en-US" sz="700" b="0" i="0" u="none" strike="noStrike" dirty="0">
                          <a:solidFill>
                            <a:srgbClr val="000000"/>
                          </a:solidFill>
                          <a:effectLst/>
                          <a:latin typeface="Arial" panose="020B0604020202020204" pitchFamily="34" charset="0"/>
                        </a:rPr>
                        <a:t> </a:t>
                      </a:r>
                    </a:p>
                  </a:txBody>
                  <a:tcPr marL="0" marR="0" marT="0" marB="0" anchor="b">
                    <a:lnL>
                      <a:noFill/>
                    </a:lnL>
                    <a:lnR>
                      <a:noFill/>
                    </a:lnR>
                    <a:lnT>
                      <a:noFill/>
                    </a:lnT>
                    <a:lnB>
                      <a:noFill/>
                    </a:lnB>
                    <a:solidFill>
                      <a:srgbClr val="000000"/>
                    </a:solidFill>
                  </a:tcPr>
                </a:tc>
                <a:tc>
                  <a:txBody>
                    <a:bodyPr/>
                    <a:lstStyle/>
                    <a:p>
                      <a:pPr algn="r" fontAlgn="b"/>
                      <a:r>
                        <a:rPr lang="en-US" sz="700" b="0" i="0" u="none" strike="noStrike" dirty="0">
                          <a:solidFill>
                            <a:srgbClr val="000000"/>
                          </a:solidFill>
                          <a:effectLst/>
                          <a:latin typeface="Arial" panose="020B0604020202020204" pitchFamily="34" charset="0"/>
                        </a:rPr>
                        <a:t>903,807.77</a:t>
                      </a:r>
                    </a:p>
                  </a:txBody>
                  <a:tcPr marL="0" marR="0" marT="0" marB="0" anchor="b">
                    <a:lnL>
                      <a:noFill/>
                    </a:lnL>
                    <a:lnR>
                      <a:noFill/>
                    </a:lnR>
                    <a:lnT w="12700" cap="flat" cmpd="sng" algn="ctr">
                      <a:solidFill>
                        <a:srgbClr val="000000"/>
                      </a:solidFill>
                      <a:prstDash val="solid"/>
                      <a:round/>
                      <a:headEnd type="none" w="med" len="med"/>
                      <a:tailEnd type="none" w="med" len="med"/>
                    </a:lnT>
                    <a:lnB>
                      <a:noFill/>
                    </a:lnB>
                    <a:solidFill>
                      <a:srgbClr val="FFFF99"/>
                    </a:solidFill>
                  </a:tcPr>
                </a:tc>
                <a:tc>
                  <a:txBody>
                    <a:bodyPr/>
                    <a:lstStyle/>
                    <a:p>
                      <a:pPr algn="r" fontAlgn="b"/>
                      <a:r>
                        <a:rPr lang="en-US" sz="700" b="0" i="0" u="none" strike="noStrike" dirty="0">
                          <a:solidFill>
                            <a:srgbClr val="000000"/>
                          </a:solidFill>
                          <a:effectLst/>
                          <a:latin typeface="Arial" panose="020B0604020202020204" pitchFamily="34" charset="0"/>
                        </a:rPr>
                        <a:t>20,673.59</a:t>
                      </a:r>
                    </a:p>
                  </a:txBody>
                  <a:tcPr marL="0" marR="0" marT="0" marB="0" anchor="b">
                    <a:lnL>
                      <a:noFill/>
                    </a:lnL>
                    <a:lnR>
                      <a:noFill/>
                    </a:lnR>
                    <a:lnT w="12700" cap="flat" cmpd="sng" algn="ctr">
                      <a:solidFill>
                        <a:srgbClr val="000000"/>
                      </a:solidFill>
                      <a:prstDash val="solid"/>
                      <a:round/>
                      <a:headEnd type="none" w="med" len="med"/>
                      <a:tailEnd type="none" w="med" len="med"/>
                    </a:lnT>
                    <a:lnB>
                      <a:noFill/>
                    </a:lnB>
                    <a:solidFill>
                      <a:srgbClr val="FFFF99"/>
                    </a:solidFill>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0" marR="0" marT="0"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r" fontAlgn="b"/>
                      <a:r>
                        <a:rPr lang="en-US" sz="700" b="0" i="0" u="none" strike="noStrike" dirty="0">
                          <a:solidFill>
                            <a:srgbClr val="000000"/>
                          </a:solidFill>
                          <a:effectLst/>
                          <a:latin typeface="Arial" panose="020B0604020202020204" pitchFamily="34" charset="0"/>
                        </a:rPr>
                        <a:t>903,807.77</a:t>
                      </a:r>
                    </a:p>
                  </a:txBody>
                  <a:tcPr marL="0" marR="0" marT="0" marB="0" anchor="b">
                    <a:lnL>
                      <a:noFill/>
                    </a:lnL>
                    <a:lnR>
                      <a:noFill/>
                    </a:lnR>
                    <a:lnT w="12700" cap="flat" cmpd="sng" algn="ctr">
                      <a:solidFill>
                        <a:srgbClr val="000000"/>
                      </a:solidFill>
                      <a:prstDash val="solid"/>
                      <a:round/>
                      <a:headEnd type="none" w="med" len="med"/>
                      <a:tailEnd type="none" w="med" len="med"/>
                    </a:lnT>
                    <a:lnB>
                      <a:noFill/>
                    </a:lnB>
                    <a:solidFill>
                      <a:srgbClr val="FFFF99"/>
                    </a:solidFill>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0" marR="0" marT="0"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r" fontAlgn="b"/>
                      <a:r>
                        <a:rPr lang="en-US" sz="700" b="0" i="0" u="none" strike="noStrike" dirty="0">
                          <a:solidFill>
                            <a:srgbClr val="000000"/>
                          </a:solidFill>
                          <a:effectLst/>
                          <a:latin typeface="Arial" panose="020B0604020202020204" pitchFamily="34" charset="0"/>
                        </a:rPr>
                        <a:t>924,272.00</a:t>
                      </a:r>
                    </a:p>
                  </a:txBody>
                  <a:tcPr marL="0" marR="0" marT="0" marB="0" anchor="b">
                    <a:lnL>
                      <a:noFill/>
                    </a:lnL>
                    <a:lnR>
                      <a:noFill/>
                    </a:lnR>
                    <a:lnT w="12700" cap="flat" cmpd="sng" algn="ctr">
                      <a:solidFill>
                        <a:srgbClr val="000000"/>
                      </a:solidFill>
                      <a:prstDash val="solid"/>
                      <a:round/>
                      <a:headEnd type="none" w="med" len="med"/>
                      <a:tailEnd type="none" w="med" len="med"/>
                    </a:lnT>
                    <a:lnB>
                      <a:noFill/>
                    </a:lnB>
                    <a:solidFill>
                      <a:srgbClr val="CCFF66"/>
                    </a:solidFill>
                  </a:tcPr>
                </a:tc>
                <a:tc>
                  <a:txBody>
                    <a:bodyPr/>
                    <a:lstStyle/>
                    <a:p>
                      <a:pPr algn="l" fontAlgn="b"/>
                      <a:r>
                        <a:rPr lang="en-US" sz="700" b="0" i="0" u="none" strike="noStrike" dirty="0">
                          <a:solidFill>
                            <a:srgbClr val="000000"/>
                          </a:solidFill>
                          <a:effectLst/>
                          <a:latin typeface="Arial" panose="020B0604020202020204" pitchFamily="34" charset="0"/>
                        </a:rPr>
                        <a:t> </a:t>
                      </a:r>
                    </a:p>
                  </a:txBody>
                  <a:tcPr marL="0" marR="0" marT="0" marB="0" anchor="b">
                    <a:lnL>
                      <a:noFill/>
                    </a:lnL>
                    <a:lnR>
                      <a:noFill/>
                    </a:lnR>
                    <a:lnT w="12700" cap="flat" cmpd="sng" algn="ctr">
                      <a:solidFill>
                        <a:srgbClr val="000000"/>
                      </a:solidFill>
                      <a:prstDash val="solid"/>
                      <a:round/>
                      <a:headEnd type="none" w="med" len="med"/>
                      <a:tailEnd type="none" w="med" len="med"/>
                    </a:lnT>
                    <a:lnB>
                      <a:noFill/>
                    </a:lnB>
                    <a:solidFill>
                      <a:srgbClr val="000000"/>
                    </a:solidFill>
                  </a:tcPr>
                </a:tc>
                <a:tc>
                  <a:txBody>
                    <a:bodyPr/>
                    <a:lstStyle/>
                    <a:p>
                      <a:pPr algn="r" fontAlgn="b"/>
                      <a:r>
                        <a:rPr lang="en-US" sz="700" b="0" i="0" u="none" strike="noStrike" dirty="0">
                          <a:solidFill>
                            <a:srgbClr val="000000"/>
                          </a:solidFill>
                          <a:effectLst/>
                          <a:latin typeface="Arial" panose="020B0604020202020204" pitchFamily="34" charset="0"/>
                        </a:rPr>
                        <a:t>870,977.00</a:t>
                      </a:r>
                    </a:p>
                  </a:txBody>
                  <a:tcPr marL="0" marR="0" marT="0" marB="0" anchor="b">
                    <a:lnL>
                      <a:noFill/>
                    </a:lnL>
                    <a:lnR>
                      <a:noFill/>
                    </a:lnR>
                    <a:lnT w="12700" cap="flat" cmpd="sng" algn="ctr">
                      <a:solidFill>
                        <a:srgbClr val="000000"/>
                      </a:solidFill>
                      <a:prstDash val="solid"/>
                      <a:round/>
                      <a:headEnd type="none" w="med" len="med"/>
                      <a:tailEnd type="none" w="med" len="med"/>
                    </a:lnT>
                    <a:lnB>
                      <a:noFill/>
                    </a:lnB>
                    <a:solidFill>
                      <a:srgbClr val="CCFF66"/>
                    </a:solidFill>
                  </a:tcPr>
                </a:tc>
                <a:extLst>
                  <a:ext uri="{0D108BD9-81ED-4DB2-BD59-A6C34878D82A}">
                    <a16:rowId xmlns:a16="http://schemas.microsoft.com/office/drawing/2014/main" val="2995797712"/>
                  </a:ext>
                </a:extLst>
              </a:tr>
              <a:tr h="162501">
                <a:tc>
                  <a:txBody>
                    <a:bodyPr/>
                    <a:lstStyle/>
                    <a:p>
                      <a:pPr algn="l" fontAlgn="b"/>
                      <a:endParaRPr lang="en-US" sz="700" b="1" i="0" u="none" strike="noStrike" dirty="0">
                        <a:solidFill>
                          <a:srgbClr val="000000"/>
                        </a:solidFill>
                        <a:effectLst/>
                        <a:latin typeface="Arial" panose="020B0604020202020204" pitchFamily="34" charset="0"/>
                      </a:endParaRPr>
                    </a:p>
                  </a:txBody>
                  <a:tcPr marL="0" marR="0" marT="0" marB="0" anchor="b">
                    <a:lnL>
                      <a:noFill/>
                    </a:lnL>
                    <a:lnR>
                      <a:noFill/>
                    </a:lnR>
                    <a:lnT>
                      <a:noFill/>
                    </a:lnT>
                    <a:lnB>
                      <a:noFill/>
                    </a:lnB>
                  </a:tcPr>
                </a:tc>
                <a:tc gridSpan="6">
                  <a:txBody>
                    <a:bodyPr/>
                    <a:lstStyle/>
                    <a:p>
                      <a:pPr algn="l" fontAlgn="b"/>
                      <a:r>
                        <a:rPr lang="en-US" sz="700" b="1" i="0" u="none" strike="noStrike" dirty="0">
                          <a:solidFill>
                            <a:srgbClr val="000000"/>
                          </a:solidFill>
                          <a:effectLst/>
                          <a:latin typeface="Arial" panose="020B0604020202020204" pitchFamily="34" charset="0"/>
                        </a:rPr>
                        <a:t>41200 · OTHER TAXES</a:t>
                      </a:r>
                    </a:p>
                  </a:txBody>
                  <a:tcPr marL="0" marR="0" marT="0" marB="0" anchor="b">
                    <a:lnL>
                      <a:noFill/>
                    </a:lnL>
                    <a:lnR>
                      <a:noFill/>
                    </a:lnR>
                    <a:lnT>
                      <a:noFill/>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0" marR="0" marT="0" marB="0" anchor="b">
                    <a:lnL>
                      <a:noFill/>
                    </a:lnL>
                    <a:lnR>
                      <a:noFill/>
                    </a:lnR>
                    <a:lnT>
                      <a:noFill/>
                    </a:lnT>
                    <a:lnB>
                      <a:noFill/>
                    </a:lnB>
                  </a:tcPr>
                </a:tc>
                <a:tc>
                  <a:txBody>
                    <a:bodyPr/>
                    <a:lstStyle/>
                    <a:p>
                      <a:pPr algn="l" fontAlgn="b"/>
                      <a:endParaRPr lang="en-US" sz="900" b="0" i="0" u="none" strike="noStrike" dirty="0">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0" marR="0" marT="0" marB="0" anchor="b">
                    <a:lnL>
                      <a:noFill/>
                    </a:lnL>
                    <a:lnR>
                      <a:noFill/>
                    </a:lnR>
                    <a:lnT>
                      <a:noFill/>
                    </a:lnT>
                    <a:lnB>
                      <a:noFill/>
                    </a:lnB>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0" marR="0" marT="0" marB="0" anchor="b">
                    <a:lnL>
                      <a:noFill/>
                    </a:lnL>
                    <a:lnR>
                      <a:noFill/>
                    </a:lnR>
                    <a:lnT>
                      <a:noFill/>
                    </a:lnT>
                    <a:lnB>
                      <a:noFill/>
                    </a:lnB>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0" marR="0" marT="0" marB="0" anchor="b">
                    <a:lnL>
                      <a:noFill/>
                    </a:lnL>
                    <a:lnR>
                      <a:noFill/>
                    </a:lnR>
                    <a:lnT>
                      <a:noFill/>
                    </a:lnT>
                    <a:lnB>
                      <a:noFill/>
                    </a:lnB>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0" marR="0" marT="0" marB="0" anchor="b">
                    <a:lnL>
                      <a:noFill/>
                    </a:lnL>
                    <a:lnR>
                      <a:noFill/>
                    </a:lnR>
                    <a:lnT>
                      <a:noFill/>
                    </a:lnT>
                    <a:lnB>
                      <a:noFill/>
                    </a:lnB>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0" marR="0" marT="0" marB="0" anchor="b">
                    <a:lnL>
                      <a:noFill/>
                    </a:lnL>
                    <a:lnR>
                      <a:noFill/>
                    </a:lnR>
                    <a:lnT>
                      <a:noFill/>
                    </a:lnT>
                    <a:lnB>
                      <a:noFill/>
                    </a:lnB>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0" marR="0" marT="0" marB="0" anchor="b">
                    <a:lnL>
                      <a:noFill/>
                    </a:lnL>
                    <a:lnR>
                      <a:noFill/>
                    </a:lnR>
                    <a:lnT>
                      <a:noFill/>
                    </a:lnT>
                    <a:lnB>
                      <a:noFill/>
                    </a:lnB>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0" marR="0" marT="0" marB="0" anchor="b">
                    <a:lnL>
                      <a:noFill/>
                    </a:lnL>
                    <a:lnR>
                      <a:noFill/>
                    </a:lnR>
                    <a:lnT>
                      <a:noFill/>
                    </a:lnT>
                    <a:lnB>
                      <a:noFill/>
                    </a:lnB>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0" marR="0" marT="0" marB="0" anchor="b">
                    <a:lnL>
                      <a:noFill/>
                    </a:lnL>
                    <a:lnR>
                      <a:noFill/>
                    </a:lnR>
                    <a:lnT>
                      <a:noFill/>
                    </a:lnT>
                    <a:lnB>
                      <a:noFill/>
                    </a:lnB>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0" marR="0" marT="0" marB="0" anchor="b">
                    <a:lnL>
                      <a:noFill/>
                    </a:lnL>
                    <a:lnR>
                      <a:noFill/>
                    </a:lnR>
                    <a:lnT>
                      <a:noFill/>
                    </a:lnT>
                    <a:lnB>
                      <a:noFill/>
                    </a:lnB>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0" marR="0" marT="0" marB="0" anchor="b">
                    <a:lnL>
                      <a:noFill/>
                    </a:lnL>
                    <a:lnR>
                      <a:noFill/>
                    </a:lnR>
                    <a:lnT>
                      <a:noFill/>
                    </a:lnT>
                    <a:lnB>
                      <a:noFill/>
                    </a:lnB>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0" marR="0" marT="0" marB="0" anchor="b">
                    <a:lnL>
                      <a:noFill/>
                    </a:lnL>
                    <a:lnR>
                      <a:noFill/>
                    </a:lnR>
                    <a:lnT>
                      <a:noFill/>
                    </a:lnT>
                    <a:lnB>
                      <a:noFill/>
                    </a:lnB>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0" marR="0" marT="0" marB="0" anchor="b">
                    <a:lnL>
                      <a:noFill/>
                    </a:lnL>
                    <a:lnR>
                      <a:noFill/>
                    </a:lnR>
                    <a:lnT>
                      <a:noFill/>
                    </a:lnT>
                    <a:lnB>
                      <a:noFill/>
                    </a:lnB>
                  </a:tcPr>
                </a:tc>
                <a:extLst>
                  <a:ext uri="{0D108BD9-81ED-4DB2-BD59-A6C34878D82A}">
                    <a16:rowId xmlns:a16="http://schemas.microsoft.com/office/drawing/2014/main" val="2286201787"/>
                  </a:ext>
                </a:extLst>
              </a:tr>
              <a:tr h="170626">
                <a:tc>
                  <a:txBody>
                    <a:bodyPr/>
                    <a:lstStyle/>
                    <a:p>
                      <a:pPr algn="l" fontAlgn="b"/>
                      <a:endParaRPr lang="en-US" sz="700" b="1" i="0" u="none" strike="noStrike" dirty="0">
                        <a:solidFill>
                          <a:srgbClr val="000000"/>
                        </a:solidFill>
                        <a:effectLst/>
                        <a:latin typeface="Arial" panose="020B0604020202020204" pitchFamily="34" charset="0"/>
                      </a:endParaRPr>
                    </a:p>
                  </a:txBody>
                  <a:tcPr marL="0" marR="0" marT="0" marB="0" anchor="b">
                    <a:lnL>
                      <a:noFill/>
                    </a:lnL>
                    <a:lnR>
                      <a:noFill/>
                    </a:lnR>
                    <a:lnT>
                      <a:noFill/>
                    </a:lnT>
                    <a:lnB>
                      <a:noFill/>
                    </a:lnB>
                  </a:tcPr>
                </a:tc>
                <a:tc>
                  <a:txBody>
                    <a:bodyPr/>
                    <a:lstStyle/>
                    <a:p>
                      <a:pPr algn="l" fontAlgn="b"/>
                      <a:endParaRPr lang="en-US" sz="700" b="1" i="0" u="none" strike="noStrike" dirty="0">
                        <a:solidFill>
                          <a:srgbClr val="000000"/>
                        </a:solidFill>
                        <a:effectLst/>
                        <a:latin typeface="Arial" panose="020B0604020202020204" pitchFamily="34" charset="0"/>
                      </a:endParaRPr>
                    </a:p>
                  </a:txBody>
                  <a:tcPr marL="0" marR="0" marT="0" marB="0" anchor="b">
                    <a:lnL>
                      <a:noFill/>
                    </a:lnL>
                    <a:lnR>
                      <a:noFill/>
                    </a:lnR>
                    <a:lnT>
                      <a:noFill/>
                    </a:lnT>
                    <a:lnB>
                      <a:noFill/>
                    </a:lnB>
                  </a:tcPr>
                </a:tc>
                <a:tc gridSpan="5">
                  <a:txBody>
                    <a:bodyPr/>
                    <a:lstStyle/>
                    <a:p>
                      <a:pPr algn="l" fontAlgn="b"/>
                      <a:r>
                        <a:rPr lang="en-US" sz="700" b="1" i="0" u="none" strike="noStrike" dirty="0">
                          <a:solidFill>
                            <a:srgbClr val="000000"/>
                          </a:solidFill>
                          <a:effectLst/>
                          <a:latin typeface="Arial" panose="020B0604020202020204" pitchFamily="34" charset="0"/>
                        </a:rPr>
                        <a:t>41210 · ROOM TAX</a:t>
                      </a:r>
                    </a:p>
                  </a:txBody>
                  <a:tcPr marL="0" marR="0" marT="0" marB="0" anchor="b">
                    <a:lnL>
                      <a:noFill/>
                    </a:lnL>
                    <a:lnR>
                      <a:noFill/>
                    </a:lnR>
                    <a:lnT>
                      <a:noFill/>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r" fontAlgn="b"/>
                      <a:r>
                        <a:rPr lang="en-US" sz="700" b="0" i="0" u="none" strike="noStrike" dirty="0">
                          <a:solidFill>
                            <a:srgbClr val="000000"/>
                          </a:solidFill>
                          <a:effectLst/>
                          <a:latin typeface="Arial" panose="020B0604020202020204" pitchFamily="34" charset="0"/>
                        </a:rPr>
                        <a:t>107,633.39</a:t>
                      </a:r>
                    </a:p>
                  </a:txBody>
                  <a:tcPr marL="0" marR="0" marT="0" marB="0" anchor="b">
                    <a:lnL>
                      <a:noFill/>
                    </a:lnL>
                    <a:lnR>
                      <a:noFill/>
                    </a:lnR>
                    <a:lnT>
                      <a:noFill/>
                    </a:lnT>
                    <a:lnB w="12700" cap="flat" cmpd="sng" algn="ctr">
                      <a:solidFill>
                        <a:srgbClr val="000000"/>
                      </a:solidFill>
                      <a:prstDash val="solid"/>
                      <a:round/>
                      <a:headEnd type="none" w="med" len="med"/>
                      <a:tailEnd type="none" w="med" len="med"/>
                    </a:lnB>
                    <a:solidFill>
                      <a:srgbClr val="C5D9F1"/>
                    </a:solidFill>
                  </a:tcPr>
                </a:tc>
                <a:tc>
                  <a:txBody>
                    <a:bodyPr/>
                    <a:lstStyle/>
                    <a:p>
                      <a:pPr algn="l" fontAlgn="b"/>
                      <a:endParaRPr lang="en-US" sz="900" b="0" i="0" u="none" strike="noStrike" dirty="0">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r" fontAlgn="b"/>
                      <a:r>
                        <a:rPr lang="en-US" sz="700" b="0" i="0" u="none" strike="noStrike" dirty="0">
                          <a:solidFill>
                            <a:srgbClr val="000000"/>
                          </a:solidFill>
                          <a:effectLst/>
                          <a:latin typeface="Arial" panose="020B0604020202020204" pitchFamily="34" charset="0"/>
                        </a:rPr>
                        <a:t>118,288.31</a:t>
                      </a:r>
                    </a:p>
                  </a:txBody>
                  <a:tcPr marL="0" marR="0" marT="0" marB="0" anchor="b">
                    <a:lnL>
                      <a:noFill/>
                    </a:lnL>
                    <a:lnR>
                      <a:noFill/>
                    </a:lnR>
                    <a:lnT>
                      <a:noFill/>
                    </a:lnT>
                    <a:lnB w="12700" cap="flat" cmpd="sng" algn="ctr">
                      <a:solidFill>
                        <a:srgbClr val="000000"/>
                      </a:solidFill>
                      <a:prstDash val="solid"/>
                      <a:round/>
                      <a:headEnd type="none" w="med" len="med"/>
                      <a:tailEnd type="none" w="med" len="med"/>
                    </a:lnB>
                    <a:solidFill>
                      <a:srgbClr val="8DB4E3"/>
                    </a:solidFill>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0" marR="0" marT="0" marB="0" anchor="b">
                    <a:lnL>
                      <a:noFill/>
                    </a:lnL>
                    <a:lnR>
                      <a:noFill/>
                    </a:lnR>
                    <a:lnT>
                      <a:noFill/>
                    </a:lnT>
                    <a:lnB>
                      <a:noFill/>
                    </a:lnB>
                  </a:tcPr>
                </a:tc>
                <a:tc>
                  <a:txBody>
                    <a:bodyPr/>
                    <a:lstStyle/>
                    <a:p>
                      <a:pPr algn="r" fontAlgn="b"/>
                      <a:r>
                        <a:rPr lang="en-US" sz="700" b="0" i="0" u="none" strike="noStrike" dirty="0">
                          <a:solidFill>
                            <a:srgbClr val="000000"/>
                          </a:solidFill>
                          <a:effectLst/>
                          <a:latin typeface="Arial" panose="020B0604020202020204" pitchFamily="34" charset="0"/>
                        </a:rPr>
                        <a:t>118,150.45</a:t>
                      </a:r>
                    </a:p>
                  </a:txBody>
                  <a:tcPr marL="0" marR="0" marT="0" marB="0" anchor="b">
                    <a:lnL>
                      <a:noFill/>
                    </a:lnL>
                    <a:lnR>
                      <a:noFill/>
                    </a:lnR>
                    <a:lnT>
                      <a:noFill/>
                    </a:lnT>
                    <a:lnB w="12700" cap="flat" cmpd="sng" algn="ctr">
                      <a:solidFill>
                        <a:srgbClr val="000000"/>
                      </a:solidFill>
                      <a:prstDash val="solid"/>
                      <a:round/>
                      <a:headEnd type="none" w="med" len="med"/>
                      <a:tailEnd type="none" w="med" len="med"/>
                    </a:lnB>
                    <a:solidFill>
                      <a:srgbClr val="FFFF99"/>
                    </a:solidFill>
                  </a:tcPr>
                </a:tc>
                <a:tc>
                  <a:txBody>
                    <a:bodyPr/>
                    <a:lstStyle/>
                    <a:p>
                      <a:pPr algn="l" fontAlgn="b"/>
                      <a:r>
                        <a:rPr lang="en-US" sz="700" b="0" i="0" u="none" strike="noStrike" dirty="0">
                          <a:solidFill>
                            <a:srgbClr val="000000"/>
                          </a:solidFill>
                          <a:effectLst/>
                          <a:latin typeface="Arial" panose="020B0604020202020204" pitchFamily="34" charset="0"/>
                        </a:rPr>
                        <a:t> </a:t>
                      </a:r>
                    </a:p>
                  </a:txBody>
                  <a:tcPr marL="0" marR="0" marT="0" marB="0" anchor="b">
                    <a:lnL>
                      <a:noFill/>
                    </a:lnL>
                    <a:lnR>
                      <a:noFill/>
                    </a:lnR>
                    <a:lnT>
                      <a:noFill/>
                    </a:lnT>
                    <a:lnB w="12700" cap="flat" cmpd="sng" algn="ctr">
                      <a:solidFill>
                        <a:srgbClr val="000000"/>
                      </a:solidFill>
                      <a:prstDash val="solid"/>
                      <a:round/>
                      <a:headEnd type="none" w="med" len="med"/>
                      <a:tailEnd type="none" w="med" len="med"/>
                    </a:lnB>
                    <a:solidFill>
                      <a:srgbClr val="000000"/>
                    </a:solidFill>
                  </a:tcPr>
                </a:tc>
                <a:tc>
                  <a:txBody>
                    <a:bodyPr/>
                    <a:lstStyle/>
                    <a:p>
                      <a:pPr algn="r" fontAlgn="b"/>
                      <a:r>
                        <a:rPr lang="en-US" sz="700" b="0" i="0" u="none" strike="noStrike" dirty="0">
                          <a:solidFill>
                            <a:srgbClr val="000000"/>
                          </a:solidFill>
                          <a:effectLst/>
                          <a:latin typeface="Arial" panose="020B0604020202020204" pitchFamily="34" charset="0"/>
                        </a:rPr>
                        <a:t>56,733.73</a:t>
                      </a:r>
                    </a:p>
                  </a:txBody>
                  <a:tcPr marL="0" marR="0" marT="0" marB="0" anchor="b">
                    <a:lnL>
                      <a:noFill/>
                    </a:lnL>
                    <a:lnR>
                      <a:noFill/>
                    </a:lnR>
                    <a:lnT>
                      <a:noFill/>
                    </a:lnT>
                    <a:lnB w="12700" cap="flat" cmpd="sng" algn="ctr">
                      <a:solidFill>
                        <a:srgbClr val="000000"/>
                      </a:solidFill>
                      <a:prstDash val="solid"/>
                      <a:round/>
                      <a:headEnd type="none" w="med" len="med"/>
                      <a:tailEnd type="none" w="med" len="med"/>
                    </a:lnB>
                    <a:solidFill>
                      <a:srgbClr val="FFFF99"/>
                    </a:solidFill>
                  </a:tcPr>
                </a:tc>
                <a:tc>
                  <a:txBody>
                    <a:bodyPr/>
                    <a:lstStyle/>
                    <a:p>
                      <a:pPr algn="r" fontAlgn="b"/>
                      <a:r>
                        <a:rPr lang="en-US" sz="700" b="0" i="0" u="none" strike="noStrike" dirty="0">
                          <a:solidFill>
                            <a:srgbClr val="000000"/>
                          </a:solidFill>
                          <a:effectLst/>
                          <a:latin typeface="Arial" panose="020B0604020202020204" pitchFamily="34" charset="0"/>
                        </a:rPr>
                        <a:t>78,266.27</a:t>
                      </a:r>
                    </a:p>
                  </a:txBody>
                  <a:tcPr marL="0" marR="0" marT="0" marB="0" anchor="b">
                    <a:lnL>
                      <a:noFill/>
                    </a:lnL>
                    <a:lnR>
                      <a:noFill/>
                    </a:lnR>
                    <a:lnT>
                      <a:noFill/>
                    </a:lnT>
                    <a:lnB w="12700" cap="flat" cmpd="sng" algn="ctr">
                      <a:solidFill>
                        <a:srgbClr val="000000"/>
                      </a:solidFill>
                      <a:prstDash val="solid"/>
                      <a:round/>
                      <a:headEnd type="none" w="med" len="med"/>
                      <a:tailEnd type="none" w="med" len="med"/>
                    </a:lnB>
                    <a:solidFill>
                      <a:srgbClr val="FFFF99"/>
                    </a:solidFill>
                  </a:tcPr>
                </a:tc>
                <a:tc>
                  <a:txBody>
                    <a:bodyPr/>
                    <a:lstStyle/>
                    <a:p>
                      <a:pPr algn="l" fontAlgn="b"/>
                      <a:r>
                        <a:rPr lang="en-US" sz="700" b="0" i="0" u="none" strike="noStrike" dirty="0">
                          <a:solidFill>
                            <a:srgbClr val="000000"/>
                          </a:solidFill>
                          <a:effectLst/>
                          <a:latin typeface="Arial" panose="020B0604020202020204" pitchFamily="34" charset="0"/>
                        </a:rPr>
                        <a:t> </a:t>
                      </a:r>
                    </a:p>
                  </a:txBody>
                  <a:tcPr marL="0" marR="0" marT="0"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r" fontAlgn="b"/>
                      <a:r>
                        <a:rPr lang="en-US" sz="700" b="0" i="0" u="none" strike="noStrike" dirty="0">
                          <a:solidFill>
                            <a:srgbClr val="000000"/>
                          </a:solidFill>
                          <a:effectLst/>
                          <a:latin typeface="Arial" panose="020B0604020202020204" pitchFamily="34" charset="0"/>
                        </a:rPr>
                        <a:t>135,000.00</a:t>
                      </a:r>
                    </a:p>
                  </a:txBody>
                  <a:tcPr marL="0" marR="0" marT="0" marB="0" anchor="b">
                    <a:lnL>
                      <a:noFill/>
                    </a:lnL>
                    <a:lnR>
                      <a:noFill/>
                    </a:lnR>
                    <a:lnT>
                      <a:noFill/>
                    </a:lnT>
                    <a:lnB w="12700" cap="flat" cmpd="sng" algn="ctr">
                      <a:solidFill>
                        <a:srgbClr val="000000"/>
                      </a:solidFill>
                      <a:prstDash val="solid"/>
                      <a:round/>
                      <a:headEnd type="none" w="med" len="med"/>
                      <a:tailEnd type="none" w="med" len="med"/>
                    </a:lnB>
                    <a:solidFill>
                      <a:srgbClr val="FFFF99"/>
                    </a:solidFill>
                  </a:tcPr>
                </a:tc>
                <a:tc>
                  <a:txBody>
                    <a:bodyPr/>
                    <a:lstStyle/>
                    <a:p>
                      <a:pPr algn="l" fontAlgn="b"/>
                      <a:r>
                        <a:rPr lang="en-US" sz="700" b="0" i="0" u="none" strike="noStrike" dirty="0">
                          <a:solidFill>
                            <a:srgbClr val="000000"/>
                          </a:solidFill>
                          <a:effectLst/>
                          <a:latin typeface="Arial" panose="020B0604020202020204" pitchFamily="34" charset="0"/>
                        </a:rPr>
                        <a:t> </a:t>
                      </a:r>
                    </a:p>
                  </a:txBody>
                  <a:tcPr marL="0" marR="0" marT="0"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r" fontAlgn="b"/>
                      <a:r>
                        <a:rPr lang="en-US" sz="700" b="0" i="0" u="none" strike="noStrike" dirty="0">
                          <a:solidFill>
                            <a:srgbClr val="000000"/>
                          </a:solidFill>
                          <a:effectLst/>
                          <a:latin typeface="Arial" panose="020B0604020202020204" pitchFamily="34" charset="0"/>
                        </a:rPr>
                        <a:t>135,000.00</a:t>
                      </a:r>
                    </a:p>
                  </a:txBody>
                  <a:tcPr marL="0" marR="0" marT="0" marB="0" anchor="b">
                    <a:lnL>
                      <a:noFill/>
                    </a:lnL>
                    <a:lnR>
                      <a:noFill/>
                    </a:lnR>
                    <a:lnT>
                      <a:noFill/>
                    </a:lnT>
                    <a:lnB w="12700" cap="flat" cmpd="sng" algn="ctr">
                      <a:solidFill>
                        <a:srgbClr val="000000"/>
                      </a:solidFill>
                      <a:prstDash val="solid"/>
                      <a:round/>
                      <a:headEnd type="none" w="med" len="med"/>
                      <a:tailEnd type="none" w="med" len="med"/>
                    </a:lnB>
                    <a:solidFill>
                      <a:srgbClr val="CCFF66"/>
                    </a:solidFill>
                  </a:tcPr>
                </a:tc>
                <a:tc>
                  <a:txBody>
                    <a:bodyPr/>
                    <a:lstStyle/>
                    <a:p>
                      <a:pPr algn="l" fontAlgn="b"/>
                      <a:r>
                        <a:rPr lang="en-US" sz="700" b="0" i="0" u="none" strike="noStrike" dirty="0">
                          <a:solidFill>
                            <a:srgbClr val="000000"/>
                          </a:solidFill>
                          <a:effectLst/>
                          <a:latin typeface="Arial" panose="020B0604020202020204" pitchFamily="34" charset="0"/>
                        </a:rPr>
                        <a:t> </a:t>
                      </a:r>
                    </a:p>
                  </a:txBody>
                  <a:tcPr marL="0" marR="0" marT="0" marB="0" anchor="b">
                    <a:lnL>
                      <a:noFill/>
                    </a:lnL>
                    <a:lnR>
                      <a:noFill/>
                    </a:lnR>
                    <a:lnT>
                      <a:noFill/>
                    </a:lnT>
                    <a:lnB w="12700" cap="flat" cmpd="sng" algn="ctr">
                      <a:solidFill>
                        <a:srgbClr val="000000"/>
                      </a:solidFill>
                      <a:prstDash val="solid"/>
                      <a:round/>
                      <a:headEnd type="none" w="med" len="med"/>
                      <a:tailEnd type="none" w="med" len="med"/>
                    </a:lnB>
                    <a:solidFill>
                      <a:srgbClr val="000000"/>
                    </a:solidFill>
                  </a:tcPr>
                </a:tc>
                <a:tc>
                  <a:txBody>
                    <a:bodyPr/>
                    <a:lstStyle/>
                    <a:p>
                      <a:pPr algn="r" fontAlgn="b"/>
                      <a:r>
                        <a:rPr lang="en-US" sz="700" b="0" i="0" u="none" strike="noStrike" dirty="0">
                          <a:solidFill>
                            <a:srgbClr val="000000"/>
                          </a:solidFill>
                          <a:effectLst/>
                          <a:latin typeface="Arial" panose="020B0604020202020204" pitchFamily="34" charset="0"/>
                        </a:rPr>
                        <a:t>135,000.00</a:t>
                      </a:r>
                    </a:p>
                  </a:txBody>
                  <a:tcPr marL="0" marR="0" marT="0" marB="0" anchor="b">
                    <a:lnL>
                      <a:noFill/>
                    </a:lnL>
                    <a:lnR>
                      <a:noFill/>
                    </a:lnR>
                    <a:lnT>
                      <a:noFill/>
                    </a:lnT>
                    <a:lnB w="12700" cap="flat" cmpd="sng" algn="ctr">
                      <a:solidFill>
                        <a:srgbClr val="000000"/>
                      </a:solidFill>
                      <a:prstDash val="solid"/>
                      <a:round/>
                      <a:headEnd type="none" w="med" len="med"/>
                      <a:tailEnd type="none" w="med" len="med"/>
                    </a:lnB>
                    <a:solidFill>
                      <a:srgbClr val="CCFF66"/>
                    </a:solidFill>
                  </a:tcPr>
                </a:tc>
                <a:extLst>
                  <a:ext uri="{0D108BD9-81ED-4DB2-BD59-A6C34878D82A}">
                    <a16:rowId xmlns:a16="http://schemas.microsoft.com/office/drawing/2014/main" val="2168583219"/>
                  </a:ext>
                </a:extLst>
              </a:tr>
              <a:tr h="162501">
                <a:tc>
                  <a:txBody>
                    <a:bodyPr/>
                    <a:lstStyle/>
                    <a:p>
                      <a:pPr algn="l" fontAlgn="b"/>
                      <a:endParaRPr lang="en-US" sz="700" b="1" i="0" u="none" strike="noStrike" dirty="0">
                        <a:solidFill>
                          <a:srgbClr val="000000"/>
                        </a:solidFill>
                        <a:effectLst/>
                        <a:latin typeface="Arial" panose="020B0604020202020204" pitchFamily="34" charset="0"/>
                      </a:endParaRPr>
                    </a:p>
                  </a:txBody>
                  <a:tcPr marL="0" marR="0" marT="0" marB="0" anchor="b">
                    <a:lnL>
                      <a:noFill/>
                    </a:lnL>
                    <a:lnR>
                      <a:noFill/>
                    </a:lnR>
                    <a:lnT>
                      <a:noFill/>
                    </a:lnT>
                    <a:lnB>
                      <a:noFill/>
                    </a:lnB>
                  </a:tcPr>
                </a:tc>
                <a:tc gridSpan="6">
                  <a:txBody>
                    <a:bodyPr/>
                    <a:lstStyle/>
                    <a:p>
                      <a:pPr algn="l" fontAlgn="b"/>
                      <a:r>
                        <a:rPr lang="en-US" sz="700" b="1" i="0" u="none" strike="noStrike" dirty="0">
                          <a:solidFill>
                            <a:srgbClr val="000000"/>
                          </a:solidFill>
                          <a:effectLst/>
                          <a:latin typeface="Arial" panose="020B0604020202020204" pitchFamily="34" charset="0"/>
                        </a:rPr>
                        <a:t>Total 41200 · OTHER TAXES</a:t>
                      </a:r>
                    </a:p>
                  </a:txBody>
                  <a:tcPr marL="0" marR="0" marT="0" marB="0" anchor="b">
                    <a:lnL>
                      <a:noFill/>
                    </a:lnL>
                    <a:lnR>
                      <a:noFill/>
                    </a:lnR>
                    <a:lnT>
                      <a:noFill/>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r" fontAlgn="b"/>
                      <a:r>
                        <a:rPr lang="en-US" sz="700" b="0" i="0" u="none" strike="noStrike" dirty="0">
                          <a:solidFill>
                            <a:srgbClr val="000000"/>
                          </a:solidFill>
                          <a:effectLst/>
                          <a:latin typeface="Arial" panose="020B0604020202020204" pitchFamily="34" charset="0"/>
                        </a:rPr>
                        <a:t>107,633.39</a:t>
                      </a:r>
                    </a:p>
                  </a:txBody>
                  <a:tcPr marL="0" marR="0" marT="0" marB="0" anchor="b">
                    <a:lnL>
                      <a:noFill/>
                    </a:lnL>
                    <a:lnR>
                      <a:noFill/>
                    </a:lnR>
                    <a:lnT w="12700" cap="flat" cmpd="sng" algn="ctr">
                      <a:solidFill>
                        <a:srgbClr val="000000"/>
                      </a:solidFill>
                      <a:prstDash val="solid"/>
                      <a:round/>
                      <a:headEnd type="none" w="med" len="med"/>
                      <a:tailEnd type="none" w="med" len="med"/>
                    </a:lnT>
                    <a:lnB>
                      <a:noFill/>
                    </a:lnB>
                    <a:solidFill>
                      <a:srgbClr val="C5D9F1"/>
                    </a:solidFill>
                  </a:tcPr>
                </a:tc>
                <a:tc>
                  <a:txBody>
                    <a:bodyPr/>
                    <a:lstStyle/>
                    <a:p>
                      <a:pPr algn="l" fontAlgn="b"/>
                      <a:endParaRPr lang="en-US" sz="900" b="0" i="0" u="none" strike="noStrike" dirty="0">
                        <a:solidFill>
                          <a:srgbClr val="000000"/>
                        </a:solidFill>
                        <a:effectLst/>
                        <a:latin typeface="Calibri" panose="020F0502020204030204" pitchFamily="34" charset="0"/>
                      </a:endParaRPr>
                    </a:p>
                  </a:txBody>
                  <a:tcPr marL="0" marR="0" marT="0" marB="0" anchor="b">
                    <a:lnL>
                      <a:noFill/>
                    </a:lnL>
                    <a:lnR>
                      <a:noFill/>
                    </a:lnR>
                    <a:lnT>
                      <a:noFill/>
                    </a:lnT>
                    <a:lnB>
                      <a:noFill/>
                    </a:lnB>
                  </a:tcPr>
                </a:tc>
                <a:tc>
                  <a:txBody>
                    <a:bodyPr/>
                    <a:lstStyle/>
                    <a:p>
                      <a:pPr algn="r" fontAlgn="b"/>
                      <a:r>
                        <a:rPr lang="en-US" sz="700" b="0" i="0" u="none" strike="noStrike" dirty="0">
                          <a:solidFill>
                            <a:srgbClr val="000000"/>
                          </a:solidFill>
                          <a:effectLst/>
                          <a:latin typeface="Arial" panose="020B0604020202020204" pitchFamily="34" charset="0"/>
                        </a:rPr>
                        <a:t>118,288.31</a:t>
                      </a:r>
                    </a:p>
                  </a:txBody>
                  <a:tcPr marL="0" marR="0" marT="0" marB="0" anchor="b">
                    <a:lnL>
                      <a:noFill/>
                    </a:lnL>
                    <a:lnR>
                      <a:noFill/>
                    </a:lnR>
                    <a:lnT w="12700" cap="flat" cmpd="sng" algn="ctr">
                      <a:solidFill>
                        <a:srgbClr val="000000"/>
                      </a:solidFill>
                      <a:prstDash val="solid"/>
                      <a:round/>
                      <a:headEnd type="none" w="med" len="med"/>
                      <a:tailEnd type="none" w="med" len="med"/>
                    </a:lnT>
                    <a:lnB>
                      <a:noFill/>
                    </a:lnB>
                    <a:solidFill>
                      <a:srgbClr val="8DB4E3"/>
                    </a:solidFill>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0" marR="0" marT="0" marB="0" anchor="b">
                    <a:lnL>
                      <a:noFill/>
                    </a:lnL>
                    <a:lnR>
                      <a:noFill/>
                    </a:lnR>
                    <a:lnT>
                      <a:noFill/>
                    </a:lnT>
                    <a:lnB>
                      <a:noFill/>
                    </a:lnB>
                  </a:tcPr>
                </a:tc>
                <a:tc>
                  <a:txBody>
                    <a:bodyPr/>
                    <a:lstStyle/>
                    <a:p>
                      <a:pPr algn="r" fontAlgn="b"/>
                      <a:r>
                        <a:rPr lang="en-US" sz="700" b="0" i="0" u="none" strike="noStrike" dirty="0">
                          <a:solidFill>
                            <a:srgbClr val="000000"/>
                          </a:solidFill>
                          <a:effectLst/>
                          <a:latin typeface="Arial" panose="020B0604020202020204" pitchFamily="34" charset="0"/>
                        </a:rPr>
                        <a:t>118,150.45</a:t>
                      </a:r>
                    </a:p>
                  </a:txBody>
                  <a:tcPr marL="0" marR="0" marT="0" marB="0" anchor="b">
                    <a:lnL>
                      <a:noFill/>
                    </a:lnL>
                    <a:lnR>
                      <a:noFill/>
                    </a:lnR>
                    <a:lnT w="12700" cap="flat" cmpd="sng" algn="ctr">
                      <a:solidFill>
                        <a:srgbClr val="000000"/>
                      </a:solidFill>
                      <a:prstDash val="solid"/>
                      <a:round/>
                      <a:headEnd type="none" w="med" len="med"/>
                      <a:tailEnd type="none" w="med" len="med"/>
                    </a:lnT>
                    <a:lnB>
                      <a:noFill/>
                    </a:lnB>
                    <a:solidFill>
                      <a:srgbClr val="FFFF99"/>
                    </a:solidFill>
                  </a:tcPr>
                </a:tc>
                <a:tc>
                  <a:txBody>
                    <a:bodyPr/>
                    <a:lstStyle/>
                    <a:p>
                      <a:pPr algn="l" fontAlgn="b"/>
                      <a:r>
                        <a:rPr lang="en-US" sz="700" b="0" i="0" u="none" strike="noStrike" dirty="0">
                          <a:solidFill>
                            <a:srgbClr val="000000"/>
                          </a:solidFill>
                          <a:effectLst/>
                          <a:latin typeface="Arial" panose="020B0604020202020204" pitchFamily="34" charset="0"/>
                        </a:rPr>
                        <a:t> </a:t>
                      </a:r>
                    </a:p>
                  </a:txBody>
                  <a:tcPr marL="0" marR="0" marT="0" marB="0" anchor="b">
                    <a:lnL>
                      <a:noFill/>
                    </a:lnL>
                    <a:lnR>
                      <a:noFill/>
                    </a:lnR>
                    <a:lnT w="12700" cap="flat" cmpd="sng" algn="ctr">
                      <a:solidFill>
                        <a:srgbClr val="000000"/>
                      </a:solidFill>
                      <a:prstDash val="solid"/>
                      <a:round/>
                      <a:headEnd type="none" w="med" len="med"/>
                      <a:tailEnd type="none" w="med" len="med"/>
                    </a:lnT>
                    <a:lnB>
                      <a:noFill/>
                    </a:lnB>
                    <a:solidFill>
                      <a:srgbClr val="000000"/>
                    </a:solidFill>
                  </a:tcPr>
                </a:tc>
                <a:tc>
                  <a:txBody>
                    <a:bodyPr/>
                    <a:lstStyle/>
                    <a:p>
                      <a:pPr algn="r" fontAlgn="b"/>
                      <a:r>
                        <a:rPr lang="en-US" sz="700" b="0" i="0" u="none" strike="noStrike" dirty="0">
                          <a:solidFill>
                            <a:srgbClr val="000000"/>
                          </a:solidFill>
                          <a:effectLst/>
                          <a:latin typeface="Arial" panose="020B0604020202020204" pitchFamily="34" charset="0"/>
                        </a:rPr>
                        <a:t>56,733.73</a:t>
                      </a:r>
                    </a:p>
                  </a:txBody>
                  <a:tcPr marL="0" marR="0" marT="0" marB="0" anchor="b">
                    <a:lnL>
                      <a:noFill/>
                    </a:lnL>
                    <a:lnR>
                      <a:noFill/>
                    </a:lnR>
                    <a:lnT w="12700" cap="flat" cmpd="sng" algn="ctr">
                      <a:solidFill>
                        <a:srgbClr val="000000"/>
                      </a:solidFill>
                      <a:prstDash val="solid"/>
                      <a:round/>
                      <a:headEnd type="none" w="med" len="med"/>
                      <a:tailEnd type="none" w="med" len="med"/>
                    </a:lnT>
                    <a:lnB>
                      <a:noFill/>
                    </a:lnB>
                    <a:solidFill>
                      <a:srgbClr val="FFFF99"/>
                    </a:solidFill>
                  </a:tcPr>
                </a:tc>
                <a:tc>
                  <a:txBody>
                    <a:bodyPr/>
                    <a:lstStyle/>
                    <a:p>
                      <a:pPr algn="r" fontAlgn="b"/>
                      <a:r>
                        <a:rPr lang="en-US" sz="700" b="0" i="0" u="none" strike="noStrike" dirty="0">
                          <a:solidFill>
                            <a:srgbClr val="000000"/>
                          </a:solidFill>
                          <a:effectLst/>
                          <a:latin typeface="Arial" panose="020B0604020202020204" pitchFamily="34" charset="0"/>
                        </a:rPr>
                        <a:t>78,266.27</a:t>
                      </a:r>
                    </a:p>
                  </a:txBody>
                  <a:tcPr marL="0" marR="0" marT="0" marB="0" anchor="b">
                    <a:lnL>
                      <a:noFill/>
                    </a:lnL>
                    <a:lnR>
                      <a:noFill/>
                    </a:lnR>
                    <a:lnT w="12700" cap="flat" cmpd="sng" algn="ctr">
                      <a:solidFill>
                        <a:srgbClr val="000000"/>
                      </a:solidFill>
                      <a:prstDash val="solid"/>
                      <a:round/>
                      <a:headEnd type="none" w="med" len="med"/>
                      <a:tailEnd type="none" w="med" len="med"/>
                    </a:lnT>
                    <a:lnB>
                      <a:noFill/>
                    </a:lnB>
                    <a:solidFill>
                      <a:srgbClr val="FFFF99"/>
                    </a:solidFill>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0" marR="0" marT="0"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r" fontAlgn="b"/>
                      <a:r>
                        <a:rPr lang="en-US" sz="700" b="0" i="0" u="none" strike="noStrike" dirty="0">
                          <a:solidFill>
                            <a:srgbClr val="000000"/>
                          </a:solidFill>
                          <a:effectLst/>
                          <a:latin typeface="Arial" panose="020B0604020202020204" pitchFamily="34" charset="0"/>
                        </a:rPr>
                        <a:t>135,000.00</a:t>
                      </a:r>
                    </a:p>
                  </a:txBody>
                  <a:tcPr marL="0" marR="0" marT="0" marB="0" anchor="b">
                    <a:lnL>
                      <a:noFill/>
                    </a:lnL>
                    <a:lnR>
                      <a:noFill/>
                    </a:lnR>
                    <a:lnT w="12700" cap="flat" cmpd="sng" algn="ctr">
                      <a:solidFill>
                        <a:srgbClr val="000000"/>
                      </a:solidFill>
                      <a:prstDash val="solid"/>
                      <a:round/>
                      <a:headEnd type="none" w="med" len="med"/>
                      <a:tailEnd type="none" w="med" len="med"/>
                    </a:lnT>
                    <a:lnB>
                      <a:noFill/>
                    </a:lnB>
                    <a:solidFill>
                      <a:srgbClr val="FFFF99"/>
                    </a:solidFill>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0" marR="0" marT="0"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r" fontAlgn="b"/>
                      <a:r>
                        <a:rPr lang="en-US" sz="700" b="0" i="0" u="none" strike="noStrike" dirty="0">
                          <a:solidFill>
                            <a:srgbClr val="000000"/>
                          </a:solidFill>
                          <a:effectLst/>
                          <a:latin typeface="Arial" panose="020B0604020202020204" pitchFamily="34" charset="0"/>
                        </a:rPr>
                        <a:t>135,000.00</a:t>
                      </a:r>
                    </a:p>
                  </a:txBody>
                  <a:tcPr marL="0" marR="0" marT="0" marB="0" anchor="b">
                    <a:lnL>
                      <a:noFill/>
                    </a:lnL>
                    <a:lnR>
                      <a:noFill/>
                    </a:lnR>
                    <a:lnT w="12700" cap="flat" cmpd="sng" algn="ctr">
                      <a:solidFill>
                        <a:srgbClr val="000000"/>
                      </a:solidFill>
                      <a:prstDash val="solid"/>
                      <a:round/>
                      <a:headEnd type="none" w="med" len="med"/>
                      <a:tailEnd type="none" w="med" len="med"/>
                    </a:lnT>
                    <a:lnB>
                      <a:noFill/>
                    </a:lnB>
                    <a:solidFill>
                      <a:srgbClr val="CCFF66"/>
                    </a:solidFill>
                  </a:tcPr>
                </a:tc>
                <a:tc>
                  <a:txBody>
                    <a:bodyPr/>
                    <a:lstStyle/>
                    <a:p>
                      <a:pPr algn="l" fontAlgn="b"/>
                      <a:r>
                        <a:rPr lang="en-US" sz="700" b="0" i="0" u="none" strike="noStrike" dirty="0">
                          <a:solidFill>
                            <a:srgbClr val="000000"/>
                          </a:solidFill>
                          <a:effectLst/>
                          <a:latin typeface="Arial" panose="020B0604020202020204" pitchFamily="34" charset="0"/>
                        </a:rPr>
                        <a:t> </a:t>
                      </a:r>
                    </a:p>
                  </a:txBody>
                  <a:tcPr marL="0" marR="0" marT="0" marB="0" anchor="b">
                    <a:lnL>
                      <a:noFill/>
                    </a:lnL>
                    <a:lnR>
                      <a:noFill/>
                    </a:lnR>
                    <a:lnT w="12700" cap="flat" cmpd="sng" algn="ctr">
                      <a:solidFill>
                        <a:srgbClr val="000000"/>
                      </a:solidFill>
                      <a:prstDash val="solid"/>
                      <a:round/>
                      <a:headEnd type="none" w="med" len="med"/>
                      <a:tailEnd type="none" w="med" len="med"/>
                    </a:lnT>
                    <a:lnB>
                      <a:noFill/>
                    </a:lnB>
                    <a:solidFill>
                      <a:srgbClr val="000000"/>
                    </a:solidFill>
                  </a:tcPr>
                </a:tc>
                <a:tc>
                  <a:txBody>
                    <a:bodyPr/>
                    <a:lstStyle/>
                    <a:p>
                      <a:pPr algn="r" fontAlgn="b"/>
                      <a:r>
                        <a:rPr lang="en-US" sz="700" b="0" i="0" u="none" strike="noStrike" dirty="0">
                          <a:solidFill>
                            <a:srgbClr val="000000"/>
                          </a:solidFill>
                          <a:effectLst/>
                          <a:latin typeface="Arial" panose="020B0604020202020204" pitchFamily="34" charset="0"/>
                        </a:rPr>
                        <a:t>135,000.00</a:t>
                      </a:r>
                    </a:p>
                  </a:txBody>
                  <a:tcPr marL="0" marR="0" marT="0" marB="0" anchor="b">
                    <a:lnL>
                      <a:noFill/>
                    </a:lnL>
                    <a:lnR>
                      <a:noFill/>
                    </a:lnR>
                    <a:lnT w="12700" cap="flat" cmpd="sng" algn="ctr">
                      <a:solidFill>
                        <a:srgbClr val="000000"/>
                      </a:solidFill>
                      <a:prstDash val="solid"/>
                      <a:round/>
                      <a:headEnd type="none" w="med" len="med"/>
                      <a:tailEnd type="none" w="med" len="med"/>
                    </a:lnT>
                    <a:lnB>
                      <a:noFill/>
                    </a:lnB>
                    <a:solidFill>
                      <a:srgbClr val="CCFF66"/>
                    </a:solidFill>
                  </a:tcPr>
                </a:tc>
                <a:extLst>
                  <a:ext uri="{0D108BD9-81ED-4DB2-BD59-A6C34878D82A}">
                    <a16:rowId xmlns:a16="http://schemas.microsoft.com/office/drawing/2014/main" val="991723100"/>
                  </a:ext>
                </a:extLst>
              </a:tr>
            </a:tbl>
          </a:graphicData>
        </a:graphic>
      </p:graphicFrame>
      <p:pic>
        <p:nvPicPr>
          <p:cNvPr id="3" name="Picture 2">
            <a:extLst>
              <a:ext uri="{FF2B5EF4-FFF2-40B4-BE49-F238E27FC236}">
                <a16:creationId xmlns:a16="http://schemas.microsoft.com/office/drawing/2014/main" id="{04D0DD39-979B-49E4-B24A-D83FE15E90A2}"/>
              </a:ext>
            </a:extLst>
          </p:cNvPr>
          <p:cNvPicPr>
            <a:picLocks noChangeAspect="1"/>
          </p:cNvPicPr>
          <p:nvPr/>
        </p:nvPicPr>
        <p:blipFill>
          <a:blip r:embed="rId3"/>
          <a:stretch>
            <a:fillRect/>
          </a:stretch>
        </p:blipFill>
        <p:spPr>
          <a:xfrm>
            <a:off x="401060" y="5482329"/>
            <a:ext cx="8419306" cy="1097375"/>
          </a:xfrm>
          <a:prstGeom prst="rect">
            <a:avLst/>
          </a:prstGeom>
        </p:spPr>
      </p:pic>
    </p:spTree>
    <p:extLst>
      <p:ext uri="{BB962C8B-B14F-4D97-AF65-F5344CB8AC3E}">
        <p14:creationId xmlns:p14="http://schemas.microsoft.com/office/powerpoint/2010/main" val="267046917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85338" y="0"/>
            <a:ext cx="8373683" cy="643776"/>
          </a:xfrm>
        </p:spPr>
        <p:txBody>
          <a:bodyPr>
            <a:normAutofit fontScale="90000"/>
          </a:bodyPr>
          <a:lstStyle/>
          <a:p>
            <a:r>
              <a:rPr lang="en-US" b="1" dirty="0"/>
              <a:t>Intergovernmental Revenue</a:t>
            </a:r>
          </a:p>
        </p:txBody>
      </p:sp>
      <p:graphicFrame>
        <p:nvGraphicFramePr>
          <p:cNvPr id="8" name="Content Placeholder 7">
            <a:extLst>
              <a:ext uri="{FF2B5EF4-FFF2-40B4-BE49-F238E27FC236}">
                <a16:creationId xmlns:a16="http://schemas.microsoft.com/office/drawing/2014/main" id="{ADAACC65-A554-4097-B3B8-E84F8247D2E5}"/>
              </a:ext>
            </a:extLst>
          </p:cNvPr>
          <p:cNvGraphicFramePr>
            <a:graphicFrameLocks noGrp="1" noChangeAspect="1"/>
          </p:cNvGraphicFramePr>
          <p:nvPr>
            <p:ph idx="1"/>
            <p:extLst>
              <p:ext uri="{D42A27DB-BD31-4B8C-83A1-F6EECF244321}">
                <p14:modId xmlns:p14="http://schemas.microsoft.com/office/powerpoint/2010/main" val="4165869009"/>
              </p:ext>
            </p:extLst>
          </p:nvPr>
        </p:nvGraphicFramePr>
        <p:xfrm>
          <a:off x="294838" y="869660"/>
          <a:ext cx="7886700" cy="3196218"/>
        </p:xfrm>
        <a:graphic>
          <a:graphicData uri="http://schemas.openxmlformats.org/presentationml/2006/ole">
            <mc:AlternateContent xmlns:mc="http://schemas.openxmlformats.org/markup-compatibility/2006">
              <mc:Choice xmlns:v="urn:schemas-microsoft-com:vml" Requires="v">
                <p:oleObj spid="_x0000_s5162" name="Worksheet" r:id="rId4" imgW="8982000" imgH="3639600" progId="Excel.Sheet.8">
                  <p:embed/>
                </p:oleObj>
              </mc:Choice>
              <mc:Fallback>
                <p:oleObj name="Worksheet" r:id="rId4" imgW="8982000" imgH="3639600" progId="Excel.Sheet.8">
                  <p:embed/>
                  <p:pic>
                    <p:nvPicPr>
                      <p:cNvPr id="6" name="Object 5">
                        <a:extLst>
                          <a:ext uri="{FF2B5EF4-FFF2-40B4-BE49-F238E27FC236}">
                            <a16:creationId xmlns:a16="http://schemas.microsoft.com/office/drawing/2014/main" id="{C8CB8870-3A05-458B-9145-4721BB46A691}"/>
                          </a:ext>
                        </a:extLst>
                      </p:cNvPr>
                      <p:cNvPicPr/>
                      <p:nvPr/>
                    </p:nvPicPr>
                    <p:blipFill>
                      <a:blip r:embed="rId5"/>
                      <a:stretch>
                        <a:fillRect/>
                      </a:stretch>
                    </p:blipFill>
                    <p:spPr>
                      <a:xfrm>
                        <a:off x="294838" y="869660"/>
                        <a:ext cx="7886700" cy="3196218"/>
                      </a:xfrm>
                      <a:prstGeom prst="rect">
                        <a:avLst/>
                      </a:prstGeom>
                    </p:spPr>
                  </p:pic>
                </p:oleObj>
              </mc:Fallback>
            </mc:AlternateContent>
          </a:graphicData>
        </a:graphic>
      </p:graphicFrame>
      <p:sp>
        <p:nvSpPr>
          <p:cNvPr id="3" name="TextBox 2">
            <a:extLst>
              <a:ext uri="{FF2B5EF4-FFF2-40B4-BE49-F238E27FC236}">
                <a16:creationId xmlns:a16="http://schemas.microsoft.com/office/drawing/2014/main" id="{AF89B98E-A6D5-46B2-A03A-07C1DBCA9519}"/>
              </a:ext>
            </a:extLst>
          </p:cNvPr>
          <p:cNvSpPr txBox="1"/>
          <p:nvPr/>
        </p:nvSpPr>
        <p:spPr>
          <a:xfrm>
            <a:off x="380999" y="4933950"/>
            <a:ext cx="7534276" cy="369332"/>
          </a:xfrm>
          <a:prstGeom prst="rect">
            <a:avLst/>
          </a:prstGeom>
          <a:noFill/>
        </p:spPr>
        <p:txBody>
          <a:bodyPr wrap="square" rtlCol="0">
            <a:spAutoFit/>
          </a:bodyPr>
          <a:lstStyle/>
          <a:p>
            <a:r>
              <a:rPr lang="en-US" dirty="0"/>
              <a:t>Slight reduction in Intergovernmental Revenue, $0 Budgeted for LRIP Aid </a:t>
            </a:r>
          </a:p>
        </p:txBody>
      </p:sp>
    </p:spTree>
    <p:extLst>
      <p:ext uri="{BB962C8B-B14F-4D97-AF65-F5344CB8AC3E}">
        <p14:creationId xmlns:p14="http://schemas.microsoft.com/office/powerpoint/2010/main" val="36386917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5807" y="303627"/>
            <a:ext cx="8373683" cy="643776"/>
          </a:xfrm>
        </p:spPr>
        <p:txBody>
          <a:bodyPr>
            <a:normAutofit fontScale="90000"/>
          </a:bodyPr>
          <a:lstStyle/>
          <a:p>
            <a:r>
              <a:rPr lang="en-US" b="1" dirty="0"/>
              <a:t>Town License / Permitting Income</a:t>
            </a:r>
          </a:p>
        </p:txBody>
      </p:sp>
      <p:sp>
        <p:nvSpPr>
          <p:cNvPr id="6" name="Content Placeholder 5"/>
          <p:cNvSpPr>
            <a:spLocks noGrp="1"/>
          </p:cNvSpPr>
          <p:nvPr>
            <p:ph idx="1"/>
          </p:nvPr>
        </p:nvSpPr>
        <p:spPr>
          <a:xfrm>
            <a:off x="425806" y="5844209"/>
            <a:ext cx="8373683" cy="666124"/>
          </a:xfrm>
          <a:ln>
            <a:solidFill>
              <a:schemeClr val="tx1"/>
            </a:solidFill>
          </a:ln>
        </p:spPr>
        <p:txBody>
          <a:bodyPr>
            <a:normAutofit/>
          </a:bodyPr>
          <a:lstStyle/>
          <a:p>
            <a:r>
              <a:rPr lang="en-US" sz="1800" dirty="0">
                <a:latin typeface="Arial" panose="020B0604020202020204" pitchFamily="34" charset="0"/>
                <a:cs typeface="Arial" panose="020B0604020202020204" pitchFamily="34" charset="0"/>
              </a:rPr>
              <a:t>44120 – Bi-Annual licensing (on year) </a:t>
            </a:r>
          </a:p>
          <a:p>
            <a:endParaRPr lang="en-US" sz="1800" dirty="0">
              <a:latin typeface="Arial" panose="020B0604020202020204" pitchFamily="34" charset="0"/>
              <a:cs typeface="Arial" panose="020B0604020202020204" pitchFamily="34" charset="0"/>
            </a:endParaRPr>
          </a:p>
          <a:p>
            <a:endParaRPr lang="en-US" sz="1800" dirty="0">
              <a:latin typeface="Arial" panose="020B0604020202020204" pitchFamily="34" charset="0"/>
              <a:cs typeface="Arial" panose="020B0604020202020204" pitchFamily="34" charset="0"/>
            </a:endParaRPr>
          </a:p>
        </p:txBody>
      </p:sp>
      <p:graphicFrame>
        <p:nvGraphicFramePr>
          <p:cNvPr id="8" name="Table 7">
            <a:extLst>
              <a:ext uri="{FF2B5EF4-FFF2-40B4-BE49-F238E27FC236}">
                <a16:creationId xmlns:a16="http://schemas.microsoft.com/office/drawing/2014/main" id="{5C572379-B812-4948-A78C-3DD8A46E0972}"/>
              </a:ext>
            </a:extLst>
          </p:cNvPr>
          <p:cNvGraphicFramePr>
            <a:graphicFrameLocks noGrp="1"/>
          </p:cNvGraphicFramePr>
          <p:nvPr>
            <p:extLst>
              <p:ext uri="{D42A27DB-BD31-4B8C-83A1-F6EECF244321}">
                <p14:modId xmlns:p14="http://schemas.microsoft.com/office/powerpoint/2010/main" val="1543873370"/>
              </p:ext>
            </p:extLst>
          </p:nvPr>
        </p:nvGraphicFramePr>
        <p:xfrm>
          <a:off x="425806" y="1359958"/>
          <a:ext cx="7886700" cy="2035848"/>
        </p:xfrm>
        <a:graphic>
          <a:graphicData uri="http://schemas.openxmlformats.org/drawingml/2006/table">
            <a:tbl>
              <a:tblPr/>
              <a:tblGrid>
                <a:gridCol w="525780">
                  <a:extLst>
                    <a:ext uri="{9D8B030D-6E8A-4147-A177-3AD203B41FA5}">
                      <a16:colId xmlns:a16="http://schemas.microsoft.com/office/drawing/2014/main" val="454617198"/>
                    </a:ext>
                  </a:extLst>
                </a:gridCol>
                <a:gridCol w="525780">
                  <a:extLst>
                    <a:ext uri="{9D8B030D-6E8A-4147-A177-3AD203B41FA5}">
                      <a16:colId xmlns:a16="http://schemas.microsoft.com/office/drawing/2014/main" val="3487217681"/>
                    </a:ext>
                  </a:extLst>
                </a:gridCol>
                <a:gridCol w="525780">
                  <a:extLst>
                    <a:ext uri="{9D8B030D-6E8A-4147-A177-3AD203B41FA5}">
                      <a16:colId xmlns:a16="http://schemas.microsoft.com/office/drawing/2014/main" val="3710236842"/>
                    </a:ext>
                  </a:extLst>
                </a:gridCol>
                <a:gridCol w="525780">
                  <a:extLst>
                    <a:ext uri="{9D8B030D-6E8A-4147-A177-3AD203B41FA5}">
                      <a16:colId xmlns:a16="http://schemas.microsoft.com/office/drawing/2014/main" val="4007797258"/>
                    </a:ext>
                  </a:extLst>
                </a:gridCol>
                <a:gridCol w="525780">
                  <a:extLst>
                    <a:ext uri="{9D8B030D-6E8A-4147-A177-3AD203B41FA5}">
                      <a16:colId xmlns:a16="http://schemas.microsoft.com/office/drawing/2014/main" val="806239642"/>
                    </a:ext>
                  </a:extLst>
                </a:gridCol>
                <a:gridCol w="525780">
                  <a:extLst>
                    <a:ext uri="{9D8B030D-6E8A-4147-A177-3AD203B41FA5}">
                      <a16:colId xmlns:a16="http://schemas.microsoft.com/office/drawing/2014/main" val="1825180695"/>
                    </a:ext>
                  </a:extLst>
                </a:gridCol>
                <a:gridCol w="525780">
                  <a:extLst>
                    <a:ext uri="{9D8B030D-6E8A-4147-A177-3AD203B41FA5}">
                      <a16:colId xmlns:a16="http://schemas.microsoft.com/office/drawing/2014/main" val="4111368891"/>
                    </a:ext>
                  </a:extLst>
                </a:gridCol>
                <a:gridCol w="525780">
                  <a:extLst>
                    <a:ext uri="{9D8B030D-6E8A-4147-A177-3AD203B41FA5}">
                      <a16:colId xmlns:a16="http://schemas.microsoft.com/office/drawing/2014/main" val="2211818776"/>
                    </a:ext>
                  </a:extLst>
                </a:gridCol>
                <a:gridCol w="525780">
                  <a:extLst>
                    <a:ext uri="{9D8B030D-6E8A-4147-A177-3AD203B41FA5}">
                      <a16:colId xmlns:a16="http://schemas.microsoft.com/office/drawing/2014/main" val="1396372245"/>
                    </a:ext>
                  </a:extLst>
                </a:gridCol>
                <a:gridCol w="525780">
                  <a:extLst>
                    <a:ext uri="{9D8B030D-6E8A-4147-A177-3AD203B41FA5}">
                      <a16:colId xmlns:a16="http://schemas.microsoft.com/office/drawing/2014/main" val="3625430480"/>
                    </a:ext>
                  </a:extLst>
                </a:gridCol>
                <a:gridCol w="525780">
                  <a:extLst>
                    <a:ext uri="{9D8B030D-6E8A-4147-A177-3AD203B41FA5}">
                      <a16:colId xmlns:a16="http://schemas.microsoft.com/office/drawing/2014/main" val="1857660298"/>
                    </a:ext>
                  </a:extLst>
                </a:gridCol>
                <a:gridCol w="525780">
                  <a:extLst>
                    <a:ext uri="{9D8B030D-6E8A-4147-A177-3AD203B41FA5}">
                      <a16:colId xmlns:a16="http://schemas.microsoft.com/office/drawing/2014/main" val="428952976"/>
                    </a:ext>
                  </a:extLst>
                </a:gridCol>
                <a:gridCol w="525780">
                  <a:extLst>
                    <a:ext uri="{9D8B030D-6E8A-4147-A177-3AD203B41FA5}">
                      <a16:colId xmlns:a16="http://schemas.microsoft.com/office/drawing/2014/main" val="3028531725"/>
                    </a:ext>
                  </a:extLst>
                </a:gridCol>
                <a:gridCol w="525780">
                  <a:extLst>
                    <a:ext uri="{9D8B030D-6E8A-4147-A177-3AD203B41FA5}">
                      <a16:colId xmlns:a16="http://schemas.microsoft.com/office/drawing/2014/main" val="2094298535"/>
                    </a:ext>
                  </a:extLst>
                </a:gridCol>
                <a:gridCol w="525780">
                  <a:extLst>
                    <a:ext uri="{9D8B030D-6E8A-4147-A177-3AD203B41FA5}">
                      <a16:colId xmlns:a16="http://schemas.microsoft.com/office/drawing/2014/main" val="4238054434"/>
                    </a:ext>
                  </a:extLst>
                </a:gridCol>
              </a:tblGrid>
              <a:tr h="164306">
                <a:tc>
                  <a:txBody>
                    <a:bodyPr/>
                    <a:lstStyle/>
                    <a:p>
                      <a:pPr algn="l" fontAlgn="b"/>
                      <a:endParaRPr lang="en-US" sz="900" b="0" i="0" u="none" strike="noStrike" dirty="0">
                        <a:effectLst/>
                        <a:latin typeface="Arial" panose="020B0604020202020204" pitchFamily="34" charset="0"/>
                      </a:endParaRPr>
                    </a:p>
                  </a:txBody>
                  <a:tcPr marL="8215" marR="8215" marT="8215" marB="0" anchor="b">
                    <a:lnL>
                      <a:noFill/>
                    </a:lnL>
                    <a:lnR>
                      <a:noFill/>
                    </a:lnR>
                    <a:lnT>
                      <a:noFill/>
                    </a:lnT>
                    <a:lnB>
                      <a:noFill/>
                    </a:lnB>
                  </a:tcPr>
                </a:tc>
                <a:tc>
                  <a:txBody>
                    <a:bodyPr/>
                    <a:lstStyle/>
                    <a:p>
                      <a:pPr algn="l" fontAlgn="b"/>
                      <a:endParaRPr lang="en-US" sz="900" b="0" i="0" u="none" strike="noStrike" dirty="0">
                        <a:effectLst/>
                        <a:latin typeface="Arial" panose="020B0604020202020204" pitchFamily="34" charset="0"/>
                      </a:endParaRPr>
                    </a:p>
                  </a:txBody>
                  <a:tcPr marL="8215" marR="8215" marT="8215" marB="0" anchor="b">
                    <a:lnL>
                      <a:noFill/>
                    </a:lnL>
                    <a:lnR>
                      <a:noFill/>
                    </a:lnR>
                    <a:lnT>
                      <a:noFill/>
                    </a:lnT>
                    <a:lnB>
                      <a:noFill/>
                    </a:lnB>
                  </a:tcPr>
                </a:tc>
                <a:tc>
                  <a:txBody>
                    <a:bodyPr/>
                    <a:lstStyle/>
                    <a:p>
                      <a:pPr algn="l" fontAlgn="b"/>
                      <a:endParaRPr lang="en-US" sz="900" b="0" i="0" u="none" strike="noStrike" dirty="0">
                        <a:effectLst/>
                        <a:latin typeface="Arial" panose="020B0604020202020204" pitchFamily="34" charset="0"/>
                      </a:endParaRPr>
                    </a:p>
                  </a:txBody>
                  <a:tcPr marL="8215" marR="8215" marT="8215" marB="0" anchor="b">
                    <a:lnL>
                      <a:noFill/>
                    </a:lnL>
                    <a:lnR>
                      <a:noFill/>
                    </a:lnR>
                    <a:lnT>
                      <a:noFill/>
                    </a:lnT>
                    <a:lnB>
                      <a:noFill/>
                    </a:lnB>
                  </a:tcPr>
                </a:tc>
                <a:tc>
                  <a:txBody>
                    <a:bodyPr/>
                    <a:lstStyle/>
                    <a:p>
                      <a:pPr algn="l" fontAlgn="b"/>
                      <a:endParaRPr lang="en-US" sz="900" b="0" i="0" u="none" strike="noStrike" dirty="0">
                        <a:effectLst/>
                        <a:latin typeface="Arial" panose="020B0604020202020204" pitchFamily="34" charset="0"/>
                      </a:endParaRPr>
                    </a:p>
                  </a:txBody>
                  <a:tcPr marL="8215" marR="8215" marT="8215" marB="0" anchor="b">
                    <a:lnL>
                      <a:noFill/>
                    </a:lnL>
                    <a:lnR>
                      <a:noFill/>
                    </a:lnR>
                    <a:lnT>
                      <a:noFill/>
                    </a:lnT>
                    <a:lnB>
                      <a:noFill/>
                    </a:lnB>
                  </a:tcPr>
                </a:tc>
                <a:tc>
                  <a:txBody>
                    <a:bodyPr/>
                    <a:lstStyle/>
                    <a:p>
                      <a:pPr algn="l" fontAlgn="b"/>
                      <a:endParaRPr lang="en-US" sz="900" b="0" i="0" u="none" strike="noStrike" dirty="0">
                        <a:effectLst/>
                        <a:latin typeface="Arial" panose="020B0604020202020204" pitchFamily="34" charset="0"/>
                      </a:endParaRPr>
                    </a:p>
                  </a:txBody>
                  <a:tcPr marL="8215" marR="8215" marT="8215" marB="0" anchor="b">
                    <a:lnL>
                      <a:noFill/>
                    </a:lnL>
                    <a:lnR>
                      <a:noFill/>
                    </a:lnR>
                    <a:lnT>
                      <a:noFill/>
                    </a:lnT>
                    <a:lnB>
                      <a:noFill/>
                    </a:lnB>
                  </a:tcPr>
                </a:tc>
                <a:tc>
                  <a:txBody>
                    <a:bodyPr/>
                    <a:lstStyle/>
                    <a:p>
                      <a:pPr algn="l" fontAlgn="b"/>
                      <a:endParaRPr lang="en-US" sz="900" b="0" i="0" u="none" strike="noStrike" dirty="0">
                        <a:effectLst/>
                        <a:latin typeface="Arial" panose="020B0604020202020204" pitchFamily="34" charset="0"/>
                      </a:endParaRPr>
                    </a:p>
                  </a:txBody>
                  <a:tcPr marL="8215" marR="8215" marT="8215" marB="0" anchor="b">
                    <a:lnL>
                      <a:noFill/>
                    </a:lnL>
                    <a:lnR>
                      <a:noFill/>
                    </a:lnR>
                    <a:lnT>
                      <a:noFill/>
                    </a:lnT>
                    <a:lnB>
                      <a:noFill/>
                    </a:lnB>
                  </a:tcPr>
                </a:tc>
                <a:tc>
                  <a:txBody>
                    <a:bodyPr/>
                    <a:lstStyle/>
                    <a:p>
                      <a:pPr algn="l" fontAlgn="b"/>
                      <a:endParaRPr lang="en-US" sz="900" b="0" i="0" u="none" strike="noStrike" dirty="0">
                        <a:effectLst/>
                        <a:latin typeface="Arial" panose="020B0604020202020204" pitchFamily="34" charset="0"/>
                      </a:endParaRPr>
                    </a:p>
                  </a:txBody>
                  <a:tcPr marL="8215" marR="8215" marT="8215" marB="0" anchor="b">
                    <a:lnL>
                      <a:noFill/>
                    </a:lnL>
                    <a:lnR>
                      <a:noFill/>
                    </a:lnR>
                    <a:lnT>
                      <a:noFill/>
                    </a:lnT>
                    <a:lnB>
                      <a:noFill/>
                    </a:lnB>
                  </a:tcPr>
                </a:tc>
                <a:tc>
                  <a:txBody>
                    <a:bodyPr/>
                    <a:lstStyle/>
                    <a:p>
                      <a:pPr algn="ctr" fontAlgn="b"/>
                      <a:r>
                        <a:rPr lang="en-US" sz="900" b="0" i="0" u="none" strike="noStrike" dirty="0">
                          <a:solidFill>
                            <a:srgbClr val="000000"/>
                          </a:solidFill>
                          <a:effectLst/>
                          <a:latin typeface="Calibri" panose="020F0502020204030204" pitchFamily="34" charset="0"/>
                        </a:rPr>
                        <a:t> </a:t>
                      </a:r>
                    </a:p>
                  </a:txBody>
                  <a:tcPr marL="8215" marR="8215" marT="8215" marB="0" anchor="b">
                    <a:lnL>
                      <a:noFill/>
                    </a:lnL>
                    <a:lnR>
                      <a:noFill/>
                    </a:lnR>
                    <a:lnT>
                      <a:noFill/>
                    </a:lnT>
                    <a:lnB>
                      <a:noFill/>
                    </a:lnB>
                    <a:solidFill>
                      <a:srgbClr val="CCCCFF"/>
                    </a:solidFill>
                  </a:tcPr>
                </a:tc>
                <a:tc>
                  <a:txBody>
                    <a:bodyPr/>
                    <a:lstStyle/>
                    <a:p>
                      <a:pPr algn="ctr" fontAlgn="b"/>
                      <a:r>
                        <a:rPr lang="en-US" sz="900" b="0" i="0" u="none" strike="noStrike" dirty="0">
                          <a:solidFill>
                            <a:srgbClr val="000000"/>
                          </a:solidFill>
                          <a:effectLst/>
                          <a:latin typeface="Calibri" panose="020F0502020204030204" pitchFamily="34" charset="0"/>
                        </a:rPr>
                        <a:t> </a:t>
                      </a:r>
                    </a:p>
                  </a:txBody>
                  <a:tcPr marL="8215" marR="8215" marT="8215" marB="0" anchor="b">
                    <a:lnL>
                      <a:noFill/>
                    </a:lnL>
                    <a:lnR>
                      <a:noFill/>
                    </a:lnR>
                    <a:lnT>
                      <a:noFill/>
                    </a:lnT>
                    <a:lnB>
                      <a:noFill/>
                    </a:lnB>
                    <a:solidFill>
                      <a:srgbClr val="99CCFF"/>
                    </a:solidFill>
                  </a:tcPr>
                </a:tc>
                <a:tc>
                  <a:txBody>
                    <a:bodyPr/>
                    <a:lstStyle/>
                    <a:p>
                      <a:pPr algn="ctr" fontAlgn="b"/>
                      <a:r>
                        <a:rPr lang="en-US" sz="700" b="1" i="0" u="none" strike="noStrike" dirty="0">
                          <a:effectLst/>
                          <a:latin typeface="Arial" panose="020B0604020202020204" pitchFamily="34" charset="0"/>
                        </a:rPr>
                        <a:t> </a:t>
                      </a:r>
                    </a:p>
                  </a:txBody>
                  <a:tcPr marL="8215" marR="8215" marT="8215" marB="0" anchor="b">
                    <a:lnL>
                      <a:noFill/>
                    </a:lnL>
                    <a:lnR>
                      <a:noFill/>
                    </a:lnR>
                    <a:lnT>
                      <a:noFill/>
                    </a:lnT>
                    <a:lnB>
                      <a:noFill/>
                    </a:lnB>
                    <a:solidFill>
                      <a:srgbClr val="FFFF99"/>
                    </a:solidFill>
                  </a:tcPr>
                </a:tc>
                <a:tc>
                  <a:txBody>
                    <a:bodyPr/>
                    <a:lstStyle/>
                    <a:p>
                      <a:pPr algn="ctr" fontAlgn="b"/>
                      <a:r>
                        <a:rPr lang="en-US" sz="700" b="1" i="0" u="none" strike="noStrike" dirty="0">
                          <a:effectLst/>
                          <a:latin typeface="Arial" panose="020B0604020202020204" pitchFamily="34" charset="0"/>
                        </a:rPr>
                        <a:t>Actual</a:t>
                      </a:r>
                    </a:p>
                  </a:txBody>
                  <a:tcPr marL="8215" marR="8215" marT="8215" marB="0" anchor="b">
                    <a:lnL>
                      <a:noFill/>
                    </a:lnL>
                    <a:lnR>
                      <a:noFill/>
                    </a:lnR>
                    <a:lnT>
                      <a:noFill/>
                    </a:lnT>
                    <a:lnB>
                      <a:noFill/>
                    </a:lnB>
                    <a:solidFill>
                      <a:srgbClr val="FFFF99"/>
                    </a:solidFill>
                  </a:tcPr>
                </a:tc>
                <a:tc>
                  <a:txBody>
                    <a:bodyPr/>
                    <a:lstStyle/>
                    <a:p>
                      <a:pPr algn="ctr" fontAlgn="b"/>
                      <a:r>
                        <a:rPr lang="en-US" sz="700" b="1" i="0" u="none" strike="noStrike" dirty="0">
                          <a:effectLst/>
                          <a:latin typeface="Arial" panose="020B0604020202020204" pitchFamily="34" charset="0"/>
                        </a:rPr>
                        <a:t>Estimated</a:t>
                      </a:r>
                    </a:p>
                  </a:txBody>
                  <a:tcPr marL="8215" marR="8215" marT="8215" marB="0" anchor="b">
                    <a:lnL>
                      <a:noFill/>
                    </a:lnL>
                    <a:lnR>
                      <a:noFill/>
                    </a:lnR>
                    <a:lnT>
                      <a:noFill/>
                    </a:lnT>
                    <a:lnB>
                      <a:noFill/>
                    </a:lnB>
                    <a:solidFill>
                      <a:srgbClr val="FFFF99"/>
                    </a:solidFill>
                  </a:tcPr>
                </a:tc>
                <a:tc>
                  <a:txBody>
                    <a:bodyPr/>
                    <a:lstStyle/>
                    <a:p>
                      <a:pPr algn="ctr" fontAlgn="b"/>
                      <a:r>
                        <a:rPr lang="en-US" sz="700" b="1" i="0" u="none" strike="noStrike" dirty="0">
                          <a:effectLst/>
                          <a:latin typeface="Arial" panose="020B0604020202020204" pitchFamily="34" charset="0"/>
                        </a:rPr>
                        <a:t>Estimated &amp;</a:t>
                      </a:r>
                    </a:p>
                  </a:txBody>
                  <a:tcPr marL="8215" marR="8215" marT="8215" marB="0" anchor="b">
                    <a:lnL>
                      <a:noFill/>
                    </a:lnL>
                    <a:lnR>
                      <a:noFill/>
                    </a:lnR>
                    <a:lnT>
                      <a:noFill/>
                    </a:lnT>
                    <a:lnB>
                      <a:noFill/>
                    </a:lnB>
                    <a:solidFill>
                      <a:srgbClr val="FFFF99"/>
                    </a:solidFill>
                  </a:tcPr>
                </a:tc>
                <a:tc>
                  <a:txBody>
                    <a:bodyPr/>
                    <a:lstStyle/>
                    <a:p>
                      <a:pPr algn="ctr" fontAlgn="b"/>
                      <a:r>
                        <a:rPr lang="en-US" sz="700" b="1" i="0" u="none" strike="noStrike" dirty="0">
                          <a:effectLst/>
                          <a:latin typeface="Arial" panose="020B0604020202020204" pitchFamily="34" charset="0"/>
                        </a:rPr>
                        <a:t>FINAL</a:t>
                      </a:r>
                    </a:p>
                  </a:txBody>
                  <a:tcPr marL="8215" marR="8215" marT="8215" marB="0" anchor="b">
                    <a:lnL>
                      <a:noFill/>
                    </a:lnL>
                    <a:lnR>
                      <a:noFill/>
                    </a:lnR>
                    <a:lnT>
                      <a:noFill/>
                    </a:lnT>
                    <a:lnB>
                      <a:noFill/>
                    </a:lnB>
                    <a:solidFill>
                      <a:srgbClr val="FFFF99"/>
                    </a:solidFill>
                  </a:tcPr>
                </a:tc>
                <a:tc>
                  <a:txBody>
                    <a:bodyPr/>
                    <a:lstStyle/>
                    <a:p>
                      <a:pPr algn="ctr" fontAlgn="b"/>
                      <a:r>
                        <a:rPr lang="en-US" sz="700" b="1" i="0" u="none" strike="noStrike" dirty="0">
                          <a:effectLst/>
                          <a:latin typeface="Arial" panose="020B0604020202020204" pitchFamily="34" charset="0"/>
                        </a:rPr>
                        <a:t>PROPOSED</a:t>
                      </a:r>
                    </a:p>
                  </a:txBody>
                  <a:tcPr marL="8215" marR="8215" marT="8215" marB="0" anchor="b">
                    <a:lnL>
                      <a:noFill/>
                    </a:lnL>
                    <a:lnR>
                      <a:noFill/>
                    </a:lnR>
                    <a:lnT>
                      <a:noFill/>
                    </a:lnT>
                    <a:lnB>
                      <a:noFill/>
                    </a:lnB>
                    <a:solidFill>
                      <a:srgbClr val="FFFF99"/>
                    </a:solidFill>
                  </a:tcPr>
                </a:tc>
                <a:extLst>
                  <a:ext uri="{0D108BD9-81ED-4DB2-BD59-A6C34878D82A}">
                    <a16:rowId xmlns:a16="http://schemas.microsoft.com/office/drawing/2014/main" val="2596885578"/>
                  </a:ext>
                </a:extLst>
              </a:tr>
              <a:tr h="254675">
                <a:tc>
                  <a:txBody>
                    <a:bodyPr/>
                    <a:lstStyle/>
                    <a:p>
                      <a:pPr algn="l" fontAlgn="b"/>
                      <a:endParaRPr lang="en-US" sz="900" b="0" i="0" u="none" strike="noStrike" dirty="0">
                        <a:effectLst/>
                        <a:latin typeface="Arial" panose="020B0604020202020204" pitchFamily="34" charset="0"/>
                      </a:endParaRPr>
                    </a:p>
                  </a:txBody>
                  <a:tcPr marL="8215" marR="8215" marT="8215" marB="0" anchor="b">
                    <a:lnL>
                      <a:noFill/>
                    </a:lnL>
                    <a:lnR>
                      <a:noFill/>
                    </a:lnR>
                    <a:lnT>
                      <a:noFill/>
                    </a:lnT>
                    <a:lnB>
                      <a:noFill/>
                    </a:lnB>
                  </a:tcPr>
                </a:tc>
                <a:tc>
                  <a:txBody>
                    <a:bodyPr/>
                    <a:lstStyle/>
                    <a:p>
                      <a:pPr algn="l" fontAlgn="b"/>
                      <a:endParaRPr lang="en-US" sz="900" b="0" i="0" u="none" strike="noStrike" dirty="0">
                        <a:effectLst/>
                        <a:latin typeface="Arial" panose="020B0604020202020204" pitchFamily="34" charset="0"/>
                      </a:endParaRPr>
                    </a:p>
                  </a:txBody>
                  <a:tcPr marL="8215" marR="8215" marT="8215" marB="0" anchor="b">
                    <a:lnL>
                      <a:noFill/>
                    </a:lnL>
                    <a:lnR>
                      <a:noFill/>
                    </a:lnR>
                    <a:lnT>
                      <a:noFill/>
                    </a:lnT>
                    <a:lnB>
                      <a:noFill/>
                    </a:lnB>
                  </a:tcPr>
                </a:tc>
                <a:tc>
                  <a:txBody>
                    <a:bodyPr/>
                    <a:lstStyle/>
                    <a:p>
                      <a:pPr algn="l" fontAlgn="b"/>
                      <a:endParaRPr lang="en-US" sz="900" b="0" i="0" u="none" strike="noStrike" dirty="0">
                        <a:effectLst/>
                        <a:latin typeface="Arial" panose="020B0604020202020204" pitchFamily="34" charset="0"/>
                      </a:endParaRPr>
                    </a:p>
                  </a:txBody>
                  <a:tcPr marL="8215" marR="8215" marT="8215" marB="0" anchor="b">
                    <a:lnL>
                      <a:noFill/>
                    </a:lnL>
                    <a:lnR>
                      <a:noFill/>
                    </a:lnR>
                    <a:lnT>
                      <a:noFill/>
                    </a:lnT>
                    <a:lnB>
                      <a:noFill/>
                    </a:lnB>
                  </a:tcPr>
                </a:tc>
                <a:tc>
                  <a:txBody>
                    <a:bodyPr/>
                    <a:lstStyle/>
                    <a:p>
                      <a:pPr algn="l" fontAlgn="b"/>
                      <a:endParaRPr lang="en-US" sz="900" b="0" i="0" u="none" strike="noStrike" dirty="0">
                        <a:effectLst/>
                        <a:latin typeface="Arial" panose="020B0604020202020204" pitchFamily="34" charset="0"/>
                      </a:endParaRPr>
                    </a:p>
                  </a:txBody>
                  <a:tcPr marL="8215" marR="8215" marT="8215" marB="0" anchor="b">
                    <a:lnL>
                      <a:noFill/>
                    </a:lnL>
                    <a:lnR>
                      <a:noFill/>
                    </a:lnR>
                    <a:lnT>
                      <a:noFill/>
                    </a:lnT>
                    <a:lnB>
                      <a:noFill/>
                    </a:lnB>
                  </a:tcPr>
                </a:tc>
                <a:tc>
                  <a:txBody>
                    <a:bodyPr/>
                    <a:lstStyle/>
                    <a:p>
                      <a:pPr algn="l" fontAlgn="b"/>
                      <a:endParaRPr lang="en-US" sz="900" b="0" i="0" u="none" strike="noStrike" dirty="0">
                        <a:effectLst/>
                        <a:latin typeface="Arial" panose="020B0604020202020204" pitchFamily="34" charset="0"/>
                      </a:endParaRPr>
                    </a:p>
                  </a:txBody>
                  <a:tcPr marL="8215" marR="8215" marT="8215" marB="0" anchor="b">
                    <a:lnL>
                      <a:noFill/>
                    </a:lnL>
                    <a:lnR>
                      <a:noFill/>
                    </a:lnR>
                    <a:lnT>
                      <a:noFill/>
                    </a:lnT>
                    <a:lnB>
                      <a:noFill/>
                    </a:lnB>
                  </a:tcPr>
                </a:tc>
                <a:tc>
                  <a:txBody>
                    <a:bodyPr/>
                    <a:lstStyle/>
                    <a:p>
                      <a:pPr algn="l" fontAlgn="b"/>
                      <a:endParaRPr lang="en-US" sz="900" b="0" i="0" u="none" strike="noStrike" dirty="0">
                        <a:effectLst/>
                        <a:latin typeface="Arial" panose="020B0604020202020204" pitchFamily="34" charset="0"/>
                      </a:endParaRPr>
                    </a:p>
                  </a:txBody>
                  <a:tcPr marL="8215" marR="8215" marT="8215" marB="0" anchor="b">
                    <a:lnL>
                      <a:noFill/>
                    </a:lnL>
                    <a:lnR>
                      <a:noFill/>
                    </a:lnR>
                    <a:lnT>
                      <a:noFill/>
                    </a:lnT>
                    <a:lnB>
                      <a:noFill/>
                    </a:lnB>
                  </a:tcPr>
                </a:tc>
                <a:tc>
                  <a:txBody>
                    <a:bodyPr/>
                    <a:lstStyle/>
                    <a:p>
                      <a:pPr algn="l" fontAlgn="b"/>
                      <a:endParaRPr lang="en-US" sz="900" b="0" i="0" u="none" strike="noStrike" dirty="0">
                        <a:effectLst/>
                        <a:latin typeface="Arial" panose="020B0604020202020204" pitchFamily="34" charset="0"/>
                      </a:endParaRPr>
                    </a:p>
                  </a:txBody>
                  <a:tcPr marL="8215" marR="8215" marT="8215" marB="0" anchor="b">
                    <a:lnL>
                      <a:noFill/>
                    </a:lnL>
                    <a:lnR>
                      <a:noFill/>
                    </a:lnR>
                    <a:lnT>
                      <a:noFill/>
                    </a:lnT>
                    <a:lnB>
                      <a:noFill/>
                    </a:lnB>
                  </a:tcPr>
                </a:tc>
                <a:tc>
                  <a:txBody>
                    <a:bodyPr/>
                    <a:lstStyle/>
                    <a:p>
                      <a:pPr algn="ctr" fontAlgn="b"/>
                      <a:r>
                        <a:rPr lang="en-US" sz="700" b="1" i="0" u="none" strike="noStrike" dirty="0">
                          <a:solidFill>
                            <a:srgbClr val="000000"/>
                          </a:solidFill>
                          <a:effectLst/>
                          <a:latin typeface="Arial" panose="020B0604020202020204" pitchFamily="34" charset="0"/>
                        </a:rPr>
                        <a:t>Jan - Dec 14</a:t>
                      </a:r>
                    </a:p>
                  </a:txBody>
                  <a:tcPr marL="8215" marR="8215" marT="8215" marB="0" anchor="b">
                    <a:lnL>
                      <a:noFill/>
                    </a:lnL>
                    <a:lnR>
                      <a:noFill/>
                    </a:lnR>
                    <a:lnT>
                      <a:noFill/>
                    </a:lnT>
                    <a:lnB w="19050" cap="flat" cmpd="sng" algn="ctr">
                      <a:solidFill>
                        <a:srgbClr val="000000"/>
                      </a:solidFill>
                      <a:prstDash val="solid"/>
                      <a:round/>
                      <a:headEnd type="none" w="med" len="med"/>
                      <a:tailEnd type="none" w="med" len="med"/>
                    </a:lnB>
                    <a:solidFill>
                      <a:srgbClr val="CCCCFF"/>
                    </a:solidFill>
                  </a:tcPr>
                </a:tc>
                <a:tc>
                  <a:txBody>
                    <a:bodyPr/>
                    <a:lstStyle/>
                    <a:p>
                      <a:pPr algn="ctr" fontAlgn="b"/>
                      <a:r>
                        <a:rPr lang="en-US" sz="700" b="1" i="0" u="none" strike="noStrike" dirty="0">
                          <a:solidFill>
                            <a:srgbClr val="000000"/>
                          </a:solidFill>
                          <a:effectLst/>
                          <a:latin typeface="Arial" panose="020B0604020202020204" pitchFamily="34" charset="0"/>
                        </a:rPr>
                        <a:t>Jan - Dec 15</a:t>
                      </a:r>
                    </a:p>
                  </a:txBody>
                  <a:tcPr marL="8215" marR="8215" marT="8215" marB="0" anchor="b">
                    <a:lnL>
                      <a:noFill/>
                    </a:lnL>
                    <a:lnR>
                      <a:noFill/>
                    </a:lnR>
                    <a:lnT>
                      <a:noFill/>
                    </a:lnT>
                    <a:lnB w="19050" cap="flat" cmpd="sng" algn="ctr">
                      <a:solidFill>
                        <a:srgbClr val="000000"/>
                      </a:solidFill>
                      <a:prstDash val="solid"/>
                      <a:round/>
                      <a:headEnd type="none" w="med" len="med"/>
                      <a:tailEnd type="none" w="med" len="med"/>
                    </a:lnB>
                    <a:solidFill>
                      <a:srgbClr val="99CCFF"/>
                    </a:solidFill>
                  </a:tcPr>
                </a:tc>
                <a:tc>
                  <a:txBody>
                    <a:bodyPr/>
                    <a:lstStyle/>
                    <a:p>
                      <a:pPr algn="ctr" fontAlgn="b"/>
                      <a:r>
                        <a:rPr lang="en-US" sz="700" b="1" i="0" u="none" strike="noStrike" dirty="0">
                          <a:solidFill>
                            <a:srgbClr val="000000"/>
                          </a:solidFill>
                          <a:effectLst/>
                          <a:latin typeface="Arial" panose="020B0604020202020204" pitchFamily="34" charset="0"/>
                        </a:rPr>
                        <a:t>Jan-Dec 16 </a:t>
                      </a:r>
                    </a:p>
                  </a:txBody>
                  <a:tcPr marL="8215" marR="8215" marT="8215" marB="0" anchor="b">
                    <a:lnL>
                      <a:noFill/>
                    </a:lnL>
                    <a:lnR>
                      <a:noFill/>
                    </a:lnR>
                    <a:lnT>
                      <a:noFill/>
                    </a:lnT>
                    <a:lnB w="12700" cap="flat" cmpd="sng" algn="ctr">
                      <a:solidFill>
                        <a:srgbClr val="000000"/>
                      </a:solidFill>
                      <a:prstDash val="solid"/>
                      <a:round/>
                      <a:headEnd type="none" w="med" len="med"/>
                      <a:tailEnd type="none" w="med" len="med"/>
                    </a:lnB>
                    <a:solidFill>
                      <a:srgbClr val="FFFF99"/>
                    </a:solidFill>
                  </a:tcPr>
                </a:tc>
                <a:tc>
                  <a:txBody>
                    <a:bodyPr/>
                    <a:lstStyle/>
                    <a:p>
                      <a:pPr algn="ctr" fontAlgn="b"/>
                      <a:r>
                        <a:rPr lang="en-US" sz="700" b="1" i="0" u="none" strike="noStrike" dirty="0">
                          <a:solidFill>
                            <a:srgbClr val="000000"/>
                          </a:solidFill>
                          <a:effectLst/>
                          <a:latin typeface="Arial" panose="020B0604020202020204" pitchFamily="34" charset="0"/>
                        </a:rPr>
                        <a:t>Jan - Aug 17</a:t>
                      </a:r>
                    </a:p>
                  </a:txBody>
                  <a:tcPr marL="8215" marR="8215" marT="8215" marB="0" anchor="b">
                    <a:lnL>
                      <a:noFill/>
                    </a:lnL>
                    <a:lnR>
                      <a:noFill/>
                    </a:lnR>
                    <a:lnT>
                      <a:noFill/>
                    </a:lnT>
                    <a:lnB w="12700" cap="flat" cmpd="sng" algn="ctr">
                      <a:solidFill>
                        <a:srgbClr val="000000"/>
                      </a:solidFill>
                      <a:prstDash val="solid"/>
                      <a:round/>
                      <a:headEnd type="none" w="med" len="med"/>
                      <a:tailEnd type="none" w="med" len="med"/>
                    </a:lnB>
                    <a:solidFill>
                      <a:srgbClr val="FFFF99"/>
                    </a:solidFill>
                  </a:tcPr>
                </a:tc>
                <a:tc>
                  <a:txBody>
                    <a:bodyPr/>
                    <a:lstStyle/>
                    <a:p>
                      <a:pPr algn="ctr" fontAlgn="b"/>
                      <a:r>
                        <a:rPr lang="en-US" sz="700" b="1" i="0" u="none" strike="noStrike" dirty="0">
                          <a:solidFill>
                            <a:srgbClr val="000000"/>
                          </a:solidFill>
                          <a:effectLst/>
                          <a:latin typeface="Arial" panose="020B0604020202020204" pitchFamily="34" charset="0"/>
                        </a:rPr>
                        <a:t>Sept - Dec 2017</a:t>
                      </a:r>
                    </a:p>
                  </a:txBody>
                  <a:tcPr marL="8215" marR="8215" marT="8215" marB="0" anchor="b">
                    <a:lnL>
                      <a:noFill/>
                    </a:lnL>
                    <a:lnR>
                      <a:noFill/>
                    </a:lnR>
                    <a:lnT>
                      <a:noFill/>
                    </a:lnT>
                    <a:lnB w="12700" cap="flat" cmpd="sng" algn="ctr">
                      <a:solidFill>
                        <a:srgbClr val="000000"/>
                      </a:solidFill>
                      <a:prstDash val="solid"/>
                      <a:round/>
                      <a:headEnd type="none" w="med" len="med"/>
                      <a:tailEnd type="none" w="med" len="med"/>
                    </a:lnB>
                    <a:solidFill>
                      <a:srgbClr val="FFFF99"/>
                    </a:solidFill>
                  </a:tcPr>
                </a:tc>
                <a:tc>
                  <a:txBody>
                    <a:bodyPr/>
                    <a:lstStyle/>
                    <a:p>
                      <a:pPr algn="ctr" fontAlgn="b"/>
                      <a:r>
                        <a:rPr lang="en-US" sz="700" b="1" i="0" u="none" strike="noStrike" dirty="0">
                          <a:solidFill>
                            <a:srgbClr val="000000"/>
                          </a:solidFill>
                          <a:effectLst/>
                          <a:latin typeface="Arial" panose="020B0604020202020204" pitchFamily="34" charset="0"/>
                        </a:rPr>
                        <a:t>Actual 2017</a:t>
                      </a:r>
                    </a:p>
                  </a:txBody>
                  <a:tcPr marL="8215" marR="8215" marT="8215" marB="0" anchor="b">
                    <a:lnL>
                      <a:noFill/>
                    </a:lnL>
                    <a:lnR>
                      <a:noFill/>
                    </a:lnR>
                    <a:lnT>
                      <a:noFill/>
                    </a:lnT>
                    <a:lnB w="12700" cap="flat" cmpd="sng" algn="ctr">
                      <a:solidFill>
                        <a:srgbClr val="000000"/>
                      </a:solidFill>
                      <a:prstDash val="solid"/>
                      <a:round/>
                      <a:headEnd type="none" w="med" len="med"/>
                      <a:tailEnd type="none" w="med" len="med"/>
                    </a:lnB>
                    <a:solidFill>
                      <a:srgbClr val="FFFF99"/>
                    </a:solidFill>
                  </a:tcPr>
                </a:tc>
                <a:tc>
                  <a:txBody>
                    <a:bodyPr/>
                    <a:lstStyle/>
                    <a:p>
                      <a:pPr algn="ctr" fontAlgn="b"/>
                      <a:r>
                        <a:rPr lang="en-US" sz="700" b="1" i="0" u="none" strike="noStrike" dirty="0">
                          <a:solidFill>
                            <a:srgbClr val="000000"/>
                          </a:solidFill>
                          <a:effectLst/>
                          <a:latin typeface="Arial" panose="020B0604020202020204" pitchFamily="34" charset="0"/>
                        </a:rPr>
                        <a:t>2017 Budget</a:t>
                      </a:r>
                    </a:p>
                  </a:txBody>
                  <a:tcPr marL="8215" marR="8215" marT="8215" marB="0" anchor="b">
                    <a:lnL>
                      <a:noFill/>
                    </a:lnL>
                    <a:lnR>
                      <a:noFill/>
                    </a:lnR>
                    <a:lnT>
                      <a:noFill/>
                    </a:lnT>
                    <a:lnB w="12700" cap="flat" cmpd="sng" algn="ctr">
                      <a:solidFill>
                        <a:srgbClr val="000000"/>
                      </a:solidFill>
                      <a:prstDash val="solid"/>
                      <a:round/>
                      <a:headEnd type="none" w="med" len="med"/>
                      <a:tailEnd type="none" w="med" len="med"/>
                    </a:lnB>
                    <a:solidFill>
                      <a:srgbClr val="FFFF99"/>
                    </a:solidFill>
                  </a:tcPr>
                </a:tc>
                <a:tc>
                  <a:txBody>
                    <a:bodyPr/>
                    <a:lstStyle/>
                    <a:p>
                      <a:pPr algn="ctr" fontAlgn="b"/>
                      <a:r>
                        <a:rPr lang="en-US" sz="700" b="1" i="0" u="none" strike="noStrike" dirty="0">
                          <a:solidFill>
                            <a:srgbClr val="000000"/>
                          </a:solidFill>
                          <a:effectLst/>
                          <a:latin typeface="Arial" panose="020B0604020202020204" pitchFamily="34" charset="0"/>
                        </a:rPr>
                        <a:t>2018 Budget</a:t>
                      </a:r>
                    </a:p>
                  </a:txBody>
                  <a:tcPr marL="8215" marR="8215" marT="8215" marB="0" anchor="b">
                    <a:lnL>
                      <a:noFill/>
                    </a:lnL>
                    <a:lnR>
                      <a:noFill/>
                    </a:lnR>
                    <a:lnT>
                      <a:noFill/>
                    </a:lnT>
                    <a:lnB w="12700" cap="flat" cmpd="sng" algn="ctr">
                      <a:solidFill>
                        <a:srgbClr val="000000"/>
                      </a:solidFill>
                      <a:prstDash val="solid"/>
                      <a:round/>
                      <a:headEnd type="none" w="med" len="med"/>
                      <a:tailEnd type="none" w="med" len="med"/>
                    </a:lnB>
                    <a:solidFill>
                      <a:srgbClr val="FFFF99"/>
                    </a:solidFill>
                  </a:tcPr>
                </a:tc>
                <a:extLst>
                  <a:ext uri="{0D108BD9-81ED-4DB2-BD59-A6C34878D82A}">
                    <a16:rowId xmlns:a16="http://schemas.microsoft.com/office/drawing/2014/main" val="3043082540"/>
                  </a:ext>
                </a:extLst>
              </a:tr>
              <a:tr h="172522">
                <a:tc gridSpan="3">
                  <a:txBody>
                    <a:bodyPr/>
                    <a:lstStyle/>
                    <a:p>
                      <a:pPr algn="l" fontAlgn="b"/>
                      <a:r>
                        <a:rPr lang="en-US" sz="700" b="1" i="0" u="none" strike="noStrike" dirty="0">
                          <a:solidFill>
                            <a:srgbClr val="000000"/>
                          </a:solidFill>
                          <a:effectLst/>
                          <a:latin typeface="Arial" panose="020B0604020202020204" pitchFamily="34" charset="0"/>
                        </a:rPr>
                        <a:t>44000 · LICENSES &amp; PERMITS</a:t>
                      </a:r>
                    </a:p>
                  </a:txBody>
                  <a:tcPr marL="8215" marR="8215" marT="8215" marB="0" anchor="b">
                    <a:lnL>
                      <a:noFill/>
                    </a:lnL>
                    <a:lnR>
                      <a:noFill/>
                    </a:lnR>
                    <a:lnT>
                      <a:noFill/>
                    </a:lnT>
                    <a:lnB>
                      <a:noFill/>
                    </a:lnB>
                  </a:tcPr>
                </a:tc>
                <a:tc hMerge="1">
                  <a:txBody>
                    <a:bodyPr/>
                    <a:lstStyle/>
                    <a:p>
                      <a:endParaRPr lang="en-US"/>
                    </a:p>
                  </a:txBody>
                  <a:tcPr/>
                </a:tc>
                <a:tc hMerge="1">
                  <a:txBody>
                    <a:bodyPr/>
                    <a:lstStyle/>
                    <a:p>
                      <a:endParaRPr lang="en-US"/>
                    </a:p>
                  </a:txBody>
                  <a:tcPr/>
                </a:tc>
                <a:tc>
                  <a:txBody>
                    <a:bodyPr/>
                    <a:lstStyle/>
                    <a:p>
                      <a:pPr algn="l" fontAlgn="b"/>
                      <a:endParaRPr lang="en-US" sz="700" b="1" i="0" u="none" strike="noStrike" dirty="0">
                        <a:solidFill>
                          <a:srgbClr val="000000"/>
                        </a:solidFill>
                        <a:effectLst/>
                        <a:latin typeface="Arial" panose="020B0604020202020204" pitchFamily="34" charset="0"/>
                      </a:endParaRPr>
                    </a:p>
                  </a:txBody>
                  <a:tcPr marL="8215" marR="8215" marT="8215" marB="0" anchor="b">
                    <a:lnL>
                      <a:noFill/>
                    </a:lnL>
                    <a:lnR>
                      <a:noFill/>
                    </a:lnR>
                    <a:lnT>
                      <a:noFill/>
                    </a:lnT>
                    <a:lnB>
                      <a:noFill/>
                    </a:lnB>
                  </a:tcPr>
                </a:tc>
                <a:tc>
                  <a:txBody>
                    <a:bodyPr/>
                    <a:lstStyle/>
                    <a:p>
                      <a:pPr algn="l" fontAlgn="b"/>
                      <a:endParaRPr lang="en-US" sz="700" b="1" i="0" u="none" strike="noStrike" dirty="0">
                        <a:solidFill>
                          <a:srgbClr val="000000"/>
                        </a:solidFill>
                        <a:effectLst/>
                        <a:latin typeface="Arial" panose="020B0604020202020204" pitchFamily="34" charset="0"/>
                      </a:endParaRPr>
                    </a:p>
                  </a:txBody>
                  <a:tcPr marL="8215" marR="8215" marT="8215" marB="0" anchor="b">
                    <a:lnL>
                      <a:noFill/>
                    </a:lnL>
                    <a:lnR>
                      <a:noFill/>
                    </a:lnR>
                    <a:lnT>
                      <a:noFill/>
                    </a:lnT>
                    <a:lnB>
                      <a:noFill/>
                    </a:lnB>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8215" marR="8215" marT="8215" marB="0" anchor="b">
                    <a:lnL>
                      <a:noFill/>
                    </a:lnL>
                    <a:lnR>
                      <a:noFill/>
                    </a:lnR>
                    <a:lnT>
                      <a:noFill/>
                    </a:lnT>
                    <a:lnB>
                      <a:noFill/>
                    </a:lnB>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8215" marR="8215" marT="8215" marB="0" anchor="b">
                    <a:lnL>
                      <a:noFill/>
                    </a:lnL>
                    <a:lnR>
                      <a:noFill/>
                    </a:lnR>
                    <a:lnT>
                      <a:noFill/>
                    </a:lnT>
                    <a:lnB>
                      <a:noFill/>
                    </a:lnB>
                  </a:tcPr>
                </a:tc>
                <a:tc>
                  <a:txBody>
                    <a:bodyPr/>
                    <a:lstStyle/>
                    <a:p>
                      <a:pPr algn="l" fontAlgn="b"/>
                      <a:endParaRPr lang="en-US" sz="900" b="0" i="0" u="none" strike="noStrike" dirty="0">
                        <a:solidFill>
                          <a:srgbClr val="000000"/>
                        </a:solidFill>
                        <a:effectLst/>
                        <a:latin typeface="Calibri" panose="020F0502020204030204" pitchFamily="34" charset="0"/>
                      </a:endParaRPr>
                    </a:p>
                  </a:txBody>
                  <a:tcPr marL="8215" marR="8215" marT="8215" marB="0" anchor="b">
                    <a:lnL>
                      <a:noFill/>
                    </a:lnL>
                    <a:lnR>
                      <a:noFill/>
                    </a:lnR>
                    <a:lnT w="19050" cap="flat" cmpd="sng" algn="ctr">
                      <a:solidFill>
                        <a:srgbClr val="000000"/>
                      </a:solidFill>
                      <a:prstDash val="solid"/>
                      <a:round/>
                      <a:headEnd type="none" w="med" len="med"/>
                      <a:tailEnd type="none" w="med" len="med"/>
                    </a:lnT>
                    <a:lnB>
                      <a:noFill/>
                    </a:lnB>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8215" marR="8215" marT="8215" marB="0" anchor="b">
                    <a:lnL>
                      <a:noFill/>
                    </a:lnL>
                    <a:lnR>
                      <a:noFill/>
                    </a:lnR>
                    <a:lnT w="19050" cap="flat" cmpd="sng" algn="ctr">
                      <a:solidFill>
                        <a:srgbClr val="000000"/>
                      </a:solidFill>
                      <a:prstDash val="solid"/>
                      <a:round/>
                      <a:headEnd type="none" w="med" len="med"/>
                      <a:tailEnd type="none" w="med" len="med"/>
                    </a:lnT>
                    <a:lnB>
                      <a:noFill/>
                    </a:lnB>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8215" marR="8215" marT="8215"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8215" marR="8215" marT="8215"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8215" marR="8215" marT="8215"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8215" marR="8215" marT="8215"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8215" marR="8215" marT="8215"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8215" marR="8215" marT="8215" marB="0" anchor="b">
                    <a:lnL>
                      <a:noFill/>
                    </a:lnL>
                    <a:lnR>
                      <a:noFill/>
                    </a:lnR>
                    <a:lnT w="1270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val="1549125990"/>
                  </a:ext>
                </a:extLst>
              </a:tr>
              <a:tr h="139660">
                <a:tc>
                  <a:txBody>
                    <a:bodyPr/>
                    <a:lstStyle/>
                    <a:p>
                      <a:pPr algn="l" fontAlgn="b"/>
                      <a:endParaRPr lang="en-US" sz="700" b="1" i="0" u="none" strike="noStrike" dirty="0">
                        <a:solidFill>
                          <a:srgbClr val="000000"/>
                        </a:solidFill>
                        <a:effectLst/>
                        <a:latin typeface="Arial" panose="020B0604020202020204" pitchFamily="34" charset="0"/>
                      </a:endParaRPr>
                    </a:p>
                  </a:txBody>
                  <a:tcPr marL="8215" marR="8215" marT="8215" marB="0" anchor="b">
                    <a:lnL>
                      <a:noFill/>
                    </a:lnL>
                    <a:lnR>
                      <a:noFill/>
                    </a:lnR>
                    <a:lnT>
                      <a:noFill/>
                    </a:lnT>
                    <a:lnB>
                      <a:noFill/>
                    </a:lnB>
                  </a:tcPr>
                </a:tc>
                <a:tc gridSpan="4">
                  <a:txBody>
                    <a:bodyPr/>
                    <a:lstStyle/>
                    <a:p>
                      <a:pPr algn="l" fontAlgn="b"/>
                      <a:r>
                        <a:rPr lang="en-US" sz="700" b="1" i="0" u="none" strike="noStrike" dirty="0">
                          <a:solidFill>
                            <a:srgbClr val="000000"/>
                          </a:solidFill>
                          <a:effectLst/>
                          <a:latin typeface="Arial" panose="020B0604020202020204" pitchFamily="34" charset="0"/>
                        </a:rPr>
                        <a:t>44100 · BUSINESS LICENSES/SIGN PERMITS</a:t>
                      </a:r>
                    </a:p>
                  </a:txBody>
                  <a:tcPr marL="8215" marR="8215" marT="8215" marB="0" anchor="b">
                    <a:lnL>
                      <a:noFill/>
                    </a:lnL>
                    <a:lnR>
                      <a:noFill/>
                    </a:lnR>
                    <a:lnT>
                      <a:noFill/>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8215" marR="8215" marT="8215" marB="0" anchor="b">
                    <a:lnL>
                      <a:noFill/>
                    </a:lnL>
                    <a:lnR>
                      <a:noFill/>
                    </a:lnR>
                    <a:lnT>
                      <a:noFill/>
                    </a:lnT>
                    <a:lnB>
                      <a:noFill/>
                    </a:lnB>
                  </a:tcPr>
                </a:tc>
                <a:tc>
                  <a:txBody>
                    <a:bodyPr/>
                    <a:lstStyle/>
                    <a:p>
                      <a:pPr algn="l" fontAlgn="b"/>
                      <a:endParaRPr lang="en-US" sz="900" b="0" i="0" u="none" strike="noStrike" dirty="0">
                        <a:effectLst/>
                        <a:latin typeface="Arial" panose="020B0604020202020204" pitchFamily="34" charset="0"/>
                      </a:endParaRPr>
                    </a:p>
                  </a:txBody>
                  <a:tcPr marL="8215" marR="8215" marT="8215" marB="0" anchor="b">
                    <a:lnL>
                      <a:noFill/>
                    </a:lnL>
                    <a:lnR>
                      <a:noFill/>
                    </a:lnR>
                    <a:lnT>
                      <a:noFill/>
                    </a:lnT>
                    <a:lnB>
                      <a:noFill/>
                    </a:lnB>
                  </a:tcPr>
                </a:tc>
                <a:tc>
                  <a:txBody>
                    <a:bodyPr/>
                    <a:lstStyle/>
                    <a:p>
                      <a:pPr algn="r" fontAlgn="b"/>
                      <a:r>
                        <a:rPr lang="en-US" sz="700" b="0" i="0" u="none" strike="noStrike" dirty="0">
                          <a:solidFill>
                            <a:srgbClr val="000000"/>
                          </a:solidFill>
                          <a:effectLst/>
                          <a:latin typeface="Arial" panose="020B0604020202020204" pitchFamily="34" charset="0"/>
                        </a:rPr>
                        <a:t>160.00</a:t>
                      </a:r>
                    </a:p>
                  </a:txBody>
                  <a:tcPr marL="8215" marR="8215" marT="8215" marB="0" anchor="b">
                    <a:lnL>
                      <a:noFill/>
                    </a:lnL>
                    <a:lnR>
                      <a:noFill/>
                    </a:lnR>
                    <a:lnT>
                      <a:noFill/>
                    </a:lnT>
                    <a:lnB>
                      <a:noFill/>
                    </a:lnB>
                    <a:solidFill>
                      <a:srgbClr val="CCCCFF"/>
                    </a:solidFill>
                  </a:tcPr>
                </a:tc>
                <a:tc>
                  <a:txBody>
                    <a:bodyPr/>
                    <a:lstStyle/>
                    <a:p>
                      <a:pPr algn="r" fontAlgn="b"/>
                      <a:r>
                        <a:rPr lang="en-US" sz="700" b="0" i="0" u="none" strike="noStrike" dirty="0">
                          <a:solidFill>
                            <a:srgbClr val="000000"/>
                          </a:solidFill>
                          <a:effectLst/>
                          <a:latin typeface="Arial" panose="020B0604020202020204" pitchFamily="34" charset="0"/>
                        </a:rPr>
                        <a:t>32.00</a:t>
                      </a:r>
                    </a:p>
                  </a:txBody>
                  <a:tcPr marL="8215" marR="8215" marT="8215" marB="0" anchor="b">
                    <a:lnL>
                      <a:noFill/>
                    </a:lnL>
                    <a:lnR>
                      <a:noFill/>
                    </a:lnR>
                    <a:lnT>
                      <a:noFill/>
                    </a:lnT>
                    <a:lnB>
                      <a:noFill/>
                    </a:lnB>
                    <a:solidFill>
                      <a:srgbClr val="99CCFF"/>
                    </a:solidFill>
                  </a:tcPr>
                </a:tc>
                <a:tc>
                  <a:txBody>
                    <a:bodyPr/>
                    <a:lstStyle/>
                    <a:p>
                      <a:pPr algn="r" fontAlgn="b"/>
                      <a:r>
                        <a:rPr lang="en-US" sz="700" b="0" i="0" u="none" strike="noStrike" dirty="0">
                          <a:solidFill>
                            <a:srgbClr val="000000"/>
                          </a:solidFill>
                          <a:effectLst/>
                          <a:latin typeface="Arial" panose="020B0604020202020204" pitchFamily="34" charset="0"/>
                        </a:rPr>
                        <a:t>64.00</a:t>
                      </a:r>
                    </a:p>
                  </a:txBody>
                  <a:tcPr marL="8215" marR="8215" marT="8215" marB="0" anchor="b">
                    <a:lnL>
                      <a:noFill/>
                    </a:lnL>
                    <a:lnR>
                      <a:noFill/>
                    </a:lnR>
                    <a:lnT>
                      <a:noFill/>
                    </a:lnT>
                    <a:lnB>
                      <a:noFill/>
                    </a:lnB>
                    <a:solidFill>
                      <a:srgbClr val="FFFF99"/>
                    </a:solidFill>
                  </a:tcPr>
                </a:tc>
                <a:tc>
                  <a:txBody>
                    <a:bodyPr/>
                    <a:lstStyle/>
                    <a:p>
                      <a:pPr algn="r" fontAlgn="b"/>
                      <a:r>
                        <a:rPr lang="en-US" sz="700" b="0" i="0" u="none" strike="noStrike" dirty="0">
                          <a:solidFill>
                            <a:srgbClr val="000000"/>
                          </a:solidFill>
                          <a:effectLst/>
                          <a:latin typeface="Arial" panose="020B0604020202020204" pitchFamily="34" charset="0"/>
                        </a:rPr>
                        <a:t>0.00</a:t>
                      </a:r>
                    </a:p>
                  </a:txBody>
                  <a:tcPr marL="8215" marR="8215" marT="8215" marB="0" anchor="b">
                    <a:lnL>
                      <a:noFill/>
                    </a:lnL>
                    <a:lnR>
                      <a:noFill/>
                    </a:lnR>
                    <a:lnT>
                      <a:noFill/>
                    </a:lnT>
                    <a:lnB>
                      <a:noFill/>
                    </a:lnB>
                    <a:solidFill>
                      <a:srgbClr val="FFFF99"/>
                    </a:solidFill>
                  </a:tcPr>
                </a:tc>
                <a:tc>
                  <a:txBody>
                    <a:bodyPr/>
                    <a:lstStyle/>
                    <a:p>
                      <a:pPr algn="r" fontAlgn="b"/>
                      <a:r>
                        <a:rPr lang="en-US" sz="700" b="0" i="0" u="none" strike="noStrike" dirty="0">
                          <a:solidFill>
                            <a:srgbClr val="000000"/>
                          </a:solidFill>
                          <a:effectLst/>
                          <a:latin typeface="Arial" panose="020B0604020202020204" pitchFamily="34" charset="0"/>
                        </a:rPr>
                        <a:t>0.00</a:t>
                      </a:r>
                    </a:p>
                  </a:txBody>
                  <a:tcPr marL="8215" marR="8215" marT="8215" marB="0" anchor="b">
                    <a:lnL>
                      <a:noFill/>
                    </a:lnL>
                    <a:lnR>
                      <a:noFill/>
                    </a:lnR>
                    <a:lnT>
                      <a:noFill/>
                    </a:lnT>
                    <a:lnB>
                      <a:noFill/>
                    </a:lnB>
                    <a:solidFill>
                      <a:srgbClr val="FFFF99"/>
                    </a:solidFill>
                  </a:tcPr>
                </a:tc>
                <a:tc>
                  <a:txBody>
                    <a:bodyPr/>
                    <a:lstStyle/>
                    <a:p>
                      <a:pPr algn="r" fontAlgn="b"/>
                      <a:r>
                        <a:rPr lang="en-US" sz="700" b="0" i="0" u="none" strike="noStrike" dirty="0">
                          <a:solidFill>
                            <a:srgbClr val="000000"/>
                          </a:solidFill>
                          <a:effectLst/>
                          <a:latin typeface="Arial" panose="020B0604020202020204" pitchFamily="34" charset="0"/>
                        </a:rPr>
                        <a:t>0.00</a:t>
                      </a:r>
                    </a:p>
                  </a:txBody>
                  <a:tcPr marL="8215" marR="8215" marT="8215" marB="0" anchor="b">
                    <a:lnL>
                      <a:noFill/>
                    </a:lnL>
                    <a:lnR>
                      <a:noFill/>
                    </a:lnR>
                    <a:lnT>
                      <a:noFill/>
                    </a:lnT>
                    <a:lnB>
                      <a:noFill/>
                    </a:lnB>
                    <a:solidFill>
                      <a:srgbClr val="FFFF99"/>
                    </a:solidFill>
                  </a:tcPr>
                </a:tc>
                <a:tc>
                  <a:txBody>
                    <a:bodyPr/>
                    <a:lstStyle/>
                    <a:p>
                      <a:pPr algn="r" fontAlgn="b"/>
                      <a:r>
                        <a:rPr lang="en-US" sz="700" b="0" i="0" u="none" strike="noStrike" dirty="0">
                          <a:solidFill>
                            <a:srgbClr val="000000"/>
                          </a:solidFill>
                          <a:effectLst/>
                          <a:latin typeface="Arial" panose="020B0604020202020204" pitchFamily="34" charset="0"/>
                        </a:rPr>
                        <a:t>200.00</a:t>
                      </a:r>
                    </a:p>
                  </a:txBody>
                  <a:tcPr marL="8215" marR="8215" marT="8215" marB="0" anchor="b">
                    <a:lnL>
                      <a:noFill/>
                    </a:lnL>
                    <a:lnR>
                      <a:noFill/>
                    </a:lnR>
                    <a:lnT>
                      <a:noFill/>
                    </a:lnT>
                    <a:lnB>
                      <a:noFill/>
                    </a:lnB>
                    <a:solidFill>
                      <a:srgbClr val="FFFF99"/>
                    </a:solidFill>
                  </a:tcPr>
                </a:tc>
                <a:tc>
                  <a:txBody>
                    <a:bodyPr/>
                    <a:lstStyle/>
                    <a:p>
                      <a:pPr algn="r" fontAlgn="b"/>
                      <a:r>
                        <a:rPr lang="en-US" sz="700" b="0" i="0" u="none" strike="noStrike" dirty="0">
                          <a:solidFill>
                            <a:srgbClr val="000000"/>
                          </a:solidFill>
                          <a:effectLst/>
                          <a:latin typeface="Arial" panose="020B0604020202020204" pitchFamily="34" charset="0"/>
                        </a:rPr>
                        <a:t>96.00</a:t>
                      </a:r>
                    </a:p>
                  </a:txBody>
                  <a:tcPr marL="8215" marR="8215" marT="8215" marB="0" anchor="b">
                    <a:lnL>
                      <a:noFill/>
                    </a:lnL>
                    <a:lnR>
                      <a:noFill/>
                    </a:lnR>
                    <a:lnT>
                      <a:noFill/>
                    </a:lnT>
                    <a:lnB>
                      <a:noFill/>
                    </a:lnB>
                    <a:solidFill>
                      <a:srgbClr val="FFFF99"/>
                    </a:solidFill>
                  </a:tcPr>
                </a:tc>
                <a:extLst>
                  <a:ext uri="{0D108BD9-81ED-4DB2-BD59-A6C34878D82A}">
                    <a16:rowId xmlns:a16="http://schemas.microsoft.com/office/drawing/2014/main" val="771657807"/>
                  </a:ext>
                </a:extLst>
              </a:tr>
              <a:tr h="139660">
                <a:tc>
                  <a:txBody>
                    <a:bodyPr/>
                    <a:lstStyle/>
                    <a:p>
                      <a:pPr algn="l" fontAlgn="b"/>
                      <a:endParaRPr lang="en-US" sz="700" b="1" i="0" u="none" strike="noStrike" dirty="0">
                        <a:solidFill>
                          <a:srgbClr val="000000"/>
                        </a:solidFill>
                        <a:effectLst/>
                        <a:latin typeface="Arial" panose="020B0604020202020204" pitchFamily="34" charset="0"/>
                      </a:endParaRPr>
                    </a:p>
                  </a:txBody>
                  <a:tcPr marL="8215" marR="8215" marT="8215" marB="0" anchor="b">
                    <a:lnL>
                      <a:noFill/>
                    </a:lnL>
                    <a:lnR>
                      <a:noFill/>
                    </a:lnR>
                    <a:lnT>
                      <a:noFill/>
                    </a:lnT>
                    <a:lnB>
                      <a:noFill/>
                    </a:lnB>
                  </a:tcPr>
                </a:tc>
                <a:tc gridSpan="3">
                  <a:txBody>
                    <a:bodyPr/>
                    <a:lstStyle/>
                    <a:p>
                      <a:pPr algn="l" fontAlgn="b"/>
                      <a:r>
                        <a:rPr lang="en-US" sz="700" b="1" i="0" u="none" strike="noStrike" dirty="0">
                          <a:solidFill>
                            <a:srgbClr val="000000"/>
                          </a:solidFill>
                          <a:effectLst/>
                          <a:latin typeface="Arial" panose="020B0604020202020204" pitchFamily="34" charset="0"/>
                        </a:rPr>
                        <a:t>44110 · LIQUOR LICENSES</a:t>
                      </a:r>
                    </a:p>
                  </a:txBody>
                  <a:tcPr marL="8215" marR="8215" marT="8215" marB="0" anchor="b">
                    <a:lnL>
                      <a:noFill/>
                    </a:lnL>
                    <a:lnR>
                      <a:noFill/>
                    </a:lnR>
                    <a:lnT>
                      <a:noFill/>
                    </a:lnT>
                    <a:lnB>
                      <a:noFill/>
                    </a:lnB>
                  </a:tcPr>
                </a:tc>
                <a:tc hMerge="1">
                  <a:txBody>
                    <a:bodyPr/>
                    <a:lstStyle/>
                    <a:p>
                      <a:endParaRPr lang="en-US"/>
                    </a:p>
                  </a:txBody>
                  <a:tcPr/>
                </a:tc>
                <a:tc hMerge="1">
                  <a:txBody>
                    <a:bodyPr/>
                    <a:lstStyle/>
                    <a:p>
                      <a:endParaRPr lang="en-US"/>
                    </a:p>
                  </a:txBody>
                  <a:tcPr/>
                </a:tc>
                <a:tc>
                  <a:txBody>
                    <a:bodyPr/>
                    <a:lstStyle/>
                    <a:p>
                      <a:pPr algn="l" fontAlgn="b"/>
                      <a:endParaRPr lang="en-US" sz="700" b="1" i="0" u="none" strike="noStrike" dirty="0">
                        <a:solidFill>
                          <a:srgbClr val="000000"/>
                        </a:solidFill>
                        <a:effectLst/>
                        <a:latin typeface="Arial" panose="020B0604020202020204" pitchFamily="34" charset="0"/>
                      </a:endParaRPr>
                    </a:p>
                  </a:txBody>
                  <a:tcPr marL="8215" marR="8215" marT="8215" marB="0" anchor="b">
                    <a:lnL>
                      <a:noFill/>
                    </a:lnL>
                    <a:lnR>
                      <a:noFill/>
                    </a:lnR>
                    <a:lnT>
                      <a:noFill/>
                    </a:lnT>
                    <a:lnB>
                      <a:noFill/>
                    </a:lnB>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8215" marR="8215" marT="8215" marB="0" anchor="b">
                    <a:lnL>
                      <a:noFill/>
                    </a:lnL>
                    <a:lnR>
                      <a:noFill/>
                    </a:lnR>
                    <a:lnT>
                      <a:noFill/>
                    </a:lnT>
                    <a:lnB>
                      <a:noFill/>
                    </a:lnB>
                  </a:tcPr>
                </a:tc>
                <a:tc>
                  <a:txBody>
                    <a:bodyPr/>
                    <a:lstStyle/>
                    <a:p>
                      <a:pPr algn="l" fontAlgn="b"/>
                      <a:endParaRPr lang="en-US" sz="900" b="0" i="0" u="none" strike="noStrike" dirty="0">
                        <a:effectLst/>
                        <a:latin typeface="Arial" panose="020B0604020202020204" pitchFamily="34" charset="0"/>
                      </a:endParaRPr>
                    </a:p>
                  </a:txBody>
                  <a:tcPr marL="8215" marR="8215" marT="8215" marB="0" anchor="b">
                    <a:lnL>
                      <a:noFill/>
                    </a:lnL>
                    <a:lnR>
                      <a:noFill/>
                    </a:lnR>
                    <a:lnT>
                      <a:noFill/>
                    </a:lnT>
                    <a:lnB>
                      <a:noFill/>
                    </a:lnB>
                  </a:tcPr>
                </a:tc>
                <a:tc>
                  <a:txBody>
                    <a:bodyPr/>
                    <a:lstStyle/>
                    <a:p>
                      <a:pPr algn="r" fontAlgn="b"/>
                      <a:r>
                        <a:rPr lang="en-US" sz="700" b="0" i="0" u="none" strike="noStrike" dirty="0">
                          <a:solidFill>
                            <a:srgbClr val="000000"/>
                          </a:solidFill>
                          <a:effectLst/>
                          <a:latin typeface="Arial" panose="020B0604020202020204" pitchFamily="34" charset="0"/>
                        </a:rPr>
                        <a:t>2,760.00</a:t>
                      </a:r>
                    </a:p>
                  </a:txBody>
                  <a:tcPr marL="8215" marR="8215" marT="8215" marB="0" anchor="b">
                    <a:lnL>
                      <a:noFill/>
                    </a:lnL>
                    <a:lnR>
                      <a:noFill/>
                    </a:lnR>
                    <a:lnT>
                      <a:noFill/>
                    </a:lnT>
                    <a:lnB>
                      <a:noFill/>
                    </a:lnB>
                    <a:solidFill>
                      <a:srgbClr val="CCCCFF"/>
                    </a:solidFill>
                  </a:tcPr>
                </a:tc>
                <a:tc>
                  <a:txBody>
                    <a:bodyPr/>
                    <a:lstStyle/>
                    <a:p>
                      <a:pPr algn="r" fontAlgn="b"/>
                      <a:r>
                        <a:rPr lang="en-US" sz="700" b="0" i="0" u="none" strike="noStrike" dirty="0">
                          <a:solidFill>
                            <a:srgbClr val="000000"/>
                          </a:solidFill>
                          <a:effectLst/>
                          <a:latin typeface="Arial" panose="020B0604020202020204" pitchFamily="34" charset="0"/>
                        </a:rPr>
                        <a:t>2,785.00</a:t>
                      </a:r>
                    </a:p>
                  </a:txBody>
                  <a:tcPr marL="8215" marR="8215" marT="8215" marB="0" anchor="b">
                    <a:lnL>
                      <a:noFill/>
                    </a:lnL>
                    <a:lnR>
                      <a:noFill/>
                    </a:lnR>
                    <a:lnT>
                      <a:noFill/>
                    </a:lnT>
                    <a:lnB>
                      <a:noFill/>
                    </a:lnB>
                    <a:solidFill>
                      <a:srgbClr val="99CCFF"/>
                    </a:solidFill>
                  </a:tcPr>
                </a:tc>
                <a:tc>
                  <a:txBody>
                    <a:bodyPr/>
                    <a:lstStyle/>
                    <a:p>
                      <a:pPr algn="r" fontAlgn="b"/>
                      <a:r>
                        <a:rPr lang="en-US" sz="700" b="0" i="0" u="none" strike="noStrike" dirty="0">
                          <a:effectLst/>
                          <a:latin typeface="Arial" panose="020B0604020202020204" pitchFamily="34" charset="0"/>
                        </a:rPr>
                        <a:t>2,824.17</a:t>
                      </a:r>
                    </a:p>
                  </a:txBody>
                  <a:tcPr marL="8215" marR="8215" marT="8215" marB="0" anchor="b">
                    <a:lnL>
                      <a:noFill/>
                    </a:lnL>
                    <a:lnR>
                      <a:noFill/>
                    </a:lnR>
                    <a:lnT>
                      <a:noFill/>
                    </a:lnT>
                    <a:lnB>
                      <a:noFill/>
                    </a:lnB>
                    <a:solidFill>
                      <a:srgbClr val="FFFF99"/>
                    </a:solidFill>
                  </a:tcPr>
                </a:tc>
                <a:tc>
                  <a:txBody>
                    <a:bodyPr/>
                    <a:lstStyle/>
                    <a:p>
                      <a:pPr algn="r" fontAlgn="b"/>
                      <a:r>
                        <a:rPr lang="en-US" sz="700" b="0" i="0" u="none" strike="noStrike" dirty="0">
                          <a:solidFill>
                            <a:srgbClr val="000000"/>
                          </a:solidFill>
                          <a:effectLst/>
                          <a:latin typeface="Arial" panose="020B0604020202020204" pitchFamily="34" charset="0"/>
                        </a:rPr>
                        <a:t>2,815.00</a:t>
                      </a:r>
                    </a:p>
                  </a:txBody>
                  <a:tcPr marL="8215" marR="8215" marT="8215" marB="0" anchor="b">
                    <a:lnL>
                      <a:noFill/>
                    </a:lnL>
                    <a:lnR>
                      <a:noFill/>
                    </a:lnR>
                    <a:lnT>
                      <a:noFill/>
                    </a:lnT>
                    <a:lnB>
                      <a:noFill/>
                    </a:lnB>
                    <a:solidFill>
                      <a:srgbClr val="FFFF99"/>
                    </a:solidFill>
                  </a:tcPr>
                </a:tc>
                <a:tc>
                  <a:txBody>
                    <a:bodyPr/>
                    <a:lstStyle/>
                    <a:p>
                      <a:pPr algn="r" fontAlgn="b"/>
                      <a:r>
                        <a:rPr lang="en-US" sz="700" b="0" i="0" u="none" strike="noStrike" dirty="0">
                          <a:solidFill>
                            <a:srgbClr val="000000"/>
                          </a:solidFill>
                          <a:effectLst/>
                          <a:latin typeface="Arial" panose="020B0604020202020204" pitchFamily="34" charset="0"/>
                        </a:rPr>
                        <a:t>0.00</a:t>
                      </a:r>
                    </a:p>
                  </a:txBody>
                  <a:tcPr marL="8215" marR="8215" marT="8215" marB="0" anchor="b">
                    <a:lnL>
                      <a:noFill/>
                    </a:lnL>
                    <a:lnR>
                      <a:noFill/>
                    </a:lnR>
                    <a:lnT>
                      <a:noFill/>
                    </a:lnT>
                    <a:lnB>
                      <a:noFill/>
                    </a:lnB>
                    <a:solidFill>
                      <a:srgbClr val="FFFF99"/>
                    </a:solidFill>
                  </a:tcPr>
                </a:tc>
                <a:tc>
                  <a:txBody>
                    <a:bodyPr/>
                    <a:lstStyle/>
                    <a:p>
                      <a:pPr algn="r" fontAlgn="b"/>
                      <a:r>
                        <a:rPr lang="en-US" sz="700" b="0" i="0" u="none" strike="noStrike" dirty="0">
                          <a:solidFill>
                            <a:srgbClr val="000000"/>
                          </a:solidFill>
                          <a:effectLst/>
                          <a:latin typeface="Arial" panose="020B0604020202020204" pitchFamily="34" charset="0"/>
                        </a:rPr>
                        <a:t>2,815.00</a:t>
                      </a:r>
                    </a:p>
                  </a:txBody>
                  <a:tcPr marL="8215" marR="8215" marT="8215" marB="0" anchor="b">
                    <a:lnL>
                      <a:noFill/>
                    </a:lnL>
                    <a:lnR>
                      <a:noFill/>
                    </a:lnR>
                    <a:lnT>
                      <a:noFill/>
                    </a:lnT>
                    <a:lnB>
                      <a:noFill/>
                    </a:lnB>
                    <a:solidFill>
                      <a:srgbClr val="FFFF99"/>
                    </a:solidFill>
                  </a:tcPr>
                </a:tc>
                <a:tc>
                  <a:txBody>
                    <a:bodyPr/>
                    <a:lstStyle/>
                    <a:p>
                      <a:pPr algn="r" fontAlgn="b"/>
                      <a:r>
                        <a:rPr lang="en-US" sz="700" b="0" i="0" u="none" strike="noStrike" dirty="0">
                          <a:effectLst/>
                          <a:latin typeface="Arial" panose="020B0604020202020204" pitchFamily="34" charset="0"/>
                        </a:rPr>
                        <a:t>2,800.00</a:t>
                      </a:r>
                    </a:p>
                  </a:txBody>
                  <a:tcPr marL="8215" marR="8215" marT="8215" marB="0" anchor="b">
                    <a:lnL>
                      <a:noFill/>
                    </a:lnL>
                    <a:lnR>
                      <a:noFill/>
                    </a:lnR>
                    <a:lnT>
                      <a:noFill/>
                    </a:lnT>
                    <a:lnB>
                      <a:noFill/>
                    </a:lnB>
                    <a:solidFill>
                      <a:srgbClr val="FFFF99"/>
                    </a:solidFill>
                  </a:tcPr>
                </a:tc>
                <a:tc>
                  <a:txBody>
                    <a:bodyPr/>
                    <a:lstStyle/>
                    <a:p>
                      <a:pPr algn="r" fontAlgn="b"/>
                      <a:r>
                        <a:rPr lang="en-US" sz="700" b="0" i="0" u="none" strike="noStrike" dirty="0">
                          <a:effectLst/>
                          <a:latin typeface="Arial" panose="020B0604020202020204" pitchFamily="34" charset="0"/>
                        </a:rPr>
                        <a:t>2,800.00</a:t>
                      </a:r>
                    </a:p>
                  </a:txBody>
                  <a:tcPr marL="8215" marR="8215" marT="8215" marB="0" anchor="b">
                    <a:lnL>
                      <a:noFill/>
                    </a:lnL>
                    <a:lnR>
                      <a:noFill/>
                    </a:lnR>
                    <a:lnT>
                      <a:noFill/>
                    </a:lnT>
                    <a:lnB>
                      <a:noFill/>
                    </a:lnB>
                    <a:solidFill>
                      <a:srgbClr val="FFFF99"/>
                    </a:solidFill>
                  </a:tcPr>
                </a:tc>
                <a:extLst>
                  <a:ext uri="{0D108BD9-81ED-4DB2-BD59-A6C34878D82A}">
                    <a16:rowId xmlns:a16="http://schemas.microsoft.com/office/drawing/2014/main" val="2900277187"/>
                  </a:ext>
                </a:extLst>
              </a:tr>
              <a:tr h="139660">
                <a:tc>
                  <a:txBody>
                    <a:bodyPr/>
                    <a:lstStyle/>
                    <a:p>
                      <a:pPr algn="l" fontAlgn="b"/>
                      <a:endParaRPr lang="en-US" sz="700" b="1" i="0" u="none" strike="noStrike" dirty="0">
                        <a:solidFill>
                          <a:srgbClr val="000000"/>
                        </a:solidFill>
                        <a:effectLst/>
                        <a:latin typeface="Arial" panose="020B0604020202020204" pitchFamily="34" charset="0"/>
                      </a:endParaRPr>
                    </a:p>
                  </a:txBody>
                  <a:tcPr marL="8215" marR="8215" marT="8215" marB="0" anchor="b">
                    <a:lnL>
                      <a:noFill/>
                    </a:lnL>
                    <a:lnR>
                      <a:noFill/>
                    </a:lnR>
                    <a:lnT>
                      <a:noFill/>
                    </a:lnT>
                    <a:lnB>
                      <a:noFill/>
                    </a:lnB>
                  </a:tcPr>
                </a:tc>
                <a:tc gridSpan="3">
                  <a:txBody>
                    <a:bodyPr/>
                    <a:lstStyle/>
                    <a:p>
                      <a:pPr algn="l" fontAlgn="b"/>
                      <a:r>
                        <a:rPr lang="en-US" sz="700" b="1" i="0" u="none" strike="noStrike" dirty="0">
                          <a:solidFill>
                            <a:srgbClr val="000000"/>
                          </a:solidFill>
                          <a:effectLst/>
                          <a:latin typeface="Arial" panose="020B0604020202020204" pitchFamily="34" charset="0"/>
                        </a:rPr>
                        <a:t>44120 · CIGARETTE, OPERATOR LIC</a:t>
                      </a:r>
                    </a:p>
                  </a:txBody>
                  <a:tcPr marL="8215" marR="8215" marT="8215" marB="0" anchor="b">
                    <a:lnL>
                      <a:noFill/>
                    </a:lnL>
                    <a:lnR>
                      <a:noFill/>
                    </a:lnR>
                    <a:lnT>
                      <a:noFill/>
                    </a:lnT>
                    <a:lnB>
                      <a:noFill/>
                    </a:lnB>
                  </a:tcPr>
                </a:tc>
                <a:tc hMerge="1">
                  <a:txBody>
                    <a:bodyPr/>
                    <a:lstStyle/>
                    <a:p>
                      <a:endParaRPr lang="en-US"/>
                    </a:p>
                  </a:txBody>
                  <a:tcPr/>
                </a:tc>
                <a:tc hMerge="1">
                  <a:txBody>
                    <a:bodyPr/>
                    <a:lstStyle/>
                    <a:p>
                      <a:endParaRPr lang="en-US"/>
                    </a:p>
                  </a:txBody>
                  <a:tcPr/>
                </a:tc>
                <a:tc>
                  <a:txBody>
                    <a:bodyPr/>
                    <a:lstStyle/>
                    <a:p>
                      <a:pPr algn="l" fontAlgn="b"/>
                      <a:endParaRPr lang="en-US" sz="700" b="1" i="0" u="none" strike="noStrike" dirty="0">
                        <a:solidFill>
                          <a:srgbClr val="000000"/>
                        </a:solidFill>
                        <a:effectLst/>
                        <a:latin typeface="Arial" panose="020B0604020202020204" pitchFamily="34" charset="0"/>
                      </a:endParaRPr>
                    </a:p>
                  </a:txBody>
                  <a:tcPr marL="8215" marR="8215" marT="8215" marB="0" anchor="b">
                    <a:lnL>
                      <a:noFill/>
                    </a:lnL>
                    <a:lnR>
                      <a:noFill/>
                    </a:lnR>
                    <a:lnT>
                      <a:noFill/>
                    </a:lnT>
                    <a:lnB>
                      <a:noFill/>
                    </a:lnB>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8215" marR="8215" marT="8215" marB="0" anchor="b">
                    <a:lnL>
                      <a:noFill/>
                    </a:lnL>
                    <a:lnR>
                      <a:noFill/>
                    </a:lnR>
                    <a:lnT>
                      <a:noFill/>
                    </a:lnT>
                    <a:lnB>
                      <a:noFill/>
                    </a:lnB>
                  </a:tcPr>
                </a:tc>
                <a:tc>
                  <a:txBody>
                    <a:bodyPr/>
                    <a:lstStyle/>
                    <a:p>
                      <a:pPr algn="l" fontAlgn="b"/>
                      <a:endParaRPr lang="en-US" sz="900" b="0" i="0" u="none" strike="noStrike" dirty="0">
                        <a:effectLst/>
                        <a:latin typeface="Arial" panose="020B0604020202020204" pitchFamily="34" charset="0"/>
                      </a:endParaRPr>
                    </a:p>
                  </a:txBody>
                  <a:tcPr marL="8215" marR="8215" marT="8215" marB="0" anchor="b">
                    <a:lnL>
                      <a:noFill/>
                    </a:lnL>
                    <a:lnR>
                      <a:noFill/>
                    </a:lnR>
                    <a:lnT>
                      <a:noFill/>
                    </a:lnT>
                    <a:lnB>
                      <a:noFill/>
                    </a:lnB>
                  </a:tcPr>
                </a:tc>
                <a:tc>
                  <a:txBody>
                    <a:bodyPr/>
                    <a:lstStyle/>
                    <a:p>
                      <a:pPr algn="r" fontAlgn="b"/>
                      <a:r>
                        <a:rPr lang="en-US" sz="700" b="0" i="0" u="none" strike="noStrike" dirty="0">
                          <a:solidFill>
                            <a:srgbClr val="000000"/>
                          </a:solidFill>
                          <a:effectLst/>
                          <a:latin typeface="Arial" panose="020B0604020202020204" pitchFamily="34" charset="0"/>
                        </a:rPr>
                        <a:t>1,899.00</a:t>
                      </a:r>
                    </a:p>
                  </a:txBody>
                  <a:tcPr marL="8215" marR="8215" marT="8215" marB="0" anchor="b">
                    <a:lnL>
                      <a:noFill/>
                    </a:lnL>
                    <a:lnR>
                      <a:noFill/>
                    </a:lnR>
                    <a:lnT>
                      <a:noFill/>
                    </a:lnT>
                    <a:lnB>
                      <a:noFill/>
                    </a:lnB>
                    <a:solidFill>
                      <a:srgbClr val="CCCCFF"/>
                    </a:solidFill>
                  </a:tcPr>
                </a:tc>
                <a:tc>
                  <a:txBody>
                    <a:bodyPr/>
                    <a:lstStyle/>
                    <a:p>
                      <a:pPr algn="r" fontAlgn="b"/>
                      <a:r>
                        <a:rPr lang="en-US" sz="700" b="0" i="0" u="none" strike="noStrike" dirty="0">
                          <a:solidFill>
                            <a:srgbClr val="000000"/>
                          </a:solidFill>
                          <a:effectLst/>
                          <a:latin typeface="Arial" panose="020B0604020202020204" pitchFamily="34" charset="0"/>
                        </a:rPr>
                        <a:t>196.00</a:t>
                      </a:r>
                    </a:p>
                  </a:txBody>
                  <a:tcPr marL="8215" marR="8215" marT="8215" marB="0" anchor="b">
                    <a:lnL>
                      <a:noFill/>
                    </a:lnL>
                    <a:lnR>
                      <a:noFill/>
                    </a:lnR>
                    <a:lnT>
                      <a:noFill/>
                    </a:lnT>
                    <a:lnB>
                      <a:noFill/>
                    </a:lnB>
                    <a:solidFill>
                      <a:srgbClr val="99CCFF"/>
                    </a:solidFill>
                  </a:tcPr>
                </a:tc>
                <a:tc>
                  <a:txBody>
                    <a:bodyPr/>
                    <a:lstStyle/>
                    <a:p>
                      <a:pPr algn="r" fontAlgn="b"/>
                      <a:r>
                        <a:rPr lang="en-US" sz="700" b="0" i="0" u="none" strike="noStrike" dirty="0">
                          <a:effectLst/>
                          <a:latin typeface="Arial" panose="020B0604020202020204" pitchFamily="34" charset="0"/>
                        </a:rPr>
                        <a:t>2,041.00</a:t>
                      </a:r>
                    </a:p>
                  </a:txBody>
                  <a:tcPr marL="8215" marR="8215" marT="8215" marB="0" anchor="b">
                    <a:lnL>
                      <a:noFill/>
                    </a:lnL>
                    <a:lnR>
                      <a:noFill/>
                    </a:lnR>
                    <a:lnT>
                      <a:noFill/>
                    </a:lnT>
                    <a:lnB>
                      <a:noFill/>
                    </a:lnB>
                    <a:solidFill>
                      <a:srgbClr val="FFFF99"/>
                    </a:solidFill>
                  </a:tcPr>
                </a:tc>
                <a:tc>
                  <a:txBody>
                    <a:bodyPr/>
                    <a:lstStyle/>
                    <a:p>
                      <a:pPr algn="r" fontAlgn="b"/>
                      <a:r>
                        <a:rPr lang="en-US" sz="700" b="0" i="0" u="none" strike="noStrike" dirty="0">
                          <a:solidFill>
                            <a:srgbClr val="000000"/>
                          </a:solidFill>
                          <a:effectLst/>
                          <a:latin typeface="Arial" panose="020B0604020202020204" pitchFamily="34" charset="0"/>
                        </a:rPr>
                        <a:t>218.00</a:t>
                      </a:r>
                    </a:p>
                  </a:txBody>
                  <a:tcPr marL="8215" marR="8215" marT="8215" marB="0" anchor="b">
                    <a:lnL>
                      <a:noFill/>
                    </a:lnL>
                    <a:lnR>
                      <a:noFill/>
                    </a:lnR>
                    <a:lnT>
                      <a:noFill/>
                    </a:lnT>
                    <a:lnB>
                      <a:noFill/>
                    </a:lnB>
                    <a:solidFill>
                      <a:srgbClr val="FFFF99"/>
                    </a:solidFill>
                  </a:tcPr>
                </a:tc>
                <a:tc>
                  <a:txBody>
                    <a:bodyPr/>
                    <a:lstStyle/>
                    <a:p>
                      <a:pPr algn="r" fontAlgn="b"/>
                      <a:r>
                        <a:rPr lang="en-US" sz="700" b="0" i="0" u="none" strike="noStrike" dirty="0">
                          <a:solidFill>
                            <a:srgbClr val="000000"/>
                          </a:solidFill>
                          <a:effectLst/>
                          <a:latin typeface="Arial" panose="020B0604020202020204" pitchFamily="34" charset="0"/>
                        </a:rPr>
                        <a:t>54.00</a:t>
                      </a:r>
                    </a:p>
                  </a:txBody>
                  <a:tcPr marL="8215" marR="8215" marT="8215" marB="0" anchor="b">
                    <a:lnL>
                      <a:noFill/>
                    </a:lnL>
                    <a:lnR>
                      <a:noFill/>
                    </a:lnR>
                    <a:lnT>
                      <a:noFill/>
                    </a:lnT>
                    <a:lnB>
                      <a:noFill/>
                    </a:lnB>
                    <a:solidFill>
                      <a:srgbClr val="FFFF99"/>
                    </a:solidFill>
                  </a:tcPr>
                </a:tc>
                <a:tc>
                  <a:txBody>
                    <a:bodyPr/>
                    <a:lstStyle/>
                    <a:p>
                      <a:pPr algn="r" fontAlgn="b"/>
                      <a:r>
                        <a:rPr lang="en-US" sz="700" b="0" i="0" u="none" strike="noStrike" dirty="0">
                          <a:solidFill>
                            <a:srgbClr val="000000"/>
                          </a:solidFill>
                          <a:effectLst/>
                          <a:latin typeface="Arial" panose="020B0604020202020204" pitchFamily="34" charset="0"/>
                        </a:rPr>
                        <a:t>272.00</a:t>
                      </a:r>
                    </a:p>
                  </a:txBody>
                  <a:tcPr marL="8215" marR="8215" marT="8215" marB="0" anchor="b">
                    <a:lnL>
                      <a:noFill/>
                    </a:lnL>
                    <a:lnR>
                      <a:noFill/>
                    </a:lnR>
                    <a:lnT>
                      <a:noFill/>
                    </a:lnT>
                    <a:lnB>
                      <a:noFill/>
                    </a:lnB>
                    <a:solidFill>
                      <a:srgbClr val="FFFF99"/>
                    </a:solidFill>
                  </a:tcPr>
                </a:tc>
                <a:tc>
                  <a:txBody>
                    <a:bodyPr/>
                    <a:lstStyle/>
                    <a:p>
                      <a:pPr algn="r" fontAlgn="b"/>
                      <a:r>
                        <a:rPr lang="en-US" sz="700" b="0" i="0" u="none" strike="noStrike" dirty="0">
                          <a:effectLst/>
                          <a:latin typeface="Arial" panose="020B0604020202020204" pitchFamily="34" charset="0"/>
                        </a:rPr>
                        <a:t>200.00</a:t>
                      </a:r>
                    </a:p>
                  </a:txBody>
                  <a:tcPr marL="8215" marR="8215" marT="8215" marB="0" anchor="b">
                    <a:lnL>
                      <a:noFill/>
                    </a:lnL>
                    <a:lnR>
                      <a:noFill/>
                    </a:lnR>
                    <a:lnT>
                      <a:noFill/>
                    </a:lnT>
                    <a:lnB>
                      <a:noFill/>
                    </a:lnB>
                    <a:solidFill>
                      <a:srgbClr val="FFFF99"/>
                    </a:solidFill>
                  </a:tcPr>
                </a:tc>
                <a:tc>
                  <a:txBody>
                    <a:bodyPr/>
                    <a:lstStyle/>
                    <a:p>
                      <a:pPr algn="r" fontAlgn="b"/>
                      <a:r>
                        <a:rPr lang="en-US" sz="700" b="0" i="0" u="none" strike="noStrike" dirty="0">
                          <a:effectLst/>
                          <a:latin typeface="Arial" panose="020B0604020202020204" pitchFamily="34" charset="0"/>
                        </a:rPr>
                        <a:t>2,000.00</a:t>
                      </a:r>
                    </a:p>
                  </a:txBody>
                  <a:tcPr marL="8215" marR="8215" marT="8215" marB="0" anchor="b">
                    <a:lnL>
                      <a:noFill/>
                    </a:lnL>
                    <a:lnR>
                      <a:noFill/>
                    </a:lnR>
                    <a:lnT>
                      <a:noFill/>
                    </a:lnT>
                    <a:lnB>
                      <a:noFill/>
                    </a:lnB>
                    <a:solidFill>
                      <a:srgbClr val="FFFF99"/>
                    </a:solidFill>
                  </a:tcPr>
                </a:tc>
                <a:extLst>
                  <a:ext uri="{0D108BD9-81ED-4DB2-BD59-A6C34878D82A}">
                    <a16:rowId xmlns:a16="http://schemas.microsoft.com/office/drawing/2014/main" val="958524057"/>
                  </a:ext>
                </a:extLst>
              </a:tr>
              <a:tr h="139660">
                <a:tc>
                  <a:txBody>
                    <a:bodyPr/>
                    <a:lstStyle/>
                    <a:p>
                      <a:pPr algn="l" fontAlgn="b"/>
                      <a:endParaRPr lang="en-US" sz="700" b="1" i="0" u="none" strike="noStrike" dirty="0">
                        <a:solidFill>
                          <a:srgbClr val="000000"/>
                        </a:solidFill>
                        <a:effectLst/>
                        <a:latin typeface="Arial" panose="020B0604020202020204" pitchFamily="34" charset="0"/>
                      </a:endParaRPr>
                    </a:p>
                  </a:txBody>
                  <a:tcPr marL="8215" marR="8215" marT="8215" marB="0" anchor="b">
                    <a:lnL>
                      <a:noFill/>
                    </a:lnL>
                    <a:lnR>
                      <a:noFill/>
                    </a:lnR>
                    <a:lnT>
                      <a:noFill/>
                    </a:lnT>
                    <a:lnB>
                      <a:noFill/>
                    </a:lnB>
                  </a:tcPr>
                </a:tc>
                <a:tc gridSpan="3">
                  <a:txBody>
                    <a:bodyPr/>
                    <a:lstStyle/>
                    <a:p>
                      <a:pPr algn="l" fontAlgn="b"/>
                      <a:r>
                        <a:rPr lang="en-US" sz="700" b="1" i="0" u="none" strike="noStrike" dirty="0">
                          <a:solidFill>
                            <a:srgbClr val="000000"/>
                          </a:solidFill>
                          <a:effectLst/>
                          <a:latin typeface="Arial" panose="020B0604020202020204" pitchFamily="34" charset="0"/>
                        </a:rPr>
                        <a:t>44200 · DOG LICENSE FEES</a:t>
                      </a:r>
                    </a:p>
                  </a:txBody>
                  <a:tcPr marL="8215" marR="8215" marT="8215" marB="0" anchor="b">
                    <a:lnL>
                      <a:noFill/>
                    </a:lnL>
                    <a:lnR>
                      <a:noFill/>
                    </a:lnR>
                    <a:lnT>
                      <a:noFill/>
                    </a:lnT>
                    <a:lnB>
                      <a:noFill/>
                    </a:lnB>
                  </a:tcPr>
                </a:tc>
                <a:tc hMerge="1">
                  <a:txBody>
                    <a:bodyPr/>
                    <a:lstStyle/>
                    <a:p>
                      <a:endParaRPr lang="en-US"/>
                    </a:p>
                  </a:txBody>
                  <a:tcPr/>
                </a:tc>
                <a:tc hMerge="1">
                  <a:txBody>
                    <a:bodyPr/>
                    <a:lstStyle/>
                    <a:p>
                      <a:endParaRPr lang="en-US"/>
                    </a:p>
                  </a:txBody>
                  <a:tcPr/>
                </a:tc>
                <a:tc>
                  <a:txBody>
                    <a:bodyPr/>
                    <a:lstStyle/>
                    <a:p>
                      <a:pPr algn="l" fontAlgn="b"/>
                      <a:endParaRPr lang="en-US" sz="700" b="1" i="0" u="none" strike="noStrike" dirty="0">
                        <a:solidFill>
                          <a:srgbClr val="000000"/>
                        </a:solidFill>
                        <a:effectLst/>
                        <a:latin typeface="Arial" panose="020B0604020202020204" pitchFamily="34" charset="0"/>
                      </a:endParaRPr>
                    </a:p>
                  </a:txBody>
                  <a:tcPr marL="8215" marR="8215" marT="8215" marB="0" anchor="b">
                    <a:lnL>
                      <a:noFill/>
                    </a:lnL>
                    <a:lnR>
                      <a:noFill/>
                    </a:lnR>
                    <a:lnT>
                      <a:noFill/>
                    </a:lnT>
                    <a:lnB>
                      <a:noFill/>
                    </a:lnB>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8215" marR="8215" marT="8215" marB="0" anchor="b">
                    <a:lnL>
                      <a:noFill/>
                    </a:lnL>
                    <a:lnR>
                      <a:noFill/>
                    </a:lnR>
                    <a:lnT>
                      <a:noFill/>
                    </a:lnT>
                    <a:lnB>
                      <a:noFill/>
                    </a:lnB>
                  </a:tcPr>
                </a:tc>
                <a:tc>
                  <a:txBody>
                    <a:bodyPr/>
                    <a:lstStyle/>
                    <a:p>
                      <a:pPr algn="l" fontAlgn="b"/>
                      <a:endParaRPr lang="en-US" sz="900" b="0" i="0" u="none" strike="noStrike" dirty="0">
                        <a:effectLst/>
                        <a:latin typeface="Arial" panose="020B0604020202020204" pitchFamily="34" charset="0"/>
                      </a:endParaRPr>
                    </a:p>
                  </a:txBody>
                  <a:tcPr marL="8215" marR="8215" marT="8215" marB="0" anchor="b">
                    <a:lnL>
                      <a:noFill/>
                    </a:lnL>
                    <a:lnR>
                      <a:noFill/>
                    </a:lnR>
                    <a:lnT>
                      <a:noFill/>
                    </a:lnT>
                    <a:lnB>
                      <a:noFill/>
                    </a:lnB>
                  </a:tcPr>
                </a:tc>
                <a:tc>
                  <a:txBody>
                    <a:bodyPr/>
                    <a:lstStyle/>
                    <a:p>
                      <a:pPr algn="r" fontAlgn="b"/>
                      <a:r>
                        <a:rPr lang="en-US" sz="700" b="0" i="0" u="none" strike="noStrike" dirty="0">
                          <a:solidFill>
                            <a:srgbClr val="000000"/>
                          </a:solidFill>
                          <a:effectLst/>
                          <a:latin typeface="Arial" panose="020B0604020202020204" pitchFamily="34" charset="0"/>
                        </a:rPr>
                        <a:t>680.00</a:t>
                      </a:r>
                    </a:p>
                  </a:txBody>
                  <a:tcPr marL="8215" marR="8215" marT="8215" marB="0" anchor="b">
                    <a:lnL>
                      <a:noFill/>
                    </a:lnL>
                    <a:lnR>
                      <a:noFill/>
                    </a:lnR>
                    <a:lnT>
                      <a:noFill/>
                    </a:lnT>
                    <a:lnB>
                      <a:noFill/>
                    </a:lnB>
                    <a:solidFill>
                      <a:srgbClr val="CCCCFF"/>
                    </a:solidFill>
                  </a:tcPr>
                </a:tc>
                <a:tc>
                  <a:txBody>
                    <a:bodyPr/>
                    <a:lstStyle/>
                    <a:p>
                      <a:pPr algn="r" fontAlgn="b"/>
                      <a:r>
                        <a:rPr lang="en-US" sz="700" b="0" i="0" u="none" strike="noStrike" dirty="0">
                          <a:solidFill>
                            <a:srgbClr val="000000"/>
                          </a:solidFill>
                          <a:effectLst/>
                          <a:latin typeface="Arial" panose="020B0604020202020204" pitchFamily="34" charset="0"/>
                        </a:rPr>
                        <a:t>685.00</a:t>
                      </a:r>
                    </a:p>
                  </a:txBody>
                  <a:tcPr marL="8215" marR="8215" marT="8215" marB="0" anchor="b">
                    <a:lnL>
                      <a:noFill/>
                    </a:lnL>
                    <a:lnR>
                      <a:noFill/>
                    </a:lnR>
                    <a:lnT>
                      <a:noFill/>
                    </a:lnT>
                    <a:lnB>
                      <a:noFill/>
                    </a:lnB>
                    <a:solidFill>
                      <a:srgbClr val="99CCFF"/>
                    </a:solidFill>
                  </a:tcPr>
                </a:tc>
                <a:tc>
                  <a:txBody>
                    <a:bodyPr/>
                    <a:lstStyle/>
                    <a:p>
                      <a:pPr algn="r" fontAlgn="b"/>
                      <a:r>
                        <a:rPr lang="en-US" sz="700" b="0" i="0" u="none" strike="noStrike" dirty="0">
                          <a:solidFill>
                            <a:srgbClr val="000000"/>
                          </a:solidFill>
                          <a:effectLst/>
                          <a:latin typeface="Arial" panose="020B0604020202020204" pitchFamily="34" charset="0"/>
                        </a:rPr>
                        <a:t>530.00</a:t>
                      </a:r>
                    </a:p>
                  </a:txBody>
                  <a:tcPr marL="8215" marR="8215" marT="8215" marB="0" anchor="b">
                    <a:lnL>
                      <a:noFill/>
                    </a:lnL>
                    <a:lnR>
                      <a:noFill/>
                    </a:lnR>
                    <a:lnT>
                      <a:noFill/>
                    </a:lnT>
                    <a:lnB>
                      <a:noFill/>
                    </a:lnB>
                    <a:solidFill>
                      <a:srgbClr val="FFFF99"/>
                    </a:solidFill>
                  </a:tcPr>
                </a:tc>
                <a:tc>
                  <a:txBody>
                    <a:bodyPr/>
                    <a:lstStyle/>
                    <a:p>
                      <a:pPr algn="r" fontAlgn="b"/>
                      <a:r>
                        <a:rPr lang="en-US" sz="700" b="0" i="0" u="none" strike="noStrike" dirty="0">
                          <a:solidFill>
                            <a:srgbClr val="000000"/>
                          </a:solidFill>
                          <a:effectLst/>
                          <a:latin typeface="Arial" panose="020B0604020202020204" pitchFamily="34" charset="0"/>
                        </a:rPr>
                        <a:t>580.00</a:t>
                      </a:r>
                    </a:p>
                  </a:txBody>
                  <a:tcPr marL="8215" marR="8215" marT="8215" marB="0" anchor="b">
                    <a:lnL>
                      <a:noFill/>
                    </a:lnL>
                    <a:lnR>
                      <a:noFill/>
                    </a:lnR>
                    <a:lnT>
                      <a:noFill/>
                    </a:lnT>
                    <a:lnB>
                      <a:noFill/>
                    </a:lnB>
                    <a:solidFill>
                      <a:srgbClr val="FFFF99"/>
                    </a:solidFill>
                  </a:tcPr>
                </a:tc>
                <a:tc>
                  <a:txBody>
                    <a:bodyPr/>
                    <a:lstStyle/>
                    <a:p>
                      <a:pPr algn="r" fontAlgn="b"/>
                      <a:r>
                        <a:rPr lang="en-US" sz="700" b="0" i="0" u="none" strike="noStrike" dirty="0">
                          <a:solidFill>
                            <a:srgbClr val="000000"/>
                          </a:solidFill>
                          <a:effectLst/>
                          <a:latin typeface="Arial" panose="020B0604020202020204" pitchFamily="34" charset="0"/>
                        </a:rPr>
                        <a:t>0.00</a:t>
                      </a:r>
                    </a:p>
                  </a:txBody>
                  <a:tcPr marL="8215" marR="8215" marT="8215" marB="0" anchor="b">
                    <a:lnL>
                      <a:noFill/>
                    </a:lnL>
                    <a:lnR>
                      <a:noFill/>
                    </a:lnR>
                    <a:lnT>
                      <a:noFill/>
                    </a:lnT>
                    <a:lnB>
                      <a:noFill/>
                    </a:lnB>
                    <a:solidFill>
                      <a:srgbClr val="FFFF99"/>
                    </a:solidFill>
                  </a:tcPr>
                </a:tc>
                <a:tc>
                  <a:txBody>
                    <a:bodyPr/>
                    <a:lstStyle/>
                    <a:p>
                      <a:pPr algn="r" fontAlgn="b"/>
                      <a:r>
                        <a:rPr lang="en-US" sz="700" b="0" i="0" u="none" strike="noStrike" dirty="0">
                          <a:solidFill>
                            <a:srgbClr val="000000"/>
                          </a:solidFill>
                          <a:effectLst/>
                          <a:latin typeface="Arial" panose="020B0604020202020204" pitchFamily="34" charset="0"/>
                        </a:rPr>
                        <a:t>580.00</a:t>
                      </a:r>
                    </a:p>
                  </a:txBody>
                  <a:tcPr marL="8215" marR="8215" marT="8215" marB="0" anchor="b">
                    <a:lnL>
                      <a:noFill/>
                    </a:lnL>
                    <a:lnR>
                      <a:noFill/>
                    </a:lnR>
                    <a:lnT>
                      <a:noFill/>
                    </a:lnT>
                    <a:lnB>
                      <a:noFill/>
                    </a:lnB>
                    <a:solidFill>
                      <a:srgbClr val="FFFF99"/>
                    </a:solidFill>
                  </a:tcPr>
                </a:tc>
                <a:tc>
                  <a:txBody>
                    <a:bodyPr/>
                    <a:lstStyle/>
                    <a:p>
                      <a:pPr algn="r" fontAlgn="b"/>
                      <a:r>
                        <a:rPr lang="en-US" sz="700" b="0" i="0" u="none" strike="noStrike" dirty="0">
                          <a:solidFill>
                            <a:srgbClr val="000000"/>
                          </a:solidFill>
                          <a:effectLst/>
                          <a:latin typeface="Arial" panose="020B0604020202020204" pitchFamily="34" charset="0"/>
                        </a:rPr>
                        <a:t>600.00</a:t>
                      </a:r>
                    </a:p>
                  </a:txBody>
                  <a:tcPr marL="8215" marR="8215" marT="8215" marB="0" anchor="b">
                    <a:lnL>
                      <a:noFill/>
                    </a:lnL>
                    <a:lnR>
                      <a:noFill/>
                    </a:lnR>
                    <a:lnT>
                      <a:noFill/>
                    </a:lnT>
                    <a:lnB>
                      <a:noFill/>
                    </a:lnB>
                    <a:solidFill>
                      <a:srgbClr val="FFFF99"/>
                    </a:solidFill>
                  </a:tcPr>
                </a:tc>
                <a:tc>
                  <a:txBody>
                    <a:bodyPr/>
                    <a:lstStyle/>
                    <a:p>
                      <a:pPr algn="r" fontAlgn="b"/>
                      <a:r>
                        <a:rPr lang="en-US" sz="700" b="0" i="0" u="none" strike="noStrike" dirty="0">
                          <a:solidFill>
                            <a:srgbClr val="000000"/>
                          </a:solidFill>
                          <a:effectLst/>
                          <a:latin typeface="Arial" panose="020B0604020202020204" pitchFamily="34" charset="0"/>
                        </a:rPr>
                        <a:t>600.00</a:t>
                      </a:r>
                    </a:p>
                  </a:txBody>
                  <a:tcPr marL="8215" marR="8215" marT="8215" marB="0" anchor="b">
                    <a:lnL>
                      <a:noFill/>
                    </a:lnL>
                    <a:lnR>
                      <a:noFill/>
                    </a:lnR>
                    <a:lnT>
                      <a:noFill/>
                    </a:lnT>
                    <a:lnB>
                      <a:noFill/>
                    </a:lnB>
                    <a:solidFill>
                      <a:srgbClr val="FFFF99"/>
                    </a:solidFill>
                  </a:tcPr>
                </a:tc>
                <a:extLst>
                  <a:ext uri="{0D108BD9-81ED-4DB2-BD59-A6C34878D82A}">
                    <a16:rowId xmlns:a16="http://schemas.microsoft.com/office/drawing/2014/main" val="1364261768"/>
                  </a:ext>
                </a:extLst>
              </a:tr>
              <a:tr h="139660">
                <a:tc>
                  <a:txBody>
                    <a:bodyPr/>
                    <a:lstStyle/>
                    <a:p>
                      <a:pPr algn="l" fontAlgn="b"/>
                      <a:endParaRPr lang="en-US" sz="700" b="1" i="0" u="none" strike="noStrike" dirty="0">
                        <a:solidFill>
                          <a:srgbClr val="000000"/>
                        </a:solidFill>
                        <a:effectLst/>
                        <a:latin typeface="Arial" panose="020B0604020202020204" pitchFamily="34" charset="0"/>
                      </a:endParaRPr>
                    </a:p>
                  </a:txBody>
                  <a:tcPr marL="8215" marR="8215" marT="8215" marB="0" anchor="b">
                    <a:lnL>
                      <a:noFill/>
                    </a:lnL>
                    <a:lnR>
                      <a:noFill/>
                    </a:lnR>
                    <a:lnT>
                      <a:noFill/>
                    </a:lnT>
                    <a:lnB>
                      <a:noFill/>
                    </a:lnB>
                  </a:tcPr>
                </a:tc>
                <a:tc gridSpan="3">
                  <a:txBody>
                    <a:bodyPr/>
                    <a:lstStyle/>
                    <a:p>
                      <a:pPr algn="l" fontAlgn="b"/>
                      <a:r>
                        <a:rPr lang="en-US" sz="700" b="1" i="0" u="none" strike="noStrike" dirty="0">
                          <a:solidFill>
                            <a:srgbClr val="000000"/>
                          </a:solidFill>
                          <a:effectLst/>
                          <a:latin typeface="Arial" panose="020B0604020202020204" pitchFamily="34" charset="0"/>
                        </a:rPr>
                        <a:t>44201 DOG LICENSE FEES-LOCAL</a:t>
                      </a:r>
                    </a:p>
                  </a:txBody>
                  <a:tcPr marL="8215" marR="8215" marT="8215" marB="0" anchor="b">
                    <a:lnL>
                      <a:noFill/>
                    </a:lnL>
                    <a:lnR>
                      <a:noFill/>
                    </a:lnR>
                    <a:lnT>
                      <a:noFill/>
                    </a:lnT>
                    <a:lnB>
                      <a:noFill/>
                    </a:lnB>
                  </a:tcPr>
                </a:tc>
                <a:tc hMerge="1">
                  <a:txBody>
                    <a:bodyPr/>
                    <a:lstStyle/>
                    <a:p>
                      <a:endParaRPr lang="en-US"/>
                    </a:p>
                  </a:txBody>
                  <a:tcPr/>
                </a:tc>
                <a:tc hMerge="1">
                  <a:txBody>
                    <a:bodyPr/>
                    <a:lstStyle/>
                    <a:p>
                      <a:endParaRPr lang="en-US"/>
                    </a:p>
                  </a:txBody>
                  <a:tcPr/>
                </a:tc>
                <a:tc>
                  <a:txBody>
                    <a:bodyPr/>
                    <a:lstStyle/>
                    <a:p>
                      <a:pPr algn="l" fontAlgn="b"/>
                      <a:endParaRPr lang="en-US" sz="700" b="1" i="0" u="none" strike="noStrike" dirty="0">
                        <a:solidFill>
                          <a:srgbClr val="000000"/>
                        </a:solidFill>
                        <a:effectLst/>
                        <a:latin typeface="Arial" panose="020B0604020202020204" pitchFamily="34" charset="0"/>
                      </a:endParaRPr>
                    </a:p>
                  </a:txBody>
                  <a:tcPr marL="8215" marR="8215" marT="8215" marB="0" anchor="b">
                    <a:lnL>
                      <a:noFill/>
                    </a:lnL>
                    <a:lnR>
                      <a:noFill/>
                    </a:lnR>
                    <a:lnT>
                      <a:noFill/>
                    </a:lnT>
                    <a:lnB>
                      <a:noFill/>
                    </a:lnB>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8215" marR="8215" marT="8215" marB="0" anchor="b">
                    <a:lnL>
                      <a:noFill/>
                    </a:lnL>
                    <a:lnR>
                      <a:noFill/>
                    </a:lnR>
                    <a:lnT>
                      <a:noFill/>
                    </a:lnT>
                    <a:lnB>
                      <a:noFill/>
                    </a:lnB>
                  </a:tcPr>
                </a:tc>
                <a:tc>
                  <a:txBody>
                    <a:bodyPr/>
                    <a:lstStyle/>
                    <a:p>
                      <a:pPr algn="l" fontAlgn="b"/>
                      <a:endParaRPr lang="en-US" sz="900" b="0" i="0" u="none" strike="noStrike" dirty="0">
                        <a:effectLst/>
                        <a:latin typeface="Arial" panose="020B0604020202020204" pitchFamily="34" charset="0"/>
                      </a:endParaRPr>
                    </a:p>
                  </a:txBody>
                  <a:tcPr marL="8215" marR="8215" marT="8215" marB="0" anchor="b">
                    <a:lnL>
                      <a:noFill/>
                    </a:lnL>
                    <a:lnR>
                      <a:noFill/>
                    </a:lnR>
                    <a:lnT>
                      <a:noFill/>
                    </a:lnT>
                    <a:lnB>
                      <a:noFill/>
                    </a:lnB>
                  </a:tcPr>
                </a:tc>
                <a:tc>
                  <a:txBody>
                    <a:bodyPr/>
                    <a:lstStyle/>
                    <a:p>
                      <a:pPr algn="r" fontAlgn="b"/>
                      <a:r>
                        <a:rPr lang="en-US" sz="700" b="0" i="0" u="none" strike="noStrike" dirty="0">
                          <a:solidFill>
                            <a:srgbClr val="000000"/>
                          </a:solidFill>
                          <a:effectLst/>
                          <a:latin typeface="Arial" panose="020B0604020202020204" pitchFamily="34" charset="0"/>
                        </a:rPr>
                        <a:t>0.00</a:t>
                      </a:r>
                    </a:p>
                  </a:txBody>
                  <a:tcPr marL="8215" marR="8215" marT="8215" marB="0" anchor="b">
                    <a:lnL>
                      <a:noFill/>
                    </a:lnL>
                    <a:lnR>
                      <a:noFill/>
                    </a:lnR>
                    <a:lnT>
                      <a:noFill/>
                    </a:lnT>
                    <a:lnB>
                      <a:noFill/>
                    </a:lnB>
                    <a:solidFill>
                      <a:srgbClr val="CCCCFF"/>
                    </a:solidFill>
                  </a:tcPr>
                </a:tc>
                <a:tc>
                  <a:txBody>
                    <a:bodyPr/>
                    <a:lstStyle/>
                    <a:p>
                      <a:pPr algn="r" fontAlgn="b"/>
                      <a:r>
                        <a:rPr lang="en-US" sz="700" b="0" i="0" u="none" strike="noStrike" dirty="0">
                          <a:solidFill>
                            <a:srgbClr val="000000"/>
                          </a:solidFill>
                          <a:effectLst/>
                          <a:latin typeface="Arial" panose="020B0604020202020204" pitchFamily="34" charset="0"/>
                        </a:rPr>
                        <a:t>143.18</a:t>
                      </a:r>
                    </a:p>
                  </a:txBody>
                  <a:tcPr marL="8215" marR="8215" marT="8215" marB="0" anchor="b">
                    <a:lnL>
                      <a:noFill/>
                    </a:lnL>
                    <a:lnR>
                      <a:noFill/>
                    </a:lnR>
                    <a:lnT>
                      <a:noFill/>
                    </a:lnT>
                    <a:lnB>
                      <a:noFill/>
                    </a:lnB>
                    <a:solidFill>
                      <a:srgbClr val="99CCFF"/>
                    </a:solidFill>
                  </a:tcPr>
                </a:tc>
                <a:tc>
                  <a:txBody>
                    <a:bodyPr/>
                    <a:lstStyle/>
                    <a:p>
                      <a:pPr algn="r" fontAlgn="b"/>
                      <a:r>
                        <a:rPr lang="en-US" sz="700" b="0" i="0" u="none" strike="noStrike" dirty="0">
                          <a:solidFill>
                            <a:srgbClr val="000000"/>
                          </a:solidFill>
                          <a:effectLst/>
                          <a:latin typeface="Arial" panose="020B0604020202020204" pitchFamily="34" charset="0"/>
                        </a:rPr>
                        <a:t>275.69</a:t>
                      </a:r>
                    </a:p>
                  </a:txBody>
                  <a:tcPr marL="8215" marR="8215" marT="8215" marB="0" anchor="b">
                    <a:lnL>
                      <a:noFill/>
                    </a:lnL>
                    <a:lnR>
                      <a:noFill/>
                    </a:lnR>
                    <a:lnT>
                      <a:noFill/>
                    </a:lnT>
                    <a:lnB>
                      <a:noFill/>
                    </a:lnB>
                    <a:solidFill>
                      <a:srgbClr val="FFFF99"/>
                    </a:solidFill>
                  </a:tcPr>
                </a:tc>
                <a:tc>
                  <a:txBody>
                    <a:bodyPr/>
                    <a:lstStyle/>
                    <a:p>
                      <a:pPr algn="r" fontAlgn="b"/>
                      <a:r>
                        <a:rPr lang="en-US" sz="700" b="0" i="0" u="none" strike="noStrike" dirty="0">
                          <a:solidFill>
                            <a:srgbClr val="000000"/>
                          </a:solidFill>
                          <a:effectLst/>
                          <a:latin typeface="Arial" panose="020B0604020202020204" pitchFamily="34" charset="0"/>
                        </a:rPr>
                        <a:t>0.00</a:t>
                      </a:r>
                    </a:p>
                  </a:txBody>
                  <a:tcPr marL="8215" marR="8215" marT="8215" marB="0" anchor="b">
                    <a:lnL>
                      <a:noFill/>
                    </a:lnL>
                    <a:lnR>
                      <a:noFill/>
                    </a:lnR>
                    <a:lnT>
                      <a:noFill/>
                    </a:lnT>
                    <a:lnB>
                      <a:noFill/>
                    </a:lnB>
                    <a:solidFill>
                      <a:srgbClr val="FFFF99"/>
                    </a:solidFill>
                  </a:tcPr>
                </a:tc>
                <a:tc>
                  <a:txBody>
                    <a:bodyPr/>
                    <a:lstStyle/>
                    <a:p>
                      <a:pPr algn="r" fontAlgn="b"/>
                      <a:r>
                        <a:rPr lang="en-US" sz="700" b="0" i="0" u="none" strike="noStrike" dirty="0">
                          <a:solidFill>
                            <a:srgbClr val="000000"/>
                          </a:solidFill>
                          <a:effectLst/>
                          <a:latin typeface="Arial" panose="020B0604020202020204" pitchFamily="34" charset="0"/>
                        </a:rPr>
                        <a:t>0.00</a:t>
                      </a:r>
                    </a:p>
                  </a:txBody>
                  <a:tcPr marL="8215" marR="8215" marT="8215" marB="0" anchor="b">
                    <a:lnL>
                      <a:noFill/>
                    </a:lnL>
                    <a:lnR>
                      <a:noFill/>
                    </a:lnR>
                    <a:lnT>
                      <a:noFill/>
                    </a:lnT>
                    <a:lnB>
                      <a:noFill/>
                    </a:lnB>
                    <a:solidFill>
                      <a:srgbClr val="FFFF99"/>
                    </a:solidFill>
                  </a:tcPr>
                </a:tc>
                <a:tc>
                  <a:txBody>
                    <a:bodyPr/>
                    <a:lstStyle/>
                    <a:p>
                      <a:pPr algn="r" fontAlgn="b"/>
                      <a:r>
                        <a:rPr lang="en-US" sz="700" b="0" i="0" u="none" strike="noStrike" dirty="0">
                          <a:solidFill>
                            <a:srgbClr val="000000"/>
                          </a:solidFill>
                          <a:effectLst/>
                          <a:latin typeface="Arial" panose="020B0604020202020204" pitchFamily="34" charset="0"/>
                        </a:rPr>
                        <a:t>0.00</a:t>
                      </a:r>
                    </a:p>
                  </a:txBody>
                  <a:tcPr marL="8215" marR="8215" marT="8215" marB="0" anchor="b">
                    <a:lnL>
                      <a:noFill/>
                    </a:lnL>
                    <a:lnR>
                      <a:noFill/>
                    </a:lnR>
                    <a:lnT>
                      <a:noFill/>
                    </a:lnT>
                    <a:lnB>
                      <a:noFill/>
                    </a:lnB>
                    <a:solidFill>
                      <a:srgbClr val="FFFF99"/>
                    </a:solidFill>
                  </a:tcPr>
                </a:tc>
                <a:tc>
                  <a:txBody>
                    <a:bodyPr/>
                    <a:lstStyle/>
                    <a:p>
                      <a:pPr algn="r" fontAlgn="b"/>
                      <a:r>
                        <a:rPr lang="en-US" sz="700" b="0" i="0" u="none" strike="noStrike" dirty="0">
                          <a:solidFill>
                            <a:srgbClr val="000000"/>
                          </a:solidFill>
                          <a:effectLst/>
                          <a:latin typeface="Arial" panose="020B0604020202020204" pitchFamily="34" charset="0"/>
                        </a:rPr>
                        <a:t>0.00</a:t>
                      </a:r>
                    </a:p>
                  </a:txBody>
                  <a:tcPr marL="8215" marR="8215" marT="8215" marB="0" anchor="b">
                    <a:lnL>
                      <a:noFill/>
                    </a:lnL>
                    <a:lnR>
                      <a:noFill/>
                    </a:lnR>
                    <a:lnT>
                      <a:noFill/>
                    </a:lnT>
                    <a:lnB>
                      <a:noFill/>
                    </a:lnB>
                    <a:solidFill>
                      <a:srgbClr val="FFFF99"/>
                    </a:solidFill>
                  </a:tcPr>
                </a:tc>
                <a:tc>
                  <a:txBody>
                    <a:bodyPr/>
                    <a:lstStyle/>
                    <a:p>
                      <a:pPr algn="r" fontAlgn="b"/>
                      <a:r>
                        <a:rPr lang="en-US" sz="700" b="0" i="0" u="none" strike="noStrike" dirty="0">
                          <a:solidFill>
                            <a:srgbClr val="000000"/>
                          </a:solidFill>
                          <a:effectLst/>
                          <a:latin typeface="Arial" panose="020B0604020202020204" pitchFamily="34" charset="0"/>
                        </a:rPr>
                        <a:t>0.00</a:t>
                      </a:r>
                    </a:p>
                  </a:txBody>
                  <a:tcPr marL="8215" marR="8215" marT="8215" marB="0" anchor="b">
                    <a:lnL>
                      <a:noFill/>
                    </a:lnL>
                    <a:lnR>
                      <a:noFill/>
                    </a:lnR>
                    <a:lnT>
                      <a:noFill/>
                    </a:lnT>
                    <a:lnB>
                      <a:noFill/>
                    </a:lnB>
                    <a:solidFill>
                      <a:srgbClr val="FFFF99"/>
                    </a:solidFill>
                  </a:tcPr>
                </a:tc>
                <a:extLst>
                  <a:ext uri="{0D108BD9-81ED-4DB2-BD59-A6C34878D82A}">
                    <a16:rowId xmlns:a16="http://schemas.microsoft.com/office/drawing/2014/main" val="1077288497"/>
                  </a:ext>
                </a:extLst>
              </a:tr>
              <a:tr h="218527">
                <a:tc>
                  <a:txBody>
                    <a:bodyPr/>
                    <a:lstStyle/>
                    <a:p>
                      <a:pPr algn="l" fontAlgn="b"/>
                      <a:endParaRPr lang="en-US" sz="700" b="1" i="0" u="none" strike="noStrike" dirty="0">
                        <a:solidFill>
                          <a:srgbClr val="000000"/>
                        </a:solidFill>
                        <a:effectLst/>
                        <a:latin typeface="Arial" panose="020B0604020202020204" pitchFamily="34" charset="0"/>
                      </a:endParaRPr>
                    </a:p>
                  </a:txBody>
                  <a:tcPr marL="8215" marR="8215" marT="8215" marB="0" anchor="b">
                    <a:lnL>
                      <a:noFill/>
                    </a:lnL>
                    <a:lnR>
                      <a:noFill/>
                    </a:lnR>
                    <a:lnT>
                      <a:noFill/>
                    </a:lnT>
                    <a:lnB>
                      <a:noFill/>
                    </a:lnB>
                  </a:tcPr>
                </a:tc>
                <a:tc gridSpan="3">
                  <a:txBody>
                    <a:bodyPr/>
                    <a:lstStyle/>
                    <a:p>
                      <a:pPr algn="l" fontAlgn="b"/>
                      <a:r>
                        <a:rPr lang="en-US" sz="700" b="1" i="0" u="none" strike="noStrike" dirty="0">
                          <a:solidFill>
                            <a:srgbClr val="000000"/>
                          </a:solidFill>
                          <a:effectLst/>
                          <a:latin typeface="Arial" panose="020B0604020202020204" pitchFamily="34" charset="0"/>
                        </a:rPr>
                        <a:t>44210 · DOG LICENSE FEES-COUNTY</a:t>
                      </a:r>
                    </a:p>
                  </a:txBody>
                  <a:tcPr marL="8215" marR="8215" marT="8215" marB="0" anchor="b">
                    <a:lnL>
                      <a:noFill/>
                    </a:lnL>
                    <a:lnR>
                      <a:noFill/>
                    </a:lnR>
                    <a:lnT>
                      <a:noFill/>
                    </a:lnT>
                    <a:lnB>
                      <a:noFill/>
                    </a:lnB>
                  </a:tcPr>
                </a:tc>
                <a:tc hMerge="1">
                  <a:txBody>
                    <a:bodyPr/>
                    <a:lstStyle/>
                    <a:p>
                      <a:endParaRPr lang="en-US"/>
                    </a:p>
                  </a:txBody>
                  <a:tcPr/>
                </a:tc>
                <a:tc hMerge="1">
                  <a:txBody>
                    <a:bodyPr/>
                    <a:lstStyle/>
                    <a:p>
                      <a:endParaRPr lang="en-US"/>
                    </a:p>
                  </a:txBody>
                  <a:tcPr/>
                </a:tc>
                <a:tc>
                  <a:txBody>
                    <a:bodyPr/>
                    <a:lstStyle/>
                    <a:p>
                      <a:pPr algn="l" fontAlgn="b"/>
                      <a:endParaRPr lang="en-US" sz="700" b="1" i="0" u="none" strike="noStrike" dirty="0">
                        <a:solidFill>
                          <a:srgbClr val="000000"/>
                        </a:solidFill>
                        <a:effectLst/>
                        <a:latin typeface="Arial" panose="020B0604020202020204" pitchFamily="34" charset="0"/>
                      </a:endParaRPr>
                    </a:p>
                  </a:txBody>
                  <a:tcPr marL="8215" marR="8215" marT="8215" marB="0" anchor="b">
                    <a:lnL>
                      <a:noFill/>
                    </a:lnL>
                    <a:lnR>
                      <a:noFill/>
                    </a:lnR>
                    <a:lnT>
                      <a:noFill/>
                    </a:lnT>
                    <a:lnB>
                      <a:noFill/>
                    </a:lnB>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8215" marR="8215" marT="8215" marB="0" anchor="b">
                    <a:lnL>
                      <a:noFill/>
                    </a:lnL>
                    <a:lnR>
                      <a:noFill/>
                    </a:lnR>
                    <a:lnT>
                      <a:noFill/>
                    </a:lnT>
                    <a:lnB>
                      <a:noFill/>
                    </a:lnB>
                  </a:tcPr>
                </a:tc>
                <a:tc>
                  <a:txBody>
                    <a:bodyPr/>
                    <a:lstStyle/>
                    <a:p>
                      <a:pPr algn="l" fontAlgn="b"/>
                      <a:endParaRPr lang="en-US" sz="900" b="0" i="0" u="none" strike="noStrike" dirty="0">
                        <a:effectLst/>
                        <a:latin typeface="Arial" panose="020B0604020202020204" pitchFamily="34" charset="0"/>
                      </a:endParaRPr>
                    </a:p>
                  </a:txBody>
                  <a:tcPr marL="8215" marR="8215" marT="8215" marB="0" anchor="b">
                    <a:lnL>
                      <a:noFill/>
                    </a:lnL>
                    <a:lnR>
                      <a:noFill/>
                    </a:lnR>
                    <a:lnT>
                      <a:noFill/>
                    </a:lnT>
                    <a:lnB>
                      <a:noFill/>
                    </a:lnB>
                  </a:tcPr>
                </a:tc>
                <a:tc>
                  <a:txBody>
                    <a:bodyPr/>
                    <a:lstStyle/>
                    <a:p>
                      <a:pPr algn="r" fontAlgn="b"/>
                      <a:r>
                        <a:rPr lang="en-US" sz="700" b="0" i="0" u="none" strike="noStrike" dirty="0">
                          <a:solidFill>
                            <a:srgbClr val="000000"/>
                          </a:solidFill>
                          <a:effectLst/>
                          <a:latin typeface="Arial" panose="020B0604020202020204" pitchFamily="34" charset="0"/>
                        </a:rPr>
                        <a:t>-480.66</a:t>
                      </a:r>
                    </a:p>
                  </a:txBody>
                  <a:tcPr marL="8215" marR="8215" marT="8215" marB="0" anchor="b">
                    <a:lnL>
                      <a:noFill/>
                    </a:lnL>
                    <a:lnR>
                      <a:noFill/>
                    </a:lnR>
                    <a:lnT>
                      <a:noFill/>
                    </a:lnT>
                    <a:lnB>
                      <a:noFill/>
                    </a:lnB>
                    <a:solidFill>
                      <a:srgbClr val="CCCCFF"/>
                    </a:solidFill>
                  </a:tcPr>
                </a:tc>
                <a:tc>
                  <a:txBody>
                    <a:bodyPr/>
                    <a:lstStyle/>
                    <a:p>
                      <a:pPr algn="r" fontAlgn="b"/>
                      <a:r>
                        <a:rPr lang="en-US" sz="700" b="0" i="0" u="none" strike="noStrike" dirty="0">
                          <a:solidFill>
                            <a:srgbClr val="000000"/>
                          </a:solidFill>
                          <a:effectLst/>
                          <a:latin typeface="Arial" panose="020B0604020202020204" pitchFamily="34" charset="0"/>
                        </a:rPr>
                        <a:t>0.00</a:t>
                      </a:r>
                    </a:p>
                  </a:txBody>
                  <a:tcPr marL="8215" marR="8215" marT="8215" marB="0" anchor="b">
                    <a:lnL>
                      <a:noFill/>
                    </a:lnL>
                    <a:lnR>
                      <a:noFill/>
                    </a:lnR>
                    <a:lnT>
                      <a:noFill/>
                    </a:lnT>
                    <a:lnB>
                      <a:noFill/>
                    </a:lnB>
                    <a:solidFill>
                      <a:srgbClr val="99CCFF"/>
                    </a:solidFill>
                  </a:tcPr>
                </a:tc>
                <a:tc>
                  <a:txBody>
                    <a:bodyPr/>
                    <a:lstStyle/>
                    <a:p>
                      <a:pPr algn="r" fontAlgn="b"/>
                      <a:r>
                        <a:rPr lang="en-US" sz="700" b="0" i="0" u="none" strike="noStrike" dirty="0">
                          <a:solidFill>
                            <a:srgbClr val="000000"/>
                          </a:solidFill>
                          <a:effectLst/>
                          <a:latin typeface="Arial" panose="020B0604020202020204" pitchFamily="34" charset="0"/>
                        </a:rPr>
                        <a:t>-606.00</a:t>
                      </a:r>
                    </a:p>
                  </a:txBody>
                  <a:tcPr marL="8215" marR="8215" marT="8215" marB="0" anchor="b">
                    <a:lnL>
                      <a:noFill/>
                    </a:lnL>
                    <a:lnR>
                      <a:noFill/>
                    </a:lnR>
                    <a:lnT>
                      <a:noFill/>
                    </a:lnT>
                    <a:lnB>
                      <a:noFill/>
                    </a:lnB>
                    <a:solidFill>
                      <a:srgbClr val="FFFF99"/>
                    </a:solidFill>
                  </a:tcPr>
                </a:tc>
                <a:tc>
                  <a:txBody>
                    <a:bodyPr/>
                    <a:lstStyle/>
                    <a:p>
                      <a:pPr algn="r" fontAlgn="b"/>
                      <a:r>
                        <a:rPr lang="en-US" sz="700" b="0" i="0" u="none" strike="noStrike" dirty="0">
                          <a:solidFill>
                            <a:srgbClr val="000000"/>
                          </a:solidFill>
                          <a:effectLst/>
                          <a:latin typeface="Arial" panose="020B0604020202020204" pitchFamily="34" charset="0"/>
                        </a:rPr>
                        <a:t>0.00</a:t>
                      </a:r>
                    </a:p>
                  </a:txBody>
                  <a:tcPr marL="8215" marR="8215" marT="8215" marB="0" anchor="b">
                    <a:lnL>
                      <a:noFill/>
                    </a:lnL>
                    <a:lnR>
                      <a:noFill/>
                    </a:lnR>
                    <a:lnT>
                      <a:noFill/>
                    </a:lnT>
                    <a:lnB>
                      <a:noFill/>
                    </a:lnB>
                    <a:solidFill>
                      <a:srgbClr val="FFFF99"/>
                    </a:solidFill>
                  </a:tcPr>
                </a:tc>
                <a:tc>
                  <a:txBody>
                    <a:bodyPr/>
                    <a:lstStyle/>
                    <a:p>
                      <a:pPr algn="r" fontAlgn="b"/>
                      <a:r>
                        <a:rPr lang="en-US" sz="700" b="0" i="0" u="none" strike="noStrike" dirty="0">
                          <a:solidFill>
                            <a:srgbClr val="000000"/>
                          </a:solidFill>
                          <a:effectLst/>
                          <a:latin typeface="Arial" panose="020B0604020202020204" pitchFamily="34" charset="0"/>
                        </a:rPr>
                        <a:t>0.00</a:t>
                      </a:r>
                    </a:p>
                  </a:txBody>
                  <a:tcPr marL="8215" marR="8215" marT="8215" marB="0" anchor="b">
                    <a:lnL>
                      <a:noFill/>
                    </a:lnL>
                    <a:lnR>
                      <a:noFill/>
                    </a:lnR>
                    <a:lnT>
                      <a:noFill/>
                    </a:lnT>
                    <a:lnB>
                      <a:noFill/>
                    </a:lnB>
                    <a:solidFill>
                      <a:srgbClr val="FFFF99"/>
                    </a:solidFill>
                  </a:tcPr>
                </a:tc>
                <a:tc>
                  <a:txBody>
                    <a:bodyPr/>
                    <a:lstStyle/>
                    <a:p>
                      <a:pPr algn="r" fontAlgn="b"/>
                      <a:r>
                        <a:rPr lang="en-US" sz="700" b="0" i="0" u="none" strike="noStrike" dirty="0">
                          <a:solidFill>
                            <a:srgbClr val="000000"/>
                          </a:solidFill>
                          <a:effectLst/>
                          <a:latin typeface="Arial" panose="020B0604020202020204" pitchFamily="34" charset="0"/>
                        </a:rPr>
                        <a:t>0.00</a:t>
                      </a:r>
                    </a:p>
                  </a:txBody>
                  <a:tcPr marL="8215" marR="8215" marT="8215" marB="0" anchor="b">
                    <a:lnL>
                      <a:noFill/>
                    </a:lnL>
                    <a:lnR>
                      <a:noFill/>
                    </a:lnR>
                    <a:lnT>
                      <a:noFill/>
                    </a:lnT>
                    <a:lnB>
                      <a:noFill/>
                    </a:lnB>
                    <a:solidFill>
                      <a:srgbClr val="FFFF99"/>
                    </a:solidFill>
                  </a:tcPr>
                </a:tc>
                <a:tc>
                  <a:txBody>
                    <a:bodyPr/>
                    <a:lstStyle/>
                    <a:p>
                      <a:pPr algn="r" fontAlgn="b"/>
                      <a:r>
                        <a:rPr lang="en-US" sz="700" b="0" i="0" u="none" strike="noStrike" dirty="0">
                          <a:solidFill>
                            <a:srgbClr val="000000"/>
                          </a:solidFill>
                          <a:effectLst/>
                          <a:latin typeface="Arial" panose="020B0604020202020204" pitchFamily="34" charset="0"/>
                        </a:rPr>
                        <a:t>0.00</a:t>
                      </a:r>
                    </a:p>
                  </a:txBody>
                  <a:tcPr marL="8215" marR="8215" marT="8215" marB="0" anchor="b">
                    <a:lnL>
                      <a:noFill/>
                    </a:lnL>
                    <a:lnR>
                      <a:noFill/>
                    </a:lnR>
                    <a:lnT>
                      <a:noFill/>
                    </a:lnT>
                    <a:lnB>
                      <a:noFill/>
                    </a:lnB>
                    <a:solidFill>
                      <a:srgbClr val="FFFF99"/>
                    </a:solidFill>
                  </a:tcPr>
                </a:tc>
                <a:tc>
                  <a:txBody>
                    <a:bodyPr/>
                    <a:lstStyle/>
                    <a:p>
                      <a:pPr algn="r" fontAlgn="b"/>
                      <a:r>
                        <a:rPr lang="en-US" sz="700" b="0" i="0" u="none" strike="noStrike" dirty="0">
                          <a:solidFill>
                            <a:srgbClr val="000000"/>
                          </a:solidFill>
                          <a:effectLst/>
                          <a:latin typeface="Arial" panose="020B0604020202020204" pitchFamily="34" charset="0"/>
                        </a:rPr>
                        <a:t>0.00</a:t>
                      </a:r>
                    </a:p>
                  </a:txBody>
                  <a:tcPr marL="8215" marR="8215" marT="8215" marB="0" anchor="b">
                    <a:lnL>
                      <a:noFill/>
                    </a:lnL>
                    <a:lnR>
                      <a:noFill/>
                    </a:lnR>
                    <a:lnT>
                      <a:noFill/>
                    </a:lnT>
                    <a:lnB>
                      <a:noFill/>
                    </a:lnB>
                    <a:solidFill>
                      <a:srgbClr val="FFFF99"/>
                    </a:solidFill>
                  </a:tcPr>
                </a:tc>
                <a:extLst>
                  <a:ext uri="{0D108BD9-81ED-4DB2-BD59-A6C34878D82A}">
                    <a16:rowId xmlns:a16="http://schemas.microsoft.com/office/drawing/2014/main" val="2010698026"/>
                  </a:ext>
                </a:extLst>
              </a:tr>
              <a:tr h="139660">
                <a:tc>
                  <a:txBody>
                    <a:bodyPr/>
                    <a:lstStyle/>
                    <a:p>
                      <a:pPr algn="l" fontAlgn="b"/>
                      <a:endParaRPr lang="en-US" sz="700" b="1" i="0" u="none" strike="noStrike" dirty="0">
                        <a:solidFill>
                          <a:srgbClr val="000000"/>
                        </a:solidFill>
                        <a:effectLst/>
                        <a:latin typeface="Arial" panose="020B0604020202020204" pitchFamily="34" charset="0"/>
                      </a:endParaRPr>
                    </a:p>
                  </a:txBody>
                  <a:tcPr marL="8215" marR="8215" marT="8215" marB="0" anchor="b">
                    <a:lnL>
                      <a:noFill/>
                    </a:lnL>
                    <a:lnR>
                      <a:noFill/>
                    </a:lnR>
                    <a:lnT>
                      <a:noFill/>
                    </a:lnT>
                    <a:lnB>
                      <a:noFill/>
                    </a:lnB>
                  </a:tcPr>
                </a:tc>
                <a:tc gridSpan="3">
                  <a:txBody>
                    <a:bodyPr/>
                    <a:lstStyle/>
                    <a:p>
                      <a:pPr algn="l" fontAlgn="b"/>
                      <a:r>
                        <a:rPr lang="en-US" sz="700" b="1" i="0" u="none" strike="noStrike" dirty="0">
                          <a:solidFill>
                            <a:srgbClr val="000000"/>
                          </a:solidFill>
                          <a:effectLst/>
                          <a:latin typeface="Arial" panose="020B0604020202020204" pitchFamily="34" charset="0"/>
                        </a:rPr>
                        <a:t>44910 · CEMETERY PLOTS</a:t>
                      </a:r>
                    </a:p>
                  </a:txBody>
                  <a:tcPr marL="8215" marR="8215" marT="8215" marB="0" anchor="b">
                    <a:lnL>
                      <a:noFill/>
                    </a:lnL>
                    <a:lnR>
                      <a:noFill/>
                    </a:lnR>
                    <a:lnT>
                      <a:noFill/>
                    </a:lnT>
                    <a:lnB>
                      <a:noFill/>
                    </a:lnB>
                  </a:tcPr>
                </a:tc>
                <a:tc hMerge="1">
                  <a:txBody>
                    <a:bodyPr/>
                    <a:lstStyle/>
                    <a:p>
                      <a:endParaRPr lang="en-US"/>
                    </a:p>
                  </a:txBody>
                  <a:tcPr/>
                </a:tc>
                <a:tc hMerge="1">
                  <a:txBody>
                    <a:bodyPr/>
                    <a:lstStyle/>
                    <a:p>
                      <a:endParaRPr lang="en-US"/>
                    </a:p>
                  </a:txBody>
                  <a:tcPr/>
                </a:tc>
                <a:tc>
                  <a:txBody>
                    <a:bodyPr/>
                    <a:lstStyle/>
                    <a:p>
                      <a:pPr algn="l" fontAlgn="b"/>
                      <a:endParaRPr lang="en-US" sz="700" b="1" i="0" u="none" strike="noStrike" dirty="0">
                        <a:solidFill>
                          <a:srgbClr val="000000"/>
                        </a:solidFill>
                        <a:effectLst/>
                        <a:latin typeface="Arial" panose="020B0604020202020204" pitchFamily="34" charset="0"/>
                      </a:endParaRPr>
                    </a:p>
                  </a:txBody>
                  <a:tcPr marL="8215" marR="8215" marT="8215" marB="0" anchor="b">
                    <a:lnL>
                      <a:noFill/>
                    </a:lnL>
                    <a:lnR>
                      <a:noFill/>
                    </a:lnR>
                    <a:lnT>
                      <a:noFill/>
                    </a:lnT>
                    <a:lnB>
                      <a:noFill/>
                    </a:lnB>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8215" marR="8215" marT="8215" marB="0" anchor="b">
                    <a:lnL>
                      <a:noFill/>
                    </a:lnL>
                    <a:lnR>
                      <a:noFill/>
                    </a:lnR>
                    <a:lnT>
                      <a:noFill/>
                    </a:lnT>
                    <a:lnB>
                      <a:noFill/>
                    </a:lnB>
                  </a:tcPr>
                </a:tc>
                <a:tc>
                  <a:txBody>
                    <a:bodyPr/>
                    <a:lstStyle/>
                    <a:p>
                      <a:pPr algn="l" fontAlgn="b"/>
                      <a:endParaRPr lang="en-US" sz="900" b="0" i="0" u="none" strike="noStrike" dirty="0">
                        <a:effectLst/>
                        <a:latin typeface="Arial" panose="020B0604020202020204" pitchFamily="34" charset="0"/>
                      </a:endParaRPr>
                    </a:p>
                  </a:txBody>
                  <a:tcPr marL="8215" marR="8215" marT="8215" marB="0" anchor="b">
                    <a:lnL>
                      <a:noFill/>
                    </a:lnL>
                    <a:lnR>
                      <a:noFill/>
                    </a:lnR>
                    <a:lnT>
                      <a:noFill/>
                    </a:lnT>
                    <a:lnB>
                      <a:noFill/>
                    </a:lnB>
                  </a:tcPr>
                </a:tc>
                <a:tc>
                  <a:txBody>
                    <a:bodyPr/>
                    <a:lstStyle/>
                    <a:p>
                      <a:pPr algn="r" fontAlgn="b"/>
                      <a:r>
                        <a:rPr lang="en-US" sz="700" b="0" i="0" u="none" strike="noStrike" dirty="0">
                          <a:solidFill>
                            <a:srgbClr val="000000"/>
                          </a:solidFill>
                          <a:effectLst/>
                          <a:latin typeface="Arial" panose="020B0604020202020204" pitchFamily="34" charset="0"/>
                        </a:rPr>
                        <a:t>200.00</a:t>
                      </a:r>
                    </a:p>
                  </a:txBody>
                  <a:tcPr marL="8215" marR="8215" marT="8215" marB="0" anchor="b">
                    <a:lnL>
                      <a:noFill/>
                    </a:lnL>
                    <a:lnR>
                      <a:noFill/>
                    </a:lnR>
                    <a:lnT>
                      <a:noFill/>
                    </a:lnT>
                    <a:lnB>
                      <a:noFill/>
                    </a:lnB>
                    <a:solidFill>
                      <a:srgbClr val="CCCCFF"/>
                    </a:solidFill>
                  </a:tcPr>
                </a:tc>
                <a:tc>
                  <a:txBody>
                    <a:bodyPr/>
                    <a:lstStyle/>
                    <a:p>
                      <a:pPr algn="r" fontAlgn="b"/>
                      <a:r>
                        <a:rPr lang="en-US" sz="700" b="0" i="0" u="none" strike="noStrike" dirty="0">
                          <a:solidFill>
                            <a:srgbClr val="000000"/>
                          </a:solidFill>
                          <a:effectLst/>
                          <a:latin typeface="Arial" panose="020B0604020202020204" pitchFamily="34" charset="0"/>
                        </a:rPr>
                        <a:t>775.00</a:t>
                      </a:r>
                    </a:p>
                  </a:txBody>
                  <a:tcPr marL="8215" marR="8215" marT="8215" marB="0" anchor="b">
                    <a:lnL>
                      <a:noFill/>
                    </a:lnL>
                    <a:lnR>
                      <a:noFill/>
                    </a:lnR>
                    <a:lnT>
                      <a:noFill/>
                    </a:lnT>
                    <a:lnB>
                      <a:noFill/>
                    </a:lnB>
                    <a:solidFill>
                      <a:srgbClr val="99CCFF"/>
                    </a:solidFill>
                  </a:tcPr>
                </a:tc>
                <a:tc>
                  <a:txBody>
                    <a:bodyPr/>
                    <a:lstStyle/>
                    <a:p>
                      <a:pPr algn="r" fontAlgn="b"/>
                      <a:r>
                        <a:rPr lang="en-US" sz="700" b="0" i="0" u="none" strike="noStrike" dirty="0">
                          <a:solidFill>
                            <a:srgbClr val="000000"/>
                          </a:solidFill>
                          <a:effectLst/>
                          <a:latin typeface="Arial" panose="020B0604020202020204" pitchFamily="34" charset="0"/>
                        </a:rPr>
                        <a:t>0.00</a:t>
                      </a:r>
                    </a:p>
                  </a:txBody>
                  <a:tcPr marL="8215" marR="8215" marT="8215" marB="0" anchor="b">
                    <a:lnL>
                      <a:noFill/>
                    </a:lnL>
                    <a:lnR>
                      <a:noFill/>
                    </a:lnR>
                    <a:lnT>
                      <a:noFill/>
                    </a:lnT>
                    <a:lnB>
                      <a:noFill/>
                    </a:lnB>
                    <a:solidFill>
                      <a:srgbClr val="FFFF99"/>
                    </a:solidFill>
                  </a:tcPr>
                </a:tc>
                <a:tc>
                  <a:txBody>
                    <a:bodyPr/>
                    <a:lstStyle/>
                    <a:p>
                      <a:pPr algn="r" fontAlgn="b"/>
                      <a:r>
                        <a:rPr lang="en-US" sz="700" b="0" i="0" u="none" strike="noStrike" dirty="0">
                          <a:solidFill>
                            <a:srgbClr val="000000"/>
                          </a:solidFill>
                          <a:effectLst/>
                          <a:latin typeface="Arial" panose="020B0604020202020204" pitchFamily="34" charset="0"/>
                        </a:rPr>
                        <a:t>1,000.00</a:t>
                      </a:r>
                    </a:p>
                  </a:txBody>
                  <a:tcPr marL="8215" marR="8215" marT="8215" marB="0" anchor="b">
                    <a:lnL>
                      <a:noFill/>
                    </a:lnL>
                    <a:lnR>
                      <a:noFill/>
                    </a:lnR>
                    <a:lnT>
                      <a:noFill/>
                    </a:lnT>
                    <a:lnB>
                      <a:noFill/>
                    </a:lnB>
                    <a:solidFill>
                      <a:srgbClr val="FFFF99"/>
                    </a:solidFill>
                  </a:tcPr>
                </a:tc>
                <a:tc>
                  <a:txBody>
                    <a:bodyPr/>
                    <a:lstStyle/>
                    <a:p>
                      <a:pPr algn="r" fontAlgn="b"/>
                      <a:r>
                        <a:rPr lang="en-US" sz="700" b="0" i="0" u="none" strike="noStrike" dirty="0">
                          <a:solidFill>
                            <a:srgbClr val="000000"/>
                          </a:solidFill>
                          <a:effectLst/>
                          <a:latin typeface="Arial" panose="020B0604020202020204" pitchFamily="34" charset="0"/>
                        </a:rPr>
                        <a:t>0.00</a:t>
                      </a:r>
                    </a:p>
                  </a:txBody>
                  <a:tcPr marL="8215" marR="8215" marT="8215" marB="0" anchor="b">
                    <a:lnL>
                      <a:noFill/>
                    </a:lnL>
                    <a:lnR>
                      <a:noFill/>
                    </a:lnR>
                    <a:lnT>
                      <a:noFill/>
                    </a:lnT>
                    <a:lnB>
                      <a:noFill/>
                    </a:lnB>
                    <a:solidFill>
                      <a:srgbClr val="FFFF99"/>
                    </a:solidFill>
                  </a:tcPr>
                </a:tc>
                <a:tc>
                  <a:txBody>
                    <a:bodyPr/>
                    <a:lstStyle/>
                    <a:p>
                      <a:pPr algn="r" fontAlgn="b"/>
                      <a:r>
                        <a:rPr lang="en-US" sz="700" b="0" i="0" u="none" strike="noStrike" dirty="0">
                          <a:solidFill>
                            <a:srgbClr val="000000"/>
                          </a:solidFill>
                          <a:effectLst/>
                          <a:latin typeface="Arial" panose="020B0604020202020204" pitchFamily="34" charset="0"/>
                        </a:rPr>
                        <a:t>1,000.00</a:t>
                      </a:r>
                    </a:p>
                  </a:txBody>
                  <a:tcPr marL="8215" marR="8215" marT="8215" marB="0" anchor="b">
                    <a:lnL>
                      <a:noFill/>
                    </a:lnL>
                    <a:lnR>
                      <a:noFill/>
                    </a:lnR>
                    <a:lnT>
                      <a:noFill/>
                    </a:lnT>
                    <a:lnB>
                      <a:noFill/>
                    </a:lnB>
                    <a:solidFill>
                      <a:srgbClr val="FFFF99"/>
                    </a:solidFill>
                  </a:tcPr>
                </a:tc>
                <a:tc>
                  <a:txBody>
                    <a:bodyPr/>
                    <a:lstStyle/>
                    <a:p>
                      <a:pPr algn="r" fontAlgn="b"/>
                      <a:r>
                        <a:rPr lang="en-US" sz="700" b="0" i="0" u="none" strike="noStrike" dirty="0">
                          <a:solidFill>
                            <a:srgbClr val="000000"/>
                          </a:solidFill>
                          <a:effectLst/>
                          <a:latin typeface="Arial" panose="020B0604020202020204" pitchFamily="34" charset="0"/>
                        </a:rPr>
                        <a:t>350.00</a:t>
                      </a:r>
                    </a:p>
                  </a:txBody>
                  <a:tcPr marL="8215" marR="8215" marT="8215" marB="0" anchor="b">
                    <a:lnL>
                      <a:noFill/>
                    </a:lnL>
                    <a:lnR>
                      <a:noFill/>
                    </a:lnR>
                    <a:lnT>
                      <a:noFill/>
                    </a:lnT>
                    <a:lnB>
                      <a:noFill/>
                    </a:lnB>
                    <a:solidFill>
                      <a:srgbClr val="FFFF99"/>
                    </a:solidFill>
                  </a:tcPr>
                </a:tc>
                <a:tc>
                  <a:txBody>
                    <a:bodyPr/>
                    <a:lstStyle/>
                    <a:p>
                      <a:pPr algn="r" fontAlgn="b"/>
                      <a:r>
                        <a:rPr lang="en-US" sz="700" b="0" i="0" u="none" strike="noStrike" dirty="0">
                          <a:solidFill>
                            <a:srgbClr val="000000"/>
                          </a:solidFill>
                          <a:effectLst/>
                          <a:latin typeface="Arial" panose="020B0604020202020204" pitchFamily="34" charset="0"/>
                        </a:rPr>
                        <a:t>500.00</a:t>
                      </a:r>
                    </a:p>
                  </a:txBody>
                  <a:tcPr marL="8215" marR="8215" marT="8215" marB="0" anchor="b">
                    <a:lnL>
                      <a:noFill/>
                    </a:lnL>
                    <a:lnR>
                      <a:noFill/>
                    </a:lnR>
                    <a:lnT>
                      <a:noFill/>
                    </a:lnT>
                    <a:lnB>
                      <a:noFill/>
                    </a:lnB>
                    <a:solidFill>
                      <a:srgbClr val="FFFF99"/>
                    </a:solidFill>
                  </a:tcPr>
                </a:tc>
                <a:extLst>
                  <a:ext uri="{0D108BD9-81ED-4DB2-BD59-A6C34878D82A}">
                    <a16:rowId xmlns:a16="http://schemas.microsoft.com/office/drawing/2014/main" val="2451897344"/>
                  </a:ext>
                </a:extLst>
              </a:tr>
              <a:tr h="147876">
                <a:tc>
                  <a:txBody>
                    <a:bodyPr/>
                    <a:lstStyle/>
                    <a:p>
                      <a:pPr algn="l" fontAlgn="b"/>
                      <a:endParaRPr lang="en-US" sz="700" b="1" i="0" u="none" strike="noStrike" dirty="0">
                        <a:solidFill>
                          <a:srgbClr val="000000"/>
                        </a:solidFill>
                        <a:effectLst/>
                        <a:latin typeface="Arial" panose="020B0604020202020204" pitchFamily="34" charset="0"/>
                      </a:endParaRPr>
                    </a:p>
                  </a:txBody>
                  <a:tcPr marL="8215" marR="8215" marT="8215" marB="0" anchor="b">
                    <a:lnL>
                      <a:noFill/>
                    </a:lnL>
                    <a:lnR>
                      <a:noFill/>
                    </a:lnR>
                    <a:lnT>
                      <a:noFill/>
                    </a:lnT>
                    <a:lnB>
                      <a:noFill/>
                    </a:lnB>
                  </a:tcPr>
                </a:tc>
                <a:tc gridSpan="4">
                  <a:txBody>
                    <a:bodyPr/>
                    <a:lstStyle/>
                    <a:p>
                      <a:pPr algn="l" fontAlgn="b"/>
                      <a:r>
                        <a:rPr lang="en-US" sz="700" b="1" i="0" u="none" strike="noStrike" dirty="0">
                          <a:solidFill>
                            <a:srgbClr val="000000"/>
                          </a:solidFill>
                          <a:effectLst/>
                          <a:latin typeface="Arial" panose="020B0604020202020204" pitchFamily="34" charset="0"/>
                        </a:rPr>
                        <a:t>44000 · LICENSES &amp; PERMITS - OTHER</a:t>
                      </a:r>
                    </a:p>
                  </a:txBody>
                  <a:tcPr marL="8215" marR="8215" marT="8215" marB="0" anchor="b">
                    <a:lnL>
                      <a:noFill/>
                    </a:lnL>
                    <a:lnR>
                      <a:noFill/>
                    </a:lnR>
                    <a:lnT>
                      <a:noFill/>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8215" marR="8215" marT="8215" marB="0" anchor="b">
                    <a:lnL>
                      <a:noFill/>
                    </a:lnL>
                    <a:lnR>
                      <a:noFill/>
                    </a:lnR>
                    <a:lnT>
                      <a:noFill/>
                    </a:lnT>
                    <a:lnB>
                      <a:noFill/>
                    </a:lnB>
                  </a:tcPr>
                </a:tc>
                <a:tc>
                  <a:txBody>
                    <a:bodyPr/>
                    <a:lstStyle/>
                    <a:p>
                      <a:pPr algn="l" fontAlgn="b"/>
                      <a:endParaRPr lang="en-US" sz="900" b="0" i="0" u="none" strike="noStrike" dirty="0">
                        <a:effectLst/>
                        <a:latin typeface="Arial" panose="020B0604020202020204" pitchFamily="34" charset="0"/>
                      </a:endParaRPr>
                    </a:p>
                  </a:txBody>
                  <a:tcPr marL="8215" marR="8215" marT="8215" marB="0" anchor="b">
                    <a:lnL>
                      <a:noFill/>
                    </a:lnL>
                    <a:lnR>
                      <a:noFill/>
                    </a:lnR>
                    <a:lnT>
                      <a:noFill/>
                    </a:lnT>
                    <a:lnB>
                      <a:noFill/>
                    </a:lnB>
                  </a:tcPr>
                </a:tc>
                <a:tc>
                  <a:txBody>
                    <a:bodyPr/>
                    <a:lstStyle/>
                    <a:p>
                      <a:pPr algn="r" fontAlgn="b"/>
                      <a:r>
                        <a:rPr lang="en-US" sz="700" b="0" i="0" u="none" strike="noStrike" dirty="0">
                          <a:solidFill>
                            <a:srgbClr val="000000"/>
                          </a:solidFill>
                          <a:effectLst/>
                          <a:latin typeface="Arial" panose="020B0604020202020204" pitchFamily="34" charset="0"/>
                        </a:rPr>
                        <a:t>0.00</a:t>
                      </a:r>
                    </a:p>
                  </a:txBody>
                  <a:tcPr marL="8215" marR="8215" marT="8215" marB="0" anchor="b">
                    <a:lnL>
                      <a:noFill/>
                    </a:lnL>
                    <a:lnR>
                      <a:noFill/>
                    </a:lnR>
                    <a:lnT>
                      <a:noFill/>
                    </a:lnT>
                    <a:lnB w="12700" cap="flat" cmpd="sng" algn="ctr">
                      <a:solidFill>
                        <a:srgbClr val="000000"/>
                      </a:solidFill>
                      <a:prstDash val="solid"/>
                      <a:round/>
                      <a:headEnd type="none" w="med" len="med"/>
                      <a:tailEnd type="none" w="med" len="med"/>
                    </a:lnB>
                    <a:solidFill>
                      <a:srgbClr val="CCCCFF"/>
                    </a:solidFill>
                  </a:tcPr>
                </a:tc>
                <a:tc>
                  <a:txBody>
                    <a:bodyPr/>
                    <a:lstStyle/>
                    <a:p>
                      <a:pPr algn="r" fontAlgn="b"/>
                      <a:r>
                        <a:rPr lang="en-US" sz="700" b="0" i="0" u="none" strike="noStrike" dirty="0">
                          <a:solidFill>
                            <a:srgbClr val="000000"/>
                          </a:solidFill>
                          <a:effectLst/>
                          <a:latin typeface="Arial" panose="020B0604020202020204" pitchFamily="34" charset="0"/>
                        </a:rPr>
                        <a:t>0.00</a:t>
                      </a:r>
                    </a:p>
                  </a:txBody>
                  <a:tcPr marL="8215" marR="8215" marT="8215" marB="0" anchor="b">
                    <a:lnL>
                      <a:noFill/>
                    </a:lnL>
                    <a:lnR>
                      <a:noFill/>
                    </a:lnR>
                    <a:lnT>
                      <a:noFill/>
                    </a:lnT>
                    <a:lnB w="12700" cap="flat" cmpd="sng" algn="ctr">
                      <a:solidFill>
                        <a:srgbClr val="000000"/>
                      </a:solidFill>
                      <a:prstDash val="solid"/>
                      <a:round/>
                      <a:headEnd type="none" w="med" len="med"/>
                      <a:tailEnd type="none" w="med" len="med"/>
                    </a:lnB>
                    <a:solidFill>
                      <a:srgbClr val="99CCFF"/>
                    </a:solidFill>
                  </a:tcPr>
                </a:tc>
                <a:tc>
                  <a:txBody>
                    <a:bodyPr/>
                    <a:lstStyle/>
                    <a:p>
                      <a:pPr algn="r" fontAlgn="b"/>
                      <a:r>
                        <a:rPr lang="en-US" sz="700" b="0" i="0" u="none" strike="noStrike" dirty="0">
                          <a:solidFill>
                            <a:srgbClr val="000000"/>
                          </a:solidFill>
                          <a:effectLst/>
                          <a:latin typeface="Arial" panose="020B0604020202020204" pitchFamily="34" charset="0"/>
                        </a:rPr>
                        <a:t>0.00</a:t>
                      </a:r>
                    </a:p>
                  </a:txBody>
                  <a:tcPr marL="8215" marR="8215" marT="8215" marB="0" anchor="b">
                    <a:lnL>
                      <a:noFill/>
                    </a:lnL>
                    <a:lnR>
                      <a:noFill/>
                    </a:lnR>
                    <a:lnT>
                      <a:noFill/>
                    </a:lnT>
                    <a:lnB w="12700" cap="flat" cmpd="sng" algn="ctr">
                      <a:solidFill>
                        <a:srgbClr val="000000"/>
                      </a:solidFill>
                      <a:prstDash val="solid"/>
                      <a:round/>
                      <a:headEnd type="none" w="med" len="med"/>
                      <a:tailEnd type="none" w="med" len="med"/>
                    </a:lnB>
                    <a:solidFill>
                      <a:srgbClr val="FFFF99"/>
                    </a:solidFill>
                  </a:tcPr>
                </a:tc>
                <a:tc>
                  <a:txBody>
                    <a:bodyPr/>
                    <a:lstStyle/>
                    <a:p>
                      <a:pPr algn="r" fontAlgn="b"/>
                      <a:r>
                        <a:rPr lang="en-US" sz="700" b="0" i="0" u="none" strike="noStrike" dirty="0">
                          <a:solidFill>
                            <a:srgbClr val="000000"/>
                          </a:solidFill>
                          <a:effectLst/>
                          <a:latin typeface="Arial" panose="020B0604020202020204" pitchFamily="34" charset="0"/>
                        </a:rPr>
                        <a:t>0.00</a:t>
                      </a:r>
                    </a:p>
                  </a:txBody>
                  <a:tcPr marL="8215" marR="8215" marT="8215" marB="0" anchor="b">
                    <a:lnL>
                      <a:noFill/>
                    </a:lnL>
                    <a:lnR>
                      <a:noFill/>
                    </a:lnR>
                    <a:lnT>
                      <a:noFill/>
                    </a:lnT>
                    <a:lnB w="12700" cap="flat" cmpd="sng" algn="ctr">
                      <a:solidFill>
                        <a:srgbClr val="000000"/>
                      </a:solidFill>
                      <a:prstDash val="solid"/>
                      <a:round/>
                      <a:headEnd type="none" w="med" len="med"/>
                      <a:tailEnd type="none" w="med" len="med"/>
                    </a:lnB>
                    <a:solidFill>
                      <a:srgbClr val="FFFF99"/>
                    </a:solidFill>
                  </a:tcPr>
                </a:tc>
                <a:tc>
                  <a:txBody>
                    <a:bodyPr/>
                    <a:lstStyle/>
                    <a:p>
                      <a:pPr algn="r" fontAlgn="b"/>
                      <a:r>
                        <a:rPr lang="en-US" sz="700" b="0" i="0" u="none" strike="noStrike" dirty="0">
                          <a:solidFill>
                            <a:srgbClr val="000000"/>
                          </a:solidFill>
                          <a:effectLst/>
                          <a:latin typeface="Arial" panose="020B0604020202020204" pitchFamily="34" charset="0"/>
                        </a:rPr>
                        <a:t>0.00</a:t>
                      </a:r>
                    </a:p>
                  </a:txBody>
                  <a:tcPr marL="8215" marR="8215" marT="8215" marB="0" anchor="b">
                    <a:lnL>
                      <a:noFill/>
                    </a:lnL>
                    <a:lnR>
                      <a:noFill/>
                    </a:lnR>
                    <a:lnT>
                      <a:noFill/>
                    </a:lnT>
                    <a:lnB w="12700" cap="flat" cmpd="sng" algn="ctr">
                      <a:solidFill>
                        <a:srgbClr val="000000"/>
                      </a:solidFill>
                      <a:prstDash val="solid"/>
                      <a:round/>
                      <a:headEnd type="none" w="med" len="med"/>
                      <a:tailEnd type="none" w="med" len="med"/>
                    </a:lnB>
                    <a:solidFill>
                      <a:srgbClr val="FFFF99"/>
                    </a:solidFill>
                  </a:tcPr>
                </a:tc>
                <a:tc>
                  <a:txBody>
                    <a:bodyPr/>
                    <a:lstStyle/>
                    <a:p>
                      <a:pPr algn="r" fontAlgn="b"/>
                      <a:r>
                        <a:rPr lang="en-US" sz="700" b="0" i="0" u="none" strike="noStrike" dirty="0">
                          <a:solidFill>
                            <a:srgbClr val="000000"/>
                          </a:solidFill>
                          <a:effectLst/>
                          <a:latin typeface="Arial" panose="020B0604020202020204" pitchFamily="34" charset="0"/>
                        </a:rPr>
                        <a:t>0.00</a:t>
                      </a:r>
                    </a:p>
                  </a:txBody>
                  <a:tcPr marL="8215" marR="8215" marT="8215" marB="0" anchor="b">
                    <a:lnL>
                      <a:noFill/>
                    </a:lnL>
                    <a:lnR>
                      <a:noFill/>
                    </a:lnR>
                    <a:lnT>
                      <a:noFill/>
                    </a:lnT>
                    <a:lnB w="12700" cap="flat" cmpd="sng" algn="ctr">
                      <a:solidFill>
                        <a:srgbClr val="000000"/>
                      </a:solidFill>
                      <a:prstDash val="solid"/>
                      <a:round/>
                      <a:headEnd type="none" w="med" len="med"/>
                      <a:tailEnd type="none" w="med" len="med"/>
                    </a:lnB>
                    <a:solidFill>
                      <a:srgbClr val="FFFF99"/>
                    </a:solidFill>
                  </a:tcPr>
                </a:tc>
                <a:tc>
                  <a:txBody>
                    <a:bodyPr/>
                    <a:lstStyle/>
                    <a:p>
                      <a:pPr algn="r" fontAlgn="b"/>
                      <a:r>
                        <a:rPr lang="en-US" sz="700" b="0" i="0" u="none" strike="noStrike" dirty="0">
                          <a:solidFill>
                            <a:srgbClr val="000000"/>
                          </a:solidFill>
                          <a:effectLst/>
                          <a:latin typeface="Arial" panose="020B0604020202020204" pitchFamily="34" charset="0"/>
                        </a:rPr>
                        <a:t>0.00</a:t>
                      </a:r>
                    </a:p>
                  </a:txBody>
                  <a:tcPr marL="8215" marR="8215" marT="8215" marB="0" anchor="b">
                    <a:lnL>
                      <a:noFill/>
                    </a:lnL>
                    <a:lnR>
                      <a:noFill/>
                    </a:lnR>
                    <a:lnT>
                      <a:noFill/>
                    </a:lnT>
                    <a:lnB w="12700" cap="flat" cmpd="sng" algn="ctr">
                      <a:solidFill>
                        <a:srgbClr val="000000"/>
                      </a:solidFill>
                      <a:prstDash val="solid"/>
                      <a:round/>
                      <a:headEnd type="none" w="med" len="med"/>
                      <a:tailEnd type="none" w="med" len="med"/>
                    </a:lnB>
                    <a:solidFill>
                      <a:srgbClr val="FFFF99"/>
                    </a:solidFill>
                  </a:tcPr>
                </a:tc>
                <a:tc>
                  <a:txBody>
                    <a:bodyPr/>
                    <a:lstStyle/>
                    <a:p>
                      <a:pPr algn="r" fontAlgn="b"/>
                      <a:r>
                        <a:rPr lang="en-US" sz="700" b="0" i="0" u="none" strike="noStrike" dirty="0">
                          <a:solidFill>
                            <a:srgbClr val="000000"/>
                          </a:solidFill>
                          <a:effectLst/>
                          <a:latin typeface="Arial" panose="020B0604020202020204" pitchFamily="34" charset="0"/>
                        </a:rPr>
                        <a:t>0.00</a:t>
                      </a:r>
                    </a:p>
                  </a:txBody>
                  <a:tcPr marL="8215" marR="8215" marT="8215" marB="0" anchor="b">
                    <a:lnL>
                      <a:noFill/>
                    </a:lnL>
                    <a:lnR>
                      <a:noFill/>
                    </a:lnR>
                    <a:lnT>
                      <a:noFill/>
                    </a:lnT>
                    <a:lnB w="12700" cap="flat" cmpd="sng" algn="ctr">
                      <a:solidFill>
                        <a:srgbClr val="000000"/>
                      </a:solidFill>
                      <a:prstDash val="solid"/>
                      <a:round/>
                      <a:headEnd type="none" w="med" len="med"/>
                      <a:tailEnd type="none" w="med" len="med"/>
                    </a:lnB>
                    <a:solidFill>
                      <a:srgbClr val="FFFF99"/>
                    </a:solidFill>
                  </a:tcPr>
                </a:tc>
                <a:extLst>
                  <a:ext uri="{0D108BD9-81ED-4DB2-BD59-A6C34878D82A}">
                    <a16:rowId xmlns:a16="http://schemas.microsoft.com/office/drawing/2014/main" val="3799277995"/>
                  </a:ext>
                </a:extLst>
              </a:tr>
              <a:tr h="139660">
                <a:tc gridSpan="3">
                  <a:txBody>
                    <a:bodyPr/>
                    <a:lstStyle/>
                    <a:p>
                      <a:pPr algn="l" fontAlgn="b"/>
                      <a:r>
                        <a:rPr lang="en-US" sz="700" b="1" i="0" u="none" strike="noStrike" dirty="0">
                          <a:solidFill>
                            <a:srgbClr val="000000"/>
                          </a:solidFill>
                          <a:effectLst/>
                          <a:latin typeface="Arial" panose="020B0604020202020204" pitchFamily="34" charset="0"/>
                        </a:rPr>
                        <a:t>Total 44000 · LICENSES &amp; PERMITS</a:t>
                      </a:r>
                    </a:p>
                  </a:txBody>
                  <a:tcPr marL="8215" marR="8215" marT="8215" marB="0" anchor="b">
                    <a:lnL>
                      <a:noFill/>
                    </a:lnL>
                    <a:lnR>
                      <a:noFill/>
                    </a:lnR>
                    <a:lnT>
                      <a:noFill/>
                    </a:lnT>
                    <a:lnB>
                      <a:noFill/>
                    </a:lnB>
                  </a:tcPr>
                </a:tc>
                <a:tc hMerge="1">
                  <a:txBody>
                    <a:bodyPr/>
                    <a:lstStyle/>
                    <a:p>
                      <a:endParaRPr lang="en-US"/>
                    </a:p>
                  </a:txBody>
                  <a:tcPr/>
                </a:tc>
                <a:tc hMerge="1">
                  <a:txBody>
                    <a:bodyPr/>
                    <a:lstStyle/>
                    <a:p>
                      <a:endParaRPr lang="en-US"/>
                    </a:p>
                  </a:txBody>
                  <a:tcPr/>
                </a:tc>
                <a:tc>
                  <a:txBody>
                    <a:bodyPr/>
                    <a:lstStyle/>
                    <a:p>
                      <a:pPr algn="l" fontAlgn="b"/>
                      <a:endParaRPr lang="en-US" sz="700" b="1" i="0" u="none" strike="noStrike" dirty="0">
                        <a:solidFill>
                          <a:srgbClr val="000000"/>
                        </a:solidFill>
                        <a:effectLst/>
                        <a:latin typeface="Arial" panose="020B0604020202020204" pitchFamily="34" charset="0"/>
                      </a:endParaRPr>
                    </a:p>
                  </a:txBody>
                  <a:tcPr marL="8215" marR="8215" marT="8215" marB="0" anchor="b">
                    <a:lnL>
                      <a:noFill/>
                    </a:lnL>
                    <a:lnR>
                      <a:noFill/>
                    </a:lnR>
                    <a:lnT>
                      <a:noFill/>
                    </a:lnT>
                    <a:lnB>
                      <a:noFill/>
                    </a:lnB>
                  </a:tcPr>
                </a:tc>
                <a:tc>
                  <a:txBody>
                    <a:bodyPr/>
                    <a:lstStyle/>
                    <a:p>
                      <a:pPr algn="l" fontAlgn="b"/>
                      <a:endParaRPr lang="en-US" sz="700" b="1" i="0" u="none" strike="noStrike" dirty="0">
                        <a:solidFill>
                          <a:srgbClr val="000000"/>
                        </a:solidFill>
                        <a:effectLst/>
                        <a:latin typeface="Arial" panose="020B0604020202020204" pitchFamily="34" charset="0"/>
                      </a:endParaRPr>
                    </a:p>
                  </a:txBody>
                  <a:tcPr marL="8215" marR="8215" marT="8215" marB="0" anchor="b">
                    <a:lnL>
                      <a:noFill/>
                    </a:lnL>
                    <a:lnR>
                      <a:noFill/>
                    </a:lnR>
                    <a:lnT>
                      <a:noFill/>
                    </a:lnT>
                    <a:lnB>
                      <a:noFill/>
                    </a:lnB>
                  </a:tcPr>
                </a:tc>
                <a:tc>
                  <a:txBody>
                    <a:bodyPr/>
                    <a:lstStyle/>
                    <a:p>
                      <a:pPr algn="l" fontAlgn="b"/>
                      <a:endParaRPr lang="en-US" sz="700" b="0" i="0" u="none" strike="noStrike" dirty="0">
                        <a:solidFill>
                          <a:srgbClr val="000000"/>
                        </a:solidFill>
                        <a:effectLst/>
                        <a:latin typeface="Arial" panose="020B0604020202020204" pitchFamily="34" charset="0"/>
                      </a:endParaRPr>
                    </a:p>
                  </a:txBody>
                  <a:tcPr marL="8215" marR="8215" marT="8215" marB="0" anchor="b">
                    <a:lnL>
                      <a:noFill/>
                    </a:lnL>
                    <a:lnR>
                      <a:noFill/>
                    </a:lnR>
                    <a:lnT>
                      <a:noFill/>
                    </a:lnT>
                    <a:lnB>
                      <a:noFill/>
                    </a:lnB>
                  </a:tcPr>
                </a:tc>
                <a:tc>
                  <a:txBody>
                    <a:bodyPr/>
                    <a:lstStyle/>
                    <a:p>
                      <a:pPr algn="l" fontAlgn="b"/>
                      <a:endParaRPr lang="en-US" sz="900" b="0" i="0" u="none" strike="noStrike" dirty="0">
                        <a:effectLst/>
                        <a:latin typeface="Arial" panose="020B0604020202020204" pitchFamily="34" charset="0"/>
                      </a:endParaRPr>
                    </a:p>
                  </a:txBody>
                  <a:tcPr marL="8215" marR="8215" marT="8215" marB="0" anchor="b">
                    <a:lnL>
                      <a:noFill/>
                    </a:lnL>
                    <a:lnR>
                      <a:noFill/>
                    </a:lnR>
                    <a:lnT>
                      <a:noFill/>
                    </a:lnT>
                    <a:lnB>
                      <a:noFill/>
                    </a:lnB>
                  </a:tcPr>
                </a:tc>
                <a:tc>
                  <a:txBody>
                    <a:bodyPr/>
                    <a:lstStyle/>
                    <a:p>
                      <a:pPr algn="r" fontAlgn="b"/>
                      <a:r>
                        <a:rPr lang="en-US" sz="700" b="0" i="0" u="none" strike="noStrike" dirty="0">
                          <a:solidFill>
                            <a:srgbClr val="000000"/>
                          </a:solidFill>
                          <a:effectLst/>
                          <a:latin typeface="Arial" panose="020B0604020202020204" pitchFamily="34" charset="0"/>
                        </a:rPr>
                        <a:t>5,218.34</a:t>
                      </a:r>
                    </a:p>
                  </a:txBody>
                  <a:tcPr marL="8215" marR="8215" marT="8215" marB="0" anchor="b">
                    <a:lnL>
                      <a:noFill/>
                    </a:lnL>
                    <a:lnR>
                      <a:noFill/>
                    </a:lnR>
                    <a:lnT w="12700" cap="flat" cmpd="sng" algn="ctr">
                      <a:solidFill>
                        <a:srgbClr val="000000"/>
                      </a:solidFill>
                      <a:prstDash val="solid"/>
                      <a:round/>
                      <a:headEnd type="none" w="med" len="med"/>
                      <a:tailEnd type="none" w="med" len="med"/>
                    </a:lnT>
                    <a:lnB>
                      <a:noFill/>
                    </a:lnB>
                    <a:solidFill>
                      <a:srgbClr val="CCCCFF"/>
                    </a:solidFill>
                  </a:tcPr>
                </a:tc>
                <a:tc>
                  <a:txBody>
                    <a:bodyPr/>
                    <a:lstStyle/>
                    <a:p>
                      <a:pPr algn="r" fontAlgn="b"/>
                      <a:r>
                        <a:rPr lang="en-US" sz="700" b="0" i="0" u="none" strike="noStrike" dirty="0">
                          <a:solidFill>
                            <a:srgbClr val="000000"/>
                          </a:solidFill>
                          <a:effectLst/>
                          <a:latin typeface="Arial" panose="020B0604020202020204" pitchFamily="34" charset="0"/>
                        </a:rPr>
                        <a:t>4,616.18</a:t>
                      </a:r>
                    </a:p>
                  </a:txBody>
                  <a:tcPr marL="8215" marR="8215" marT="8215" marB="0" anchor="b">
                    <a:lnL>
                      <a:noFill/>
                    </a:lnL>
                    <a:lnR>
                      <a:noFill/>
                    </a:lnR>
                    <a:lnT w="12700" cap="flat" cmpd="sng" algn="ctr">
                      <a:solidFill>
                        <a:srgbClr val="000000"/>
                      </a:solidFill>
                      <a:prstDash val="solid"/>
                      <a:round/>
                      <a:headEnd type="none" w="med" len="med"/>
                      <a:tailEnd type="none" w="med" len="med"/>
                    </a:lnT>
                    <a:lnB>
                      <a:noFill/>
                    </a:lnB>
                    <a:solidFill>
                      <a:srgbClr val="99CCFF"/>
                    </a:solidFill>
                  </a:tcPr>
                </a:tc>
                <a:tc>
                  <a:txBody>
                    <a:bodyPr/>
                    <a:lstStyle/>
                    <a:p>
                      <a:pPr algn="r" fontAlgn="b"/>
                      <a:r>
                        <a:rPr lang="en-US" sz="700" b="0" i="0" u="none" strike="noStrike" dirty="0">
                          <a:solidFill>
                            <a:srgbClr val="000000"/>
                          </a:solidFill>
                          <a:effectLst/>
                          <a:latin typeface="Arial" panose="020B0604020202020204" pitchFamily="34" charset="0"/>
                        </a:rPr>
                        <a:t>5,128.86</a:t>
                      </a:r>
                    </a:p>
                  </a:txBody>
                  <a:tcPr marL="8215" marR="8215" marT="8215" marB="0" anchor="b">
                    <a:lnL>
                      <a:noFill/>
                    </a:lnL>
                    <a:lnR>
                      <a:noFill/>
                    </a:lnR>
                    <a:lnT w="12700" cap="flat" cmpd="sng" algn="ctr">
                      <a:solidFill>
                        <a:srgbClr val="000000"/>
                      </a:solidFill>
                      <a:prstDash val="solid"/>
                      <a:round/>
                      <a:headEnd type="none" w="med" len="med"/>
                      <a:tailEnd type="none" w="med" len="med"/>
                    </a:lnT>
                    <a:lnB>
                      <a:noFill/>
                    </a:lnB>
                    <a:solidFill>
                      <a:srgbClr val="FFFF99"/>
                    </a:solidFill>
                  </a:tcPr>
                </a:tc>
                <a:tc>
                  <a:txBody>
                    <a:bodyPr/>
                    <a:lstStyle/>
                    <a:p>
                      <a:pPr algn="r" fontAlgn="b"/>
                      <a:r>
                        <a:rPr lang="en-US" sz="700" b="0" i="0" u="none" strike="noStrike" dirty="0">
                          <a:solidFill>
                            <a:srgbClr val="000000"/>
                          </a:solidFill>
                          <a:effectLst/>
                          <a:latin typeface="Arial" panose="020B0604020202020204" pitchFamily="34" charset="0"/>
                        </a:rPr>
                        <a:t>4,613.00</a:t>
                      </a:r>
                    </a:p>
                  </a:txBody>
                  <a:tcPr marL="8215" marR="8215" marT="8215" marB="0" anchor="b">
                    <a:lnL>
                      <a:noFill/>
                    </a:lnL>
                    <a:lnR>
                      <a:noFill/>
                    </a:lnR>
                    <a:lnT w="12700" cap="flat" cmpd="sng" algn="ctr">
                      <a:solidFill>
                        <a:srgbClr val="000000"/>
                      </a:solidFill>
                      <a:prstDash val="solid"/>
                      <a:round/>
                      <a:headEnd type="none" w="med" len="med"/>
                      <a:tailEnd type="none" w="med" len="med"/>
                    </a:lnT>
                    <a:lnB>
                      <a:noFill/>
                    </a:lnB>
                    <a:solidFill>
                      <a:srgbClr val="FFFF99"/>
                    </a:solidFill>
                  </a:tcPr>
                </a:tc>
                <a:tc>
                  <a:txBody>
                    <a:bodyPr/>
                    <a:lstStyle/>
                    <a:p>
                      <a:pPr algn="r" fontAlgn="b"/>
                      <a:r>
                        <a:rPr lang="en-US" sz="700" b="0" i="0" u="none" strike="noStrike" dirty="0">
                          <a:solidFill>
                            <a:srgbClr val="000000"/>
                          </a:solidFill>
                          <a:effectLst/>
                          <a:latin typeface="Arial" panose="020B0604020202020204" pitchFamily="34" charset="0"/>
                        </a:rPr>
                        <a:t>54.00</a:t>
                      </a:r>
                    </a:p>
                  </a:txBody>
                  <a:tcPr marL="8215" marR="8215" marT="8215" marB="0" anchor="b">
                    <a:lnL>
                      <a:noFill/>
                    </a:lnL>
                    <a:lnR>
                      <a:noFill/>
                    </a:lnR>
                    <a:lnT w="12700" cap="flat" cmpd="sng" algn="ctr">
                      <a:solidFill>
                        <a:srgbClr val="000000"/>
                      </a:solidFill>
                      <a:prstDash val="solid"/>
                      <a:round/>
                      <a:headEnd type="none" w="med" len="med"/>
                      <a:tailEnd type="none" w="med" len="med"/>
                    </a:lnT>
                    <a:lnB>
                      <a:noFill/>
                    </a:lnB>
                    <a:solidFill>
                      <a:srgbClr val="FFFF99"/>
                    </a:solidFill>
                  </a:tcPr>
                </a:tc>
                <a:tc>
                  <a:txBody>
                    <a:bodyPr/>
                    <a:lstStyle/>
                    <a:p>
                      <a:pPr algn="r" fontAlgn="b"/>
                      <a:r>
                        <a:rPr lang="en-US" sz="700" b="0" i="0" u="none" strike="noStrike" dirty="0">
                          <a:solidFill>
                            <a:srgbClr val="000000"/>
                          </a:solidFill>
                          <a:effectLst/>
                          <a:latin typeface="Arial" panose="020B0604020202020204" pitchFamily="34" charset="0"/>
                        </a:rPr>
                        <a:t>4,667.00</a:t>
                      </a:r>
                    </a:p>
                  </a:txBody>
                  <a:tcPr marL="8215" marR="8215" marT="8215" marB="0" anchor="b">
                    <a:lnL>
                      <a:noFill/>
                    </a:lnL>
                    <a:lnR>
                      <a:noFill/>
                    </a:lnR>
                    <a:lnT w="12700" cap="flat" cmpd="sng" algn="ctr">
                      <a:solidFill>
                        <a:srgbClr val="000000"/>
                      </a:solidFill>
                      <a:prstDash val="solid"/>
                      <a:round/>
                      <a:headEnd type="none" w="med" len="med"/>
                      <a:tailEnd type="none" w="med" len="med"/>
                    </a:lnT>
                    <a:lnB>
                      <a:noFill/>
                    </a:lnB>
                    <a:solidFill>
                      <a:srgbClr val="FFFF99"/>
                    </a:solidFill>
                  </a:tcPr>
                </a:tc>
                <a:tc>
                  <a:txBody>
                    <a:bodyPr/>
                    <a:lstStyle/>
                    <a:p>
                      <a:pPr algn="r" fontAlgn="b"/>
                      <a:r>
                        <a:rPr lang="en-US" sz="700" b="0" i="0" u="none" strike="noStrike" dirty="0">
                          <a:solidFill>
                            <a:srgbClr val="000000"/>
                          </a:solidFill>
                          <a:effectLst/>
                          <a:latin typeface="Arial" panose="020B0604020202020204" pitchFamily="34" charset="0"/>
                        </a:rPr>
                        <a:t>4,150.00</a:t>
                      </a:r>
                    </a:p>
                  </a:txBody>
                  <a:tcPr marL="8215" marR="8215" marT="8215" marB="0" anchor="b">
                    <a:lnL>
                      <a:noFill/>
                    </a:lnL>
                    <a:lnR>
                      <a:noFill/>
                    </a:lnR>
                    <a:lnT w="12700" cap="flat" cmpd="sng" algn="ctr">
                      <a:solidFill>
                        <a:srgbClr val="000000"/>
                      </a:solidFill>
                      <a:prstDash val="solid"/>
                      <a:round/>
                      <a:headEnd type="none" w="med" len="med"/>
                      <a:tailEnd type="none" w="med" len="med"/>
                    </a:lnT>
                    <a:lnB>
                      <a:noFill/>
                    </a:lnB>
                    <a:solidFill>
                      <a:srgbClr val="FFFF99"/>
                    </a:solidFill>
                  </a:tcPr>
                </a:tc>
                <a:tc>
                  <a:txBody>
                    <a:bodyPr/>
                    <a:lstStyle/>
                    <a:p>
                      <a:pPr algn="r" fontAlgn="b"/>
                      <a:r>
                        <a:rPr lang="en-US" sz="700" b="0" i="0" u="none" strike="noStrike" dirty="0">
                          <a:solidFill>
                            <a:srgbClr val="000000"/>
                          </a:solidFill>
                          <a:effectLst/>
                          <a:latin typeface="Arial" panose="020B0604020202020204" pitchFamily="34" charset="0"/>
                        </a:rPr>
                        <a:t>5,996.00</a:t>
                      </a:r>
                    </a:p>
                  </a:txBody>
                  <a:tcPr marL="8215" marR="8215" marT="8215" marB="0" anchor="b">
                    <a:lnL>
                      <a:noFill/>
                    </a:lnL>
                    <a:lnR>
                      <a:noFill/>
                    </a:lnR>
                    <a:lnT w="12700" cap="flat" cmpd="sng" algn="ctr">
                      <a:solidFill>
                        <a:srgbClr val="000000"/>
                      </a:solidFill>
                      <a:prstDash val="solid"/>
                      <a:round/>
                      <a:headEnd type="none" w="med" len="med"/>
                      <a:tailEnd type="none" w="med" len="med"/>
                    </a:lnT>
                    <a:lnB>
                      <a:noFill/>
                    </a:lnB>
                    <a:solidFill>
                      <a:srgbClr val="FFFF99"/>
                    </a:solidFill>
                  </a:tcPr>
                </a:tc>
                <a:extLst>
                  <a:ext uri="{0D108BD9-81ED-4DB2-BD59-A6C34878D82A}">
                    <a16:rowId xmlns:a16="http://schemas.microsoft.com/office/drawing/2014/main" val="1035494068"/>
                  </a:ext>
                </a:extLst>
              </a:tr>
            </a:tbl>
          </a:graphicData>
        </a:graphic>
      </p:graphicFrame>
    </p:spTree>
    <p:extLst>
      <p:ext uri="{BB962C8B-B14F-4D97-AF65-F5344CB8AC3E}">
        <p14:creationId xmlns:p14="http://schemas.microsoft.com/office/powerpoint/2010/main" val="125413126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5807" y="239232"/>
            <a:ext cx="8373683" cy="643776"/>
          </a:xfrm>
        </p:spPr>
        <p:txBody>
          <a:bodyPr>
            <a:normAutofit fontScale="90000"/>
          </a:bodyPr>
          <a:lstStyle/>
          <a:p>
            <a:r>
              <a:rPr lang="en-US" b="1" dirty="0"/>
              <a:t>Town Service Income</a:t>
            </a:r>
          </a:p>
        </p:txBody>
      </p:sp>
      <p:sp>
        <p:nvSpPr>
          <p:cNvPr id="6" name="Content Placeholder 5"/>
          <p:cNvSpPr>
            <a:spLocks noGrp="1"/>
          </p:cNvSpPr>
          <p:nvPr>
            <p:ph idx="1"/>
          </p:nvPr>
        </p:nvSpPr>
        <p:spPr>
          <a:xfrm>
            <a:off x="425807" y="5625548"/>
            <a:ext cx="8162520" cy="691600"/>
          </a:xfrm>
          <a:ln>
            <a:solidFill>
              <a:schemeClr val="tx1"/>
            </a:solidFill>
          </a:ln>
        </p:spPr>
        <p:txBody>
          <a:bodyPr>
            <a:noAutofit/>
          </a:bodyPr>
          <a:lstStyle/>
          <a:p>
            <a:r>
              <a:rPr lang="en-US" sz="1800" dirty="0"/>
              <a:t>46750 – Summer Rec Program Continued, expect increase participation budgeted at relatively the same level as 2017</a:t>
            </a:r>
          </a:p>
        </p:txBody>
      </p:sp>
      <p:graphicFrame>
        <p:nvGraphicFramePr>
          <p:cNvPr id="4" name="Object 3">
            <a:extLst>
              <a:ext uri="{FF2B5EF4-FFF2-40B4-BE49-F238E27FC236}">
                <a16:creationId xmlns:a16="http://schemas.microsoft.com/office/drawing/2014/main" id="{0CEEE7CF-31CD-4767-86A7-01111E7DA171}"/>
              </a:ext>
            </a:extLst>
          </p:cNvPr>
          <p:cNvGraphicFramePr>
            <a:graphicFrameLocks noChangeAspect="1"/>
          </p:cNvGraphicFramePr>
          <p:nvPr>
            <p:extLst>
              <p:ext uri="{D42A27DB-BD31-4B8C-83A1-F6EECF244321}">
                <p14:modId xmlns:p14="http://schemas.microsoft.com/office/powerpoint/2010/main" val="1940801195"/>
              </p:ext>
            </p:extLst>
          </p:nvPr>
        </p:nvGraphicFramePr>
        <p:xfrm>
          <a:off x="425807" y="1749425"/>
          <a:ext cx="8340725" cy="3509963"/>
        </p:xfrm>
        <a:graphic>
          <a:graphicData uri="http://schemas.openxmlformats.org/presentationml/2006/ole">
            <mc:AlternateContent xmlns:mc="http://schemas.openxmlformats.org/markup-compatibility/2006">
              <mc:Choice xmlns:v="urn:schemas-microsoft-com:vml" Requires="v">
                <p:oleObj spid="_x0000_s7222" name="Worksheet" r:id="rId4" imgW="8341200" imgH="3510360" progId="Excel.Sheet.8">
                  <p:embed/>
                </p:oleObj>
              </mc:Choice>
              <mc:Fallback>
                <p:oleObj name="Worksheet" r:id="rId4" imgW="8341200" imgH="3510360" progId="Excel.Sheet.8">
                  <p:embed/>
                  <p:pic>
                    <p:nvPicPr>
                      <p:cNvPr id="0" name=""/>
                      <p:cNvPicPr/>
                      <p:nvPr/>
                    </p:nvPicPr>
                    <p:blipFill>
                      <a:blip r:embed="rId5"/>
                      <a:stretch>
                        <a:fillRect/>
                      </a:stretch>
                    </p:blipFill>
                    <p:spPr>
                      <a:xfrm>
                        <a:off x="425807" y="1749425"/>
                        <a:ext cx="8340725" cy="3509963"/>
                      </a:xfrm>
                      <a:prstGeom prst="rect">
                        <a:avLst/>
                      </a:prstGeom>
                    </p:spPr>
                  </p:pic>
                </p:oleObj>
              </mc:Fallback>
            </mc:AlternateContent>
          </a:graphicData>
        </a:graphic>
      </p:graphicFrame>
    </p:spTree>
    <p:extLst>
      <p:ext uri="{BB962C8B-B14F-4D97-AF65-F5344CB8AC3E}">
        <p14:creationId xmlns:p14="http://schemas.microsoft.com/office/powerpoint/2010/main" val="3603567788"/>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23912</TotalTime>
  <Words>4193</Words>
  <Application>Microsoft Office PowerPoint</Application>
  <PresentationFormat>On-screen Show (4:3)</PresentationFormat>
  <Paragraphs>2567</Paragraphs>
  <Slides>31</Slides>
  <Notes>27</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1</vt:i4>
      </vt:variant>
      <vt:variant>
        <vt:lpstr>Slide Titles</vt:lpstr>
      </vt:variant>
      <vt:variant>
        <vt:i4>31</vt:i4>
      </vt:variant>
    </vt:vector>
  </HeadingPairs>
  <TitlesOfParts>
    <vt:vector size="37" baseType="lpstr">
      <vt:lpstr>Arial</vt:lpstr>
      <vt:lpstr>Calibri</vt:lpstr>
      <vt:lpstr>Calibri Light</vt:lpstr>
      <vt:lpstr>Times New Roman</vt:lpstr>
      <vt:lpstr>Office Theme</vt:lpstr>
      <vt:lpstr>Worksheet</vt:lpstr>
      <vt:lpstr> 2018 Town Budget Review (Proposed) </vt:lpstr>
      <vt:lpstr>PowerPoint Presentation</vt:lpstr>
      <vt:lpstr>PowerPoint Presentation</vt:lpstr>
      <vt:lpstr>2018 Town Budget Summary </vt:lpstr>
      <vt:lpstr>Revenues</vt:lpstr>
      <vt:lpstr>Tax Revenue</vt:lpstr>
      <vt:lpstr>Intergovernmental Revenue</vt:lpstr>
      <vt:lpstr>Town License / Permitting Income</vt:lpstr>
      <vt:lpstr>Town Service Income</vt:lpstr>
      <vt:lpstr>Other Miscellaneous Revenues</vt:lpstr>
      <vt:lpstr>Other Funds</vt:lpstr>
      <vt:lpstr>Expenses</vt:lpstr>
      <vt:lpstr>General Government </vt:lpstr>
      <vt:lpstr>General Government (cont’d) </vt:lpstr>
      <vt:lpstr>General Government (cont’d) </vt:lpstr>
      <vt:lpstr>Public Safety – Fire &amp; EMS</vt:lpstr>
      <vt:lpstr>Public Safety – Fire &amp; EMS (cont’d) </vt:lpstr>
      <vt:lpstr>Public Safety – Fire &amp; EMS (cont’d) </vt:lpstr>
      <vt:lpstr>Public Safety – FIRE &amp; EMS (cont’d)</vt:lpstr>
      <vt:lpstr>Public Safety - Police</vt:lpstr>
      <vt:lpstr>Transportation</vt:lpstr>
      <vt:lpstr>Transportation (Cont’d)</vt:lpstr>
      <vt:lpstr>Sanitation</vt:lpstr>
      <vt:lpstr>Health &amp; Human Services</vt:lpstr>
      <vt:lpstr>Culture &amp; Recreation - Library</vt:lpstr>
      <vt:lpstr>Library Funding Sources </vt:lpstr>
      <vt:lpstr>Culture &amp; Recreation – Parks and Rec</vt:lpstr>
      <vt:lpstr>Culture &amp; Recreation – Community Center</vt:lpstr>
      <vt:lpstr>Culture &amp; Recreation – Other</vt:lpstr>
      <vt:lpstr>Conservation &amp; Development (Cont’d)</vt:lpstr>
      <vt:lpstr>Capital &amp; Debt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2016 Town Budget</dc:title>
  <dc:creator>Dennis Duke</dc:creator>
  <cp:lastModifiedBy>Kendra Moraczewski</cp:lastModifiedBy>
  <cp:revision>197</cp:revision>
  <cp:lastPrinted>2015-11-30T20:50:07Z</cp:lastPrinted>
  <dcterms:created xsi:type="dcterms:W3CDTF">2015-11-17T23:19:28Z</dcterms:created>
  <dcterms:modified xsi:type="dcterms:W3CDTF">2017-11-20T03:53:58Z</dcterms:modified>
</cp:coreProperties>
</file>