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handoutMasterIdLst>
    <p:handoutMasterId r:id="rId9"/>
  </p:handoutMasterIdLst>
  <p:sldIdLst>
    <p:sldId id="256" r:id="rId2"/>
    <p:sldId id="258" r:id="rId3"/>
    <p:sldId id="262" r:id="rId4"/>
    <p:sldId id="261" r:id="rId5"/>
    <p:sldId id="260" r:id="rId6"/>
    <p:sldId id="259"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1" d="100"/>
          <a:sy n="91" d="100"/>
        </p:scale>
        <p:origin x="-960"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handoutMaster" Target="handoutMasters/handoutMaster1.xml"/><Relationship Id="rId10"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AFD299B-0AD9-6C4A-A7B7-BE7461A95EE0}" type="datetimeFigureOut">
              <a:rPr lang="en-US" smtClean="0"/>
              <a:t>4/6/17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E330B6-6DB2-E346-823F-4502AD7643C8}" type="slidenum">
              <a:rPr lang="en-US" smtClean="0"/>
              <a:t>‹#›</a:t>
            </a:fld>
            <a:endParaRPr lang="en-US"/>
          </a:p>
        </p:txBody>
      </p:sp>
    </p:spTree>
    <p:extLst>
      <p:ext uri="{BB962C8B-B14F-4D97-AF65-F5344CB8AC3E}">
        <p14:creationId xmlns:p14="http://schemas.microsoft.com/office/powerpoint/2010/main" val="310698354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165AE2-82C3-E943-8D01-AB9FCBD6AB32}" type="datetimeFigureOut">
              <a:rPr lang="en-US" smtClean="0"/>
              <a:t>4/6/17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5CA82F-1232-DE4F-9346-DB52285CC46E}" type="slidenum">
              <a:rPr lang="en-US" smtClean="0"/>
              <a:t>‹#›</a:t>
            </a:fld>
            <a:endParaRPr lang="en-US"/>
          </a:p>
        </p:txBody>
      </p:sp>
    </p:spTree>
    <p:extLst>
      <p:ext uri="{BB962C8B-B14F-4D97-AF65-F5344CB8AC3E}">
        <p14:creationId xmlns:p14="http://schemas.microsoft.com/office/powerpoint/2010/main" val="41344114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631E5D-9683-7E41-A746-7A940029BB0B}" type="datetime1">
              <a:rPr lang="en-US" smtClean="0"/>
              <a:t>4/6/17</a:t>
            </a:fld>
            <a:endParaRPr lang="en-US"/>
          </a:p>
        </p:txBody>
      </p:sp>
      <p:sp>
        <p:nvSpPr>
          <p:cNvPr id="5" name="Footer Placeholder 4"/>
          <p:cNvSpPr>
            <a:spLocks noGrp="1"/>
          </p:cNvSpPr>
          <p:nvPr>
            <p:ph type="ftr" sz="quarter" idx="11"/>
          </p:nvPr>
        </p:nvSpPr>
        <p:spPr/>
        <p:txBody>
          <a:bodyPr/>
          <a:lstStyle/>
          <a:p>
            <a:r>
              <a:rPr lang="en-US" smtClean="0"/>
              <a:t>Road Building 101 - 4_06_17</a:t>
            </a:r>
            <a:endParaRPr lang="en-US"/>
          </a:p>
        </p:txBody>
      </p:sp>
      <p:sp>
        <p:nvSpPr>
          <p:cNvPr id="6" name="Slide Number Placeholder 5"/>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4097550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FBA4DF-CC41-7D42-99F6-A113AACC1AA6}" type="datetime1">
              <a:rPr lang="en-US" smtClean="0"/>
              <a:t>4/6/17</a:t>
            </a:fld>
            <a:endParaRPr lang="en-US"/>
          </a:p>
        </p:txBody>
      </p:sp>
      <p:sp>
        <p:nvSpPr>
          <p:cNvPr id="5" name="Footer Placeholder 4"/>
          <p:cNvSpPr>
            <a:spLocks noGrp="1"/>
          </p:cNvSpPr>
          <p:nvPr>
            <p:ph type="ftr" sz="quarter" idx="11"/>
          </p:nvPr>
        </p:nvSpPr>
        <p:spPr/>
        <p:txBody>
          <a:bodyPr/>
          <a:lstStyle/>
          <a:p>
            <a:r>
              <a:rPr lang="en-US" smtClean="0"/>
              <a:t>Road Building 101 - 4_06_17</a:t>
            </a:r>
            <a:endParaRPr lang="en-US"/>
          </a:p>
        </p:txBody>
      </p:sp>
      <p:sp>
        <p:nvSpPr>
          <p:cNvPr id="6" name="Slide Number Placeholder 5"/>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2887937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5C7426-8EE8-E04E-B9D0-B29DBE2264B7}" type="datetime1">
              <a:rPr lang="en-US" smtClean="0"/>
              <a:t>4/6/17</a:t>
            </a:fld>
            <a:endParaRPr lang="en-US"/>
          </a:p>
        </p:txBody>
      </p:sp>
      <p:sp>
        <p:nvSpPr>
          <p:cNvPr id="5" name="Footer Placeholder 4"/>
          <p:cNvSpPr>
            <a:spLocks noGrp="1"/>
          </p:cNvSpPr>
          <p:nvPr>
            <p:ph type="ftr" sz="quarter" idx="11"/>
          </p:nvPr>
        </p:nvSpPr>
        <p:spPr/>
        <p:txBody>
          <a:bodyPr/>
          <a:lstStyle/>
          <a:p>
            <a:r>
              <a:rPr lang="en-US" smtClean="0"/>
              <a:t>Road Building 101 - 4_06_17</a:t>
            </a:r>
            <a:endParaRPr lang="en-US"/>
          </a:p>
        </p:txBody>
      </p:sp>
      <p:sp>
        <p:nvSpPr>
          <p:cNvPr id="6" name="Slide Number Placeholder 5"/>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2982835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B81F46-BFA5-8445-A752-210B57419B0F}" type="datetime1">
              <a:rPr lang="en-US" smtClean="0"/>
              <a:t>4/6/17</a:t>
            </a:fld>
            <a:endParaRPr lang="en-US"/>
          </a:p>
        </p:txBody>
      </p:sp>
      <p:sp>
        <p:nvSpPr>
          <p:cNvPr id="5" name="Footer Placeholder 4"/>
          <p:cNvSpPr>
            <a:spLocks noGrp="1"/>
          </p:cNvSpPr>
          <p:nvPr>
            <p:ph type="ftr" sz="quarter" idx="11"/>
          </p:nvPr>
        </p:nvSpPr>
        <p:spPr/>
        <p:txBody>
          <a:bodyPr/>
          <a:lstStyle/>
          <a:p>
            <a:r>
              <a:rPr lang="en-US" smtClean="0"/>
              <a:t>Road Building 101 - 4_06_17</a:t>
            </a:r>
            <a:endParaRPr lang="en-US"/>
          </a:p>
        </p:txBody>
      </p:sp>
      <p:sp>
        <p:nvSpPr>
          <p:cNvPr id="6" name="Slide Number Placeholder 5"/>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262943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E8BBEF-2B74-5F48-B3E6-CA9E4CC16AFE}" type="datetime1">
              <a:rPr lang="en-US" smtClean="0"/>
              <a:t>4/6/17</a:t>
            </a:fld>
            <a:endParaRPr lang="en-US"/>
          </a:p>
        </p:txBody>
      </p:sp>
      <p:sp>
        <p:nvSpPr>
          <p:cNvPr id="5" name="Footer Placeholder 4"/>
          <p:cNvSpPr>
            <a:spLocks noGrp="1"/>
          </p:cNvSpPr>
          <p:nvPr>
            <p:ph type="ftr" sz="quarter" idx="11"/>
          </p:nvPr>
        </p:nvSpPr>
        <p:spPr/>
        <p:txBody>
          <a:bodyPr/>
          <a:lstStyle/>
          <a:p>
            <a:r>
              <a:rPr lang="en-US" smtClean="0"/>
              <a:t>Road Building 101 - 4_06_17</a:t>
            </a:r>
            <a:endParaRPr lang="en-US"/>
          </a:p>
        </p:txBody>
      </p:sp>
      <p:sp>
        <p:nvSpPr>
          <p:cNvPr id="6" name="Slide Number Placeholder 5"/>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3464994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875A764-D5F3-F245-A808-84E7881474A7}" type="datetime1">
              <a:rPr lang="en-US" smtClean="0"/>
              <a:t>4/6/17</a:t>
            </a:fld>
            <a:endParaRPr lang="en-US"/>
          </a:p>
        </p:txBody>
      </p:sp>
      <p:sp>
        <p:nvSpPr>
          <p:cNvPr id="6" name="Footer Placeholder 5"/>
          <p:cNvSpPr>
            <a:spLocks noGrp="1"/>
          </p:cNvSpPr>
          <p:nvPr>
            <p:ph type="ftr" sz="quarter" idx="11"/>
          </p:nvPr>
        </p:nvSpPr>
        <p:spPr/>
        <p:txBody>
          <a:bodyPr/>
          <a:lstStyle/>
          <a:p>
            <a:r>
              <a:rPr lang="en-US" smtClean="0"/>
              <a:t>Road Building 101 - 4_06_17</a:t>
            </a:r>
            <a:endParaRPr lang="en-US"/>
          </a:p>
        </p:txBody>
      </p:sp>
      <p:sp>
        <p:nvSpPr>
          <p:cNvPr id="7" name="Slide Number Placeholder 6"/>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2337637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42521E-6D12-4C4B-BD78-08495AFCC8DF}" type="datetime1">
              <a:rPr lang="en-US" smtClean="0"/>
              <a:t>4/6/17</a:t>
            </a:fld>
            <a:endParaRPr lang="en-US"/>
          </a:p>
        </p:txBody>
      </p:sp>
      <p:sp>
        <p:nvSpPr>
          <p:cNvPr id="8" name="Footer Placeholder 7"/>
          <p:cNvSpPr>
            <a:spLocks noGrp="1"/>
          </p:cNvSpPr>
          <p:nvPr>
            <p:ph type="ftr" sz="quarter" idx="11"/>
          </p:nvPr>
        </p:nvSpPr>
        <p:spPr/>
        <p:txBody>
          <a:bodyPr/>
          <a:lstStyle/>
          <a:p>
            <a:r>
              <a:rPr lang="en-US" smtClean="0"/>
              <a:t>Road Building 101 - 4_06_17</a:t>
            </a:r>
            <a:endParaRPr lang="en-US"/>
          </a:p>
        </p:txBody>
      </p:sp>
      <p:sp>
        <p:nvSpPr>
          <p:cNvPr id="9" name="Slide Number Placeholder 8"/>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964309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B9D576C-CA19-C04A-94B5-DB97737ABCFC}" type="datetime1">
              <a:rPr lang="en-US" smtClean="0"/>
              <a:t>4/6/17</a:t>
            </a:fld>
            <a:endParaRPr lang="en-US"/>
          </a:p>
        </p:txBody>
      </p:sp>
      <p:sp>
        <p:nvSpPr>
          <p:cNvPr id="4" name="Footer Placeholder 3"/>
          <p:cNvSpPr>
            <a:spLocks noGrp="1"/>
          </p:cNvSpPr>
          <p:nvPr>
            <p:ph type="ftr" sz="quarter" idx="11"/>
          </p:nvPr>
        </p:nvSpPr>
        <p:spPr/>
        <p:txBody>
          <a:bodyPr/>
          <a:lstStyle/>
          <a:p>
            <a:r>
              <a:rPr lang="en-US" smtClean="0"/>
              <a:t>Road Building 101 - 4_06_17</a:t>
            </a:r>
            <a:endParaRPr lang="en-US"/>
          </a:p>
        </p:txBody>
      </p:sp>
      <p:sp>
        <p:nvSpPr>
          <p:cNvPr id="5" name="Slide Number Placeholder 4"/>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3986796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8D367A-AC2D-3143-B854-470B0781A99D}" type="datetime1">
              <a:rPr lang="en-US" smtClean="0"/>
              <a:t>4/6/17</a:t>
            </a:fld>
            <a:endParaRPr lang="en-US"/>
          </a:p>
        </p:txBody>
      </p:sp>
      <p:sp>
        <p:nvSpPr>
          <p:cNvPr id="3" name="Footer Placeholder 2"/>
          <p:cNvSpPr>
            <a:spLocks noGrp="1"/>
          </p:cNvSpPr>
          <p:nvPr>
            <p:ph type="ftr" sz="quarter" idx="11"/>
          </p:nvPr>
        </p:nvSpPr>
        <p:spPr/>
        <p:txBody>
          <a:bodyPr/>
          <a:lstStyle/>
          <a:p>
            <a:r>
              <a:rPr lang="en-US" smtClean="0"/>
              <a:t>Road Building 101 - 4_06_17</a:t>
            </a:r>
            <a:endParaRPr lang="en-US"/>
          </a:p>
        </p:txBody>
      </p:sp>
      <p:sp>
        <p:nvSpPr>
          <p:cNvPr id="4" name="Slide Number Placeholder 3"/>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3627589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57C77D-A557-F546-9695-E2F982CDB1D9}" type="datetime1">
              <a:rPr lang="en-US" smtClean="0"/>
              <a:t>4/6/17</a:t>
            </a:fld>
            <a:endParaRPr lang="en-US"/>
          </a:p>
        </p:txBody>
      </p:sp>
      <p:sp>
        <p:nvSpPr>
          <p:cNvPr id="6" name="Footer Placeholder 5"/>
          <p:cNvSpPr>
            <a:spLocks noGrp="1"/>
          </p:cNvSpPr>
          <p:nvPr>
            <p:ph type="ftr" sz="quarter" idx="11"/>
          </p:nvPr>
        </p:nvSpPr>
        <p:spPr/>
        <p:txBody>
          <a:bodyPr/>
          <a:lstStyle/>
          <a:p>
            <a:r>
              <a:rPr lang="en-US" smtClean="0"/>
              <a:t>Road Building 101 - 4_06_17</a:t>
            </a:r>
            <a:endParaRPr lang="en-US"/>
          </a:p>
        </p:txBody>
      </p:sp>
      <p:sp>
        <p:nvSpPr>
          <p:cNvPr id="7" name="Slide Number Placeholder 6"/>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1535592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B8861B-1501-1342-A6C0-5490708BD9F0}" type="datetime1">
              <a:rPr lang="en-US" smtClean="0"/>
              <a:t>4/6/17</a:t>
            </a:fld>
            <a:endParaRPr lang="en-US"/>
          </a:p>
        </p:txBody>
      </p:sp>
      <p:sp>
        <p:nvSpPr>
          <p:cNvPr id="6" name="Footer Placeholder 5"/>
          <p:cNvSpPr>
            <a:spLocks noGrp="1"/>
          </p:cNvSpPr>
          <p:nvPr>
            <p:ph type="ftr" sz="quarter" idx="11"/>
          </p:nvPr>
        </p:nvSpPr>
        <p:spPr/>
        <p:txBody>
          <a:bodyPr/>
          <a:lstStyle/>
          <a:p>
            <a:r>
              <a:rPr lang="en-US" smtClean="0"/>
              <a:t>Road Building 101 - 4_06_17</a:t>
            </a:r>
            <a:endParaRPr lang="en-US"/>
          </a:p>
        </p:txBody>
      </p:sp>
      <p:sp>
        <p:nvSpPr>
          <p:cNvPr id="7" name="Slide Number Placeholder 6"/>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23302022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EFA495-C7D6-E949-825D-0B509E203CDB}" type="datetime1">
              <a:rPr lang="en-US" smtClean="0"/>
              <a:t>4/6/17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Road Building 101 - 4_06_17</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98FB81-DEA8-F947-877E-F1C7F94E20AF}" type="slidenum">
              <a:rPr lang="en-US" smtClean="0"/>
              <a:t>‹#›</a:t>
            </a:fld>
            <a:endParaRPr lang="en-US"/>
          </a:p>
        </p:txBody>
      </p:sp>
    </p:spTree>
    <p:extLst>
      <p:ext uri="{BB962C8B-B14F-4D97-AF65-F5344CB8AC3E}">
        <p14:creationId xmlns:p14="http://schemas.microsoft.com/office/powerpoint/2010/main" val="1052063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Road Building 101</a:t>
            </a:r>
            <a:endParaRPr lang="en-US" dirty="0"/>
          </a:p>
        </p:txBody>
      </p:sp>
      <p:sp>
        <p:nvSpPr>
          <p:cNvPr id="3" name="Subtitle 2"/>
          <p:cNvSpPr>
            <a:spLocks noGrp="1"/>
          </p:cNvSpPr>
          <p:nvPr>
            <p:ph type="subTitle" idx="1"/>
          </p:nvPr>
        </p:nvSpPr>
        <p:spPr/>
        <p:txBody>
          <a:bodyPr/>
          <a:lstStyle/>
          <a:p>
            <a:r>
              <a:rPr lang="en-US" dirty="0" smtClean="0"/>
              <a:t>General Road Construction Information</a:t>
            </a:r>
          </a:p>
          <a:p>
            <a:endParaRPr lang="en-US" dirty="0"/>
          </a:p>
        </p:txBody>
      </p:sp>
      <p:sp>
        <p:nvSpPr>
          <p:cNvPr id="4" name="Footer Placeholder 3"/>
          <p:cNvSpPr>
            <a:spLocks noGrp="1"/>
          </p:cNvSpPr>
          <p:nvPr>
            <p:ph type="ftr" sz="quarter" idx="11"/>
          </p:nvPr>
        </p:nvSpPr>
        <p:spPr/>
        <p:txBody>
          <a:bodyPr/>
          <a:lstStyle/>
          <a:p>
            <a:r>
              <a:rPr lang="en-US" smtClean="0"/>
              <a:t>Road Building 101 - 4_06_17</a:t>
            </a:r>
            <a:endParaRPr lang="en-US"/>
          </a:p>
        </p:txBody>
      </p:sp>
    </p:spTree>
    <p:extLst>
      <p:ext uri="{BB962C8B-B14F-4D97-AF65-F5344CB8AC3E}">
        <p14:creationId xmlns:p14="http://schemas.microsoft.com/office/powerpoint/2010/main" val="258980332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Drainage: A Critical </a:t>
            </a:r>
            <a:r>
              <a:rPr lang="en-US" dirty="0"/>
              <a:t>F</a:t>
            </a:r>
            <a:r>
              <a:rPr lang="en-US" dirty="0" smtClean="0"/>
              <a:t>actor</a:t>
            </a:r>
            <a:endParaRPr lang="en-US" dirty="0"/>
          </a:p>
        </p:txBody>
      </p:sp>
      <p:sp>
        <p:nvSpPr>
          <p:cNvPr id="6" name="TextBox 5"/>
          <p:cNvSpPr txBox="1"/>
          <p:nvPr/>
        </p:nvSpPr>
        <p:spPr>
          <a:xfrm>
            <a:off x="923944" y="3748463"/>
            <a:ext cx="7193329" cy="923330"/>
          </a:xfrm>
          <a:prstGeom prst="rect">
            <a:avLst/>
          </a:prstGeom>
          <a:noFill/>
        </p:spPr>
        <p:txBody>
          <a:bodyPr wrap="square" rtlCol="0">
            <a:spAutoFit/>
          </a:bodyPr>
          <a:lstStyle/>
          <a:p>
            <a:pPr algn="just"/>
            <a:r>
              <a:rPr lang="en-US" dirty="0"/>
              <a:t>To account for surface water drainage, it is important that the road be constructed with a crown or cross slope. Typically, a crown is placed in the center of the road and the pavement is sloped 2% in each direction. </a:t>
            </a:r>
          </a:p>
        </p:txBody>
      </p:sp>
      <p:sp>
        <p:nvSpPr>
          <p:cNvPr id="8" name="TextBox 7"/>
          <p:cNvSpPr txBox="1"/>
          <p:nvPr/>
        </p:nvSpPr>
        <p:spPr>
          <a:xfrm>
            <a:off x="923944" y="1674192"/>
            <a:ext cx="7193329" cy="2031325"/>
          </a:xfrm>
          <a:prstGeom prst="rect">
            <a:avLst/>
          </a:prstGeom>
          <a:noFill/>
        </p:spPr>
        <p:txBody>
          <a:bodyPr wrap="square" rtlCol="0">
            <a:spAutoFit/>
          </a:bodyPr>
          <a:lstStyle/>
          <a:p>
            <a:pPr algn="just"/>
            <a:r>
              <a:rPr lang="en-US" dirty="0" smtClean="0"/>
              <a:t>Drainage impacts pavement performance when the subgrade materials and pavement layer materials are saturated and loose strength. Water that falls on the pavement surface must be drained to curb and gutter systems or ditches. Water that penetrates the pavement from the surface; infiltrates from the sides of the road; or rises from under the pavement should not be allowed to compromise the overall strength.</a:t>
            </a:r>
          </a:p>
          <a:p>
            <a:endParaRPr lang="en-US" dirty="0"/>
          </a:p>
        </p:txBody>
      </p:sp>
      <p:sp>
        <p:nvSpPr>
          <p:cNvPr id="3" name="Footer Placeholder 2"/>
          <p:cNvSpPr>
            <a:spLocks noGrp="1"/>
          </p:cNvSpPr>
          <p:nvPr>
            <p:ph type="ftr" sz="quarter" idx="11"/>
          </p:nvPr>
        </p:nvSpPr>
        <p:spPr/>
        <p:txBody>
          <a:bodyPr/>
          <a:lstStyle/>
          <a:p>
            <a:r>
              <a:rPr lang="en-US" smtClean="0"/>
              <a:t>Road Building 101 - 4_06_17</a:t>
            </a:r>
            <a:endParaRPr lang="en-US"/>
          </a:p>
        </p:txBody>
      </p:sp>
    </p:spTree>
    <p:extLst>
      <p:ext uri="{BB962C8B-B14F-4D97-AF65-F5344CB8AC3E}">
        <p14:creationId xmlns:p14="http://schemas.microsoft.com/office/powerpoint/2010/main" val="143851885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Reconstruction Grants:</a:t>
            </a:r>
            <a:endParaRPr lang="en-US" dirty="0"/>
          </a:p>
        </p:txBody>
      </p:sp>
      <p:sp>
        <p:nvSpPr>
          <p:cNvPr id="6" name="TextBox 5"/>
          <p:cNvSpPr txBox="1"/>
          <p:nvPr/>
        </p:nvSpPr>
        <p:spPr>
          <a:xfrm>
            <a:off x="923944" y="3748463"/>
            <a:ext cx="7193329" cy="1938992"/>
          </a:xfrm>
          <a:prstGeom prst="rect">
            <a:avLst/>
          </a:prstGeom>
          <a:noFill/>
        </p:spPr>
        <p:txBody>
          <a:bodyPr wrap="square" rtlCol="0">
            <a:spAutoFit/>
          </a:bodyPr>
          <a:lstStyle/>
          <a:p>
            <a:pPr algn="just"/>
            <a:r>
              <a:rPr lang="en-US" sz="2400" b="1" dirty="0" smtClean="0"/>
              <a:t>Ineligible Costs: </a:t>
            </a:r>
            <a:r>
              <a:rPr lang="en-US" sz="2400" dirty="0" smtClean="0"/>
              <a:t>New Roads. Any utility work: new installation or </a:t>
            </a:r>
            <a:r>
              <a:rPr lang="en-US" sz="2400" dirty="0" smtClean="0"/>
              <a:t>alterations of sanitary sewers and connections, water, gas, electric, telephone, police, fire alarm facilities, parking meters, street signs or similar utilities.</a:t>
            </a:r>
            <a:endParaRPr lang="en-US" sz="2400" dirty="0"/>
          </a:p>
        </p:txBody>
      </p:sp>
      <p:sp>
        <p:nvSpPr>
          <p:cNvPr id="8" name="TextBox 7"/>
          <p:cNvSpPr txBox="1"/>
          <p:nvPr/>
        </p:nvSpPr>
        <p:spPr>
          <a:xfrm>
            <a:off x="923944" y="1674192"/>
            <a:ext cx="7193329" cy="2215991"/>
          </a:xfrm>
          <a:prstGeom prst="rect">
            <a:avLst/>
          </a:prstGeom>
          <a:noFill/>
        </p:spPr>
        <p:txBody>
          <a:bodyPr wrap="square" rtlCol="0">
            <a:spAutoFit/>
          </a:bodyPr>
          <a:lstStyle/>
          <a:p>
            <a:pPr algn="just"/>
            <a:r>
              <a:rPr lang="en-US" sz="2400" b="1" dirty="0" smtClean="0"/>
              <a:t>Eligible Costs</a:t>
            </a:r>
            <a:r>
              <a:rPr lang="en-US" sz="2400" b="1" dirty="0" smtClean="0"/>
              <a:t>: </a:t>
            </a:r>
            <a:r>
              <a:rPr lang="en-US" sz="2400" dirty="0" smtClean="0"/>
              <a:t>Any items that are an integral part of the street and road reconstruction which may include feasibility studies, design engineering, grading, base, paving, right-of-way acquisition or the purchase of finished hot mix asphalt.</a:t>
            </a:r>
            <a:endParaRPr lang="en-US" sz="2400" dirty="0" smtClean="0"/>
          </a:p>
          <a:p>
            <a:endParaRPr lang="en-US" dirty="0"/>
          </a:p>
        </p:txBody>
      </p:sp>
      <p:sp>
        <p:nvSpPr>
          <p:cNvPr id="3" name="Footer Placeholder 2"/>
          <p:cNvSpPr>
            <a:spLocks noGrp="1"/>
          </p:cNvSpPr>
          <p:nvPr>
            <p:ph type="ftr" sz="quarter" idx="11"/>
          </p:nvPr>
        </p:nvSpPr>
        <p:spPr/>
        <p:txBody>
          <a:bodyPr/>
          <a:lstStyle/>
          <a:p>
            <a:r>
              <a:rPr lang="en-US" smtClean="0"/>
              <a:t>Road Building 101 - 4_06_17</a:t>
            </a:r>
            <a:endParaRPr lang="en-US"/>
          </a:p>
        </p:txBody>
      </p:sp>
    </p:spTree>
    <p:extLst>
      <p:ext uri="{BB962C8B-B14F-4D97-AF65-F5344CB8AC3E}">
        <p14:creationId xmlns:p14="http://schemas.microsoft.com/office/powerpoint/2010/main" val="162764937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Road Building Components</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Crown: </a:t>
            </a:r>
          </a:p>
          <a:p>
            <a:pPr lvl="1"/>
            <a:r>
              <a:rPr lang="en-US" dirty="0" smtClean="0"/>
              <a:t>The road surface should be higher in the center, not flat</a:t>
            </a:r>
          </a:p>
          <a:p>
            <a:r>
              <a:rPr lang="en-US" dirty="0" smtClean="0"/>
              <a:t>Pitch: </a:t>
            </a:r>
          </a:p>
          <a:p>
            <a:pPr lvl="1"/>
            <a:r>
              <a:rPr lang="en-US" dirty="0" smtClean="0"/>
              <a:t>Road surface should be sloped 2 to 3 degrees lower from the center line to the edges</a:t>
            </a:r>
          </a:p>
          <a:p>
            <a:r>
              <a:rPr lang="en-US" dirty="0" smtClean="0"/>
              <a:t>Base: </a:t>
            </a:r>
          </a:p>
          <a:p>
            <a:pPr lvl="1"/>
            <a:r>
              <a:rPr lang="en-US" dirty="0" smtClean="0"/>
              <a:t>The road surface should be supported by a strong base material, usually gravel </a:t>
            </a:r>
          </a:p>
          <a:p>
            <a:r>
              <a:rPr lang="en-US" dirty="0" smtClean="0"/>
              <a:t>Shoulders: </a:t>
            </a:r>
          </a:p>
          <a:p>
            <a:pPr lvl="1"/>
            <a:r>
              <a:rPr lang="en-US" dirty="0" smtClean="0"/>
              <a:t>Each edge of the road should have a gravel shoulder</a:t>
            </a:r>
          </a:p>
          <a:p>
            <a:r>
              <a:rPr lang="en-US" dirty="0" smtClean="0"/>
              <a:t>Ditches</a:t>
            </a:r>
          </a:p>
          <a:p>
            <a:pPr lvl="1"/>
            <a:r>
              <a:rPr lang="en-US" dirty="0" smtClean="0"/>
              <a:t>Wherever possible ditches should extend a short distance beyond each shoulder</a:t>
            </a:r>
          </a:p>
          <a:p>
            <a:pPr lvl="1"/>
            <a:endParaRPr lang="en-US" dirty="0" smtClean="0"/>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Road Building 101 - 4_06_17</a:t>
            </a:r>
            <a:endParaRPr lang="en-US"/>
          </a:p>
        </p:txBody>
      </p:sp>
    </p:spTree>
    <p:extLst>
      <p:ext uri="{BB962C8B-B14F-4D97-AF65-F5344CB8AC3E}">
        <p14:creationId xmlns:p14="http://schemas.microsoft.com/office/powerpoint/2010/main" val="412027066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Basic Roadway Construction Diagram</a:t>
            </a:r>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457201" y="1616289"/>
            <a:ext cx="8459082" cy="4348584"/>
          </a:xfrm>
          <a:prstGeom prst="rect">
            <a:avLst/>
          </a:prstGeom>
          <a:noFill/>
          <a:ln>
            <a:noFill/>
          </a:ln>
        </p:spPr>
      </p:pic>
      <p:sp>
        <p:nvSpPr>
          <p:cNvPr id="3" name="Footer Placeholder 2"/>
          <p:cNvSpPr>
            <a:spLocks noGrp="1"/>
          </p:cNvSpPr>
          <p:nvPr>
            <p:ph type="ftr" sz="quarter" idx="11"/>
          </p:nvPr>
        </p:nvSpPr>
        <p:spPr/>
        <p:txBody>
          <a:bodyPr/>
          <a:lstStyle/>
          <a:p>
            <a:r>
              <a:rPr lang="en-US" smtClean="0"/>
              <a:t>Road Building 101 - 4_06_17</a:t>
            </a:r>
            <a:endParaRPr lang="en-US"/>
          </a:p>
        </p:txBody>
      </p:sp>
    </p:spTree>
    <p:extLst>
      <p:ext uri="{BB962C8B-B14F-4D97-AF65-F5344CB8AC3E}">
        <p14:creationId xmlns:p14="http://schemas.microsoft.com/office/powerpoint/2010/main" val="180788107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7585"/>
            <a:ext cx="8229600" cy="1143000"/>
          </a:xfrm>
        </p:spPr>
        <p:txBody>
          <a:bodyPr>
            <a:normAutofit fontScale="90000"/>
          </a:bodyPr>
          <a:lstStyle/>
          <a:p>
            <a:r>
              <a:rPr lang="en-US" dirty="0" smtClean="0"/>
              <a:t>Typical </a:t>
            </a:r>
            <a:r>
              <a:rPr lang="en-US" dirty="0" err="1" smtClean="0"/>
              <a:t>Northwoods</a:t>
            </a:r>
            <a:r>
              <a:rPr lang="en-US" dirty="0" smtClean="0"/>
              <a:t/>
            </a:r>
            <a:br>
              <a:rPr lang="en-US" dirty="0" smtClean="0"/>
            </a:br>
            <a:r>
              <a:rPr lang="en-US" dirty="0" smtClean="0"/>
              <a:t>Chip Seal Cross Section</a:t>
            </a:r>
            <a:endParaRPr lang="en-US" dirty="0"/>
          </a:p>
        </p:txBody>
      </p:sp>
      <p:pic>
        <p:nvPicPr>
          <p:cNvPr id="3" name="Picture 2" descr="C6HFTT.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4948" y="2133964"/>
            <a:ext cx="5539319" cy="4184316"/>
          </a:xfrm>
          <a:prstGeom prst="rect">
            <a:avLst/>
          </a:prstGeom>
        </p:spPr>
      </p:pic>
      <p:sp>
        <p:nvSpPr>
          <p:cNvPr id="8" name="Rectangular Callout 7"/>
          <p:cNvSpPr/>
          <p:nvPr/>
        </p:nvSpPr>
        <p:spPr>
          <a:xfrm>
            <a:off x="6654289" y="1417637"/>
            <a:ext cx="2032511" cy="547521"/>
          </a:xfrm>
          <a:prstGeom prst="wedgeRectCallout">
            <a:avLst>
              <a:gd name="adj1" fmla="val -69976"/>
              <a:gd name="adj2" fmla="val 90494"/>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6799832" y="1488883"/>
            <a:ext cx="1793392" cy="369332"/>
          </a:xfrm>
          <a:prstGeom prst="rect">
            <a:avLst/>
          </a:prstGeom>
          <a:noFill/>
        </p:spPr>
        <p:txBody>
          <a:bodyPr wrap="none" rtlCol="0">
            <a:spAutoFit/>
          </a:bodyPr>
          <a:lstStyle/>
          <a:p>
            <a:r>
              <a:rPr lang="en-US" dirty="0" smtClean="0"/>
              <a:t>Chip Seal Surface</a:t>
            </a:r>
            <a:endParaRPr lang="en-US" dirty="0"/>
          </a:p>
        </p:txBody>
      </p:sp>
      <p:sp>
        <p:nvSpPr>
          <p:cNvPr id="9" name="Rectangular Callout 8"/>
          <p:cNvSpPr/>
          <p:nvPr/>
        </p:nvSpPr>
        <p:spPr>
          <a:xfrm>
            <a:off x="6806689" y="2406316"/>
            <a:ext cx="1880111" cy="561816"/>
          </a:xfrm>
          <a:prstGeom prst="wedgeRectCallout">
            <a:avLst>
              <a:gd name="adj1" fmla="val -84350"/>
              <a:gd name="adj2" fmla="val 30448"/>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7095445" y="2478488"/>
            <a:ext cx="1286868" cy="369332"/>
          </a:xfrm>
          <a:prstGeom prst="rect">
            <a:avLst/>
          </a:prstGeom>
          <a:noFill/>
        </p:spPr>
        <p:txBody>
          <a:bodyPr wrap="none" rtlCol="0">
            <a:spAutoFit/>
          </a:bodyPr>
          <a:lstStyle/>
          <a:p>
            <a:r>
              <a:rPr lang="en-US" dirty="0" smtClean="0"/>
              <a:t>Gravel Base</a:t>
            </a:r>
            <a:endParaRPr lang="en-US" dirty="0"/>
          </a:p>
        </p:txBody>
      </p:sp>
      <p:sp>
        <p:nvSpPr>
          <p:cNvPr id="10" name="Rectangular Callout 9"/>
          <p:cNvSpPr/>
          <p:nvPr/>
        </p:nvSpPr>
        <p:spPr>
          <a:xfrm>
            <a:off x="6959089" y="4109404"/>
            <a:ext cx="1880111" cy="561816"/>
          </a:xfrm>
          <a:prstGeom prst="wedgeRectCallout">
            <a:avLst>
              <a:gd name="adj1" fmla="val -90749"/>
              <a:gd name="adj2" fmla="val 66141"/>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7089976" y="4197088"/>
            <a:ext cx="1596824" cy="369332"/>
          </a:xfrm>
          <a:prstGeom prst="rect">
            <a:avLst/>
          </a:prstGeom>
          <a:noFill/>
        </p:spPr>
        <p:txBody>
          <a:bodyPr wrap="none" rtlCol="0">
            <a:spAutoFit/>
          </a:bodyPr>
          <a:lstStyle/>
          <a:p>
            <a:r>
              <a:rPr lang="en-US" dirty="0" smtClean="0"/>
              <a:t>Soil Type: Sand</a:t>
            </a:r>
            <a:endParaRPr lang="en-US" dirty="0"/>
          </a:p>
        </p:txBody>
      </p:sp>
      <p:sp>
        <p:nvSpPr>
          <p:cNvPr id="6" name="Footer Placeholder 5"/>
          <p:cNvSpPr>
            <a:spLocks noGrp="1"/>
          </p:cNvSpPr>
          <p:nvPr>
            <p:ph type="ftr" sz="quarter" idx="11"/>
          </p:nvPr>
        </p:nvSpPr>
        <p:spPr/>
        <p:txBody>
          <a:bodyPr/>
          <a:lstStyle/>
          <a:p>
            <a:r>
              <a:rPr lang="en-US" smtClean="0"/>
              <a:t>Road Building 101 - 4_06_17</a:t>
            </a:r>
            <a:endParaRPr lang="en-US"/>
          </a:p>
        </p:txBody>
      </p:sp>
    </p:spTree>
    <p:extLst>
      <p:ext uri="{BB962C8B-B14F-4D97-AF65-F5344CB8AC3E}">
        <p14:creationId xmlns:p14="http://schemas.microsoft.com/office/powerpoint/2010/main" val="219667138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6121</TotalTime>
  <Words>340</Words>
  <Application>Microsoft Macintosh PowerPoint</Application>
  <PresentationFormat>On-screen Show (4:3)</PresentationFormat>
  <Paragraphs>31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Road Building 101</vt:lpstr>
      <vt:lpstr>Drainage: A Critical Factor</vt:lpstr>
      <vt:lpstr>Reconstruction Grants:</vt:lpstr>
      <vt:lpstr>Key Road Building Components </vt:lpstr>
      <vt:lpstr>Basic Roadway Construction Diagram</vt:lpstr>
      <vt:lpstr>Typical Northwoods Chip Seal Cross Section</vt:lpstr>
    </vt:vector>
  </TitlesOfParts>
  <Company>Retired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 Construction</dc:title>
  <dc:creator>Greg Van Grinsven</dc:creator>
  <cp:lastModifiedBy>Greg Van Grinsven</cp:lastModifiedBy>
  <cp:revision>29</cp:revision>
  <cp:lastPrinted>2017-04-06T14:09:02Z</cp:lastPrinted>
  <dcterms:created xsi:type="dcterms:W3CDTF">2016-12-31T20:57:45Z</dcterms:created>
  <dcterms:modified xsi:type="dcterms:W3CDTF">2017-04-06T14:09:19Z</dcterms:modified>
</cp:coreProperties>
</file>