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0" r:id="rId2"/>
    <p:sldId id="262" r:id="rId3"/>
    <p:sldId id="266" r:id="rId4"/>
    <p:sldId id="263" r:id="rId5"/>
    <p:sldId id="268" r:id="rId6"/>
    <p:sldId id="269" r:id="rId7"/>
    <p:sldId id="267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81" autoAdjust="0"/>
  </p:normalViewPr>
  <p:slideViewPr>
    <p:cSldViewPr snapToGrid="0" snapToObjects="1">
      <p:cViewPr varScale="1">
        <p:scale>
          <a:sx n="63" d="100"/>
          <a:sy n="63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7EBCB-E8CE-4642-9A2E-840E7122C67E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C26FF-41F3-E947-BBE3-EF866F54C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3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D7428-F0D8-FA4F-A465-208D4FEA15C4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AB70-E7CA-9343-963E-1A33C7E8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E523-54E8-7448-9CB7-646E806A0E8F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B29-07B2-384C-B084-6881322C0F57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3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BC906-23E8-324A-A533-17211B4A822E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3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CD53-D34A-744D-8C8C-526AB46E4E0F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B334-7BC5-444F-92C9-A2329748D546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0A90-A37F-1D40-BED9-F9FB8E02DF8E}" type="datetime1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3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F509-25B7-6A4A-900F-D157D451FBF4}" type="datetime1">
              <a:rPr lang="en-US" smtClean="0"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684-D568-BC4B-9FF8-52CDBCEB2C6D}" type="datetime1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C321-E162-524A-B31B-70E947441B03}" type="datetime1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D22-E785-1E49-9509-80A577C7FB2D}" type="datetime1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9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CDAA-865A-514C-90C0-34C869C0A967}" type="datetime1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0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204C-15B3-FB42-9091-36FB7D7675A1}" type="datetime1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Town Road Survey - What You Should Know 1_24_17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8FB81-DEA8-F947-877E-F1C7F94E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Town Road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2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Town Roads </a:t>
            </a:r>
            <a:br>
              <a:rPr lang="en-US" dirty="0" smtClean="0"/>
            </a:br>
            <a:r>
              <a:rPr lang="en-US" dirty="0" smtClean="0"/>
              <a:t>What you should know!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Mileage: </a:t>
            </a:r>
          </a:p>
          <a:p>
            <a:pPr lvl="1"/>
            <a:r>
              <a:rPr lang="en-US" dirty="0" smtClean="0"/>
              <a:t>93.17 miles surveyed</a:t>
            </a:r>
          </a:p>
          <a:p>
            <a:pPr lvl="2"/>
            <a:r>
              <a:rPr lang="en-US" dirty="0" smtClean="0"/>
              <a:t>29.01 miles – No improvement work currently required ( 29% )</a:t>
            </a:r>
          </a:p>
          <a:p>
            <a:pPr lvl="2"/>
            <a:r>
              <a:rPr lang="en-US" b="1" dirty="0" smtClean="0"/>
              <a:t>64.16</a:t>
            </a:r>
            <a:r>
              <a:rPr lang="en-US" dirty="0" smtClean="0"/>
              <a:t> miles – Improvement work required ( </a:t>
            </a:r>
            <a:r>
              <a:rPr lang="en-US" b="1" dirty="0" smtClean="0"/>
              <a:t>71%</a:t>
            </a:r>
            <a:r>
              <a:rPr lang="en-US" dirty="0" smtClean="0"/>
              <a:t> )</a:t>
            </a:r>
          </a:p>
          <a:p>
            <a:r>
              <a:rPr lang="en-US" dirty="0" smtClean="0"/>
              <a:t>Survey Criteria: </a:t>
            </a:r>
          </a:p>
          <a:p>
            <a:pPr lvl="1"/>
            <a:r>
              <a:rPr lang="en-US" dirty="0" smtClean="0"/>
              <a:t>Occupancy (low = 1, high = 5)</a:t>
            </a:r>
          </a:p>
          <a:p>
            <a:pPr lvl="1"/>
            <a:r>
              <a:rPr lang="en-US" dirty="0" smtClean="0"/>
              <a:t>Traffic (low = 1, high = 5)</a:t>
            </a:r>
          </a:p>
          <a:p>
            <a:pPr lvl="1"/>
            <a:r>
              <a:rPr lang="en-US" dirty="0" smtClean="0"/>
              <a:t>Condition (poor = 5, good = 1)</a:t>
            </a:r>
          </a:p>
          <a:p>
            <a:pPr lvl="1"/>
            <a:r>
              <a:rPr lang="en-US" dirty="0" smtClean="0"/>
              <a:t>Additional one half to one full point awarded for single access roads)</a:t>
            </a:r>
          </a:p>
          <a:p>
            <a:pPr lvl="1"/>
            <a:r>
              <a:rPr lang="en-US" dirty="0" smtClean="0"/>
              <a:t>Maximum points awarded 15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Town Roads </a:t>
            </a:r>
            <a:br>
              <a:rPr lang="en-US" dirty="0" smtClean="0"/>
            </a:br>
            <a:r>
              <a:rPr lang="en-US" dirty="0" smtClean="0"/>
              <a:t>What you should know!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534"/>
            <a:ext cx="8087036" cy="1167313"/>
          </a:xfrm>
        </p:spPr>
        <p:txBody>
          <a:bodyPr>
            <a:normAutofit/>
          </a:bodyPr>
          <a:lstStyle/>
          <a:p>
            <a:r>
              <a:rPr lang="en-US" dirty="0" smtClean="0"/>
              <a:t>Road Survey Categories: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752102"/>
              </p:ext>
            </p:extLst>
          </p:nvPr>
        </p:nvGraphicFramePr>
        <p:xfrm>
          <a:off x="0" y="2475743"/>
          <a:ext cx="9101108" cy="229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ocument" r:id="rId3" imgW="6096000" imgH="1384300" progId="Word.Document.12">
                  <p:embed/>
                </p:oleObj>
              </mc:Choice>
              <mc:Fallback>
                <p:oleObj name="Document" r:id="rId3" imgW="6096000" imgH="138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475743"/>
                        <a:ext cx="9101108" cy="2291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8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Town Roads </a:t>
            </a:r>
            <a:br>
              <a:rPr lang="en-US" dirty="0" smtClean="0"/>
            </a:br>
            <a:r>
              <a:rPr lang="en-US" dirty="0" smtClean="0"/>
              <a:t>What you should know!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534"/>
            <a:ext cx="8087036" cy="42074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Key Survey Results: </a:t>
            </a:r>
          </a:p>
          <a:p>
            <a:pPr lvl="1"/>
            <a:r>
              <a:rPr lang="en-US" dirty="0" smtClean="0"/>
              <a:t>High Priority Roads (High Occupancy, High Traffic, Worst Condition) were </a:t>
            </a:r>
            <a:r>
              <a:rPr lang="en-US" dirty="0" smtClean="0"/>
              <a:t>designated to become asphalt </a:t>
            </a:r>
            <a:r>
              <a:rPr lang="en-US" dirty="0" smtClean="0"/>
              <a:t>roads making them the most expensive to fix.</a:t>
            </a:r>
          </a:p>
          <a:p>
            <a:pPr lvl="1"/>
            <a:r>
              <a:rPr lang="en-US" dirty="0" smtClean="0"/>
              <a:t>Allen Rd / High Lake Rd. / High – Fishtrap Lake </a:t>
            </a:r>
            <a:r>
              <a:rPr lang="en-US" dirty="0" smtClean="0"/>
              <a:t>Rd feed </a:t>
            </a:r>
            <a:r>
              <a:rPr lang="en-US" dirty="0" smtClean="0"/>
              <a:t>the largest </a:t>
            </a:r>
            <a:r>
              <a:rPr lang="en-US" dirty="0" smtClean="0"/>
              <a:t>number of residents.</a:t>
            </a:r>
            <a:endParaRPr lang="en-US" dirty="0" smtClean="0"/>
          </a:p>
          <a:p>
            <a:pPr lvl="1"/>
            <a:r>
              <a:rPr lang="en-US" dirty="0" smtClean="0"/>
              <a:t>North Creek Road (4.5 Miles</a:t>
            </a:r>
            <a:r>
              <a:rPr lang="en-US" dirty="0" smtClean="0"/>
              <a:t>)  is </a:t>
            </a:r>
            <a:r>
              <a:rPr lang="en-US" dirty="0" smtClean="0"/>
              <a:t>the single longest town road and a  key emergency road between Hwy M and Hwy H. </a:t>
            </a:r>
          </a:p>
          <a:p>
            <a:pPr lvl="1"/>
            <a:r>
              <a:rPr lang="en-US" dirty="0" smtClean="0"/>
              <a:t>Newcomb Rd (3.5 Miles) and Fallon Rd (2.0 Miles) are long, </a:t>
            </a:r>
            <a:r>
              <a:rPr lang="en-US" dirty="0" smtClean="0"/>
              <a:t>single access roads.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Town Roads </a:t>
            </a:r>
            <a:br>
              <a:rPr lang="en-US" dirty="0" smtClean="0"/>
            </a:br>
            <a:r>
              <a:rPr lang="en-US" dirty="0" smtClean="0"/>
              <a:t>What you should know!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49887"/>
          </a:xfrm>
        </p:spPr>
        <p:txBody>
          <a:bodyPr>
            <a:normAutofit/>
          </a:bodyPr>
          <a:lstStyle/>
          <a:p>
            <a:r>
              <a:rPr lang="en-US" dirty="0" smtClean="0"/>
              <a:t>Top 20 Roads: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321681"/>
              </p:ext>
            </p:extLst>
          </p:nvPr>
        </p:nvGraphicFramePr>
        <p:xfrm>
          <a:off x="205267" y="2450086"/>
          <a:ext cx="8798902" cy="387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Worksheet" r:id="rId3" imgW="10439400" imgH="4597400" progId="Excel.Sheet.12">
                  <p:embed/>
                </p:oleObj>
              </mc:Choice>
              <mc:Fallback>
                <p:oleObj name="Worksheet" r:id="rId3" imgW="10439400" imgH="459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267" y="2450086"/>
                        <a:ext cx="8798902" cy="3873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Town Roads </a:t>
            </a:r>
            <a:br>
              <a:rPr lang="en-US" dirty="0" smtClean="0"/>
            </a:br>
            <a:r>
              <a:rPr lang="en-US" dirty="0" smtClean="0"/>
              <a:t>What you should know!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534"/>
            <a:ext cx="8087036" cy="25655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Road Cost Estimate Matrix</a:t>
            </a:r>
          </a:p>
          <a:p>
            <a:pPr lvl="1"/>
            <a:r>
              <a:rPr lang="en-US" dirty="0" smtClean="0"/>
              <a:t>Matrix is based on 2015 data and will be updated to create the final plan options.</a:t>
            </a:r>
          </a:p>
          <a:p>
            <a:r>
              <a:rPr lang="en-US" dirty="0"/>
              <a:t>Road Improvement </a:t>
            </a:r>
            <a:r>
              <a:rPr lang="en-US" dirty="0" smtClean="0"/>
              <a:t>Levels / Costs: </a:t>
            </a:r>
            <a:endParaRPr lang="en-US" dirty="0"/>
          </a:p>
          <a:p>
            <a:pPr lvl="1"/>
            <a:r>
              <a:rPr lang="en-US" dirty="0"/>
              <a:t>Gravel to </a:t>
            </a:r>
            <a:r>
              <a:rPr lang="en-US" dirty="0" smtClean="0"/>
              <a:t>Gravel - $40,000 per mile</a:t>
            </a:r>
            <a:endParaRPr lang="en-US" dirty="0"/>
          </a:p>
          <a:p>
            <a:pPr lvl="1"/>
            <a:r>
              <a:rPr lang="en-US" dirty="0"/>
              <a:t>Gravel to Chip </a:t>
            </a:r>
            <a:r>
              <a:rPr lang="en-US" dirty="0" smtClean="0"/>
              <a:t>Seal - $60,000 per mile</a:t>
            </a:r>
            <a:endParaRPr lang="en-US" dirty="0"/>
          </a:p>
          <a:p>
            <a:pPr lvl="1"/>
            <a:r>
              <a:rPr lang="en-US" dirty="0"/>
              <a:t>Chip Seal to Chip </a:t>
            </a:r>
            <a:r>
              <a:rPr lang="en-US" dirty="0" smtClean="0"/>
              <a:t>Seal - $95,000 per mile</a:t>
            </a:r>
            <a:endParaRPr lang="en-US" dirty="0"/>
          </a:p>
          <a:p>
            <a:pPr lvl="1"/>
            <a:r>
              <a:rPr lang="en-US" dirty="0"/>
              <a:t>Chip Seal to </a:t>
            </a:r>
            <a:r>
              <a:rPr lang="en-US" dirty="0" smtClean="0"/>
              <a:t>Asphalt - $155,000 per mile</a:t>
            </a:r>
            <a:endParaRPr lang="en-US" dirty="0"/>
          </a:p>
          <a:p>
            <a:pPr lvl="1"/>
            <a:r>
              <a:rPr lang="en-US" dirty="0"/>
              <a:t>Asphalt to </a:t>
            </a:r>
            <a:r>
              <a:rPr lang="en-US" dirty="0" smtClean="0"/>
              <a:t>Asphalt - $155,000 per mile</a:t>
            </a:r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783699"/>
              </p:ext>
            </p:extLst>
          </p:nvPr>
        </p:nvGraphicFramePr>
        <p:xfrm>
          <a:off x="457200" y="4346830"/>
          <a:ext cx="7300429" cy="160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Worksheet" r:id="rId3" imgW="4216400" imgH="927100" progId="Excel.Sheet.12">
                  <p:embed/>
                </p:oleObj>
              </mc:Choice>
              <mc:Fallback>
                <p:oleObj name="Worksheet" r:id="rId3" imgW="4216400" imgH="927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4346830"/>
                        <a:ext cx="7300429" cy="1605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49451" y="3110918"/>
            <a:ext cx="2416356" cy="1008252"/>
            <a:chOff x="6848892" y="3331400"/>
            <a:chExt cx="2416356" cy="1008252"/>
          </a:xfrm>
        </p:grpSpPr>
        <p:sp>
          <p:nvSpPr>
            <p:cNvPr id="7" name="Rectangular Callout 6"/>
            <p:cNvSpPr/>
            <p:nvPr/>
          </p:nvSpPr>
          <p:spPr>
            <a:xfrm>
              <a:off x="6848892" y="3331400"/>
              <a:ext cx="2295108" cy="1008252"/>
            </a:xfrm>
            <a:prstGeom prst="wedgeRect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11343" y="3472839"/>
              <a:ext cx="23539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Note: 2015 Cost Data –</a:t>
              </a:r>
            </a:p>
            <a:p>
              <a:r>
                <a:rPr lang="en-US" dirty="0" smtClean="0"/>
                <a:t>REQUIRES UPDATING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213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Town Roads </a:t>
            </a:r>
            <a:br>
              <a:rPr lang="en-US" dirty="0" smtClean="0"/>
            </a:br>
            <a:r>
              <a:rPr lang="en-US" dirty="0" smtClean="0"/>
              <a:t>What you should know!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58" y="1449534"/>
            <a:ext cx="8569022" cy="2834912"/>
          </a:xfrm>
        </p:spPr>
        <p:txBody>
          <a:bodyPr>
            <a:normAutofit/>
          </a:bodyPr>
          <a:lstStyle/>
          <a:p>
            <a:r>
              <a:rPr lang="en-US" dirty="0" smtClean="0"/>
              <a:t>Road Survey Mileage / Cost Summary</a:t>
            </a:r>
          </a:p>
          <a:p>
            <a:pPr lvl="1"/>
            <a:r>
              <a:rPr lang="en-US" dirty="0" smtClean="0"/>
              <a:t>The first </a:t>
            </a:r>
            <a:r>
              <a:rPr lang="en-US" b="1" dirty="0" smtClean="0"/>
              <a:t>19</a:t>
            </a:r>
            <a:r>
              <a:rPr lang="en-US" dirty="0" smtClean="0"/>
              <a:t> miles of road (worst shape, highest traffic, highest occupancy) would require </a:t>
            </a:r>
            <a:r>
              <a:rPr lang="en-US" b="1" dirty="0" smtClean="0"/>
              <a:t>41%</a:t>
            </a:r>
            <a:r>
              <a:rPr lang="en-US" dirty="0" smtClean="0"/>
              <a:t> ($2,635,600) of the total budget ($6,391,300), and cover </a:t>
            </a:r>
            <a:r>
              <a:rPr lang="en-US" b="1" dirty="0" smtClean="0"/>
              <a:t>20%</a:t>
            </a:r>
            <a:r>
              <a:rPr lang="en-US" dirty="0" smtClean="0"/>
              <a:t> of the total miles of town roads.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95953"/>
              </p:ext>
            </p:extLst>
          </p:nvPr>
        </p:nvGraphicFramePr>
        <p:xfrm>
          <a:off x="2386228" y="4464031"/>
          <a:ext cx="4479835" cy="197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Worksheet" r:id="rId3" imgW="3314700" imgH="1460500" progId="Excel.Sheet.12">
                  <p:embed/>
                </p:oleObj>
              </mc:Choice>
              <mc:Fallback>
                <p:oleObj name="Worksheet" r:id="rId3" imgW="3314700" imgH="1460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6228" y="4464031"/>
                        <a:ext cx="4479835" cy="1973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1010500" y="483717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7403419" y="603173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Town Roads </a:t>
            </a:r>
            <a:br>
              <a:rPr lang="en-US" dirty="0" smtClean="0"/>
            </a:br>
            <a:r>
              <a:rPr lang="en-US" dirty="0" smtClean="0"/>
              <a:t>What you should know!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16" y="1295602"/>
            <a:ext cx="8686801" cy="50925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Road Materials: </a:t>
            </a:r>
          </a:p>
          <a:p>
            <a:pPr lvl="1"/>
            <a:r>
              <a:rPr lang="en-US" dirty="0" smtClean="0"/>
              <a:t>Asphalt</a:t>
            </a:r>
          </a:p>
          <a:p>
            <a:pPr lvl="2"/>
            <a:r>
              <a:rPr lang="en-US" dirty="0" smtClean="0"/>
              <a:t>Average Life span of an asphalt road without maintenance is 16 years to total failure.</a:t>
            </a:r>
          </a:p>
          <a:p>
            <a:pPr lvl="2"/>
            <a:r>
              <a:rPr lang="en-US" dirty="0" smtClean="0"/>
              <a:t>With regular maintenance and repair, it can be extended to 30 years or more.</a:t>
            </a:r>
          </a:p>
          <a:p>
            <a:pPr lvl="2"/>
            <a:r>
              <a:rPr lang="en-US" dirty="0" smtClean="0"/>
              <a:t>Asphalt is applied over the top of gravel, usually in two layers.  The typical finished thickness is </a:t>
            </a:r>
            <a:r>
              <a:rPr lang="en-US" dirty="0" smtClean="0">
                <a:solidFill>
                  <a:srgbClr val="000000"/>
                </a:solidFill>
              </a:rPr>
              <a:t>3 ½”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Chip Seal</a:t>
            </a:r>
          </a:p>
          <a:p>
            <a:pPr lvl="2"/>
            <a:r>
              <a:rPr lang="en-US" dirty="0" smtClean="0"/>
              <a:t>Chip seal was originally designed as a cost effective asphalt maintenance surface not necessarily a stand alone road surface.</a:t>
            </a:r>
          </a:p>
          <a:p>
            <a:pPr lvl="2"/>
            <a:r>
              <a:rPr lang="en-US" dirty="0" smtClean="0"/>
              <a:t>A chip seal surface is applied to a </a:t>
            </a:r>
            <a:r>
              <a:rPr lang="en-US" dirty="0"/>
              <a:t>g</a:t>
            </a:r>
            <a:r>
              <a:rPr lang="en-US" dirty="0" smtClean="0"/>
              <a:t>ravel base to provide a wearing surface and dust free environment.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7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Town Roads </a:t>
            </a:r>
            <a:br>
              <a:rPr lang="en-US" dirty="0" smtClean="0"/>
            </a:br>
            <a:r>
              <a:rPr lang="en-US" dirty="0" smtClean="0"/>
              <a:t>What you should know!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16" y="1295602"/>
            <a:ext cx="8686801" cy="5092584"/>
          </a:xfrm>
        </p:spPr>
        <p:txBody>
          <a:bodyPr>
            <a:normAutofit/>
          </a:bodyPr>
          <a:lstStyle/>
          <a:p>
            <a:r>
              <a:rPr lang="en-US" dirty="0" smtClean="0"/>
              <a:t>Road Materials: </a:t>
            </a:r>
          </a:p>
          <a:p>
            <a:pPr lvl="1"/>
            <a:r>
              <a:rPr lang="en-US" dirty="0" smtClean="0"/>
              <a:t>Chip Seal</a:t>
            </a:r>
          </a:p>
          <a:p>
            <a:pPr lvl="2"/>
            <a:r>
              <a:rPr lang="en-US" dirty="0" smtClean="0"/>
              <a:t>A gravel road is prepped for chip seal by grading and compacting to add the appropriate slope and grade for proper water drainage.</a:t>
            </a:r>
          </a:p>
          <a:p>
            <a:pPr lvl="2"/>
            <a:r>
              <a:rPr lang="en-US" dirty="0" smtClean="0"/>
              <a:t>A chip seal surface is applied in two coats.  The first coat, a 5/8” chip. Is applied to create a base layer of top of gravel.  The second layer, a 1/4” or 3/8” chip, is applied on top of the base to create the surface layer.  The finished surface is </a:t>
            </a:r>
            <a:r>
              <a:rPr lang="en-US" dirty="0" smtClean="0">
                <a:solidFill>
                  <a:srgbClr val="000000"/>
                </a:solidFill>
              </a:rPr>
              <a:t>less than inch </a:t>
            </a:r>
            <a:r>
              <a:rPr lang="en-US" dirty="0" smtClean="0"/>
              <a:t>in thickness.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Town Road Survey - What You Should Know 1_24_17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617</Words>
  <Application>Microsoft Macintosh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Document</vt:lpstr>
      <vt:lpstr>Worksheet</vt:lpstr>
      <vt:lpstr>Town Road Survey</vt:lpstr>
      <vt:lpstr>Town Roads  What you should know! </vt:lpstr>
      <vt:lpstr>Town Roads  What you should know! </vt:lpstr>
      <vt:lpstr>Town Roads  What you should know! </vt:lpstr>
      <vt:lpstr>Town Roads  What you should know! </vt:lpstr>
      <vt:lpstr>Town Roads  What you should know! </vt:lpstr>
      <vt:lpstr>Town Roads  What you should know! </vt:lpstr>
      <vt:lpstr>Town Roads  What you should know! </vt:lpstr>
      <vt:lpstr>Town Roads  What you should know! </vt:lpstr>
    </vt:vector>
  </TitlesOfParts>
  <Company>Retired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Construction</dc:title>
  <dc:creator>Greg Van Grinsven</dc:creator>
  <cp:lastModifiedBy>Greg Van Grinsven</cp:lastModifiedBy>
  <cp:revision>29</cp:revision>
  <dcterms:created xsi:type="dcterms:W3CDTF">2016-12-31T20:57:45Z</dcterms:created>
  <dcterms:modified xsi:type="dcterms:W3CDTF">2017-01-24T18:51:07Z</dcterms:modified>
</cp:coreProperties>
</file>