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0" r:id="rId4"/>
    <p:sldId id="258" r:id="rId5"/>
    <p:sldId id="261" r:id="rId6"/>
    <p:sldId id="266" r:id="rId7"/>
    <p:sldId id="259" r:id="rId8"/>
    <p:sldId id="263" r:id="rId9"/>
    <p:sldId id="262" r:id="rId10"/>
    <p:sldId id="264" r:id="rId11"/>
    <p:sldId id="265" r:id="rId12"/>
    <p:sldId id="269" r:id="rId13"/>
    <p:sldId id="267" r:id="rId14"/>
    <p:sldId id="268" r:id="rId15"/>
    <p:sldId id="270" r:id="rId16"/>
    <p:sldId id="271" r:id="rId17"/>
  </p:sldIdLst>
  <p:sldSz cx="12192000" cy="6858000"/>
  <p:notesSz cx="71024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0098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0098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r">
              <a:defRPr sz="1200"/>
            </a:lvl1pPr>
          </a:lstStyle>
          <a:p>
            <a:fld id="{4C7982F8-D9F4-43E3-B5A9-BA8C4A559052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328"/>
            <a:ext cx="3077739" cy="470097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899328"/>
            <a:ext cx="3077739" cy="470097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r">
              <a:defRPr sz="1200"/>
            </a:lvl1pPr>
          </a:lstStyle>
          <a:p>
            <a:fld id="{DB21A9D1-A365-4FA7-B98C-B70343F3A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84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0098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0098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r">
              <a:defRPr sz="1200"/>
            </a:lvl1pPr>
          </a:lstStyle>
          <a:p>
            <a:fld id="{FA5346FA-CCF8-4919-8625-FE3960495DB1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9775" y="1171575"/>
            <a:ext cx="5622925" cy="3162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19" tIns="47060" rIns="94119" bIns="4706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09036"/>
            <a:ext cx="5681980" cy="3689211"/>
          </a:xfrm>
          <a:prstGeom prst="rect">
            <a:avLst/>
          </a:prstGeom>
        </p:spPr>
        <p:txBody>
          <a:bodyPr vert="horz" lIns="94119" tIns="47060" rIns="94119" bIns="4706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77739" cy="470097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899328"/>
            <a:ext cx="3077739" cy="470097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r">
              <a:defRPr sz="1200"/>
            </a:lvl1pPr>
          </a:lstStyle>
          <a:p>
            <a:fld id="{D33E0091-DFD3-4CCE-8B53-B4C0A257F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931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E0091-DFD3-4CCE-8B53-B4C0A257FE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E0091-DFD3-4CCE-8B53-B4C0A257FE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45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E0091-DFD3-4CCE-8B53-B4C0A257FE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116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E0091-DFD3-4CCE-8B53-B4C0A257FE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489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BDFB-2BE9-495F-93A0-D9202DE5CD55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2B66-48B6-415F-BB7C-A038F677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205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BDFB-2BE9-495F-93A0-D9202DE5CD55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2B66-48B6-415F-BB7C-A038F677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8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BDFB-2BE9-495F-93A0-D9202DE5CD55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2B66-48B6-415F-BB7C-A038F677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4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BDFB-2BE9-495F-93A0-D9202DE5CD55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2B66-48B6-415F-BB7C-A038F677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BDFB-2BE9-495F-93A0-D9202DE5CD55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2B66-48B6-415F-BB7C-A038F677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5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BDFB-2BE9-495F-93A0-D9202DE5CD55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2B66-48B6-415F-BB7C-A038F677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0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BDFB-2BE9-495F-93A0-D9202DE5CD55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2B66-48B6-415F-BB7C-A038F677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8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BDFB-2BE9-495F-93A0-D9202DE5CD55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2B66-48B6-415F-BB7C-A038F677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74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BDFB-2BE9-495F-93A0-D9202DE5CD55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2B66-48B6-415F-BB7C-A038F677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2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BDFB-2BE9-495F-93A0-D9202DE5CD55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2B66-48B6-415F-BB7C-A038F677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3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BDFB-2BE9-495F-93A0-D9202DE5CD55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2B66-48B6-415F-BB7C-A038F677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07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CBDFB-2BE9-495F-93A0-D9202DE5CD55}" type="datetimeFigureOut">
              <a:rPr lang="en-US" smtClean="0"/>
              <a:t>11/29/2015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A2B66-48B6-415F-BB7C-A038F677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64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5915" y="1122363"/>
            <a:ext cx="10264462" cy="2000665"/>
          </a:xfrm>
        </p:spPr>
        <p:txBody>
          <a:bodyPr/>
          <a:lstStyle/>
          <a:p>
            <a:r>
              <a:rPr lang="en-US" b="1" dirty="0" smtClean="0"/>
              <a:t>Town Road Redevelopment Plan</a:t>
            </a:r>
            <a:br>
              <a:rPr lang="en-US" b="1" dirty="0" smtClean="0"/>
            </a:br>
            <a:r>
              <a:rPr lang="en-US" sz="4400" b="1" dirty="0" smtClean="0"/>
              <a:t>Concept Introduction &amp; Overview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Town of Boulder Junction</a:t>
            </a:r>
          </a:p>
          <a:p>
            <a:r>
              <a:rPr lang="en-US" dirty="0" smtClean="0"/>
              <a:t>1 December,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133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Going Forward Plan / Schedule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3140"/>
            <a:ext cx="10515600" cy="4817660"/>
          </a:xfrm>
        </p:spPr>
        <p:txBody>
          <a:bodyPr>
            <a:normAutofit/>
          </a:bodyPr>
          <a:lstStyle/>
          <a:p>
            <a:r>
              <a:rPr lang="en-US" dirty="0" smtClean="0"/>
              <a:t>Approval to Proceed			DEC 2105</a:t>
            </a:r>
          </a:p>
          <a:p>
            <a:r>
              <a:rPr lang="en-US" dirty="0" smtClean="0"/>
              <a:t>Finalize Analysis &amp; Plan			DEC-FEB 2016</a:t>
            </a:r>
          </a:p>
          <a:p>
            <a:r>
              <a:rPr lang="en-US" dirty="0" smtClean="0"/>
              <a:t>Electors Review of Plan			FEB 2016</a:t>
            </a:r>
          </a:p>
          <a:p>
            <a:r>
              <a:rPr lang="en-US" dirty="0" smtClean="0"/>
              <a:t>Competitive Bidding process		MAR-APR 2016</a:t>
            </a:r>
          </a:p>
          <a:p>
            <a:r>
              <a:rPr lang="en-US" dirty="0" smtClean="0"/>
              <a:t>Contract Award				MAY 2016</a:t>
            </a:r>
          </a:p>
          <a:p>
            <a:r>
              <a:rPr lang="en-US" dirty="0" smtClean="0"/>
              <a:t>Road Redevelopment Work		2016-2018</a:t>
            </a:r>
          </a:p>
          <a:p>
            <a:pPr lvl="1"/>
            <a:r>
              <a:rPr lang="en-US" dirty="0" smtClean="0"/>
              <a:t>Phase 1	AUG-OCT 2016</a:t>
            </a:r>
          </a:p>
          <a:p>
            <a:pPr lvl="1"/>
            <a:r>
              <a:rPr lang="en-US" dirty="0" smtClean="0"/>
              <a:t>Phase 2	JUN-OCT 2017</a:t>
            </a:r>
          </a:p>
          <a:p>
            <a:pPr lvl="1"/>
            <a:r>
              <a:rPr lang="en-US" dirty="0" smtClean="0"/>
              <a:t>Phase 3	JUN-AUG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371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093" y="1825624"/>
            <a:ext cx="11204811" cy="456152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Town Board is asking for advisory vote/direction from electors with regard to the </a:t>
            </a:r>
            <a:r>
              <a:rPr lang="en-US" i="1" dirty="0" smtClean="0"/>
              <a:t>Road Redevelopment </a:t>
            </a:r>
            <a:r>
              <a:rPr lang="en-US" i="1" dirty="0" smtClean="0"/>
              <a:t>Plan </a:t>
            </a:r>
            <a:r>
              <a:rPr lang="en-US" dirty="0" smtClean="0"/>
              <a:t>concept</a:t>
            </a:r>
          </a:p>
          <a:p>
            <a:pPr lvl="1"/>
            <a:r>
              <a:rPr lang="en-US" dirty="0" smtClean="0"/>
              <a:t>There is a lot of work that remains to be done, and we will not devote our resources to the project if is not a viable concept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Preliminary Road Analysis (plan) follows</a:t>
            </a:r>
          </a:p>
          <a:p>
            <a:pPr lvl="1"/>
            <a:r>
              <a:rPr lang="en-US" dirty="0" smtClean="0"/>
              <a:t>Complete Microsoft Excel File and </a:t>
            </a:r>
            <a:r>
              <a:rPr lang="en-US" dirty="0" err="1" smtClean="0"/>
              <a:t>Powerpoint</a:t>
            </a:r>
            <a:r>
              <a:rPr lang="en-US" dirty="0" smtClean="0"/>
              <a:t> Summary Briefing will be on Town Website</a:t>
            </a:r>
          </a:p>
          <a:p>
            <a:pPr lvl="1"/>
            <a:r>
              <a:rPr lang="en-US" dirty="0" smtClean="0"/>
              <a:t>This is a workin</a:t>
            </a:r>
            <a:r>
              <a:rPr lang="en-US" dirty="0" smtClean="0"/>
              <a:t>g copy and represents our planning efforts to-date, it is not the final plan</a:t>
            </a:r>
          </a:p>
          <a:p>
            <a:pPr lvl="1"/>
            <a:r>
              <a:rPr lang="en-US" sz="2800" i="1" dirty="0" smtClean="0"/>
              <a:t>It does reasonably reflect the magnitude of the proposal and challenge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204251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606184" y="1624087"/>
            <a:ext cx="3529084" cy="495413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Color Key</a:t>
            </a:r>
          </a:p>
          <a:p>
            <a:pPr lvl="1"/>
            <a:r>
              <a:rPr lang="en-US" dirty="0" smtClean="0"/>
              <a:t>Each color is tied to type of road work planned</a:t>
            </a:r>
          </a:p>
          <a:p>
            <a:pPr lvl="1"/>
            <a:r>
              <a:rPr lang="en-US" dirty="0" smtClean="0"/>
              <a:t>Equates to prelim cost estimate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7837" y="1651382"/>
            <a:ext cx="7689671" cy="3398293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42413" y="361760"/>
            <a:ext cx="10515600" cy="1325563"/>
          </a:xfrm>
        </p:spPr>
        <p:txBody>
          <a:bodyPr/>
          <a:lstStyle/>
          <a:p>
            <a:r>
              <a:rPr lang="en-US" b="1" dirty="0" smtClean="0"/>
              <a:t>Preliminary Plan - Reading Key</a:t>
            </a:r>
            <a:br>
              <a:rPr lang="en-US" b="1" dirty="0" smtClean="0"/>
            </a:br>
            <a:r>
              <a:rPr lang="en-US" sz="2800" b="1" dirty="0" smtClean="0"/>
              <a:t>1 of 5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5240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3566" y="238285"/>
            <a:ext cx="7928434" cy="6392906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510648" y="1787857"/>
            <a:ext cx="3529084" cy="484333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Alpha Sort</a:t>
            </a:r>
          </a:p>
          <a:p>
            <a:r>
              <a:rPr lang="en-US" smtClean="0"/>
              <a:t>Use key for cost plan</a:t>
            </a:r>
            <a:endParaRPr lang="en-US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42413" y="361760"/>
            <a:ext cx="10515600" cy="1325563"/>
          </a:xfrm>
        </p:spPr>
        <p:txBody>
          <a:bodyPr/>
          <a:lstStyle/>
          <a:p>
            <a:r>
              <a:rPr lang="en-US" b="1" dirty="0" smtClean="0"/>
              <a:t>Preliminary Plan</a:t>
            </a:r>
            <a:br>
              <a:rPr lang="en-US" b="1" dirty="0" smtClean="0"/>
            </a:br>
            <a:r>
              <a:rPr lang="en-US" sz="2800" b="1" dirty="0" smtClean="0"/>
              <a:t>2 of 5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89087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13" y="361760"/>
            <a:ext cx="10515600" cy="1325563"/>
          </a:xfrm>
        </p:spPr>
        <p:txBody>
          <a:bodyPr/>
          <a:lstStyle/>
          <a:p>
            <a:r>
              <a:rPr lang="en-US" b="1" dirty="0" smtClean="0"/>
              <a:t>Preliminary Plan</a:t>
            </a:r>
            <a:br>
              <a:rPr lang="en-US" b="1" dirty="0" smtClean="0"/>
            </a:br>
            <a:r>
              <a:rPr lang="en-US" sz="2800" b="1" dirty="0" smtClean="0"/>
              <a:t>3 of 5</a:t>
            </a:r>
            <a:endParaRPr lang="en-US" sz="28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9885" y="365125"/>
            <a:ext cx="7928434" cy="6392906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10648" y="1787857"/>
            <a:ext cx="3529084" cy="484333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Alpha Sort</a:t>
            </a:r>
          </a:p>
          <a:p>
            <a:r>
              <a:rPr lang="en-US" dirty="0" smtClean="0"/>
              <a:t>Use key for cost plan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5743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13" y="361760"/>
            <a:ext cx="10515600" cy="1325563"/>
          </a:xfrm>
        </p:spPr>
        <p:txBody>
          <a:bodyPr/>
          <a:lstStyle/>
          <a:p>
            <a:r>
              <a:rPr lang="en-US" b="1" dirty="0" smtClean="0"/>
              <a:t>Preliminary Plan</a:t>
            </a:r>
            <a:br>
              <a:rPr lang="en-US" b="1" dirty="0" smtClean="0"/>
            </a:br>
            <a:r>
              <a:rPr lang="en-US" sz="2800" b="1" dirty="0" smtClean="0"/>
              <a:t>4 of 5</a:t>
            </a:r>
            <a:endParaRPr lang="en-US" sz="2800" b="1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10648" y="1787857"/>
            <a:ext cx="3529084" cy="484333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Alpha Sort</a:t>
            </a:r>
          </a:p>
          <a:p>
            <a:r>
              <a:rPr lang="en-US" dirty="0" smtClean="0"/>
              <a:t>Use key for cost plan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5307" y="232547"/>
            <a:ext cx="7928434" cy="6392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013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13" y="361760"/>
            <a:ext cx="10515600" cy="1325563"/>
          </a:xfrm>
        </p:spPr>
        <p:txBody>
          <a:bodyPr/>
          <a:lstStyle/>
          <a:p>
            <a:r>
              <a:rPr lang="en-US" b="1" dirty="0" smtClean="0"/>
              <a:t>Preliminary Plan</a:t>
            </a:r>
            <a:br>
              <a:rPr lang="en-US" b="1" dirty="0" smtClean="0"/>
            </a:br>
            <a:r>
              <a:rPr lang="en-US" sz="2800" b="1" dirty="0" smtClean="0"/>
              <a:t>5 of 5</a:t>
            </a:r>
            <a:endParaRPr lang="en-US" sz="2800" b="1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10648" y="1787857"/>
            <a:ext cx="3529084" cy="484333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Still some work to be done</a:t>
            </a:r>
          </a:p>
          <a:p>
            <a:pPr lvl="1"/>
            <a:r>
              <a:rPr lang="en-US" dirty="0" smtClean="0"/>
              <a:t>Old records have old road names</a:t>
            </a:r>
          </a:p>
          <a:p>
            <a:pPr lvl="1"/>
            <a:r>
              <a:rPr lang="en-US" dirty="0" smtClean="0"/>
              <a:t>Sorting duplications</a:t>
            </a:r>
          </a:p>
          <a:p>
            <a:r>
              <a:rPr lang="en-US" dirty="0" smtClean="0"/>
              <a:t>Minimal impact due to remaining work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5309" y="659953"/>
            <a:ext cx="7928434" cy="5538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9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9018" y="1513267"/>
            <a:ext cx="11021704" cy="494212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Roads are the Town’s most important infrastructure asset</a:t>
            </a:r>
          </a:p>
          <a:p>
            <a:pPr lvl="1"/>
            <a:r>
              <a:rPr lang="en-US" dirty="0" smtClean="0"/>
              <a:t>Important to residents, seasonal owners and visitors</a:t>
            </a:r>
          </a:p>
          <a:p>
            <a:r>
              <a:rPr lang="en-US" sz="3200" dirty="0" smtClean="0"/>
              <a:t>Budget makes it impossible to </a:t>
            </a:r>
            <a:r>
              <a:rPr lang="en-US" sz="3200" dirty="0" smtClean="0"/>
              <a:t>adequately maintain </a:t>
            </a:r>
            <a:endParaRPr lang="en-US" sz="3200" dirty="0" smtClean="0"/>
          </a:p>
          <a:p>
            <a:pPr lvl="1"/>
            <a:r>
              <a:rPr lang="en-US" dirty="0" smtClean="0"/>
              <a:t>Able to patch / repair for routine wear &amp; tear only</a:t>
            </a:r>
          </a:p>
          <a:p>
            <a:pPr lvl="1"/>
            <a:r>
              <a:rPr lang="en-US" dirty="0" smtClean="0"/>
              <a:t>Emergent major repairs &amp; heavy industrial use (logging) strain our abilities</a:t>
            </a:r>
          </a:p>
          <a:p>
            <a:r>
              <a:rPr lang="en-US" sz="3200" dirty="0" smtClean="0"/>
              <a:t>Most common complaint from electors is “roads……”</a:t>
            </a:r>
          </a:p>
          <a:p>
            <a:endParaRPr lang="en-US" sz="3200" dirty="0"/>
          </a:p>
          <a:p>
            <a:r>
              <a:rPr lang="en-US" sz="3200" i="1" dirty="0" smtClean="0"/>
              <a:t>Continuing on our current path will not yield better results</a:t>
            </a:r>
          </a:p>
          <a:p>
            <a:pPr lvl="1"/>
            <a:r>
              <a:rPr lang="en-US" i="1" dirty="0" smtClean="0"/>
              <a:t>We need a ‘redevelopment’ strategy for our roads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34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Town Road Basics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567859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120 Town Roads, approximately 93 miles</a:t>
            </a:r>
          </a:p>
          <a:p>
            <a:pPr lvl="1"/>
            <a:r>
              <a:rPr lang="en-US" dirty="0" smtClean="0"/>
              <a:t>Approximately 45, or 26 miles are unpaved, and </a:t>
            </a:r>
          </a:p>
          <a:p>
            <a:pPr lvl="1"/>
            <a:r>
              <a:rPr lang="en-US" dirty="0" smtClean="0"/>
              <a:t>Approximately 75, or 67 miles are paved</a:t>
            </a:r>
          </a:p>
          <a:p>
            <a:r>
              <a:rPr lang="en-US" sz="3200" dirty="0" smtClean="0"/>
              <a:t>Many of our roads have not been resurfaced in &gt;25 years</a:t>
            </a:r>
          </a:p>
          <a:p>
            <a:pPr lvl="1"/>
            <a:r>
              <a:rPr lang="en-US" dirty="0" smtClean="0"/>
              <a:t>Approaching, or past their useful life limits</a:t>
            </a:r>
          </a:p>
          <a:p>
            <a:r>
              <a:rPr lang="en-US" sz="3200" dirty="0" smtClean="0"/>
              <a:t>Type &amp; volume of traffic varies significantly</a:t>
            </a:r>
          </a:p>
          <a:p>
            <a:pPr lvl="1"/>
            <a:r>
              <a:rPr lang="en-US" dirty="0" smtClean="0"/>
              <a:t>Seasonal, main feeder, logging or other industrial, </a:t>
            </a:r>
            <a:r>
              <a:rPr lang="en-US" dirty="0" err="1" smtClean="0"/>
              <a:t>etc</a:t>
            </a:r>
            <a:r>
              <a:rPr lang="en-US" sz="3200" dirty="0" smtClean="0"/>
              <a:t>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89844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Life Cycle Basics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199" y="1539022"/>
            <a:ext cx="10898875" cy="487542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Paved Roads can have a 25-30 year life, depending on various factors</a:t>
            </a:r>
          </a:p>
          <a:p>
            <a:pPr lvl="1"/>
            <a:r>
              <a:rPr lang="en-US" sz="2800" dirty="0" smtClean="0"/>
              <a:t>Usage: traffic volume, gross weight, weather, material, foundation</a:t>
            </a:r>
          </a:p>
          <a:p>
            <a:pPr lvl="1"/>
            <a:r>
              <a:rPr lang="en-US" sz="2800" dirty="0" smtClean="0"/>
              <a:t>Maintenance: type, frequency, timing, quality</a:t>
            </a:r>
          </a:p>
          <a:p>
            <a:r>
              <a:rPr lang="en-US" sz="3200" dirty="0" smtClean="0"/>
              <a:t>Approximate Road ‘paving’ costs (per mile)</a:t>
            </a:r>
          </a:p>
          <a:p>
            <a:pPr lvl="1"/>
            <a:r>
              <a:rPr lang="en-US" sz="2800" dirty="0" smtClean="0"/>
              <a:t>Gravel 		$40,000</a:t>
            </a:r>
          </a:p>
          <a:p>
            <a:pPr lvl="1"/>
            <a:r>
              <a:rPr lang="en-US" sz="2800" dirty="0" smtClean="0"/>
              <a:t>Chip Seal 	$95,000</a:t>
            </a:r>
          </a:p>
          <a:p>
            <a:pPr lvl="1"/>
            <a:r>
              <a:rPr lang="en-US" sz="2800" dirty="0" smtClean="0"/>
              <a:t>Asphalt 	$155,000</a:t>
            </a:r>
          </a:p>
          <a:p>
            <a:r>
              <a:rPr lang="en-US" sz="3200" dirty="0" smtClean="0"/>
              <a:t>Current Town Budget levels do not allow us to maintain or improve the situation – if we do nothing – it gets worse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8287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157" y="254403"/>
            <a:ext cx="10515600" cy="1325563"/>
          </a:xfrm>
        </p:spPr>
        <p:txBody>
          <a:bodyPr/>
          <a:lstStyle/>
          <a:p>
            <a:r>
              <a:rPr lang="en-US" b="1" dirty="0" smtClean="0"/>
              <a:t>Road Redevelopment Plan / Approach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615" y="1457134"/>
            <a:ext cx="11054685" cy="505284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Address the </a:t>
            </a:r>
            <a:r>
              <a:rPr lang="en-US" sz="3200" u="sng" dirty="0" smtClean="0"/>
              <a:t>complete</a:t>
            </a:r>
            <a:r>
              <a:rPr lang="en-US" sz="3200" dirty="0" smtClean="0"/>
              <a:t> road system in </a:t>
            </a:r>
            <a:r>
              <a:rPr lang="en-US" sz="3200" u="sng" dirty="0" smtClean="0"/>
              <a:t>shortest</a:t>
            </a:r>
            <a:r>
              <a:rPr lang="en-US" sz="3200" dirty="0" smtClean="0"/>
              <a:t> period of </a:t>
            </a:r>
            <a:r>
              <a:rPr lang="en-US" sz="3200" dirty="0" smtClean="0"/>
              <a:t>time</a:t>
            </a:r>
          </a:p>
          <a:p>
            <a:pPr lvl="1"/>
            <a:r>
              <a:rPr lang="en-US" sz="2800" dirty="0" smtClean="0"/>
              <a:t>Accomplish in 24 month period</a:t>
            </a:r>
            <a:endParaRPr lang="en-US" sz="2800" dirty="0" smtClean="0"/>
          </a:p>
          <a:p>
            <a:pPr lvl="1"/>
            <a:r>
              <a:rPr lang="en-US" sz="2800" dirty="0" smtClean="0"/>
              <a:t>Re-baseline overall condition</a:t>
            </a:r>
          </a:p>
          <a:p>
            <a:pPr lvl="1"/>
            <a:r>
              <a:rPr lang="en-US" sz="2800" dirty="0" smtClean="0"/>
              <a:t>Improve our ability to ‘maintain’ the roads with traditional </a:t>
            </a:r>
            <a:r>
              <a:rPr lang="en-US" sz="2800" dirty="0" smtClean="0"/>
              <a:t>budget</a:t>
            </a:r>
          </a:p>
          <a:p>
            <a:r>
              <a:rPr lang="en-US" sz="3200" dirty="0" smtClean="0"/>
              <a:t>Finance via State Loan or  G.O. Bonds</a:t>
            </a:r>
          </a:p>
          <a:p>
            <a:pPr lvl="1"/>
            <a:r>
              <a:rPr lang="en-US" dirty="0" smtClean="0"/>
              <a:t>20 year term</a:t>
            </a:r>
          </a:p>
          <a:p>
            <a:r>
              <a:rPr lang="en-US" sz="3200" dirty="0" smtClean="0"/>
              <a:t>Seek Grants &amp; other cost share for at least 25% of total cost</a:t>
            </a:r>
          </a:p>
          <a:p>
            <a:endParaRPr lang="en-US" sz="3200" dirty="0"/>
          </a:p>
          <a:p>
            <a:pPr marL="0" indent="0" algn="ctr">
              <a:buNone/>
            </a:pPr>
            <a:r>
              <a:rPr lang="en-US" sz="3200" i="1" dirty="0" smtClean="0"/>
              <a:t>This approach would set us up for the next 30-40 years if we maintain the roads at a higher level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08493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Draft Concept Highlights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0561"/>
            <a:ext cx="10515600" cy="511954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Work planned on 84 of 120 Town Roads (69% by mileage)</a:t>
            </a:r>
          </a:p>
          <a:p>
            <a:pPr lvl="1"/>
            <a:r>
              <a:rPr lang="en-US" sz="2800" dirty="0" smtClean="0"/>
              <a:t>Upgrades </a:t>
            </a:r>
            <a:r>
              <a:rPr lang="en-US" sz="2800" dirty="0" smtClean="0"/>
              <a:t>16 gravel roads to paved</a:t>
            </a:r>
          </a:p>
          <a:p>
            <a:pPr lvl="1"/>
            <a:r>
              <a:rPr lang="en-US" sz="2800" dirty="0" smtClean="0"/>
              <a:t>Upgrades 7 paved roads to Asphalt (~14 miles</a:t>
            </a:r>
            <a:r>
              <a:rPr lang="en-US" sz="2800" dirty="0" smtClean="0"/>
              <a:t>)</a:t>
            </a:r>
          </a:p>
          <a:p>
            <a:r>
              <a:rPr lang="en-US" sz="3200" dirty="0" smtClean="0"/>
              <a:t>Key Road features to be Re-Engineered/Improved (TBD)</a:t>
            </a:r>
          </a:p>
          <a:p>
            <a:pPr lvl="1"/>
            <a:r>
              <a:rPr lang="en-US" sz="2800" dirty="0" smtClean="0"/>
              <a:t>Culverts, shoulders, turn arounds, signage, visibility, etc.</a:t>
            </a:r>
            <a:endParaRPr lang="en-US" sz="2800" dirty="0" smtClean="0"/>
          </a:p>
          <a:p>
            <a:r>
              <a:rPr lang="en-US" sz="3200" dirty="0" smtClean="0"/>
              <a:t>Adds ‘Bike Lanes’ creating local ‘Loops’ (where possible)</a:t>
            </a:r>
          </a:p>
          <a:p>
            <a:pPr lvl="1"/>
            <a:r>
              <a:rPr lang="en-US" dirty="0" smtClean="0"/>
              <a:t>Airport Loop: Dairyman’s, Airport </a:t>
            </a:r>
          </a:p>
          <a:p>
            <a:pPr lvl="1"/>
            <a:r>
              <a:rPr lang="en-US" dirty="0" smtClean="0"/>
              <a:t>White Deer Loop: High-</a:t>
            </a:r>
            <a:r>
              <a:rPr lang="en-US" dirty="0" err="1" smtClean="0"/>
              <a:t>Fishtrap</a:t>
            </a:r>
            <a:r>
              <a:rPr lang="en-US" dirty="0" smtClean="0"/>
              <a:t>, High, Allen</a:t>
            </a:r>
          </a:p>
          <a:p>
            <a:pPr lvl="1"/>
            <a:r>
              <a:rPr lang="en-US" dirty="0" smtClean="0"/>
              <a:t>Old K Loop: Old K</a:t>
            </a:r>
          </a:p>
          <a:p>
            <a:pPr lvl="1"/>
            <a:r>
              <a:rPr lang="en-US" dirty="0" smtClean="0"/>
              <a:t>Marsh Road Bypass: Marsh</a:t>
            </a:r>
          </a:p>
          <a:p>
            <a:pPr lvl="1"/>
            <a:r>
              <a:rPr lang="en-US" dirty="0" smtClean="0"/>
              <a:t>North Creek Loop: North Creek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91426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Redevelopment Plan Preliminary Estimate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2389" y="1690688"/>
            <a:ext cx="10918208" cy="435133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These are preliminary estimates for planning and consideration</a:t>
            </a:r>
          </a:p>
          <a:p>
            <a:pPr lvl="1"/>
            <a:r>
              <a:rPr lang="en-US" sz="2800" dirty="0" smtClean="0"/>
              <a:t>Road Surface Work		$ 6,393,400</a:t>
            </a:r>
          </a:p>
          <a:p>
            <a:pPr lvl="1"/>
            <a:r>
              <a:rPr lang="en-US" sz="2800" dirty="0" smtClean="0"/>
              <a:t>Road </a:t>
            </a:r>
            <a:r>
              <a:rPr lang="en-US" sz="2800" dirty="0" smtClean="0"/>
              <a:t>Improvements	</a:t>
            </a:r>
            <a:r>
              <a:rPr lang="en-US" sz="2800" dirty="0" smtClean="0"/>
              <a:t>	$    350,000</a:t>
            </a:r>
          </a:p>
          <a:p>
            <a:pPr lvl="1"/>
            <a:r>
              <a:rPr lang="en-US" sz="2800" dirty="0" smtClean="0"/>
              <a:t>Engineering Work		$    250,000</a:t>
            </a:r>
          </a:p>
          <a:p>
            <a:pPr lvl="1"/>
            <a:r>
              <a:rPr lang="en-US" sz="2800" dirty="0" smtClean="0"/>
              <a:t>Legal Work			</a:t>
            </a:r>
            <a:r>
              <a:rPr lang="en-US" sz="2800" u="sng" dirty="0" smtClean="0"/>
              <a:t>$    100,000</a:t>
            </a:r>
          </a:p>
          <a:p>
            <a:pPr lvl="2"/>
            <a:r>
              <a:rPr lang="en-US" sz="2400" dirty="0" smtClean="0"/>
              <a:t>Sub-Total			</a:t>
            </a:r>
            <a:r>
              <a:rPr lang="en-US" sz="2800" dirty="0" smtClean="0"/>
              <a:t>$ 7,093,400</a:t>
            </a:r>
          </a:p>
          <a:p>
            <a:pPr lvl="1"/>
            <a:r>
              <a:rPr lang="en-US" sz="2800" dirty="0" smtClean="0"/>
              <a:t>Grants / Cost Share		</a:t>
            </a:r>
            <a:r>
              <a:rPr lang="en-US" sz="2800" u="sng" dirty="0" smtClean="0"/>
              <a:t>$-1,775,000 </a:t>
            </a:r>
            <a:r>
              <a:rPr lang="en-US" sz="2800" dirty="0" smtClean="0"/>
              <a:t>(~25%)</a:t>
            </a:r>
          </a:p>
          <a:p>
            <a:pPr lvl="2"/>
            <a:r>
              <a:rPr lang="en-US" sz="2400" dirty="0" smtClean="0"/>
              <a:t>Total Estimate Cost		</a:t>
            </a:r>
            <a:r>
              <a:rPr lang="en-US" sz="2800" dirty="0" smtClean="0"/>
              <a:t>$ 5,318,400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9531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Financing Plan</a:t>
            </a:r>
            <a:endParaRPr lang="en-US" b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4892" y="565272"/>
            <a:ext cx="6099412" cy="604176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4607257" cy="4587282"/>
          </a:xfrm>
        </p:spPr>
        <p:txBody>
          <a:bodyPr/>
          <a:lstStyle/>
          <a:p>
            <a:r>
              <a:rPr lang="en-US" dirty="0" smtClean="0"/>
              <a:t>Option 1</a:t>
            </a:r>
          </a:p>
          <a:p>
            <a:pPr lvl="1"/>
            <a:r>
              <a:rPr lang="en-US" dirty="0" smtClean="0"/>
              <a:t>State Trust Fund Loan</a:t>
            </a:r>
          </a:p>
          <a:p>
            <a:pPr lvl="1"/>
            <a:r>
              <a:rPr lang="en-US" dirty="0" smtClean="0"/>
              <a:t>Slightly Higher Finance Cost</a:t>
            </a:r>
          </a:p>
          <a:p>
            <a:pPr lvl="1"/>
            <a:r>
              <a:rPr lang="en-US" dirty="0" smtClean="0"/>
              <a:t>Higher Potential Tax impact</a:t>
            </a:r>
          </a:p>
          <a:p>
            <a:pPr lvl="1"/>
            <a:r>
              <a:rPr lang="en-US" dirty="0" smtClean="0"/>
              <a:t>Slightly less complicated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764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83" y="242295"/>
            <a:ext cx="10515600" cy="1325563"/>
          </a:xfrm>
        </p:spPr>
        <p:txBody>
          <a:bodyPr/>
          <a:lstStyle/>
          <a:p>
            <a:r>
              <a:rPr lang="en-US" b="1" dirty="0" smtClean="0"/>
              <a:t>Financing </a:t>
            </a:r>
            <a:r>
              <a:rPr lang="en-US" b="1" dirty="0" smtClean="0"/>
              <a:t>Plan </a:t>
            </a:r>
            <a:r>
              <a:rPr lang="en-US" sz="3200" b="1" dirty="0" smtClean="0"/>
              <a:t>(cont’d)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4607257" cy="4587282"/>
          </a:xfrm>
        </p:spPr>
        <p:txBody>
          <a:bodyPr/>
          <a:lstStyle/>
          <a:p>
            <a:r>
              <a:rPr lang="en-US" dirty="0" smtClean="0"/>
              <a:t>Option 2</a:t>
            </a:r>
          </a:p>
          <a:p>
            <a:pPr lvl="1"/>
            <a:r>
              <a:rPr lang="en-US" dirty="0" smtClean="0"/>
              <a:t>General Obligation Bond Issue</a:t>
            </a:r>
          </a:p>
          <a:p>
            <a:pPr lvl="1"/>
            <a:r>
              <a:rPr lang="en-US" dirty="0" smtClean="0"/>
              <a:t>Lower potential Finance Cost</a:t>
            </a:r>
          </a:p>
          <a:p>
            <a:pPr lvl="1"/>
            <a:r>
              <a:rPr lang="en-US" dirty="0" smtClean="0"/>
              <a:t>Lower Potential Tax impact</a:t>
            </a:r>
          </a:p>
          <a:p>
            <a:pPr lvl="1"/>
            <a:r>
              <a:rPr lang="en-US" dirty="0" smtClean="0"/>
              <a:t>Slightly more complicated</a:t>
            </a:r>
          </a:p>
          <a:p>
            <a:pPr lvl="2"/>
            <a:r>
              <a:rPr lang="en-US" dirty="0" smtClean="0"/>
              <a:t>Higher Admin Cost?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Bond Special Rules</a:t>
            </a:r>
          </a:p>
          <a:p>
            <a:pPr lvl="1"/>
            <a:r>
              <a:rPr lang="en-US" dirty="0" smtClean="0"/>
              <a:t>&gt;$7m, use within 24 months</a:t>
            </a:r>
          </a:p>
          <a:p>
            <a:pPr lvl="1"/>
            <a:r>
              <a:rPr lang="en-US" dirty="0" smtClean="0"/>
              <a:t>&lt;$5m, use with 36 months</a:t>
            </a:r>
          </a:p>
          <a:p>
            <a:pPr lvl="1"/>
            <a:r>
              <a:rPr lang="en-US" dirty="0" smtClean="0"/>
              <a:t>To be explored more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009" y="526585"/>
            <a:ext cx="5966611" cy="5942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803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644</Words>
  <Application>Microsoft Office PowerPoint</Application>
  <PresentationFormat>Widescreen</PresentationFormat>
  <Paragraphs>120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Town Road Redevelopment Plan Concept Introduction &amp; Overview</vt:lpstr>
      <vt:lpstr>Background</vt:lpstr>
      <vt:lpstr>Town Road Basics</vt:lpstr>
      <vt:lpstr>Life Cycle Basics</vt:lpstr>
      <vt:lpstr>Road Redevelopment Plan / Approach</vt:lpstr>
      <vt:lpstr>Draft Concept Highlights</vt:lpstr>
      <vt:lpstr>Redevelopment Plan Preliminary Estimate</vt:lpstr>
      <vt:lpstr>Financing Plan</vt:lpstr>
      <vt:lpstr>Financing Plan (cont’d)</vt:lpstr>
      <vt:lpstr>Going Forward Plan / Schedule</vt:lpstr>
      <vt:lpstr>Summary</vt:lpstr>
      <vt:lpstr>Preliminary Plan - Reading Key 1 of 5</vt:lpstr>
      <vt:lpstr>Preliminary Plan 2 of 5</vt:lpstr>
      <vt:lpstr>Preliminary Plan 3 of 5</vt:lpstr>
      <vt:lpstr>Preliminary Plan 4 of 5</vt:lpstr>
      <vt:lpstr>Preliminary Plan 5 of 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Town Road Redevelopment Plan Concept Overview</dc:title>
  <dc:creator>Dennis Duke</dc:creator>
  <cp:lastModifiedBy>Dennis Duke</cp:lastModifiedBy>
  <cp:revision>22</cp:revision>
  <cp:lastPrinted>2015-11-17T02:52:15Z</cp:lastPrinted>
  <dcterms:created xsi:type="dcterms:W3CDTF">2015-11-17T02:41:51Z</dcterms:created>
  <dcterms:modified xsi:type="dcterms:W3CDTF">2015-11-29T23:37:52Z</dcterms:modified>
</cp:coreProperties>
</file>