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g"/>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3"/>
  </p:notesMasterIdLst>
  <p:sldIdLst>
    <p:sldId id="709" r:id="rId6"/>
    <p:sldId id="857" r:id="rId7"/>
    <p:sldId id="374" r:id="rId8"/>
    <p:sldId id="454" r:id="rId9"/>
    <p:sldId id="301" r:id="rId10"/>
    <p:sldId id="302" r:id="rId11"/>
    <p:sldId id="601" r:id="rId12"/>
    <p:sldId id="951" r:id="rId13"/>
    <p:sldId id="404" r:id="rId14"/>
    <p:sldId id="962" r:id="rId15"/>
    <p:sldId id="405" r:id="rId16"/>
    <p:sldId id="968" r:id="rId17"/>
    <p:sldId id="277" r:id="rId18"/>
    <p:sldId id="965" r:id="rId19"/>
    <p:sldId id="257" r:id="rId20"/>
    <p:sldId id="795" r:id="rId21"/>
    <p:sldId id="964" r:id="rId22"/>
    <p:sldId id="628" r:id="rId23"/>
    <p:sldId id="960" r:id="rId24"/>
    <p:sldId id="718" r:id="rId25"/>
    <p:sldId id="710" r:id="rId26"/>
    <p:sldId id="633" r:id="rId27"/>
    <p:sldId id="398" r:id="rId28"/>
    <p:sldId id="400" r:id="rId29"/>
    <p:sldId id="401" r:id="rId30"/>
    <p:sldId id="402" r:id="rId31"/>
    <p:sldId id="403" r:id="rId32"/>
    <p:sldId id="273" r:id="rId33"/>
    <p:sldId id="817" r:id="rId34"/>
    <p:sldId id="963" r:id="rId35"/>
    <p:sldId id="957" r:id="rId36"/>
    <p:sldId id="955" r:id="rId37"/>
    <p:sldId id="956" r:id="rId38"/>
    <p:sldId id="958" r:id="rId39"/>
    <p:sldId id="860" r:id="rId40"/>
    <p:sldId id="967" r:id="rId41"/>
    <p:sldId id="30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E7443-4C1B-4A7F-8605-118E5264162B}" v="1" dt="2025-01-13T23:55:08.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948" y="28"/>
      </p:cViewPr>
      <p:guideLst/>
    </p:cSldViewPr>
  </p:slideViewPr>
  <p:notesTextViewPr>
    <p:cViewPr>
      <p:scale>
        <a:sx n="1" d="1"/>
        <a:sy n="1" d="1"/>
      </p:scale>
      <p:origin x="0" y="0"/>
    </p:cViewPr>
  </p:notesTextViewPr>
  <p:sorterViewPr>
    <p:cViewPr>
      <p:scale>
        <a:sx n="84" d="100"/>
        <a:sy n="84" d="100"/>
      </p:scale>
      <p:origin x="0" y="-1578"/>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https://uwprod.sharepoint.com/sites/EXT-LocalGovernment/Shared%20Documents/2025/2025%20LGE%20Programing/Village%20of%20Black%20Creek/12-23-24%20-%20DDF%20GF%202025%20Budget%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wprod-my.sharepoint.com/personal/dfoth_wisc_edu/Documents/LGE/2024/2024%20LGE%20Programs/Village%20of%20Mcfarland/McFarland%20Financial%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'[12-23-24 - DDF GF 2025 Budget Worksheet.xlsx]Sheet1'!$C$3:$H$3</c:f>
              <c:numCache>
                <c:formatCode>General</c:formatCode>
                <c:ptCount val="6"/>
                <c:pt idx="0">
                  <c:v>2019</c:v>
                </c:pt>
                <c:pt idx="1">
                  <c:v>2020</c:v>
                </c:pt>
                <c:pt idx="2">
                  <c:v>2021</c:v>
                </c:pt>
                <c:pt idx="3">
                  <c:v>2022</c:v>
                </c:pt>
                <c:pt idx="4">
                  <c:v>2023</c:v>
                </c:pt>
                <c:pt idx="5" formatCode="0">
                  <c:v>2024</c:v>
                </c:pt>
              </c:numCache>
            </c:numRef>
          </c:cat>
          <c:val>
            <c:numRef>
              <c:f>'[12-23-24 - DDF GF 2025 Budget Worksheet.xlsx]Sheet1'!$C$4:$H$4</c:f>
              <c:numCache>
                <c:formatCode>0.000%</c:formatCode>
                <c:ptCount val="6"/>
                <c:pt idx="0">
                  <c:v>2.5000000000000001E-3</c:v>
                </c:pt>
                <c:pt idx="1">
                  <c:v>1.03E-2</c:v>
                </c:pt>
                <c:pt idx="2">
                  <c:v>7.1999999999999998E-3</c:v>
                </c:pt>
                <c:pt idx="3">
                  <c:v>0</c:v>
                </c:pt>
                <c:pt idx="4">
                  <c:v>3.8999999999999998E-3</c:v>
                </c:pt>
                <c:pt idx="5">
                  <c:v>1.8E-3</c:v>
                </c:pt>
              </c:numCache>
            </c:numRef>
          </c:val>
          <c:extLst>
            <c:ext xmlns:c16="http://schemas.microsoft.com/office/drawing/2014/chart" uri="{C3380CC4-5D6E-409C-BE32-E72D297353CC}">
              <c16:uniqueId val="{00000000-EC9C-473A-8559-E4A2DAFA5969}"/>
            </c:ext>
          </c:extLst>
        </c:ser>
        <c:dLbls>
          <c:showLegendKey val="0"/>
          <c:showVal val="0"/>
          <c:showCatName val="0"/>
          <c:showSerName val="0"/>
          <c:showPercent val="0"/>
          <c:showBubbleSize val="0"/>
        </c:dLbls>
        <c:gapWidth val="219"/>
        <c:overlap val="-27"/>
        <c:axId val="1990109024"/>
        <c:axId val="1990090784"/>
      </c:barChart>
      <c:catAx>
        <c:axId val="199010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0090784"/>
        <c:crosses val="autoZero"/>
        <c:auto val="1"/>
        <c:lblAlgn val="ctr"/>
        <c:lblOffset val="100"/>
        <c:noMultiLvlLbl val="0"/>
      </c:catAx>
      <c:valAx>
        <c:axId val="199009078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010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2016 - 2014 Rate of Inflation (CPI-U)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'CPI 2017-24'!$A$3:$A$11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'CPI 2017-24'!$B$3:$B$11</c:f>
              <c:numCache>
                <c:formatCode>0.00%</c:formatCode>
                <c:ptCount val="9"/>
                <c:pt idx="0">
                  <c:v>1.2999999999999999E-2</c:v>
                </c:pt>
                <c:pt idx="1">
                  <c:v>2.1000000000000001E-2</c:v>
                </c:pt>
                <c:pt idx="2">
                  <c:v>2.4E-2</c:v>
                </c:pt>
                <c:pt idx="3">
                  <c:v>1.7999999999999999E-2</c:v>
                </c:pt>
                <c:pt idx="4">
                  <c:v>1.2E-2</c:v>
                </c:pt>
                <c:pt idx="5">
                  <c:v>4.7E-2</c:v>
                </c:pt>
                <c:pt idx="6">
                  <c:v>0.08</c:v>
                </c:pt>
                <c:pt idx="7">
                  <c:v>4.1000000000000002E-2</c:v>
                </c:pt>
                <c:pt idx="8">
                  <c:v>3.2000000000000001E-2</c:v>
                </c:pt>
              </c:numCache>
            </c:numRef>
          </c:val>
          <c:extLst>
            <c:ext xmlns:c16="http://schemas.microsoft.com/office/drawing/2014/chart" uri="{C3380CC4-5D6E-409C-BE32-E72D297353CC}">
              <c16:uniqueId val="{00000000-27D5-43A3-98AD-CDE81A578246}"/>
            </c:ext>
          </c:extLst>
        </c:ser>
        <c:dLbls>
          <c:showLegendKey val="0"/>
          <c:showVal val="0"/>
          <c:showCatName val="0"/>
          <c:showSerName val="0"/>
          <c:showPercent val="0"/>
          <c:showBubbleSize val="0"/>
        </c:dLbls>
        <c:gapWidth val="219"/>
        <c:overlap val="-27"/>
        <c:axId val="958432927"/>
        <c:axId val="958441087"/>
      </c:barChart>
      <c:catAx>
        <c:axId val="95843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441087"/>
        <c:crosses val="autoZero"/>
        <c:auto val="1"/>
        <c:lblAlgn val="ctr"/>
        <c:lblOffset val="100"/>
        <c:noMultiLvlLbl val="0"/>
      </c:catAx>
      <c:valAx>
        <c:axId val="9584410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432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08E07-6740-4B0C-9AC4-D3E6ABB57E3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3DAD8B1-5695-4F97-8FF5-E5277B67AC7F}">
      <dgm:prSet phldrT="[Text]"/>
      <dgm:spPr/>
      <dgm:t>
        <a:bodyPr/>
        <a:lstStyle/>
        <a:p>
          <a:r>
            <a:rPr lang="en-US" dirty="0"/>
            <a:t>Budget Public Hearing held.</a:t>
          </a:r>
        </a:p>
      </dgm:t>
    </dgm:pt>
    <dgm:pt modelId="{3E0912FC-A04A-4128-9DFB-99A7FADA825C}" type="parTrans" cxnId="{AAC07A0E-1F68-4C9C-9172-B614B337064A}">
      <dgm:prSet/>
      <dgm:spPr/>
      <dgm:t>
        <a:bodyPr/>
        <a:lstStyle/>
        <a:p>
          <a:endParaRPr lang="en-US"/>
        </a:p>
      </dgm:t>
    </dgm:pt>
    <dgm:pt modelId="{EE8F9DDD-91B2-4D05-AEEB-DE5FA40C7A61}" type="sibTrans" cxnId="{AAC07A0E-1F68-4C9C-9172-B614B337064A}">
      <dgm:prSet/>
      <dgm:spPr/>
      <dgm:t>
        <a:bodyPr/>
        <a:lstStyle/>
        <a:p>
          <a:endParaRPr lang="en-US"/>
        </a:p>
      </dgm:t>
    </dgm:pt>
    <dgm:pt modelId="{22FD8FE9-9906-4289-B21C-0F90981B199F}">
      <dgm:prSet/>
      <dgm:spPr/>
      <dgm:t>
        <a:bodyPr/>
        <a:lstStyle/>
        <a:p>
          <a:r>
            <a:rPr lang="en-US" dirty="0"/>
            <a:t>Special workshops or special board meetings held to develop proposed budget.</a:t>
          </a:r>
        </a:p>
      </dgm:t>
    </dgm:pt>
    <dgm:pt modelId="{DC35B99F-E719-45B6-9DEA-260D928A62BC}" type="parTrans" cxnId="{2CE54470-5CC6-45EE-8136-550C121D0B0D}">
      <dgm:prSet/>
      <dgm:spPr/>
      <dgm:t>
        <a:bodyPr/>
        <a:lstStyle/>
        <a:p>
          <a:endParaRPr lang="en-US"/>
        </a:p>
      </dgm:t>
    </dgm:pt>
    <dgm:pt modelId="{FE18BD3D-E79E-4D41-8449-8688E6084B08}" type="sibTrans" cxnId="{2CE54470-5CC6-45EE-8136-550C121D0B0D}">
      <dgm:prSet/>
      <dgm:spPr/>
      <dgm:t>
        <a:bodyPr/>
        <a:lstStyle/>
        <a:p>
          <a:endParaRPr lang="en-US"/>
        </a:p>
      </dgm:t>
    </dgm:pt>
    <dgm:pt modelId="{22EBBA5A-56D4-4618-8A6B-9F1B70C2969A}">
      <dgm:prSet/>
      <dgm:spPr/>
      <dgm:t>
        <a:bodyPr/>
        <a:lstStyle/>
        <a:p>
          <a:r>
            <a:rPr lang="en-US" dirty="0"/>
            <a:t>Notice of public hearing and budget summary published/posted.  </a:t>
          </a:r>
        </a:p>
      </dgm:t>
    </dgm:pt>
    <dgm:pt modelId="{CE8E6969-7E51-4ED5-B196-CED389AFA3D1}" type="parTrans" cxnId="{0E668FB0-EC58-43DF-A862-881D139DEC77}">
      <dgm:prSet/>
      <dgm:spPr/>
      <dgm:t>
        <a:bodyPr/>
        <a:lstStyle/>
        <a:p>
          <a:endParaRPr lang="en-US"/>
        </a:p>
      </dgm:t>
    </dgm:pt>
    <dgm:pt modelId="{4C9731C0-63AB-46EB-B8B4-D6EAC4D209EC}" type="sibTrans" cxnId="{0E668FB0-EC58-43DF-A862-881D139DEC77}">
      <dgm:prSet/>
      <dgm:spPr/>
      <dgm:t>
        <a:bodyPr/>
        <a:lstStyle/>
        <a:p>
          <a:endParaRPr lang="en-US"/>
        </a:p>
      </dgm:t>
    </dgm:pt>
    <dgm:pt modelId="{6DB9EC8F-72E2-44E3-BD92-EC65A2F37E2A}">
      <dgm:prSet/>
      <dgm:spPr/>
      <dgm:t>
        <a:bodyPr/>
        <a:lstStyle/>
        <a:p>
          <a:r>
            <a:rPr lang="en-US" dirty="0"/>
            <a:t>Village Board adopts budget at properly noticed meeting.</a:t>
          </a:r>
        </a:p>
      </dgm:t>
    </dgm:pt>
    <dgm:pt modelId="{1FE6CF38-3D23-42F3-B463-FED3DD5A1C20}" type="parTrans" cxnId="{263CFCF6-055E-41BB-A7F9-8316E51A6920}">
      <dgm:prSet/>
      <dgm:spPr/>
      <dgm:t>
        <a:bodyPr/>
        <a:lstStyle/>
        <a:p>
          <a:endParaRPr lang="en-US"/>
        </a:p>
      </dgm:t>
    </dgm:pt>
    <dgm:pt modelId="{0243DD81-4BCD-463E-932E-4A28932DB9D7}" type="sibTrans" cxnId="{263CFCF6-055E-41BB-A7F9-8316E51A6920}">
      <dgm:prSet/>
      <dgm:spPr/>
      <dgm:t>
        <a:bodyPr/>
        <a:lstStyle/>
        <a:p>
          <a:endParaRPr lang="en-US"/>
        </a:p>
      </dgm:t>
    </dgm:pt>
    <dgm:pt modelId="{4DCA6CF4-D31B-459E-A1AC-2CA93173E06B}" type="pres">
      <dgm:prSet presAssocID="{24308E07-6740-4B0C-9AC4-D3E6ABB57E3C}" presName="cycle" presStyleCnt="0">
        <dgm:presLayoutVars>
          <dgm:dir/>
          <dgm:resizeHandles val="exact"/>
        </dgm:presLayoutVars>
      </dgm:prSet>
      <dgm:spPr/>
    </dgm:pt>
    <dgm:pt modelId="{4DE6AB4B-290E-48CE-AC80-85EFA309BD44}" type="pres">
      <dgm:prSet presAssocID="{22FD8FE9-9906-4289-B21C-0F90981B199F}" presName="node" presStyleLbl="node1" presStyleIdx="0" presStyleCnt="4" custScaleX="144743" custScaleY="152930">
        <dgm:presLayoutVars>
          <dgm:bulletEnabled val="1"/>
        </dgm:presLayoutVars>
      </dgm:prSet>
      <dgm:spPr/>
    </dgm:pt>
    <dgm:pt modelId="{F3C3CC10-C395-4D3F-B1B7-65466F1AFA56}" type="pres">
      <dgm:prSet presAssocID="{22FD8FE9-9906-4289-B21C-0F90981B199F}" presName="spNode" presStyleCnt="0"/>
      <dgm:spPr/>
    </dgm:pt>
    <dgm:pt modelId="{EEC09903-FA11-4C55-8D44-E0E41E4C08B1}" type="pres">
      <dgm:prSet presAssocID="{FE18BD3D-E79E-4D41-8449-8688E6084B08}" presName="sibTrans" presStyleLbl="sibTrans1D1" presStyleIdx="0" presStyleCnt="4"/>
      <dgm:spPr/>
    </dgm:pt>
    <dgm:pt modelId="{666139D2-4D88-4A04-95E5-37EE24CE2B13}" type="pres">
      <dgm:prSet presAssocID="{22EBBA5A-56D4-4618-8A6B-9F1B70C2969A}" presName="node" presStyleLbl="node1" presStyleIdx="1" presStyleCnt="4" custScaleX="119453" custScaleY="166498" custRadScaleRad="100308" custRadScaleInc="14990">
        <dgm:presLayoutVars>
          <dgm:bulletEnabled val="1"/>
        </dgm:presLayoutVars>
      </dgm:prSet>
      <dgm:spPr/>
    </dgm:pt>
    <dgm:pt modelId="{1E372222-9CBD-4DEC-AF8C-77FA92994BB8}" type="pres">
      <dgm:prSet presAssocID="{22EBBA5A-56D4-4618-8A6B-9F1B70C2969A}" presName="spNode" presStyleCnt="0"/>
      <dgm:spPr/>
    </dgm:pt>
    <dgm:pt modelId="{2FE21B91-2043-4E01-AC71-B1586FD6A5F6}" type="pres">
      <dgm:prSet presAssocID="{4C9731C0-63AB-46EB-B8B4-D6EAC4D209EC}" presName="sibTrans" presStyleLbl="sibTrans1D1" presStyleIdx="1" presStyleCnt="4"/>
      <dgm:spPr/>
    </dgm:pt>
    <dgm:pt modelId="{853D8DB4-3F4E-40D9-958F-781467287F25}" type="pres">
      <dgm:prSet presAssocID="{23DAD8B1-5695-4F97-8FF5-E5277B67AC7F}" presName="node" presStyleLbl="node1" presStyleIdx="2" presStyleCnt="4" custScaleX="130693" custScaleY="122886">
        <dgm:presLayoutVars>
          <dgm:bulletEnabled val="1"/>
        </dgm:presLayoutVars>
      </dgm:prSet>
      <dgm:spPr/>
    </dgm:pt>
    <dgm:pt modelId="{97548D0E-F8D0-4330-ADD4-ADE0A566BF1C}" type="pres">
      <dgm:prSet presAssocID="{23DAD8B1-5695-4F97-8FF5-E5277B67AC7F}" presName="spNode" presStyleCnt="0"/>
      <dgm:spPr/>
    </dgm:pt>
    <dgm:pt modelId="{2A927237-2B1D-4001-BD5C-DC2EF9C42C26}" type="pres">
      <dgm:prSet presAssocID="{EE8F9DDD-91B2-4D05-AEEB-DE5FA40C7A61}" presName="sibTrans" presStyleLbl="sibTrans1D1" presStyleIdx="2" presStyleCnt="4"/>
      <dgm:spPr/>
    </dgm:pt>
    <dgm:pt modelId="{5E6ABF0D-8D80-47ED-AAF3-58BA2F090BED}" type="pres">
      <dgm:prSet presAssocID="{6DB9EC8F-72E2-44E3-BD92-EC65A2F37E2A}" presName="node" presStyleLbl="node1" presStyleIdx="3" presStyleCnt="4" custScaleX="129381" custScaleY="166498" custRadScaleRad="100308" custRadScaleInc="-14990">
        <dgm:presLayoutVars>
          <dgm:bulletEnabled val="1"/>
        </dgm:presLayoutVars>
      </dgm:prSet>
      <dgm:spPr/>
    </dgm:pt>
    <dgm:pt modelId="{BA3AC94C-D849-4FC8-8421-4BB9BB71CC81}" type="pres">
      <dgm:prSet presAssocID="{6DB9EC8F-72E2-44E3-BD92-EC65A2F37E2A}" presName="spNode" presStyleCnt="0"/>
      <dgm:spPr/>
    </dgm:pt>
    <dgm:pt modelId="{CDCD329E-34DD-4298-9CBB-843E2285024F}" type="pres">
      <dgm:prSet presAssocID="{0243DD81-4BCD-463E-932E-4A28932DB9D7}" presName="sibTrans" presStyleLbl="sibTrans1D1" presStyleIdx="3" presStyleCnt="4"/>
      <dgm:spPr/>
    </dgm:pt>
  </dgm:ptLst>
  <dgm:cxnLst>
    <dgm:cxn modelId="{AAC07A0E-1F68-4C9C-9172-B614B337064A}" srcId="{24308E07-6740-4B0C-9AC4-D3E6ABB57E3C}" destId="{23DAD8B1-5695-4F97-8FF5-E5277B67AC7F}" srcOrd="2" destOrd="0" parTransId="{3E0912FC-A04A-4128-9DFB-99A7FADA825C}" sibTransId="{EE8F9DDD-91B2-4D05-AEEB-DE5FA40C7A61}"/>
    <dgm:cxn modelId="{43C0614B-6FE4-459F-BF26-D7020102EE35}" type="presOf" srcId="{6DB9EC8F-72E2-44E3-BD92-EC65A2F37E2A}" destId="{5E6ABF0D-8D80-47ED-AAF3-58BA2F090BED}" srcOrd="0" destOrd="0" presId="urn:microsoft.com/office/officeart/2005/8/layout/cycle6"/>
    <dgm:cxn modelId="{CFFEE34C-3155-440B-A1B0-7D31C7587F35}" type="presOf" srcId="{24308E07-6740-4B0C-9AC4-D3E6ABB57E3C}" destId="{4DCA6CF4-D31B-459E-A1AC-2CA93173E06B}" srcOrd="0" destOrd="0" presId="urn:microsoft.com/office/officeart/2005/8/layout/cycle6"/>
    <dgm:cxn modelId="{2CE54470-5CC6-45EE-8136-550C121D0B0D}" srcId="{24308E07-6740-4B0C-9AC4-D3E6ABB57E3C}" destId="{22FD8FE9-9906-4289-B21C-0F90981B199F}" srcOrd="0" destOrd="0" parTransId="{DC35B99F-E719-45B6-9DEA-260D928A62BC}" sibTransId="{FE18BD3D-E79E-4D41-8449-8688E6084B08}"/>
    <dgm:cxn modelId="{3CF47350-228B-4BD5-84FE-9E6BAC8EB90E}" type="presOf" srcId="{22FD8FE9-9906-4289-B21C-0F90981B199F}" destId="{4DE6AB4B-290E-48CE-AC80-85EFA309BD44}" srcOrd="0" destOrd="0" presId="urn:microsoft.com/office/officeart/2005/8/layout/cycle6"/>
    <dgm:cxn modelId="{58784384-83BE-471A-ADB6-933EF44BD1A7}" type="presOf" srcId="{FE18BD3D-E79E-4D41-8449-8688E6084B08}" destId="{EEC09903-FA11-4C55-8D44-E0E41E4C08B1}" srcOrd="0" destOrd="0" presId="urn:microsoft.com/office/officeart/2005/8/layout/cycle6"/>
    <dgm:cxn modelId="{FD7C77A2-BFB9-4693-A777-171E25436C2C}" type="presOf" srcId="{EE8F9DDD-91B2-4D05-AEEB-DE5FA40C7A61}" destId="{2A927237-2B1D-4001-BD5C-DC2EF9C42C26}" srcOrd="0" destOrd="0" presId="urn:microsoft.com/office/officeart/2005/8/layout/cycle6"/>
    <dgm:cxn modelId="{0E668FB0-EC58-43DF-A862-881D139DEC77}" srcId="{24308E07-6740-4B0C-9AC4-D3E6ABB57E3C}" destId="{22EBBA5A-56D4-4618-8A6B-9F1B70C2969A}" srcOrd="1" destOrd="0" parTransId="{CE8E6969-7E51-4ED5-B196-CED389AFA3D1}" sibTransId="{4C9731C0-63AB-46EB-B8B4-D6EAC4D209EC}"/>
    <dgm:cxn modelId="{7825CFB9-4995-4DD9-973C-AD087F6D5C31}" type="presOf" srcId="{23DAD8B1-5695-4F97-8FF5-E5277B67AC7F}" destId="{853D8DB4-3F4E-40D9-958F-781467287F25}" srcOrd="0" destOrd="0" presId="urn:microsoft.com/office/officeart/2005/8/layout/cycle6"/>
    <dgm:cxn modelId="{B5952FCF-C755-487B-AA7A-A1581F90D1E2}" type="presOf" srcId="{22EBBA5A-56D4-4618-8A6B-9F1B70C2969A}" destId="{666139D2-4D88-4A04-95E5-37EE24CE2B13}" srcOrd="0" destOrd="0" presId="urn:microsoft.com/office/officeart/2005/8/layout/cycle6"/>
    <dgm:cxn modelId="{D15CF9DA-8246-4EBE-9758-B6FFC48769F0}" type="presOf" srcId="{4C9731C0-63AB-46EB-B8B4-D6EAC4D209EC}" destId="{2FE21B91-2043-4E01-AC71-B1586FD6A5F6}" srcOrd="0" destOrd="0" presId="urn:microsoft.com/office/officeart/2005/8/layout/cycle6"/>
    <dgm:cxn modelId="{A1A976E3-2745-40B8-8F07-8CE93067C82E}" type="presOf" srcId="{0243DD81-4BCD-463E-932E-4A28932DB9D7}" destId="{CDCD329E-34DD-4298-9CBB-843E2285024F}" srcOrd="0" destOrd="0" presId="urn:microsoft.com/office/officeart/2005/8/layout/cycle6"/>
    <dgm:cxn modelId="{263CFCF6-055E-41BB-A7F9-8316E51A6920}" srcId="{24308E07-6740-4B0C-9AC4-D3E6ABB57E3C}" destId="{6DB9EC8F-72E2-44E3-BD92-EC65A2F37E2A}" srcOrd="3" destOrd="0" parTransId="{1FE6CF38-3D23-42F3-B463-FED3DD5A1C20}" sibTransId="{0243DD81-4BCD-463E-932E-4A28932DB9D7}"/>
    <dgm:cxn modelId="{743A65AC-D57F-48B9-A9ED-A3B25D919258}" type="presParOf" srcId="{4DCA6CF4-D31B-459E-A1AC-2CA93173E06B}" destId="{4DE6AB4B-290E-48CE-AC80-85EFA309BD44}" srcOrd="0" destOrd="0" presId="urn:microsoft.com/office/officeart/2005/8/layout/cycle6"/>
    <dgm:cxn modelId="{8D247774-BAF8-43F5-9300-F8C2218B2283}" type="presParOf" srcId="{4DCA6CF4-D31B-459E-A1AC-2CA93173E06B}" destId="{F3C3CC10-C395-4D3F-B1B7-65466F1AFA56}" srcOrd="1" destOrd="0" presId="urn:microsoft.com/office/officeart/2005/8/layout/cycle6"/>
    <dgm:cxn modelId="{58150786-D1AA-4514-A2C8-2600F92B2E6A}" type="presParOf" srcId="{4DCA6CF4-D31B-459E-A1AC-2CA93173E06B}" destId="{EEC09903-FA11-4C55-8D44-E0E41E4C08B1}" srcOrd="2" destOrd="0" presId="urn:microsoft.com/office/officeart/2005/8/layout/cycle6"/>
    <dgm:cxn modelId="{4557CC49-CD57-437F-9C8C-9C60527FD055}" type="presParOf" srcId="{4DCA6CF4-D31B-459E-A1AC-2CA93173E06B}" destId="{666139D2-4D88-4A04-95E5-37EE24CE2B13}" srcOrd="3" destOrd="0" presId="urn:microsoft.com/office/officeart/2005/8/layout/cycle6"/>
    <dgm:cxn modelId="{59F086D9-BACD-4FF9-B589-7D192EEE12AD}" type="presParOf" srcId="{4DCA6CF4-D31B-459E-A1AC-2CA93173E06B}" destId="{1E372222-9CBD-4DEC-AF8C-77FA92994BB8}" srcOrd="4" destOrd="0" presId="urn:microsoft.com/office/officeart/2005/8/layout/cycle6"/>
    <dgm:cxn modelId="{5312FBFF-4CCA-4B47-B9DD-A8491329E310}" type="presParOf" srcId="{4DCA6CF4-D31B-459E-A1AC-2CA93173E06B}" destId="{2FE21B91-2043-4E01-AC71-B1586FD6A5F6}" srcOrd="5" destOrd="0" presId="urn:microsoft.com/office/officeart/2005/8/layout/cycle6"/>
    <dgm:cxn modelId="{D99F9265-AEBB-44E2-B150-8F34BA132216}" type="presParOf" srcId="{4DCA6CF4-D31B-459E-A1AC-2CA93173E06B}" destId="{853D8DB4-3F4E-40D9-958F-781467287F25}" srcOrd="6" destOrd="0" presId="urn:microsoft.com/office/officeart/2005/8/layout/cycle6"/>
    <dgm:cxn modelId="{381ED910-AFA6-4302-A8CA-67D53A99DBC9}" type="presParOf" srcId="{4DCA6CF4-D31B-459E-A1AC-2CA93173E06B}" destId="{97548D0E-F8D0-4330-ADD4-ADE0A566BF1C}" srcOrd="7" destOrd="0" presId="urn:microsoft.com/office/officeart/2005/8/layout/cycle6"/>
    <dgm:cxn modelId="{7E0698E8-B85D-4773-9C9B-B6405B2A8FCA}" type="presParOf" srcId="{4DCA6CF4-D31B-459E-A1AC-2CA93173E06B}" destId="{2A927237-2B1D-4001-BD5C-DC2EF9C42C26}" srcOrd="8" destOrd="0" presId="urn:microsoft.com/office/officeart/2005/8/layout/cycle6"/>
    <dgm:cxn modelId="{5E81E473-1668-4192-A54C-497F48436697}" type="presParOf" srcId="{4DCA6CF4-D31B-459E-A1AC-2CA93173E06B}" destId="{5E6ABF0D-8D80-47ED-AAF3-58BA2F090BED}" srcOrd="9" destOrd="0" presId="urn:microsoft.com/office/officeart/2005/8/layout/cycle6"/>
    <dgm:cxn modelId="{E985122F-1435-494A-A84F-2F1DCDE153DB}" type="presParOf" srcId="{4DCA6CF4-D31B-459E-A1AC-2CA93173E06B}" destId="{BA3AC94C-D849-4FC8-8421-4BB9BB71CC81}" srcOrd="10" destOrd="0" presId="urn:microsoft.com/office/officeart/2005/8/layout/cycle6"/>
    <dgm:cxn modelId="{D277E4C8-14F3-4D20-9AFF-AC1962B57C93}" type="presParOf" srcId="{4DCA6CF4-D31B-459E-A1AC-2CA93173E06B}" destId="{CDCD329E-34DD-4298-9CBB-843E2285024F}"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8222E-BE32-4DB1-9A9A-CD483B86E9A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FBA9941B-2C6B-4EDB-AA36-FD70DA2D04B8}">
      <dgm:prSet phldrT="[Text]"/>
      <dgm:spPr/>
      <dgm:t>
        <a:bodyPr/>
        <a:lstStyle/>
        <a:p>
          <a:r>
            <a:rPr lang="en-US" dirty="0"/>
            <a:t>Defer</a:t>
          </a:r>
        </a:p>
      </dgm:t>
    </dgm:pt>
    <dgm:pt modelId="{15652B08-CB5A-451F-BC02-CC9CB0D29C6A}" type="parTrans" cxnId="{D995FF08-B41E-46FA-B88B-350E7419DDFB}">
      <dgm:prSet/>
      <dgm:spPr/>
      <dgm:t>
        <a:bodyPr/>
        <a:lstStyle/>
        <a:p>
          <a:endParaRPr lang="en-US"/>
        </a:p>
      </dgm:t>
    </dgm:pt>
    <dgm:pt modelId="{1F82FBC9-F1AA-40DA-828D-D35538A972C2}" type="sibTrans" cxnId="{D995FF08-B41E-46FA-B88B-350E7419DDFB}">
      <dgm:prSet/>
      <dgm:spPr/>
      <dgm:t>
        <a:bodyPr/>
        <a:lstStyle/>
        <a:p>
          <a:endParaRPr lang="en-US"/>
        </a:p>
      </dgm:t>
    </dgm:pt>
    <dgm:pt modelId="{118AC04A-BD0D-4B22-B3C8-DE8F2C27E826}">
      <dgm:prSet phldrT="[Text]"/>
      <dgm:spPr/>
      <dgm:t>
        <a:bodyPr/>
        <a:lstStyle/>
        <a:p>
          <a:r>
            <a:rPr lang="en-US" dirty="0"/>
            <a:t>Deterioration of assets</a:t>
          </a:r>
        </a:p>
      </dgm:t>
    </dgm:pt>
    <dgm:pt modelId="{D0EFAD28-4446-4AD3-95F7-83EF96B763A2}" type="parTrans" cxnId="{3B25A3A6-3B09-4F22-A25C-3835F5BFBFA8}">
      <dgm:prSet/>
      <dgm:spPr/>
      <dgm:t>
        <a:bodyPr/>
        <a:lstStyle/>
        <a:p>
          <a:endParaRPr lang="en-US"/>
        </a:p>
      </dgm:t>
    </dgm:pt>
    <dgm:pt modelId="{39401470-0B40-483C-BC52-4320B32FC1D3}" type="sibTrans" cxnId="{3B25A3A6-3B09-4F22-A25C-3835F5BFBFA8}">
      <dgm:prSet/>
      <dgm:spPr/>
      <dgm:t>
        <a:bodyPr/>
        <a:lstStyle/>
        <a:p>
          <a:endParaRPr lang="en-US"/>
        </a:p>
      </dgm:t>
    </dgm:pt>
    <dgm:pt modelId="{26A713B4-5930-4BB4-B8C8-DF0C0584A3B1}">
      <dgm:prSet phldrT="[Text]"/>
      <dgm:spPr/>
      <dgm:t>
        <a:bodyPr/>
        <a:lstStyle/>
        <a:p>
          <a:r>
            <a:rPr lang="en-US" dirty="0"/>
            <a:t>Added Maintenance &amp; Replacement Costs</a:t>
          </a:r>
        </a:p>
      </dgm:t>
    </dgm:pt>
    <dgm:pt modelId="{F0F83D45-0C88-427F-BBCD-C7A54317247B}" type="parTrans" cxnId="{679621CB-BD15-4A75-BF4F-0D3D1D496C6D}">
      <dgm:prSet/>
      <dgm:spPr/>
      <dgm:t>
        <a:bodyPr/>
        <a:lstStyle/>
        <a:p>
          <a:endParaRPr lang="en-US"/>
        </a:p>
      </dgm:t>
    </dgm:pt>
    <dgm:pt modelId="{66EB78D4-0FBE-4F35-AAC0-8A04781ABDAC}" type="sibTrans" cxnId="{679621CB-BD15-4A75-BF4F-0D3D1D496C6D}">
      <dgm:prSet/>
      <dgm:spPr/>
      <dgm:t>
        <a:bodyPr/>
        <a:lstStyle/>
        <a:p>
          <a:endParaRPr lang="en-US"/>
        </a:p>
      </dgm:t>
    </dgm:pt>
    <dgm:pt modelId="{C419D356-9DAD-4A14-A531-763E10569B5A}">
      <dgm:prSet phldrT="[Text]"/>
      <dgm:spPr/>
      <dgm:t>
        <a:bodyPr/>
        <a:lstStyle/>
        <a:p>
          <a:r>
            <a:rPr lang="en-US" dirty="0"/>
            <a:t>Pay-as-you-go (Cash)</a:t>
          </a:r>
        </a:p>
      </dgm:t>
    </dgm:pt>
    <dgm:pt modelId="{F030749C-7750-490C-A5E7-D3A630C3C782}" type="parTrans" cxnId="{CCF52006-111A-4516-B8B0-A9BA236278E9}">
      <dgm:prSet/>
      <dgm:spPr/>
      <dgm:t>
        <a:bodyPr/>
        <a:lstStyle/>
        <a:p>
          <a:endParaRPr lang="en-US"/>
        </a:p>
      </dgm:t>
    </dgm:pt>
    <dgm:pt modelId="{EDE95C34-6F3A-4B3F-973A-55283DA071F5}" type="sibTrans" cxnId="{CCF52006-111A-4516-B8B0-A9BA236278E9}">
      <dgm:prSet/>
      <dgm:spPr/>
      <dgm:t>
        <a:bodyPr/>
        <a:lstStyle/>
        <a:p>
          <a:endParaRPr lang="en-US"/>
        </a:p>
      </dgm:t>
    </dgm:pt>
    <dgm:pt modelId="{87B18BCD-E186-4E6B-9219-EFD5BA38FDDD}">
      <dgm:prSet phldrT="[Text]"/>
      <dgm:spPr/>
      <dgm:t>
        <a:bodyPr/>
        <a:lstStyle/>
        <a:p>
          <a:r>
            <a:rPr lang="en-US" dirty="0"/>
            <a:t>Generational Inequity</a:t>
          </a:r>
        </a:p>
      </dgm:t>
    </dgm:pt>
    <dgm:pt modelId="{16EF2853-004A-4BA1-A33D-BFBCFC1CF64C}" type="parTrans" cxnId="{4A897455-3F57-4DD9-8263-0C5F6BC70A69}">
      <dgm:prSet/>
      <dgm:spPr/>
      <dgm:t>
        <a:bodyPr/>
        <a:lstStyle/>
        <a:p>
          <a:endParaRPr lang="en-US"/>
        </a:p>
      </dgm:t>
    </dgm:pt>
    <dgm:pt modelId="{C773AAB1-3FF4-4366-9015-758D24BE7E24}" type="sibTrans" cxnId="{4A897455-3F57-4DD9-8263-0C5F6BC70A69}">
      <dgm:prSet/>
      <dgm:spPr/>
      <dgm:t>
        <a:bodyPr/>
        <a:lstStyle/>
        <a:p>
          <a:endParaRPr lang="en-US"/>
        </a:p>
      </dgm:t>
    </dgm:pt>
    <dgm:pt modelId="{1A46EBFC-B8E7-42C7-9F13-A33CAC668EFE}">
      <dgm:prSet phldrT="[Text]"/>
      <dgm:spPr/>
      <dgm:t>
        <a:bodyPr/>
        <a:lstStyle/>
        <a:p>
          <a:r>
            <a:rPr lang="en-US" dirty="0"/>
            <a:t>No Interest costs</a:t>
          </a:r>
        </a:p>
      </dgm:t>
    </dgm:pt>
    <dgm:pt modelId="{4E0E7655-8235-497C-A7C1-FCD3325E1A71}" type="parTrans" cxnId="{DEA52E05-D0C1-4784-B625-D67AED436FCC}">
      <dgm:prSet/>
      <dgm:spPr/>
      <dgm:t>
        <a:bodyPr/>
        <a:lstStyle/>
        <a:p>
          <a:endParaRPr lang="en-US"/>
        </a:p>
      </dgm:t>
    </dgm:pt>
    <dgm:pt modelId="{92C11AFF-CE1A-4CF4-8AF4-9EF324A1BD40}" type="sibTrans" cxnId="{DEA52E05-D0C1-4784-B625-D67AED436FCC}">
      <dgm:prSet/>
      <dgm:spPr/>
      <dgm:t>
        <a:bodyPr/>
        <a:lstStyle/>
        <a:p>
          <a:endParaRPr lang="en-US"/>
        </a:p>
      </dgm:t>
    </dgm:pt>
    <dgm:pt modelId="{277E5207-685B-49F6-A7DA-79B0C40630B9}">
      <dgm:prSet phldrT="[Text]"/>
      <dgm:spPr/>
      <dgm:t>
        <a:bodyPr/>
        <a:lstStyle/>
        <a:p>
          <a:r>
            <a:rPr lang="en-US" dirty="0"/>
            <a:t>Pay-as-you-use (Debt)</a:t>
          </a:r>
        </a:p>
      </dgm:t>
    </dgm:pt>
    <dgm:pt modelId="{77E99C9F-830E-40B1-A867-DBDBEAAFF061}" type="parTrans" cxnId="{62E456A7-B78A-4CCC-B703-88B16658C5DA}">
      <dgm:prSet/>
      <dgm:spPr/>
      <dgm:t>
        <a:bodyPr/>
        <a:lstStyle/>
        <a:p>
          <a:endParaRPr lang="en-US"/>
        </a:p>
      </dgm:t>
    </dgm:pt>
    <dgm:pt modelId="{85092B06-0BB7-4DDC-AA6F-1A7B3EEEB109}" type="sibTrans" cxnId="{62E456A7-B78A-4CCC-B703-88B16658C5DA}">
      <dgm:prSet/>
      <dgm:spPr/>
      <dgm:t>
        <a:bodyPr/>
        <a:lstStyle/>
        <a:p>
          <a:endParaRPr lang="en-US"/>
        </a:p>
      </dgm:t>
    </dgm:pt>
    <dgm:pt modelId="{7DBCBB4F-B781-4475-ABC1-E90B1E54FF28}">
      <dgm:prSet phldrT="[Text]"/>
      <dgm:spPr/>
      <dgm:t>
        <a:bodyPr/>
        <a:lstStyle/>
        <a:p>
          <a:r>
            <a:rPr lang="en-US" dirty="0"/>
            <a:t>Generational Equity</a:t>
          </a:r>
        </a:p>
      </dgm:t>
    </dgm:pt>
    <dgm:pt modelId="{3362F60D-8C45-42D2-9F37-8B217AA87000}" type="parTrans" cxnId="{3C0AA6E8-909A-4984-AF5C-E5230F174E3E}">
      <dgm:prSet/>
      <dgm:spPr/>
      <dgm:t>
        <a:bodyPr/>
        <a:lstStyle/>
        <a:p>
          <a:endParaRPr lang="en-US"/>
        </a:p>
      </dgm:t>
    </dgm:pt>
    <dgm:pt modelId="{B95072E3-D977-44FE-B1D0-2E3ED7C9DD2D}" type="sibTrans" cxnId="{3C0AA6E8-909A-4984-AF5C-E5230F174E3E}">
      <dgm:prSet/>
      <dgm:spPr/>
      <dgm:t>
        <a:bodyPr/>
        <a:lstStyle/>
        <a:p>
          <a:endParaRPr lang="en-US"/>
        </a:p>
      </dgm:t>
    </dgm:pt>
    <dgm:pt modelId="{3027DD8A-DD74-436A-A29D-C7FDB901D83A}">
      <dgm:prSet phldrT="[Text]"/>
      <dgm:spPr/>
      <dgm:t>
        <a:bodyPr/>
        <a:lstStyle/>
        <a:p>
          <a:r>
            <a:rPr lang="en-US" dirty="0"/>
            <a:t>Interest Costs</a:t>
          </a:r>
        </a:p>
      </dgm:t>
    </dgm:pt>
    <dgm:pt modelId="{87EAC74A-1F70-4F49-8F27-948CCD678C36}" type="parTrans" cxnId="{8BEF8F82-C51B-4F9E-B088-F685763D06D6}">
      <dgm:prSet/>
      <dgm:spPr/>
      <dgm:t>
        <a:bodyPr/>
        <a:lstStyle/>
        <a:p>
          <a:endParaRPr lang="en-US"/>
        </a:p>
      </dgm:t>
    </dgm:pt>
    <dgm:pt modelId="{507DC859-107B-4673-BD16-C2A84097DF72}" type="sibTrans" cxnId="{8BEF8F82-C51B-4F9E-B088-F685763D06D6}">
      <dgm:prSet/>
      <dgm:spPr/>
      <dgm:t>
        <a:bodyPr/>
        <a:lstStyle/>
        <a:p>
          <a:endParaRPr lang="en-US"/>
        </a:p>
      </dgm:t>
    </dgm:pt>
    <dgm:pt modelId="{EB3353C1-8488-4D27-B791-0CC2EBE20E8D}">
      <dgm:prSet/>
      <dgm:spPr/>
      <dgm:t>
        <a:bodyPr/>
        <a:lstStyle/>
        <a:p>
          <a:r>
            <a:rPr lang="en-US" dirty="0"/>
            <a:t>Citizen Complaints</a:t>
          </a:r>
        </a:p>
      </dgm:t>
    </dgm:pt>
    <dgm:pt modelId="{BAA8944B-DA9F-4DDF-9F48-A5C6C4A75AA8}" type="parTrans" cxnId="{8E0FE75F-C138-479E-8FE8-70058E2294BE}">
      <dgm:prSet/>
      <dgm:spPr/>
      <dgm:t>
        <a:bodyPr/>
        <a:lstStyle/>
        <a:p>
          <a:endParaRPr lang="en-US"/>
        </a:p>
      </dgm:t>
    </dgm:pt>
    <dgm:pt modelId="{AC227B72-BF96-4B15-AAF7-D3E98D1B85DE}" type="sibTrans" cxnId="{8E0FE75F-C138-479E-8FE8-70058E2294BE}">
      <dgm:prSet/>
      <dgm:spPr/>
      <dgm:t>
        <a:bodyPr/>
        <a:lstStyle/>
        <a:p>
          <a:endParaRPr lang="en-US"/>
        </a:p>
      </dgm:t>
    </dgm:pt>
    <dgm:pt modelId="{8ED460E7-5896-4774-8476-8BE8A1EEE1F6}">
      <dgm:prSet/>
      <dgm:spPr/>
      <dgm:t>
        <a:bodyPr/>
        <a:lstStyle/>
        <a:p>
          <a:r>
            <a:rPr lang="en-US" dirty="0"/>
            <a:t>Inflationary pressure</a:t>
          </a:r>
        </a:p>
      </dgm:t>
    </dgm:pt>
    <dgm:pt modelId="{097B2D03-FDA4-464B-89B1-6775CA98EB77}" type="parTrans" cxnId="{2F1FF8A2-0892-475A-A3E4-B109A4E0D030}">
      <dgm:prSet/>
      <dgm:spPr/>
      <dgm:t>
        <a:bodyPr/>
        <a:lstStyle/>
        <a:p>
          <a:endParaRPr lang="en-US"/>
        </a:p>
      </dgm:t>
    </dgm:pt>
    <dgm:pt modelId="{B43A33B7-743D-4EBD-971E-CE3E5B2E9C39}" type="sibTrans" cxnId="{2F1FF8A2-0892-475A-A3E4-B109A4E0D030}">
      <dgm:prSet/>
      <dgm:spPr/>
      <dgm:t>
        <a:bodyPr/>
        <a:lstStyle/>
        <a:p>
          <a:endParaRPr lang="en-US"/>
        </a:p>
      </dgm:t>
    </dgm:pt>
    <dgm:pt modelId="{E232C79E-123B-42D9-80DA-CEE6736B7934}">
      <dgm:prSet/>
      <dgm:spPr/>
      <dgm:t>
        <a:bodyPr/>
        <a:lstStyle/>
        <a:p>
          <a:r>
            <a:rPr lang="en-US" dirty="0"/>
            <a:t>No Levy Limit Issue</a:t>
          </a:r>
        </a:p>
      </dgm:t>
    </dgm:pt>
    <dgm:pt modelId="{0E2BE229-A2E7-417F-B867-6CDD3A02900B}" type="parTrans" cxnId="{E8EB2CD9-E322-4250-92EB-D1184E34B2BA}">
      <dgm:prSet/>
      <dgm:spPr/>
      <dgm:t>
        <a:bodyPr/>
        <a:lstStyle/>
        <a:p>
          <a:endParaRPr lang="en-US"/>
        </a:p>
      </dgm:t>
    </dgm:pt>
    <dgm:pt modelId="{EEEE2FC4-A1C1-44BA-856E-195D8461F453}" type="sibTrans" cxnId="{E8EB2CD9-E322-4250-92EB-D1184E34B2BA}">
      <dgm:prSet/>
      <dgm:spPr/>
      <dgm:t>
        <a:bodyPr/>
        <a:lstStyle/>
        <a:p>
          <a:endParaRPr lang="en-US"/>
        </a:p>
      </dgm:t>
    </dgm:pt>
    <dgm:pt modelId="{689C60F8-3855-4B26-B7C2-C25AC2D983E0}">
      <dgm:prSet/>
      <dgm:spPr/>
      <dgm:t>
        <a:bodyPr/>
        <a:lstStyle/>
        <a:p>
          <a:r>
            <a:rPr lang="en-US" dirty="0"/>
            <a:t>Debt Capacity Concerns</a:t>
          </a:r>
        </a:p>
      </dgm:t>
    </dgm:pt>
    <dgm:pt modelId="{D4D79A2C-B33B-421C-A519-5DDD3974B9AB}" type="parTrans" cxnId="{A8A5B850-3B48-4C30-B444-CBC2D9612216}">
      <dgm:prSet/>
      <dgm:spPr/>
      <dgm:t>
        <a:bodyPr/>
        <a:lstStyle/>
        <a:p>
          <a:endParaRPr lang="en-US"/>
        </a:p>
      </dgm:t>
    </dgm:pt>
    <dgm:pt modelId="{F608962A-1313-420A-A65F-FFF29284D430}" type="sibTrans" cxnId="{A8A5B850-3B48-4C30-B444-CBC2D9612216}">
      <dgm:prSet/>
      <dgm:spPr/>
      <dgm:t>
        <a:bodyPr/>
        <a:lstStyle/>
        <a:p>
          <a:endParaRPr lang="en-US"/>
        </a:p>
      </dgm:t>
    </dgm:pt>
    <dgm:pt modelId="{6FC06B67-23DD-4CC9-AF11-5CA1F8ACA5A9}">
      <dgm:prSet/>
      <dgm:spPr/>
      <dgm:t>
        <a:bodyPr/>
        <a:lstStyle/>
        <a:p>
          <a:r>
            <a:rPr lang="en-US" dirty="0"/>
            <a:t>Grants may/may not be available</a:t>
          </a:r>
        </a:p>
      </dgm:t>
    </dgm:pt>
    <dgm:pt modelId="{EFD946C8-B77B-4380-9CC8-09803400AA4B}" type="parTrans" cxnId="{03648ED3-4E92-424E-8063-EFC7A2BFC7CA}">
      <dgm:prSet/>
      <dgm:spPr/>
      <dgm:t>
        <a:bodyPr/>
        <a:lstStyle/>
        <a:p>
          <a:endParaRPr lang="en-US"/>
        </a:p>
      </dgm:t>
    </dgm:pt>
    <dgm:pt modelId="{E950389A-B75D-4192-BBC5-B0B85DCA08A9}" type="sibTrans" cxnId="{03648ED3-4E92-424E-8063-EFC7A2BFC7CA}">
      <dgm:prSet/>
      <dgm:spPr/>
      <dgm:t>
        <a:bodyPr/>
        <a:lstStyle/>
        <a:p>
          <a:endParaRPr lang="en-US"/>
        </a:p>
      </dgm:t>
    </dgm:pt>
    <dgm:pt modelId="{7E1DA4C2-4C32-4EDC-BE41-2E143CBA784C}">
      <dgm:prSet/>
      <dgm:spPr/>
      <dgm:t>
        <a:bodyPr/>
        <a:lstStyle/>
        <a:p>
          <a:r>
            <a:rPr lang="en-US" dirty="0"/>
            <a:t>Tax Levy Limit Concerns</a:t>
          </a:r>
        </a:p>
      </dgm:t>
    </dgm:pt>
    <dgm:pt modelId="{97B36CCC-B29F-4370-A49C-60785247FD90}" type="sibTrans" cxnId="{7431BA93-2F6E-44DE-85D1-2B984C24CA75}">
      <dgm:prSet/>
      <dgm:spPr/>
      <dgm:t>
        <a:bodyPr/>
        <a:lstStyle/>
        <a:p>
          <a:endParaRPr lang="en-US"/>
        </a:p>
      </dgm:t>
    </dgm:pt>
    <dgm:pt modelId="{19B48B34-FDC4-4368-A64A-74D121171211}" type="parTrans" cxnId="{7431BA93-2F6E-44DE-85D1-2B984C24CA75}">
      <dgm:prSet/>
      <dgm:spPr/>
      <dgm:t>
        <a:bodyPr/>
        <a:lstStyle/>
        <a:p>
          <a:endParaRPr lang="en-US"/>
        </a:p>
      </dgm:t>
    </dgm:pt>
    <dgm:pt modelId="{122AF83C-C47B-4385-A49A-45319596A27E}" type="pres">
      <dgm:prSet presAssocID="{6EE8222E-BE32-4DB1-9A9A-CD483B86E9A0}" presName="theList" presStyleCnt="0">
        <dgm:presLayoutVars>
          <dgm:dir/>
          <dgm:animLvl val="lvl"/>
          <dgm:resizeHandles val="exact"/>
        </dgm:presLayoutVars>
      </dgm:prSet>
      <dgm:spPr/>
    </dgm:pt>
    <dgm:pt modelId="{3333113A-3CC3-4AD5-A809-CEA4ED81EC1F}" type="pres">
      <dgm:prSet presAssocID="{FBA9941B-2C6B-4EDB-AA36-FD70DA2D04B8}" presName="compNode" presStyleCnt="0"/>
      <dgm:spPr/>
    </dgm:pt>
    <dgm:pt modelId="{15CC40CA-1CF1-4EEC-B2DD-9B9429517FF6}" type="pres">
      <dgm:prSet presAssocID="{FBA9941B-2C6B-4EDB-AA36-FD70DA2D04B8}" presName="aNode" presStyleLbl="bgShp" presStyleIdx="0" presStyleCnt="3" custLinFactNeighborY="1134"/>
      <dgm:spPr/>
    </dgm:pt>
    <dgm:pt modelId="{34E3A476-D95A-488C-BBD9-F3100129BC4A}" type="pres">
      <dgm:prSet presAssocID="{FBA9941B-2C6B-4EDB-AA36-FD70DA2D04B8}" presName="textNode" presStyleLbl="bgShp" presStyleIdx="0" presStyleCnt="3"/>
      <dgm:spPr/>
    </dgm:pt>
    <dgm:pt modelId="{368D695F-BDCF-4CD2-B70D-929826167BBA}" type="pres">
      <dgm:prSet presAssocID="{FBA9941B-2C6B-4EDB-AA36-FD70DA2D04B8}" presName="compChildNode" presStyleCnt="0"/>
      <dgm:spPr/>
    </dgm:pt>
    <dgm:pt modelId="{A0750FA1-B48B-48C8-A119-24C8728BC8E4}" type="pres">
      <dgm:prSet presAssocID="{FBA9941B-2C6B-4EDB-AA36-FD70DA2D04B8}" presName="theInnerList" presStyleCnt="0"/>
      <dgm:spPr/>
    </dgm:pt>
    <dgm:pt modelId="{F43BDC8E-46E2-4225-830C-9D6F7456302B}" type="pres">
      <dgm:prSet presAssocID="{118AC04A-BD0D-4B22-B3C8-DE8F2C27E826}" presName="childNode" presStyleLbl="node1" presStyleIdx="0" presStyleCnt="12">
        <dgm:presLayoutVars>
          <dgm:bulletEnabled val="1"/>
        </dgm:presLayoutVars>
      </dgm:prSet>
      <dgm:spPr/>
    </dgm:pt>
    <dgm:pt modelId="{2D6606AA-A291-417A-8C31-3F0865E6DFD6}" type="pres">
      <dgm:prSet presAssocID="{118AC04A-BD0D-4B22-B3C8-DE8F2C27E826}" presName="aSpace2" presStyleCnt="0"/>
      <dgm:spPr/>
    </dgm:pt>
    <dgm:pt modelId="{66AA4EB2-C7FE-4A08-B08A-83F2E0EB486F}" type="pres">
      <dgm:prSet presAssocID="{26A713B4-5930-4BB4-B8C8-DF0C0584A3B1}" presName="childNode" presStyleLbl="node1" presStyleIdx="1" presStyleCnt="12">
        <dgm:presLayoutVars>
          <dgm:bulletEnabled val="1"/>
        </dgm:presLayoutVars>
      </dgm:prSet>
      <dgm:spPr/>
    </dgm:pt>
    <dgm:pt modelId="{EC698C60-DBFD-4C8B-AFB8-F1E24279CA08}" type="pres">
      <dgm:prSet presAssocID="{26A713B4-5930-4BB4-B8C8-DF0C0584A3B1}" presName="aSpace2" presStyleCnt="0"/>
      <dgm:spPr/>
    </dgm:pt>
    <dgm:pt modelId="{051AA876-507F-4A31-B425-B85A52A71959}" type="pres">
      <dgm:prSet presAssocID="{EB3353C1-8488-4D27-B791-0CC2EBE20E8D}" presName="childNode" presStyleLbl="node1" presStyleIdx="2" presStyleCnt="12">
        <dgm:presLayoutVars>
          <dgm:bulletEnabled val="1"/>
        </dgm:presLayoutVars>
      </dgm:prSet>
      <dgm:spPr/>
    </dgm:pt>
    <dgm:pt modelId="{05D1B470-A38A-4930-A520-2A52861598ED}" type="pres">
      <dgm:prSet presAssocID="{EB3353C1-8488-4D27-B791-0CC2EBE20E8D}" presName="aSpace2" presStyleCnt="0"/>
      <dgm:spPr/>
    </dgm:pt>
    <dgm:pt modelId="{A39C1D54-F253-4D85-A62A-D63B0CE38B60}" type="pres">
      <dgm:prSet presAssocID="{8ED460E7-5896-4774-8476-8BE8A1EEE1F6}" presName="childNode" presStyleLbl="node1" presStyleIdx="3" presStyleCnt="12">
        <dgm:presLayoutVars>
          <dgm:bulletEnabled val="1"/>
        </dgm:presLayoutVars>
      </dgm:prSet>
      <dgm:spPr/>
    </dgm:pt>
    <dgm:pt modelId="{CCE94342-90D1-4596-8361-6EA47145F917}" type="pres">
      <dgm:prSet presAssocID="{FBA9941B-2C6B-4EDB-AA36-FD70DA2D04B8}" presName="aSpace" presStyleCnt="0"/>
      <dgm:spPr/>
    </dgm:pt>
    <dgm:pt modelId="{F71326CB-BA4A-4496-BCE3-353D93FAE1A5}" type="pres">
      <dgm:prSet presAssocID="{C419D356-9DAD-4A14-A531-763E10569B5A}" presName="compNode" presStyleCnt="0"/>
      <dgm:spPr/>
    </dgm:pt>
    <dgm:pt modelId="{ACCEA6AA-1023-4DC0-B7A9-DECE9EDDC707}" type="pres">
      <dgm:prSet presAssocID="{C419D356-9DAD-4A14-A531-763E10569B5A}" presName="aNode" presStyleLbl="bgShp" presStyleIdx="1" presStyleCnt="3"/>
      <dgm:spPr/>
    </dgm:pt>
    <dgm:pt modelId="{C8EE9B4E-E08B-4FCD-87D1-4A80A7CD0E58}" type="pres">
      <dgm:prSet presAssocID="{C419D356-9DAD-4A14-A531-763E10569B5A}" presName="textNode" presStyleLbl="bgShp" presStyleIdx="1" presStyleCnt="3"/>
      <dgm:spPr/>
    </dgm:pt>
    <dgm:pt modelId="{D16F37D4-5A19-42A3-8DD2-C665EA573F96}" type="pres">
      <dgm:prSet presAssocID="{C419D356-9DAD-4A14-A531-763E10569B5A}" presName="compChildNode" presStyleCnt="0"/>
      <dgm:spPr/>
    </dgm:pt>
    <dgm:pt modelId="{D6FC2099-AF1D-46E5-88E3-A72E16BA76D9}" type="pres">
      <dgm:prSet presAssocID="{C419D356-9DAD-4A14-A531-763E10569B5A}" presName="theInnerList" presStyleCnt="0"/>
      <dgm:spPr/>
    </dgm:pt>
    <dgm:pt modelId="{E247252B-8111-4487-8828-EEF676853524}" type="pres">
      <dgm:prSet presAssocID="{87B18BCD-E186-4E6B-9219-EFD5BA38FDDD}" presName="childNode" presStyleLbl="node1" presStyleIdx="4" presStyleCnt="12">
        <dgm:presLayoutVars>
          <dgm:bulletEnabled val="1"/>
        </dgm:presLayoutVars>
      </dgm:prSet>
      <dgm:spPr/>
    </dgm:pt>
    <dgm:pt modelId="{3016C177-9078-4BE2-8B07-AEC3FEDDEE37}" type="pres">
      <dgm:prSet presAssocID="{87B18BCD-E186-4E6B-9219-EFD5BA38FDDD}" presName="aSpace2" presStyleCnt="0"/>
      <dgm:spPr/>
    </dgm:pt>
    <dgm:pt modelId="{30BF7931-DBF8-4612-B5F5-6BE930529E97}" type="pres">
      <dgm:prSet presAssocID="{1A46EBFC-B8E7-42C7-9F13-A33CAC668EFE}" presName="childNode" presStyleLbl="node1" presStyleIdx="5" presStyleCnt="12">
        <dgm:presLayoutVars>
          <dgm:bulletEnabled val="1"/>
        </dgm:presLayoutVars>
      </dgm:prSet>
      <dgm:spPr/>
    </dgm:pt>
    <dgm:pt modelId="{1F46AA37-33F2-4726-B6FF-483036BE8B05}" type="pres">
      <dgm:prSet presAssocID="{1A46EBFC-B8E7-42C7-9F13-A33CAC668EFE}" presName="aSpace2" presStyleCnt="0"/>
      <dgm:spPr/>
    </dgm:pt>
    <dgm:pt modelId="{18D3EB87-1179-4D9E-B497-87C65F7D5B05}" type="pres">
      <dgm:prSet presAssocID="{7E1DA4C2-4C32-4EDC-BE41-2E143CBA784C}" presName="childNode" presStyleLbl="node1" presStyleIdx="6" presStyleCnt="12">
        <dgm:presLayoutVars>
          <dgm:bulletEnabled val="1"/>
        </dgm:presLayoutVars>
      </dgm:prSet>
      <dgm:spPr/>
    </dgm:pt>
    <dgm:pt modelId="{710F0DA2-14B5-40A1-BDCB-F9E56435CB6C}" type="pres">
      <dgm:prSet presAssocID="{7E1DA4C2-4C32-4EDC-BE41-2E143CBA784C}" presName="aSpace2" presStyleCnt="0"/>
      <dgm:spPr/>
    </dgm:pt>
    <dgm:pt modelId="{5EFB16D6-2577-4CB1-A951-41883EAD327C}" type="pres">
      <dgm:prSet presAssocID="{6FC06B67-23DD-4CC9-AF11-5CA1F8ACA5A9}" presName="childNode" presStyleLbl="node1" presStyleIdx="7" presStyleCnt="12">
        <dgm:presLayoutVars>
          <dgm:bulletEnabled val="1"/>
        </dgm:presLayoutVars>
      </dgm:prSet>
      <dgm:spPr/>
    </dgm:pt>
    <dgm:pt modelId="{B394ED6F-5858-4719-BBD9-DBA3185C27BD}" type="pres">
      <dgm:prSet presAssocID="{C419D356-9DAD-4A14-A531-763E10569B5A}" presName="aSpace" presStyleCnt="0"/>
      <dgm:spPr/>
    </dgm:pt>
    <dgm:pt modelId="{665724AE-D5A3-4F81-8DC7-36B958E8781A}" type="pres">
      <dgm:prSet presAssocID="{277E5207-685B-49F6-A7DA-79B0C40630B9}" presName="compNode" presStyleCnt="0"/>
      <dgm:spPr/>
    </dgm:pt>
    <dgm:pt modelId="{1A493FBC-8858-45E5-A2EF-D7733534446C}" type="pres">
      <dgm:prSet presAssocID="{277E5207-685B-49F6-A7DA-79B0C40630B9}" presName="aNode" presStyleLbl="bgShp" presStyleIdx="2" presStyleCnt="3"/>
      <dgm:spPr/>
    </dgm:pt>
    <dgm:pt modelId="{739373B9-B51F-4327-B51E-A33214BFA34E}" type="pres">
      <dgm:prSet presAssocID="{277E5207-685B-49F6-A7DA-79B0C40630B9}" presName="textNode" presStyleLbl="bgShp" presStyleIdx="2" presStyleCnt="3"/>
      <dgm:spPr/>
    </dgm:pt>
    <dgm:pt modelId="{31E6511E-7082-4070-A7CF-8A8ABFDCF43D}" type="pres">
      <dgm:prSet presAssocID="{277E5207-685B-49F6-A7DA-79B0C40630B9}" presName="compChildNode" presStyleCnt="0"/>
      <dgm:spPr/>
    </dgm:pt>
    <dgm:pt modelId="{0532AB46-BB67-4317-B427-3436ECC5A4E6}" type="pres">
      <dgm:prSet presAssocID="{277E5207-685B-49F6-A7DA-79B0C40630B9}" presName="theInnerList" presStyleCnt="0"/>
      <dgm:spPr/>
    </dgm:pt>
    <dgm:pt modelId="{BFB3822B-7877-4409-BD0C-28D9933619E7}" type="pres">
      <dgm:prSet presAssocID="{7DBCBB4F-B781-4475-ABC1-E90B1E54FF28}" presName="childNode" presStyleLbl="node1" presStyleIdx="8" presStyleCnt="12">
        <dgm:presLayoutVars>
          <dgm:bulletEnabled val="1"/>
        </dgm:presLayoutVars>
      </dgm:prSet>
      <dgm:spPr/>
    </dgm:pt>
    <dgm:pt modelId="{6CE97D4C-36F8-4AC7-A01B-1C28EC25E4B4}" type="pres">
      <dgm:prSet presAssocID="{7DBCBB4F-B781-4475-ABC1-E90B1E54FF28}" presName="aSpace2" presStyleCnt="0"/>
      <dgm:spPr/>
    </dgm:pt>
    <dgm:pt modelId="{1CFE9E0A-F614-45E0-96FB-319BBA617425}" type="pres">
      <dgm:prSet presAssocID="{3027DD8A-DD74-436A-A29D-C7FDB901D83A}" presName="childNode" presStyleLbl="node1" presStyleIdx="9" presStyleCnt="12">
        <dgm:presLayoutVars>
          <dgm:bulletEnabled val="1"/>
        </dgm:presLayoutVars>
      </dgm:prSet>
      <dgm:spPr/>
    </dgm:pt>
    <dgm:pt modelId="{B9C764D2-C132-440B-AB49-6C407B99E324}" type="pres">
      <dgm:prSet presAssocID="{3027DD8A-DD74-436A-A29D-C7FDB901D83A}" presName="aSpace2" presStyleCnt="0"/>
      <dgm:spPr/>
    </dgm:pt>
    <dgm:pt modelId="{726B1513-7A5C-4ECA-B204-652F53618F82}" type="pres">
      <dgm:prSet presAssocID="{E232C79E-123B-42D9-80DA-CEE6736B7934}" presName="childNode" presStyleLbl="node1" presStyleIdx="10" presStyleCnt="12">
        <dgm:presLayoutVars>
          <dgm:bulletEnabled val="1"/>
        </dgm:presLayoutVars>
      </dgm:prSet>
      <dgm:spPr/>
    </dgm:pt>
    <dgm:pt modelId="{B1319567-1AD0-4011-9A45-66521DC941DF}" type="pres">
      <dgm:prSet presAssocID="{E232C79E-123B-42D9-80DA-CEE6736B7934}" presName="aSpace2" presStyleCnt="0"/>
      <dgm:spPr/>
    </dgm:pt>
    <dgm:pt modelId="{0135B227-1D4D-4D4B-ABCE-D8B7B8DA10BD}" type="pres">
      <dgm:prSet presAssocID="{689C60F8-3855-4B26-B7C2-C25AC2D983E0}" presName="childNode" presStyleLbl="node1" presStyleIdx="11" presStyleCnt="12">
        <dgm:presLayoutVars>
          <dgm:bulletEnabled val="1"/>
        </dgm:presLayoutVars>
      </dgm:prSet>
      <dgm:spPr/>
    </dgm:pt>
  </dgm:ptLst>
  <dgm:cxnLst>
    <dgm:cxn modelId="{DEA52E05-D0C1-4784-B625-D67AED436FCC}" srcId="{C419D356-9DAD-4A14-A531-763E10569B5A}" destId="{1A46EBFC-B8E7-42C7-9F13-A33CAC668EFE}" srcOrd="1" destOrd="0" parTransId="{4E0E7655-8235-497C-A7C1-FCD3325E1A71}" sibTransId="{92C11AFF-CE1A-4CF4-8AF4-9EF324A1BD40}"/>
    <dgm:cxn modelId="{CCF52006-111A-4516-B8B0-A9BA236278E9}" srcId="{6EE8222E-BE32-4DB1-9A9A-CD483B86E9A0}" destId="{C419D356-9DAD-4A14-A531-763E10569B5A}" srcOrd="1" destOrd="0" parTransId="{F030749C-7750-490C-A5E7-D3A630C3C782}" sibTransId="{EDE95C34-6F3A-4B3F-973A-55283DA071F5}"/>
    <dgm:cxn modelId="{D995FF08-B41E-46FA-B88B-350E7419DDFB}" srcId="{6EE8222E-BE32-4DB1-9A9A-CD483B86E9A0}" destId="{FBA9941B-2C6B-4EDB-AA36-FD70DA2D04B8}" srcOrd="0" destOrd="0" parTransId="{15652B08-CB5A-451F-BC02-CC9CB0D29C6A}" sibTransId="{1F82FBC9-F1AA-40DA-828D-D35538A972C2}"/>
    <dgm:cxn modelId="{F50C0715-3CAF-4D48-8109-D57BA3868F3D}" type="presOf" srcId="{1A46EBFC-B8E7-42C7-9F13-A33CAC668EFE}" destId="{30BF7931-DBF8-4612-B5F5-6BE930529E97}" srcOrd="0" destOrd="0" presId="urn:microsoft.com/office/officeart/2005/8/layout/lProcess2"/>
    <dgm:cxn modelId="{79F0FD25-96E5-49C3-86BB-FC553BF5BF27}" type="presOf" srcId="{C419D356-9DAD-4A14-A531-763E10569B5A}" destId="{ACCEA6AA-1023-4DC0-B7A9-DECE9EDDC707}" srcOrd="0" destOrd="0" presId="urn:microsoft.com/office/officeart/2005/8/layout/lProcess2"/>
    <dgm:cxn modelId="{6A7A423A-2244-40D0-9A8D-7EA201A42AA8}" type="presOf" srcId="{277E5207-685B-49F6-A7DA-79B0C40630B9}" destId="{739373B9-B51F-4327-B51E-A33214BFA34E}" srcOrd="1" destOrd="0" presId="urn:microsoft.com/office/officeart/2005/8/layout/lProcess2"/>
    <dgm:cxn modelId="{12C6053E-942B-4D3E-8520-47A04C42F794}" type="presOf" srcId="{7E1DA4C2-4C32-4EDC-BE41-2E143CBA784C}" destId="{18D3EB87-1179-4D9E-B497-87C65F7D5B05}" srcOrd="0" destOrd="0" presId="urn:microsoft.com/office/officeart/2005/8/layout/lProcess2"/>
    <dgm:cxn modelId="{8E0FE75F-C138-479E-8FE8-70058E2294BE}" srcId="{FBA9941B-2C6B-4EDB-AA36-FD70DA2D04B8}" destId="{EB3353C1-8488-4D27-B791-0CC2EBE20E8D}" srcOrd="2" destOrd="0" parTransId="{BAA8944B-DA9F-4DDF-9F48-A5C6C4A75AA8}" sibTransId="{AC227B72-BF96-4B15-AAF7-D3E98D1B85DE}"/>
    <dgm:cxn modelId="{5EA38961-DC2F-4465-AA26-E129A2CBE3CA}" type="presOf" srcId="{6FC06B67-23DD-4CC9-AF11-5CA1F8ACA5A9}" destId="{5EFB16D6-2577-4CB1-A951-41883EAD327C}" srcOrd="0" destOrd="0" presId="urn:microsoft.com/office/officeart/2005/8/layout/lProcess2"/>
    <dgm:cxn modelId="{E0581A45-A814-403B-9A9B-DA1823011F32}" type="presOf" srcId="{277E5207-685B-49F6-A7DA-79B0C40630B9}" destId="{1A493FBC-8858-45E5-A2EF-D7733534446C}" srcOrd="0" destOrd="0" presId="urn:microsoft.com/office/officeart/2005/8/layout/lProcess2"/>
    <dgm:cxn modelId="{3F9E0F68-0CFB-4DFC-A8EA-085EE0B07F75}" type="presOf" srcId="{FBA9941B-2C6B-4EDB-AA36-FD70DA2D04B8}" destId="{15CC40CA-1CF1-4EEC-B2DD-9B9429517FF6}" srcOrd="0" destOrd="0" presId="urn:microsoft.com/office/officeart/2005/8/layout/lProcess2"/>
    <dgm:cxn modelId="{A8A5B850-3B48-4C30-B444-CBC2D9612216}" srcId="{277E5207-685B-49F6-A7DA-79B0C40630B9}" destId="{689C60F8-3855-4B26-B7C2-C25AC2D983E0}" srcOrd="3" destOrd="0" parTransId="{D4D79A2C-B33B-421C-A519-5DDD3974B9AB}" sibTransId="{F608962A-1313-420A-A65F-FFF29284D430}"/>
    <dgm:cxn modelId="{4A897455-3F57-4DD9-8263-0C5F6BC70A69}" srcId="{C419D356-9DAD-4A14-A531-763E10569B5A}" destId="{87B18BCD-E186-4E6B-9219-EFD5BA38FDDD}" srcOrd="0" destOrd="0" parTransId="{16EF2853-004A-4BA1-A33D-BFBCFC1CF64C}" sibTransId="{C773AAB1-3FF4-4366-9015-758D24BE7E24}"/>
    <dgm:cxn modelId="{7E2E0857-B68F-4E95-B08F-BBA51B2EF3A2}" type="presOf" srcId="{118AC04A-BD0D-4B22-B3C8-DE8F2C27E826}" destId="{F43BDC8E-46E2-4225-830C-9D6F7456302B}" srcOrd="0" destOrd="0" presId="urn:microsoft.com/office/officeart/2005/8/layout/lProcess2"/>
    <dgm:cxn modelId="{DF7B8458-E8CC-4C9B-A067-6D820243853C}" type="presOf" srcId="{E232C79E-123B-42D9-80DA-CEE6736B7934}" destId="{726B1513-7A5C-4ECA-B204-652F53618F82}" srcOrd="0" destOrd="0" presId="urn:microsoft.com/office/officeart/2005/8/layout/lProcess2"/>
    <dgm:cxn modelId="{85AE3F7D-96B2-4B7B-81C8-36F33436D1F8}" type="presOf" srcId="{3027DD8A-DD74-436A-A29D-C7FDB901D83A}" destId="{1CFE9E0A-F614-45E0-96FB-319BBA617425}" srcOrd="0" destOrd="0" presId="urn:microsoft.com/office/officeart/2005/8/layout/lProcess2"/>
    <dgm:cxn modelId="{6C47847F-E702-401D-A10F-9A429EEC9AD3}" type="presOf" srcId="{689C60F8-3855-4B26-B7C2-C25AC2D983E0}" destId="{0135B227-1D4D-4D4B-ABCE-D8B7B8DA10BD}" srcOrd="0" destOrd="0" presId="urn:microsoft.com/office/officeart/2005/8/layout/lProcess2"/>
    <dgm:cxn modelId="{8BEF8F82-C51B-4F9E-B088-F685763D06D6}" srcId="{277E5207-685B-49F6-A7DA-79B0C40630B9}" destId="{3027DD8A-DD74-436A-A29D-C7FDB901D83A}" srcOrd="1" destOrd="0" parTransId="{87EAC74A-1F70-4F49-8F27-948CCD678C36}" sibTransId="{507DC859-107B-4673-BD16-C2A84097DF72}"/>
    <dgm:cxn modelId="{D3365288-F589-4EF3-BB17-58346148520C}" type="presOf" srcId="{EB3353C1-8488-4D27-B791-0CC2EBE20E8D}" destId="{051AA876-507F-4A31-B425-B85A52A71959}" srcOrd="0" destOrd="0" presId="urn:microsoft.com/office/officeart/2005/8/layout/lProcess2"/>
    <dgm:cxn modelId="{7431BA93-2F6E-44DE-85D1-2B984C24CA75}" srcId="{C419D356-9DAD-4A14-A531-763E10569B5A}" destId="{7E1DA4C2-4C32-4EDC-BE41-2E143CBA784C}" srcOrd="2" destOrd="0" parTransId="{19B48B34-FDC4-4368-A64A-74D121171211}" sibTransId="{97B36CCC-B29F-4370-A49C-60785247FD90}"/>
    <dgm:cxn modelId="{7C9C9596-F756-462C-A24A-E133C8AE9F22}" type="presOf" srcId="{FBA9941B-2C6B-4EDB-AA36-FD70DA2D04B8}" destId="{34E3A476-D95A-488C-BBD9-F3100129BC4A}" srcOrd="1" destOrd="0" presId="urn:microsoft.com/office/officeart/2005/8/layout/lProcess2"/>
    <dgm:cxn modelId="{52D2DF99-F178-47B9-9FFB-81CE12996C92}" type="presOf" srcId="{26A713B4-5930-4BB4-B8C8-DF0C0584A3B1}" destId="{66AA4EB2-C7FE-4A08-B08A-83F2E0EB486F}" srcOrd="0" destOrd="0" presId="urn:microsoft.com/office/officeart/2005/8/layout/lProcess2"/>
    <dgm:cxn modelId="{81DC0E9D-0912-41E2-BB8E-928B1E65069D}" type="presOf" srcId="{C419D356-9DAD-4A14-A531-763E10569B5A}" destId="{C8EE9B4E-E08B-4FCD-87D1-4A80A7CD0E58}" srcOrd="1" destOrd="0" presId="urn:microsoft.com/office/officeart/2005/8/layout/lProcess2"/>
    <dgm:cxn modelId="{2F1FF8A2-0892-475A-A3E4-B109A4E0D030}" srcId="{FBA9941B-2C6B-4EDB-AA36-FD70DA2D04B8}" destId="{8ED460E7-5896-4774-8476-8BE8A1EEE1F6}" srcOrd="3" destOrd="0" parTransId="{097B2D03-FDA4-464B-89B1-6775CA98EB77}" sibTransId="{B43A33B7-743D-4EBD-971E-CE3E5B2E9C39}"/>
    <dgm:cxn modelId="{3B25A3A6-3B09-4F22-A25C-3835F5BFBFA8}" srcId="{FBA9941B-2C6B-4EDB-AA36-FD70DA2D04B8}" destId="{118AC04A-BD0D-4B22-B3C8-DE8F2C27E826}" srcOrd="0" destOrd="0" parTransId="{D0EFAD28-4446-4AD3-95F7-83EF96B763A2}" sibTransId="{39401470-0B40-483C-BC52-4320B32FC1D3}"/>
    <dgm:cxn modelId="{62E456A7-B78A-4CCC-B703-88B16658C5DA}" srcId="{6EE8222E-BE32-4DB1-9A9A-CD483B86E9A0}" destId="{277E5207-685B-49F6-A7DA-79B0C40630B9}" srcOrd="2" destOrd="0" parTransId="{77E99C9F-830E-40B1-A867-DBDBEAAFF061}" sibTransId="{85092B06-0BB7-4DDC-AA6F-1A7B3EEEB109}"/>
    <dgm:cxn modelId="{B9ECA9A8-F792-42B5-A262-BD2EA42EDF96}" type="presOf" srcId="{8ED460E7-5896-4774-8476-8BE8A1EEE1F6}" destId="{A39C1D54-F253-4D85-A62A-D63B0CE38B60}" srcOrd="0" destOrd="0" presId="urn:microsoft.com/office/officeart/2005/8/layout/lProcess2"/>
    <dgm:cxn modelId="{F5A031AF-7965-4193-AC9A-5DE016E8EE63}" type="presOf" srcId="{6EE8222E-BE32-4DB1-9A9A-CD483B86E9A0}" destId="{122AF83C-C47B-4385-A49A-45319596A27E}" srcOrd="0" destOrd="0" presId="urn:microsoft.com/office/officeart/2005/8/layout/lProcess2"/>
    <dgm:cxn modelId="{679621CB-BD15-4A75-BF4F-0D3D1D496C6D}" srcId="{FBA9941B-2C6B-4EDB-AA36-FD70DA2D04B8}" destId="{26A713B4-5930-4BB4-B8C8-DF0C0584A3B1}" srcOrd="1" destOrd="0" parTransId="{F0F83D45-0C88-427F-BBCD-C7A54317247B}" sibTransId="{66EB78D4-0FBE-4F35-AAC0-8A04781ABDAC}"/>
    <dgm:cxn modelId="{03648ED3-4E92-424E-8063-EFC7A2BFC7CA}" srcId="{C419D356-9DAD-4A14-A531-763E10569B5A}" destId="{6FC06B67-23DD-4CC9-AF11-5CA1F8ACA5A9}" srcOrd="3" destOrd="0" parTransId="{EFD946C8-B77B-4380-9CC8-09803400AA4B}" sibTransId="{E950389A-B75D-4192-BBC5-B0B85DCA08A9}"/>
    <dgm:cxn modelId="{E8EB2CD9-E322-4250-92EB-D1184E34B2BA}" srcId="{277E5207-685B-49F6-A7DA-79B0C40630B9}" destId="{E232C79E-123B-42D9-80DA-CEE6736B7934}" srcOrd="2" destOrd="0" parTransId="{0E2BE229-A2E7-417F-B867-6CDD3A02900B}" sibTransId="{EEEE2FC4-A1C1-44BA-856E-195D8461F453}"/>
    <dgm:cxn modelId="{2CC0ADE4-FE35-4D62-AF23-0370A45998DC}" type="presOf" srcId="{87B18BCD-E186-4E6B-9219-EFD5BA38FDDD}" destId="{E247252B-8111-4487-8828-EEF676853524}" srcOrd="0" destOrd="0" presId="urn:microsoft.com/office/officeart/2005/8/layout/lProcess2"/>
    <dgm:cxn modelId="{3C0AA6E8-909A-4984-AF5C-E5230F174E3E}" srcId="{277E5207-685B-49F6-A7DA-79B0C40630B9}" destId="{7DBCBB4F-B781-4475-ABC1-E90B1E54FF28}" srcOrd="0" destOrd="0" parTransId="{3362F60D-8C45-42D2-9F37-8B217AA87000}" sibTransId="{B95072E3-D977-44FE-B1D0-2E3ED7C9DD2D}"/>
    <dgm:cxn modelId="{C512B1F9-104E-4482-8ACC-072735A5EF76}" type="presOf" srcId="{7DBCBB4F-B781-4475-ABC1-E90B1E54FF28}" destId="{BFB3822B-7877-4409-BD0C-28D9933619E7}" srcOrd="0" destOrd="0" presId="urn:microsoft.com/office/officeart/2005/8/layout/lProcess2"/>
    <dgm:cxn modelId="{0658C0A6-EDC8-4DB9-A33D-5669017D2FCE}" type="presParOf" srcId="{122AF83C-C47B-4385-A49A-45319596A27E}" destId="{3333113A-3CC3-4AD5-A809-CEA4ED81EC1F}" srcOrd="0" destOrd="0" presId="urn:microsoft.com/office/officeart/2005/8/layout/lProcess2"/>
    <dgm:cxn modelId="{49B3A41E-0871-4F5A-BA84-8CF02F004AE0}" type="presParOf" srcId="{3333113A-3CC3-4AD5-A809-CEA4ED81EC1F}" destId="{15CC40CA-1CF1-4EEC-B2DD-9B9429517FF6}" srcOrd="0" destOrd="0" presId="urn:microsoft.com/office/officeart/2005/8/layout/lProcess2"/>
    <dgm:cxn modelId="{4C7D99E4-04DE-46CB-8247-C7996463AE47}" type="presParOf" srcId="{3333113A-3CC3-4AD5-A809-CEA4ED81EC1F}" destId="{34E3A476-D95A-488C-BBD9-F3100129BC4A}" srcOrd="1" destOrd="0" presId="urn:microsoft.com/office/officeart/2005/8/layout/lProcess2"/>
    <dgm:cxn modelId="{94CFBB95-BFE5-4EE6-A298-9A4D12D16767}" type="presParOf" srcId="{3333113A-3CC3-4AD5-A809-CEA4ED81EC1F}" destId="{368D695F-BDCF-4CD2-B70D-929826167BBA}" srcOrd="2" destOrd="0" presId="urn:microsoft.com/office/officeart/2005/8/layout/lProcess2"/>
    <dgm:cxn modelId="{1C0E249E-F933-423C-AC7C-B447CE73933B}" type="presParOf" srcId="{368D695F-BDCF-4CD2-B70D-929826167BBA}" destId="{A0750FA1-B48B-48C8-A119-24C8728BC8E4}" srcOrd="0" destOrd="0" presId="urn:microsoft.com/office/officeart/2005/8/layout/lProcess2"/>
    <dgm:cxn modelId="{8D52772D-76F2-4E27-A33D-4700AB42CED9}" type="presParOf" srcId="{A0750FA1-B48B-48C8-A119-24C8728BC8E4}" destId="{F43BDC8E-46E2-4225-830C-9D6F7456302B}" srcOrd="0" destOrd="0" presId="urn:microsoft.com/office/officeart/2005/8/layout/lProcess2"/>
    <dgm:cxn modelId="{5C67B4ED-4F60-407E-AE78-CF8412BDD278}" type="presParOf" srcId="{A0750FA1-B48B-48C8-A119-24C8728BC8E4}" destId="{2D6606AA-A291-417A-8C31-3F0865E6DFD6}" srcOrd="1" destOrd="0" presId="urn:microsoft.com/office/officeart/2005/8/layout/lProcess2"/>
    <dgm:cxn modelId="{E7D2C002-D458-4D82-B3BD-A3B8CCA4832B}" type="presParOf" srcId="{A0750FA1-B48B-48C8-A119-24C8728BC8E4}" destId="{66AA4EB2-C7FE-4A08-B08A-83F2E0EB486F}" srcOrd="2" destOrd="0" presId="urn:microsoft.com/office/officeart/2005/8/layout/lProcess2"/>
    <dgm:cxn modelId="{6999C083-22CF-40F4-9E70-6DFC8E07176B}" type="presParOf" srcId="{A0750FA1-B48B-48C8-A119-24C8728BC8E4}" destId="{EC698C60-DBFD-4C8B-AFB8-F1E24279CA08}" srcOrd="3" destOrd="0" presId="urn:microsoft.com/office/officeart/2005/8/layout/lProcess2"/>
    <dgm:cxn modelId="{E86D1913-75B6-4A71-82F7-5A7FD022DDCA}" type="presParOf" srcId="{A0750FA1-B48B-48C8-A119-24C8728BC8E4}" destId="{051AA876-507F-4A31-B425-B85A52A71959}" srcOrd="4" destOrd="0" presId="urn:microsoft.com/office/officeart/2005/8/layout/lProcess2"/>
    <dgm:cxn modelId="{61105549-D2F7-467C-9075-C24FEB81D436}" type="presParOf" srcId="{A0750FA1-B48B-48C8-A119-24C8728BC8E4}" destId="{05D1B470-A38A-4930-A520-2A52861598ED}" srcOrd="5" destOrd="0" presId="urn:microsoft.com/office/officeart/2005/8/layout/lProcess2"/>
    <dgm:cxn modelId="{D00DC8A7-9B53-4D31-B9BA-294404C4715A}" type="presParOf" srcId="{A0750FA1-B48B-48C8-A119-24C8728BC8E4}" destId="{A39C1D54-F253-4D85-A62A-D63B0CE38B60}" srcOrd="6" destOrd="0" presId="urn:microsoft.com/office/officeart/2005/8/layout/lProcess2"/>
    <dgm:cxn modelId="{6BF8908A-478C-407F-8AF4-862778A35EF4}" type="presParOf" srcId="{122AF83C-C47B-4385-A49A-45319596A27E}" destId="{CCE94342-90D1-4596-8361-6EA47145F917}" srcOrd="1" destOrd="0" presId="urn:microsoft.com/office/officeart/2005/8/layout/lProcess2"/>
    <dgm:cxn modelId="{81002CC4-8481-42EE-A23E-66611CE76628}" type="presParOf" srcId="{122AF83C-C47B-4385-A49A-45319596A27E}" destId="{F71326CB-BA4A-4496-BCE3-353D93FAE1A5}" srcOrd="2" destOrd="0" presId="urn:microsoft.com/office/officeart/2005/8/layout/lProcess2"/>
    <dgm:cxn modelId="{B1FDCA11-3804-4169-87DD-46CEEA28A649}" type="presParOf" srcId="{F71326CB-BA4A-4496-BCE3-353D93FAE1A5}" destId="{ACCEA6AA-1023-4DC0-B7A9-DECE9EDDC707}" srcOrd="0" destOrd="0" presId="urn:microsoft.com/office/officeart/2005/8/layout/lProcess2"/>
    <dgm:cxn modelId="{3439A562-848A-472C-8C95-9C4655FEB72E}" type="presParOf" srcId="{F71326CB-BA4A-4496-BCE3-353D93FAE1A5}" destId="{C8EE9B4E-E08B-4FCD-87D1-4A80A7CD0E58}" srcOrd="1" destOrd="0" presId="urn:microsoft.com/office/officeart/2005/8/layout/lProcess2"/>
    <dgm:cxn modelId="{52A493C1-4223-48FB-A0F8-07AC2D8165A1}" type="presParOf" srcId="{F71326CB-BA4A-4496-BCE3-353D93FAE1A5}" destId="{D16F37D4-5A19-42A3-8DD2-C665EA573F96}" srcOrd="2" destOrd="0" presId="urn:microsoft.com/office/officeart/2005/8/layout/lProcess2"/>
    <dgm:cxn modelId="{FD98EBF1-F773-46F9-AA91-72359631BD51}" type="presParOf" srcId="{D16F37D4-5A19-42A3-8DD2-C665EA573F96}" destId="{D6FC2099-AF1D-46E5-88E3-A72E16BA76D9}" srcOrd="0" destOrd="0" presId="urn:microsoft.com/office/officeart/2005/8/layout/lProcess2"/>
    <dgm:cxn modelId="{25DA6B88-151F-49E6-95AE-EDB3013FA39B}" type="presParOf" srcId="{D6FC2099-AF1D-46E5-88E3-A72E16BA76D9}" destId="{E247252B-8111-4487-8828-EEF676853524}" srcOrd="0" destOrd="0" presId="urn:microsoft.com/office/officeart/2005/8/layout/lProcess2"/>
    <dgm:cxn modelId="{F16BF954-4C14-4870-AD06-FB1B3795998A}" type="presParOf" srcId="{D6FC2099-AF1D-46E5-88E3-A72E16BA76D9}" destId="{3016C177-9078-4BE2-8B07-AEC3FEDDEE37}" srcOrd="1" destOrd="0" presId="urn:microsoft.com/office/officeart/2005/8/layout/lProcess2"/>
    <dgm:cxn modelId="{9515CB4D-EFB0-4094-B7A9-0B8E220CBC23}" type="presParOf" srcId="{D6FC2099-AF1D-46E5-88E3-A72E16BA76D9}" destId="{30BF7931-DBF8-4612-B5F5-6BE930529E97}" srcOrd="2" destOrd="0" presId="urn:microsoft.com/office/officeart/2005/8/layout/lProcess2"/>
    <dgm:cxn modelId="{8B653189-CA9B-494A-93E4-54E511147E13}" type="presParOf" srcId="{D6FC2099-AF1D-46E5-88E3-A72E16BA76D9}" destId="{1F46AA37-33F2-4726-B6FF-483036BE8B05}" srcOrd="3" destOrd="0" presId="urn:microsoft.com/office/officeart/2005/8/layout/lProcess2"/>
    <dgm:cxn modelId="{24C236D9-C7DB-48E2-97BF-F1C02426A65E}" type="presParOf" srcId="{D6FC2099-AF1D-46E5-88E3-A72E16BA76D9}" destId="{18D3EB87-1179-4D9E-B497-87C65F7D5B05}" srcOrd="4" destOrd="0" presId="urn:microsoft.com/office/officeart/2005/8/layout/lProcess2"/>
    <dgm:cxn modelId="{E6337562-6F5F-4B50-9086-DE6B2C2D06EA}" type="presParOf" srcId="{D6FC2099-AF1D-46E5-88E3-A72E16BA76D9}" destId="{710F0DA2-14B5-40A1-BDCB-F9E56435CB6C}" srcOrd="5" destOrd="0" presId="urn:microsoft.com/office/officeart/2005/8/layout/lProcess2"/>
    <dgm:cxn modelId="{C33E6F6C-C669-4645-AC8E-4C37741581F2}" type="presParOf" srcId="{D6FC2099-AF1D-46E5-88E3-A72E16BA76D9}" destId="{5EFB16D6-2577-4CB1-A951-41883EAD327C}" srcOrd="6" destOrd="0" presId="urn:microsoft.com/office/officeart/2005/8/layout/lProcess2"/>
    <dgm:cxn modelId="{4FB023D2-CCA2-46ED-91C3-ACB11A973C93}" type="presParOf" srcId="{122AF83C-C47B-4385-A49A-45319596A27E}" destId="{B394ED6F-5858-4719-BBD9-DBA3185C27BD}" srcOrd="3" destOrd="0" presId="urn:microsoft.com/office/officeart/2005/8/layout/lProcess2"/>
    <dgm:cxn modelId="{E8A9313B-8416-4181-9B1B-0AAF9E8270D9}" type="presParOf" srcId="{122AF83C-C47B-4385-A49A-45319596A27E}" destId="{665724AE-D5A3-4F81-8DC7-36B958E8781A}" srcOrd="4" destOrd="0" presId="urn:microsoft.com/office/officeart/2005/8/layout/lProcess2"/>
    <dgm:cxn modelId="{2BDA7BF1-2012-487E-A37C-24FE7E9013BB}" type="presParOf" srcId="{665724AE-D5A3-4F81-8DC7-36B958E8781A}" destId="{1A493FBC-8858-45E5-A2EF-D7733534446C}" srcOrd="0" destOrd="0" presId="urn:microsoft.com/office/officeart/2005/8/layout/lProcess2"/>
    <dgm:cxn modelId="{B4FBC558-BB8C-402C-A6AD-72CCDF2F7C3D}" type="presParOf" srcId="{665724AE-D5A3-4F81-8DC7-36B958E8781A}" destId="{739373B9-B51F-4327-B51E-A33214BFA34E}" srcOrd="1" destOrd="0" presId="urn:microsoft.com/office/officeart/2005/8/layout/lProcess2"/>
    <dgm:cxn modelId="{02413977-7932-4EEA-A28E-F24E5E75A09F}" type="presParOf" srcId="{665724AE-D5A3-4F81-8DC7-36B958E8781A}" destId="{31E6511E-7082-4070-A7CF-8A8ABFDCF43D}" srcOrd="2" destOrd="0" presId="urn:microsoft.com/office/officeart/2005/8/layout/lProcess2"/>
    <dgm:cxn modelId="{BE571F88-4D7F-4721-9110-A6A5A924CEB2}" type="presParOf" srcId="{31E6511E-7082-4070-A7CF-8A8ABFDCF43D}" destId="{0532AB46-BB67-4317-B427-3436ECC5A4E6}" srcOrd="0" destOrd="0" presId="urn:microsoft.com/office/officeart/2005/8/layout/lProcess2"/>
    <dgm:cxn modelId="{AFE03868-51E3-49B1-842D-3DBAD11DA9E0}" type="presParOf" srcId="{0532AB46-BB67-4317-B427-3436ECC5A4E6}" destId="{BFB3822B-7877-4409-BD0C-28D9933619E7}" srcOrd="0" destOrd="0" presId="urn:microsoft.com/office/officeart/2005/8/layout/lProcess2"/>
    <dgm:cxn modelId="{B7D95484-FCAC-421D-8119-DAC2464BF0D6}" type="presParOf" srcId="{0532AB46-BB67-4317-B427-3436ECC5A4E6}" destId="{6CE97D4C-36F8-4AC7-A01B-1C28EC25E4B4}" srcOrd="1" destOrd="0" presId="urn:microsoft.com/office/officeart/2005/8/layout/lProcess2"/>
    <dgm:cxn modelId="{D2BA9382-5E25-4E42-A445-D0C7621F0C69}" type="presParOf" srcId="{0532AB46-BB67-4317-B427-3436ECC5A4E6}" destId="{1CFE9E0A-F614-45E0-96FB-319BBA617425}" srcOrd="2" destOrd="0" presId="urn:microsoft.com/office/officeart/2005/8/layout/lProcess2"/>
    <dgm:cxn modelId="{B2753D72-5EA4-4B9F-B306-C66D3AB6687E}" type="presParOf" srcId="{0532AB46-BB67-4317-B427-3436ECC5A4E6}" destId="{B9C764D2-C132-440B-AB49-6C407B99E324}" srcOrd="3" destOrd="0" presId="urn:microsoft.com/office/officeart/2005/8/layout/lProcess2"/>
    <dgm:cxn modelId="{5478F056-A2DB-4324-973F-89A0A04C5760}" type="presParOf" srcId="{0532AB46-BB67-4317-B427-3436ECC5A4E6}" destId="{726B1513-7A5C-4ECA-B204-652F53618F82}" srcOrd="4" destOrd="0" presId="urn:microsoft.com/office/officeart/2005/8/layout/lProcess2"/>
    <dgm:cxn modelId="{E24C04B2-28BE-4021-AFAD-C75D8F04FC9D}" type="presParOf" srcId="{0532AB46-BB67-4317-B427-3436ECC5A4E6}" destId="{B1319567-1AD0-4011-9A45-66521DC941DF}" srcOrd="5" destOrd="0" presId="urn:microsoft.com/office/officeart/2005/8/layout/lProcess2"/>
    <dgm:cxn modelId="{9300303D-8EF0-4D26-A065-814DAF2CE30E}" type="presParOf" srcId="{0532AB46-BB67-4317-B427-3436ECC5A4E6}" destId="{0135B227-1D4D-4D4B-ABCE-D8B7B8DA10B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6AB4B-290E-48CE-AC80-85EFA309BD44}">
      <dsp:nvSpPr>
        <dsp:cNvPr id="0" name=""/>
        <dsp:cNvSpPr/>
      </dsp:nvSpPr>
      <dsp:spPr>
        <a:xfrm>
          <a:off x="3215254" y="-226341"/>
          <a:ext cx="2675859" cy="18376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Special workshops or special board meetings held to develop proposed budget.</a:t>
          </a:r>
        </a:p>
      </dsp:txBody>
      <dsp:txXfrm>
        <a:off x="3304962" y="-136633"/>
        <a:ext cx="2496443" cy="1658271"/>
      </dsp:txXfrm>
    </dsp:sp>
    <dsp:sp modelId="{EEC09903-FA11-4C55-8D44-E0E41E4C08B1}">
      <dsp:nvSpPr>
        <dsp:cNvPr id="0" name=""/>
        <dsp:cNvSpPr/>
      </dsp:nvSpPr>
      <dsp:spPr>
        <a:xfrm>
          <a:off x="2580167" y="703202"/>
          <a:ext cx="3969673" cy="3969673"/>
        </a:xfrm>
        <a:custGeom>
          <a:avLst/>
          <a:gdLst/>
          <a:ahLst/>
          <a:cxnLst/>
          <a:rect l="0" t="0" r="0" b="0"/>
          <a:pathLst>
            <a:path>
              <a:moveTo>
                <a:pt x="3316713" y="513211"/>
              </a:moveTo>
              <a:arcTo wR="1984836" hR="1984836" stAng="18728778" swAng="132687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6139D2-4D88-4A04-95E5-37EE24CE2B13}">
      <dsp:nvSpPr>
        <dsp:cNvPr id="0" name=""/>
        <dsp:cNvSpPr/>
      </dsp:nvSpPr>
      <dsp:spPr>
        <a:xfrm>
          <a:off x="5433842" y="1833079"/>
          <a:ext cx="2208323" cy="20007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Notice of public hearing and budget summary published/posted.  </a:t>
          </a:r>
        </a:p>
      </dsp:txBody>
      <dsp:txXfrm>
        <a:off x="5531509" y="1930746"/>
        <a:ext cx="2012989" cy="1805394"/>
      </dsp:txXfrm>
    </dsp:sp>
    <dsp:sp modelId="{2FE21B91-2043-4E01-AC71-B1586FD6A5F6}">
      <dsp:nvSpPr>
        <dsp:cNvPr id="0" name=""/>
        <dsp:cNvSpPr/>
      </dsp:nvSpPr>
      <dsp:spPr>
        <a:xfrm>
          <a:off x="2584993" y="679871"/>
          <a:ext cx="3969673" cy="3969673"/>
        </a:xfrm>
        <a:custGeom>
          <a:avLst/>
          <a:gdLst/>
          <a:ahLst/>
          <a:cxnLst/>
          <a:rect l="0" t="0" r="0" b="0"/>
          <a:pathLst>
            <a:path>
              <a:moveTo>
                <a:pt x="3585359" y="3158679"/>
              </a:moveTo>
              <a:arcTo wR="1984836" hR="1984836" stAng="2175407" swAng="100111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3D8DB4-3F4E-40D9-958F-781467287F25}">
      <dsp:nvSpPr>
        <dsp:cNvPr id="0" name=""/>
        <dsp:cNvSpPr/>
      </dsp:nvSpPr>
      <dsp:spPr>
        <a:xfrm>
          <a:off x="3345124" y="3923844"/>
          <a:ext cx="2416117" cy="14766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Budget Public Hearing held.</a:t>
          </a:r>
        </a:p>
      </dsp:txBody>
      <dsp:txXfrm>
        <a:off x="3417209" y="3995929"/>
        <a:ext cx="2271947" cy="1332493"/>
      </dsp:txXfrm>
    </dsp:sp>
    <dsp:sp modelId="{2A927237-2B1D-4001-BD5C-DC2EF9C42C26}">
      <dsp:nvSpPr>
        <dsp:cNvPr id="0" name=""/>
        <dsp:cNvSpPr/>
      </dsp:nvSpPr>
      <dsp:spPr>
        <a:xfrm>
          <a:off x="2551700" y="679871"/>
          <a:ext cx="3969673" cy="3969673"/>
        </a:xfrm>
        <a:custGeom>
          <a:avLst/>
          <a:gdLst/>
          <a:ahLst/>
          <a:cxnLst/>
          <a:rect l="0" t="0" r="0" b="0"/>
          <a:pathLst>
            <a:path>
              <a:moveTo>
                <a:pt x="788730" y="3568789"/>
              </a:moveTo>
              <a:arcTo wR="1984836" hR="1984836" stAng="7623475" swAng="100111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6ABF0D-8D80-47ED-AAF3-58BA2F090BED}">
      <dsp:nvSpPr>
        <dsp:cNvPr id="0" name=""/>
        <dsp:cNvSpPr/>
      </dsp:nvSpPr>
      <dsp:spPr>
        <a:xfrm>
          <a:off x="1372431" y="1833079"/>
          <a:ext cx="2391862" cy="20007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Village Board adopts budget at properly noticed meeting.</a:t>
          </a:r>
        </a:p>
      </dsp:txBody>
      <dsp:txXfrm>
        <a:off x="1470098" y="1930746"/>
        <a:ext cx="2196528" cy="1805394"/>
      </dsp:txXfrm>
    </dsp:sp>
    <dsp:sp modelId="{CDCD329E-34DD-4298-9CBB-843E2285024F}">
      <dsp:nvSpPr>
        <dsp:cNvPr id="0" name=""/>
        <dsp:cNvSpPr/>
      </dsp:nvSpPr>
      <dsp:spPr>
        <a:xfrm>
          <a:off x="2556526" y="703202"/>
          <a:ext cx="3969673" cy="3969673"/>
        </a:xfrm>
        <a:custGeom>
          <a:avLst/>
          <a:gdLst/>
          <a:ahLst/>
          <a:cxnLst/>
          <a:rect l="0" t="0" r="0" b="0"/>
          <a:pathLst>
            <a:path>
              <a:moveTo>
                <a:pt x="196933" y="1122874"/>
              </a:moveTo>
              <a:arcTo wR="1984836" hR="1984836" stAng="12344345" swAng="132687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C40CA-1CF1-4EEC-B2DD-9B9429517FF6}">
      <dsp:nvSpPr>
        <dsp:cNvPr id="0" name=""/>
        <dsp:cNvSpPr/>
      </dsp:nvSpPr>
      <dsp:spPr>
        <a:xfrm>
          <a:off x="1073" y="0"/>
          <a:ext cx="2790752" cy="4141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Defer</a:t>
          </a:r>
        </a:p>
      </dsp:txBody>
      <dsp:txXfrm>
        <a:off x="1073" y="0"/>
        <a:ext cx="2790752" cy="1242456"/>
      </dsp:txXfrm>
    </dsp:sp>
    <dsp:sp modelId="{F43BDC8E-46E2-4225-830C-9D6F7456302B}">
      <dsp:nvSpPr>
        <dsp:cNvPr id="0" name=""/>
        <dsp:cNvSpPr/>
      </dsp:nvSpPr>
      <dsp:spPr>
        <a:xfrm>
          <a:off x="280148" y="1242557"/>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Deterioration of assets</a:t>
          </a:r>
        </a:p>
      </dsp:txBody>
      <dsp:txXfrm>
        <a:off x="297819" y="1260228"/>
        <a:ext cx="2197260" cy="567989"/>
      </dsp:txXfrm>
    </dsp:sp>
    <dsp:sp modelId="{66AA4EB2-C7FE-4A08-B08A-83F2E0EB486F}">
      <dsp:nvSpPr>
        <dsp:cNvPr id="0" name=""/>
        <dsp:cNvSpPr/>
      </dsp:nvSpPr>
      <dsp:spPr>
        <a:xfrm>
          <a:off x="280148" y="1938709"/>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Added Maintenance &amp; Replacement Costs</a:t>
          </a:r>
        </a:p>
      </dsp:txBody>
      <dsp:txXfrm>
        <a:off x="297819" y="1956380"/>
        <a:ext cx="2197260" cy="567989"/>
      </dsp:txXfrm>
    </dsp:sp>
    <dsp:sp modelId="{051AA876-507F-4A31-B425-B85A52A71959}">
      <dsp:nvSpPr>
        <dsp:cNvPr id="0" name=""/>
        <dsp:cNvSpPr/>
      </dsp:nvSpPr>
      <dsp:spPr>
        <a:xfrm>
          <a:off x="280148" y="2634860"/>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Citizen Complaints</a:t>
          </a:r>
        </a:p>
      </dsp:txBody>
      <dsp:txXfrm>
        <a:off x="297819" y="2652531"/>
        <a:ext cx="2197260" cy="567989"/>
      </dsp:txXfrm>
    </dsp:sp>
    <dsp:sp modelId="{A39C1D54-F253-4D85-A62A-D63B0CE38B60}">
      <dsp:nvSpPr>
        <dsp:cNvPr id="0" name=""/>
        <dsp:cNvSpPr/>
      </dsp:nvSpPr>
      <dsp:spPr>
        <a:xfrm>
          <a:off x="280148" y="3331012"/>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Inflationary pressure</a:t>
          </a:r>
        </a:p>
      </dsp:txBody>
      <dsp:txXfrm>
        <a:off x="297819" y="3348683"/>
        <a:ext cx="2197260" cy="567989"/>
      </dsp:txXfrm>
    </dsp:sp>
    <dsp:sp modelId="{ACCEA6AA-1023-4DC0-B7A9-DECE9EDDC707}">
      <dsp:nvSpPr>
        <dsp:cNvPr id="0" name=""/>
        <dsp:cNvSpPr/>
      </dsp:nvSpPr>
      <dsp:spPr>
        <a:xfrm>
          <a:off x="3001132" y="0"/>
          <a:ext cx="2790752" cy="4141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Pay-as-you-go (Cash)</a:t>
          </a:r>
        </a:p>
      </dsp:txBody>
      <dsp:txXfrm>
        <a:off x="3001132" y="0"/>
        <a:ext cx="2790752" cy="1242456"/>
      </dsp:txXfrm>
    </dsp:sp>
    <dsp:sp modelId="{E247252B-8111-4487-8828-EEF676853524}">
      <dsp:nvSpPr>
        <dsp:cNvPr id="0" name=""/>
        <dsp:cNvSpPr/>
      </dsp:nvSpPr>
      <dsp:spPr>
        <a:xfrm>
          <a:off x="3280207" y="1242557"/>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Generational Inequity</a:t>
          </a:r>
        </a:p>
      </dsp:txBody>
      <dsp:txXfrm>
        <a:off x="3297878" y="1260228"/>
        <a:ext cx="2197260" cy="567989"/>
      </dsp:txXfrm>
    </dsp:sp>
    <dsp:sp modelId="{30BF7931-DBF8-4612-B5F5-6BE930529E97}">
      <dsp:nvSpPr>
        <dsp:cNvPr id="0" name=""/>
        <dsp:cNvSpPr/>
      </dsp:nvSpPr>
      <dsp:spPr>
        <a:xfrm>
          <a:off x="3280207" y="1938709"/>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No Interest costs</a:t>
          </a:r>
        </a:p>
      </dsp:txBody>
      <dsp:txXfrm>
        <a:off x="3297878" y="1956380"/>
        <a:ext cx="2197260" cy="567989"/>
      </dsp:txXfrm>
    </dsp:sp>
    <dsp:sp modelId="{18D3EB87-1179-4D9E-B497-87C65F7D5B05}">
      <dsp:nvSpPr>
        <dsp:cNvPr id="0" name=""/>
        <dsp:cNvSpPr/>
      </dsp:nvSpPr>
      <dsp:spPr>
        <a:xfrm>
          <a:off x="3280207" y="2634860"/>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Tax Levy Limit Concerns</a:t>
          </a:r>
        </a:p>
      </dsp:txBody>
      <dsp:txXfrm>
        <a:off x="3297878" y="2652531"/>
        <a:ext cx="2197260" cy="567989"/>
      </dsp:txXfrm>
    </dsp:sp>
    <dsp:sp modelId="{5EFB16D6-2577-4CB1-A951-41883EAD327C}">
      <dsp:nvSpPr>
        <dsp:cNvPr id="0" name=""/>
        <dsp:cNvSpPr/>
      </dsp:nvSpPr>
      <dsp:spPr>
        <a:xfrm>
          <a:off x="3280207" y="3331012"/>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Grants may/may not be available</a:t>
          </a:r>
        </a:p>
      </dsp:txBody>
      <dsp:txXfrm>
        <a:off x="3297878" y="3348683"/>
        <a:ext cx="2197260" cy="567989"/>
      </dsp:txXfrm>
    </dsp:sp>
    <dsp:sp modelId="{1A493FBC-8858-45E5-A2EF-D7733534446C}">
      <dsp:nvSpPr>
        <dsp:cNvPr id="0" name=""/>
        <dsp:cNvSpPr/>
      </dsp:nvSpPr>
      <dsp:spPr>
        <a:xfrm>
          <a:off x="6001191" y="0"/>
          <a:ext cx="2790752" cy="4141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Pay-as-you-use (Debt)</a:t>
          </a:r>
        </a:p>
      </dsp:txBody>
      <dsp:txXfrm>
        <a:off x="6001191" y="0"/>
        <a:ext cx="2790752" cy="1242456"/>
      </dsp:txXfrm>
    </dsp:sp>
    <dsp:sp modelId="{BFB3822B-7877-4409-BD0C-28D9933619E7}">
      <dsp:nvSpPr>
        <dsp:cNvPr id="0" name=""/>
        <dsp:cNvSpPr/>
      </dsp:nvSpPr>
      <dsp:spPr>
        <a:xfrm>
          <a:off x="6280267" y="1242557"/>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Generational Equity</a:t>
          </a:r>
        </a:p>
      </dsp:txBody>
      <dsp:txXfrm>
        <a:off x="6297938" y="1260228"/>
        <a:ext cx="2197260" cy="567989"/>
      </dsp:txXfrm>
    </dsp:sp>
    <dsp:sp modelId="{1CFE9E0A-F614-45E0-96FB-319BBA617425}">
      <dsp:nvSpPr>
        <dsp:cNvPr id="0" name=""/>
        <dsp:cNvSpPr/>
      </dsp:nvSpPr>
      <dsp:spPr>
        <a:xfrm>
          <a:off x="6280267" y="1938709"/>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Interest Costs</a:t>
          </a:r>
        </a:p>
      </dsp:txBody>
      <dsp:txXfrm>
        <a:off x="6297938" y="1956380"/>
        <a:ext cx="2197260" cy="567989"/>
      </dsp:txXfrm>
    </dsp:sp>
    <dsp:sp modelId="{726B1513-7A5C-4ECA-B204-652F53618F82}">
      <dsp:nvSpPr>
        <dsp:cNvPr id="0" name=""/>
        <dsp:cNvSpPr/>
      </dsp:nvSpPr>
      <dsp:spPr>
        <a:xfrm>
          <a:off x="6280267" y="2634860"/>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No Levy Limit Issue</a:t>
          </a:r>
        </a:p>
      </dsp:txBody>
      <dsp:txXfrm>
        <a:off x="6297938" y="2652531"/>
        <a:ext cx="2197260" cy="567989"/>
      </dsp:txXfrm>
    </dsp:sp>
    <dsp:sp modelId="{0135B227-1D4D-4D4B-ABCE-D8B7B8DA10BD}">
      <dsp:nvSpPr>
        <dsp:cNvPr id="0" name=""/>
        <dsp:cNvSpPr/>
      </dsp:nvSpPr>
      <dsp:spPr>
        <a:xfrm>
          <a:off x="6280267" y="3331012"/>
          <a:ext cx="2232602" cy="603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Debt Capacity Concerns</a:t>
          </a:r>
        </a:p>
      </dsp:txBody>
      <dsp:txXfrm>
        <a:off x="6297938" y="3348683"/>
        <a:ext cx="2197260" cy="56798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2AF3133-DEAD-4ACE-9920-9853D86BB6C8}" type="datetimeFigureOut">
              <a:rPr lang="en-US" smtClean="0"/>
              <a:t>1/13/2025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5296DC-0A90-40F7-BA9B-0899484136F1}" type="slidenum">
              <a:rPr lang="en-US" smtClean="0"/>
              <a:t>‹#›</a:t>
            </a:fld>
            <a:endParaRPr lang="en-US" dirty="0"/>
          </a:p>
        </p:txBody>
      </p:sp>
    </p:spTree>
    <p:extLst>
      <p:ext uri="{BB962C8B-B14F-4D97-AF65-F5344CB8AC3E}">
        <p14:creationId xmlns:p14="http://schemas.microsoft.com/office/powerpoint/2010/main" val="374841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I think this is how many people approach “budgeting” as a big black hole that no one understands and frankly scares people a little.  </a:t>
            </a:r>
          </a:p>
          <a:p>
            <a:endParaRPr lang="en-US" sz="2000" b="1" dirty="0"/>
          </a:p>
          <a:p>
            <a:r>
              <a:rPr lang="en-US" sz="2000" b="1" dirty="0"/>
              <a:t>Unless you are a person who views the household budget efforts at best advisory, and since it’s all your money anyway why care?</a:t>
            </a:r>
          </a:p>
          <a:p>
            <a:endParaRPr lang="en-US" sz="2000" b="1" dirty="0"/>
          </a:p>
          <a:p>
            <a:r>
              <a:rPr lang="en-US" sz="2000" b="1" dirty="0"/>
              <a:t>Today’s presentation will be a high-level overview, incorporating many ideas about improving your approach to your municipal budget.</a:t>
            </a:r>
          </a:p>
        </p:txBody>
      </p:sp>
      <p:sp>
        <p:nvSpPr>
          <p:cNvPr id="4" name="Slide Number Placeholder 3"/>
          <p:cNvSpPr>
            <a:spLocks noGrp="1"/>
          </p:cNvSpPr>
          <p:nvPr>
            <p:ph type="sldNum" sz="quarter" idx="5"/>
          </p:nvPr>
        </p:nvSpPr>
        <p:spPr/>
        <p:txBody>
          <a:bodyPr/>
          <a:lstStyle/>
          <a:p>
            <a:fld id="{6D7DD5C1-FCC4-4B06-8DBA-614E28B52BEA}" type="slidenum">
              <a:rPr lang="en-US" smtClean="0"/>
              <a:t>4</a:t>
            </a:fld>
            <a:endParaRPr lang="en-US" dirty="0"/>
          </a:p>
        </p:txBody>
      </p:sp>
    </p:spTree>
    <p:extLst>
      <p:ext uri="{BB962C8B-B14F-4D97-AF65-F5344CB8AC3E}">
        <p14:creationId xmlns:p14="http://schemas.microsoft.com/office/powerpoint/2010/main" val="171795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DD5C1-FCC4-4B06-8DBA-614E28B52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3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Debt – can be a good thing, but for the right reasons.  </a:t>
            </a:r>
          </a:p>
          <a:p>
            <a:r>
              <a:rPr lang="en-US" sz="2000" dirty="0"/>
              <a:t>Strongly suggest that debt only be used for capital outlays, one-time costs, not for operating expenses. </a:t>
            </a:r>
          </a:p>
          <a:p>
            <a:endParaRPr lang="en-US" sz="2000" dirty="0"/>
          </a:p>
          <a:p>
            <a:r>
              <a:rPr lang="en-US" sz="2000" dirty="0"/>
              <a:t>Also, many counties set, as part of their financial plan,  their debt policies that may focus on debt as a percentage of the county’s operating budget or debt repayment as a percentage of operating revenues.</a:t>
            </a:r>
          </a:p>
        </p:txBody>
      </p:sp>
      <p:sp>
        <p:nvSpPr>
          <p:cNvPr id="4" name="Slide Number Placeholder 3"/>
          <p:cNvSpPr>
            <a:spLocks noGrp="1"/>
          </p:cNvSpPr>
          <p:nvPr>
            <p:ph type="sldNum" sz="quarter" idx="5"/>
          </p:nvPr>
        </p:nvSpPr>
        <p:spPr/>
        <p:txBody>
          <a:bodyPr/>
          <a:lstStyle/>
          <a:p>
            <a:fld id="{669A956D-1008-4DD1-9AAB-C47AB9CCD4C9}" type="slidenum">
              <a:rPr lang="en-US" smtClean="0"/>
              <a:t>28</a:t>
            </a:fld>
            <a:endParaRPr lang="en-US" dirty="0"/>
          </a:p>
        </p:txBody>
      </p:sp>
      <p:sp>
        <p:nvSpPr>
          <p:cNvPr id="5" name="Date Placeholder 4">
            <a:extLst>
              <a:ext uri="{FF2B5EF4-FFF2-40B4-BE49-F238E27FC236}">
                <a16:creationId xmlns:a16="http://schemas.microsoft.com/office/drawing/2014/main" id="{E2671230-ECCD-910B-CD2D-2569A8CD4DF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4408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CC52E-3DEB-4842-A64A-3F751E828CC8}" type="slidenum">
              <a:rPr lang="en-US" smtClean="0"/>
              <a:t>29</a:t>
            </a:fld>
            <a:endParaRPr lang="en-US" dirty="0"/>
          </a:p>
        </p:txBody>
      </p:sp>
      <p:sp>
        <p:nvSpPr>
          <p:cNvPr id="5" name="Date Placeholder 4">
            <a:extLst>
              <a:ext uri="{FF2B5EF4-FFF2-40B4-BE49-F238E27FC236}">
                <a16:creationId xmlns:a16="http://schemas.microsoft.com/office/drawing/2014/main" id="{47D9ECBC-B094-37A7-AEDC-543E89CF0E0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2469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59181" y="8977136"/>
            <a:ext cx="3105348" cy="474207"/>
          </a:xfrm>
          <a:prstGeom prst="rect">
            <a:avLst/>
          </a:prstGeom>
        </p:spPr>
        <p:txBody>
          <a:bodyPr lIns="94934" tIns="47467" rIns="94934" bIns="47467"/>
          <a:lstStyle/>
          <a:p>
            <a:fld id="{ED16470C-62E7-4960-AFDA-BE5F5CC24B22}" type="slidenum">
              <a:rPr lang="en-US" smtClean="0"/>
              <a:t>34</a:t>
            </a:fld>
            <a:endParaRPr lang="en-US" dirty="0"/>
          </a:p>
        </p:txBody>
      </p:sp>
    </p:spTree>
    <p:extLst>
      <p:ext uri="{BB962C8B-B14F-4D97-AF65-F5344CB8AC3E}">
        <p14:creationId xmlns:p14="http://schemas.microsoft.com/office/powerpoint/2010/main" val="196481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59181" y="8977136"/>
            <a:ext cx="3105348" cy="474207"/>
          </a:xfrm>
          <a:prstGeom prst="rect">
            <a:avLst/>
          </a:prstGeom>
        </p:spPr>
        <p:txBody>
          <a:bodyPr lIns="94934" tIns="47467" rIns="94934" bIns="47467"/>
          <a:lstStyle/>
          <a:p>
            <a:fld id="{ED16470C-62E7-4960-AFDA-BE5F5CC24B22}" type="slidenum">
              <a:rPr lang="en-US" smtClean="0"/>
              <a:t>35</a:t>
            </a:fld>
            <a:endParaRPr lang="en-US" dirty="0"/>
          </a:p>
        </p:txBody>
      </p:sp>
    </p:spTree>
    <p:extLst>
      <p:ext uri="{BB962C8B-B14F-4D97-AF65-F5344CB8AC3E}">
        <p14:creationId xmlns:p14="http://schemas.microsoft.com/office/powerpoint/2010/main" val="90404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EDCE4B-DCF9-3C4F-A86E-E3253C5A6017}" type="slidenum">
              <a:rPr lang="en-US" smtClean="0"/>
              <a:pPr/>
              <a:t>37</a:t>
            </a:fld>
            <a:endParaRPr lang="en-US" dirty="0"/>
          </a:p>
        </p:txBody>
      </p:sp>
    </p:spTree>
    <p:extLst>
      <p:ext uri="{BB962C8B-B14F-4D97-AF65-F5344CB8AC3E}">
        <p14:creationId xmlns:p14="http://schemas.microsoft.com/office/powerpoint/2010/main" val="205282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An Operating budget is what keeps the County functioning day to day.</a:t>
            </a:r>
          </a:p>
          <a:p>
            <a:endParaRPr lang="en-US" sz="2000" dirty="0"/>
          </a:p>
          <a:p>
            <a:r>
              <a:rPr lang="en-US" sz="2000" dirty="0"/>
              <a:t>Capital is what keeps the county’s infrastructure functioning year to year.</a:t>
            </a:r>
          </a:p>
        </p:txBody>
      </p:sp>
      <p:sp>
        <p:nvSpPr>
          <p:cNvPr id="4" name="Slide Number Placeholder 3"/>
          <p:cNvSpPr>
            <a:spLocks noGrp="1"/>
          </p:cNvSpPr>
          <p:nvPr>
            <p:ph type="sldNum" sz="quarter" idx="5"/>
          </p:nvPr>
        </p:nvSpPr>
        <p:spPr/>
        <p:txBody>
          <a:bodyPr/>
          <a:lstStyle/>
          <a:p>
            <a:fld id="{669A956D-1008-4DD1-9AAB-C47AB9CCD4C9}" type="slidenum">
              <a:rPr lang="en-US" smtClean="0"/>
              <a:t>13</a:t>
            </a:fld>
            <a:endParaRPr lang="en-US" dirty="0"/>
          </a:p>
        </p:txBody>
      </p:sp>
      <p:sp>
        <p:nvSpPr>
          <p:cNvPr id="5" name="Date Placeholder 4">
            <a:extLst>
              <a:ext uri="{FF2B5EF4-FFF2-40B4-BE49-F238E27FC236}">
                <a16:creationId xmlns:a16="http://schemas.microsoft.com/office/drawing/2014/main" id="{56557E6F-0167-3A60-BC81-0FE0D008E42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8117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a:xfrm>
            <a:off x="701040" y="4474286"/>
            <a:ext cx="5608320" cy="4116779"/>
          </a:xfrm>
        </p:spPr>
        <p:txBody>
          <a:bodyPr/>
          <a:lstStyle/>
          <a:p>
            <a:r>
              <a:rPr lang="en-US" sz="2000" dirty="0"/>
              <a:t>Cash is king, or so the saying goes.  Unlike your personal finances, county revenues are collected in certain months.  Real estate taxes for example are collected in January and December. Shared revenues in July 15% and November 85%.</a:t>
            </a:r>
          </a:p>
          <a:p>
            <a:endParaRPr lang="en-US" sz="2000" dirty="0"/>
          </a:p>
          <a:p>
            <a:r>
              <a:rPr lang="en-US" sz="2000" dirty="0"/>
              <a:t>A fund balance is what a county can use to smooth out the cash flow, that is keep the County in the black through out the entire year. As well help your county weather difficult economic challenges.</a:t>
            </a:r>
          </a:p>
          <a:p>
            <a:endParaRPr lang="en-US" sz="2000" dirty="0"/>
          </a:p>
          <a:p>
            <a:r>
              <a:rPr lang="en-US" sz="2000" dirty="0"/>
              <a:t>That is why we talk about cash flow and fund balances together</a:t>
            </a:r>
          </a:p>
        </p:txBody>
      </p:sp>
      <p:sp>
        <p:nvSpPr>
          <p:cNvPr id="4" name="Slide Number Placeholder 3"/>
          <p:cNvSpPr>
            <a:spLocks noGrp="1"/>
          </p:cNvSpPr>
          <p:nvPr>
            <p:ph type="sldNum" sz="quarter" idx="5"/>
          </p:nvPr>
        </p:nvSpPr>
        <p:spPr/>
        <p:txBody>
          <a:bodyPr/>
          <a:lstStyle/>
          <a:p>
            <a:fld id="{669A956D-1008-4DD1-9AAB-C47AB9CCD4C9}" type="slidenum">
              <a:rPr lang="en-US" smtClean="0"/>
              <a:t>16</a:t>
            </a:fld>
            <a:endParaRPr lang="en-US" dirty="0"/>
          </a:p>
        </p:txBody>
      </p:sp>
      <p:sp>
        <p:nvSpPr>
          <p:cNvPr id="5" name="Date Placeholder 4">
            <a:extLst>
              <a:ext uri="{FF2B5EF4-FFF2-40B4-BE49-F238E27FC236}">
                <a16:creationId xmlns:a16="http://schemas.microsoft.com/office/drawing/2014/main" id="{C0AFC89A-A2BC-D063-4160-30C1EC622A1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3050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DD5C1-FCC4-4B06-8DBA-614E28B52BEA}" type="slidenum">
              <a:rPr lang="en-US" smtClean="0"/>
              <a:t>18</a:t>
            </a:fld>
            <a:endParaRPr lang="en-US" dirty="0"/>
          </a:p>
        </p:txBody>
      </p:sp>
    </p:spTree>
    <p:extLst>
      <p:ext uri="{BB962C8B-B14F-4D97-AF65-F5344CB8AC3E}">
        <p14:creationId xmlns:p14="http://schemas.microsoft.com/office/powerpoint/2010/main" val="342933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Here are some of the areas of outside influence on WI local government budgets.</a:t>
            </a:r>
          </a:p>
          <a:p>
            <a:endParaRPr lang="en-US" sz="2400" b="1" dirty="0"/>
          </a:p>
          <a:p>
            <a:r>
              <a:rPr lang="en-US" sz="2400" b="1" dirty="0"/>
              <a:t>We had a major victory last year in the passage of the new shared revenue approach.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DD5C1-FCC4-4B06-8DBA-614E28B52B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192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43000"/>
            <a:ext cx="5575300" cy="3136900"/>
          </a:xfrm>
        </p:spPr>
      </p:sp>
      <p:sp>
        <p:nvSpPr>
          <p:cNvPr id="3" name="Notes Placeholder 2"/>
          <p:cNvSpPr>
            <a:spLocks noGrp="1"/>
          </p:cNvSpPr>
          <p:nvPr>
            <p:ph type="body" idx="1"/>
          </p:nvPr>
        </p:nvSpPr>
        <p:spPr>
          <a:xfrm>
            <a:off x="368492" y="4581082"/>
            <a:ext cx="6305265" cy="4312216"/>
          </a:xfrm>
        </p:spPr>
        <p:txBody>
          <a:bodyPr/>
          <a:lstStyle/>
          <a:p>
            <a:r>
              <a:rPr lang="en-US" sz="2000" b="1" dirty="0"/>
              <a:t>Financial advisors, such as Ehlers strongly suggest local governments develop a multi-year Financial plan that incorporates:  </a:t>
            </a:r>
          </a:p>
          <a:p>
            <a:pPr marL="342857" indent="-342857">
              <a:buFont typeface="Arial" panose="020B0604020202020204" pitchFamily="34" charset="0"/>
              <a:buChar char="•"/>
            </a:pPr>
            <a:r>
              <a:rPr lang="en-US" dirty="0"/>
              <a:t>For example, many Counties have capital improvement plans. Is your CIP a list of road improvement needs or more?  A true asset management approach that consider and address existing road maintenance and replacements, further transportation needs, parks, other facilities, etc.</a:t>
            </a:r>
          </a:p>
          <a:p>
            <a:pPr marL="342857" indent="-342857">
              <a:buFont typeface="Arial" panose="020B0604020202020204" pitchFamily="34" charset="0"/>
              <a:buChar char="•"/>
            </a:pPr>
            <a:r>
              <a:rPr lang="en-US" dirty="0"/>
              <a:t>And incorporate input for the Counties municipal and school partners and the local government residents</a:t>
            </a:r>
          </a:p>
          <a:p>
            <a:pPr marL="342857" indent="-342857">
              <a:buFont typeface="Arial" panose="020B0604020202020204" pitchFamily="34" charset="0"/>
              <a:buChar char="•"/>
            </a:pPr>
            <a:r>
              <a:rPr lang="en-US" dirty="0"/>
              <a:t>A Financial Plan helps the Board, residents, bonding companies understand where your local government is at and where it is going and can provide context when making tough budget choices</a:t>
            </a:r>
          </a:p>
        </p:txBody>
      </p:sp>
      <p:sp>
        <p:nvSpPr>
          <p:cNvPr id="4" name="Slide Number Placeholder 3"/>
          <p:cNvSpPr>
            <a:spLocks noGrp="1"/>
          </p:cNvSpPr>
          <p:nvPr>
            <p:ph type="sldNum" sz="quarter" idx="5"/>
          </p:nvPr>
        </p:nvSpPr>
        <p:spPr/>
        <p:txBody>
          <a:bodyPr/>
          <a:lstStyle/>
          <a:p>
            <a:fld id="{6D7DD5C1-FCC4-4B06-8DBA-614E28B52BEA}" type="slidenum">
              <a:rPr lang="en-US" smtClean="0"/>
              <a:t>22</a:t>
            </a:fld>
            <a:endParaRPr lang="en-US" dirty="0"/>
          </a:p>
        </p:txBody>
      </p:sp>
    </p:spTree>
    <p:extLst>
      <p:ext uri="{BB962C8B-B14F-4D97-AF65-F5344CB8AC3E}">
        <p14:creationId xmlns:p14="http://schemas.microsoft.com/office/powerpoint/2010/main" val="204259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DD5C1-FCC4-4B06-8DBA-614E28B52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3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DD5C1-FCC4-4B06-8DBA-614E28B52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87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DD5C1-FCC4-4B06-8DBA-614E28B52B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93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4736-9DC1-620C-DF9C-91407B309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DF3E9-CB98-EE13-AEB6-20513444F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59C90E-1557-8394-F780-531514FA27E7}"/>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5" name="Footer Placeholder 4">
            <a:extLst>
              <a:ext uri="{FF2B5EF4-FFF2-40B4-BE49-F238E27FC236}">
                <a16:creationId xmlns:a16="http://schemas.microsoft.com/office/drawing/2014/main" id="{AA6E12E6-943F-A9ED-F6F7-BAA494D142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23472-AD92-1359-B8F3-E5CD994FAA5D}"/>
              </a:ext>
            </a:extLst>
          </p:cNvPr>
          <p:cNvSpPr>
            <a:spLocks noGrp="1"/>
          </p:cNvSpPr>
          <p:nvPr>
            <p:ph type="sldNum" sz="quarter" idx="12"/>
          </p:nvPr>
        </p:nvSpPr>
        <p:spPr/>
        <p:txBody>
          <a:bodyPr/>
          <a:lstStyle/>
          <a:p>
            <a:fld id="{5B311F99-2E46-4E83-A710-850339A7E324}" type="slidenum">
              <a:rPr lang="en-US" smtClean="0"/>
              <a:t>‹#›</a:t>
            </a:fld>
            <a:endParaRPr lang="en-US" dirty="0"/>
          </a:p>
        </p:txBody>
      </p:sp>
    </p:spTree>
    <p:extLst>
      <p:ext uri="{BB962C8B-B14F-4D97-AF65-F5344CB8AC3E}">
        <p14:creationId xmlns:p14="http://schemas.microsoft.com/office/powerpoint/2010/main" val="222808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CE7B-956D-CB21-393D-2097A302F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9E639-628C-D2F0-A713-C91D0A0F0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F4394-4DBD-78EE-21D8-C4833A8383FE}"/>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5" name="Footer Placeholder 4">
            <a:extLst>
              <a:ext uri="{FF2B5EF4-FFF2-40B4-BE49-F238E27FC236}">
                <a16:creationId xmlns:a16="http://schemas.microsoft.com/office/drawing/2014/main" id="{F8E4F35F-9F8E-F1FE-A6C8-AECC961F03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CD2761-35B1-9BC2-9ED3-38AB5A1C66CB}"/>
              </a:ext>
            </a:extLst>
          </p:cNvPr>
          <p:cNvSpPr>
            <a:spLocks noGrp="1"/>
          </p:cNvSpPr>
          <p:nvPr>
            <p:ph type="sldNum" sz="quarter" idx="12"/>
          </p:nvPr>
        </p:nvSpPr>
        <p:spPr/>
        <p:txBody>
          <a:bodyPr/>
          <a:lstStyle/>
          <a:p>
            <a:fld id="{5B311F99-2E46-4E83-A710-850339A7E324}" type="slidenum">
              <a:rPr lang="en-US" smtClean="0"/>
              <a:t>‹#›</a:t>
            </a:fld>
            <a:endParaRPr lang="en-US" dirty="0"/>
          </a:p>
        </p:txBody>
      </p:sp>
    </p:spTree>
    <p:extLst>
      <p:ext uri="{BB962C8B-B14F-4D97-AF65-F5344CB8AC3E}">
        <p14:creationId xmlns:p14="http://schemas.microsoft.com/office/powerpoint/2010/main" val="407488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9789F-FC23-2338-E4B5-841C1256DC5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3E35C-307C-4B86-E555-D8CA22E5B26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8FFE7-657A-E05E-6EA1-29DBEA2F2A58}"/>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5" name="Footer Placeholder 4">
            <a:extLst>
              <a:ext uri="{FF2B5EF4-FFF2-40B4-BE49-F238E27FC236}">
                <a16:creationId xmlns:a16="http://schemas.microsoft.com/office/drawing/2014/main" id="{6F59FD02-4982-C2E5-03C8-BE3804E39C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B56525-0DAC-D224-57FF-DFFBE93FD535}"/>
              </a:ext>
            </a:extLst>
          </p:cNvPr>
          <p:cNvSpPr>
            <a:spLocks noGrp="1"/>
          </p:cNvSpPr>
          <p:nvPr>
            <p:ph type="sldNum" sz="quarter" idx="12"/>
          </p:nvPr>
        </p:nvSpPr>
        <p:spPr/>
        <p:txBody>
          <a:bodyPr/>
          <a:lstStyle/>
          <a:p>
            <a:fld id="{5B311F99-2E46-4E83-A710-850339A7E324}" type="slidenum">
              <a:rPr lang="en-US" smtClean="0"/>
              <a:t>‹#›</a:t>
            </a:fld>
            <a:endParaRPr lang="en-US" dirty="0"/>
          </a:p>
        </p:txBody>
      </p:sp>
    </p:spTree>
    <p:extLst>
      <p:ext uri="{BB962C8B-B14F-4D97-AF65-F5344CB8AC3E}">
        <p14:creationId xmlns:p14="http://schemas.microsoft.com/office/powerpoint/2010/main" val="87463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32E219CB-7A42-4CE4-9E7B-D346C4D22A1A}"/>
              </a:ext>
            </a:extLst>
          </p:cNvPr>
          <p:cNvSpPr txBox="1">
            <a:spLocks/>
          </p:cNvSpPr>
          <p:nvPr userDrawn="1"/>
        </p:nvSpPr>
        <p:spPr>
          <a:xfrm>
            <a:off x="5879703" y="6534150"/>
            <a:ext cx="1625600" cy="323850"/>
          </a:xfrm>
          <a:prstGeom prst="rect">
            <a:avLst/>
          </a:prstGeom>
        </p:spPr>
        <p:txBody>
          <a:bodyPr anchor="b" anchorCtr="0"/>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B3535D-4144-4C0E-A2B5-E66B887F3744}" type="slidenum">
              <a:rPr lang="en-US" sz="1200" smtClean="0">
                <a:solidFill>
                  <a:schemeClr val="bg2">
                    <a:lumMod val="50000"/>
                  </a:schemeClr>
                </a:solidFill>
              </a:rPr>
              <a:pPr/>
              <a:t>‹#›</a:t>
            </a:fld>
            <a:endParaRPr lang="en-US" sz="1200" dirty="0">
              <a:solidFill>
                <a:schemeClr val="bg2">
                  <a:lumMod val="50000"/>
                </a:schemeClr>
              </a:solidFill>
            </a:endParaRPr>
          </a:p>
        </p:txBody>
      </p:sp>
      <p:pic>
        <p:nvPicPr>
          <p:cNvPr id="2" name="Picture 1" descr="Logo, company name&#10;&#10;Description automatically generated">
            <a:extLst>
              <a:ext uri="{FF2B5EF4-FFF2-40B4-BE49-F238E27FC236}">
                <a16:creationId xmlns:a16="http://schemas.microsoft.com/office/drawing/2014/main" id="{D1E6E8BF-85DF-B50C-C3CD-6A2F682F1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3" name="Picture 2" descr="Village of Blackcreek">
            <a:extLst>
              <a:ext uri="{FF2B5EF4-FFF2-40B4-BE49-F238E27FC236}">
                <a16:creationId xmlns:a16="http://schemas.microsoft.com/office/drawing/2014/main" id="{A26B910A-E499-8D35-A35F-32E47B40C82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84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9664-6AD5-4C0B-881D-0803321B0626}"/>
              </a:ext>
            </a:extLst>
          </p:cNvPr>
          <p:cNvSpPr>
            <a:spLocks noGrp="1"/>
          </p:cNvSpPr>
          <p:nvPr>
            <p:ph type="ctrTitle" hasCustomPrompt="1"/>
          </p:nvPr>
        </p:nvSpPr>
        <p:spPr>
          <a:xfrm>
            <a:off x="1524000" y="881149"/>
            <a:ext cx="9144000" cy="2628814"/>
          </a:xfrm>
        </p:spPr>
        <p:txBody>
          <a:bodyPr anchor="b"/>
          <a:lstStyle>
            <a:lvl1pPr algn="ctr">
              <a:defRPr sz="6000" b="1">
                <a:solidFill>
                  <a:srgbClr val="003F5F"/>
                </a:solidFill>
              </a:defRPr>
            </a:lvl1pPr>
          </a:lstStyle>
          <a:p>
            <a:r>
              <a:rPr lang="en-US" dirty="0"/>
              <a:t>Program Title</a:t>
            </a:r>
            <a:br>
              <a:rPr lang="en-US" dirty="0"/>
            </a:br>
            <a:r>
              <a:rPr lang="en-US" dirty="0"/>
              <a:t>[Insert Presenter Logo/Other Image]</a:t>
            </a:r>
          </a:p>
        </p:txBody>
      </p:sp>
    </p:spTree>
    <p:extLst>
      <p:ext uri="{BB962C8B-B14F-4D97-AF65-F5344CB8AC3E}">
        <p14:creationId xmlns:p14="http://schemas.microsoft.com/office/powerpoint/2010/main" val="138457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5A55-C82E-404E-9805-39C7F9EFEEAB}"/>
              </a:ext>
            </a:extLst>
          </p:cNvPr>
          <p:cNvSpPr>
            <a:spLocks noGrp="1"/>
          </p:cNvSpPr>
          <p:nvPr>
            <p:ph type="title"/>
          </p:nvPr>
        </p:nvSpPr>
        <p:spPr>
          <a:xfrm>
            <a:off x="838200" y="0"/>
            <a:ext cx="10515600" cy="1135626"/>
          </a:xfrm>
        </p:spPr>
        <p:txBody>
          <a:bodyPr/>
          <a:lstStyle>
            <a:lvl1pPr>
              <a:defRPr b="0">
                <a:solidFill>
                  <a:srgbClr val="003F5F"/>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969E99E-4C27-4ABC-99A1-0A2A107E8968}"/>
              </a:ext>
            </a:extLst>
          </p:cNvPr>
          <p:cNvSpPr>
            <a:spLocks noGrp="1"/>
          </p:cNvSpPr>
          <p:nvPr>
            <p:ph idx="1"/>
          </p:nvPr>
        </p:nvSpPr>
        <p:spPr>
          <a:xfrm>
            <a:off x="838200" y="1415850"/>
            <a:ext cx="10515600" cy="4716873"/>
          </a:xfrm>
        </p:spPr>
        <p:txBody>
          <a:bodyPr/>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417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C9F9-EE4D-45CC-8012-A5D7A94C7325}"/>
              </a:ext>
            </a:extLst>
          </p:cNvPr>
          <p:cNvSpPr>
            <a:spLocks noGrp="1"/>
          </p:cNvSpPr>
          <p:nvPr>
            <p:ph type="title"/>
          </p:nvPr>
        </p:nvSpPr>
        <p:spPr>
          <a:xfrm>
            <a:off x="831851" y="1709742"/>
            <a:ext cx="10515600" cy="2852737"/>
          </a:xfrm>
        </p:spPr>
        <p:txBody>
          <a:bodyPr anchor="b"/>
          <a:lstStyle>
            <a:lvl1pPr>
              <a:defRPr sz="6000" b="0">
                <a:solidFill>
                  <a:srgbClr val="003F5F"/>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EF9F7D8-0A62-4E20-A6F3-32F8EE5E0763}"/>
              </a:ext>
            </a:extLst>
          </p:cNvPr>
          <p:cNvSpPr>
            <a:spLocks noGrp="1"/>
          </p:cNvSpPr>
          <p:nvPr>
            <p:ph type="body" idx="1"/>
          </p:nvPr>
        </p:nvSpPr>
        <p:spPr>
          <a:xfrm>
            <a:off x="831851" y="4589467"/>
            <a:ext cx="10515600" cy="1500187"/>
          </a:xfrm>
        </p:spPr>
        <p:txBody>
          <a:bodyPr/>
          <a:lstStyle>
            <a:lvl1pPr marL="0" indent="0">
              <a:buNone/>
              <a:defRPr sz="2400">
                <a:solidFill>
                  <a:srgbClr val="E71939"/>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7392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6218-D774-4D1B-AEA0-6EC9A8EE7E0B}"/>
              </a:ext>
            </a:extLst>
          </p:cNvPr>
          <p:cNvSpPr>
            <a:spLocks noGrp="1"/>
          </p:cNvSpPr>
          <p:nvPr>
            <p:ph type="title"/>
          </p:nvPr>
        </p:nvSpPr>
        <p:spPr>
          <a:xfrm>
            <a:off x="838200" y="375068"/>
            <a:ext cx="10515600" cy="1325563"/>
          </a:xfrm>
        </p:spPr>
        <p:txBody>
          <a:bodyPr/>
          <a:lstStyle>
            <a:lvl1pPr>
              <a:defRPr b="0">
                <a:solidFill>
                  <a:srgbClr val="003F5F"/>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947EDD6-1737-41BE-BF2A-94A0A49F711F}"/>
              </a:ext>
            </a:extLst>
          </p:cNvPr>
          <p:cNvSpPr>
            <a:spLocks noGrp="1"/>
          </p:cNvSpPr>
          <p:nvPr>
            <p:ph sz="half" idx="1"/>
          </p:nvPr>
        </p:nvSpPr>
        <p:spPr>
          <a:xfrm>
            <a:off x="838200" y="1825625"/>
            <a:ext cx="5181600" cy="4351338"/>
          </a:xfrm>
        </p:spPr>
        <p:txBody>
          <a:bodyPr/>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377E365-D74F-4E98-9E30-9FAC704B7527}"/>
              </a:ext>
            </a:extLst>
          </p:cNvPr>
          <p:cNvSpPr>
            <a:spLocks noGrp="1"/>
          </p:cNvSpPr>
          <p:nvPr>
            <p:ph sz="half" idx="2"/>
          </p:nvPr>
        </p:nvSpPr>
        <p:spPr>
          <a:xfrm>
            <a:off x="6172200" y="1825625"/>
            <a:ext cx="5181600" cy="4351338"/>
          </a:xfrm>
        </p:spPr>
        <p:txBody>
          <a:bodyPr/>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522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F30E-FA1A-474A-9656-7062943C8B64}"/>
              </a:ext>
            </a:extLst>
          </p:cNvPr>
          <p:cNvSpPr>
            <a:spLocks noGrp="1"/>
          </p:cNvSpPr>
          <p:nvPr>
            <p:ph type="title"/>
          </p:nvPr>
        </p:nvSpPr>
        <p:spPr>
          <a:xfrm>
            <a:off x="839788" y="365129"/>
            <a:ext cx="10515600" cy="1325563"/>
          </a:xfrm>
        </p:spPr>
        <p:txBody>
          <a:bodyPr/>
          <a:lstStyle>
            <a:lvl1pPr>
              <a:defRPr b="0">
                <a:solidFill>
                  <a:srgbClr val="003F5F"/>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495251C-B71A-4152-AD54-B32BB0B4997D}"/>
              </a:ext>
            </a:extLst>
          </p:cNvPr>
          <p:cNvSpPr>
            <a:spLocks noGrp="1"/>
          </p:cNvSpPr>
          <p:nvPr>
            <p:ph type="body" idx="1"/>
          </p:nvPr>
        </p:nvSpPr>
        <p:spPr>
          <a:xfrm>
            <a:off x="839789" y="1681163"/>
            <a:ext cx="5157787" cy="823912"/>
          </a:xfrm>
        </p:spPr>
        <p:txBody>
          <a:bodyPr anchor="b"/>
          <a:lstStyle>
            <a:lvl1pPr marL="0" indent="0">
              <a:buNone/>
              <a:defRPr sz="2400" b="1">
                <a:solidFill>
                  <a:srgbClr val="E7193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9FB87F-BE7F-48EA-BDC3-4CB2A9F8F5C7}"/>
              </a:ext>
            </a:extLst>
          </p:cNvPr>
          <p:cNvSpPr>
            <a:spLocks noGrp="1"/>
          </p:cNvSpPr>
          <p:nvPr>
            <p:ph sz="half" idx="2"/>
          </p:nvPr>
        </p:nvSpPr>
        <p:spPr>
          <a:xfrm>
            <a:off x="839789" y="2505075"/>
            <a:ext cx="5157787" cy="3684588"/>
          </a:xfrm>
        </p:spPr>
        <p:txBody>
          <a:bodyPr/>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C54B523-E607-4E35-9C78-5522AE94C5B0}"/>
              </a:ext>
            </a:extLst>
          </p:cNvPr>
          <p:cNvSpPr>
            <a:spLocks noGrp="1"/>
          </p:cNvSpPr>
          <p:nvPr>
            <p:ph type="body" sz="quarter" idx="3"/>
          </p:nvPr>
        </p:nvSpPr>
        <p:spPr>
          <a:xfrm>
            <a:off x="6172202" y="1681163"/>
            <a:ext cx="5183188" cy="823912"/>
          </a:xfrm>
        </p:spPr>
        <p:txBody>
          <a:bodyPr anchor="b"/>
          <a:lstStyle>
            <a:lvl1pPr marL="0" indent="0">
              <a:buNone/>
              <a:defRPr sz="2400" b="1">
                <a:solidFill>
                  <a:srgbClr val="E7193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8799DD4-5EE7-4251-B238-9DB14368E951}"/>
              </a:ext>
            </a:extLst>
          </p:cNvPr>
          <p:cNvSpPr>
            <a:spLocks noGrp="1"/>
          </p:cNvSpPr>
          <p:nvPr>
            <p:ph sz="quarter" idx="4"/>
          </p:nvPr>
        </p:nvSpPr>
        <p:spPr>
          <a:xfrm>
            <a:off x="6172202" y="2505075"/>
            <a:ext cx="5183188" cy="3684588"/>
          </a:xfrm>
        </p:spPr>
        <p:txBody>
          <a:bodyPr/>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739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6FEE-B8B6-468D-8DDC-97FECFCCF254}"/>
              </a:ext>
            </a:extLst>
          </p:cNvPr>
          <p:cNvSpPr>
            <a:spLocks noGrp="1"/>
          </p:cNvSpPr>
          <p:nvPr>
            <p:ph type="title"/>
          </p:nvPr>
        </p:nvSpPr>
        <p:spPr/>
        <p:txBody>
          <a:bodyPr/>
          <a:lstStyle>
            <a:lvl1pPr>
              <a:defRPr b="1">
                <a:solidFill>
                  <a:srgbClr val="003F5F"/>
                </a:solidFill>
              </a:defRPr>
            </a:lvl1pPr>
          </a:lstStyle>
          <a:p>
            <a:r>
              <a:rPr lang="en-US" dirty="0"/>
              <a:t>Click to edit Master title style</a:t>
            </a:r>
          </a:p>
        </p:txBody>
      </p:sp>
    </p:spTree>
    <p:extLst>
      <p:ext uri="{BB962C8B-B14F-4D97-AF65-F5344CB8AC3E}">
        <p14:creationId xmlns:p14="http://schemas.microsoft.com/office/powerpoint/2010/main" val="1604609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20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DF0B-F2CC-F00C-9EA4-8D0A14311AA8}"/>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EC508E2-A9A5-FE93-2960-1A532F9FA9B7}"/>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90E07C0-BA7C-975E-FCD0-B5559513C7DD}"/>
              </a:ext>
            </a:extLst>
          </p:cNvPr>
          <p:cNvSpPr>
            <a:spLocks noGrp="1"/>
          </p:cNvSpPr>
          <p:nvPr>
            <p:ph type="ftr" sz="quarter" idx="11"/>
          </p:nvPr>
        </p:nvSpPr>
        <p:spPr/>
        <p:txBody>
          <a:bodyPr/>
          <a:lstStyle/>
          <a:p>
            <a:endParaRPr lang="en-US" dirty="0"/>
          </a:p>
        </p:txBody>
      </p:sp>
      <p:pic>
        <p:nvPicPr>
          <p:cNvPr id="7" name="Picture 6" descr="Logo, company name&#10;&#10;Description automatically generated">
            <a:extLst>
              <a:ext uri="{FF2B5EF4-FFF2-40B4-BE49-F238E27FC236}">
                <a16:creationId xmlns:a16="http://schemas.microsoft.com/office/drawing/2014/main" id="{1A4B0EB7-AEE2-1102-FB81-BB7497BD3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6" name="Picture 2" descr="Village of Blackcreek">
            <a:extLst>
              <a:ext uri="{FF2B5EF4-FFF2-40B4-BE49-F238E27FC236}">
                <a16:creationId xmlns:a16="http://schemas.microsoft.com/office/drawing/2014/main" id="{D798101D-D2E6-FD17-05D1-B5EDFDE1FA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3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17B7-073A-417B-8E49-483A9D0E7126}"/>
              </a:ext>
            </a:extLst>
          </p:cNvPr>
          <p:cNvSpPr>
            <a:spLocks noGrp="1"/>
          </p:cNvSpPr>
          <p:nvPr>
            <p:ph type="title"/>
          </p:nvPr>
        </p:nvSpPr>
        <p:spPr>
          <a:xfrm>
            <a:off x="839788" y="457200"/>
            <a:ext cx="3932237" cy="1600200"/>
          </a:xfrm>
        </p:spPr>
        <p:txBody>
          <a:bodyPr anchor="b"/>
          <a:lstStyle>
            <a:lvl1pPr>
              <a:defRPr sz="3200">
                <a:solidFill>
                  <a:srgbClr val="003F5F"/>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5B2AD48-6398-4CF9-9FCA-515EE1DEF65C}"/>
              </a:ext>
            </a:extLst>
          </p:cNvPr>
          <p:cNvSpPr>
            <a:spLocks noGrp="1"/>
          </p:cNvSpPr>
          <p:nvPr>
            <p:ph idx="1"/>
          </p:nvPr>
        </p:nvSpPr>
        <p:spPr>
          <a:xfrm>
            <a:off x="5183188" y="987429"/>
            <a:ext cx="6172200" cy="4873625"/>
          </a:xfrm>
        </p:spPr>
        <p:txBody>
          <a:bodyPr/>
          <a:lstStyle>
            <a:lvl1pPr>
              <a:defRPr sz="3200">
                <a:solidFill>
                  <a:srgbClr val="003F5F"/>
                </a:solidFill>
              </a:defRPr>
            </a:lvl1pPr>
            <a:lvl2pPr>
              <a:defRPr sz="2800">
                <a:solidFill>
                  <a:srgbClr val="E71939"/>
                </a:solidFill>
              </a:defRPr>
            </a:lvl2pPr>
            <a:lvl3pPr>
              <a:defRPr sz="2400">
                <a:solidFill>
                  <a:srgbClr val="003F5F"/>
                </a:solidFill>
              </a:defRPr>
            </a:lvl3pPr>
            <a:lvl4pPr>
              <a:defRPr sz="2000">
                <a:solidFill>
                  <a:srgbClr val="E71939"/>
                </a:solidFill>
              </a:defRPr>
            </a:lvl4pPr>
            <a:lvl5pPr>
              <a:defRPr sz="2000">
                <a:solidFill>
                  <a:srgbClr val="003F5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B6862FC-A76C-4A62-A9A7-277542699CAD}"/>
              </a:ext>
            </a:extLst>
          </p:cNvPr>
          <p:cNvSpPr>
            <a:spLocks noGrp="1"/>
          </p:cNvSpPr>
          <p:nvPr>
            <p:ph type="body" sz="half" idx="2"/>
          </p:nvPr>
        </p:nvSpPr>
        <p:spPr>
          <a:xfrm>
            <a:off x="839788" y="2057400"/>
            <a:ext cx="3932237" cy="3811588"/>
          </a:xfrm>
        </p:spPr>
        <p:txBody>
          <a:bodyPr/>
          <a:lstStyle>
            <a:lvl1pPr marL="0" indent="0">
              <a:buNone/>
              <a:defRPr sz="1600">
                <a:solidFill>
                  <a:srgbClr val="003F5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777231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B44C-D017-4B2A-AB9A-33D3C9D96B69}"/>
              </a:ext>
            </a:extLst>
          </p:cNvPr>
          <p:cNvSpPr>
            <a:spLocks noGrp="1"/>
          </p:cNvSpPr>
          <p:nvPr>
            <p:ph type="title"/>
          </p:nvPr>
        </p:nvSpPr>
        <p:spPr>
          <a:xfrm>
            <a:off x="839788" y="457200"/>
            <a:ext cx="3932237" cy="1600200"/>
          </a:xfrm>
        </p:spPr>
        <p:txBody>
          <a:bodyPr anchor="b"/>
          <a:lstStyle>
            <a:lvl1pPr>
              <a:defRPr sz="3200">
                <a:solidFill>
                  <a:srgbClr val="003F5F"/>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8045F38-5C1F-4756-B028-387D48F40CE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17F05E6-5EB1-4050-951B-1DB3C567807B}"/>
              </a:ext>
            </a:extLst>
          </p:cNvPr>
          <p:cNvSpPr>
            <a:spLocks noGrp="1"/>
          </p:cNvSpPr>
          <p:nvPr>
            <p:ph type="body" sz="half" idx="2"/>
          </p:nvPr>
        </p:nvSpPr>
        <p:spPr>
          <a:xfrm>
            <a:off x="839788" y="2057400"/>
            <a:ext cx="3932237" cy="3811588"/>
          </a:xfrm>
        </p:spPr>
        <p:txBody>
          <a:bodyPr/>
          <a:lstStyle>
            <a:lvl1pPr marL="0" indent="0">
              <a:buNone/>
              <a:defRPr sz="1600">
                <a:solidFill>
                  <a:srgbClr val="003F5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428565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64CA-2199-45CA-B0C1-6D7D2ACFBAE1}"/>
              </a:ext>
            </a:extLst>
          </p:cNvPr>
          <p:cNvSpPr>
            <a:spLocks noGrp="1"/>
          </p:cNvSpPr>
          <p:nvPr>
            <p:ph type="title"/>
          </p:nvPr>
        </p:nvSpPr>
        <p:spPr/>
        <p:txBody>
          <a:bodyPr/>
          <a:lstStyle>
            <a:lvl1pPr>
              <a:defRPr b="1">
                <a:solidFill>
                  <a:srgbClr val="003F5F"/>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2352351-9263-4D5D-B183-2EEC9418DF37}"/>
              </a:ext>
            </a:extLst>
          </p:cNvPr>
          <p:cNvSpPr>
            <a:spLocks noGrp="1"/>
          </p:cNvSpPr>
          <p:nvPr>
            <p:ph type="body" orient="vert" idx="1"/>
          </p:nvPr>
        </p:nvSpPr>
        <p:spPr/>
        <p:txBody>
          <a:bodyPr vert="eaVert"/>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228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D2CC4-EA1F-41D1-93E9-8DCAE8DC31F8}"/>
              </a:ext>
            </a:extLst>
          </p:cNvPr>
          <p:cNvSpPr>
            <a:spLocks noGrp="1"/>
          </p:cNvSpPr>
          <p:nvPr>
            <p:ph type="title" orient="vert"/>
          </p:nvPr>
        </p:nvSpPr>
        <p:spPr>
          <a:xfrm>
            <a:off x="8724902" y="365125"/>
            <a:ext cx="2628900" cy="5811838"/>
          </a:xfrm>
        </p:spPr>
        <p:txBody>
          <a:bodyPr vert="eaVert"/>
          <a:lstStyle>
            <a:lvl1pPr>
              <a:defRPr>
                <a:solidFill>
                  <a:srgbClr val="003F5F"/>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980E2DED-4E12-4442-B27E-1DDA38DCA330}"/>
              </a:ext>
            </a:extLst>
          </p:cNvPr>
          <p:cNvSpPr>
            <a:spLocks noGrp="1"/>
          </p:cNvSpPr>
          <p:nvPr>
            <p:ph type="body" orient="vert" idx="1"/>
          </p:nvPr>
        </p:nvSpPr>
        <p:spPr>
          <a:xfrm>
            <a:off x="838202" y="365125"/>
            <a:ext cx="7734300" cy="5811838"/>
          </a:xfrm>
        </p:spPr>
        <p:txBody>
          <a:bodyPr vert="eaVert"/>
          <a:lstStyle>
            <a:lvl1pPr>
              <a:defRPr>
                <a:solidFill>
                  <a:srgbClr val="003F5F"/>
                </a:solidFill>
              </a:defRPr>
            </a:lvl1pPr>
            <a:lvl2pPr>
              <a:defRPr>
                <a:solidFill>
                  <a:srgbClr val="E71939"/>
                </a:solidFill>
              </a:defRPr>
            </a:lvl2pPr>
            <a:lvl3pPr>
              <a:defRPr>
                <a:solidFill>
                  <a:srgbClr val="003F5F"/>
                </a:solidFill>
              </a:defRPr>
            </a:lvl3pPr>
            <a:lvl4pPr>
              <a:defRPr>
                <a:solidFill>
                  <a:srgbClr val="E71939"/>
                </a:solidFill>
              </a:defRPr>
            </a:lvl4pPr>
            <a:lvl5pPr>
              <a:defRPr>
                <a:solidFill>
                  <a:srgbClr val="003F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382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9289-55DC-12E7-9BA3-5C35826D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E31A3-1AD2-4D31-C8F8-7DFE208E1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9F7C7-0CF1-3F5A-E086-01858B657EAD}"/>
              </a:ext>
            </a:extLst>
          </p:cNvPr>
          <p:cNvSpPr>
            <a:spLocks noGrp="1"/>
          </p:cNvSpPr>
          <p:nvPr>
            <p:ph type="dt" sz="half" idx="10"/>
          </p:nvPr>
        </p:nvSpPr>
        <p:spPr/>
        <p:txBody>
          <a:bodyPr/>
          <a:lstStyle/>
          <a:p>
            <a:fld id="{2FCCC12E-AFA5-462C-A837-9308CA7E4825}" type="datetimeFigureOut">
              <a:rPr lang="en-US" smtClean="0"/>
              <a:t>1/13/2025</a:t>
            </a:fld>
            <a:endParaRPr lang="en-US" dirty="0"/>
          </a:p>
        </p:txBody>
      </p:sp>
      <p:sp>
        <p:nvSpPr>
          <p:cNvPr id="5" name="Footer Placeholder 4">
            <a:extLst>
              <a:ext uri="{FF2B5EF4-FFF2-40B4-BE49-F238E27FC236}">
                <a16:creationId xmlns:a16="http://schemas.microsoft.com/office/drawing/2014/main" id="{7F0E41CA-6047-2A63-05D0-7D50BCE15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1F54ACD-B185-105B-8823-C66B2446A045}"/>
              </a:ext>
            </a:extLst>
          </p:cNvPr>
          <p:cNvSpPr>
            <a:spLocks noGrp="1"/>
          </p:cNvSpPr>
          <p:nvPr>
            <p:ph type="sldNum" sz="quarter" idx="12"/>
          </p:nvPr>
        </p:nvSpPr>
        <p:spPr>
          <a:xfrm>
            <a:off x="8610600" y="6356350"/>
            <a:ext cx="2743200" cy="365125"/>
          </a:xfrm>
          <a:prstGeom prst="rect">
            <a:avLst/>
          </a:prstGeom>
        </p:spPr>
        <p:txBody>
          <a:bodyPr/>
          <a:lstStyle/>
          <a:p>
            <a:fld id="{201B6196-9669-40B9-B6DE-361995F3F3CF}" type="slidenum">
              <a:rPr lang="en-US" smtClean="0"/>
              <a:t>‹#›</a:t>
            </a:fld>
            <a:endParaRPr lang="en-US" dirty="0"/>
          </a:p>
        </p:txBody>
      </p:sp>
    </p:spTree>
    <p:extLst>
      <p:ext uri="{BB962C8B-B14F-4D97-AF65-F5344CB8AC3E}">
        <p14:creationId xmlns:p14="http://schemas.microsoft.com/office/powerpoint/2010/main" val="218607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A341-FF2C-1F26-200A-B8AF7E5AD31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7AF0EB-E797-64F0-B57B-7A84ED5568AE}"/>
              </a:ext>
            </a:extLst>
          </p:cNvPr>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B97BE-DEB8-E72F-A7C8-F9C549E0E9C4}"/>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5" name="Footer Placeholder 4">
            <a:extLst>
              <a:ext uri="{FF2B5EF4-FFF2-40B4-BE49-F238E27FC236}">
                <a16:creationId xmlns:a16="http://schemas.microsoft.com/office/drawing/2014/main" id="{735A32E5-236B-8072-2544-DDFCBD784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D6CEEB-2068-73E7-B4E7-91D44FC3D375}"/>
              </a:ext>
            </a:extLst>
          </p:cNvPr>
          <p:cNvSpPr>
            <a:spLocks noGrp="1"/>
          </p:cNvSpPr>
          <p:nvPr>
            <p:ph type="sldNum" sz="quarter" idx="12"/>
          </p:nvPr>
        </p:nvSpPr>
        <p:spPr/>
        <p:txBody>
          <a:bodyPr/>
          <a:lstStyle/>
          <a:p>
            <a:fld id="{5B311F99-2E46-4E83-A710-850339A7E324}" type="slidenum">
              <a:rPr lang="en-US" smtClean="0"/>
              <a:t>‹#›</a:t>
            </a:fld>
            <a:endParaRPr lang="en-US" dirty="0"/>
          </a:p>
        </p:txBody>
      </p:sp>
    </p:spTree>
    <p:extLst>
      <p:ext uri="{BB962C8B-B14F-4D97-AF65-F5344CB8AC3E}">
        <p14:creationId xmlns:p14="http://schemas.microsoft.com/office/powerpoint/2010/main" val="65874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C5D9-1798-15AB-0331-54EC7466B94F}"/>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94EFC46-5F44-BEE5-F480-3EF64B5D32E9}"/>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1DAD4-F9A2-1EDE-85BD-1A6D6BA8A2DF}"/>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66832-ECA0-A5AA-52A3-949DBF1B87B0}"/>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6" name="Footer Placeholder 5">
            <a:extLst>
              <a:ext uri="{FF2B5EF4-FFF2-40B4-BE49-F238E27FC236}">
                <a16:creationId xmlns:a16="http://schemas.microsoft.com/office/drawing/2014/main" id="{DF49E667-EBF4-EF92-907B-89C9B2A979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740549-0973-55ED-BFE1-D043B5F27F0E}"/>
              </a:ext>
            </a:extLst>
          </p:cNvPr>
          <p:cNvSpPr>
            <a:spLocks noGrp="1"/>
          </p:cNvSpPr>
          <p:nvPr>
            <p:ph type="sldNum" sz="quarter" idx="12"/>
          </p:nvPr>
        </p:nvSpPr>
        <p:spPr/>
        <p:txBody>
          <a:bodyPr/>
          <a:lstStyle/>
          <a:p>
            <a:fld id="{5B311F99-2E46-4E83-A710-850339A7E324}" type="slidenum">
              <a:rPr lang="en-US" smtClean="0"/>
              <a:t>‹#›</a:t>
            </a:fld>
            <a:endParaRPr lang="en-US" dirty="0"/>
          </a:p>
        </p:txBody>
      </p:sp>
      <p:pic>
        <p:nvPicPr>
          <p:cNvPr id="8" name="Picture 7" descr="Logo, company name&#10;&#10;Description automatically generated">
            <a:extLst>
              <a:ext uri="{FF2B5EF4-FFF2-40B4-BE49-F238E27FC236}">
                <a16:creationId xmlns:a16="http://schemas.microsoft.com/office/drawing/2014/main" id="{9742A469-9004-BDF5-282A-E257EE53E3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9" name="Picture 2" descr="Village of Blackcreek">
            <a:extLst>
              <a:ext uri="{FF2B5EF4-FFF2-40B4-BE49-F238E27FC236}">
                <a16:creationId xmlns:a16="http://schemas.microsoft.com/office/drawing/2014/main" id="{2B2DE202-9DCD-11EE-F646-4339B3C942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EB-29F2-E19D-F7D4-801C50B9FFF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CDCCD-8EF5-FA4B-0ABC-870FF5A0FAD1}"/>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F446F-2F17-AC34-7967-CBB384E2D0F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3B110-D914-DEFC-C74F-73DB36428C2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BB4CF-751E-3FA6-230F-6C13DFFB961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EF35D-9310-8D4B-0027-66AB31AB351F}"/>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8" name="Footer Placeholder 7">
            <a:extLst>
              <a:ext uri="{FF2B5EF4-FFF2-40B4-BE49-F238E27FC236}">
                <a16:creationId xmlns:a16="http://schemas.microsoft.com/office/drawing/2014/main" id="{D002548D-6737-1794-311C-14F971FA03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0D2E168-8CDC-C5C7-54A3-2AB97FCFB05E}"/>
              </a:ext>
            </a:extLst>
          </p:cNvPr>
          <p:cNvSpPr>
            <a:spLocks noGrp="1"/>
          </p:cNvSpPr>
          <p:nvPr>
            <p:ph type="sldNum" sz="quarter" idx="12"/>
          </p:nvPr>
        </p:nvSpPr>
        <p:spPr/>
        <p:txBody>
          <a:bodyPr/>
          <a:lstStyle/>
          <a:p>
            <a:fld id="{5B311F99-2E46-4E83-A710-850339A7E324}" type="slidenum">
              <a:rPr lang="en-US" smtClean="0"/>
              <a:t>‹#›</a:t>
            </a:fld>
            <a:endParaRPr lang="en-US" dirty="0"/>
          </a:p>
        </p:txBody>
      </p:sp>
      <p:pic>
        <p:nvPicPr>
          <p:cNvPr id="10" name="Picture 9" descr="Logo, company name&#10;&#10;Description automatically generated">
            <a:extLst>
              <a:ext uri="{FF2B5EF4-FFF2-40B4-BE49-F238E27FC236}">
                <a16:creationId xmlns:a16="http://schemas.microsoft.com/office/drawing/2014/main" id="{0CCD2407-209A-CE76-6CA0-C716565E81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11" name="Picture 2" descr="Village of Blackcreek">
            <a:extLst>
              <a:ext uri="{FF2B5EF4-FFF2-40B4-BE49-F238E27FC236}">
                <a16:creationId xmlns:a16="http://schemas.microsoft.com/office/drawing/2014/main" id="{BC793A19-9D2A-851D-880A-D16A8899FE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4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97BB-53E9-9779-79A4-C90432658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C8B2D-85C8-EB4C-50A7-64C9C5FC09F8}"/>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4" name="Footer Placeholder 3">
            <a:extLst>
              <a:ext uri="{FF2B5EF4-FFF2-40B4-BE49-F238E27FC236}">
                <a16:creationId xmlns:a16="http://schemas.microsoft.com/office/drawing/2014/main" id="{DCC02F6F-27EE-F3F2-7779-68302D23B1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4014C7-A4EA-B2B4-BDB4-85C1DE931A3C}"/>
              </a:ext>
            </a:extLst>
          </p:cNvPr>
          <p:cNvSpPr>
            <a:spLocks noGrp="1"/>
          </p:cNvSpPr>
          <p:nvPr>
            <p:ph type="sldNum" sz="quarter" idx="12"/>
          </p:nvPr>
        </p:nvSpPr>
        <p:spPr/>
        <p:txBody>
          <a:bodyPr/>
          <a:lstStyle/>
          <a:p>
            <a:fld id="{5B311F99-2E46-4E83-A710-850339A7E324}" type="slidenum">
              <a:rPr lang="en-US" smtClean="0"/>
              <a:t>‹#›</a:t>
            </a:fld>
            <a:endParaRPr lang="en-US" dirty="0"/>
          </a:p>
        </p:txBody>
      </p:sp>
      <p:pic>
        <p:nvPicPr>
          <p:cNvPr id="6" name="Picture 5" descr="Logo, company name&#10;&#10;Description automatically generated">
            <a:extLst>
              <a:ext uri="{FF2B5EF4-FFF2-40B4-BE49-F238E27FC236}">
                <a16:creationId xmlns:a16="http://schemas.microsoft.com/office/drawing/2014/main" id="{F4501E94-E990-7468-FA00-D9FF4CFE9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7" name="Picture 2" descr="Village of Blackcreek">
            <a:extLst>
              <a:ext uri="{FF2B5EF4-FFF2-40B4-BE49-F238E27FC236}">
                <a16:creationId xmlns:a16="http://schemas.microsoft.com/office/drawing/2014/main" id="{D74C0F60-D33B-D268-5CF6-E3E8B469EE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7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2E490-8C8B-08F7-2CD1-AE2B8E5AF3EE}"/>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3" name="Footer Placeholder 2">
            <a:extLst>
              <a:ext uri="{FF2B5EF4-FFF2-40B4-BE49-F238E27FC236}">
                <a16:creationId xmlns:a16="http://schemas.microsoft.com/office/drawing/2014/main" id="{61F1583D-AFED-FDE6-5BE9-E87A0DE35E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709A80-0CFE-159B-4711-D13A28FCCB4C}"/>
              </a:ext>
            </a:extLst>
          </p:cNvPr>
          <p:cNvSpPr>
            <a:spLocks noGrp="1"/>
          </p:cNvSpPr>
          <p:nvPr>
            <p:ph type="sldNum" sz="quarter" idx="12"/>
          </p:nvPr>
        </p:nvSpPr>
        <p:spPr/>
        <p:txBody>
          <a:bodyPr/>
          <a:lstStyle/>
          <a:p>
            <a:fld id="{5B311F99-2E46-4E83-A710-850339A7E324}" type="slidenum">
              <a:rPr lang="en-US" smtClean="0"/>
              <a:t>‹#›</a:t>
            </a:fld>
            <a:endParaRPr lang="en-US" dirty="0"/>
          </a:p>
        </p:txBody>
      </p:sp>
      <p:pic>
        <p:nvPicPr>
          <p:cNvPr id="5" name="Picture 4" descr="Logo, company name&#10;&#10;Description automatically generated">
            <a:extLst>
              <a:ext uri="{FF2B5EF4-FFF2-40B4-BE49-F238E27FC236}">
                <a16:creationId xmlns:a16="http://schemas.microsoft.com/office/drawing/2014/main" id="{ED15C513-3FD3-0093-B7FD-AB41CE59B4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6" name="Picture 2" descr="Village of Blackcreek">
            <a:extLst>
              <a:ext uri="{FF2B5EF4-FFF2-40B4-BE49-F238E27FC236}">
                <a16:creationId xmlns:a16="http://schemas.microsoft.com/office/drawing/2014/main" id="{11B9E7A1-C2B0-C31C-553B-7CA96119AD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7077-E309-8063-7467-3EFDF137A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F2E70-BDDD-5F26-5924-9DC7B11516F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2BA48-360B-A32A-809B-7EA8E6D56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EA8B4-7982-3AC7-FC49-9F94D2DEB791}"/>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6" name="Footer Placeholder 5">
            <a:extLst>
              <a:ext uri="{FF2B5EF4-FFF2-40B4-BE49-F238E27FC236}">
                <a16:creationId xmlns:a16="http://schemas.microsoft.com/office/drawing/2014/main" id="{576F7E8C-99AB-5306-D8AB-795149681D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D3C8F1-554F-3013-9DC4-FDC27E846C0F}"/>
              </a:ext>
            </a:extLst>
          </p:cNvPr>
          <p:cNvSpPr>
            <a:spLocks noGrp="1"/>
          </p:cNvSpPr>
          <p:nvPr>
            <p:ph type="sldNum" sz="quarter" idx="12"/>
          </p:nvPr>
        </p:nvSpPr>
        <p:spPr/>
        <p:txBody>
          <a:bodyPr/>
          <a:lstStyle/>
          <a:p>
            <a:fld id="{5B311F99-2E46-4E83-A710-850339A7E324}" type="slidenum">
              <a:rPr lang="en-US" smtClean="0"/>
              <a:t>‹#›</a:t>
            </a:fld>
            <a:endParaRPr lang="en-US" dirty="0"/>
          </a:p>
        </p:txBody>
      </p:sp>
      <p:pic>
        <p:nvPicPr>
          <p:cNvPr id="8" name="Picture 7" descr="Logo, company name&#10;&#10;Description automatically generated">
            <a:extLst>
              <a:ext uri="{FF2B5EF4-FFF2-40B4-BE49-F238E27FC236}">
                <a16:creationId xmlns:a16="http://schemas.microsoft.com/office/drawing/2014/main" id="{D08B25B3-BC42-758E-9420-06E56D696F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9" name="Picture 2" descr="Village of Blackcreek">
            <a:extLst>
              <a:ext uri="{FF2B5EF4-FFF2-40B4-BE49-F238E27FC236}">
                <a16:creationId xmlns:a16="http://schemas.microsoft.com/office/drawing/2014/main" id="{ED72707E-4C4D-406E-24A4-7C097037F8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1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4CC0-9540-5D8D-32EF-4506CB78E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BB916C-B2AD-C02E-0707-05F60CA9EC7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C0B0467-F25B-651D-5949-E3C1B748E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30498-42A8-8F29-FAB9-65376A1FF5CF}"/>
              </a:ext>
            </a:extLst>
          </p:cNvPr>
          <p:cNvSpPr>
            <a:spLocks noGrp="1"/>
          </p:cNvSpPr>
          <p:nvPr>
            <p:ph type="dt" sz="half" idx="10"/>
          </p:nvPr>
        </p:nvSpPr>
        <p:spPr/>
        <p:txBody>
          <a:bodyPr/>
          <a:lstStyle/>
          <a:p>
            <a:fld id="{DCCB96F3-D2FE-4E6E-BBB8-DE82EEC3C759}" type="datetimeFigureOut">
              <a:rPr lang="en-US" smtClean="0"/>
              <a:t>1/13/2025</a:t>
            </a:fld>
            <a:endParaRPr lang="en-US" dirty="0"/>
          </a:p>
        </p:txBody>
      </p:sp>
      <p:sp>
        <p:nvSpPr>
          <p:cNvPr id="6" name="Footer Placeholder 5">
            <a:extLst>
              <a:ext uri="{FF2B5EF4-FFF2-40B4-BE49-F238E27FC236}">
                <a16:creationId xmlns:a16="http://schemas.microsoft.com/office/drawing/2014/main" id="{F8E07B61-31D0-1B43-1FCB-4F9203CE0D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1BE30A-A1D1-26A1-F6D5-00CD1A004C92}"/>
              </a:ext>
            </a:extLst>
          </p:cNvPr>
          <p:cNvSpPr>
            <a:spLocks noGrp="1"/>
          </p:cNvSpPr>
          <p:nvPr>
            <p:ph type="sldNum" sz="quarter" idx="12"/>
          </p:nvPr>
        </p:nvSpPr>
        <p:spPr/>
        <p:txBody>
          <a:bodyPr/>
          <a:lstStyle/>
          <a:p>
            <a:fld id="{5B311F99-2E46-4E83-A710-850339A7E324}" type="slidenum">
              <a:rPr lang="en-US" smtClean="0"/>
              <a:t>‹#›</a:t>
            </a:fld>
            <a:endParaRPr lang="en-US" dirty="0"/>
          </a:p>
        </p:txBody>
      </p:sp>
    </p:spTree>
    <p:extLst>
      <p:ext uri="{BB962C8B-B14F-4D97-AF65-F5344CB8AC3E}">
        <p14:creationId xmlns:p14="http://schemas.microsoft.com/office/powerpoint/2010/main" val="236076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26E3D-D78A-4C84-80D8-B5FA291592B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B59795-795B-46C3-7032-50E22E4E6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22D21-E0FD-8324-2295-1072F7DC342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CB96F3-D2FE-4E6E-BBB8-DE82EEC3C759}" type="datetimeFigureOut">
              <a:rPr lang="en-US" smtClean="0"/>
              <a:t>1/13/2025</a:t>
            </a:fld>
            <a:endParaRPr lang="en-US" dirty="0"/>
          </a:p>
        </p:txBody>
      </p:sp>
      <p:sp>
        <p:nvSpPr>
          <p:cNvPr id="5" name="Footer Placeholder 4">
            <a:extLst>
              <a:ext uri="{FF2B5EF4-FFF2-40B4-BE49-F238E27FC236}">
                <a16:creationId xmlns:a16="http://schemas.microsoft.com/office/drawing/2014/main" id="{5A237B9D-9F42-0302-AA8A-026C147A690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3A5A940-35CF-343E-F271-C659FF2967F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311F99-2E46-4E83-A710-850339A7E324}" type="slidenum">
              <a:rPr lang="en-US" smtClean="0"/>
              <a:t>‹#›</a:t>
            </a:fld>
            <a:endParaRPr lang="en-US" dirty="0"/>
          </a:p>
        </p:txBody>
      </p:sp>
    </p:spTree>
    <p:extLst>
      <p:ext uri="{BB962C8B-B14F-4D97-AF65-F5344CB8AC3E}">
        <p14:creationId xmlns:p14="http://schemas.microsoft.com/office/powerpoint/2010/main" val="257120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F9125-9FA8-40A2-BA8E-DEE5C12842B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D8AAE9-A12E-43D4-94CB-8C3DBA0CA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Logo, company name&#10;&#10;Description automatically generated">
            <a:extLst>
              <a:ext uri="{FF2B5EF4-FFF2-40B4-BE49-F238E27FC236}">
                <a16:creationId xmlns:a16="http://schemas.microsoft.com/office/drawing/2014/main" id="{EB6FA07A-6342-7EA1-EAAA-62143E69F32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5" name="Picture 2" descr="Village of Blackcreek">
            <a:extLst>
              <a:ext uri="{FF2B5EF4-FFF2-40B4-BE49-F238E27FC236}">
                <a16:creationId xmlns:a16="http://schemas.microsoft.com/office/drawing/2014/main" id="{D1494D55-C55D-D50C-629A-0CDB4C83BD9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096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defTabSz="914377" rtl="0" eaLnBrk="1" latinLnBrk="0" hangingPunct="1">
        <a:lnSpc>
          <a:spcPct val="90000"/>
        </a:lnSpc>
        <a:spcBef>
          <a:spcPct val="0"/>
        </a:spcBef>
        <a:buNone/>
        <a:defRPr sz="4400" b="1" kern="1200">
          <a:solidFill>
            <a:srgbClr val="003F5F"/>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3F5F"/>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E71939"/>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3F5F"/>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E71939"/>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3F5F"/>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actly.in/explainer-what-is-the-process-followed-in-preparation-of-the-union-budge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ortspressnw.com/2108109/2010/more-money-more-proble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ecogreenlove.com/2021/07/14/avoiding-pfas/"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simpsonswiki.com/wiki/The_Simpsons:_Tapped_Out_decorations/Bart_Royal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128733321@N05/19620861981" TargetMode="External"/><Relationship Id="rId2" Type="http://schemas.openxmlformats.org/officeDocument/2006/relationships/image" Target="../media/image15.jpg"/><Relationship Id="rId1" Type="http://schemas.openxmlformats.org/officeDocument/2006/relationships/slideLayout" Target="../slideLayouts/slideLayout14.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beautifultrouble.org/theory/debt-revol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pixabay.com/en/implement-do-implementation-project-237217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fermentationwineblog.com/2014/07/takes-grow-direct-consumer-wine-channe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theconversation.com/australians-are-saving-more-but-are-more-comfortable-with-debt-43333"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pixabay.com/en/robot-child-future-science-kid-1583675/" TargetMode="External"/><Relationship Id="rId5" Type="http://schemas.openxmlformats.org/officeDocument/2006/relationships/diagramQuickStyle" Target="../diagrams/quickStyle2.xml"/><Relationship Id="rId10" Type="http://schemas.openxmlformats.org/officeDocument/2006/relationships/image" Target="../media/image21.png"/><Relationship Id="rId4" Type="http://schemas.openxmlformats.org/officeDocument/2006/relationships/diagramLayout" Target="../diagrams/layout2.xml"/><Relationship Id="rId9" Type="http://schemas.openxmlformats.org/officeDocument/2006/relationships/hyperlink" Target="https://pixabay.com/en/old-picture-girl-children-nostalgia-239098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myglenn.com/POLS/govt2305institut.htm"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venue.wi.gov/DOR%20Publications/pb060.pdf"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ocalgovernment.extension.wisc.edu/cpm-progra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localgovernment.extension.wisc.edu/" TargetMode="External"/><Relationship Id="rId4" Type="http://schemas.openxmlformats.org/officeDocument/2006/relationships/hyperlink" Target="mailto:Daniel.foth@wis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88AA81-C284-E70A-7DA0-BC4DCE0F6EE7}"/>
              </a:ext>
            </a:extLst>
          </p:cNvPr>
          <p:cNvSpPr>
            <a:spLocks noGrp="1"/>
          </p:cNvSpPr>
          <p:nvPr>
            <p:ph type="subTitle" idx="1"/>
          </p:nvPr>
        </p:nvSpPr>
        <p:spPr>
          <a:xfrm>
            <a:off x="1326037" y="632594"/>
            <a:ext cx="9144000" cy="724865"/>
          </a:xfrm>
        </p:spPr>
        <p:txBody>
          <a:bodyPr>
            <a:normAutofit/>
          </a:bodyPr>
          <a:lstStyle/>
          <a:p>
            <a:r>
              <a:rPr lang="en-US" sz="4400" dirty="0">
                <a:latin typeface="Calibri Light" panose="020F0302020204030204" pitchFamily="34" charset="0"/>
                <a:cs typeface="Calibri Light" panose="020F0302020204030204" pitchFamily="34" charset="0"/>
              </a:rPr>
              <a:t>Local Government Budgeting</a:t>
            </a:r>
          </a:p>
        </p:txBody>
      </p:sp>
      <p:sp>
        <p:nvSpPr>
          <p:cNvPr id="4" name="Subtitle 2">
            <a:extLst>
              <a:ext uri="{FF2B5EF4-FFF2-40B4-BE49-F238E27FC236}">
                <a16:creationId xmlns:a16="http://schemas.microsoft.com/office/drawing/2014/main" id="{DDE4D3D1-F72B-50F9-1400-89CDA3B989C9}"/>
              </a:ext>
            </a:extLst>
          </p:cNvPr>
          <p:cNvSpPr txBox="1">
            <a:spLocks/>
          </p:cNvSpPr>
          <p:nvPr/>
        </p:nvSpPr>
        <p:spPr>
          <a:xfrm>
            <a:off x="1062211" y="4654435"/>
            <a:ext cx="9144000" cy="1759301"/>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latin typeface="Calibri Light" panose="020F0302020204030204" pitchFamily="34" charset="0"/>
                <a:cs typeface="Calibri Light" panose="020F0302020204030204" pitchFamily="34" charset="0"/>
              </a:rPr>
              <a:t>Daniel Foth, JD</a:t>
            </a:r>
          </a:p>
          <a:p>
            <a:pPr algn="l"/>
            <a:r>
              <a:rPr lang="en-US" sz="4400" dirty="0">
                <a:latin typeface="Calibri Light" panose="020F0302020204030204" pitchFamily="34" charset="0"/>
                <a:cs typeface="Calibri Light" panose="020F0302020204030204" pitchFamily="34" charset="0"/>
              </a:rPr>
              <a:t>Local Government Specialist</a:t>
            </a:r>
          </a:p>
          <a:p>
            <a:pPr algn="l"/>
            <a:r>
              <a:rPr lang="en-US" sz="4400" dirty="0">
                <a:latin typeface="Calibri Light" panose="020F0302020204030204" pitchFamily="34" charset="0"/>
                <a:cs typeface="Calibri Light" panose="020F0302020204030204" pitchFamily="34" charset="0"/>
              </a:rPr>
              <a:t>Director – Wisconsin Certified Public Manager® Program</a:t>
            </a:r>
          </a:p>
          <a:p>
            <a:pPr algn="l"/>
            <a:r>
              <a:rPr lang="en-US" sz="4400" dirty="0">
                <a:latin typeface="Calibri Light" panose="020F0302020204030204" pitchFamily="34" charset="0"/>
                <a:cs typeface="Calibri Light" panose="020F0302020204030204" pitchFamily="34" charset="0"/>
              </a:rPr>
              <a:t>UW Madison – Extension’s Local Government Education Program</a:t>
            </a:r>
          </a:p>
        </p:txBody>
      </p:sp>
      <p:pic>
        <p:nvPicPr>
          <p:cNvPr id="5" name="Picture 4" descr="Logo, company name&#10;&#10;Description automatically generated">
            <a:extLst>
              <a:ext uri="{FF2B5EF4-FFF2-40B4-BE49-F238E27FC236}">
                <a16:creationId xmlns:a16="http://schemas.microsoft.com/office/drawing/2014/main" id="{62F3C8D6-5E97-C1C6-1DA5-75D688BE6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211" y="2177592"/>
            <a:ext cx="3347665" cy="1759302"/>
          </a:xfrm>
          <a:prstGeom prst="rect">
            <a:avLst/>
          </a:prstGeom>
        </p:spPr>
      </p:pic>
      <p:pic>
        <p:nvPicPr>
          <p:cNvPr id="7" name="Picture 2" descr="Village of Blackcreek">
            <a:extLst>
              <a:ext uri="{FF2B5EF4-FFF2-40B4-BE49-F238E27FC236}">
                <a16:creationId xmlns:a16="http://schemas.microsoft.com/office/drawing/2014/main" id="{424DC469-38D1-861B-450A-FD6AFA97F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644" y="1761233"/>
            <a:ext cx="4515967" cy="21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3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B6EC-BDFD-51D8-92BB-1BA3C95369AE}"/>
              </a:ext>
            </a:extLst>
          </p:cNvPr>
          <p:cNvSpPr>
            <a:spLocks noGrp="1"/>
          </p:cNvSpPr>
          <p:nvPr>
            <p:ph type="title"/>
          </p:nvPr>
        </p:nvSpPr>
        <p:spPr>
          <a:xfrm>
            <a:off x="544946" y="290377"/>
            <a:ext cx="10515600" cy="697055"/>
          </a:xfrm>
        </p:spPr>
        <p:txBody>
          <a:bodyPr/>
          <a:lstStyle/>
          <a:p>
            <a:r>
              <a:rPr lang="en-US" dirty="0">
                <a:latin typeface="Calibri Light" panose="020F0302020204030204" pitchFamily="34" charset="0"/>
                <a:cs typeface="Calibri Light" panose="020F0302020204030204" pitchFamily="34" charset="0"/>
              </a:rPr>
              <a:t>Black Creek Revenues Comparison</a:t>
            </a:r>
          </a:p>
        </p:txBody>
      </p:sp>
      <p:graphicFrame>
        <p:nvGraphicFramePr>
          <p:cNvPr id="4" name="Content Placeholder 3">
            <a:extLst>
              <a:ext uri="{FF2B5EF4-FFF2-40B4-BE49-F238E27FC236}">
                <a16:creationId xmlns:a16="http://schemas.microsoft.com/office/drawing/2014/main" id="{54D40829-B682-30E5-9000-21051D171B73}"/>
              </a:ext>
            </a:extLst>
          </p:cNvPr>
          <p:cNvGraphicFramePr>
            <a:graphicFrameLocks noGrp="1"/>
          </p:cNvGraphicFramePr>
          <p:nvPr>
            <p:ph idx="1"/>
            <p:extLst>
              <p:ext uri="{D42A27DB-BD31-4B8C-83A1-F6EECF244321}">
                <p14:modId xmlns:p14="http://schemas.microsoft.com/office/powerpoint/2010/main" val="4277981401"/>
              </p:ext>
            </p:extLst>
          </p:nvPr>
        </p:nvGraphicFramePr>
        <p:xfrm>
          <a:off x="2487164" y="1282917"/>
          <a:ext cx="6991427" cy="4363694"/>
        </p:xfrm>
        <a:graphic>
          <a:graphicData uri="http://schemas.openxmlformats.org/drawingml/2006/table">
            <a:tbl>
              <a:tblPr firstRow="1" bandRow="1">
                <a:tableStyleId>{5C22544A-7EE6-4342-B048-85BDC9FD1C3A}</a:tableStyleId>
              </a:tblPr>
              <a:tblGrid>
                <a:gridCol w="4375653">
                  <a:extLst>
                    <a:ext uri="{9D8B030D-6E8A-4147-A177-3AD203B41FA5}">
                      <a16:colId xmlns:a16="http://schemas.microsoft.com/office/drawing/2014/main" val="1434750946"/>
                    </a:ext>
                  </a:extLst>
                </a:gridCol>
                <a:gridCol w="1307887">
                  <a:extLst>
                    <a:ext uri="{9D8B030D-6E8A-4147-A177-3AD203B41FA5}">
                      <a16:colId xmlns:a16="http://schemas.microsoft.com/office/drawing/2014/main" val="1159104486"/>
                    </a:ext>
                  </a:extLst>
                </a:gridCol>
                <a:gridCol w="1307887">
                  <a:extLst>
                    <a:ext uri="{9D8B030D-6E8A-4147-A177-3AD203B41FA5}">
                      <a16:colId xmlns:a16="http://schemas.microsoft.com/office/drawing/2014/main" val="3504291885"/>
                    </a:ext>
                  </a:extLst>
                </a:gridCol>
              </a:tblGrid>
              <a:tr h="378656">
                <a:tc>
                  <a:txBody>
                    <a:bodyPr/>
                    <a:lstStyle/>
                    <a:p>
                      <a:r>
                        <a:rPr lang="en-US" dirty="0"/>
                        <a:t>Municipalities</a:t>
                      </a:r>
                    </a:p>
                  </a:txBody>
                  <a:tcPr/>
                </a:tc>
                <a:tc>
                  <a:txBody>
                    <a:bodyPr/>
                    <a:lstStyle/>
                    <a:p>
                      <a:r>
                        <a:rPr lang="en-US" dirty="0"/>
                        <a:t>Average %</a:t>
                      </a:r>
                    </a:p>
                  </a:txBody>
                  <a:tcPr/>
                </a:tc>
                <a:tc>
                  <a:txBody>
                    <a:bodyPr/>
                    <a:lstStyle/>
                    <a:p>
                      <a:r>
                        <a:rPr lang="en-US" dirty="0"/>
                        <a:t>Black Creek %</a:t>
                      </a:r>
                    </a:p>
                  </a:txBody>
                  <a:tcPr/>
                </a:tc>
                <a:extLst>
                  <a:ext uri="{0D108BD9-81ED-4DB2-BD59-A6C34878D82A}">
                    <a16:rowId xmlns:a16="http://schemas.microsoft.com/office/drawing/2014/main" val="3772531382"/>
                  </a:ext>
                </a:extLst>
              </a:tr>
              <a:tr h="378656">
                <a:tc>
                  <a:txBody>
                    <a:bodyPr/>
                    <a:lstStyle/>
                    <a:p>
                      <a:r>
                        <a:rPr lang="en-US" dirty="0"/>
                        <a:t>Property Taxes</a:t>
                      </a:r>
                    </a:p>
                  </a:txBody>
                  <a:tcPr/>
                </a:tc>
                <a:tc>
                  <a:txBody>
                    <a:bodyPr/>
                    <a:lstStyle/>
                    <a:p>
                      <a:pPr algn="r"/>
                      <a:r>
                        <a:rPr lang="en-US" dirty="0"/>
                        <a:t>46%</a:t>
                      </a:r>
                    </a:p>
                  </a:txBody>
                  <a:tcPr/>
                </a:tc>
                <a:tc>
                  <a:txBody>
                    <a:bodyPr/>
                    <a:lstStyle/>
                    <a:p>
                      <a:pPr algn="r"/>
                      <a:r>
                        <a:rPr lang="en-US" dirty="0"/>
                        <a:t>44.90%</a:t>
                      </a:r>
                    </a:p>
                    <a:p>
                      <a:pPr algn="r"/>
                      <a:endParaRPr lang="en-US" dirty="0"/>
                    </a:p>
                  </a:txBody>
                  <a:tcPr/>
                </a:tc>
                <a:extLst>
                  <a:ext uri="{0D108BD9-81ED-4DB2-BD59-A6C34878D82A}">
                    <a16:rowId xmlns:a16="http://schemas.microsoft.com/office/drawing/2014/main" val="3635268450"/>
                  </a:ext>
                </a:extLst>
              </a:tr>
              <a:tr h="374992">
                <a:tc>
                  <a:txBody>
                    <a:bodyPr/>
                    <a:lstStyle/>
                    <a:p>
                      <a:r>
                        <a:rPr lang="en-US" dirty="0"/>
                        <a:t>Shared Revenues &amp; Transportation Aids</a:t>
                      </a:r>
                    </a:p>
                  </a:txBody>
                  <a:tcPr/>
                </a:tc>
                <a:tc>
                  <a:txBody>
                    <a:bodyPr/>
                    <a:lstStyle/>
                    <a:p>
                      <a:pPr algn="r"/>
                      <a:r>
                        <a:rPr lang="en-US" dirty="0"/>
                        <a:t>13%</a:t>
                      </a:r>
                    </a:p>
                  </a:txBody>
                  <a:tcPr/>
                </a:tc>
                <a:tc>
                  <a:txBody>
                    <a:bodyPr/>
                    <a:lstStyle/>
                    <a:p>
                      <a:pPr algn="r"/>
                      <a:r>
                        <a:rPr lang="en-US" dirty="0"/>
                        <a:t>37.52%</a:t>
                      </a:r>
                    </a:p>
                  </a:txBody>
                  <a:tcPr/>
                </a:tc>
                <a:extLst>
                  <a:ext uri="{0D108BD9-81ED-4DB2-BD59-A6C34878D82A}">
                    <a16:rowId xmlns:a16="http://schemas.microsoft.com/office/drawing/2014/main" val="3801560604"/>
                  </a:ext>
                </a:extLst>
              </a:tr>
              <a:tr h="380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Licenses, permits, fees</a:t>
                      </a:r>
                    </a:p>
                  </a:txBody>
                  <a:tcPr/>
                </a:tc>
                <a:tc>
                  <a:txBody>
                    <a:bodyPr/>
                    <a:lstStyle/>
                    <a:p>
                      <a:pPr algn="r"/>
                      <a:r>
                        <a:rPr lang="en-US" dirty="0"/>
                        <a:t>2%</a:t>
                      </a:r>
                    </a:p>
                  </a:txBody>
                  <a:tcPr/>
                </a:tc>
                <a:tc>
                  <a:txBody>
                    <a:bodyPr/>
                    <a:lstStyle/>
                    <a:p>
                      <a:pPr algn="r"/>
                      <a:r>
                        <a:rPr lang="en-US" dirty="0"/>
                        <a:t>0.48%</a:t>
                      </a:r>
                    </a:p>
                  </a:txBody>
                  <a:tcPr/>
                </a:tc>
                <a:extLst>
                  <a:ext uri="{0D108BD9-81ED-4DB2-BD59-A6C34878D82A}">
                    <a16:rowId xmlns:a16="http://schemas.microsoft.com/office/drawing/2014/main" val="4075889782"/>
                  </a:ext>
                </a:extLst>
              </a:tr>
              <a:tr h="401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Penalties and fines</a:t>
                      </a:r>
                    </a:p>
                  </a:txBody>
                  <a:tcPr/>
                </a:tc>
                <a:tc>
                  <a:txBody>
                    <a:bodyPr/>
                    <a:lstStyle/>
                    <a:p>
                      <a:pPr algn="r"/>
                      <a:r>
                        <a:rPr lang="en-US" dirty="0"/>
                        <a:t>1%</a:t>
                      </a:r>
                    </a:p>
                  </a:txBody>
                  <a:tcPr/>
                </a:tc>
                <a:tc>
                  <a:txBody>
                    <a:bodyPr/>
                    <a:lstStyle/>
                    <a:p>
                      <a:pPr algn="r"/>
                      <a:r>
                        <a:rPr lang="en-US" dirty="0"/>
                        <a:t>1.81%</a:t>
                      </a:r>
                    </a:p>
                  </a:txBody>
                  <a:tcPr/>
                </a:tc>
                <a:extLst>
                  <a:ext uri="{0D108BD9-81ED-4DB2-BD59-A6C34878D82A}">
                    <a16:rowId xmlns:a16="http://schemas.microsoft.com/office/drawing/2014/main" val="2755629882"/>
                  </a:ext>
                </a:extLst>
              </a:tr>
              <a:tr h="378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Public charges for services</a:t>
                      </a:r>
                    </a:p>
                  </a:txBody>
                  <a:tcPr/>
                </a:tc>
                <a:tc>
                  <a:txBody>
                    <a:bodyPr/>
                    <a:lstStyle/>
                    <a:p>
                      <a:pPr algn="r"/>
                      <a:r>
                        <a:rPr lang="en-US" dirty="0"/>
                        <a:t>5%</a:t>
                      </a:r>
                    </a:p>
                  </a:txBody>
                  <a:tcPr/>
                </a:tc>
                <a:tc>
                  <a:txBody>
                    <a:bodyPr/>
                    <a:lstStyle/>
                    <a:p>
                      <a:pPr algn="r"/>
                      <a:r>
                        <a:rPr lang="en-US" dirty="0"/>
                        <a:t>1.41%</a:t>
                      </a:r>
                    </a:p>
                  </a:txBody>
                  <a:tcPr/>
                </a:tc>
                <a:extLst>
                  <a:ext uri="{0D108BD9-81ED-4DB2-BD59-A6C34878D82A}">
                    <a16:rowId xmlns:a16="http://schemas.microsoft.com/office/drawing/2014/main" val="171501050"/>
                  </a:ext>
                </a:extLst>
              </a:tr>
              <a:tr h="261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Intergovernmental charges for service</a:t>
                      </a:r>
                    </a:p>
                  </a:txBody>
                  <a:tcPr/>
                </a:tc>
                <a:tc>
                  <a:txBody>
                    <a:bodyPr/>
                    <a:lstStyle/>
                    <a:p>
                      <a:pPr algn="r"/>
                      <a:r>
                        <a:rPr lang="en-US" dirty="0"/>
                        <a:t>2%</a:t>
                      </a:r>
                    </a:p>
                  </a:txBody>
                  <a:tcPr/>
                </a:tc>
                <a:tc>
                  <a:txBody>
                    <a:bodyPr/>
                    <a:lstStyle/>
                    <a:p>
                      <a:pPr algn="r"/>
                      <a:r>
                        <a:rPr lang="en-US" dirty="0"/>
                        <a:t>1.55%</a:t>
                      </a:r>
                    </a:p>
                  </a:txBody>
                  <a:tcPr/>
                </a:tc>
                <a:extLst>
                  <a:ext uri="{0D108BD9-81ED-4DB2-BD59-A6C34878D82A}">
                    <a16:rowId xmlns:a16="http://schemas.microsoft.com/office/drawing/2014/main" val="4234778991"/>
                  </a:ext>
                </a:extLst>
              </a:tr>
              <a:tr h="424706">
                <a:tc>
                  <a:txBody>
                    <a:bodyPr/>
                    <a:lstStyle/>
                    <a:p>
                      <a:r>
                        <a:rPr lang="en-US" dirty="0">
                          <a:solidFill>
                            <a:srgbClr val="000000"/>
                          </a:solidFill>
                        </a:rPr>
                        <a:t>Interest income</a:t>
                      </a:r>
                      <a:endParaRPr lang="en-US" dirty="0"/>
                    </a:p>
                  </a:txBody>
                  <a:tcPr/>
                </a:tc>
                <a:tc>
                  <a:txBody>
                    <a:bodyPr/>
                    <a:lstStyle/>
                    <a:p>
                      <a:pPr algn="r"/>
                      <a:r>
                        <a:rPr lang="en-US" dirty="0"/>
                        <a:t>1%</a:t>
                      </a:r>
                    </a:p>
                  </a:txBody>
                  <a:tcPr/>
                </a:tc>
                <a:tc>
                  <a:txBody>
                    <a:bodyPr/>
                    <a:lstStyle/>
                    <a:p>
                      <a:pPr algn="r"/>
                      <a:r>
                        <a:rPr lang="en-US" dirty="0"/>
                        <a:t>1.93%</a:t>
                      </a:r>
                    </a:p>
                  </a:txBody>
                  <a:tcPr/>
                </a:tc>
                <a:extLst>
                  <a:ext uri="{0D108BD9-81ED-4DB2-BD59-A6C34878D82A}">
                    <a16:rowId xmlns:a16="http://schemas.microsoft.com/office/drawing/2014/main" val="796934943"/>
                  </a:ext>
                </a:extLst>
              </a:tr>
              <a:tr h="378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&amp; Federal Grants</a:t>
                      </a:r>
                    </a:p>
                  </a:txBody>
                  <a:tcPr/>
                </a:tc>
                <a:tc>
                  <a:txBody>
                    <a:bodyPr/>
                    <a:lstStyle/>
                    <a:p>
                      <a:pPr algn="r"/>
                      <a:r>
                        <a:rPr lang="en-US" dirty="0"/>
                        <a:t>26%</a:t>
                      </a:r>
                    </a:p>
                  </a:txBody>
                  <a:tcPr/>
                </a:tc>
                <a:tc>
                  <a:txBody>
                    <a:bodyPr/>
                    <a:lstStyle/>
                    <a:p>
                      <a:pPr algn="r"/>
                      <a:r>
                        <a:rPr lang="en-US" dirty="0"/>
                        <a:t>0.33%</a:t>
                      </a:r>
                    </a:p>
                  </a:txBody>
                  <a:tcPr/>
                </a:tc>
                <a:extLst>
                  <a:ext uri="{0D108BD9-81ED-4DB2-BD59-A6C34878D82A}">
                    <a16:rowId xmlns:a16="http://schemas.microsoft.com/office/drawing/2014/main" val="1481900962"/>
                  </a:ext>
                </a:extLst>
              </a:tr>
              <a:tr h="378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Govt Revenues</a:t>
                      </a:r>
                    </a:p>
                  </a:txBody>
                  <a:tcPr/>
                </a:tc>
                <a:tc>
                  <a:txBody>
                    <a:bodyPr/>
                    <a:lstStyle/>
                    <a:p>
                      <a:pPr algn="r"/>
                      <a:r>
                        <a:rPr lang="en-US" dirty="0"/>
                        <a:t>4%</a:t>
                      </a:r>
                    </a:p>
                  </a:txBody>
                  <a:tcPr/>
                </a:tc>
                <a:tc>
                  <a:txBody>
                    <a:bodyPr/>
                    <a:lstStyle/>
                    <a:p>
                      <a:pPr algn="r"/>
                      <a:r>
                        <a:rPr lang="en-US" dirty="0"/>
                        <a:t>10.07%</a:t>
                      </a:r>
                    </a:p>
                  </a:txBody>
                  <a:tcPr/>
                </a:tc>
                <a:extLst>
                  <a:ext uri="{0D108BD9-81ED-4DB2-BD59-A6C34878D82A}">
                    <a16:rowId xmlns:a16="http://schemas.microsoft.com/office/drawing/2014/main" val="1363536956"/>
                  </a:ext>
                </a:extLst>
              </a:tr>
            </a:tbl>
          </a:graphicData>
        </a:graphic>
      </p:graphicFrame>
      <p:sp>
        <p:nvSpPr>
          <p:cNvPr id="6" name="TextBox 5">
            <a:extLst>
              <a:ext uri="{FF2B5EF4-FFF2-40B4-BE49-F238E27FC236}">
                <a16:creationId xmlns:a16="http://schemas.microsoft.com/office/drawing/2014/main" id="{F9DFF228-7B0E-2F65-B250-7B2D7542AEC3}"/>
              </a:ext>
            </a:extLst>
          </p:cNvPr>
          <p:cNvSpPr txBox="1"/>
          <p:nvPr/>
        </p:nvSpPr>
        <p:spPr>
          <a:xfrm>
            <a:off x="6927273" y="6049818"/>
            <a:ext cx="3881191"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https://dpi.wi.gov/sfs/outreach/team-presentations#event-ac24</a:t>
            </a:r>
          </a:p>
        </p:txBody>
      </p:sp>
      <p:sp>
        <p:nvSpPr>
          <p:cNvPr id="7" name="TextBox 6">
            <a:extLst>
              <a:ext uri="{FF2B5EF4-FFF2-40B4-BE49-F238E27FC236}">
                <a16:creationId xmlns:a16="http://schemas.microsoft.com/office/drawing/2014/main" id="{8293C0C6-EB0D-BD29-D700-8D4E64CBD82A}"/>
              </a:ext>
            </a:extLst>
          </p:cNvPr>
          <p:cNvSpPr txBox="1"/>
          <p:nvPr/>
        </p:nvSpPr>
        <p:spPr>
          <a:xfrm>
            <a:off x="729672" y="5942096"/>
            <a:ext cx="113999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2022 DOR Data</a:t>
            </a:r>
          </a:p>
        </p:txBody>
      </p:sp>
      <p:sp>
        <p:nvSpPr>
          <p:cNvPr id="3" name="Oval 2">
            <a:extLst>
              <a:ext uri="{FF2B5EF4-FFF2-40B4-BE49-F238E27FC236}">
                <a16:creationId xmlns:a16="http://schemas.microsoft.com/office/drawing/2014/main" id="{EF87959E-EEC8-86FE-421D-568698AD7EF2}"/>
              </a:ext>
            </a:extLst>
          </p:cNvPr>
          <p:cNvSpPr/>
          <p:nvPr/>
        </p:nvSpPr>
        <p:spPr>
          <a:xfrm>
            <a:off x="8385717" y="2509025"/>
            <a:ext cx="1319119" cy="4795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8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554E-955E-4569-A16A-43D0C80088CC}"/>
              </a:ext>
            </a:extLst>
          </p:cNvPr>
          <p:cNvSpPr>
            <a:spLocks noGrp="1"/>
          </p:cNvSpPr>
          <p:nvPr>
            <p:ph type="title"/>
          </p:nvPr>
        </p:nvSpPr>
        <p:spPr>
          <a:xfrm>
            <a:off x="838200" y="365127"/>
            <a:ext cx="10515600" cy="697055"/>
          </a:xfrm>
        </p:spPr>
        <p:txBody>
          <a:bodyPr/>
          <a:lstStyle/>
          <a:p>
            <a:r>
              <a:rPr lang="en-US" dirty="0">
                <a:latin typeface="Calibri Light" panose="020F0302020204030204" pitchFamily="34" charset="0"/>
                <a:cs typeface="Calibri Light" panose="020F0302020204030204" pitchFamily="34" charset="0"/>
              </a:rPr>
              <a:t>Budget Basics - Expenditures</a:t>
            </a:r>
          </a:p>
        </p:txBody>
      </p:sp>
      <p:sp>
        <p:nvSpPr>
          <p:cNvPr id="3" name="Content Placeholder 2">
            <a:extLst>
              <a:ext uri="{FF2B5EF4-FFF2-40B4-BE49-F238E27FC236}">
                <a16:creationId xmlns:a16="http://schemas.microsoft.com/office/drawing/2014/main" id="{C227D7C3-3617-4BF2-959A-79548F162597}"/>
              </a:ext>
            </a:extLst>
          </p:cNvPr>
          <p:cNvSpPr>
            <a:spLocks noGrp="1"/>
          </p:cNvSpPr>
          <p:nvPr>
            <p:ph idx="1"/>
          </p:nvPr>
        </p:nvSpPr>
        <p:spPr>
          <a:xfrm>
            <a:off x="838200" y="1253331"/>
            <a:ext cx="10515600" cy="4351338"/>
          </a:xfrm>
        </p:spPr>
        <p:txBody>
          <a:bodyPr/>
          <a:lstStyle/>
          <a:p>
            <a:pPr marL="0" indent="0">
              <a:buNone/>
            </a:pPr>
            <a:r>
              <a:rPr lang="en-US" u="sng" dirty="0"/>
              <a:t>Requirements v. Expenditures</a:t>
            </a:r>
          </a:p>
          <a:p>
            <a:pPr marL="0" indent="0">
              <a:buNone/>
            </a:pPr>
            <a:endParaRPr lang="en-US" dirty="0"/>
          </a:p>
          <a:p>
            <a:pPr marL="0" indent="-457200">
              <a:buNone/>
            </a:pPr>
            <a:r>
              <a:rPr lang="en-US" dirty="0"/>
              <a:t>Expenditures: On-going costs required for operations including: Personnel, Materials and Services, Capital Outlay, and Debt Service.</a:t>
            </a:r>
          </a:p>
          <a:p>
            <a:pPr marL="0" indent="-457200">
              <a:buNone/>
            </a:pPr>
            <a:endParaRPr lang="en-US" dirty="0"/>
          </a:p>
          <a:p>
            <a:pPr marL="0" indent="-457200">
              <a:buNone/>
            </a:pPr>
            <a:r>
              <a:rPr lang="en-US" dirty="0"/>
              <a:t>Requirements: Includes Expenditures + transfers, contingency/reserves, and unappropriated ending fund balance (UEFB).</a:t>
            </a:r>
          </a:p>
          <a:p>
            <a:pPr marL="0" indent="-457200">
              <a:buNone/>
            </a:pPr>
            <a:endParaRPr lang="en-US" dirty="0"/>
          </a:p>
          <a:p>
            <a:pPr marL="0" indent="-457200">
              <a:buNone/>
            </a:pPr>
            <a:r>
              <a:rPr lang="en-US" dirty="0"/>
              <a:t>NOTE: Most Expenditures for government are related to Personnel</a:t>
            </a:r>
          </a:p>
        </p:txBody>
      </p:sp>
    </p:spTree>
    <p:extLst>
      <p:ext uri="{BB962C8B-B14F-4D97-AF65-F5344CB8AC3E}">
        <p14:creationId xmlns:p14="http://schemas.microsoft.com/office/powerpoint/2010/main" val="364993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9DAC1-D9A4-2046-1DE6-B9D036722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CA15C-87E8-7AB6-19EA-A83A449492E1}"/>
              </a:ext>
            </a:extLst>
          </p:cNvPr>
          <p:cNvSpPr>
            <a:spLocks noGrp="1"/>
          </p:cNvSpPr>
          <p:nvPr>
            <p:ph type="title"/>
          </p:nvPr>
        </p:nvSpPr>
        <p:spPr>
          <a:xfrm>
            <a:off x="544946" y="290377"/>
            <a:ext cx="10515600" cy="697055"/>
          </a:xfrm>
        </p:spPr>
        <p:txBody>
          <a:bodyPr/>
          <a:lstStyle/>
          <a:p>
            <a:r>
              <a:rPr lang="en-US" dirty="0">
                <a:latin typeface="Calibri Light" panose="020F0302020204030204" pitchFamily="34" charset="0"/>
                <a:cs typeface="Calibri Light" panose="020F0302020204030204" pitchFamily="34" charset="0"/>
              </a:rPr>
              <a:t>Black Creek Expenses Comparison</a:t>
            </a:r>
          </a:p>
        </p:txBody>
      </p:sp>
      <p:graphicFrame>
        <p:nvGraphicFramePr>
          <p:cNvPr id="4" name="Content Placeholder 3">
            <a:extLst>
              <a:ext uri="{FF2B5EF4-FFF2-40B4-BE49-F238E27FC236}">
                <a16:creationId xmlns:a16="http://schemas.microsoft.com/office/drawing/2014/main" id="{5284E295-ED59-7212-A342-CAECD2424C38}"/>
              </a:ext>
            </a:extLst>
          </p:cNvPr>
          <p:cNvGraphicFramePr>
            <a:graphicFrameLocks noGrp="1"/>
          </p:cNvGraphicFramePr>
          <p:nvPr>
            <p:ph idx="1"/>
            <p:extLst>
              <p:ext uri="{D42A27DB-BD31-4B8C-83A1-F6EECF244321}">
                <p14:modId xmlns:p14="http://schemas.microsoft.com/office/powerpoint/2010/main" val="2956178524"/>
              </p:ext>
            </p:extLst>
          </p:nvPr>
        </p:nvGraphicFramePr>
        <p:xfrm>
          <a:off x="2422689" y="1174803"/>
          <a:ext cx="7159598" cy="4508394"/>
        </p:xfrm>
        <a:graphic>
          <a:graphicData uri="http://schemas.openxmlformats.org/drawingml/2006/table">
            <a:tbl>
              <a:tblPr firstRow="1" bandRow="1">
                <a:tableStyleId>{5C22544A-7EE6-4342-B048-85BDC9FD1C3A}</a:tableStyleId>
              </a:tblPr>
              <a:tblGrid>
                <a:gridCol w="4394558">
                  <a:extLst>
                    <a:ext uri="{9D8B030D-6E8A-4147-A177-3AD203B41FA5}">
                      <a16:colId xmlns:a16="http://schemas.microsoft.com/office/drawing/2014/main" val="1434750946"/>
                    </a:ext>
                  </a:extLst>
                </a:gridCol>
                <a:gridCol w="1382520">
                  <a:extLst>
                    <a:ext uri="{9D8B030D-6E8A-4147-A177-3AD203B41FA5}">
                      <a16:colId xmlns:a16="http://schemas.microsoft.com/office/drawing/2014/main" val="1159104486"/>
                    </a:ext>
                  </a:extLst>
                </a:gridCol>
                <a:gridCol w="1382520">
                  <a:extLst>
                    <a:ext uri="{9D8B030D-6E8A-4147-A177-3AD203B41FA5}">
                      <a16:colId xmlns:a16="http://schemas.microsoft.com/office/drawing/2014/main" val="3504291885"/>
                    </a:ext>
                  </a:extLst>
                </a:gridCol>
              </a:tblGrid>
              <a:tr h="687199">
                <a:tc>
                  <a:txBody>
                    <a:bodyPr/>
                    <a:lstStyle/>
                    <a:p>
                      <a:r>
                        <a:rPr lang="en-US" dirty="0"/>
                        <a:t>Municipalities</a:t>
                      </a:r>
                    </a:p>
                  </a:txBody>
                  <a:tcPr/>
                </a:tc>
                <a:tc>
                  <a:txBody>
                    <a:bodyPr/>
                    <a:lstStyle/>
                    <a:p>
                      <a:r>
                        <a:rPr lang="en-US" dirty="0"/>
                        <a:t>Average %</a:t>
                      </a:r>
                    </a:p>
                  </a:txBody>
                  <a:tcPr/>
                </a:tc>
                <a:tc>
                  <a:txBody>
                    <a:bodyPr/>
                    <a:lstStyle/>
                    <a:p>
                      <a:r>
                        <a:rPr lang="en-US" dirty="0"/>
                        <a:t>Black Creek %</a:t>
                      </a:r>
                    </a:p>
                  </a:txBody>
                  <a:tcPr/>
                </a:tc>
                <a:extLst>
                  <a:ext uri="{0D108BD9-81ED-4DB2-BD59-A6C34878D82A}">
                    <a16:rowId xmlns:a16="http://schemas.microsoft.com/office/drawing/2014/main" val="3772531382"/>
                  </a:ext>
                </a:extLst>
              </a:tr>
              <a:tr h="406530">
                <a:tc>
                  <a:txBody>
                    <a:bodyPr/>
                    <a:lstStyle/>
                    <a:p>
                      <a:r>
                        <a:rPr lang="en-US" dirty="0"/>
                        <a:t>General Government</a:t>
                      </a:r>
                    </a:p>
                  </a:txBody>
                  <a:tcPr/>
                </a:tc>
                <a:tc>
                  <a:txBody>
                    <a:bodyPr/>
                    <a:lstStyle/>
                    <a:p>
                      <a:pPr algn="r"/>
                      <a:r>
                        <a:rPr lang="en-US" dirty="0"/>
                        <a:t>13.73%</a:t>
                      </a:r>
                    </a:p>
                  </a:txBody>
                  <a:tcPr/>
                </a:tc>
                <a:tc>
                  <a:txBody>
                    <a:bodyPr/>
                    <a:lstStyle/>
                    <a:p>
                      <a:pPr algn="r"/>
                      <a:r>
                        <a:rPr lang="en-US" dirty="0"/>
                        <a:t>31.91%</a:t>
                      </a:r>
                    </a:p>
                  </a:txBody>
                  <a:tcPr/>
                </a:tc>
                <a:extLst>
                  <a:ext uri="{0D108BD9-81ED-4DB2-BD59-A6C34878D82A}">
                    <a16:rowId xmlns:a16="http://schemas.microsoft.com/office/drawing/2014/main" val="3635268450"/>
                  </a:ext>
                </a:extLst>
              </a:tr>
              <a:tr h="402597">
                <a:tc>
                  <a:txBody>
                    <a:bodyPr/>
                    <a:lstStyle/>
                    <a:p>
                      <a:r>
                        <a:rPr lang="en-US" dirty="0"/>
                        <a:t>Public Safety (law, fire, EMS, other)</a:t>
                      </a:r>
                    </a:p>
                  </a:txBody>
                  <a:tcPr/>
                </a:tc>
                <a:tc>
                  <a:txBody>
                    <a:bodyPr/>
                    <a:lstStyle/>
                    <a:p>
                      <a:pPr algn="r"/>
                      <a:r>
                        <a:rPr lang="en-US" dirty="0"/>
                        <a:t>32.12%</a:t>
                      </a:r>
                    </a:p>
                  </a:txBody>
                  <a:tcPr/>
                </a:tc>
                <a:tc>
                  <a:txBody>
                    <a:bodyPr/>
                    <a:lstStyle/>
                    <a:p>
                      <a:pPr algn="r"/>
                      <a:r>
                        <a:rPr lang="en-US" dirty="0"/>
                        <a:t>28.82%</a:t>
                      </a:r>
                    </a:p>
                  </a:txBody>
                  <a:tcPr/>
                </a:tc>
                <a:extLst>
                  <a:ext uri="{0D108BD9-81ED-4DB2-BD59-A6C34878D82A}">
                    <a16:rowId xmlns:a16="http://schemas.microsoft.com/office/drawing/2014/main" val="3801560604"/>
                  </a:ext>
                </a:extLst>
              </a:tr>
              <a:tr h="408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Transportation (Roads &amp; other)</a:t>
                      </a:r>
                    </a:p>
                  </a:txBody>
                  <a:tcPr/>
                </a:tc>
                <a:tc>
                  <a:txBody>
                    <a:bodyPr/>
                    <a:lstStyle/>
                    <a:p>
                      <a:pPr algn="r"/>
                      <a:r>
                        <a:rPr lang="en-US" dirty="0"/>
                        <a:t>25.88%</a:t>
                      </a:r>
                    </a:p>
                  </a:txBody>
                  <a:tcPr/>
                </a:tc>
                <a:tc>
                  <a:txBody>
                    <a:bodyPr/>
                    <a:lstStyle/>
                    <a:p>
                      <a:pPr algn="r"/>
                      <a:r>
                        <a:rPr lang="en-US" dirty="0"/>
                        <a:t>11.73%</a:t>
                      </a:r>
                    </a:p>
                  </a:txBody>
                  <a:tcPr/>
                </a:tc>
                <a:extLst>
                  <a:ext uri="{0D108BD9-81ED-4DB2-BD59-A6C34878D82A}">
                    <a16:rowId xmlns:a16="http://schemas.microsoft.com/office/drawing/2014/main" val="4075889782"/>
                  </a:ext>
                </a:extLst>
              </a:tr>
              <a:tr h="431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Solid Waste</a:t>
                      </a:r>
                    </a:p>
                  </a:txBody>
                  <a:tcPr/>
                </a:tc>
                <a:tc>
                  <a:txBody>
                    <a:bodyPr/>
                    <a:lstStyle/>
                    <a:p>
                      <a:pPr algn="r"/>
                      <a:r>
                        <a:rPr lang="en-US" dirty="0"/>
                        <a:t>6.40%</a:t>
                      </a:r>
                    </a:p>
                  </a:txBody>
                  <a:tcPr/>
                </a:tc>
                <a:tc>
                  <a:txBody>
                    <a:bodyPr/>
                    <a:lstStyle/>
                    <a:p>
                      <a:pPr algn="r"/>
                      <a:r>
                        <a:rPr lang="en-US" dirty="0"/>
                        <a:t>6.33%</a:t>
                      </a:r>
                    </a:p>
                  </a:txBody>
                  <a:tcPr/>
                </a:tc>
                <a:extLst>
                  <a:ext uri="{0D108BD9-81ED-4DB2-BD59-A6C34878D82A}">
                    <a16:rowId xmlns:a16="http://schemas.microsoft.com/office/drawing/2014/main" val="2755629882"/>
                  </a:ext>
                </a:extLst>
              </a:tr>
              <a:tr h="40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Health &amp; Human services</a:t>
                      </a:r>
                    </a:p>
                  </a:txBody>
                  <a:tcPr/>
                </a:tc>
                <a:tc>
                  <a:txBody>
                    <a:bodyPr/>
                    <a:lstStyle/>
                    <a:p>
                      <a:pPr algn="r"/>
                      <a:r>
                        <a:rPr lang="en-US" dirty="0"/>
                        <a:t>0.63%</a:t>
                      </a:r>
                    </a:p>
                  </a:txBody>
                  <a:tcPr/>
                </a:tc>
                <a:tc>
                  <a:txBody>
                    <a:bodyPr/>
                    <a:lstStyle/>
                    <a:p>
                      <a:pPr algn="r"/>
                      <a:r>
                        <a:rPr lang="en-US" dirty="0"/>
                        <a:t>0.00%</a:t>
                      </a:r>
                    </a:p>
                  </a:txBody>
                  <a:tcPr/>
                </a:tc>
                <a:extLst>
                  <a:ext uri="{0D108BD9-81ED-4DB2-BD59-A6C34878D82A}">
                    <a16:rowId xmlns:a16="http://schemas.microsoft.com/office/drawing/2014/main" val="171501050"/>
                  </a:ext>
                </a:extLst>
              </a:tr>
              <a:tr h="496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Cultural and Education</a:t>
                      </a:r>
                    </a:p>
                  </a:txBody>
                  <a:tcPr/>
                </a:tc>
                <a:tc>
                  <a:txBody>
                    <a:bodyPr/>
                    <a:lstStyle/>
                    <a:p>
                      <a:pPr algn="r"/>
                      <a:r>
                        <a:rPr lang="en-US" dirty="0"/>
                        <a:t>3.72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14.87%</a:t>
                      </a:r>
                    </a:p>
                  </a:txBody>
                  <a:tcPr/>
                </a:tc>
                <a:extLst>
                  <a:ext uri="{0D108BD9-81ED-4DB2-BD59-A6C34878D82A}">
                    <a16:rowId xmlns:a16="http://schemas.microsoft.com/office/drawing/2014/main" val="4234778991"/>
                  </a:ext>
                </a:extLst>
              </a:tr>
              <a:tr h="455970">
                <a:tc>
                  <a:txBody>
                    <a:bodyPr/>
                    <a:lstStyle/>
                    <a:p>
                      <a:r>
                        <a:rPr lang="en-US" dirty="0">
                          <a:solidFill>
                            <a:srgbClr val="000000"/>
                          </a:solidFill>
                        </a:rPr>
                        <a:t>Parks &amp; Recreation</a:t>
                      </a:r>
                      <a:endParaRPr lang="en-US" dirty="0"/>
                    </a:p>
                  </a:txBody>
                  <a:tcPr/>
                </a:tc>
                <a:tc>
                  <a:txBody>
                    <a:bodyPr/>
                    <a:lstStyle/>
                    <a:p>
                      <a:pPr algn="r"/>
                      <a:r>
                        <a:rPr lang="en-US" dirty="0"/>
                        <a:t>7.27%</a:t>
                      </a:r>
                    </a:p>
                  </a:txBody>
                  <a:tcPr/>
                </a:tc>
                <a:tc>
                  <a:txBody>
                    <a:bodyPr/>
                    <a:lstStyle/>
                    <a:p>
                      <a:pPr algn="r"/>
                      <a:r>
                        <a:rPr lang="en-US" dirty="0"/>
                        <a:t>6.33%</a:t>
                      </a:r>
                    </a:p>
                  </a:txBody>
                  <a:tcPr/>
                </a:tc>
                <a:extLst>
                  <a:ext uri="{0D108BD9-81ED-4DB2-BD59-A6C34878D82A}">
                    <a16:rowId xmlns:a16="http://schemas.microsoft.com/office/drawing/2014/main" val="796934943"/>
                  </a:ext>
                </a:extLst>
              </a:tr>
              <a:tr h="40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Conservation &amp; Development</a:t>
                      </a:r>
                    </a:p>
                  </a:txBody>
                  <a:tcPr/>
                </a:tc>
                <a:tc>
                  <a:txBody>
                    <a:bodyPr/>
                    <a:lstStyle/>
                    <a:p>
                      <a:pPr algn="r"/>
                      <a:r>
                        <a:rPr lang="en-US" dirty="0"/>
                        <a:t>9.91%</a:t>
                      </a:r>
                    </a:p>
                  </a:txBody>
                  <a:tcPr/>
                </a:tc>
                <a:tc>
                  <a:txBody>
                    <a:bodyPr/>
                    <a:lstStyle/>
                    <a:p>
                      <a:pPr algn="r"/>
                      <a:r>
                        <a:rPr lang="en-US" dirty="0"/>
                        <a:t>0.00%</a:t>
                      </a:r>
                    </a:p>
                  </a:txBody>
                  <a:tcPr/>
                </a:tc>
                <a:extLst>
                  <a:ext uri="{0D108BD9-81ED-4DB2-BD59-A6C34878D82A}">
                    <a16:rowId xmlns:a16="http://schemas.microsoft.com/office/drawing/2014/main" val="1481900962"/>
                  </a:ext>
                </a:extLst>
              </a:tr>
              <a:tr h="40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Expenses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0.34%</a:t>
                      </a:r>
                    </a:p>
                  </a:txBody>
                  <a:tcPr/>
                </a:tc>
                <a:tc>
                  <a:txBody>
                    <a:bodyPr/>
                    <a:lstStyle/>
                    <a:p>
                      <a:pPr algn="r"/>
                      <a:r>
                        <a:rPr lang="en-US" dirty="0"/>
                        <a:t>0.00%</a:t>
                      </a:r>
                    </a:p>
                  </a:txBody>
                  <a:tcPr/>
                </a:tc>
                <a:extLst>
                  <a:ext uri="{0D108BD9-81ED-4DB2-BD59-A6C34878D82A}">
                    <a16:rowId xmlns:a16="http://schemas.microsoft.com/office/drawing/2014/main" val="1363536956"/>
                  </a:ext>
                </a:extLst>
              </a:tr>
            </a:tbl>
          </a:graphicData>
        </a:graphic>
      </p:graphicFrame>
      <p:sp>
        <p:nvSpPr>
          <p:cNvPr id="7" name="TextBox 6">
            <a:extLst>
              <a:ext uri="{FF2B5EF4-FFF2-40B4-BE49-F238E27FC236}">
                <a16:creationId xmlns:a16="http://schemas.microsoft.com/office/drawing/2014/main" id="{55BAFC45-E166-BFF6-C0C1-A38E650C14D8}"/>
              </a:ext>
            </a:extLst>
          </p:cNvPr>
          <p:cNvSpPr txBox="1"/>
          <p:nvPr/>
        </p:nvSpPr>
        <p:spPr>
          <a:xfrm>
            <a:off x="729672" y="5942096"/>
            <a:ext cx="113999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2022 DOR Data</a:t>
            </a:r>
          </a:p>
        </p:txBody>
      </p:sp>
      <p:sp>
        <p:nvSpPr>
          <p:cNvPr id="3" name="Oval 2">
            <a:extLst>
              <a:ext uri="{FF2B5EF4-FFF2-40B4-BE49-F238E27FC236}">
                <a16:creationId xmlns:a16="http://schemas.microsoft.com/office/drawing/2014/main" id="{A1C4F596-2186-70B5-43DF-2CE1181A4FFD}"/>
              </a:ext>
            </a:extLst>
          </p:cNvPr>
          <p:cNvSpPr/>
          <p:nvPr/>
        </p:nvSpPr>
        <p:spPr>
          <a:xfrm>
            <a:off x="8385717" y="1839954"/>
            <a:ext cx="1319119" cy="4795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4AEF15F-B749-91B1-6F21-4A0F7F9BF9A4}"/>
              </a:ext>
            </a:extLst>
          </p:cNvPr>
          <p:cNvSpPr/>
          <p:nvPr/>
        </p:nvSpPr>
        <p:spPr>
          <a:xfrm>
            <a:off x="8385717" y="2631686"/>
            <a:ext cx="1319119" cy="4795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8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95" y="185692"/>
            <a:ext cx="7886700" cy="767935"/>
          </a:xfrm>
        </p:spPr>
        <p:txBody>
          <a:bodyPr/>
          <a:lstStyle/>
          <a:p>
            <a:r>
              <a:rPr lang="en-US" dirty="0">
                <a:latin typeface="Calibri Light" panose="020F0302020204030204" pitchFamily="34" charset="0"/>
                <a:cs typeface="Calibri Light" panose="020F0302020204030204" pitchFamily="34" charset="0"/>
              </a:rPr>
              <a:t>Operating vs. Capital Budgets</a:t>
            </a:r>
          </a:p>
        </p:txBody>
      </p:sp>
      <p:sp>
        <p:nvSpPr>
          <p:cNvPr id="3" name="Content Placeholder 2"/>
          <p:cNvSpPr>
            <a:spLocks noGrp="1"/>
          </p:cNvSpPr>
          <p:nvPr>
            <p:ph idx="1"/>
          </p:nvPr>
        </p:nvSpPr>
        <p:spPr>
          <a:xfrm>
            <a:off x="612742" y="1158519"/>
            <a:ext cx="7315200" cy="4657819"/>
          </a:xfrm>
        </p:spPr>
        <p:txBody>
          <a:bodyPr>
            <a:normAutofit fontScale="85000" lnSpcReduction="20000"/>
          </a:bodyPr>
          <a:lstStyle/>
          <a:p>
            <a:r>
              <a:rPr lang="en-US" sz="3100" b="1" dirty="0">
                <a:solidFill>
                  <a:srgbClr val="000000"/>
                </a:solidFill>
              </a:rPr>
              <a:t>Operating budget:</a:t>
            </a:r>
            <a:r>
              <a:rPr lang="en-US" sz="2600" dirty="0">
                <a:solidFill>
                  <a:srgbClr val="000000"/>
                </a:solidFill>
              </a:rPr>
              <a:t> </a:t>
            </a:r>
          </a:p>
          <a:p>
            <a:r>
              <a:rPr lang="en-US" sz="2600" dirty="0">
                <a:solidFill>
                  <a:srgbClr val="000000"/>
                </a:solidFill>
              </a:rPr>
              <a:t>appropriates monies to fund general government services and purchases for a number of programs or functions</a:t>
            </a:r>
          </a:p>
          <a:p>
            <a:pPr lvl="1"/>
            <a:r>
              <a:rPr lang="en-US" sz="2600" dirty="0">
                <a:solidFill>
                  <a:srgbClr val="000000"/>
                </a:solidFill>
              </a:rPr>
              <a:t>Primary budget</a:t>
            </a:r>
          </a:p>
          <a:p>
            <a:pPr lvl="1"/>
            <a:r>
              <a:rPr lang="en-US" sz="2600" dirty="0">
                <a:solidFill>
                  <a:srgbClr val="000000"/>
                </a:solidFill>
              </a:rPr>
              <a:t>Created for a single fiscal year (two year allowed)</a:t>
            </a:r>
          </a:p>
          <a:p>
            <a:pPr lvl="1"/>
            <a:endParaRPr lang="en-US" sz="2600" dirty="0">
              <a:solidFill>
                <a:srgbClr val="000000"/>
              </a:solidFill>
            </a:endParaRPr>
          </a:p>
          <a:p>
            <a:r>
              <a:rPr lang="en-US" sz="3100" b="1" dirty="0">
                <a:solidFill>
                  <a:srgbClr val="000000"/>
                </a:solidFill>
              </a:rPr>
              <a:t>Capital budget</a:t>
            </a:r>
            <a:r>
              <a:rPr lang="en-US" sz="2600" dirty="0">
                <a:solidFill>
                  <a:srgbClr val="000000"/>
                </a:solidFill>
              </a:rPr>
              <a:t>: </a:t>
            </a:r>
          </a:p>
          <a:p>
            <a:r>
              <a:rPr lang="en-US" sz="2600" dirty="0">
                <a:solidFill>
                  <a:srgbClr val="000000"/>
                </a:solidFill>
              </a:rPr>
              <a:t>prepared for multi-year projects, such as land acquisition, building or construction projects, equipment purchases and infrastructure maintenance</a:t>
            </a:r>
          </a:p>
          <a:p>
            <a:pPr lvl="1"/>
            <a:r>
              <a:rPr lang="en-US" sz="2600" dirty="0">
                <a:solidFill>
                  <a:srgbClr val="000000"/>
                </a:solidFill>
              </a:rPr>
              <a:t>Typical time frame for funding capital improvement projects is a minimum of five years</a:t>
            </a:r>
          </a:p>
          <a:p>
            <a:pPr lvl="1"/>
            <a:r>
              <a:rPr lang="en-US" sz="2600" dirty="0">
                <a:solidFill>
                  <a:srgbClr val="000000"/>
                </a:solidFill>
              </a:rPr>
              <a:t>Plan for debt and other funding sources</a:t>
            </a:r>
          </a:p>
          <a:p>
            <a:pPr lvl="1"/>
            <a:r>
              <a:rPr lang="en-US" sz="2600" dirty="0">
                <a:solidFill>
                  <a:srgbClr val="000000"/>
                </a:solidFill>
              </a:rPr>
              <a:t>Positive view by public and rating agencies</a:t>
            </a:r>
          </a:p>
        </p:txBody>
      </p:sp>
      <p:sp>
        <p:nvSpPr>
          <p:cNvPr id="5" name="TextBox 4">
            <a:extLst>
              <a:ext uri="{FF2B5EF4-FFF2-40B4-BE49-F238E27FC236}">
                <a16:creationId xmlns:a16="http://schemas.microsoft.com/office/drawing/2014/main" id="{EDEC3A06-92AF-4177-A5EA-E6C1DF107B20}"/>
              </a:ext>
            </a:extLst>
          </p:cNvPr>
          <p:cNvSpPr txBox="1"/>
          <p:nvPr/>
        </p:nvSpPr>
        <p:spPr>
          <a:xfrm>
            <a:off x="8488681" y="5634305"/>
            <a:ext cx="1905000" cy="307777"/>
          </a:xfrm>
          <a:prstGeom prst="rect">
            <a:avLst/>
          </a:prstGeom>
          <a:noFill/>
        </p:spPr>
        <p:txBody>
          <a:bodyPr wrap="square" rtlCol="0">
            <a:spAutoFit/>
          </a:bodyPr>
          <a:lstStyle/>
          <a:p>
            <a:r>
              <a:rPr lang="en-US" sz="1400" spc="-10" dirty="0">
                <a:solidFill>
                  <a:srgbClr val="232525"/>
                </a:solidFill>
                <a:latin typeface="Arial"/>
                <a:cs typeface="Arial"/>
              </a:rPr>
              <a:t>adapted from Ehlers</a:t>
            </a:r>
            <a:endParaRPr lang="en-US" sz="1400" dirty="0"/>
          </a:p>
        </p:txBody>
      </p:sp>
      <p:pic>
        <p:nvPicPr>
          <p:cNvPr id="7" name="Picture 6" descr="A picture containing text&#10;&#10;Description automatically generated">
            <a:extLst>
              <a:ext uri="{FF2B5EF4-FFF2-40B4-BE49-F238E27FC236}">
                <a16:creationId xmlns:a16="http://schemas.microsoft.com/office/drawing/2014/main" id="{42178918-BC83-4345-A7F4-81076AE842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53584" y="1781645"/>
            <a:ext cx="2950803" cy="1647355"/>
          </a:xfrm>
          <a:prstGeom prst="rect">
            <a:avLst/>
          </a:prstGeom>
        </p:spPr>
      </p:pic>
    </p:spTree>
    <p:extLst>
      <p:ext uri="{BB962C8B-B14F-4D97-AF65-F5344CB8AC3E}">
        <p14:creationId xmlns:p14="http://schemas.microsoft.com/office/powerpoint/2010/main" val="297239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a:extLst>
              <a:ext uri="{FF2B5EF4-FFF2-40B4-BE49-F238E27FC236}">
                <a16:creationId xmlns:a16="http://schemas.microsoft.com/office/drawing/2014/main" id="{D2FDAC88-1235-40AA-B1BA-F1471409E0DF}"/>
              </a:ext>
            </a:extLst>
          </p:cNvPr>
          <p:cNvPicPr>
            <a:picLocks noChangeAspect="1"/>
          </p:cNvPicPr>
          <p:nvPr/>
        </p:nvPicPr>
        <p:blipFill>
          <a:blip r:embed="rId2">
            <a:extLst>
              <a:ext uri="{28A0092B-C50C-407E-A947-70E740481C1C}">
                <a14:useLocalDpi xmlns:a14="http://schemas.microsoft.com/office/drawing/2010/main" val="0"/>
              </a:ext>
            </a:extLst>
          </a:blip>
          <a:srcRect l="19374" t="10035"/>
          <a:stretch/>
        </p:blipFill>
        <p:spPr>
          <a:xfrm>
            <a:off x="1055696" y="1105648"/>
            <a:ext cx="7918225" cy="5519392"/>
          </a:xfrm>
          <a:prstGeom prst="rect">
            <a:avLst/>
          </a:prstGeom>
        </p:spPr>
      </p:pic>
      <p:sp>
        <p:nvSpPr>
          <p:cNvPr id="3" name="Title 1">
            <a:extLst>
              <a:ext uri="{FF2B5EF4-FFF2-40B4-BE49-F238E27FC236}">
                <a16:creationId xmlns:a16="http://schemas.microsoft.com/office/drawing/2014/main" id="{E2AF9FDE-9C2A-70A1-37A8-FF9AFFB13CF1}"/>
              </a:ext>
            </a:extLst>
          </p:cNvPr>
          <p:cNvSpPr txBox="1">
            <a:spLocks/>
          </p:cNvSpPr>
          <p:nvPr/>
        </p:nvSpPr>
        <p:spPr>
          <a:xfrm>
            <a:off x="395140" y="205393"/>
            <a:ext cx="10515600" cy="9002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Calibri Light" panose="020F0302020204030204" pitchFamily="34" charset="0"/>
                <a:cs typeface="Calibri Light" panose="020F0302020204030204" pitchFamily="34" charset="0"/>
              </a:rPr>
              <a:t>Black Creek Principal Payments</a:t>
            </a:r>
          </a:p>
        </p:txBody>
      </p:sp>
      <p:sp>
        <p:nvSpPr>
          <p:cNvPr id="4" name="TextBox 3">
            <a:extLst>
              <a:ext uri="{FF2B5EF4-FFF2-40B4-BE49-F238E27FC236}">
                <a16:creationId xmlns:a16="http://schemas.microsoft.com/office/drawing/2014/main" id="{310D8757-6131-4F96-BF60-D89175BB0DB0}"/>
              </a:ext>
            </a:extLst>
          </p:cNvPr>
          <p:cNvSpPr txBox="1"/>
          <p:nvPr/>
        </p:nvSpPr>
        <p:spPr>
          <a:xfrm>
            <a:off x="8463775" y="470855"/>
            <a:ext cx="2747868" cy="369332"/>
          </a:xfrm>
          <a:prstGeom prst="rect">
            <a:avLst/>
          </a:prstGeom>
          <a:noFill/>
        </p:spPr>
        <p:txBody>
          <a:bodyPr wrap="none" rtlCol="0">
            <a:spAutoFit/>
          </a:bodyPr>
          <a:lstStyle/>
          <a:p>
            <a:r>
              <a:rPr lang="en-US" dirty="0"/>
              <a:t>Data Timeline 2001 - 2022</a:t>
            </a:r>
          </a:p>
        </p:txBody>
      </p:sp>
    </p:spTree>
    <p:extLst>
      <p:ext uri="{BB962C8B-B14F-4D97-AF65-F5344CB8AC3E}">
        <p14:creationId xmlns:p14="http://schemas.microsoft.com/office/powerpoint/2010/main" val="226198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a:extLst>
              <a:ext uri="{FF2B5EF4-FFF2-40B4-BE49-F238E27FC236}">
                <a16:creationId xmlns:a16="http://schemas.microsoft.com/office/drawing/2014/main" id="{E43E87DF-447D-4F29-A3E3-58E5C75B79FB}"/>
              </a:ext>
            </a:extLst>
          </p:cNvPr>
          <p:cNvPicPr>
            <a:picLocks noChangeAspect="1"/>
          </p:cNvPicPr>
          <p:nvPr/>
        </p:nvPicPr>
        <p:blipFill>
          <a:blip r:embed="rId2">
            <a:extLst>
              <a:ext uri="{28A0092B-C50C-407E-A947-70E740481C1C}">
                <a14:useLocalDpi xmlns:a14="http://schemas.microsoft.com/office/drawing/2010/main" val="0"/>
              </a:ext>
            </a:extLst>
          </a:blip>
          <a:srcRect l="19588" t="9484"/>
          <a:stretch/>
        </p:blipFill>
        <p:spPr>
          <a:xfrm>
            <a:off x="2055043" y="1105648"/>
            <a:ext cx="9530103" cy="5752351"/>
          </a:xfrm>
          <a:prstGeom prst="rect">
            <a:avLst/>
          </a:prstGeom>
        </p:spPr>
      </p:pic>
      <p:sp>
        <p:nvSpPr>
          <p:cNvPr id="3" name="Title 1">
            <a:extLst>
              <a:ext uri="{FF2B5EF4-FFF2-40B4-BE49-F238E27FC236}">
                <a16:creationId xmlns:a16="http://schemas.microsoft.com/office/drawing/2014/main" id="{2006E9A4-8552-3D01-3896-46A7AF91EA92}"/>
              </a:ext>
            </a:extLst>
          </p:cNvPr>
          <p:cNvSpPr txBox="1">
            <a:spLocks/>
          </p:cNvSpPr>
          <p:nvPr/>
        </p:nvSpPr>
        <p:spPr>
          <a:xfrm>
            <a:off x="395140" y="205393"/>
            <a:ext cx="10515600" cy="9002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Calibri Light" panose="020F0302020204030204" pitchFamily="34" charset="0"/>
                <a:cs typeface="Calibri Light" panose="020F0302020204030204" pitchFamily="34" charset="0"/>
              </a:rPr>
              <a:t>Black Creek Interest/Charges Payments</a:t>
            </a:r>
          </a:p>
        </p:txBody>
      </p:sp>
      <p:sp>
        <p:nvSpPr>
          <p:cNvPr id="4" name="TextBox 3">
            <a:extLst>
              <a:ext uri="{FF2B5EF4-FFF2-40B4-BE49-F238E27FC236}">
                <a16:creationId xmlns:a16="http://schemas.microsoft.com/office/drawing/2014/main" id="{CBB272F9-1265-9829-9396-D8F46627F219}"/>
              </a:ext>
            </a:extLst>
          </p:cNvPr>
          <p:cNvSpPr txBox="1"/>
          <p:nvPr/>
        </p:nvSpPr>
        <p:spPr>
          <a:xfrm>
            <a:off x="9333570" y="470855"/>
            <a:ext cx="2747868" cy="369332"/>
          </a:xfrm>
          <a:prstGeom prst="rect">
            <a:avLst/>
          </a:prstGeom>
          <a:noFill/>
        </p:spPr>
        <p:txBody>
          <a:bodyPr wrap="none" rtlCol="0">
            <a:spAutoFit/>
          </a:bodyPr>
          <a:lstStyle/>
          <a:p>
            <a:r>
              <a:rPr lang="en-US" dirty="0"/>
              <a:t>Data Timeline 2001 - 2022</a:t>
            </a:r>
          </a:p>
        </p:txBody>
      </p:sp>
    </p:spTree>
    <p:extLst>
      <p:ext uri="{BB962C8B-B14F-4D97-AF65-F5344CB8AC3E}">
        <p14:creationId xmlns:p14="http://schemas.microsoft.com/office/powerpoint/2010/main" val="9599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334A-BD12-4E2C-82C2-98845D17D73A}"/>
              </a:ext>
            </a:extLst>
          </p:cNvPr>
          <p:cNvSpPr>
            <a:spLocks noGrp="1"/>
          </p:cNvSpPr>
          <p:nvPr>
            <p:ph type="title"/>
          </p:nvPr>
        </p:nvSpPr>
        <p:spPr>
          <a:xfrm>
            <a:off x="275123" y="189341"/>
            <a:ext cx="7886700" cy="679664"/>
          </a:xfrm>
        </p:spPr>
        <p:txBody>
          <a:bodyPr>
            <a:noAutofit/>
          </a:bodyPr>
          <a:lstStyle/>
          <a:p>
            <a:r>
              <a:rPr lang="en-US" dirty="0">
                <a:latin typeface="Calibri Light" panose="020F0302020204030204" pitchFamily="34" charset="0"/>
                <a:cs typeface="Calibri Light" panose="020F0302020204030204" pitchFamily="34" charset="0"/>
              </a:rPr>
              <a:t>Cash Flow and Fund Balances –</a:t>
            </a:r>
            <a:endParaRPr lang="en-US" i="1" dirty="0">
              <a:solidFill>
                <a:srgbClr val="FF0000"/>
              </a:solidFill>
              <a:highlight>
                <a:srgbClr val="FFFF00"/>
              </a:highlight>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73D2254-0E22-4FA4-A969-5C182CD51B24}"/>
              </a:ext>
            </a:extLst>
          </p:cNvPr>
          <p:cNvSpPr>
            <a:spLocks noGrp="1"/>
          </p:cNvSpPr>
          <p:nvPr>
            <p:ph idx="1"/>
          </p:nvPr>
        </p:nvSpPr>
        <p:spPr>
          <a:xfrm>
            <a:off x="471055" y="1121230"/>
            <a:ext cx="7278254" cy="4610267"/>
          </a:xfrm>
        </p:spPr>
        <p:txBody>
          <a:bodyPr>
            <a:normAutofit fontScale="92500" lnSpcReduction="20000"/>
          </a:bodyPr>
          <a:lstStyle/>
          <a:p>
            <a:r>
              <a:rPr lang="en-US" dirty="0"/>
              <a:t>Cash Flow is Critical to keeping the doors open</a:t>
            </a:r>
          </a:p>
          <a:p>
            <a:pPr lvl="1"/>
            <a:r>
              <a:rPr lang="en-US" sz="1800" dirty="0"/>
              <a:t>A cash flow spreadsheet should be kept and updated monthly</a:t>
            </a:r>
          </a:p>
          <a:p>
            <a:r>
              <a:rPr lang="en-US" dirty="0"/>
              <a:t> Fund Balances</a:t>
            </a:r>
          </a:p>
          <a:p>
            <a:pPr lvl="1"/>
            <a:r>
              <a:rPr lang="en-US" sz="1800" dirty="0"/>
              <a:t>Non-Spendable = land, pre-paid amounts &amp; inventory</a:t>
            </a:r>
          </a:p>
          <a:p>
            <a:pPr lvl="1"/>
            <a:r>
              <a:rPr lang="en-US" sz="1800" dirty="0"/>
              <a:t>Restricted = grant funds, impact fees, debt service funds</a:t>
            </a:r>
          </a:p>
          <a:p>
            <a:pPr marL="285750" indent="-285750">
              <a:buSzPct val="120000"/>
              <a:buFont typeface="Arial" panose="020B0604020202020204" pitchFamily="34" charset="0"/>
              <a:buChar char="•"/>
            </a:pPr>
            <a:r>
              <a:rPr lang="en-US" dirty="0"/>
              <a:t>Committed = capital project(s)</a:t>
            </a:r>
          </a:p>
          <a:p>
            <a:pPr marL="285750" indent="-285750">
              <a:buSzPct val="120000"/>
              <a:buFont typeface="Arial" panose="020B0604020202020204" pitchFamily="34" charset="0"/>
              <a:buChar char="•"/>
            </a:pPr>
            <a:r>
              <a:rPr lang="en-US" dirty="0"/>
              <a:t>Assigned = future capital projects or equipment purchases</a:t>
            </a:r>
          </a:p>
          <a:p>
            <a:pPr marL="285750" indent="-285750">
              <a:buSzPct val="120000"/>
              <a:buFont typeface="Arial" panose="020B0604020202020204" pitchFamily="34" charset="0"/>
              <a:buChar char="•"/>
            </a:pPr>
            <a:r>
              <a:rPr lang="en-US" dirty="0"/>
              <a:t>Unassigned = working capital and emergencies</a:t>
            </a:r>
          </a:p>
          <a:p>
            <a:pPr marL="285750" indent="-285750">
              <a:buSzPct val="120000"/>
              <a:buFont typeface="Arial" panose="020B0604020202020204" pitchFamily="34" charset="0"/>
              <a:buChar char="•"/>
            </a:pPr>
            <a:r>
              <a:rPr lang="en-US" dirty="0"/>
              <a:t>General Fund Reserve – GFOA recommends 2 months of general fund expenditures (16% avg.)</a:t>
            </a:r>
          </a:p>
          <a:p>
            <a:pPr marL="742950" lvl="1" indent="-285750">
              <a:buSzPct val="120000"/>
              <a:buFont typeface="Arial" panose="020B0604020202020204" pitchFamily="34" charset="0"/>
              <a:buChar char="•"/>
            </a:pPr>
            <a:r>
              <a:rPr lang="en-US" dirty="0"/>
              <a:t>Avoid using for day-to-day expenses</a:t>
            </a:r>
          </a:p>
          <a:p>
            <a:pPr marL="742950" lvl="1" indent="-285750">
              <a:buSzPct val="120000"/>
              <a:buFont typeface="Arial" panose="020B0604020202020204" pitchFamily="34" charset="0"/>
              <a:buChar char="•"/>
            </a:pPr>
            <a:r>
              <a:rPr lang="en-US" dirty="0"/>
              <a:t>Ok for non-reoccurring expenses, capital projects, reduce debt</a:t>
            </a:r>
          </a:p>
        </p:txBody>
      </p:sp>
      <p:sp>
        <p:nvSpPr>
          <p:cNvPr id="4" name="TextBox 3">
            <a:extLst>
              <a:ext uri="{FF2B5EF4-FFF2-40B4-BE49-F238E27FC236}">
                <a16:creationId xmlns:a16="http://schemas.microsoft.com/office/drawing/2014/main" id="{3893E6D4-2283-46F9-82EE-92554190B002}"/>
              </a:ext>
            </a:extLst>
          </p:cNvPr>
          <p:cNvSpPr txBox="1"/>
          <p:nvPr/>
        </p:nvSpPr>
        <p:spPr>
          <a:xfrm>
            <a:off x="6654539" y="6242181"/>
            <a:ext cx="1905000" cy="307777"/>
          </a:xfrm>
          <a:prstGeom prst="rect">
            <a:avLst/>
          </a:prstGeom>
          <a:noFill/>
        </p:spPr>
        <p:txBody>
          <a:bodyPr wrap="square" rtlCol="0">
            <a:spAutoFit/>
          </a:bodyPr>
          <a:lstStyle/>
          <a:p>
            <a:r>
              <a:rPr lang="en-US" sz="1400" spc="-10" dirty="0">
                <a:solidFill>
                  <a:srgbClr val="232525"/>
                </a:solidFill>
                <a:latin typeface="Arial"/>
                <a:cs typeface="Arial"/>
              </a:rPr>
              <a:t>adapted from Ehlers</a:t>
            </a:r>
            <a:endParaRPr lang="en-US" sz="1400" dirty="0"/>
          </a:p>
        </p:txBody>
      </p:sp>
      <p:pic>
        <p:nvPicPr>
          <p:cNvPr id="6" name="Picture 5" descr="A picture containing outdoor object&#10;&#10;Description automatically generated">
            <a:extLst>
              <a:ext uri="{FF2B5EF4-FFF2-40B4-BE49-F238E27FC236}">
                <a16:creationId xmlns:a16="http://schemas.microsoft.com/office/drawing/2014/main" id="{079AEADA-861B-4D14-A136-E80E1C1955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3469" y="1855855"/>
            <a:ext cx="3472586" cy="2318981"/>
          </a:xfrm>
          <a:prstGeom prst="rect">
            <a:avLst/>
          </a:prstGeom>
        </p:spPr>
      </p:pic>
      <p:sp>
        <p:nvSpPr>
          <p:cNvPr id="5" name="TextBox 4">
            <a:extLst>
              <a:ext uri="{FF2B5EF4-FFF2-40B4-BE49-F238E27FC236}">
                <a16:creationId xmlns:a16="http://schemas.microsoft.com/office/drawing/2014/main" id="{55818F20-BB32-7CF8-01D0-305E215E4152}"/>
              </a:ext>
            </a:extLst>
          </p:cNvPr>
          <p:cNvSpPr txBox="1"/>
          <p:nvPr/>
        </p:nvSpPr>
        <p:spPr>
          <a:xfrm>
            <a:off x="3750122" y="5566432"/>
            <a:ext cx="3658630" cy="461665"/>
          </a:xfrm>
          <a:prstGeom prst="rect">
            <a:avLst/>
          </a:prstGeom>
          <a:noFill/>
        </p:spPr>
        <p:txBody>
          <a:bodyPr wrap="none" rtlCol="0">
            <a:spAutoFit/>
          </a:bodyPr>
          <a:lstStyle/>
          <a:p>
            <a:r>
              <a:rPr lang="en-US" sz="2400" dirty="0">
                <a:solidFill>
                  <a:srgbClr val="00B050"/>
                </a:solidFill>
              </a:rPr>
              <a:t>Black Creek averages 20%</a:t>
            </a:r>
          </a:p>
        </p:txBody>
      </p:sp>
    </p:spTree>
    <p:extLst>
      <p:ext uri="{BB962C8B-B14F-4D97-AF65-F5344CB8AC3E}">
        <p14:creationId xmlns:p14="http://schemas.microsoft.com/office/powerpoint/2010/main" val="378144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4187-8356-5867-FA06-97F26B670DAE}"/>
              </a:ext>
            </a:extLst>
          </p:cNvPr>
          <p:cNvSpPr>
            <a:spLocks noGrp="1"/>
          </p:cNvSpPr>
          <p:nvPr>
            <p:ph type="title"/>
          </p:nvPr>
        </p:nvSpPr>
        <p:spPr>
          <a:xfrm>
            <a:off x="443345" y="365127"/>
            <a:ext cx="10910455" cy="1325563"/>
          </a:xfrm>
        </p:spPr>
        <p:txBody>
          <a:bodyPr>
            <a:normAutofit/>
          </a:bodyPr>
          <a:lstStyle/>
          <a:p>
            <a:r>
              <a:rPr lang="en-US" dirty="0">
                <a:latin typeface="Calibri Light" panose="020F0302020204030204" pitchFamily="34" charset="0"/>
                <a:cs typeface="Calibri Light" panose="020F0302020204030204" pitchFamily="34" charset="0"/>
              </a:rPr>
              <a:t>What Drives Local Government Revenues &amp; Expenditures</a:t>
            </a:r>
          </a:p>
        </p:txBody>
      </p:sp>
      <p:sp>
        <p:nvSpPr>
          <p:cNvPr id="3" name="Content Placeholder 2">
            <a:extLst>
              <a:ext uri="{FF2B5EF4-FFF2-40B4-BE49-F238E27FC236}">
                <a16:creationId xmlns:a16="http://schemas.microsoft.com/office/drawing/2014/main" id="{03F2DA00-FF10-214D-3C6D-95BD962DE234}"/>
              </a:ext>
            </a:extLst>
          </p:cNvPr>
          <p:cNvSpPr>
            <a:spLocks noGrp="1"/>
          </p:cNvSpPr>
          <p:nvPr>
            <p:ph idx="1"/>
          </p:nvPr>
        </p:nvSpPr>
        <p:spPr>
          <a:xfrm>
            <a:off x="2073897" y="1866507"/>
            <a:ext cx="9185635" cy="4458879"/>
          </a:xfrm>
        </p:spPr>
        <p:txBody>
          <a:bodyPr>
            <a:normAutofit fontScale="92500" lnSpcReduction="10000"/>
          </a:bodyPr>
          <a:lstStyle/>
          <a:p>
            <a:r>
              <a:rPr lang="en-US" dirty="0"/>
              <a:t>State Statutes – Budget Requirements, Revenues, Expenditures &amp; Fund Balance(s)</a:t>
            </a:r>
          </a:p>
          <a:p>
            <a:r>
              <a:rPr lang="en-US" dirty="0"/>
              <a:t>Outside Factors</a:t>
            </a:r>
          </a:p>
          <a:p>
            <a:r>
              <a:rPr lang="en-US" dirty="0"/>
              <a:t>Municipal Plans</a:t>
            </a:r>
          </a:p>
          <a:p>
            <a:pPr lvl="1"/>
            <a:r>
              <a:rPr lang="en-US" dirty="0"/>
              <a:t>Strategic</a:t>
            </a:r>
          </a:p>
          <a:p>
            <a:pPr lvl="1"/>
            <a:r>
              <a:rPr lang="en-US" dirty="0"/>
              <a:t>Comprehensive</a:t>
            </a:r>
          </a:p>
          <a:p>
            <a:pPr lvl="1"/>
            <a:r>
              <a:rPr lang="en-US" dirty="0"/>
              <a:t>Financial (CIP, Operating &amp; Staffing)</a:t>
            </a:r>
          </a:p>
          <a:p>
            <a:r>
              <a:rPr lang="en-US" dirty="0"/>
              <a:t>Municipal Policies</a:t>
            </a:r>
          </a:p>
          <a:p>
            <a:pPr lvl="1"/>
            <a:r>
              <a:rPr lang="en-US" dirty="0"/>
              <a:t>Debt</a:t>
            </a:r>
          </a:p>
          <a:p>
            <a:pPr lvl="1"/>
            <a:r>
              <a:rPr lang="en-US" dirty="0"/>
              <a:t>Revenue</a:t>
            </a:r>
          </a:p>
          <a:p>
            <a:pPr lvl="1"/>
            <a:r>
              <a:rPr lang="en-US" dirty="0"/>
              <a:t>Operating</a:t>
            </a:r>
          </a:p>
          <a:p>
            <a:pPr lvl="1"/>
            <a:r>
              <a:rPr lang="en-US" dirty="0"/>
              <a:t>Implementation</a:t>
            </a:r>
          </a:p>
          <a:p>
            <a:pPr lvl="1"/>
            <a:endParaRPr lang="en-US" dirty="0"/>
          </a:p>
          <a:p>
            <a:endParaRPr lang="en-US" dirty="0"/>
          </a:p>
        </p:txBody>
      </p:sp>
    </p:spTree>
    <p:extLst>
      <p:ext uri="{BB962C8B-B14F-4D97-AF65-F5344CB8AC3E}">
        <p14:creationId xmlns:p14="http://schemas.microsoft.com/office/powerpoint/2010/main" val="101730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AA09-719F-4DAE-9C19-3879D5C2698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Issues That Impact Budgets</a:t>
            </a:r>
          </a:p>
        </p:txBody>
      </p:sp>
      <p:pic>
        <p:nvPicPr>
          <p:cNvPr id="3" name="Content Placeholder 8">
            <a:extLst>
              <a:ext uri="{FF2B5EF4-FFF2-40B4-BE49-F238E27FC236}">
                <a16:creationId xmlns:a16="http://schemas.microsoft.com/office/drawing/2014/main" id="{50771006-1823-4C2C-8868-A0CE9DB0A2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7549" y="2057093"/>
            <a:ext cx="2746559" cy="2743507"/>
          </a:xfrm>
          <a:prstGeom prst="rect">
            <a:avLst/>
          </a:prstGeom>
        </p:spPr>
      </p:pic>
      <p:sp>
        <p:nvSpPr>
          <p:cNvPr id="5" name="object 3">
            <a:extLst>
              <a:ext uri="{FF2B5EF4-FFF2-40B4-BE49-F238E27FC236}">
                <a16:creationId xmlns:a16="http://schemas.microsoft.com/office/drawing/2014/main" id="{EE7AF88C-13D3-41EA-908B-336D1D0E979F}"/>
              </a:ext>
            </a:extLst>
          </p:cNvPr>
          <p:cNvSpPr/>
          <p:nvPr/>
        </p:nvSpPr>
        <p:spPr>
          <a:xfrm>
            <a:off x="1752601" y="1980587"/>
            <a:ext cx="1905000" cy="2881133"/>
          </a:xfrm>
          <a:prstGeom prst="rect">
            <a:avLst/>
          </a:prstGeom>
          <a:blipFill>
            <a:blip r:embed="rId4" cstate="print"/>
            <a:stretch>
              <a:fillRect/>
            </a:stretch>
          </a:blipFill>
        </p:spPr>
        <p:txBody>
          <a:bodyPr wrap="square" lIns="0" tIns="0" rIns="0" bIns="0" rtlCol="0"/>
          <a:lstStyle/>
          <a:p>
            <a:endParaRPr dirty="0"/>
          </a:p>
        </p:txBody>
      </p:sp>
      <p:pic>
        <p:nvPicPr>
          <p:cNvPr id="7" name="Picture 6" descr="A picture containing design, illustration&#10;&#10;Description automatically generated">
            <a:extLst>
              <a:ext uri="{FF2B5EF4-FFF2-40B4-BE49-F238E27FC236}">
                <a16:creationId xmlns:a16="http://schemas.microsoft.com/office/drawing/2014/main" id="{D4413197-FF5B-F6CE-D1B8-11A545DB636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38545" y="2514601"/>
            <a:ext cx="3483874" cy="1957387"/>
          </a:xfrm>
          <a:prstGeom prst="rect">
            <a:avLst/>
          </a:prstGeom>
        </p:spPr>
      </p:pic>
      <p:pic>
        <p:nvPicPr>
          <p:cNvPr id="4" name="Picture 3" descr="Logo, company name&#10;&#10;Description automatically generated">
            <a:extLst>
              <a:ext uri="{FF2B5EF4-FFF2-40B4-BE49-F238E27FC236}">
                <a16:creationId xmlns:a16="http://schemas.microsoft.com/office/drawing/2014/main" id="{DBAD1DA6-14A1-84B3-C8D2-79CDB9E7F1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6" name="Picture 2" descr="Village of Blackcreek">
            <a:extLst>
              <a:ext uri="{FF2B5EF4-FFF2-40B4-BE49-F238E27FC236}">
                <a16:creationId xmlns:a16="http://schemas.microsoft.com/office/drawing/2014/main" id="{EC846C4A-E79E-C2C8-A73D-DDB75E7DCC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044" y="194122"/>
            <a:ext cx="10234795" cy="689291"/>
          </a:xfrm>
          <a:prstGeom prst="rect">
            <a:avLst/>
          </a:prstGeom>
        </p:spPr>
        <p:txBody>
          <a:bodyPr vert="horz" wrap="square" lIns="0" tIns="12065" rIns="0" bIns="0" rtlCol="0" anchor="ctr">
            <a:spAutoFit/>
          </a:bodyPr>
          <a:lstStyle/>
          <a:p>
            <a:pPr marL="12700">
              <a:lnSpc>
                <a:spcPct val="100000"/>
              </a:lnSpc>
              <a:spcBef>
                <a:spcPts val="95"/>
              </a:spcBef>
            </a:pPr>
            <a:r>
              <a:rPr lang="en-US" dirty="0">
                <a:latin typeface="Calibri Light" panose="020F0302020204030204" pitchFamily="34" charset="0"/>
                <a:cs typeface="Calibri Light" panose="020F0302020204030204" pitchFamily="34" charset="0"/>
              </a:rPr>
              <a:t>Outside Factors Impacting Your Budget</a:t>
            </a:r>
            <a:endParaRPr spc="15" dirty="0">
              <a:solidFill>
                <a:schemeClr val="tx1"/>
              </a:solidFill>
              <a:latin typeface="Calibri Light" panose="020F0302020204030204" pitchFamily="34" charset="0"/>
              <a:cs typeface="Calibri Light" panose="020F0302020204030204" pitchFamily="34" charset="0"/>
            </a:endParaRPr>
          </a:p>
        </p:txBody>
      </p:sp>
      <p:sp>
        <p:nvSpPr>
          <p:cNvPr id="3" name="object 3"/>
          <p:cNvSpPr/>
          <p:nvPr/>
        </p:nvSpPr>
        <p:spPr>
          <a:xfrm>
            <a:off x="3792221" y="705613"/>
            <a:ext cx="4732019" cy="464972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object 4"/>
          <p:cNvSpPr txBox="1"/>
          <p:nvPr/>
        </p:nvSpPr>
        <p:spPr>
          <a:xfrm>
            <a:off x="927771" y="2740991"/>
            <a:ext cx="2816860" cy="1376018"/>
          </a:xfrm>
          <a:prstGeom prst="rect">
            <a:avLst/>
          </a:prstGeom>
          <a:ln w="9144">
            <a:solidFill>
              <a:srgbClr val="232525"/>
            </a:solidFill>
          </a:ln>
        </p:spPr>
        <p:txBody>
          <a:bodyPr vert="horz" wrap="square" lIns="0" tIns="36830" rIns="0" bIns="0" rtlCol="0">
            <a:spAutoFit/>
          </a:bodyPr>
          <a:lstStyle/>
          <a:p>
            <a:pPr marL="377190" marR="450215" lvl="0" indent="-286385" algn="l" defTabSz="914400" rtl="0" eaLnBrk="1" fontAlgn="auto" latinLnBrk="0" hangingPunct="1">
              <a:lnSpc>
                <a:spcPct val="100000"/>
              </a:lnSpc>
              <a:spcBef>
                <a:spcPts val="290"/>
              </a:spcBef>
              <a:spcAft>
                <a:spcPts val="0"/>
              </a:spcAft>
              <a:buClrTx/>
              <a:buSzTx/>
              <a:buFontTx/>
              <a:buChar char="•"/>
              <a:tabLst>
                <a:tab pos="377825" algn="l"/>
              </a:tabLst>
              <a:defRPr/>
            </a:pP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In</a:t>
            </a: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flation</a:t>
            </a:r>
            <a:endParaRPr kumimoji="0" sz="2200" b="0" i="0" u="none" strike="noStrike" kern="1200" cap="none" spc="0" normalizeH="0" baseline="0" noProof="0" dirty="0">
              <a:ln>
                <a:noFill/>
              </a:ln>
              <a:solidFill>
                <a:prstClr val="black"/>
              </a:solidFill>
              <a:effectLst/>
              <a:uLnTx/>
              <a:uFillTx/>
              <a:latin typeface="Aptos" panose="02110004020202020204"/>
              <a:ea typeface="+mn-ea"/>
              <a:cs typeface="Arial"/>
            </a:endParaRPr>
          </a:p>
          <a:p>
            <a:pPr marL="377190" marR="0" lvl="0" indent="-286385" algn="l" defTabSz="914400" rtl="0" eaLnBrk="1" fontAlgn="auto" latinLnBrk="0" hangingPunct="1">
              <a:lnSpc>
                <a:spcPts val="2550"/>
              </a:lnSpc>
              <a:spcBef>
                <a:spcPts val="0"/>
              </a:spcBef>
              <a:spcAft>
                <a:spcPts val="0"/>
              </a:spcAft>
              <a:buClrTx/>
              <a:buSzTx/>
              <a:buFontTx/>
              <a:buChar char="•"/>
              <a:tabLst>
                <a:tab pos="377190" algn="l"/>
                <a:tab pos="377825" algn="l"/>
              </a:tabLst>
              <a:defRPr/>
            </a:pP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No or l</a:t>
            </a: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ow</a:t>
            </a:r>
            <a:r>
              <a:rPr kumimoji="0" sz="2200" b="0" i="0" u="none" strike="noStrike" kern="1200" cap="none" spc="-25" normalizeH="0" baseline="0" noProof="0" dirty="0">
                <a:ln>
                  <a:noFill/>
                </a:ln>
                <a:solidFill>
                  <a:srgbClr val="232525"/>
                </a:solidFill>
                <a:effectLst/>
                <a:uLnTx/>
                <a:uFillTx/>
                <a:latin typeface="Aptos" panose="02110004020202020204"/>
                <a:ea typeface="+mn-ea"/>
                <a:cs typeface="Arial"/>
              </a:rPr>
              <a:t> </a:t>
            </a: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growth</a:t>
            </a:r>
            <a:endPar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endParaRPr>
          </a:p>
          <a:p>
            <a:pPr marL="377190" marR="0" lvl="0" indent="-286385" algn="l" defTabSz="914400" rtl="0" eaLnBrk="1" fontAlgn="auto" latinLnBrk="0" hangingPunct="1">
              <a:lnSpc>
                <a:spcPts val="2550"/>
              </a:lnSpc>
              <a:spcBef>
                <a:spcPts val="0"/>
              </a:spcBef>
              <a:spcAft>
                <a:spcPts val="0"/>
              </a:spcAft>
              <a:buClrTx/>
              <a:buSzTx/>
              <a:buFontTx/>
              <a:buChar char="•"/>
              <a:tabLst>
                <a:tab pos="377190" algn="l"/>
                <a:tab pos="377825" algn="l"/>
              </a:tabLst>
              <a:defRPr/>
            </a:pP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Jobs</a:t>
            </a:r>
          </a:p>
          <a:p>
            <a:pPr marL="377190" marR="0" lvl="0" indent="-286385" algn="l" defTabSz="914400" rtl="0" eaLnBrk="1" fontAlgn="auto" latinLnBrk="0" hangingPunct="1">
              <a:lnSpc>
                <a:spcPts val="2550"/>
              </a:lnSpc>
              <a:spcBef>
                <a:spcPts val="0"/>
              </a:spcBef>
              <a:spcAft>
                <a:spcPts val="0"/>
              </a:spcAft>
              <a:buClrTx/>
              <a:buSzTx/>
              <a:buFontTx/>
              <a:buChar char="•"/>
              <a:tabLst>
                <a:tab pos="377190" algn="l"/>
                <a:tab pos="377825" algn="l"/>
              </a:tabLst>
              <a:defRPr/>
            </a:pP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Retail Sales</a:t>
            </a:r>
          </a:p>
        </p:txBody>
      </p:sp>
      <p:sp>
        <p:nvSpPr>
          <p:cNvPr id="5" name="object 5"/>
          <p:cNvSpPr txBox="1"/>
          <p:nvPr/>
        </p:nvSpPr>
        <p:spPr>
          <a:xfrm>
            <a:off x="4588764" y="5394960"/>
            <a:ext cx="3014980" cy="1054135"/>
          </a:xfrm>
          <a:prstGeom prst="rect">
            <a:avLst/>
          </a:prstGeom>
          <a:ln w="9144">
            <a:solidFill>
              <a:srgbClr val="232525"/>
            </a:solidFill>
          </a:ln>
        </p:spPr>
        <p:txBody>
          <a:bodyPr vert="horz" wrap="square" lIns="0" tIns="38100" rIns="0" bIns="0" rtlCol="0">
            <a:spAutoFit/>
          </a:bodyPr>
          <a:lstStyle/>
          <a:p>
            <a:pPr marL="377825" marR="0" lvl="0" indent="-286385" algn="l" defTabSz="914400" rtl="0" eaLnBrk="1" fontAlgn="auto" latinLnBrk="0" hangingPunct="1">
              <a:lnSpc>
                <a:spcPct val="100000"/>
              </a:lnSpc>
              <a:spcBef>
                <a:spcPts val="300"/>
              </a:spcBef>
              <a:spcAft>
                <a:spcPts val="0"/>
              </a:spcAft>
              <a:buClrTx/>
              <a:buSzTx/>
              <a:buFontTx/>
              <a:buChar char="•"/>
              <a:tabLst>
                <a:tab pos="377825" algn="l"/>
                <a:tab pos="378460" algn="l"/>
              </a:tabLst>
              <a:defRPr/>
            </a:pP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S</a:t>
            </a: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tate</a:t>
            </a:r>
            <a:r>
              <a:rPr kumimoji="0" sz="2200" b="0" i="0" u="none" strike="noStrike" kern="1200" cap="none" spc="-10" normalizeH="0" baseline="0" noProof="0" dirty="0">
                <a:ln>
                  <a:noFill/>
                </a:ln>
                <a:solidFill>
                  <a:srgbClr val="232525"/>
                </a:solidFill>
                <a:effectLst/>
                <a:uLnTx/>
                <a:uFillTx/>
                <a:latin typeface="Aptos" panose="02110004020202020204"/>
                <a:ea typeface="+mn-ea"/>
                <a:cs typeface="Arial"/>
              </a:rPr>
              <a:t> </a:t>
            </a: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aid</a:t>
            </a: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s</a:t>
            </a:r>
            <a:endParaRPr kumimoji="0" sz="2200" b="0" i="0" u="none" strike="noStrike" kern="1200" cap="none" spc="0" normalizeH="0" baseline="0" noProof="0" dirty="0">
              <a:ln>
                <a:noFill/>
              </a:ln>
              <a:solidFill>
                <a:prstClr val="black"/>
              </a:solidFill>
              <a:effectLst/>
              <a:uLnTx/>
              <a:uFillTx/>
              <a:latin typeface="Aptos" panose="02110004020202020204"/>
              <a:ea typeface="+mn-ea"/>
              <a:cs typeface="Arial"/>
            </a:endParaRPr>
          </a:p>
          <a:p>
            <a:pPr marL="377825" marR="0" lvl="0" indent="-286385" algn="l" defTabSz="914400" rtl="0" eaLnBrk="1" fontAlgn="auto" latinLnBrk="0" hangingPunct="1">
              <a:lnSpc>
                <a:spcPct val="100000"/>
              </a:lnSpc>
              <a:spcBef>
                <a:spcPts val="0"/>
              </a:spcBef>
              <a:spcAft>
                <a:spcPts val="0"/>
              </a:spcAft>
              <a:buClrTx/>
              <a:buSzTx/>
              <a:buFontTx/>
              <a:buChar char="•"/>
              <a:tabLst>
                <a:tab pos="377825" algn="l"/>
                <a:tab pos="378460" algn="l"/>
              </a:tabLst>
              <a:defRPr/>
            </a:pP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Levy</a:t>
            </a:r>
            <a:r>
              <a:rPr kumimoji="0" sz="2200" b="0" i="0" u="none" strike="noStrike" kern="1200" cap="none" spc="10" normalizeH="0" baseline="0" noProof="0" dirty="0">
                <a:ln>
                  <a:noFill/>
                </a:ln>
                <a:solidFill>
                  <a:srgbClr val="232525"/>
                </a:solidFill>
                <a:effectLst/>
                <a:uLnTx/>
                <a:uFillTx/>
                <a:latin typeface="Aptos" panose="02110004020202020204"/>
                <a:ea typeface="+mn-ea"/>
                <a:cs typeface="Arial"/>
              </a:rPr>
              <a:t> </a:t>
            </a:r>
            <a:r>
              <a:rPr kumimoji="0" sz="2200" b="0" i="0" u="none" strike="noStrike" kern="1200" cap="none" spc="-5" normalizeH="0" baseline="0" noProof="0" dirty="0">
                <a:ln>
                  <a:noFill/>
                </a:ln>
                <a:solidFill>
                  <a:srgbClr val="232525"/>
                </a:solidFill>
                <a:effectLst/>
                <a:uLnTx/>
                <a:uFillTx/>
                <a:latin typeface="Aptos" panose="02110004020202020204"/>
                <a:ea typeface="+mn-ea"/>
                <a:cs typeface="Arial"/>
              </a:rPr>
              <a:t>limit</a:t>
            </a: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s</a:t>
            </a:r>
          </a:p>
          <a:p>
            <a:pPr marL="377825" marR="0" lvl="0" indent="-286385" algn="l" defTabSz="914400" rtl="0" eaLnBrk="1" fontAlgn="auto" latinLnBrk="0" hangingPunct="1">
              <a:lnSpc>
                <a:spcPct val="100000"/>
              </a:lnSpc>
              <a:spcBef>
                <a:spcPts val="0"/>
              </a:spcBef>
              <a:spcAft>
                <a:spcPts val="0"/>
              </a:spcAft>
              <a:buClrTx/>
              <a:buSzTx/>
              <a:buFontTx/>
              <a:buChar char="•"/>
              <a:tabLst>
                <a:tab pos="377825" algn="l"/>
                <a:tab pos="378460" algn="l"/>
              </a:tabLst>
              <a:defRPr/>
            </a:pPr>
            <a:r>
              <a:rPr kumimoji="0" lang="en-US" sz="2200" b="0" i="0" u="none" strike="noStrike" kern="1200" cap="none" spc="-5" normalizeH="0" baseline="0" noProof="0" dirty="0">
                <a:ln>
                  <a:noFill/>
                </a:ln>
                <a:solidFill>
                  <a:srgbClr val="232525"/>
                </a:solidFill>
                <a:effectLst/>
                <a:uLnTx/>
                <a:uFillTx/>
                <a:latin typeface="Aptos" panose="02110004020202020204"/>
                <a:ea typeface="+mn-ea"/>
                <a:cs typeface="Arial"/>
              </a:rPr>
              <a:t>Mandates</a:t>
            </a:r>
            <a:endParaRPr kumimoji="0" sz="2200" b="0" i="0" u="none" strike="noStrike" kern="1200" cap="none" spc="0" normalizeH="0" baseline="0" noProof="0" dirty="0">
              <a:ln>
                <a:noFill/>
              </a:ln>
              <a:solidFill>
                <a:prstClr val="black"/>
              </a:solidFill>
              <a:effectLst/>
              <a:uLnTx/>
              <a:uFillTx/>
              <a:latin typeface="Aptos" panose="02110004020202020204"/>
              <a:ea typeface="+mn-ea"/>
              <a:cs typeface="Arial"/>
            </a:endParaRPr>
          </a:p>
        </p:txBody>
      </p:sp>
      <p:sp>
        <p:nvSpPr>
          <p:cNvPr id="6" name="object 6"/>
          <p:cNvSpPr/>
          <p:nvPr/>
        </p:nvSpPr>
        <p:spPr>
          <a:xfrm rot="19956319">
            <a:off x="3848672" y="3215796"/>
            <a:ext cx="770730" cy="640080"/>
          </a:xfrm>
          <a:custGeom>
            <a:avLst/>
            <a:gdLst/>
            <a:ahLst/>
            <a:cxnLst/>
            <a:rect l="l" t="t" r="r" b="b"/>
            <a:pathLst>
              <a:path w="419100" h="244475">
                <a:moveTo>
                  <a:pt x="418503" y="244449"/>
                </a:moveTo>
                <a:lnTo>
                  <a:pt x="0" y="0"/>
                </a:lnTo>
              </a:path>
            </a:pathLst>
          </a:custGeom>
          <a:ln w="19050">
            <a:solidFill>
              <a:srgbClr val="23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object 7"/>
          <p:cNvSpPr/>
          <p:nvPr/>
        </p:nvSpPr>
        <p:spPr>
          <a:xfrm flipH="1">
            <a:off x="6095999" y="4918842"/>
            <a:ext cx="45719" cy="476496"/>
          </a:xfrm>
          <a:custGeom>
            <a:avLst/>
            <a:gdLst/>
            <a:ahLst/>
            <a:cxnLst/>
            <a:rect l="l" t="t" r="r" b="b"/>
            <a:pathLst>
              <a:path h="360045">
                <a:moveTo>
                  <a:pt x="0" y="359448"/>
                </a:moveTo>
                <a:lnTo>
                  <a:pt x="0" y="0"/>
                </a:lnTo>
              </a:path>
            </a:pathLst>
          </a:custGeom>
          <a:ln w="19050">
            <a:solidFill>
              <a:srgbClr val="23252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object 8"/>
          <p:cNvSpPr txBox="1"/>
          <p:nvPr/>
        </p:nvSpPr>
        <p:spPr>
          <a:xfrm>
            <a:off x="4588764" y="6514636"/>
            <a:ext cx="3139440" cy="343364"/>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000" b="0" i="0" u="none" strike="noStrike" kern="1200" cap="none" spc="-5" normalizeH="0" baseline="0" noProof="0" dirty="0">
                <a:ln>
                  <a:noFill/>
                </a:ln>
                <a:solidFill>
                  <a:srgbClr val="232525"/>
                </a:solidFill>
                <a:effectLst/>
                <a:uLnTx/>
                <a:uFillTx/>
                <a:latin typeface="Arial"/>
                <a:ea typeface="+mn-ea"/>
                <a:cs typeface="Arial"/>
              </a:rPr>
              <a:t>Image Source: Cornell Local Fiscal Stress Project. Image created </a:t>
            </a:r>
            <a:r>
              <a:rPr kumimoji="0" sz="1000" b="0" i="0" u="none" strike="noStrike" kern="1200" cap="none" spc="0" normalizeH="0" baseline="0" noProof="0" dirty="0">
                <a:ln>
                  <a:noFill/>
                </a:ln>
                <a:solidFill>
                  <a:srgbClr val="232525"/>
                </a:solidFill>
                <a:effectLst/>
                <a:uLnTx/>
                <a:uFillTx/>
                <a:latin typeface="Arial"/>
                <a:ea typeface="+mn-ea"/>
                <a:cs typeface="Arial"/>
              </a:rPr>
              <a:t>by </a:t>
            </a:r>
            <a:r>
              <a:rPr kumimoji="0" sz="1000" b="0" i="0" u="none" strike="noStrike" kern="1200" cap="none" spc="-5" normalizeH="0" baseline="0" noProof="0" dirty="0">
                <a:ln>
                  <a:noFill/>
                </a:ln>
                <a:solidFill>
                  <a:srgbClr val="232525"/>
                </a:solidFill>
                <a:effectLst/>
                <a:uLnTx/>
                <a:uFillTx/>
                <a:latin typeface="Arial"/>
                <a:ea typeface="+mn-ea"/>
                <a:cs typeface="Arial"/>
              </a:rPr>
              <a:t>Nghi</a:t>
            </a:r>
            <a:r>
              <a:rPr kumimoji="0" sz="1000" b="0" i="0" u="none" strike="noStrike" kern="1200" cap="none" spc="-40" normalizeH="0" baseline="0" noProof="0" dirty="0">
                <a:ln>
                  <a:noFill/>
                </a:ln>
                <a:solidFill>
                  <a:srgbClr val="232525"/>
                </a:solidFill>
                <a:effectLst/>
                <a:uLnTx/>
                <a:uFillTx/>
                <a:latin typeface="Arial"/>
                <a:ea typeface="+mn-ea"/>
                <a:cs typeface="Arial"/>
              </a:rPr>
              <a:t> </a:t>
            </a:r>
            <a:r>
              <a:rPr kumimoji="0" sz="1000" b="0" i="0" u="none" strike="noStrike" kern="1200" cap="none" spc="-5" normalizeH="0" baseline="0" noProof="0" dirty="0">
                <a:ln>
                  <a:noFill/>
                </a:ln>
                <a:solidFill>
                  <a:srgbClr val="232525"/>
                </a:solidFill>
                <a:effectLst/>
                <a:uLnTx/>
                <a:uFillTx/>
                <a:latin typeface="Arial"/>
                <a:ea typeface="+mn-ea"/>
                <a:cs typeface="Arial"/>
              </a:rPr>
              <a:t>Nguyễn.</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TextBox 10">
            <a:extLst>
              <a:ext uri="{FF2B5EF4-FFF2-40B4-BE49-F238E27FC236}">
                <a16:creationId xmlns:a16="http://schemas.microsoft.com/office/drawing/2014/main" id="{D43F410B-056D-41D9-80B4-627D38D39DAE}"/>
              </a:ext>
            </a:extLst>
          </p:cNvPr>
          <p:cNvSpPr txBox="1"/>
          <p:nvPr/>
        </p:nvSpPr>
        <p:spPr>
          <a:xfrm>
            <a:off x="8315838" y="2670459"/>
            <a:ext cx="3045577" cy="1446550"/>
          </a:xfrm>
          <a:prstGeom prst="rect">
            <a:avLst/>
          </a:prstGeom>
          <a:noFill/>
          <a:ln>
            <a:solidFill>
              <a:srgbClr val="23252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Population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Aging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object 6">
            <a:extLst>
              <a:ext uri="{FF2B5EF4-FFF2-40B4-BE49-F238E27FC236}">
                <a16:creationId xmlns:a16="http://schemas.microsoft.com/office/drawing/2014/main" id="{A1C27DFD-E7FD-1A1C-EB27-CC6236E53942}"/>
              </a:ext>
            </a:extLst>
          </p:cNvPr>
          <p:cNvSpPr/>
          <p:nvPr/>
        </p:nvSpPr>
        <p:spPr>
          <a:xfrm rot="19956319">
            <a:off x="7653428" y="3256314"/>
            <a:ext cx="572733" cy="322533"/>
          </a:xfrm>
          <a:custGeom>
            <a:avLst/>
            <a:gdLst/>
            <a:ahLst/>
            <a:cxnLst/>
            <a:rect l="l" t="t" r="r" b="b"/>
            <a:pathLst>
              <a:path w="419100" h="244475">
                <a:moveTo>
                  <a:pt x="418503" y="244449"/>
                </a:moveTo>
                <a:lnTo>
                  <a:pt x="0" y="0"/>
                </a:lnTo>
              </a:path>
            </a:pathLst>
          </a:custGeom>
          <a:ln/>
        </p:spPr>
        <p:style>
          <a:lnRef idx="3">
            <a:schemeClr val="dk1"/>
          </a:lnRef>
          <a:fillRef idx="0">
            <a:schemeClr val="dk1"/>
          </a:fillRef>
          <a:effectRef idx="2">
            <a:schemeClr val="dk1"/>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81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B8D6-7ED4-C8BD-240D-5E2D823CFBD7}"/>
              </a:ext>
            </a:extLst>
          </p:cNvPr>
          <p:cNvSpPr>
            <a:spLocks noGrp="1"/>
          </p:cNvSpPr>
          <p:nvPr>
            <p:ph type="title"/>
          </p:nvPr>
        </p:nvSpPr>
        <p:spPr>
          <a:xfrm>
            <a:off x="838200" y="365128"/>
            <a:ext cx="10515600" cy="835600"/>
          </a:xfrm>
        </p:spPr>
        <p:txBody>
          <a:bodyPr/>
          <a:lstStyle/>
          <a:p>
            <a:r>
              <a:rPr lang="en-US" dirty="0">
                <a:latin typeface="Calibri Light" panose="020F0302020204030204" pitchFamily="34" charset="0"/>
                <a:cs typeface="Calibri Light" panose="020F0302020204030204" pitchFamily="34" charset="0"/>
              </a:rPr>
              <a:t>Agenda</a:t>
            </a:r>
          </a:p>
        </p:txBody>
      </p:sp>
      <p:sp>
        <p:nvSpPr>
          <p:cNvPr id="3" name="Content Placeholder 2">
            <a:extLst>
              <a:ext uri="{FF2B5EF4-FFF2-40B4-BE49-F238E27FC236}">
                <a16:creationId xmlns:a16="http://schemas.microsoft.com/office/drawing/2014/main" id="{F666C9A7-23A4-19E8-399B-6A4152CA9186}"/>
              </a:ext>
            </a:extLst>
          </p:cNvPr>
          <p:cNvSpPr>
            <a:spLocks noGrp="1"/>
          </p:cNvSpPr>
          <p:nvPr>
            <p:ph idx="1"/>
          </p:nvPr>
        </p:nvSpPr>
        <p:spPr>
          <a:xfrm>
            <a:off x="838200" y="1403927"/>
            <a:ext cx="10515600" cy="4773036"/>
          </a:xfrm>
        </p:spPr>
        <p:txBody>
          <a:bodyPr>
            <a:normAutofit/>
          </a:bodyPr>
          <a:lstStyle/>
          <a:p>
            <a:r>
              <a:rPr lang="en-US" dirty="0"/>
              <a:t>Why Budget</a:t>
            </a:r>
          </a:p>
          <a:p>
            <a:r>
              <a:rPr lang="en-US" dirty="0"/>
              <a:t>Budget Preparation &amp; Adoption</a:t>
            </a:r>
          </a:p>
          <a:p>
            <a:r>
              <a:rPr lang="en-US" dirty="0"/>
              <a:t>What Drives Local Government Revenues &amp; Expenditures</a:t>
            </a:r>
          </a:p>
          <a:p>
            <a:pPr lvl="1"/>
            <a:r>
              <a:rPr lang="en-US" dirty="0"/>
              <a:t>Municipal Debt</a:t>
            </a:r>
          </a:p>
          <a:p>
            <a:pPr lvl="1"/>
            <a:r>
              <a:rPr lang="en-US" dirty="0"/>
              <a:t>Financial Policies</a:t>
            </a:r>
          </a:p>
          <a:p>
            <a:pPr lvl="1"/>
            <a:r>
              <a:rPr lang="en-US" dirty="0"/>
              <a:t>Capital Projects – Ways to Pay</a:t>
            </a:r>
          </a:p>
          <a:p>
            <a:pPr lvl="2"/>
            <a:r>
              <a:rPr lang="en-US" dirty="0"/>
              <a:t>Capital Improvement Plan</a:t>
            </a:r>
          </a:p>
          <a:p>
            <a:r>
              <a:rPr lang="en-US" dirty="0"/>
              <a:t>Levy Limits</a:t>
            </a:r>
          </a:p>
        </p:txBody>
      </p:sp>
    </p:spTree>
    <p:extLst>
      <p:ext uri="{BB962C8B-B14F-4D97-AF65-F5344CB8AC3E}">
        <p14:creationId xmlns:p14="http://schemas.microsoft.com/office/powerpoint/2010/main" val="348553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9C758B-0F50-67FF-7F49-F8D41432CF21}"/>
              </a:ext>
            </a:extLst>
          </p:cNvPr>
          <p:cNvSpPr>
            <a:spLocks noGrp="1"/>
          </p:cNvSpPr>
          <p:nvPr>
            <p:ph type="title"/>
          </p:nvPr>
        </p:nvSpPr>
        <p:spPr>
          <a:xfrm>
            <a:off x="423420" y="223725"/>
            <a:ext cx="10515600" cy="1325563"/>
          </a:xfrm>
        </p:spPr>
        <p:txBody>
          <a:bodyPr>
            <a:normAutofit/>
          </a:bodyPr>
          <a:lstStyle/>
          <a:p>
            <a:r>
              <a:rPr lang="en-US" dirty="0">
                <a:latin typeface="Calibri Light" panose="020F0302020204030204" pitchFamily="34" charset="0"/>
                <a:cs typeface="Calibri Light" panose="020F0302020204030204" pitchFamily="34" charset="0"/>
              </a:rPr>
              <a:t>2019-2024</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Village of Black Creek – Net New Construction</a:t>
            </a:r>
          </a:p>
        </p:txBody>
      </p:sp>
      <p:graphicFrame>
        <p:nvGraphicFramePr>
          <p:cNvPr id="3" name="Chart 2">
            <a:extLst>
              <a:ext uri="{FF2B5EF4-FFF2-40B4-BE49-F238E27FC236}">
                <a16:creationId xmlns:a16="http://schemas.microsoft.com/office/drawing/2014/main" id="{A02DCB9C-A36C-C406-C178-570AFDF5113A}"/>
              </a:ext>
            </a:extLst>
          </p:cNvPr>
          <p:cNvGraphicFramePr>
            <a:graphicFrameLocks/>
          </p:cNvGraphicFramePr>
          <p:nvPr>
            <p:extLst>
              <p:ext uri="{D42A27DB-BD31-4B8C-83A1-F6EECF244321}">
                <p14:modId xmlns:p14="http://schemas.microsoft.com/office/powerpoint/2010/main" val="860713563"/>
              </p:ext>
            </p:extLst>
          </p:nvPr>
        </p:nvGraphicFramePr>
        <p:xfrm>
          <a:off x="2479250" y="1696825"/>
          <a:ext cx="7701698" cy="4392890"/>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Right 5">
            <a:extLst>
              <a:ext uri="{FF2B5EF4-FFF2-40B4-BE49-F238E27FC236}">
                <a16:creationId xmlns:a16="http://schemas.microsoft.com/office/drawing/2014/main" id="{F59CD87B-2727-9D84-64DE-BCCF5377BD04}"/>
              </a:ext>
            </a:extLst>
          </p:cNvPr>
          <p:cNvSpPr/>
          <p:nvPr/>
        </p:nvSpPr>
        <p:spPr>
          <a:xfrm rot="1764569">
            <a:off x="6028554" y="2952710"/>
            <a:ext cx="3665645" cy="365760"/>
          </a:xfrm>
          <a:prstGeom prst="rightArrow">
            <a:avLst/>
          </a:prstGeom>
          <a:solidFill>
            <a:srgbClr val="FF0000"/>
          </a:solidFill>
          <a:ln w="12700"/>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86675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AC64-4A45-EC34-F9FE-E1381605E009}"/>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2016 – 2024 Rate of Inflation (CPI-U)</a:t>
            </a:r>
          </a:p>
        </p:txBody>
      </p:sp>
      <p:sp>
        <p:nvSpPr>
          <p:cNvPr id="5" name="TextBox 4">
            <a:extLst>
              <a:ext uri="{FF2B5EF4-FFF2-40B4-BE49-F238E27FC236}">
                <a16:creationId xmlns:a16="http://schemas.microsoft.com/office/drawing/2014/main" id="{DC292733-B111-ACDD-86CA-A105A88C726D}"/>
              </a:ext>
            </a:extLst>
          </p:cNvPr>
          <p:cNvSpPr txBox="1"/>
          <p:nvPr/>
        </p:nvSpPr>
        <p:spPr>
          <a:xfrm>
            <a:off x="4045527" y="6338984"/>
            <a:ext cx="3711785" cy="307777"/>
          </a:xfrm>
          <a:prstGeom prst="rect">
            <a:avLst/>
          </a:prstGeom>
          <a:noFill/>
        </p:spPr>
        <p:txBody>
          <a:bodyPr wrap="none" rtlCol="0">
            <a:spAutoFit/>
          </a:bodyPr>
          <a:lstStyle/>
          <a:p>
            <a:r>
              <a:rPr lang="en-US" sz="1400" i="1" dirty="0"/>
              <a:t>Source - Federal Reserve Bank of Minneapolis</a:t>
            </a:r>
          </a:p>
        </p:txBody>
      </p:sp>
      <p:graphicFrame>
        <p:nvGraphicFramePr>
          <p:cNvPr id="3" name="Chart 2">
            <a:extLst>
              <a:ext uri="{FF2B5EF4-FFF2-40B4-BE49-F238E27FC236}">
                <a16:creationId xmlns:a16="http://schemas.microsoft.com/office/drawing/2014/main" id="{69A0B1A8-BA8C-AD1E-D52F-92F81A3EAAD6}"/>
              </a:ext>
            </a:extLst>
          </p:cNvPr>
          <p:cNvGraphicFramePr>
            <a:graphicFrameLocks/>
          </p:cNvGraphicFramePr>
          <p:nvPr>
            <p:extLst>
              <p:ext uri="{D42A27DB-BD31-4B8C-83A1-F6EECF244321}">
                <p14:modId xmlns:p14="http://schemas.microsoft.com/office/powerpoint/2010/main" val="1079508791"/>
              </p:ext>
            </p:extLst>
          </p:nvPr>
        </p:nvGraphicFramePr>
        <p:xfrm>
          <a:off x="1209675" y="1690690"/>
          <a:ext cx="8610600" cy="3871910"/>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Right 5">
            <a:extLst>
              <a:ext uri="{FF2B5EF4-FFF2-40B4-BE49-F238E27FC236}">
                <a16:creationId xmlns:a16="http://schemas.microsoft.com/office/drawing/2014/main" id="{8077DF16-BEAF-F451-D47C-AFC7F98F095E}"/>
              </a:ext>
            </a:extLst>
          </p:cNvPr>
          <p:cNvSpPr/>
          <p:nvPr/>
        </p:nvSpPr>
        <p:spPr>
          <a:xfrm rot="2062692">
            <a:off x="7849267" y="3028657"/>
            <a:ext cx="1660373" cy="365760"/>
          </a:xfrm>
          <a:prstGeom prst="rightArrow">
            <a:avLst/>
          </a:prstGeom>
          <a:solidFill>
            <a:srgbClr val="FF0000"/>
          </a:solidFill>
          <a:ln w="12700"/>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 name="Arrow: Right 3">
            <a:extLst>
              <a:ext uri="{FF2B5EF4-FFF2-40B4-BE49-F238E27FC236}">
                <a16:creationId xmlns:a16="http://schemas.microsoft.com/office/drawing/2014/main" id="{9142BAD5-DBE9-3D4C-9E34-3490BC47E846}"/>
              </a:ext>
            </a:extLst>
          </p:cNvPr>
          <p:cNvSpPr/>
          <p:nvPr/>
        </p:nvSpPr>
        <p:spPr>
          <a:xfrm rot="19221676">
            <a:off x="4733995" y="3444049"/>
            <a:ext cx="1660373" cy="365760"/>
          </a:xfrm>
          <a:prstGeom prst="rightArrow">
            <a:avLst/>
          </a:prstGeom>
          <a:solidFill>
            <a:srgbClr val="FF0000"/>
          </a:solidFill>
          <a:ln w="12700"/>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4070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6DEC-6B89-441E-AB43-752388F6DA9E}"/>
              </a:ext>
            </a:extLst>
          </p:cNvPr>
          <p:cNvSpPr>
            <a:spLocks noGrp="1"/>
          </p:cNvSpPr>
          <p:nvPr>
            <p:ph type="title"/>
          </p:nvPr>
        </p:nvSpPr>
        <p:spPr>
          <a:xfrm>
            <a:off x="501073" y="152400"/>
            <a:ext cx="8519164" cy="945704"/>
          </a:xfrm>
        </p:spPr>
        <p:txBody>
          <a:bodyPr>
            <a:noAutofit/>
          </a:bodyPr>
          <a:lstStyle/>
          <a:p>
            <a:r>
              <a:rPr lang="en-US" dirty="0">
                <a:latin typeface="Calibri Light" panose="020F0302020204030204" pitchFamily="34" charset="0"/>
                <a:cs typeface="Calibri Light" panose="020F0302020204030204" pitchFamily="34" charset="0"/>
              </a:rPr>
              <a:t>Multi-year Fiscal Planning (3-5 years)</a:t>
            </a:r>
          </a:p>
        </p:txBody>
      </p:sp>
      <p:sp>
        <p:nvSpPr>
          <p:cNvPr id="4" name="TextBox 3">
            <a:extLst>
              <a:ext uri="{FF2B5EF4-FFF2-40B4-BE49-F238E27FC236}">
                <a16:creationId xmlns:a16="http://schemas.microsoft.com/office/drawing/2014/main" id="{E0A8755C-6B48-4116-90B3-9D90363A2032}"/>
              </a:ext>
            </a:extLst>
          </p:cNvPr>
          <p:cNvSpPr txBox="1"/>
          <p:nvPr/>
        </p:nvSpPr>
        <p:spPr>
          <a:xfrm>
            <a:off x="5486400" y="6397823"/>
            <a:ext cx="1600200" cy="307777"/>
          </a:xfrm>
          <a:prstGeom prst="rect">
            <a:avLst/>
          </a:prstGeom>
          <a:noFill/>
        </p:spPr>
        <p:txBody>
          <a:bodyPr wrap="square" rtlCol="0">
            <a:spAutoFit/>
          </a:bodyPr>
          <a:lstStyle/>
          <a:p>
            <a:r>
              <a:rPr lang="en-US" sz="1400" spc="-10" dirty="0">
                <a:solidFill>
                  <a:srgbClr val="232525"/>
                </a:solidFill>
                <a:latin typeface="Arial"/>
                <a:cs typeface="Arial"/>
              </a:rPr>
              <a:t>Ehlers</a:t>
            </a:r>
            <a:endParaRPr lang="en-US" sz="1400" dirty="0"/>
          </a:p>
        </p:txBody>
      </p:sp>
      <p:sp>
        <p:nvSpPr>
          <p:cNvPr id="3" name="Text Placeholder 2">
            <a:extLst>
              <a:ext uri="{FF2B5EF4-FFF2-40B4-BE49-F238E27FC236}">
                <a16:creationId xmlns:a16="http://schemas.microsoft.com/office/drawing/2014/main" id="{A1AD618B-7E6A-49DA-833A-A93090FC2792}"/>
              </a:ext>
            </a:extLst>
          </p:cNvPr>
          <p:cNvSpPr>
            <a:spLocks noGrp="1"/>
          </p:cNvSpPr>
          <p:nvPr>
            <p:ph type="body" idx="1"/>
          </p:nvPr>
        </p:nvSpPr>
        <p:spPr>
          <a:xfrm>
            <a:off x="572656" y="991454"/>
            <a:ext cx="6761017" cy="5012635"/>
          </a:xfrm>
        </p:spPr>
        <p:txBody>
          <a:bodyPr>
            <a:normAutofit lnSpcReduction="10000"/>
          </a:bodyPr>
          <a:lstStyle/>
          <a:p>
            <a:pPr marL="341313" lvl="1">
              <a:lnSpc>
                <a:spcPct val="120000"/>
              </a:lnSpc>
              <a:spcBef>
                <a:spcPts val="0"/>
              </a:spcBef>
              <a:buFont typeface="Arial" panose="020B0604020202020204" pitchFamily="34" charset="0"/>
              <a:buChar char="•"/>
            </a:pPr>
            <a:r>
              <a:rPr lang="en-US" sz="3200" dirty="0"/>
              <a:t>Strategic Plan</a:t>
            </a:r>
          </a:p>
          <a:p>
            <a:pPr marL="341313" lvl="1">
              <a:lnSpc>
                <a:spcPct val="120000"/>
              </a:lnSpc>
              <a:spcBef>
                <a:spcPts val="0"/>
              </a:spcBef>
              <a:buFont typeface="Arial" panose="020B0604020202020204" pitchFamily="34" charset="0"/>
              <a:buChar char="•"/>
            </a:pPr>
            <a:r>
              <a:rPr lang="en-US" sz="3200" dirty="0"/>
              <a:t>Comprehensive Plan</a:t>
            </a:r>
          </a:p>
          <a:p>
            <a:pPr marL="341313" lvl="1">
              <a:lnSpc>
                <a:spcPct val="120000"/>
              </a:lnSpc>
              <a:spcBef>
                <a:spcPts val="0"/>
              </a:spcBef>
              <a:buFont typeface="Arial" panose="020B0604020202020204" pitchFamily="34" charset="0"/>
              <a:buChar char="•"/>
            </a:pPr>
            <a:r>
              <a:rPr lang="en-US" sz="3200" dirty="0"/>
              <a:t>Capital Improvement Plans</a:t>
            </a:r>
          </a:p>
          <a:p>
            <a:pPr marL="341313" lvl="1">
              <a:lnSpc>
                <a:spcPct val="120000"/>
              </a:lnSpc>
              <a:spcBef>
                <a:spcPts val="0"/>
              </a:spcBef>
            </a:pPr>
            <a:r>
              <a:rPr lang="en-US" sz="3200" dirty="0"/>
              <a:t>Financial Plan</a:t>
            </a:r>
          </a:p>
          <a:p>
            <a:pPr marL="798513" lvl="2">
              <a:lnSpc>
                <a:spcPct val="120000"/>
              </a:lnSpc>
              <a:spcBef>
                <a:spcPts val="0"/>
              </a:spcBef>
            </a:pPr>
            <a:r>
              <a:rPr lang="en-US" sz="2800" dirty="0"/>
              <a:t>Existing &amp; Future Debt &amp; Reserve Uses</a:t>
            </a:r>
          </a:p>
          <a:p>
            <a:pPr marL="798513" lvl="2">
              <a:lnSpc>
                <a:spcPct val="120000"/>
              </a:lnSpc>
              <a:spcBef>
                <a:spcPts val="0"/>
              </a:spcBef>
            </a:pPr>
            <a:r>
              <a:rPr lang="en-US" sz="2800" dirty="0"/>
              <a:t>Tax Base Growth Assumptions</a:t>
            </a:r>
          </a:p>
          <a:p>
            <a:pPr marL="798513" lvl="2">
              <a:lnSpc>
                <a:spcPct val="120000"/>
              </a:lnSpc>
              <a:spcBef>
                <a:spcPts val="0"/>
              </a:spcBef>
            </a:pPr>
            <a:r>
              <a:rPr lang="en-US" sz="2800" dirty="0"/>
              <a:t>Future Operating Revenues and Expenses</a:t>
            </a:r>
          </a:p>
          <a:p>
            <a:pPr marL="341313" lvl="1">
              <a:lnSpc>
                <a:spcPct val="120000"/>
              </a:lnSpc>
              <a:spcBef>
                <a:spcPts val="0"/>
              </a:spcBef>
              <a:buFont typeface="Arial" panose="020B0604020202020204" pitchFamily="34" charset="0"/>
              <a:buChar char="•"/>
            </a:pPr>
            <a:r>
              <a:rPr lang="en-US" sz="3200" dirty="0"/>
              <a:t>Staffing Plan</a:t>
            </a:r>
            <a:endParaRPr lang="en-US" sz="3200" b="1" dirty="0"/>
          </a:p>
        </p:txBody>
      </p:sp>
      <p:pic>
        <p:nvPicPr>
          <p:cNvPr id="1026" name="Picture 2" descr="7 Steps to Effective Planning and Control - Fast React">
            <a:extLst>
              <a:ext uri="{FF2B5EF4-FFF2-40B4-BE49-F238E27FC236}">
                <a16:creationId xmlns:a16="http://schemas.microsoft.com/office/drawing/2014/main" id="{E70C68AA-B78A-488C-87D1-4AF890C57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709" y="2771372"/>
            <a:ext cx="3971635" cy="184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AECC-1842-4D3F-ABD8-1B64E13CF705}"/>
              </a:ext>
            </a:extLst>
          </p:cNvPr>
          <p:cNvSpPr>
            <a:spLocks noGrp="1"/>
          </p:cNvSpPr>
          <p:nvPr>
            <p:ph type="title"/>
          </p:nvPr>
        </p:nvSpPr>
        <p:spPr>
          <a:xfrm>
            <a:off x="720727" y="1159907"/>
            <a:ext cx="2839135" cy="2796640"/>
          </a:xfrm>
          <a:noFill/>
        </p:spPr>
        <p:txBody>
          <a:bodyPr vert="horz" lIns="68580" tIns="34290" rIns="68580" bIns="34290" rtlCol="0" anchor="b">
            <a:normAutofit/>
          </a:bodyPr>
          <a:lstStyle/>
          <a:p>
            <a:r>
              <a:rPr lang="en-US" sz="3900" dirty="0"/>
              <a:t>Importance of Strong Financial Policies</a:t>
            </a:r>
          </a:p>
        </p:txBody>
      </p:sp>
      <p:pic>
        <p:nvPicPr>
          <p:cNvPr id="5" name="Content Placeholder 4" descr="A close up of a building&#10;&#10;Description automatically generated">
            <a:extLst>
              <a:ext uri="{FF2B5EF4-FFF2-40B4-BE49-F238E27FC236}">
                <a16:creationId xmlns:a16="http://schemas.microsoft.com/office/drawing/2014/main" id="{E0E3A18E-8BCE-4DAB-818E-8505B7DC846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87" r="404"/>
          <a:stretch/>
        </p:blipFill>
        <p:spPr>
          <a:xfrm>
            <a:off x="5281130" y="857251"/>
            <a:ext cx="5386871" cy="5143493"/>
          </a:xfrm>
          <a:prstGeom prst="rect">
            <a:avLst/>
          </a:prstGeom>
        </p:spPr>
      </p:pic>
      <p:sp>
        <p:nvSpPr>
          <p:cNvPr id="7" name="Callout: Bent Line 6">
            <a:extLst>
              <a:ext uri="{FF2B5EF4-FFF2-40B4-BE49-F238E27FC236}">
                <a16:creationId xmlns:a16="http://schemas.microsoft.com/office/drawing/2014/main" id="{3F005872-48FB-45EA-A6B3-2F920516D8DE}"/>
              </a:ext>
            </a:extLst>
          </p:cNvPr>
          <p:cNvSpPr/>
          <p:nvPr/>
        </p:nvSpPr>
        <p:spPr>
          <a:xfrm>
            <a:off x="9706046" y="771637"/>
            <a:ext cx="1765227" cy="776539"/>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Implementation Policies</a:t>
            </a:r>
          </a:p>
        </p:txBody>
      </p:sp>
      <p:sp>
        <p:nvSpPr>
          <p:cNvPr id="9" name="Callout: Bent Line 8">
            <a:extLst>
              <a:ext uri="{FF2B5EF4-FFF2-40B4-BE49-F238E27FC236}">
                <a16:creationId xmlns:a16="http://schemas.microsoft.com/office/drawing/2014/main" id="{1FF2BFA1-D7A4-4205-989E-B3ED0C645D07}"/>
              </a:ext>
            </a:extLst>
          </p:cNvPr>
          <p:cNvSpPr/>
          <p:nvPr/>
        </p:nvSpPr>
        <p:spPr>
          <a:xfrm>
            <a:off x="5494178" y="5290988"/>
            <a:ext cx="1765227" cy="776539"/>
          </a:xfrm>
          <a:prstGeom prst="borderCallout2">
            <a:avLst>
              <a:gd name="adj1" fmla="val 18750"/>
              <a:gd name="adj2" fmla="val -8333"/>
              <a:gd name="adj3" fmla="val 18750"/>
              <a:gd name="adj4" fmla="val -16667"/>
              <a:gd name="adj5" fmla="val -108813"/>
              <a:gd name="adj6" fmla="val 9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Operating Policies</a:t>
            </a:r>
          </a:p>
        </p:txBody>
      </p:sp>
      <p:sp>
        <p:nvSpPr>
          <p:cNvPr id="10" name="Callout: Bent Line 9">
            <a:extLst>
              <a:ext uri="{FF2B5EF4-FFF2-40B4-BE49-F238E27FC236}">
                <a16:creationId xmlns:a16="http://schemas.microsoft.com/office/drawing/2014/main" id="{E1CD0B43-99E0-4011-BE46-C348DB6CC1FA}"/>
              </a:ext>
            </a:extLst>
          </p:cNvPr>
          <p:cNvSpPr/>
          <p:nvPr/>
        </p:nvSpPr>
        <p:spPr>
          <a:xfrm>
            <a:off x="3838866" y="1159907"/>
            <a:ext cx="1765227" cy="776539"/>
          </a:xfrm>
          <a:prstGeom prst="borderCallout2">
            <a:avLst>
              <a:gd name="adj1" fmla="val -6938"/>
              <a:gd name="adj2" fmla="val 94962"/>
              <a:gd name="adj3" fmla="val -9902"/>
              <a:gd name="adj4" fmla="val 104665"/>
              <a:gd name="adj5" fmla="val 21603"/>
              <a:gd name="adj6" fmla="val 1156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Debt Policies</a:t>
            </a:r>
          </a:p>
        </p:txBody>
      </p:sp>
      <p:sp>
        <p:nvSpPr>
          <p:cNvPr id="12" name="Callout: Bent Line 11">
            <a:extLst>
              <a:ext uri="{FF2B5EF4-FFF2-40B4-BE49-F238E27FC236}">
                <a16:creationId xmlns:a16="http://schemas.microsoft.com/office/drawing/2014/main" id="{7360B56D-B17D-4CB9-8C59-827B00560FFB}"/>
              </a:ext>
            </a:extLst>
          </p:cNvPr>
          <p:cNvSpPr/>
          <p:nvPr/>
        </p:nvSpPr>
        <p:spPr>
          <a:xfrm>
            <a:off x="3236899" y="3870933"/>
            <a:ext cx="1765227" cy="776539"/>
          </a:xfrm>
          <a:prstGeom prst="borderCallout2">
            <a:avLst>
              <a:gd name="adj1" fmla="val -6938"/>
              <a:gd name="adj2" fmla="val 94962"/>
              <a:gd name="adj3" fmla="val -9902"/>
              <a:gd name="adj4" fmla="val 104665"/>
              <a:gd name="adj5" fmla="val -127585"/>
              <a:gd name="adj6" fmla="val 128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Revenue Policies</a:t>
            </a:r>
          </a:p>
        </p:txBody>
      </p:sp>
    </p:spTree>
    <p:extLst>
      <p:ext uri="{BB962C8B-B14F-4D97-AF65-F5344CB8AC3E}">
        <p14:creationId xmlns:p14="http://schemas.microsoft.com/office/powerpoint/2010/main" val="1156355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 sitting, measure, table&#10;&#10;Description automatically generated">
            <a:extLst>
              <a:ext uri="{FF2B5EF4-FFF2-40B4-BE49-F238E27FC236}">
                <a16:creationId xmlns:a16="http://schemas.microsoft.com/office/drawing/2014/main" id="{FEDC8A12-C6D5-4077-9722-5A7752D6B51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38" r="20059" b="3614"/>
          <a:stretch/>
        </p:blipFill>
        <p:spPr>
          <a:xfrm>
            <a:off x="4589394" y="10"/>
            <a:ext cx="7602605" cy="6014710"/>
          </a:xfrm>
          <a:prstGeom prst="rect">
            <a:avLst/>
          </a:prstGeom>
        </p:spPr>
      </p:pic>
      <p:sp>
        <p:nvSpPr>
          <p:cNvPr id="2" name="Title 1">
            <a:extLst>
              <a:ext uri="{FF2B5EF4-FFF2-40B4-BE49-F238E27FC236}">
                <a16:creationId xmlns:a16="http://schemas.microsoft.com/office/drawing/2014/main" id="{E60F32C5-2A6E-41C2-87B7-EAADBDD61307}"/>
              </a:ext>
            </a:extLst>
          </p:cNvPr>
          <p:cNvSpPr>
            <a:spLocks noGrp="1"/>
          </p:cNvSpPr>
          <p:nvPr>
            <p:ph type="title"/>
          </p:nvPr>
        </p:nvSpPr>
        <p:spPr>
          <a:xfrm>
            <a:off x="400304" y="257048"/>
            <a:ext cx="3438144" cy="1124712"/>
          </a:xfrm>
        </p:spPr>
        <p:txBody>
          <a:bodyPr anchor="b">
            <a:noAutofit/>
          </a:bodyPr>
          <a:lstStyle/>
          <a:p>
            <a:r>
              <a:rPr lang="en-US" dirty="0">
                <a:solidFill>
                  <a:schemeClr val="tx1"/>
                </a:solidFill>
              </a:rPr>
              <a:t>Operating Policies</a:t>
            </a:r>
          </a:p>
        </p:txBody>
      </p:sp>
      <p:sp>
        <p:nvSpPr>
          <p:cNvPr id="3" name="Content Placeholder 2">
            <a:extLst>
              <a:ext uri="{FF2B5EF4-FFF2-40B4-BE49-F238E27FC236}">
                <a16:creationId xmlns:a16="http://schemas.microsoft.com/office/drawing/2014/main" id="{FDF9BF50-7760-47E0-95C9-05E71B79E808}"/>
              </a:ext>
            </a:extLst>
          </p:cNvPr>
          <p:cNvSpPr>
            <a:spLocks noGrp="1"/>
          </p:cNvSpPr>
          <p:nvPr>
            <p:ph idx="1"/>
          </p:nvPr>
        </p:nvSpPr>
        <p:spPr>
          <a:xfrm>
            <a:off x="399923" y="1943598"/>
            <a:ext cx="3438906" cy="3207258"/>
          </a:xfrm>
        </p:spPr>
        <p:txBody>
          <a:bodyPr anchor="t">
            <a:normAutofit/>
          </a:bodyPr>
          <a:lstStyle/>
          <a:p>
            <a:r>
              <a:rPr lang="en-US" sz="2400" dirty="0">
                <a:solidFill>
                  <a:schemeClr val="tx1"/>
                </a:solidFill>
              </a:rPr>
              <a:t>What constitutes a balanced budget</a:t>
            </a:r>
          </a:p>
          <a:p>
            <a:r>
              <a:rPr lang="en-US" sz="2400" dirty="0">
                <a:solidFill>
                  <a:schemeClr val="tx1"/>
                </a:solidFill>
              </a:rPr>
              <a:t>Level of reserves to maintain</a:t>
            </a:r>
          </a:p>
          <a:p>
            <a:r>
              <a:rPr lang="en-US" sz="2400" dirty="0">
                <a:solidFill>
                  <a:schemeClr val="tx1"/>
                </a:solidFill>
              </a:rPr>
              <a:t>Preparation guidelines</a:t>
            </a:r>
          </a:p>
          <a:p>
            <a:r>
              <a:rPr lang="en-US" sz="2400" dirty="0">
                <a:solidFill>
                  <a:schemeClr val="tx1"/>
                </a:solidFill>
              </a:rPr>
              <a:t>Assigning roles of stakeholders</a:t>
            </a:r>
          </a:p>
        </p:txBody>
      </p:sp>
      <p:sp>
        <p:nvSpPr>
          <p:cNvPr id="6" name="TextBox 5">
            <a:extLst>
              <a:ext uri="{FF2B5EF4-FFF2-40B4-BE49-F238E27FC236}">
                <a16:creationId xmlns:a16="http://schemas.microsoft.com/office/drawing/2014/main" id="{80E6B7A7-95A3-4D35-927A-90923D54526F}"/>
              </a:ext>
            </a:extLst>
          </p:cNvPr>
          <p:cNvSpPr txBox="1"/>
          <p:nvPr/>
        </p:nvSpPr>
        <p:spPr>
          <a:xfrm>
            <a:off x="10005184" y="6657945"/>
            <a:ext cx="218681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s://www.flickr.com/photos/128733321@N05/19620861981">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3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3573B72F-65BA-4745-8F20-F001B7C80A93}"/>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057" t="9091" r="18519"/>
          <a:stretch/>
        </p:blipFill>
        <p:spPr>
          <a:xfrm>
            <a:off x="6725920" y="1089508"/>
            <a:ext cx="5029200" cy="3978324"/>
          </a:xfrm>
          <a:prstGeom prst="rect">
            <a:avLst/>
          </a:prstGeom>
        </p:spPr>
      </p:pic>
      <p:sp>
        <p:nvSpPr>
          <p:cNvPr id="2" name="Title 1">
            <a:extLst>
              <a:ext uri="{FF2B5EF4-FFF2-40B4-BE49-F238E27FC236}">
                <a16:creationId xmlns:a16="http://schemas.microsoft.com/office/drawing/2014/main" id="{27C93C1F-3FAA-4E0E-83A8-E5077D30EFFA}"/>
              </a:ext>
            </a:extLst>
          </p:cNvPr>
          <p:cNvSpPr>
            <a:spLocks noGrp="1"/>
          </p:cNvSpPr>
          <p:nvPr>
            <p:ph type="title"/>
          </p:nvPr>
        </p:nvSpPr>
        <p:spPr>
          <a:xfrm>
            <a:off x="749332" y="257585"/>
            <a:ext cx="3660108" cy="843534"/>
          </a:xfrm>
        </p:spPr>
        <p:txBody>
          <a:bodyPr anchor="b">
            <a:noAutofit/>
          </a:bodyPr>
          <a:lstStyle/>
          <a:p>
            <a:r>
              <a:rPr lang="en-US" dirty="0">
                <a:solidFill>
                  <a:schemeClr val="tx1"/>
                </a:solidFill>
              </a:rPr>
              <a:t>Debt Policies</a:t>
            </a:r>
          </a:p>
        </p:txBody>
      </p:sp>
      <p:sp>
        <p:nvSpPr>
          <p:cNvPr id="3" name="Content Placeholder 2">
            <a:extLst>
              <a:ext uri="{FF2B5EF4-FFF2-40B4-BE49-F238E27FC236}">
                <a16:creationId xmlns:a16="http://schemas.microsoft.com/office/drawing/2014/main" id="{02552FBA-1DC8-4D00-922A-80509F53D3E2}"/>
              </a:ext>
            </a:extLst>
          </p:cNvPr>
          <p:cNvSpPr>
            <a:spLocks noGrp="1"/>
          </p:cNvSpPr>
          <p:nvPr>
            <p:ph idx="1"/>
          </p:nvPr>
        </p:nvSpPr>
        <p:spPr>
          <a:xfrm>
            <a:off x="749332" y="1401012"/>
            <a:ext cx="4230148" cy="4055975"/>
          </a:xfrm>
        </p:spPr>
        <p:txBody>
          <a:bodyPr anchor="t">
            <a:noAutofit/>
          </a:bodyPr>
          <a:lstStyle/>
          <a:p>
            <a:r>
              <a:rPr lang="en-US" sz="3200" dirty="0">
                <a:solidFill>
                  <a:schemeClr val="tx1"/>
                </a:solidFill>
              </a:rPr>
              <a:t>Term of Debt</a:t>
            </a:r>
          </a:p>
          <a:p>
            <a:r>
              <a:rPr lang="en-US" sz="3200" dirty="0">
                <a:solidFill>
                  <a:schemeClr val="tx1"/>
                </a:solidFill>
              </a:rPr>
              <a:t>Bonds or Promissory Notes</a:t>
            </a:r>
          </a:p>
          <a:p>
            <a:r>
              <a:rPr lang="en-US" sz="3200" dirty="0">
                <a:solidFill>
                  <a:schemeClr val="tx1"/>
                </a:solidFill>
              </a:rPr>
              <a:t>Capital Improvement Financing</a:t>
            </a:r>
          </a:p>
          <a:p>
            <a:r>
              <a:rPr lang="en-US" sz="3200" dirty="0">
                <a:solidFill>
                  <a:schemeClr val="tx1"/>
                </a:solidFill>
              </a:rPr>
              <a:t>Debt to Revenue Ratio</a:t>
            </a:r>
          </a:p>
          <a:p>
            <a:r>
              <a:rPr lang="en-US" sz="3200" dirty="0">
                <a:solidFill>
                  <a:schemeClr val="tx1"/>
                </a:solidFill>
              </a:rPr>
              <a:t>Debt to Equalized Value Ratio</a:t>
            </a:r>
          </a:p>
        </p:txBody>
      </p:sp>
    </p:spTree>
    <p:extLst>
      <p:ext uri="{BB962C8B-B14F-4D97-AF65-F5344CB8AC3E}">
        <p14:creationId xmlns:p14="http://schemas.microsoft.com/office/powerpoint/2010/main" val="402550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4F66A-8784-4416-A557-E18DD01B0BC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668" r="1" b="1673"/>
          <a:stretch/>
        </p:blipFill>
        <p:spPr>
          <a:xfrm>
            <a:off x="6023954" y="1640840"/>
            <a:ext cx="5519479" cy="3266440"/>
          </a:xfrm>
          <a:prstGeom prst="rect">
            <a:avLst/>
          </a:prstGeom>
        </p:spPr>
      </p:pic>
      <p:sp>
        <p:nvSpPr>
          <p:cNvPr id="2" name="Title 1">
            <a:extLst>
              <a:ext uri="{FF2B5EF4-FFF2-40B4-BE49-F238E27FC236}">
                <a16:creationId xmlns:a16="http://schemas.microsoft.com/office/drawing/2014/main" id="{29017BC6-50CA-4A1B-A6EA-06B927AEEADD}"/>
              </a:ext>
            </a:extLst>
          </p:cNvPr>
          <p:cNvSpPr>
            <a:spLocks noGrp="1"/>
          </p:cNvSpPr>
          <p:nvPr>
            <p:ph type="title"/>
          </p:nvPr>
        </p:nvSpPr>
        <p:spPr>
          <a:xfrm>
            <a:off x="436130" y="254923"/>
            <a:ext cx="6481906" cy="858058"/>
          </a:xfrm>
        </p:spPr>
        <p:txBody>
          <a:bodyPr>
            <a:normAutofit/>
          </a:bodyPr>
          <a:lstStyle/>
          <a:p>
            <a:r>
              <a:rPr lang="en-US" dirty="0">
                <a:solidFill>
                  <a:schemeClr val="tx1"/>
                </a:solidFill>
              </a:rPr>
              <a:t>Implementation Policies</a:t>
            </a:r>
          </a:p>
        </p:txBody>
      </p:sp>
      <p:sp>
        <p:nvSpPr>
          <p:cNvPr id="3" name="Content Placeholder 2">
            <a:extLst>
              <a:ext uri="{FF2B5EF4-FFF2-40B4-BE49-F238E27FC236}">
                <a16:creationId xmlns:a16="http://schemas.microsoft.com/office/drawing/2014/main" id="{3FA392CB-3968-45A3-9347-8E6A87138007}"/>
              </a:ext>
            </a:extLst>
          </p:cNvPr>
          <p:cNvSpPr>
            <a:spLocks noGrp="1"/>
          </p:cNvSpPr>
          <p:nvPr>
            <p:ph idx="1"/>
          </p:nvPr>
        </p:nvSpPr>
        <p:spPr>
          <a:xfrm>
            <a:off x="569261" y="1417690"/>
            <a:ext cx="5454693" cy="4022619"/>
          </a:xfrm>
        </p:spPr>
        <p:txBody>
          <a:bodyPr anchor="ctr">
            <a:noAutofit/>
          </a:bodyPr>
          <a:lstStyle/>
          <a:p>
            <a:r>
              <a:rPr lang="en-US" sz="3200" dirty="0">
                <a:solidFill>
                  <a:schemeClr val="tx1"/>
                </a:solidFill>
              </a:rPr>
              <a:t>Fund transfers across accounts</a:t>
            </a:r>
          </a:p>
          <a:p>
            <a:r>
              <a:rPr lang="en-US" sz="3200" dirty="0">
                <a:solidFill>
                  <a:schemeClr val="tx1"/>
                </a:solidFill>
              </a:rPr>
              <a:t>Inter-fund borrowing</a:t>
            </a:r>
          </a:p>
          <a:p>
            <a:r>
              <a:rPr lang="en-US" sz="3200" dirty="0">
                <a:solidFill>
                  <a:schemeClr val="tx1"/>
                </a:solidFill>
              </a:rPr>
              <a:t>When the Elected officials or Agency head can restrict expenditures</a:t>
            </a:r>
          </a:p>
          <a:p>
            <a:r>
              <a:rPr lang="en-US" sz="3200" dirty="0">
                <a:solidFill>
                  <a:schemeClr val="tx1"/>
                </a:solidFill>
              </a:rPr>
              <a:t>Standards for financial accounting and reporting</a:t>
            </a:r>
          </a:p>
        </p:txBody>
      </p:sp>
    </p:spTree>
    <p:extLst>
      <p:ext uri="{BB962C8B-B14F-4D97-AF65-F5344CB8AC3E}">
        <p14:creationId xmlns:p14="http://schemas.microsoft.com/office/powerpoint/2010/main" val="217852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1D2C-C76E-4BB5-8628-0299292E64F6}"/>
              </a:ext>
            </a:extLst>
          </p:cNvPr>
          <p:cNvSpPr>
            <a:spLocks noGrp="1"/>
          </p:cNvSpPr>
          <p:nvPr>
            <p:ph type="title"/>
          </p:nvPr>
        </p:nvSpPr>
        <p:spPr>
          <a:xfrm>
            <a:off x="5248074" y="304800"/>
            <a:ext cx="4939868" cy="964620"/>
          </a:xfrm>
        </p:spPr>
        <p:txBody>
          <a:bodyPr anchor="b">
            <a:normAutofit/>
          </a:bodyPr>
          <a:lstStyle/>
          <a:p>
            <a:r>
              <a:rPr lang="en-US" dirty="0"/>
              <a:t>Revenue Policies</a:t>
            </a:r>
          </a:p>
        </p:txBody>
      </p:sp>
      <p:sp>
        <p:nvSpPr>
          <p:cNvPr id="3" name="Content Placeholder 2">
            <a:extLst>
              <a:ext uri="{FF2B5EF4-FFF2-40B4-BE49-F238E27FC236}">
                <a16:creationId xmlns:a16="http://schemas.microsoft.com/office/drawing/2014/main" id="{7D7E3218-8EB6-49AA-9868-B45517E5B340}"/>
              </a:ext>
            </a:extLst>
          </p:cNvPr>
          <p:cNvSpPr>
            <a:spLocks noGrp="1"/>
          </p:cNvSpPr>
          <p:nvPr>
            <p:ph idx="1"/>
          </p:nvPr>
        </p:nvSpPr>
        <p:spPr>
          <a:xfrm>
            <a:off x="5248075" y="1752601"/>
            <a:ext cx="4939867" cy="3772515"/>
          </a:xfrm>
        </p:spPr>
        <p:txBody>
          <a:bodyPr>
            <a:noAutofit/>
          </a:bodyPr>
          <a:lstStyle/>
          <a:p>
            <a:r>
              <a:rPr lang="en-US" dirty="0"/>
              <a:t>Determine acceptable changes in tax rates</a:t>
            </a:r>
          </a:p>
          <a:p>
            <a:r>
              <a:rPr lang="en-US" dirty="0"/>
              <a:t>How to use one-time revenues</a:t>
            </a:r>
          </a:p>
          <a:p>
            <a:r>
              <a:rPr lang="en-US" sz="3200" dirty="0"/>
              <a:t>Service</a:t>
            </a:r>
            <a:r>
              <a:rPr lang="en-US" dirty="0"/>
              <a:t> charges</a:t>
            </a:r>
          </a:p>
          <a:p>
            <a:r>
              <a:rPr lang="en-US" dirty="0"/>
              <a:t>Collection of delinquent taxes and charges</a:t>
            </a:r>
          </a:p>
        </p:txBody>
      </p:sp>
      <p:pic>
        <p:nvPicPr>
          <p:cNvPr id="5" name="Picture 4" descr="A picture containing drawing&#10;&#10;Description automatically generated">
            <a:extLst>
              <a:ext uri="{FF2B5EF4-FFF2-40B4-BE49-F238E27FC236}">
                <a16:creationId xmlns:a16="http://schemas.microsoft.com/office/drawing/2014/main" id="{66980342-19B4-4542-8134-FC6D82322BC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8921" r="10384"/>
          <a:stretch/>
        </p:blipFill>
        <p:spPr>
          <a:xfrm>
            <a:off x="802656" y="532138"/>
            <a:ext cx="3476678" cy="5143493"/>
          </a:xfrm>
          <a:prstGeom prst="rect">
            <a:avLst/>
          </a:prstGeom>
          <a:effectLst/>
        </p:spPr>
      </p:pic>
    </p:spTree>
    <p:extLst>
      <p:ext uri="{BB962C8B-B14F-4D97-AF65-F5344CB8AC3E}">
        <p14:creationId xmlns:p14="http://schemas.microsoft.com/office/powerpoint/2010/main" val="9152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12" y="128344"/>
            <a:ext cx="7886700" cy="686434"/>
          </a:xfrm>
        </p:spPr>
        <p:txBody>
          <a:bodyPr>
            <a:normAutofit fontScale="90000"/>
          </a:bodyPr>
          <a:lstStyle/>
          <a:p>
            <a:r>
              <a:rPr lang="en-US" dirty="0"/>
              <a:t>Issuing Debt</a:t>
            </a:r>
          </a:p>
        </p:txBody>
      </p:sp>
      <p:sp>
        <p:nvSpPr>
          <p:cNvPr id="3" name="Content Placeholder 2"/>
          <p:cNvSpPr>
            <a:spLocks noGrp="1"/>
          </p:cNvSpPr>
          <p:nvPr>
            <p:ph idx="1"/>
          </p:nvPr>
        </p:nvSpPr>
        <p:spPr>
          <a:xfrm>
            <a:off x="415635" y="1051562"/>
            <a:ext cx="11517747" cy="4553108"/>
          </a:xfrm>
        </p:spPr>
        <p:txBody>
          <a:bodyPr>
            <a:normAutofit/>
          </a:bodyPr>
          <a:lstStyle/>
          <a:p>
            <a:r>
              <a:rPr lang="en-US" dirty="0">
                <a:solidFill>
                  <a:srgbClr val="000000"/>
                </a:solidFill>
              </a:rPr>
              <a:t>Wis. Stat. § 67.04 (1), 67.045</a:t>
            </a:r>
          </a:p>
          <a:p>
            <a:r>
              <a:rPr lang="en-US" dirty="0">
                <a:solidFill>
                  <a:srgbClr val="000000"/>
                </a:solidFill>
              </a:rPr>
              <a:t>Constitutional limit </a:t>
            </a:r>
          </a:p>
          <a:p>
            <a:pPr lvl="1"/>
            <a:r>
              <a:rPr lang="en-US" sz="2800" dirty="0">
                <a:solidFill>
                  <a:srgbClr val="000000"/>
                </a:solidFill>
              </a:rPr>
              <a:t>Article XI. Section 2: Limits the amount of debt principal a county can incur to 5% of its equalized value</a:t>
            </a:r>
          </a:p>
          <a:p>
            <a:r>
              <a:rPr lang="en-US" sz="3200" dirty="0">
                <a:solidFill>
                  <a:srgbClr val="FF0000"/>
                </a:solidFill>
              </a:rPr>
              <a:t>Average Debt to Equalized Value for Outagamie County Villages = 2.024%</a:t>
            </a:r>
          </a:p>
          <a:p>
            <a:r>
              <a:rPr lang="en-US" sz="3200" dirty="0">
                <a:solidFill>
                  <a:srgbClr val="00B050"/>
                </a:solidFill>
              </a:rPr>
              <a:t>Village of Black Creek = 1.61%</a:t>
            </a:r>
          </a:p>
        </p:txBody>
      </p:sp>
      <p:pic>
        <p:nvPicPr>
          <p:cNvPr id="5" name="Picture 4" descr="A sign on a pole&#10;&#10;Description automatically generated">
            <a:extLst>
              <a:ext uri="{FF2B5EF4-FFF2-40B4-BE49-F238E27FC236}">
                <a16:creationId xmlns:a16="http://schemas.microsoft.com/office/drawing/2014/main" id="{B2B34477-A77E-496F-BB92-235F1E60C2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1856" y="4638588"/>
            <a:ext cx="3922176" cy="1932163"/>
          </a:xfrm>
          <a:prstGeom prst="rect">
            <a:avLst/>
          </a:prstGeom>
        </p:spPr>
      </p:pic>
      <p:sp>
        <p:nvSpPr>
          <p:cNvPr id="4" name="TextBox 3">
            <a:extLst>
              <a:ext uri="{FF2B5EF4-FFF2-40B4-BE49-F238E27FC236}">
                <a16:creationId xmlns:a16="http://schemas.microsoft.com/office/drawing/2014/main" id="{12466001-3B02-1D67-33A6-113808D4945E}"/>
              </a:ext>
            </a:extLst>
          </p:cNvPr>
          <p:cNvSpPr txBox="1"/>
          <p:nvPr/>
        </p:nvSpPr>
        <p:spPr>
          <a:xfrm>
            <a:off x="8564137" y="4453922"/>
            <a:ext cx="2227469" cy="461665"/>
          </a:xfrm>
          <a:prstGeom prst="rect">
            <a:avLst/>
          </a:prstGeom>
          <a:noFill/>
        </p:spPr>
        <p:txBody>
          <a:bodyPr wrap="none" rtlCol="0">
            <a:spAutoFit/>
          </a:bodyPr>
          <a:lstStyle/>
          <a:p>
            <a:r>
              <a:rPr lang="en-US" sz="2400" dirty="0"/>
              <a:t>DOR 2022 Data</a:t>
            </a:r>
          </a:p>
        </p:txBody>
      </p:sp>
    </p:spTree>
    <p:extLst>
      <p:ext uri="{BB962C8B-B14F-4D97-AF65-F5344CB8AC3E}">
        <p14:creationId xmlns:p14="http://schemas.microsoft.com/office/powerpoint/2010/main" val="97646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32" y="153040"/>
            <a:ext cx="7886700" cy="756103"/>
          </a:xfrm>
        </p:spPr>
        <p:txBody>
          <a:bodyPr/>
          <a:lstStyle/>
          <a:p>
            <a:r>
              <a:rPr lang="en-US" dirty="0">
                <a:latin typeface="Calibri Light" panose="020F0302020204030204" pitchFamily="34" charset="0"/>
                <a:cs typeface="Calibri Light" panose="020F0302020204030204" pitchFamily="34" charset="0"/>
              </a:rPr>
              <a:t>Common Financing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1538911"/>
              </p:ext>
            </p:extLst>
          </p:nvPr>
        </p:nvGraphicFramePr>
        <p:xfrm>
          <a:off x="1052945" y="955105"/>
          <a:ext cx="8793018" cy="414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group of young girls in dresses&#10;&#10;Description automatically generated">
            <a:extLst>
              <a:ext uri="{FF2B5EF4-FFF2-40B4-BE49-F238E27FC236}">
                <a16:creationId xmlns:a16="http://schemas.microsoft.com/office/drawing/2014/main" id="{6164AF79-F7CB-C10E-373B-D6265F25E09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24784" y="5226220"/>
            <a:ext cx="1484889" cy="1259270"/>
          </a:xfrm>
          <a:prstGeom prst="rect">
            <a:avLst/>
          </a:prstGeom>
        </p:spPr>
      </p:pic>
      <p:pic>
        <p:nvPicPr>
          <p:cNvPr id="9" name="Picture 8" descr="A child in a shiny garment&#10;&#10;Description automatically generated with medium confidence">
            <a:extLst>
              <a:ext uri="{FF2B5EF4-FFF2-40B4-BE49-F238E27FC236}">
                <a16:creationId xmlns:a16="http://schemas.microsoft.com/office/drawing/2014/main" id="{07291169-FB52-F982-3BBB-2B83F2F1BE5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283591" y="5124336"/>
            <a:ext cx="1562372" cy="1562372"/>
          </a:xfrm>
          <a:prstGeom prst="rect">
            <a:avLst/>
          </a:prstGeom>
        </p:spPr>
      </p:pic>
      <p:sp>
        <p:nvSpPr>
          <p:cNvPr id="10" name="Arrow: Left 9">
            <a:extLst>
              <a:ext uri="{FF2B5EF4-FFF2-40B4-BE49-F238E27FC236}">
                <a16:creationId xmlns:a16="http://schemas.microsoft.com/office/drawing/2014/main" id="{73E166B1-E45F-F9DC-FBF8-9C2970A73DDA}"/>
              </a:ext>
            </a:extLst>
          </p:cNvPr>
          <p:cNvSpPr/>
          <p:nvPr/>
        </p:nvSpPr>
        <p:spPr>
          <a:xfrm>
            <a:off x="5948218" y="5564910"/>
            <a:ext cx="674255" cy="5818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AB46119C-0FB9-2CDB-D1ED-84F2CD610264}"/>
              </a:ext>
            </a:extLst>
          </p:cNvPr>
          <p:cNvSpPr/>
          <p:nvPr/>
        </p:nvSpPr>
        <p:spPr>
          <a:xfrm rot="10800000">
            <a:off x="7470791" y="5564910"/>
            <a:ext cx="674255" cy="5818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B760193-6115-8CC6-D1FF-06F6E87B22E5}"/>
              </a:ext>
            </a:extLst>
          </p:cNvPr>
          <p:cNvSpPr txBox="1"/>
          <p:nvPr/>
        </p:nvSpPr>
        <p:spPr>
          <a:xfrm>
            <a:off x="6743260" y="5625022"/>
            <a:ext cx="70977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OR</a:t>
            </a:r>
          </a:p>
        </p:txBody>
      </p:sp>
    </p:spTree>
    <p:extLst>
      <p:ext uri="{BB962C8B-B14F-4D97-AF65-F5344CB8AC3E}">
        <p14:creationId xmlns:p14="http://schemas.microsoft.com/office/powerpoint/2010/main" val="27581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clock&#10;&#10;Description automatically generated">
            <a:extLst>
              <a:ext uri="{FF2B5EF4-FFF2-40B4-BE49-F238E27FC236}">
                <a16:creationId xmlns:a16="http://schemas.microsoft.com/office/drawing/2014/main" id="{C8332410-FB1B-4805-A6CF-B2D917AB32F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068"/>
          <a:stretch/>
        </p:blipFill>
        <p:spPr>
          <a:xfrm>
            <a:off x="2446408" y="978652"/>
            <a:ext cx="7798294" cy="5234626"/>
          </a:xfrm>
          <a:prstGeom prst="rect">
            <a:avLst/>
          </a:prstGeom>
          <a:effectLst/>
        </p:spPr>
      </p:pic>
      <p:sp>
        <p:nvSpPr>
          <p:cNvPr id="4" name="Title 3">
            <a:extLst>
              <a:ext uri="{FF2B5EF4-FFF2-40B4-BE49-F238E27FC236}">
                <a16:creationId xmlns:a16="http://schemas.microsoft.com/office/drawing/2014/main" id="{F41C0E27-C009-B491-D101-C3A1C5193A5D}"/>
              </a:ext>
            </a:extLst>
          </p:cNvPr>
          <p:cNvSpPr>
            <a:spLocks noGrp="1"/>
          </p:cNvSpPr>
          <p:nvPr>
            <p:ph type="title"/>
          </p:nvPr>
        </p:nvSpPr>
        <p:spPr>
          <a:xfrm>
            <a:off x="293254" y="276476"/>
            <a:ext cx="10515600" cy="577411"/>
          </a:xfrm>
        </p:spPr>
        <p:txBody>
          <a:bodyPr>
            <a:noAutofit/>
          </a:bodyPr>
          <a:lstStyle/>
          <a:p>
            <a:r>
              <a:rPr lang="en-US" dirty="0">
                <a:latin typeface="Calibri Light" panose="020F0302020204030204" pitchFamily="34" charset="0"/>
                <a:cs typeface="Calibri Light" panose="020F0302020204030204" pitchFamily="34" charset="0"/>
              </a:rPr>
              <a:t>How do you view public sector budgets?</a:t>
            </a:r>
          </a:p>
        </p:txBody>
      </p:sp>
    </p:spTree>
    <p:extLst>
      <p:ext uri="{BB962C8B-B14F-4D97-AF65-F5344CB8AC3E}">
        <p14:creationId xmlns:p14="http://schemas.microsoft.com/office/powerpoint/2010/main" val="3186822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B6EC-BDFD-51D8-92BB-1BA3C95369AE}"/>
              </a:ext>
            </a:extLst>
          </p:cNvPr>
          <p:cNvSpPr>
            <a:spLocks noGrp="1"/>
          </p:cNvSpPr>
          <p:nvPr>
            <p:ph type="title"/>
          </p:nvPr>
        </p:nvSpPr>
        <p:spPr>
          <a:xfrm>
            <a:off x="228600" y="158671"/>
            <a:ext cx="10515600" cy="697055"/>
          </a:xfrm>
        </p:spPr>
        <p:txBody>
          <a:bodyPr>
            <a:normAutofit fontScale="90000"/>
          </a:bodyPr>
          <a:lstStyle/>
          <a:p>
            <a:r>
              <a:rPr lang="en-US" dirty="0">
                <a:latin typeface="Calibri Light" panose="020F0302020204030204" pitchFamily="34" charset="0"/>
                <a:cs typeface="Calibri Light" panose="020F0302020204030204" pitchFamily="34" charset="0"/>
              </a:rPr>
              <a:t>Municipal</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graphicFrame>
        <p:nvGraphicFramePr>
          <p:cNvPr id="4" name="Content Placeholder 3">
            <a:extLst>
              <a:ext uri="{FF2B5EF4-FFF2-40B4-BE49-F238E27FC236}">
                <a16:creationId xmlns:a16="http://schemas.microsoft.com/office/drawing/2014/main" id="{54D40829-B682-30E5-9000-21051D171B73}"/>
              </a:ext>
            </a:extLst>
          </p:cNvPr>
          <p:cNvGraphicFramePr>
            <a:graphicFrameLocks noGrp="1"/>
          </p:cNvGraphicFramePr>
          <p:nvPr>
            <p:ph idx="1"/>
            <p:extLst>
              <p:ext uri="{D42A27DB-BD31-4B8C-83A1-F6EECF244321}">
                <p14:modId xmlns:p14="http://schemas.microsoft.com/office/powerpoint/2010/main" val="719522062"/>
              </p:ext>
            </p:extLst>
          </p:nvPr>
        </p:nvGraphicFramePr>
        <p:xfrm>
          <a:off x="1647882" y="1133775"/>
          <a:ext cx="8297396" cy="4277211"/>
        </p:xfrm>
        <a:graphic>
          <a:graphicData uri="http://schemas.openxmlformats.org/drawingml/2006/table">
            <a:tbl>
              <a:tblPr firstRow="1" bandRow="1">
                <a:tableStyleId>{5C22544A-7EE6-4342-B048-85BDC9FD1C3A}</a:tableStyleId>
              </a:tblPr>
              <a:tblGrid>
                <a:gridCol w="5114736">
                  <a:extLst>
                    <a:ext uri="{9D8B030D-6E8A-4147-A177-3AD203B41FA5}">
                      <a16:colId xmlns:a16="http://schemas.microsoft.com/office/drawing/2014/main" val="1434750946"/>
                    </a:ext>
                  </a:extLst>
                </a:gridCol>
                <a:gridCol w="3182660">
                  <a:extLst>
                    <a:ext uri="{9D8B030D-6E8A-4147-A177-3AD203B41FA5}">
                      <a16:colId xmlns:a16="http://schemas.microsoft.com/office/drawing/2014/main" val="1159104486"/>
                    </a:ext>
                  </a:extLst>
                </a:gridCol>
              </a:tblGrid>
              <a:tr h="542631">
                <a:tc>
                  <a:txBody>
                    <a:bodyPr/>
                    <a:lstStyle/>
                    <a:p>
                      <a:r>
                        <a:rPr lang="en-US" sz="2800" dirty="0">
                          <a:latin typeface="Calibri" panose="020F0502020204030204" pitchFamily="34" charset="0"/>
                          <a:cs typeface="Calibri" panose="020F0502020204030204" pitchFamily="34" charset="0"/>
                        </a:rPr>
                        <a:t>Item</a:t>
                      </a:r>
                    </a:p>
                  </a:txBody>
                  <a:tcPr/>
                </a:tc>
                <a:tc>
                  <a:txBody>
                    <a:bodyPr/>
                    <a:lstStyle/>
                    <a:p>
                      <a:r>
                        <a:rPr lang="en-US" sz="2800" dirty="0">
                          <a:latin typeface="Calibri" panose="020F0502020204030204" pitchFamily="34" charset="0"/>
                          <a:cs typeface="Calibri" panose="020F0502020204030204" pitchFamily="34" charset="0"/>
                        </a:rPr>
                        <a:t>Municipal Govts</a:t>
                      </a:r>
                    </a:p>
                  </a:txBody>
                  <a:tcPr/>
                </a:tc>
                <a:extLst>
                  <a:ext uri="{0D108BD9-81ED-4DB2-BD59-A6C34878D82A}">
                    <a16:rowId xmlns:a16="http://schemas.microsoft.com/office/drawing/2014/main" val="3772531382"/>
                  </a:ext>
                </a:extLst>
              </a:tr>
              <a:tr h="1244860">
                <a:tc>
                  <a:txBody>
                    <a:bodyPr/>
                    <a:lstStyle/>
                    <a:p>
                      <a:r>
                        <a:rPr lang="en-US" sz="2400" dirty="0">
                          <a:latin typeface="Calibri" panose="020F0502020204030204" pitchFamily="34" charset="0"/>
                          <a:cs typeface="Calibri" panose="020F0502020204030204" pitchFamily="34" charset="0"/>
                        </a:rPr>
                        <a:t>Capital Improvement Expenditures</a:t>
                      </a:r>
                    </a:p>
                  </a:txBody>
                  <a:tcPr anchor="ctr"/>
                </a:tc>
                <a:tc>
                  <a:txBody>
                    <a:bodyPr/>
                    <a:lstStyle/>
                    <a:p>
                      <a:r>
                        <a:rPr lang="en-US" sz="2400" dirty="0">
                          <a:latin typeface="Calibri" panose="020F0502020204030204" pitchFamily="34" charset="0"/>
                          <a:cs typeface="Calibri" panose="020F0502020204030204" pitchFamily="34" charset="0"/>
                        </a:rPr>
                        <a:t>Pay-Go</a:t>
                      </a:r>
                    </a:p>
                    <a:p>
                      <a:r>
                        <a:rPr lang="en-US" sz="2400" dirty="0">
                          <a:latin typeface="Calibri" panose="020F0502020204030204" pitchFamily="34" charset="0"/>
                          <a:cs typeface="Calibri" panose="020F0502020204030204" pitchFamily="34" charset="0"/>
                        </a:rPr>
                        <a:t>Borrow, or Referendum</a:t>
                      </a:r>
                    </a:p>
                  </a:txBody>
                  <a:tcPr anchor="ctr"/>
                </a:tc>
                <a:extLst>
                  <a:ext uri="{0D108BD9-81ED-4DB2-BD59-A6C34878D82A}">
                    <a16:rowId xmlns:a16="http://schemas.microsoft.com/office/drawing/2014/main" val="3635268450"/>
                  </a:ext>
                </a:extLst>
              </a:tr>
              <a:tr h="1244860">
                <a:tc>
                  <a:txBody>
                    <a:bodyPr/>
                    <a:lstStyle/>
                    <a:p>
                      <a:r>
                        <a:rPr lang="en-US" sz="2400" dirty="0">
                          <a:latin typeface="Calibri" panose="020F0502020204030204" pitchFamily="34" charset="0"/>
                          <a:cs typeface="Calibri" panose="020F0502020204030204" pitchFamily="34" charset="0"/>
                        </a:rPr>
                        <a:t>Operating Costs Associated with Capital Expenditure</a:t>
                      </a:r>
                    </a:p>
                  </a:txBody>
                  <a:tcPr anchor="ctr"/>
                </a:tc>
                <a:tc>
                  <a:txBody>
                    <a:bodyPr/>
                    <a:lstStyle/>
                    <a:p>
                      <a:r>
                        <a:rPr lang="en-US" sz="2400" dirty="0">
                          <a:latin typeface="Calibri" panose="020F0502020204030204" pitchFamily="34" charset="0"/>
                          <a:cs typeface="Calibri" panose="020F0502020204030204" pitchFamily="34" charset="0"/>
                        </a:rPr>
                        <a:t>Pay-Go, Fund Balance or Referendum</a:t>
                      </a:r>
                    </a:p>
                  </a:txBody>
                  <a:tcPr anchor="ctr"/>
                </a:tc>
                <a:extLst>
                  <a:ext uri="{0D108BD9-81ED-4DB2-BD59-A6C34878D82A}">
                    <a16:rowId xmlns:a16="http://schemas.microsoft.com/office/drawing/2014/main" val="3801560604"/>
                  </a:ext>
                </a:extLst>
              </a:tr>
              <a:tr h="1244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alibri" panose="020F0502020204030204" pitchFamily="34" charset="0"/>
                          <a:cs typeface="Calibri" panose="020F0502020204030204" pitchFamily="34" charset="0"/>
                        </a:rPr>
                        <a:t>Regular Operating Costs</a:t>
                      </a:r>
                    </a:p>
                  </a:txBody>
                  <a:tcPr anchor="ctr"/>
                </a:tc>
                <a:tc>
                  <a:txBody>
                    <a:bodyPr/>
                    <a:lstStyle/>
                    <a:p>
                      <a:r>
                        <a:rPr lang="en-US" sz="2400" dirty="0">
                          <a:latin typeface="Calibri" panose="020F0502020204030204" pitchFamily="34" charset="0"/>
                          <a:cs typeface="Calibri" panose="020F0502020204030204" pitchFamily="34" charset="0"/>
                        </a:rPr>
                        <a:t>Pay-Go, Fund Balance or Referendum</a:t>
                      </a:r>
                    </a:p>
                  </a:txBody>
                  <a:tcPr anchor="ctr"/>
                </a:tc>
                <a:extLst>
                  <a:ext uri="{0D108BD9-81ED-4DB2-BD59-A6C34878D82A}">
                    <a16:rowId xmlns:a16="http://schemas.microsoft.com/office/drawing/2014/main" val="4075889782"/>
                  </a:ext>
                </a:extLst>
              </a:tr>
            </a:tbl>
          </a:graphicData>
        </a:graphic>
      </p:graphicFrame>
    </p:spTree>
    <p:extLst>
      <p:ext uri="{BB962C8B-B14F-4D97-AF65-F5344CB8AC3E}">
        <p14:creationId xmlns:p14="http://schemas.microsoft.com/office/powerpoint/2010/main" val="2830055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17" y="289872"/>
            <a:ext cx="5715000" cy="653104"/>
          </a:xfrm>
        </p:spPr>
        <p:txBody>
          <a:bodyPr>
            <a:normAutofit fontScale="90000"/>
          </a:bodyPr>
          <a:lstStyle/>
          <a:p>
            <a:r>
              <a:rPr lang="en-US" dirty="0">
                <a:latin typeface="Calibri Light" panose="020F0302020204030204" pitchFamily="34" charset="0"/>
                <a:cs typeface="Calibri Light" panose="020F0302020204030204" pitchFamily="34" charset="0"/>
              </a:rPr>
              <a:t>What are Levy Limits?</a:t>
            </a:r>
          </a:p>
        </p:txBody>
      </p:sp>
      <p:sp>
        <p:nvSpPr>
          <p:cNvPr id="3" name="Content Placeholder 2"/>
          <p:cNvSpPr>
            <a:spLocks noGrp="1"/>
          </p:cNvSpPr>
          <p:nvPr>
            <p:ph idx="1"/>
          </p:nvPr>
        </p:nvSpPr>
        <p:spPr>
          <a:xfrm>
            <a:off x="757646" y="1200151"/>
            <a:ext cx="10653304" cy="4655584"/>
          </a:xfrm>
        </p:spPr>
        <p:txBody>
          <a:bodyPr>
            <a:noAutofit/>
          </a:bodyPr>
          <a:lstStyle/>
          <a:p>
            <a:pPr marL="85723" indent="0">
              <a:spcBef>
                <a:spcPts val="600"/>
              </a:spcBef>
              <a:buNone/>
            </a:pPr>
            <a:r>
              <a:rPr lang="en-US" sz="3200" dirty="0"/>
              <a:t>Under current law, no political subdivision may increase its tax levy by a percentage that exceeds the unit’s “valuation factor.” </a:t>
            </a:r>
            <a:endParaRPr lang="en-US" sz="3200" dirty="0">
              <a:solidFill>
                <a:schemeClr val="tx1"/>
              </a:solidFill>
            </a:endParaRPr>
          </a:p>
          <a:p>
            <a:pPr lvl="2">
              <a:spcBef>
                <a:spcPts val="600"/>
              </a:spcBef>
            </a:pPr>
            <a:r>
              <a:rPr lang="en-US" sz="2800" b="1" u="sng" dirty="0">
                <a:solidFill>
                  <a:srgbClr val="E71939"/>
                </a:solidFill>
              </a:rPr>
              <a:t>Valuation Factor</a:t>
            </a:r>
            <a:r>
              <a:rPr lang="en-US" sz="2800" b="1" dirty="0">
                <a:solidFill>
                  <a:srgbClr val="E71939"/>
                </a:solidFill>
              </a:rPr>
              <a:t> </a:t>
            </a:r>
            <a:r>
              <a:rPr lang="en-US" sz="2800" dirty="0">
                <a:solidFill>
                  <a:srgbClr val="E71939"/>
                </a:solidFill>
              </a:rPr>
              <a:t>= the greater of…</a:t>
            </a:r>
          </a:p>
          <a:p>
            <a:pPr lvl="3">
              <a:spcBef>
                <a:spcPts val="600"/>
              </a:spcBef>
              <a:buClr>
                <a:srgbClr val="003F5F"/>
              </a:buClr>
            </a:pPr>
            <a:r>
              <a:rPr lang="en-US" sz="2400" dirty="0">
                <a:solidFill>
                  <a:srgbClr val="003F5F"/>
                </a:solidFill>
              </a:rPr>
              <a:t>The percentage change in equalized value due to net new construction, OR </a:t>
            </a:r>
          </a:p>
          <a:p>
            <a:pPr lvl="3">
              <a:spcBef>
                <a:spcPts val="600"/>
              </a:spcBef>
              <a:buClr>
                <a:srgbClr val="003F5F"/>
              </a:buClr>
            </a:pPr>
            <a:r>
              <a:rPr lang="en-US" sz="2400" dirty="0">
                <a:solidFill>
                  <a:srgbClr val="003F5F"/>
                </a:solidFill>
              </a:rPr>
              <a:t>Zero %</a:t>
            </a:r>
          </a:p>
          <a:p>
            <a:pPr lvl="2">
              <a:spcBef>
                <a:spcPts val="600"/>
              </a:spcBef>
              <a:buClr>
                <a:srgbClr val="E71939"/>
              </a:buClr>
            </a:pPr>
            <a:r>
              <a:rPr lang="en-US" sz="2800" dirty="0">
                <a:solidFill>
                  <a:srgbClr val="E71939"/>
                </a:solidFill>
              </a:rPr>
              <a:t>Potential valuation factor changes:</a:t>
            </a:r>
          </a:p>
          <a:p>
            <a:pPr lvl="3">
              <a:spcBef>
                <a:spcPts val="600"/>
              </a:spcBef>
              <a:buClr>
                <a:srgbClr val="003F5F"/>
              </a:buClr>
            </a:pPr>
            <a:r>
              <a:rPr lang="en-US" sz="2400" dirty="0">
                <a:solidFill>
                  <a:srgbClr val="003F5F"/>
                </a:solidFill>
              </a:rPr>
              <a:t>Transferring responsibility for providing a service</a:t>
            </a:r>
          </a:p>
          <a:p>
            <a:pPr lvl="3">
              <a:spcBef>
                <a:spcPts val="600"/>
              </a:spcBef>
              <a:buClr>
                <a:srgbClr val="003F5F"/>
              </a:buClr>
            </a:pPr>
            <a:r>
              <a:rPr lang="en-US" sz="2400" dirty="0">
                <a:solidFill>
                  <a:srgbClr val="003F5F"/>
                </a:solidFill>
              </a:rPr>
              <a:t>Annexations</a:t>
            </a:r>
          </a:p>
          <a:p>
            <a:pPr lvl="3">
              <a:spcBef>
                <a:spcPts val="600"/>
              </a:spcBef>
              <a:buClr>
                <a:srgbClr val="003F5F"/>
              </a:buClr>
            </a:pPr>
            <a:r>
              <a:rPr lang="en-US" sz="2400" dirty="0">
                <a:solidFill>
                  <a:srgbClr val="003F5F"/>
                </a:solidFill>
              </a:rPr>
              <a:t>Debt Service</a:t>
            </a:r>
          </a:p>
          <a:p>
            <a:pPr lvl="3">
              <a:spcBef>
                <a:spcPts val="600"/>
              </a:spcBef>
              <a:buClr>
                <a:srgbClr val="003F5F"/>
              </a:buClr>
            </a:pPr>
            <a:r>
              <a:rPr lang="en-US" sz="2400" dirty="0">
                <a:solidFill>
                  <a:srgbClr val="003F5F"/>
                </a:solidFill>
              </a:rPr>
              <a:t>Referendum</a:t>
            </a:r>
          </a:p>
        </p:txBody>
      </p:sp>
      <p:sp>
        <p:nvSpPr>
          <p:cNvPr id="4" name="TextBox 3"/>
          <p:cNvSpPr txBox="1"/>
          <p:nvPr/>
        </p:nvSpPr>
        <p:spPr>
          <a:xfrm>
            <a:off x="5791200" y="5651245"/>
            <a:ext cx="3790950" cy="461665"/>
          </a:xfrm>
          <a:prstGeom prst="rect">
            <a:avLst/>
          </a:prstGeom>
          <a:noFill/>
        </p:spPr>
        <p:txBody>
          <a:bodyPr wrap="square" rtlCol="0">
            <a:spAutoFit/>
          </a:bodyPr>
          <a:lstStyle/>
          <a:p>
            <a:r>
              <a:rPr lang="en-US" sz="2400" dirty="0">
                <a:solidFill>
                  <a:srgbClr val="E71939"/>
                </a:solidFill>
              </a:rPr>
              <a:t>See Wis. Stat. s. 66.0602(2) </a:t>
            </a:r>
          </a:p>
        </p:txBody>
      </p:sp>
    </p:spTree>
    <p:extLst>
      <p:ext uri="{BB962C8B-B14F-4D97-AF65-F5344CB8AC3E}">
        <p14:creationId xmlns:p14="http://schemas.microsoft.com/office/powerpoint/2010/main" val="1472920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74145"/>
            <a:ext cx="5715000" cy="857251"/>
          </a:xfrm>
        </p:spPr>
        <p:txBody>
          <a:bodyPr/>
          <a:lstStyle/>
          <a:p>
            <a:r>
              <a:rPr lang="en-US" dirty="0">
                <a:latin typeface="Calibri Light" panose="020F0302020204030204" pitchFamily="34" charset="0"/>
                <a:cs typeface="Calibri Light" panose="020F0302020204030204" pitchFamily="34" charset="0"/>
              </a:rPr>
              <a:t>Tax Rate</a:t>
            </a:r>
          </a:p>
        </p:txBody>
      </p:sp>
      <p:sp>
        <p:nvSpPr>
          <p:cNvPr id="3" name="Content Placeholder 2"/>
          <p:cNvSpPr>
            <a:spLocks noGrp="1"/>
          </p:cNvSpPr>
          <p:nvPr>
            <p:ph idx="1"/>
          </p:nvPr>
        </p:nvSpPr>
        <p:spPr>
          <a:xfrm>
            <a:off x="800100" y="1247776"/>
            <a:ext cx="10658475" cy="4315360"/>
          </a:xfrm>
        </p:spPr>
        <p:txBody>
          <a:bodyPr>
            <a:noAutofit/>
          </a:bodyPr>
          <a:lstStyle/>
          <a:p>
            <a:pPr marL="0" indent="0">
              <a:spcBef>
                <a:spcPts val="600"/>
              </a:spcBef>
              <a:buNone/>
            </a:pPr>
            <a:r>
              <a:rPr lang="en-US" b="1" u="sng" dirty="0"/>
              <a:t>Tax Rate</a:t>
            </a:r>
            <a:r>
              <a:rPr lang="en-US" b="1" dirty="0"/>
              <a:t> </a:t>
            </a:r>
            <a:r>
              <a:rPr lang="en-US" dirty="0"/>
              <a:t>= the rate necessary to raise sufficient money from the property tax to meet the levy </a:t>
            </a:r>
          </a:p>
          <a:p>
            <a:pPr marL="429805" lvl="1" indent="0">
              <a:spcBef>
                <a:spcPts val="600"/>
              </a:spcBef>
              <a:buNone/>
              <a:tabLst>
                <a:tab pos="511957" algn="l"/>
              </a:tabLst>
            </a:pPr>
            <a:r>
              <a:rPr lang="en-US" sz="2800" dirty="0"/>
              <a:t>(Total Levy ÷ Total Assessed Value of the Municipality)</a:t>
            </a:r>
          </a:p>
          <a:p>
            <a:pPr marL="308603" lvl="1" indent="0">
              <a:spcBef>
                <a:spcPts val="600"/>
              </a:spcBef>
              <a:buNone/>
            </a:pPr>
            <a:endParaRPr lang="en-US" sz="1200" dirty="0">
              <a:solidFill>
                <a:schemeClr val="tx1"/>
              </a:solidFill>
            </a:endParaRPr>
          </a:p>
          <a:p>
            <a:pPr marL="0" lvl="1" indent="0">
              <a:spcBef>
                <a:spcPts val="600"/>
              </a:spcBef>
              <a:buNone/>
            </a:pPr>
            <a:r>
              <a:rPr lang="en-US" sz="2800" b="1" u="sng" dirty="0">
                <a:solidFill>
                  <a:srgbClr val="003F5F"/>
                </a:solidFill>
              </a:rPr>
              <a:t>Mill Rate</a:t>
            </a:r>
            <a:r>
              <a:rPr lang="en-US" sz="2800" b="1" dirty="0">
                <a:solidFill>
                  <a:srgbClr val="003F5F"/>
                </a:solidFill>
              </a:rPr>
              <a:t> </a:t>
            </a:r>
            <a:r>
              <a:rPr lang="en-US" sz="2800" dirty="0">
                <a:solidFill>
                  <a:srgbClr val="003F5F"/>
                </a:solidFill>
              </a:rPr>
              <a:t>= tax rate expressed in terms of dollars per thousand  </a:t>
            </a:r>
          </a:p>
          <a:p>
            <a:pPr marL="0" lvl="1" indent="0">
              <a:spcBef>
                <a:spcPts val="600"/>
              </a:spcBef>
              <a:buNone/>
            </a:pPr>
            <a:endParaRPr lang="en-US" sz="1200" dirty="0">
              <a:solidFill>
                <a:srgbClr val="003F5F"/>
              </a:solidFill>
            </a:endParaRPr>
          </a:p>
          <a:p>
            <a:pPr marL="0" lvl="1" indent="0">
              <a:spcBef>
                <a:spcPts val="600"/>
              </a:spcBef>
              <a:buNone/>
            </a:pPr>
            <a:r>
              <a:rPr lang="en-US" sz="2800" b="1" u="sng" dirty="0">
                <a:solidFill>
                  <a:srgbClr val="003F5F"/>
                </a:solidFill>
              </a:rPr>
              <a:t>Assessed Value</a:t>
            </a:r>
            <a:r>
              <a:rPr lang="en-US" sz="2800" b="1" dirty="0">
                <a:solidFill>
                  <a:srgbClr val="003F5F"/>
                </a:solidFill>
              </a:rPr>
              <a:t> </a:t>
            </a:r>
            <a:r>
              <a:rPr lang="en-US" sz="2800" dirty="0">
                <a:solidFill>
                  <a:srgbClr val="003F5F"/>
                </a:solidFill>
              </a:rPr>
              <a:t>= the value the local assessor places on each real property parcel and on each individual’s taxable personal property - this value determines what portion of the local property tax levy is covered by each property owner</a:t>
            </a:r>
            <a:endParaRPr lang="en-US" sz="2800" baseline="30000" dirty="0">
              <a:solidFill>
                <a:srgbClr val="003F5F"/>
              </a:solidFill>
            </a:endParaRPr>
          </a:p>
        </p:txBody>
      </p:sp>
      <p:sp>
        <p:nvSpPr>
          <p:cNvPr id="4" name="TextBox 3"/>
          <p:cNvSpPr txBox="1"/>
          <p:nvPr/>
        </p:nvSpPr>
        <p:spPr>
          <a:xfrm>
            <a:off x="3514725" y="5486399"/>
            <a:ext cx="5810250" cy="1015663"/>
          </a:xfrm>
          <a:prstGeom prst="rect">
            <a:avLst/>
          </a:prstGeom>
          <a:noFill/>
        </p:spPr>
        <p:txBody>
          <a:bodyPr wrap="square" rtlCol="0">
            <a:spAutoFit/>
          </a:bodyPr>
          <a:lstStyle/>
          <a:p>
            <a:r>
              <a:rPr lang="en-US" sz="2000" dirty="0">
                <a:solidFill>
                  <a:srgbClr val="E71939"/>
                </a:solidFill>
              </a:rPr>
              <a:t>See Wisconsin DOR: Guide for Property Owners - </a:t>
            </a:r>
            <a:r>
              <a:rPr lang="en-US" sz="2000" dirty="0">
                <a:hlinkClick r:id="rId3"/>
              </a:rPr>
              <a:t>https://www.revenue.wi.gov/DOR%20Publications/pb060.pdf</a:t>
            </a:r>
            <a:r>
              <a:rPr lang="en-US" sz="2000" dirty="0"/>
              <a:t> </a:t>
            </a:r>
          </a:p>
        </p:txBody>
      </p:sp>
    </p:spTree>
    <p:custDataLst>
      <p:tags r:id="rId1"/>
    </p:custDataLst>
    <p:extLst>
      <p:ext uri="{BB962C8B-B14F-4D97-AF65-F5344CB8AC3E}">
        <p14:creationId xmlns:p14="http://schemas.microsoft.com/office/powerpoint/2010/main" val="3051356572"/>
      </p:ext>
    </p:extLst>
  </p:cSld>
  <p:clrMapOvr>
    <a:masterClrMapping/>
  </p:clrMapOvr>
  <mc:AlternateContent xmlns:mc="http://schemas.openxmlformats.org/markup-compatibility/2006" xmlns:p14="http://schemas.microsoft.com/office/powerpoint/2010/main">
    <mc:Choice Requires="p14">
      <p:transition spd="slow" p14:dur="2000" advTm="39543"/>
    </mc:Choice>
    <mc:Fallback xmlns="">
      <p:transition spd="slow" advTm="3954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1" y="184283"/>
            <a:ext cx="5715000" cy="987291"/>
          </a:xfrm>
        </p:spPr>
        <p:txBody>
          <a:bodyPr>
            <a:normAutofit/>
          </a:bodyPr>
          <a:lstStyle/>
          <a:p>
            <a:r>
              <a:rPr lang="en-US" dirty="0">
                <a:latin typeface="Calibri Light" panose="020F0302020204030204" pitchFamily="34" charset="0"/>
                <a:cs typeface="Calibri Light" panose="020F0302020204030204" pitchFamily="34" charset="0"/>
              </a:rPr>
              <a:t>Tax Levy</a:t>
            </a:r>
          </a:p>
        </p:txBody>
      </p:sp>
      <p:sp>
        <p:nvSpPr>
          <p:cNvPr id="3" name="Content Placeholder 2"/>
          <p:cNvSpPr>
            <a:spLocks noGrp="1"/>
          </p:cNvSpPr>
          <p:nvPr>
            <p:ph idx="1"/>
          </p:nvPr>
        </p:nvSpPr>
        <p:spPr>
          <a:xfrm>
            <a:off x="1371600" y="1306287"/>
            <a:ext cx="9305925" cy="3780064"/>
          </a:xfrm>
        </p:spPr>
        <p:txBody>
          <a:bodyPr>
            <a:normAutofit/>
          </a:bodyPr>
          <a:lstStyle/>
          <a:p>
            <a:pPr marL="85723" indent="0">
              <a:spcBef>
                <a:spcPts val="600"/>
              </a:spcBef>
              <a:buClr>
                <a:srgbClr val="E71939"/>
              </a:buClr>
              <a:buNone/>
            </a:pPr>
            <a:r>
              <a:rPr lang="en-US" dirty="0"/>
              <a:t>The municipal tax levy is the total amount of tax dollars collected from all taxpayers to support municipal expenditures.  </a:t>
            </a:r>
          </a:p>
          <a:p>
            <a:pPr marL="85723" indent="0">
              <a:spcBef>
                <a:spcPts val="600"/>
              </a:spcBef>
              <a:buClr>
                <a:srgbClr val="E71939"/>
              </a:buClr>
              <a:buNone/>
            </a:pPr>
            <a:endParaRPr lang="en-US" dirty="0">
              <a:solidFill>
                <a:schemeClr val="tx1"/>
              </a:solidFill>
            </a:endParaRPr>
          </a:p>
          <a:p>
            <a:pPr marL="85723" indent="0">
              <a:spcBef>
                <a:spcPts val="600"/>
              </a:spcBef>
              <a:buClr>
                <a:srgbClr val="E71939"/>
              </a:buClr>
              <a:buNone/>
            </a:pPr>
            <a:r>
              <a:rPr lang="en-US" b="1" u="sng" dirty="0">
                <a:solidFill>
                  <a:srgbClr val="E71939"/>
                </a:solidFill>
              </a:rPr>
              <a:t>Levy</a:t>
            </a:r>
            <a:r>
              <a:rPr lang="en-US" dirty="0">
                <a:solidFill>
                  <a:srgbClr val="E71939"/>
                </a:solidFill>
              </a:rPr>
              <a:t> = Estimated Expenditures – Estimated Revenues </a:t>
            </a:r>
          </a:p>
          <a:p>
            <a:pPr marL="0" indent="0" algn="ctr">
              <a:spcBef>
                <a:spcPts val="600"/>
              </a:spcBef>
              <a:buClr>
                <a:srgbClr val="FF0000"/>
              </a:buClr>
              <a:buNone/>
            </a:pPr>
            <a:endParaRPr lang="en-US" i="1" dirty="0">
              <a:solidFill>
                <a:schemeClr val="tx1"/>
              </a:solidFill>
            </a:endParaRPr>
          </a:p>
          <a:p>
            <a:pPr marL="0" indent="0" algn="ctr">
              <a:spcBef>
                <a:spcPts val="600"/>
              </a:spcBef>
              <a:buClr>
                <a:srgbClr val="FF0000"/>
              </a:buClr>
              <a:buNone/>
            </a:pPr>
            <a:r>
              <a:rPr lang="en-US" i="1" dirty="0"/>
              <a:t>Example</a:t>
            </a:r>
            <a:r>
              <a:rPr lang="en-US" dirty="0"/>
              <a:t>:</a:t>
            </a:r>
          </a:p>
          <a:p>
            <a:pPr marL="0" indent="0" algn="ctr">
              <a:spcBef>
                <a:spcPts val="600"/>
              </a:spcBef>
              <a:buClr>
                <a:srgbClr val="FF0000"/>
              </a:buClr>
              <a:buNone/>
            </a:pPr>
            <a:r>
              <a:rPr lang="en-US" dirty="0"/>
              <a:t>$2,311,939 - $1,616,594 = $695,345</a:t>
            </a:r>
          </a:p>
        </p:txBody>
      </p:sp>
      <p:sp>
        <p:nvSpPr>
          <p:cNvPr id="4" name="TextBox 3">
            <a:extLst>
              <a:ext uri="{FF2B5EF4-FFF2-40B4-BE49-F238E27FC236}">
                <a16:creationId xmlns:a16="http://schemas.microsoft.com/office/drawing/2014/main" id="{98975A65-7775-7902-0283-3E39302592A1}"/>
              </a:ext>
            </a:extLst>
          </p:cNvPr>
          <p:cNvSpPr txBox="1"/>
          <p:nvPr/>
        </p:nvSpPr>
        <p:spPr>
          <a:xfrm>
            <a:off x="2199292" y="5259325"/>
            <a:ext cx="7793416" cy="584775"/>
          </a:xfrm>
          <a:prstGeom prst="rect">
            <a:avLst/>
          </a:prstGeom>
          <a:noFill/>
        </p:spPr>
        <p:txBody>
          <a:bodyPr wrap="none" rtlCol="0">
            <a:spAutoFit/>
          </a:bodyPr>
          <a:lstStyle/>
          <a:p>
            <a:r>
              <a:rPr lang="en-US" sz="3200" dirty="0">
                <a:solidFill>
                  <a:srgbClr val="FF0000"/>
                </a:solidFill>
              </a:rPr>
              <a:t>What happens if the Levy exceeds Levy Limit?</a:t>
            </a:r>
          </a:p>
        </p:txBody>
      </p:sp>
    </p:spTree>
    <p:extLst>
      <p:ext uri="{BB962C8B-B14F-4D97-AF65-F5344CB8AC3E}">
        <p14:creationId xmlns:p14="http://schemas.microsoft.com/office/powerpoint/2010/main" val="9574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7560" y="2169838"/>
            <a:ext cx="4334083" cy="1077218"/>
          </a:xfrm>
          <a:prstGeom prst="rect">
            <a:avLst/>
          </a:prstGeom>
          <a:noFill/>
        </p:spPr>
        <p:txBody>
          <a:bodyPr wrap="square" rtlCol="0">
            <a:spAutoFit/>
          </a:bodyPr>
          <a:lstStyle/>
          <a:p>
            <a:pPr algn="ctr"/>
            <a:r>
              <a:rPr lang="en-US" sz="3200" dirty="0">
                <a:solidFill>
                  <a:srgbClr val="003F5F"/>
                </a:solidFill>
              </a:rPr>
              <a:t>$ 695,345 </a:t>
            </a:r>
          </a:p>
          <a:p>
            <a:pPr algn="ctr"/>
            <a:r>
              <a:rPr lang="en-US" sz="3200" dirty="0">
                <a:solidFill>
                  <a:srgbClr val="003F5F"/>
                </a:solidFill>
              </a:rPr>
              <a:t>Total Tax Levy</a:t>
            </a:r>
          </a:p>
        </p:txBody>
      </p:sp>
      <p:sp>
        <p:nvSpPr>
          <p:cNvPr id="5" name="TextBox 4"/>
          <p:cNvSpPr txBox="1"/>
          <p:nvPr/>
        </p:nvSpPr>
        <p:spPr>
          <a:xfrm>
            <a:off x="6841327" y="2617993"/>
            <a:ext cx="2331248" cy="2062103"/>
          </a:xfrm>
          <a:prstGeom prst="rect">
            <a:avLst/>
          </a:prstGeom>
          <a:noFill/>
        </p:spPr>
        <p:txBody>
          <a:bodyPr wrap="square" rtlCol="0">
            <a:spAutoFit/>
          </a:bodyPr>
          <a:lstStyle/>
          <a:p>
            <a:pPr algn="ctr"/>
            <a:r>
              <a:rPr lang="en-US" sz="3200" dirty="0">
                <a:solidFill>
                  <a:schemeClr val="accent2">
                    <a:lumMod val="75000"/>
                  </a:schemeClr>
                </a:solidFill>
              </a:rPr>
              <a:t>$2.77 per $1,000 of Assessed Value </a:t>
            </a:r>
          </a:p>
        </p:txBody>
      </p:sp>
      <p:sp>
        <p:nvSpPr>
          <p:cNvPr id="6" name="TextBox 5"/>
          <p:cNvSpPr txBox="1"/>
          <p:nvPr/>
        </p:nvSpPr>
        <p:spPr>
          <a:xfrm>
            <a:off x="6353384" y="3079407"/>
            <a:ext cx="599871" cy="715709"/>
          </a:xfrm>
          <a:prstGeom prst="rect">
            <a:avLst/>
          </a:prstGeom>
          <a:noFill/>
        </p:spPr>
        <p:txBody>
          <a:bodyPr wrap="square" rtlCol="0">
            <a:spAutoFit/>
          </a:bodyPr>
          <a:lstStyle/>
          <a:p>
            <a:r>
              <a:rPr lang="en-US" sz="4051" dirty="0"/>
              <a:t>=</a:t>
            </a:r>
          </a:p>
        </p:txBody>
      </p:sp>
      <p:sp>
        <p:nvSpPr>
          <p:cNvPr id="7" name="TextBox 6"/>
          <p:cNvSpPr txBox="1"/>
          <p:nvPr/>
        </p:nvSpPr>
        <p:spPr>
          <a:xfrm>
            <a:off x="2837487" y="3649045"/>
            <a:ext cx="3386768" cy="1569660"/>
          </a:xfrm>
          <a:prstGeom prst="rect">
            <a:avLst/>
          </a:prstGeom>
          <a:noFill/>
        </p:spPr>
        <p:txBody>
          <a:bodyPr wrap="square" rtlCol="0">
            <a:spAutoFit/>
          </a:bodyPr>
          <a:lstStyle/>
          <a:p>
            <a:pPr algn="ctr"/>
            <a:r>
              <a:rPr lang="en-US" sz="3200" dirty="0">
                <a:solidFill>
                  <a:srgbClr val="E71939"/>
                </a:solidFill>
              </a:rPr>
              <a:t>$250,607,700</a:t>
            </a:r>
          </a:p>
          <a:p>
            <a:pPr algn="ctr"/>
            <a:r>
              <a:rPr lang="en-US" sz="3200" dirty="0">
                <a:solidFill>
                  <a:srgbClr val="E71939"/>
                </a:solidFill>
              </a:rPr>
              <a:t>Aggregate Assessed Value</a:t>
            </a:r>
            <a:endParaRPr lang="en-US" sz="3200" baseline="30000" dirty="0">
              <a:solidFill>
                <a:srgbClr val="E71939"/>
              </a:solidFill>
            </a:endParaRPr>
          </a:p>
        </p:txBody>
      </p:sp>
      <p:cxnSp>
        <p:nvCxnSpPr>
          <p:cNvPr id="9" name="Straight Connector 8"/>
          <p:cNvCxnSpPr/>
          <p:nvPr/>
        </p:nvCxnSpPr>
        <p:spPr>
          <a:xfrm flipV="1">
            <a:off x="3048000" y="3448050"/>
            <a:ext cx="2924175" cy="1"/>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93421" y="590550"/>
            <a:ext cx="5715000" cy="1009650"/>
          </a:xfrm>
          <a:prstGeom prst="rect">
            <a:avLst/>
          </a:prstGeom>
        </p:spPr>
        <p:txBody>
          <a:bodyPr>
            <a:normAutofit/>
          </a:bodyPr>
          <a:lstStyle>
            <a:lvl1pPr algn="l" defTabSz="914377" rtl="0" eaLnBrk="1" latinLnBrk="0" hangingPunct="1">
              <a:lnSpc>
                <a:spcPct val="90000"/>
              </a:lnSpc>
              <a:spcBef>
                <a:spcPct val="0"/>
              </a:spcBef>
              <a:buNone/>
              <a:defRPr sz="4400" b="1" kern="1200">
                <a:solidFill>
                  <a:srgbClr val="003F5F"/>
                </a:solidFill>
                <a:latin typeface="+mj-lt"/>
                <a:ea typeface="+mj-ea"/>
                <a:cs typeface="+mj-cs"/>
              </a:defRPr>
            </a:lvl1pPr>
          </a:lstStyle>
          <a:p>
            <a:r>
              <a:rPr lang="en-US" b="0" dirty="0">
                <a:solidFill>
                  <a:schemeClr val="tx1"/>
                </a:solidFill>
                <a:latin typeface="Calibri Light" panose="020F0302020204030204" pitchFamily="34" charset="0"/>
                <a:cs typeface="Calibri Light" panose="020F0302020204030204" pitchFamily="34" charset="0"/>
              </a:rPr>
              <a:t>Tax Rate Example</a:t>
            </a:r>
          </a:p>
        </p:txBody>
      </p:sp>
    </p:spTree>
    <p:extLst>
      <p:ext uri="{BB962C8B-B14F-4D97-AF65-F5344CB8AC3E}">
        <p14:creationId xmlns:p14="http://schemas.microsoft.com/office/powerpoint/2010/main" val="4148151752"/>
      </p:ext>
    </p:extLst>
  </p:cSld>
  <p:clrMapOvr>
    <a:masterClrMapping/>
  </p:clrMapOvr>
  <mc:AlternateContent xmlns:mc="http://schemas.openxmlformats.org/markup-compatibility/2006" xmlns:p14="http://schemas.microsoft.com/office/powerpoint/2010/main">
    <mc:Choice Requires="p14">
      <p:transition spd="slow" p14:dur="2000" advTm="28042"/>
    </mc:Choice>
    <mc:Fallback xmlns="">
      <p:transition spd="slow" advTm="2804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202" y="1519661"/>
            <a:ext cx="6885490" cy="584775"/>
          </a:xfrm>
          <a:prstGeom prst="rect">
            <a:avLst/>
          </a:prstGeom>
          <a:noFill/>
        </p:spPr>
        <p:txBody>
          <a:bodyPr wrap="square" rtlCol="0">
            <a:spAutoFit/>
          </a:bodyPr>
          <a:lstStyle/>
          <a:p>
            <a:r>
              <a:rPr lang="en-US" sz="3200" dirty="0">
                <a:solidFill>
                  <a:srgbClr val="003F5F"/>
                </a:solidFill>
              </a:rPr>
              <a:t>Property’s assessed value = $ 450,000 </a:t>
            </a:r>
          </a:p>
        </p:txBody>
      </p:sp>
      <p:sp>
        <p:nvSpPr>
          <p:cNvPr id="7" name="TextBox 6"/>
          <p:cNvSpPr txBox="1"/>
          <p:nvPr/>
        </p:nvSpPr>
        <p:spPr>
          <a:xfrm>
            <a:off x="664846" y="2165910"/>
            <a:ext cx="10705118" cy="584775"/>
          </a:xfrm>
          <a:prstGeom prst="rect">
            <a:avLst/>
          </a:prstGeom>
          <a:noFill/>
        </p:spPr>
        <p:txBody>
          <a:bodyPr wrap="square" rtlCol="0">
            <a:spAutoFit/>
          </a:bodyPr>
          <a:lstStyle/>
          <a:p>
            <a:r>
              <a:rPr lang="en-US" sz="3200" dirty="0">
                <a:solidFill>
                  <a:srgbClr val="E71939"/>
                </a:solidFill>
              </a:rPr>
              <a:t>Total taxes paid to municipality = $1,246.50      ($2.77 x 250)</a:t>
            </a:r>
          </a:p>
        </p:txBody>
      </p:sp>
      <p:sp>
        <p:nvSpPr>
          <p:cNvPr id="8" name="Title 1"/>
          <p:cNvSpPr txBox="1">
            <a:spLocks/>
          </p:cNvSpPr>
          <p:nvPr/>
        </p:nvSpPr>
        <p:spPr>
          <a:xfrm>
            <a:off x="664846" y="389340"/>
            <a:ext cx="6802754" cy="1009650"/>
          </a:xfrm>
          <a:prstGeom prst="rect">
            <a:avLst/>
          </a:prstGeom>
        </p:spPr>
        <p:txBody>
          <a:bodyPr>
            <a:normAutofit/>
          </a:bodyPr>
          <a:lstStyle>
            <a:lvl1pPr algn="l" defTabSz="914377" rtl="0" eaLnBrk="1" latinLnBrk="0" hangingPunct="1">
              <a:lnSpc>
                <a:spcPct val="90000"/>
              </a:lnSpc>
              <a:spcBef>
                <a:spcPct val="0"/>
              </a:spcBef>
              <a:buNone/>
              <a:defRPr sz="4400" b="1" kern="1200">
                <a:solidFill>
                  <a:srgbClr val="003F5F"/>
                </a:solidFill>
                <a:latin typeface="+mj-lt"/>
                <a:ea typeface="+mj-ea"/>
                <a:cs typeface="+mj-cs"/>
              </a:defRPr>
            </a:lvl1pPr>
          </a:lstStyle>
          <a:p>
            <a:r>
              <a:rPr lang="en-US" b="0" dirty="0">
                <a:solidFill>
                  <a:schemeClr val="tx1"/>
                </a:solidFill>
                <a:latin typeface="Calibri Light" panose="020F0302020204030204" pitchFamily="34" charset="0"/>
                <a:cs typeface="Calibri Light" panose="020F0302020204030204" pitchFamily="34" charset="0"/>
              </a:rPr>
              <a:t>Tax Rate Example (cont.)</a:t>
            </a: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28" y="3052613"/>
            <a:ext cx="6544060" cy="3457890"/>
          </a:xfrm>
          <a:prstGeom prst="rect">
            <a:avLst/>
          </a:prstGeom>
          <a:ln w="25400">
            <a:solidFill>
              <a:srgbClr val="003F5F"/>
            </a:solidFill>
          </a:ln>
        </p:spPr>
      </p:pic>
    </p:spTree>
    <p:extLst>
      <p:ext uri="{BB962C8B-B14F-4D97-AF65-F5344CB8AC3E}">
        <p14:creationId xmlns:p14="http://schemas.microsoft.com/office/powerpoint/2010/main" val="119970800"/>
      </p:ext>
    </p:extLst>
  </p:cSld>
  <p:clrMapOvr>
    <a:masterClrMapping/>
  </p:clrMapOvr>
  <mc:AlternateContent xmlns:mc="http://schemas.openxmlformats.org/markup-compatibility/2006" xmlns:p14="http://schemas.microsoft.com/office/powerpoint/2010/main">
    <mc:Choice Requires="p14">
      <p:transition spd="slow" p14:dur="2000" advTm="28042"/>
    </mc:Choice>
    <mc:Fallback xmlns="">
      <p:transition spd="slow" advTm="2804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5B48-FBFD-FBD0-A552-0076231E8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159F2-BE62-896B-F28D-B7C6C2E2A876}"/>
              </a:ext>
            </a:extLst>
          </p:cNvPr>
          <p:cNvSpPr>
            <a:spLocks noGrp="1"/>
          </p:cNvSpPr>
          <p:nvPr>
            <p:ph type="title"/>
          </p:nvPr>
        </p:nvSpPr>
        <p:spPr>
          <a:xfrm>
            <a:off x="544946" y="290377"/>
            <a:ext cx="10515600" cy="697055"/>
          </a:xfrm>
        </p:spPr>
        <p:txBody>
          <a:bodyPr/>
          <a:lstStyle/>
          <a:p>
            <a:r>
              <a:rPr lang="en-US" dirty="0">
                <a:latin typeface="Calibri Light" panose="020F0302020204030204" pitchFamily="34" charset="0"/>
                <a:cs typeface="Calibri Light" panose="020F0302020204030204" pitchFamily="34" charset="0"/>
              </a:rPr>
              <a:t>Black Creek Mill Rate Comparison</a:t>
            </a:r>
          </a:p>
        </p:txBody>
      </p:sp>
      <p:sp>
        <p:nvSpPr>
          <p:cNvPr id="7" name="TextBox 6">
            <a:extLst>
              <a:ext uri="{FF2B5EF4-FFF2-40B4-BE49-F238E27FC236}">
                <a16:creationId xmlns:a16="http://schemas.microsoft.com/office/drawing/2014/main" id="{93264D02-0377-6AB1-19AD-0193748C6E8B}"/>
              </a:ext>
            </a:extLst>
          </p:cNvPr>
          <p:cNvSpPr txBox="1"/>
          <p:nvPr/>
        </p:nvSpPr>
        <p:spPr>
          <a:xfrm>
            <a:off x="729672" y="5942096"/>
            <a:ext cx="113999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2022 DOR Data</a:t>
            </a:r>
          </a:p>
        </p:txBody>
      </p:sp>
      <p:graphicFrame>
        <p:nvGraphicFramePr>
          <p:cNvPr id="8" name="Content Placeholder 7">
            <a:extLst>
              <a:ext uri="{FF2B5EF4-FFF2-40B4-BE49-F238E27FC236}">
                <a16:creationId xmlns:a16="http://schemas.microsoft.com/office/drawing/2014/main" id="{E9562646-2F65-016C-4B5C-F86E3FC3B494}"/>
              </a:ext>
            </a:extLst>
          </p:cNvPr>
          <p:cNvGraphicFramePr>
            <a:graphicFrameLocks noGrp="1"/>
          </p:cNvGraphicFramePr>
          <p:nvPr>
            <p:ph idx="1"/>
            <p:extLst>
              <p:ext uri="{D42A27DB-BD31-4B8C-83A1-F6EECF244321}">
                <p14:modId xmlns:p14="http://schemas.microsoft.com/office/powerpoint/2010/main" val="2983600685"/>
              </p:ext>
            </p:extLst>
          </p:nvPr>
        </p:nvGraphicFramePr>
        <p:xfrm>
          <a:off x="838199" y="1825625"/>
          <a:ext cx="10398551" cy="2011680"/>
        </p:xfrm>
        <a:graphic>
          <a:graphicData uri="http://schemas.openxmlformats.org/drawingml/2006/table">
            <a:tbl>
              <a:tblPr firstRow="1" bandRow="1">
                <a:tableStyleId>{5C22544A-7EE6-4342-B048-85BDC9FD1C3A}</a:tableStyleId>
              </a:tblPr>
              <a:tblGrid>
                <a:gridCol w="7067533">
                  <a:extLst>
                    <a:ext uri="{9D8B030D-6E8A-4147-A177-3AD203B41FA5}">
                      <a16:colId xmlns:a16="http://schemas.microsoft.com/office/drawing/2014/main" val="1381365452"/>
                    </a:ext>
                  </a:extLst>
                </a:gridCol>
                <a:gridCol w="3331018">
                  <a:extLst>
                    <a:ext uri="{9D8B030D-6E8A-4147-A177-3AD203B41FA5}">
                      <a16:colId xmlns:a16="http://schemas.microsoft.com/office/drawing/2014/main" val="2720090027"/>
                    </a:ext>
                  </a:extLst>
                </a:gridCol>
              </a:tblGrid>
              <a:tr h="370840">
                <a:tc>
                  <a:txBody>
                    <a:bodyPr/>
                    <a:lstStyle/>
                    <a:p>
                      <a:r>
                        <a:rPr lang="en-US" sz="4000" dirty="0"/>
                        <a:t>All Outagamie County Villages Average -</a:t>
                      </a:r>
                    </a:p>
                  </a:txBody>
                  <a:tcPr/>
                </a:tc>
                <a:tc>
                  <a:txBody>
                    <a:bodyPr/>
                    <a:lstStyle/>
                    <a:p>
                      <a:endParaRPr lang="en-US" sz="4000" dirty="0"/>
                    </a:p>
                    <a:p>
                      <a:r>
                        <a:rPr lang="en-US" sz="4000" dirty="0"/>
                        <a:t>0.01797394</a:t>
                      </a:r>
                    </a:p>
                  </a:txBody>
                  <a:tcPr/>
                </a:tc>
                <a:extLst>
                  <a:ext uri="{0D108BD9-81ED-4DB2-BD59-A6C34878D82A}">
                    <a16:rowId xmlns:a16="http://schemas.microsoft.com/office/drawing/2014/main" val="635465593"/>
                  </a:ext>
                </a:extLst>
              </a:tr>
              <a:tr h="370840">
                <a:tc>
                  <a:txBody>
                    <a:bodyPr/>
                    <a:lstStyle/>
                    <a:p>
                      <a:r>
                        <a:rPr lang="en-US" sz="4000" dirty="0"/>
                        <a:t>Black Creek</a:t>
                      </a:r>
                    </a:p>
                  </a:txBody>
                  <a:tcPr/>
                </a:tc>
                <a:tc>
                  <a:txBody>
                    <a:bodyPr/>
                    <a:lstStyle/>
                    <a:p>
                      <a:r>
                        <a:rPr lang="en-US" sz="4000" dirty="0"/>
                        <a:t>0.020473605</a:t>
                      </a:r>
                    </a:p>
                  </a:txBody>
                  <a:tcPr/>
                </a:tc>
                <a:extLst>
                  <a:ext uri="{0D108BD9-81ED-4DB2-BD59-A6C34878D82A}">
                    <a16:rowId xmlns:a16="http://schemas.microsoft.com/office/drawing/2014/main" val="4282797975"/>
                  </a:ext>
                </a:extLst>
              </a:tr>
            </a:tbl>
          </a:graphicData>
        </a:graphic>
      </p:graphicFrame>
    </p:spTree>
    <p:extLst>
      <p:ext uri="{BB962C8B-B14F-4D97-AF65-F5344CB8AC3E}">
        <p14:creationId xmlns:p14="http://schemas.microsoft.com/office/powerpoint/2010/main" val="407815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42757" y="3111237"/>
            <a:ext cx="7609798" cy="2585323"/>
          </a:xfrm>
          <a:prstGeom prst="rect">
            <a:avLst/>
          </a:prstGeom>
          <a:noFill/>
        </p:spPr>
        <p:txBody>
          <a:bodyPr wrap="square" lIns="0" rIns="0" rtlCol="0">
            <a:spAutoFit/>
          </a:bodyPr>
          <a:lstStyle/>
          <a:p>
            <a:pPr>
              <a:spcBef>
                <a:spcPts val="600"/>
              </a:spcBef>
              <a:tabLst>
                <a:tab pos="4572000" algn="l"/>
              </a:tabLst>
            </a:pPr>
            <a:r>
              <a:rPr lang="en-US" sz="2400" kern="1000" dirty="0">
                <a:solidFill>
                  <a:srgbClr val="486343"/>
                </a:solidFill>
                <a:latin typeface="Calibri" panose="020F0502020204030204" pitchFamily="34" charset="0"/>
                <a:cs typeface="Calibri" panose="020F0502020204030204" pitchFamily="34" charset="0"/>
              </a:rPr>
              <a:t>Daniel Foth, JD</a:t>
            </a:r>
          </a:p>
          <a:p>
            <a:pPr>
              <a:spcBef>
                <a:spcPts val="600"/>
              </a:spcBef>
              <a:tabLst>
                <a:tab pos="4572000" algn="l"/>
              </a:tabLst>
            </a:pPr>
            <a:r>
              <a:rPr lang="en-US" kern="1000" dirty="0">
                <a:solidFill>
                  <a:srgbClr val="486343"/>
                </a:solidFill>
                <a:latin typeface="Calibri" panose="020F0502020204030204" pitchFamily="34" charset="0"/>
                <a:cs typeface="Calibri" panose="020F0502020204030204" pitchFamily="34" charset="0"/>
              </a:rPr>
              <a:t>Local Government Educator</a:t>
            </a:r>
          </a:p>
          <a:p>
            <a:pPr>
              <a:spcBef>
                <a:spcPts val="600"/>
              </a:spcBef>
              <a:tabLst>
                <a:tab pos="4572000" algn="l"/>
              </a:tabLst>
            </a:pPr>
            <a:r>
              <a:rPr lang="en-US" kern="1000" dirty="0">
                <a:solidFill>
                  <a:srgbClr val="486343"/>
                </a:solidFill>
                <a:latin typeface="Calibri" panose="020F0502020204030204" pitchFamily="34" charset="0"/>
                <a:cs typeface="Calibri" panose="020F0502020204030204" pitchFamily="34" charset="0"/>
              </a:rPr>
              <a:t>Director – Certified Public Manager Program</a:t>
            </a:r>
          </a:p>
          <a:p>
            <a:pPr>
              <a:spcBef>
                <a:spcPts val="600"/>
              </a:spcBef>
              <a:tabLst>
                <a:tab pos="4572000" algn="l"/>
              </a:tabLst>
            </a:pPr>
            <a:r>
              <a:rPr lang="en-US" kern="1000" dirty="0">
                <a:solidFill>
                  <a:srgbClr val="486343"/>
                </a:solidFill>
                <a:latin typeface="Calibri" panose="020F0502020204030204" pitchFamily="34" charset="0"/>
                <a:cs typeface="Calibri" panose="020F0502020204030204" pitchFamily="34" charset="0"/>
                <a:hlinkClick r:id="rId3"/>
              </a:rPr>
              <a:t>https://localgovernment.extension.wisc.edu/cpm-program/</a:t>
            </a:r>
            <a:r>
              <a:rPr lang="en-US" kern="1000" dirty="0">
                <a:solidFill>
                  <a:srgbClr val="486343"/>
                </a:solidFill>
                <a:latin typeface="Calibri" panose="020F0502020204030204" pitchFamily="34" charset="0"/>
                <a:cs typeface="Calibri" panose="020F0502020204030204" pitchFamily="34" charset="0"/>
              </a:rPr>
              <a:t> </a:t>
            </a:r>
          </a:p>
          <a:p>
            <a:pPr>
              <a:spcBef>
                <a:spcPts val="600"/>
              </a:spcBef>
              <a:tabLst>
                <a:tab pos="4572000" algn="l"/>
              </a:tabLst>
            </a:pPr>
            <a:r>
              <a:rPr lang="en-US" kern="1000" dirty="0">
                <a:solidFill>
                  <a:srgbClr val="486343"/>
                </a:solidFill>
                <a:latin typeface="Calibri" panose="020F0502020204030204" pitchFamily="34" charset="0"/>
                <a:cs typeface="Calibri" panose="020F0502020204030204" pitchFamily="34" charset="0"/>
                <a:hlinkClick r:id="rId4"/>
              </a:rPr>
              <a:t>Daniel.foth@wisc.edu</a:t>
            </a:r>
            <a:r>
              <a:rPr lang="en-US" kern="1000" dirty="0">
                <a:solidFill>
                  <a:srgbClr val="486343"/>
                </a:solidFill>
                <a:latin typeface="Calibri" panose="020F0502020204030204" pitchFamily="34" charset="0"/>
                <a:cs typeface="Calibri" panose="020F0502020204030204" pitchFamily="34" charset="0"/>
              </a:rPr>
              <a:t> </a:t>
            </a:r>
          </a:p>
          <a:p>
            <a:pPr>
              <a:spcBef>
                <a:spcPts val="600"/>
              </a:spcBef>
              <a:tabLst>
                <a:tab pos="4572000" algn="l"/>
              </a:tabLst>
            </a:pPr>
            <a:r>
              <a:rPr lang="en-US" kern="1000" dirty="0">
                <a:solidFill>
                  <a:srgbClr val="486343"/>
                </a:solidFill>
                <a:latin typeface="Calibri" panose="020F0502020204030204" pitchFamily="34" charset="0"/>
                <a:cs typeface="Calibri" panose="020F0502020204030204" pitchFamily="34" charset="0"/>
              </a:rPr>
              <a:t>Office: 608-262-2852</a:t>
            </a:r>
          </a:p>
          <a:p>
            <a:pPr>
              <a:spcBef>
                <a:spcPts val="600"/>
              </a:spcBef>
              <a:tabLst>
                <a:tab pos="4572000" algn="l"/>
              </a:tabLst>
            </a:pPr>
            <a:r>
              <a:rPr lang="en-US" kern="1000" dirty="0">
                <a:solidFill>
                  <a:srgbClr val="486343"/>
                </a:solidFill>
                <a:latin typeface="Calibri" panose="020F0502020204030204" pitchFamily="34" charset="0"/>
                <a:cs typeface="Calibri" panose="020F0502020204030204" pitchFamily="34" charset="0"/>
              </a:rPr>
              <a:t>Cell: 404-805-8567</a:t>
            </a:r>
          </a:p>
        </p:txBody>
      </p:sp>
      <p:sp>
        <p:nvSpPr>
          <p:cNvPr id="15" name="TextBox 14"/>
          <p:cNvSpPr txBox="1"/>
          <p:nvPr/>
        </p:nvSpPr>
        <p:spPr>
          <a:xfrm>
            <a:off x="2817706" y="2453610"/>
            <a:ext cx="6934052" cy="461665"/>
          </a:xfrm>
          <a:prstGeom prst="rect">
            <a:avLst/>
          </a:prstGeom>
          <a:noFill/>
        </p:spPr>
        <p:txBody>
          <a:bodyPr wrap="square" lIns="0" rIns="0" rtlCol="0">
            <a:spAutoFit/>
          </a:bodyPr>
          <a:lstStyle/>
          <a:p>
            <a:pPr algn="ctr">
              <a:tabLst>
                <a:tab pos="5037138" algn="l"/>
              </a:tabLst>
            </a:pPr>
            <a:r>
              <a:rPr lang="en-US" sz="2400" spc="50" dirty="0">
                <a:solidFill>
                  <a:srgbClr val="486343"/>
                </a:solidFill>
                <a:latin typeface="Calibri" panose="020F0502020204030204" pitchFamily="34" charset="0"/>
                <a:cs typeface="Calibri" panose="020F0502020204030204" pitchFamily="34" charset="0"/>
                <a:hlinkClick r:id="rId5"/>
              </a:rPr>
              <a:t>https://localgovernment.extension.wisc.edu/</a:t>
            </a:r>
            <a:r>
              <a:rPr lang="en-US" sz="2400" spc="50" dirty="0">
                <a:solidFill>
                  <a:srgbClr val="486343"/>
                </a:solidFill>
                <a:latin typeface="Calibri" panose="020F0502020204030204" pitchFamily="34" charset="0"/>
                <a:cs typeface="Calibri" panose="020F0502020204030204" pitchFamily="34" charset="0"/>
              </a:rPr>
              <a:t> </a:t>
            </a:r>
            <a:endParaRPr lang="en-US" sz="2400" dirty="0">
              <a:solidFill>
                <a:srgbClr val="486343"/>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B14A0E2-0C1D-4F54-8824-C0B61D743DFF}"/>
              </a:ext>
            </a:extLst>
          </p:cNvPr>
          <p:cNvSpPr txBox="1"/>
          <p:nvPr/>
        </p:nvSpPr>
        <p:spPr>
          <a:xfrm>
            <a:off x="502107" y="246916"/>
            <a:ext cx="3519490" cy="1015663"/>
          </a:xfrm>
          <a:prstGeom prst="rect">
            <a:avLst/>
          </a:prstGeom>
          <a:noFill/>
        </p:spPr>
        <p:txBody>
          <a:bodyPr wrap="none" rtlCol="0">
            <a:spAutoFit/>
          </a:bodyPr>
          <a:lstStyle/>
          <a:p>
            <a:r>
              <a:rPr lang="en-US" sz="6000" b="1" i="1" dirty="0">
                <a:latin typeface="Calibri Light" panose="020F0302020204030204" pitchFamily="34" charset="0"/>
                <a:cs typeface="Calibri Light" panose="020F0302020204030204" pitchFamily="34" charset="0"/>
              </a:rPr>
              <a:t>Thank You!</a:t>
            </a:r>
          </a:p>
        </p:txBody>
      </p:sp>
      <p:pic>
        <p:nvPicPr>
          <p:cNvPr id="4" name="Picture 3" descr="Logo, company name&#10;&#10;Description automatically generated">
            <a:extLst>
              <a:ext uri="{FF2B5EF4-FFF2-40B4-BE49-F238E27FC236}">
                <a16:creationId xmlns:a16="http://schemas.microsoft.com/office/drawing/2014/main" id="{E981204A-31A3-DA66-7616-22EF2800EC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8766" y="246916"/>
            <a:ext cx="4250421" cy="2233730"/>
          </a:xfrm>
          <a:prstGeom prst="rect">
            <a:avLst/>
          </a:prstGeom>
        </p:spPr>
      </p:pic>
    </p:spTree>
    <p:extLst>
      <p:ext uri="{BB962C8B-B14F-4D97-AF65-F5344CB8AC3E}">
        <p14:creationId xmlns:p14="http://schemas.microsoft.com/office/powerpoint/2010/main" val="158338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7572e39-3d6d-412c-95f0-9df2b2411b20@namprd06">
            <a:extLst>
              <a:ext uri="{FF2B5EF4-FFF2-40B4-BE49-F238E27FC236}">
                <a16:creationId xmlns:a16="http://schemas.microsoft.com/office/drawing/2014/main" id="{29851BCB-1554-4827-A0B5-8A1494BE59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09" r="14579"/>
          <a:stretch/>
        </p:blipFill>
        <p:spPr bwMode="auto">
          <a:xfrm>
            <a:off x="2828636" y="1519382"/>
            <a:ext cx="6019800" cy="478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2">
            <a:extLst>
              <a:ext uri="{FF2B5EF4-FFF2-40B4-BE49-F238E27FC236}">
                <a16:creationId xmlns:a16="http://schemas.microsoft.com/office/drawing/2014/main" id="{6A4C553F-2B91-40CA-BD04-4F12D970DCF4}"/>
              </a:ext>
            </a:extLst>
          </p:cNvPr>
          <p:cNvSpPr txBox="1">
            <a:spLocks/>
          </p:cNvSpPr>
          <p:nvPr/>
        </p:nvSpPr>
        <p:spPr>
          <a:xfrm>
            <a:off x="357909" y="311745"/>
            <a:ext cx="6934200" cy="689291"/>
          </a:xfrm>
          <a:prstGeom prst="rect">
            <a:avLst/>
          </a:prstGeom>
        </p:spPr>
        <p:txBody>
          <a:bodyPr vert="horz" wrap="square" lIns="0" tIns="12065" rIns="0" bIns="0" rtlCol="0">
            <a:spAutoFit/>
          </a:bodyPr>
          <a:lstStyle>
            <a:lvl1pPr>
              <a:defRPr>
                <a:latin typeface="+mj-lt"/>
                <a:ea typeface="+mj-ea"/>
                <a:cs typeface="+mj-cs"/>
              </a:defRPr>
            </a:lvl1pPr>
          </a:lstStyle>
          <a:p>
            <a:pPr marL="12700">
              <a:spcBef>
                <a:spcPts val="95"/>
              </a:spcBef>
            </a:pPr>
            <a:r>
              <a:rPr lang="en-US" sz="4400" kern="0" spc="10" dirty="0">
                <a:latin typeface="Calibri Light" panose="020F0302020204030204" pitchFamily="34" charset="0"/>
                <a:cs typeface="Calibri Light" panose="020F0302020204030204" pitchFamily="34" charset="0"/>
              </a:rPr>
              <a:t>Public Budgeting</a:t>
            </a:r>
          </a:p>
        </p:txBody>
      </p:sp>
      <p:pic>
        <p:nvPicPr>
          <p:cNvPr id="2" name="Picture 1" descr="Logo, company name&#10;&#10;Description automatically generated">
            <a:extLst>
              <a:ext uri="{FF2B5EF4-FFF2-40B4-BE49-F238E27FC236}">
                <a16:creationId xmlns:a16="http://schemas.microsoft.com/office/drawing/2014/main" id="{189023E7-8F9B-F33B-4D08-4FAF369DA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13" y="6007611"/>
            <a:ext cx="1327187" cy="697478"/>
          </a:xfrm>
          <a:prstGeom prst="rect">
            <a:avLst/>
          </a:prstGeom>
        </p:spPr>
      </p:pic>
      <p:pic>
        <p:nvPicPr>
          <p:cNvPr id="4" name="Picture 2" descr="Village of Blackcreek">
            <a:extLst>
              <a:ext uri="{FF2B5EF4-FFF2-40B4-BE49-F238E27FC236}">
                <a16:creationId xmlns:a16="http://schemas.microsoft.com/office/drawing/2014/main" id="{F0F0E44F-6B45-5F1E-116B-3998D28B7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58" y="5738733"/>
            <a:ext cx="1819245" cy="87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5" y="161109"/>
            <a:ext cx="7620000" cy="875211"/>
          </a:xfrm>
        </p:spPr>
        <p:txBody>
          <a:bodyPr/>
          <a:lstStyle/>
          <a:p>
            <a:r>
              <a:rPr lang="en-US" dirty="0">
                <a:solidFill>
                  <a:schemeClr val="tx1"/>
                </a:solidFill>
                <a:latin typeface="Calibri Light" panose="020F0302020204030204" pitchFamily="34" charset="0"/>
                <a:cs typeface="Calibri Light" panose="020F0302020204030204" pitchFamily="34" charset="0"/>
              </a:rPr>
              <a:t>Why Budget?</a:t>
            </a:r>
          </a:p>
        </p:txBody>
      </p:sp>
      <p:sp>
        <p:nvSpPr>
          <p:cNvPr id="3" name="Content Placeholder 2"/>
          <p:cNvSpPr>
            <a:spLocks noGrp="1"/>
          </p:cNvSpPr>
          <p:nvPr>
            <p:ph idx="1"/>
          </p:nvPr>
        </p:nvSpPr>
        <p:spPr>
          <a:xfrm>
            <a:off x="445590" y="1166949"/>
            <a:ext cx="10222410" cy="4423146"/>
          </a:xfrm>
        </p:spPr>
        <p:txBody>
          <a:bodyPr>
            <a:normAutofit fontScale="70000" lnSpcReduction="20000"/>
          </a:bodyPr>
          <a:lstStyle/>
          <a:p>
            <a:pPr marL="461963" indent="-349250">
              <a:lnSpc>
                <a:spcPct val="120000"/>
              </a:lnSpc>
              <a:spcBef>
                <a:spcPts val="0"/>
              </a:spcBef>
            </a:pPr>
            <a:r>
              <a:rPr lang="en-US" sz="3200" dirty="0">
                <a:solidFill>
                  <a:schemeClr val="tx1"/>
                </a:solidFill>
              </a:rPr>
              <a:t>A Municipal Budget is legally required. - </a:t>
            </a:r>
            <a:r>
              <a:rPr lang="en-US" sz="3200" kern="800" dirty="0">
                <a:solidFill>
                  <a:schemeClr val="tx1"/>
                </a:solidFill>
                <a:ea typeface="Times New Roman" panose="02020603050405020304" pitchFamily="18" charset="0"/>
              </a:rPr>
              <a:t>Wis. Stat. §</a:t>
            </a:r>
            <a:r>
              <a:rPr lang="en-US" sz="3200" dirty="0">
                <a:solidFill>
                  <a:schemeClr val="tx1"/>
                </a:solidFill>
              </a:rPr>
              <a:t> 65.90(1)</a:t>
            </a:r>
          </a:p>
          <a:p>
            <a:pPr marL="461963" indent="-349250">
              <a:lnSpc>
                <a:spcPct val="120000"/>
              </a:lnSpc>
              <a:spcBef>
                <a:spcPts val="0"/>
              </a:spcBef>
            </a:pPr>
            <a:r>
              <a:rPr lang="en-US" sz="3200" dirty="0">
                <a:solidFill>
                  <a:schemeClr val="tx1"/>
                </a:solidFill>
              </a:rPr>
              <a:t>Budget can be</a:t>
            </a:r>
            <a:r>
              <a:rPr lang="en-US" sz="3200" dirty="0"/>
              <a:t> for one or two years </a:t>
            </a:r>
            <a:r>
              <a:rPr lang="en-US" sz="3200" dirty="0">
                <a:solidFill>
                  <a:schemeClr val="tx1"/>
                </a:solidFill>
              </a:rPr>
              <a:t>– See Wis. Stat § 65.90(1m)(b)</a:t>
            </a:r>
          </a:p>
          <a:p>
            <a:pPr marL="461963" indent="-349250">
              <a:lnSpc>
                <a:spcPct val="120000"/>
              </a:lnSpc>
              <a:spcBef>
                <a:spcPts val="0"/>
              </a:spcBef>
            </a:pPr>
            <a:r>
              <a:rPr lang="en-US" sz="3200" dirty="0">
                <a:solidFill>
                  <a:schemeClr val="tx1"/>
                </a:solidFill>
              </a:rPr>
              <a:t>Budget preparation and approval are probably the most important duties of local government officials. </a:t>
            </a:r>
          </a:p>
          <a:p>
            <a:pPr marL="919151" lvl="2" indent="-349250">
              <a:lnSpc>
                <a:spcPct val="120000"/>
              </a:lnSpc>
              <a:spcBef>
                <a:spcPts val="0"/>
              </a:spcBef>
            </a:pPr>
            <a:r>
              <a:rPr lang="en-US" sz="2400" dirty="0">
                <a:solidFill>
                  <a:schemeClr val="tx1"/>
                </a:solidFill>
              </a:rPr>
              <a:t>A budget sets priorities by representing what your Governing Body and community believe are important.</a:t>
            </a:r>
          </a:p>
          <a:p>
            <a:pPr marL="461963" indent="-349250">
              <a:lnSpc>
                <a:spcPct val="120000"/>
              </a:lnSpc>
              <a:spcBef>
                <a:spcPts val="0"/>
              </a:spcBef>
            </a:pPr>
            <a:r>
              <a:rPr lang="en-US" sz="3200" dirty="0">
                <a:solidFill>
                  <a:schemeClr val="tx1"/>
                </a:solidFill>
              </a:rPr>
              <a:t>The budget determines:</a:t>
            </a:r>
          </a:p>
          <a:p>
            <a:pPr marL="919152" lvl="3" indent="-349250">
              <a:lnSpc>
                <a:spcPct val="120000"/>
              </a:lnSpc>
              <a:spcBef>
                <a:spcPts val="0"/>
              </a:spcBef>
            </a:pPr>
            <a:r>
              <a:rPr lang="en-US" sz="2600" dirty="0">
                <a:solidFill>
                  <a:schemeClr val="tx1"/>
                </a:solidFill>
              </a:rPr>
              <a:t>What services will be provided;</a:t>
            </a:r>
          </a:p>
          <a:p>
            <a:pPr marL="919152" lvl="3" indent="-349250">
              <a:lnSpc>
                <a:spcPct val="120000"/>
              </a:lnSpc>
              <a:spcBef>
                <a:spcPts val="0"/>
              </a:spcBef>
            </a:pPr>
            <a:r>
              <a:rPr lang="en-US" sz="2600" dirty="0">
                <a:solidFill>
                  <a:schemeClr val="tx1"/>
                </a:solidFill>
              </a:rPr>
              <a:t>To what extent services will be provided; and </a:t>
            </a:r>
          </a:p>
          <a:p>
            <a:pPr marL="919152" lvl="3" indent="-349250">
              <a:lnSpc>
                <a:spcPct val="120000"/>
              </a:lnSpc>
              <a:spcBef>
                <a:spcPts val="0"/>
              </a:spcBef>
            </a:pPr>
            <a:r>
              <a:rPr lang="en-US" sz="2600" dirty="0">
                <a:solidFill>
                  <a:schemeClr val="tx1"/>
                </a:solidFill>
              </a:rPr>
              <a:t>How services will be funded.</a:t>
            </a:r>
          </a:p>
          <a:p>
            <a:pPr marL="461963" indent="-349250">
              <a:lnSpc>
                <a:spcPct val="120000"/>
              </a:lnSpc>
              <a:spcBef>
                <a:spcPts val="0"/>
              </a:spcBef>
            </a:pPr>
            <a:r>
              <a:rPr lang="en-US" dirty="0">
                <a:solidFill>
                  <a:schemeClr val="tx1"/>
                </a:solidFill>
              </a:rPr>
              <a:t>A budget looks backward and forward to determine what has been done in the past and what to do in the future.  </a:t>
            </a:r>
          </a:p>
          <a:p>
            <a:pPr marL="461963" indent="-349250">
              <a:lnSpc>
                <a:spcPct val="120000"/>
              </a:lnSpc>
              <a:spcBef>
                <a:spcPts val="0"/>
              </a:spcBef>
            </a:pPr>
            <a:r>
              <a:rPr lang="en-US" dirty="0">
                <a:solidFill>
                  <a:schemeClr val="tx1"/>
                </a:solidFill>
              </a:rPr>
              <a:t>Good budgeting helps your community prepare for unexpected events.</a:t>
            </a:r>
          </a:p>
        </p:txBody>
      </p:sp>
    </p:spTree>
    <p:extLst>
      <p:ext uri="{BB962C8B-B14F-4D97-AF65-F5344CB8AC3E}">
        <p14:creationId xmlns:p14="http://schemas.microsoft.com/office/powerpoint/2010/main" val="182468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330925"/>
            <a:ext cx="10515600" cy="856952"/>
          </a:xfrm>
        </p:spPr>
        <p:txBody>
          <a:bodyPr>
            <a:normAutofit fontScale="90000"/>
          </a:bodyPr>
          <a:lstStyle/>
          <a:p>
            <a:r>
              <a:rPr lang="en-US" dirty="0">
                <a:latin typeface="Calibri Light" panose="020F0302020204030204" pitchFamily="34" charset="0"/>
                <a:cs typeface="Calibri Light" panose="020F0302020204030204" pitchFamily="34" charset="0"/>
              </a:rPr>
              <a:t>Budget Preparation and Adoption- </a:t>
            </a:r>
            <a:r>
              <a:rPr lang="en-US" sz="2700" i="1" kern="800" dirty="0">
                <a:solidFill>
                  <a:schemeClr val="tx1"/>
                </a:solidFill>
                <a:ea typeface="Times New Roman" panose="02020603050405020304" pitchFamily="18" charset="0"/>
              </a:rPr>
              <a:t>Wis. Stat. § </a:t>
            </a:r>
            <a:r>
              <a:rPr lang="en-US" sz="2700" i="1" dirty="0"/>
              <a:t>65.90(3)(b).</a:t>
            </a:r>
            <a:endParaRPr lang="en-US" sz="27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217054" y="1297300"/>
            <a:ext cx="11757891" cy="4263399"/>
          </a:xfrm>
        </p:spPr>
        <p:txBody>
          <a:bodyPr>
            <a:noAutofit/>
          </a:bodyPr>
          <a:lstStyle/>
          <a:p>
            <a:pPr marL="85723" indent="0">
              <a:buNone/>
            </a:pPr>
            <a:r>
              <a:rPr lang="en-US" sz="2400" dirty="0">
                <a:solidFill>
                  <a:schemeClr val="tx1"/>
                </a:solidFill>
              </a:rPr>
              <a:t>The Village Board is responsible for adopting the final budget  </a:t>
            </a:r>
          </a:p>
          <a:p>
            <a:pPr lvl="1"/>
            <a:r>
              <a:rPr lang="en-US" dirty="0">
                <a:solidFill>
                  <a:schemeClr val="tx1"/>
                </a:solidFill>
              </a:rPr>
              <a:t>Village boards must determine the village’s tax levy by December 15 - </a:t>
            </a:r>
            <a:r>
              <a:rPr lang="en-US" sz="2000" i="1" kern="800" dirty="0">
                <a:solidFill>
                  <a:schemeClr val="tx1"/>
                </a:solidFill>
                <a:ea typeface="Times New Roman" panose="02020603050405020304" pitchFamily="18" charset="0"/>
              </a:rPr>
              <a:t>Wis. Stat. § </a:t>
            </a:r>
            <a:r>
              <a:rPr lang="en-US" sz="2000" i="1" dirty="0">
                <a:solidFill>
                  <a:schemeClr val="tx1"/>
                </a:solidFill>
              </a:rPr>
              <a:t>61.46.</a:t>
            </a:r>
          </a:p>
          <a:p>
            <a:pPr lvl="1"/>
            <a:r>
              <a:rPr lang="en-US" dirty="0"/>
              <a:t>Budget must be “balanced” </a:t>
            </a:r>
          </a:p>
          <a:p>
            <a:pPr lvl="1"/>
            <a:r>
              <a:rPr lang="en-US" dirty="0"/>
              <a:t>Budget summary </a:t>
            </a:r>
            <a:r>
              <a:rPr lang="en-US" sz="2400" dirty="0"/>
              <a:t>must include current year and proposed budget year numbers for</a:t>
            </a:r>
            <a:endParaRPr lang="en-US" dirty="0"/>
          </a:p>
          <a:p>
            <a:pPr lvl="2"/>
            <a:r>
              <a:rPr lang="en-US" dirty="0"/>
              <a:t>General Fund Revenues</a:t>
            </a:r>
          </a:p>
          <a:p>
            <a:pPr lvl="2"/>
            <a:r>
              <a:rPr lang="en-US" dirty="0"/>
              <a:t>General Fund Expenditures</a:t>
            </a:r>
          </a:p>
          <a:p>
            <a:pPr lvl="2"/>
            <a:r>
              <a:rPr lang="en-US" dirty="0"/>
              <a:t>Impact Fees</a:t>
            </a:r>
          </a:p>
          <a:p>
            <a:pPr lvl="2"/>
            <a:r>
              <a:rPr lang="en-US" dirty="0"/>
              <a:t>Fund Balances</a:t>
            </a:r>
          </a:p>
          <a:p>
            <a:pPr lvl="2"/>
            <a:r>
              <a:rPr lang="en-US" dirty="0"/>
              <a:t>Property Tax Contribution to Funds</a:t>
            </a:r>
          </a:p>
          <a:p>
            <a:pPr lvl="2"/>
            <a:r>
              <a:rPr lang="en-US" dirty="0"/>
              <a:t>Fund Revenue and Expenditure Totals</a:t>
            </a:r>
          </a:p>
          <a:p>
            <a:pPr lvl="2"/>
            <a:r>
              <a:rPr lang="en-US" dirty="0"/>
              <a:t>New and Discontinued Activities</a:t>
            </a:r>
          </a:p>
          <a:p>
            <a:pPr lvl="2"/>
            <a:r>
              <a:rPr lang="en-US" dirty="0"/>
              <a:t>Percentage change between current and proposed budgets</a:t>
            </a:r>
          </a:p>
          <a:p>
            <a:pPr lvl="1"/>
            <a:endParaRPr lang="en-US" dirty="0">
              <a:solidFill>
                <a:schemeClr val="tx1"/>
              </a:solidFill>
            </a:endParaRPr>
          </a:p>
        </p:txBody>
      </p:sp>
    </p:spTree>
    <p:extLst>
      <p:ext uri="{BB962C8B-B14F-4D97-AF65-F5344CB8AC3E}">
        <p14:creationId xmlns:p14="http://schemas.microsoft.com/office/powerpoint/2010/main" val="61431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257"/>
            <a:ext cx="8803639" cy="554161"/>
          </a:xfrm>
        </p:spPr>
        <p:txBody>
          <a:bodyPr>
            <a:noAutofit/>
          </a:bodyPr>
          <a:lstStyle/>
          <a:p>
            <a:r>
              <a:rPr lang="en-US" dirty="0">
                <a:latin typeface="Calibri Light" panose="020F0302020204030204" pitchFamily="34" charset="0"/>
                <a:cs typeface="Calibri Light" panose="020F0302020204030204" pitchFamily="34" charset="0"/>
              </a:rPr>
              <a:t>The Budget Cycle – Villages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1072641"/>
              </p:ext>
            </p:extLst>
          </p:nvPr>
        </p:nvGraphicFramePr>
        <p:xfrm>
          <a:off x="1416204" y="1326996"/>
          <a:ext cx="9014598" cy="5174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35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41" y="304959"/>
            <a:ext cx="7886700" cy="745217"/>
          </a:xfrm>
        </p:spPr>
        <p:txBody>
          <a:bodyPr/>
          <a:lstStyle/>
          <a:p>
            <a:r>
              <a:rPr lang="en-US" dirty="0">
                <a:latin typeface="Calibri Light" panose="020F0302020204030204" pitchFamily="34" charset="0"/>
                <a:cs typeface="Calibri Light" panose="020F0302020204030204" pitchFamily="34" charset="0"/>
              </a:rPr>
              <a:t>Statutory Budget Public Hearing</a:t>
            </a:r>
          </a:p>
        </p:txBody>
      </p:sp>
      <p:sp>
        <p:nvSpPr>
          <p:cNvPr id="4" name="Content Placeholder 2"/>
          <p:cNvSpPr>
            <a:spLocks noGrp="1"/>
          </p:cNvSpPr>
          <p:nvPr>
            <p:ph idx="1"/>
          </p:nvPr>
        </p:nvSpPr>
        <p:spPr>
          <a:xfrm>
            <a:off x="517236" y="1366982"/>
            <a:ext cx="10788939" cy="4326808"/>
          </a:xfrm>
        </p:spPr>
        <p:txBody>
          <a:bodyPr>
            <a:noAutofit/>
          </a:bodyPr>
          <a:lstStyle/>
          <a:p>
            <a:r>
              <a:rPr lang="en-US" dirty="0"/>
              <a:t>Must be held on the proposed budget before adoption by the Village Board</a:t>
            </a:r>
            <a:r>
              <a:rPr lang="en-US" sz="2400" dirty="0"/>
              <a:t> </a:t>
            </a:r>
            <a:r>
              <a:rPr lang="en-US" sz="2400" i="1" dirty="0"/>
              <a:t>Wis. Stat. s. 65.90(1)</a:t>
            </a:r>
          </a:p>
          <a:p>
            <a:r>
              <a:rPr lang="en-US" dirty="0"/>
              <a:t>Is an exchange of information </a:t>
            </a:r>
            <a:r>
              <a:rPr lang="en-US" i="1" dirty="0"/>
              <a:t>only</a:t>
            </a:r>
            <a:r>
              <a:rPr lang="en-US" dirty="0"/>
              <a:t> between the board and the public.</a:t>
            </a:r>
          </a:p>
          <a:p>
            <a:pPr lvl="1"/>
            <a:r>
              <a:rPr lang="en-US" sz="2800" dirty="0"/>
              <a:t>Changes to the budget are made at board meetings, </a:t>
            </a:r>
            <a:r>
              <a:rPr lang="en-US" sz="2800" i="1" dirty="0"/>
              <a:t>not</a:t>
            </a:r>
            <a:r>
              <a:rPr lang="en-US" sz="2800" dirty="0"/>
              <a:t> the budget public hearing.</a:t>
            </a:r>
          </a:p>
          <a:p>
            <a:r>
              <a:rPr lang="en-US" dirty="0"/>
              <a:t>Notice must include a summary of budget requirements </a:t>
            </a:r>
            <a:r>
              <a:rPr lang="en-US" sz="2400" i="1" dirty="0"/>
              <a:t>Wis. Stat. s. 65.90(3)(b).</a:t>
            </a:r>
          </a:p>
          <a:p>
            <a:r>
              <a:rPr lang="en-US" dirty="0">
                <a:solidFill>
                  <a:schemeClr val="accent6">
                    <a:lumMod val="75000"/>
                  </a:schemeClr>
                </a:solidFill>
              </a:rPr>
              <a:t>In 2024, the Village held a required public budget hearing and numerous discussions on the public works facility and village hall improvements.</a:t>
            </a:r>
          </a:p>
        </p:txBody>
      </p:sp>
    </p:spTree>
    <p:extLst>
      <p:ext uri="{BB962C8B-B14F-4D97-AF65-F5344CB8AC3E}">
        <p14:creationId xmlns:p14="http://schemas.microsoft.com/office/powerpoint/2010/main" val="412996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554E-955E-4569-A16A-43D0C80088CC}"/>
              </a:ext>
            </a:extLst>
          </p:cNvPr>
          <p:cNvSpPr>
            <a:spLocks noGrp="1"/>
          </p:cNvSpPr>
          <p:nvPr>
            <p:ph type="title"/>
          </p:nvPr>
        </p:nvSpPr>
        <p:spPr>
          <a:xfrm>
            <a:off x="838200" y="365127"/>
            <a:ext cx="10515600" cy="900255"/>
          </a:xfrm>
        </p:spPr>
        <p:txBody>
          <a:bodyPr/>
          <a:lstStyle/>
          <a:p>
            <a:r>
              <a:rPr lang="en-US" dirty="0">
                <a:latin typeface="Calibri Light" panose="020F0302020204030204" pitchFamily="34" charset="0"/>
                <a:cs typeface="Calibri Light" panose="020F0302020204030204" pitchFamily="34" charset="0"/>
              </a:rPr>
              <a:t>Budget Basics - Revenues</a:t>
            </a:r>
          </a:p>
        </p:txBody>
      </p:sp>
      <p:sp>
        <p:nvSpPr>
          <p:cNvPr id="3" name="Content Placeholder 2">
            <a:extLst>
              <a:ext uri="{FF2B5EF4-FFF2-40B4-BE49-F238E27FC236}">
                <a16:creationId xmlns:a16="http://schemas.microsoft.com/office/drawing/2014/main" id="{C227D7C3-3617-4BF2-959A-79548F162597}"/>
              </a:ext>
            </a:extLst>
          </p:cNvPr>
          <p:cNvSpPr>
            <a:spLocks noGrp="1"/>
          </p:cNvSpPr>
          <p:nvPr>
            <p:ph idx="1"/>
          </p:nvPr>
        </p:nvSpPr>
        <p:spPr/>
        <p:txBody>
          <a:bodyPr/>
          <a:lstStyle/>
          <a:p>
            <a:pPr marL="0" indent="0">
              <a:buNone/>
            </a:pPr>
            <a:r>
              <a:rPr lang="en-US" u="sng" dirty="0"/>
              <a:t>Revenue v. Resources</a:t>
            </a:r>
          </a:p>
          <a:p>
            <a:pPr marL="0" indent="0">
              <a:buNone/>
            </a:pPr>
            <a:endParaRPr lang="en-US" dirty="0"/>
          </a:p>
          <a:p>
            <a:pPr marL="0" indent="-457200">
              <a:buNone/>
            </a:pPr>
            <a:r>
              <a:rPr lang="en-US" dirty="0"/>
              <a:t>Revenue: Property tax and non-property tax. Money received from funding source (state, federal, grants, taxes) or services provided (fees, licenses, fines, etc.)</a:t>
            </a:r>
          </a:p>
          <a:p>
            <a:pPr marL="0" indent="-457200">
              <a:buNone/>
            </a:pPr>
            <a:endParaRPr lang="en-US" dirty="0"/>
          </a:p>
          <a:p>
            <a:pPr marL="0" indent="-457200">
              <a:buNone/>
            </a:pPr>
            <a:r>
              <a:rPr lang="en-US" dirty="0"/>
              <a:t>Resources: Includes Revenue + any money carried forward (reserves) and transfers.</a:t>
            </a:r>
          </a:p>
        </p:txBody>
      </p:sp>
    </p:spTree>
    <p:extLst>
      <p:ext uri="{BB962C8B-B14F-4D97-AF65-F5344CB8AC3E}">
        <p14:creationId xmlns:p14="http://schemas.microsoft.com/office/powerpoint/2010/main" val="619186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8.9|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728F"/>
      </a:hlink>
      <a:folHlink>
        <a:srgbClr val="50C8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7f071f-1c9d-4fd9-b3a5-aabf4cc306c4">
      <Terms xmlns="http://schemas.microsoft.com/office/infopath/2007/PartnerControls"/>
    </lcf76f155ced4ddcb4097134ff3c332f>
    <TaxCatchAll xmlns="8be4dc16-ac1e-4a4d-bb93-282bc7ae59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35918FED3F5545826C42441CC7CEBF" ma:contentTypeVersion="13" ma:contentTypeDescription="Create a new document." ma:contentTypeScope="" ma:versionID="075feecd521e005094e395123f15ad2b">
  <xsd:schema xmlns:xsd="http://www.w3.org/2001/XMLSchema" xmlns:xs="http://www.w3.org/2001/XMLSchema" xmlns:p="http://schemas.microsoft.com/office/2006/metadata/properties" xmlns:ns2="d77f071f-1c9d-4fd9-b3a5-aabf4cc306c4" xmlns:ns3="8be4dc16-ac1e-4a4d-bb93-282bc7ae59bd" targetNamespace="http://schemas.microsoft.com/office/2006/metadata/properties" ma:root="true" ma:fieldsID="bedd29862899c4244feb35037b3d37f8" ns2:_="" ns3:_="">
    <xsd:import namespace="d77f071f-1c9d-4fd9-b3a5-aabf4cc306c4"/>
    <xsd:import namespace="8be4dc16-ac1e-4a4d-bb93-282bc7ae59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7f071f-1c9d-4fd9-b3a5-aabf4cc30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4dc16-ac1e-4a4d-bb93-282bc7ae59b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71038a7-94cd-48c0-99ee-4c36e17e31d5}" ma:internalName="TaxCatchAll" ma:showField="CatchAllData" ma:web="8be4dc16-ac1e-4a4d-bb93-282bc7ae59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C33335-92C7-44B1-9614-C2CFC61579AA}">
  <ds:schemaRefs>
    <ds:schemaRef ds:uri="http://purl.org/dc/terms/"/>
    <ds:schemaRef ds:uri="http://purl.org/dc/elements/1.1/"/>
    <ds:schemaRef ds:uri="http://purl.org/dc/dcmitype/"/>
    <ds:schemaRef ds:uri="http://schemas.microsoft.com/office/2006/documentManagement/types"/>
    <ds:schemaRef ds:uri="d77f071f-1c9d-4fd9-b3a5-aabf4cc306c4"/>
    <ds:schemaRef ds:uri="http://schemas.microsoft.com/office/infopath/2007/PartnerControls"/>
    <ds:schemaRef ds:uri="http://schemas.openxmlformats.org/package/2006/metadata/core-properties"/>
    <ds:schemaRef ds:uri="http://www.w3.org/XML/1998/namespace"/>
    <ds:schemaRef ds:uri="8be4dc16-ac1e-4a4d-bb93-282bc7ae59bd"/>
    <ds:schemaRef ds:uri="http://schemas.microsoft.com/office/2006/metadata/properties"/>
  </ds:schemaRefs>
</ds:datastoreItem>
</file>

<file path=customXml/itemProps2.xml><?xml version="1.0" encoding="utf-8"?>
<ds:datastoreItem xmlns:ds="http://schemas.openxmlformats.org/officeDocument/2006/customXml" ds:itemID="{D41023F0-F168-48AF-A8DF-93AF58901230}">
  <ds:schemaRefs>
    <ds:schemaRef ds:uri="http://schemas.microsoft.com/sharepoint/v3/contenttype/forms"/>
  </ds:schemaRefs>
</ds:datastoreItem>
</file>

<file path=customXml/itemProps3.xml><?xml version="1.0" encoding="utf-8"?>
<ds:datastoreItem xmlns:ds="http://schemas.openxmlformats.org/officeDocument/2006/customXml" ds:itemID="{D8148B1D-8FC8-4D33-BB1F-0F0E6E3D6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7f071f-1c9d-4fd9-b3a5-aabf4cc306c4"/>
    <ds:schemaRef ds:uri="8be4dc16-ac1e-4a4d-bb93-282bc7ae5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2030</TotalTime>
  <Words>2117</Words>
  <Application>Microsoft Office PowerPoint</Application>
  <PresentationFormat>Widescreen</PresentationFormat>
  <Paragraphs>352</Paragraphs>
  <Slides>37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Aptos</vt:lpstr>
      <vt:lpstr>Aptos Display</vt:lpstr>
      <vt:lpstr>Arial</vt:lpstr>
      <vt:lpstr>Calibri</vt:lpstr>
      <vt:lpstr>Calibri Light</vt:lpstr>
      <vt:lpstr>Times New Roman</vt:lpstr>
      <vt:lpstr>Office Theme</vt:lpstr>
      <vt:lpstr>1_Office Theme</vt:lpstr>
      <vt:lpstr>PowerPoint Presentation</vt:lpstr>
      <vt:lpstr>Agenda</vt:lpstr>
      <vt:lpstr>How do you view public sector budgets?</vt:lpstr>
      <vt:lpstr>PowerPoint Presentation</vt:lpstr>
      <vt:lpstr>Why Budget?</vt:lpstr>
      <vt:lpstr>Budget Preparation and Adoption- Wis. Stat. § 65.90(3)(b).</vt:lpstr>
      <vt:lpstr>The Budget Cycle – Villages</vt:lpstr>
      <vt:lpstr>Statutory Budget Public Hearing</vt:lpstr>
      <vt:lpstr>Budget Basics - Revenues</vt:lpstr>
      <vt:lpstr>Black Creek Revenues Comparison</vt:lpstr>
      <vt:lpstr>Budget Basics - Expenditures</vt:lpstr>
      <vt:lpstr>Black Creek Expenses Comparison</vt:lpstr>
      <vt:lpstr>Operating vs. Capital Budgets</vt:lpstr>
      <vt:lpstr>PowerPoint Presentation</vt:lpstr>
      <vt:lpstr>PowerPoint Presentation</vt:lpstr>
      <vt:lpstr>Cash Flow and Fund Balances –</vt:lpstr>
      <vt:lpstr>What Drives Local Government Revenues &amp; Expenditures</vt:lpstr>
      <vt:lpstr>Issues That Impact Budgets</vt:lpstr>
      <vt:lpstr>Outside Factors Impacting Your Budget</vt:lpstr>
      <vt:lpstr>2019-2024 Village of Black Creek – Net New Construction</vt:lpstr>
      <vt:lpstr>2016 – 2024 Rate of Inflation (CPI-U)</vt:lpstr>
      <vt:lpstr>Multi-year Fiscal Planning (3-5 years)</vt:lpstr>
      <vt:lpstr>Importance of Strong Financial Policies</vt:lpstr>
      <vt:lpstr>Operating Policies</vt:lpstr>
      <vt:lpstr>Debt Policies</vt:lpstr>
      <vt:lpstr>Implementation Policies</vt:lpstr>
      <vt:lpstr>Revenue Policies</vt:lpstr>
      <vt:lpstr>Issuing Debt</vt:lpstr>
      <vt:lpstr>Common Financing Methods</vt:lpstr>
      <vt:lpstr>Municipal </vt:lpstr>
      <vt:lpstr>What are Levy Limits?</vt:lpstr>
      <vt:lpstr>Tax Rate</vt:lpstr>
      <vt:lpstr>Tax Levy</vt:lpstr>
      <vt:lpstr>PowerPoint Presentation</vt:lpstr>
      <vt:lpstr>PowerPoint Presentation</vt:lpstr>
      <vt:lpstr>Black Creek Mill Rate Comparison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D FOTH</dc:creator>
  <cp:lastModifiedBy>DANIEL D FOTH</cp:lastModifiedBy>
  <cp:revision>22</cp:revision>
  <cp:lastPrinted>2025-01-13T18:09:15Z</cp:lastPrinted>
  <dcterms:created xsi:type="dcterms:W3CDTF">2024-06-30T15:31:05Z</dcterms:created>
  <dcterms:modified xsi:type="dcterms:W3CDTF">2025-01-14T12:21:17Z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0x0101008035918FED3F5545826C42441CC7CEBF</vt:lpwstr>
  </property>
  <property fmtid="{D5CDD505-2E9C-101B-9397-08002B2CF9AE}" pid="3" name="_ExtendedDescription">
    <vt:lpwstr/>
  </property>
  <property fmtid="{D5CDD505-2E9C-101B-9397-08002B2CF9AE}" pid="4" name="MediaServiceImageTags">
    <vt:lpwstr/>
  </property>
</Properties>
</file>