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72" r:id="rId4"/>
  </p:sldMasterIdLst>
  <p:notesMasterIdLst>
    <p:notesMasterId r:id="rId18"/>
  </p:notesMasterIdLst>
  <p:handoutMasterIdLst>
    <p:handoutMasterId r:id="rId19"/>
  </p:handoutMasterIdLst>
  <p:sldIdLst>
    <p:sldId id="256" r:id="rId5"/>
    <p:sldId id="879" r:id="rId6"/>
    <p:sldId id="884" r:id="rId7"/>
    <p:sldId id="876" r:id="rId8"/>
    <p:sldId id="894" r:id="rId9"/>
    <p:sldId id="846" r:id="rId10"/>
    <p:sldId id="881" r:id="rId11"/>
    <p:sldId id="882" r:id="rId12"/>
    <p:sldId id="892" r:id="rId13"/>
    <p:sldId id="891" r:id="rId14"/>
    <p:sldId id="260" r:id="rId15"/>
    <p:sldId id="261"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27F182-04CD-ED8D-22B4-293B766EDDFD}" name="Johnson, Melanie L - DNR (Mimi)" initials="JMLD(" userId="S::melaniel.johnson@wisconsin.gov::b85fa658-0ed1-46be-8601-e913c7a8dce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33EC3-33B1-4A8E-BADB-FDD18E01AEB4}" v="1948" dt="2025-09-29T19:39:50.295"/>
    <p1510:client id="{68577713-E026-49DD-903A-A1037022804B}" v="100" dt="2025-09-30T18:57:47.443"/>
    <p1510:client id="{860D81C1-3FBE-4E86-8CE1-DBC2FCA1C417}" v="161" dt="2025-10-01T14:28:22.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7AF109-CBA2-49F7-A3DD-DF1387AF3E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83489A-C3E3-4FB5-8AE0-6913262368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C8E63-E5E9-459D-989C-5998249CCF03}" type="datetimeFigureOut">
              <a:rPr lang="en-US" smtClean="0"/>
              <a:t>10/1/2025</a:t>
            </a:fld>
            <a:endParaRPr lang="en-US"/>
          </a:p>
        </p:txBody>
      </p:sp>
      <p:sp>
        <p:nvSpPr>
          <p:cNvPr id="4" name="Footer Placeholder 3">
            <a:extLst>
              <a:ext uri="{FF2B5EF4-FFF2-40B4-BE49-F238E27FC236}">
                <a16:creationId xmlns:a16="http://schemas.microsoft.com/office/drawing/2014/main" id="{6672E7DF-EBA9-4E60-8AB8-736CCA8445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181AFF-47FC-4068-ADCA-A0A720DB6C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E212CE-E813-4713-B631-317532A08CD4}" type="slidenum">
              <a:rPr lang="en-US" smtClean="0"/>
              <a:t>‹#›</a:t>
            </a:fld>
            <a:endParaRPr lang="en-US"/>
          </a:p>
        </p:txBody>
      </p:sp>
    </p:spTree>
    <p:extLst>
      <p:ext uri="{BB962C8B-B14F-4D97-AF65-F5344CB8AC3E}">
        <p14:creationId xmlns:p14="http://schemas.microsoft.com/office/powerpoint/2010/main" val="422629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88756-2DA7-4750-86D2-71D5982F7A2F}"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C3799-E98D-4E7F-972B-D3FA00F1DD6D}" type="slidenum">
              <a:rPr lang="en-US" smtClean="0"/>
              <a:t>‹#›</a:t>
            </a:fld>
            <a:endParaRPr lang="en-US"/>
          </a:p>
        </p:txBody>
      </p:sp>
    </p:spTree>
    <p:extLst>
      <p:ext uri="{BB962C8B-B14F-4D97-AF65-F5344CB8AC3E}">
        <p14:creationId xmlns:p14="http://schemas.microsoft.com/office/powerpoint/2010/main" val="402766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nr.wisconsin.gov/topic/Brownfields/wrrd.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apps.dnr.wi.gov/rrbotw/botw-activity-detail?dsn=59125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2C3799-E98D-4E7F-972B-D3FA00F1DD6D}" type="slidenum">
              <a:rPr lang="en-US" smtClean="0"/>
              <a:t>1</a:t>
            </a:fld>
            <a:endParaRPr lang="en-US"/>
          </a:p>
        </p:txBody>
      </p:sp>
    </p:spTree>
    <p:extLst>
      <p:ext uri="{BB962C8B-B14F-4D97-AF65-F5344CB8AC3E}">
        <p14:creationId xmlns:p14="http://schemas.microsoft.com/office/powerpoint/2010/main" val="232867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kern="1200">
                <a:solidFill>
                  <a:schemeClr val="tx1"/>
                </a:solidFill>
                <a:effectLst/>
                <a:latin typeface="+mn-lt"/>
                <a:ea typeface="+mn-ea"/>
                <a:cs typeface="+mn-cs"/>
              </a:rPr>
              <a:t>Trevor </a:t>
            </a:r>
          </a:p>
          <a:p>
            <a:pPr marL="457200" lvl="1" indent="0">
              <a:buFont typeface="Arial" panose="020B0604020202020204" pitchFamily="34" charset="0"/>
              <a:buNone/>
            </a:pP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Bureau for Remediation and Redevelopment Tracking System (BRRTS) on the Web (BOTW) is DNR's comprehensive online database that provides information on contaminated properties and other cleanup and redevelopment activities in Wisconsin.</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database is part of the DNR's </a:t>
            </a:r>
            <a:r>
              <a:rPr lang="en-US" sz="1200" u="sng" kern="1200">
                <a:solidFill>
                  <a:schemeClr val="tx1"/>
                </a:solidFill>
                <a:effectLst/>
                <a:latin typeface="+mn-lt"/>
                <a:ea typeface="+mn-ea"/>
                <a:cs typeface="+mn-cs"/>
                <a:hlinkClick r:id="rId3"/>
              </a:rPr>
              <a:t>Wisconsin Remediation and Redevelopment Database (WRRD)</a:t>
            </a:r>
            <a:r>
              <a:rPr lang="en-US" sz="1200" kern="1200">
                <a:solidFill>
                  <a:schemeClr val="tx1"/>
                </a:solidFill>
                <a:effectLst/>
                <a:latin typeface="+mn-lt"/>
                <a:ea typeface="+mn-ea"/>
                <a:cs typeface="+mn-cs"/>
              </a:rPr>
              <a:t> and includes, but is not limited to, the following information:</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Investigations and cleanups of contaminated soil, groundwater, etc.</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Due to the known PFAS in groundwater, the Town of Stella is an open site in BRRTS. The case number is 02-44-591257 TOWN OF STELLA PFAS.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Within the site page, you can find the Superfund preliminary assessment, Request for information letters and other documents as the investigation progresses.</a:t>
            </a:r>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EPA published its site inspection report on 9/24/25. Following receipt of EPA’s report, the DNR issued Responsible Party letters to Ahlstrom Rhinelander LLC / Ahlstrom NA Specialty Solutions LLC; and Wausau Paper Corp./Wausau Paper Mills, LLC/Essity North America Inc. This report and the letters are available on the DNR’s Bureau of Remediation and Redevelopment’s Tracking System under </a:t>
            </a:r>
            <a:r>
              <a:rPr lang="en-US" sz="1200" u="sng" kern="1200">
                <a:solidFill>
                  <a:schemeClr val="tx1"/>
                </a:solidFill>
                <a:effectLst/>
                <a:latin typeface="+mn-lt"/>
                <a:ea typeface="+mn-ea"/>
                <a:cs typeface="+mn-cs"/>
                <a:hlinkClick r:id="rId4" tooltip="https://apps.dnr.wi.gov/rrbotw/botw-activity-detail?dsn=591257"/>
              </a:rPr>
              <a:t>BRRTS #02-44-591257</a:t>
            </a:r>
            <a:r>
              <a:rPr lang="en-US" sz="1200" kern="1200">
                <a:solidFill>
                  <a:schemeClr val="tx1"/>
                </a:solidFill>
                <a:effectLst/>
                <a:latin typeface="+mn-lt"/>
                <a:ea typeface="+mn-ea"/>
                <a:cs typeface="+mn-cs"/>
              </a:rPr>
              <a:t>. </a:t>
            </a:r>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8C3EA46C-6489-43C8-B46C-8FA85FB6DFB2}" type="slidenum">
              <a:rPr lang="en-US" smtClean="0"/>
              <a:t>11</a:t>
            </a:fld>
            <a:endParaRPr lang="en-US"/>
          </a:p>
        </p:txBody>
      </p:sp>
    </p:spTree>
    <p:extLst>
      <p:ext uri="{BB962C8B-B14F-4D97-AF65-F5344CB8AC3E}">
        <p14:creationId xmlns:p14="http://schemas.microsoft.com/office/powerpoint/2010/main" val="1171898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kern="1200">
                <a:solidFill>
                  <a:schemeClr val="tx1"/>
                </a:solidFill>
                <a:effectLst/>
                <a:latin typeface="+mn-lt"/>
                <a:ea typeface="+mn-ea"/>
                <a:cs typeface="+mn-cs"/>
              </a:rPr>
              <a:t>Trevor</a:t>
            </a:r>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(remain committed to holding polluters accountable – RP letters)</a:t>
            </a:r>
          </a:p>
          <a:p>
            <a:pPr marL="457200" lvl="1" indent="0">
              <a:buFont typeface="Arial" panose="020B0604020202020204" pitchFamily="34" charset="0"/>
              <a:buNone/>
            </a:pPr>
            <a:endParaRPr lang="en-US" sz="120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Wisconsin Department of Natural Resources issued a memo regarding enforcement discretion with Wisconsin farmers in May 2024.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It is the policy of the DNR to not pursue farmers for response actions or costs related to PFAS contamination from the land spreading of biosolids or industrial waste. </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The DNR has not sent a responsible party letter to any farm or home owners for PFAS contamination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DNR is committed to continuing to work with farmers, communities and other stakeholders to understand and address PFAS contamination. </a:t>
            </a:r>
          </a:p>
          <a:p>
            <a:endParaRPr lang="en-US"/>
          </a:p>
        </p:txBody>
      </p:sp>
      <p:sp>
        <p:nvSpPr>
          <p:cNvPr id="4" name="Slide Number Placeholder 3"/>
          <p:cNvSpPr>
            <a:spLocks noGrp="1"/>
          </p:cNvSpPr>
          <p:nvPr>
            <p:ph type="sldNum" sz="quarter" idx="5"/>
          </p:nvPr>
        </p:nvSpPr>
        <p:spPr/>
        <p:txBody>
          <a:bodyPr/>
          <a:lstStyle/>
          <a:p>
            <a:fld id="{8C3EA46C-6489-43C8-B46C-8FA85FB6DFB2}" type="slidenum">
              <a:rPr lang="en-US" smtClean="0"/>
              <a:t>12</a:t>
            </a:fld>
            <a:endParaRPr lang="en-US"/>
          </a:p>
        </p:txBody>
      </p:sp>
    </p:spTree>
    <p:extLst>
      <p:ext uri="{BB962C8B-B14F-4D97-AF65-F5344CB8AC3E}">
        <p14:creationId xmlns:p14="http://schemas.microsoft.com/office/powerpoint/2010/main" val="205478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As part of the Oneida County private well PFAS sampling program, an additional 21 residents in the Town of Stella will be offered testing of their private well for PFAS.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includes full-time and seasonal residences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Eligible households will receive a letter from the DNR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 Residents will conduct the sampling of their private well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Directions are supplied with the sampling kit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F42C3799-E98D-4E7F-972B-D3FA00F1DD6D}" type="slidenum">
              <a:rPr lang="en-US" smtClean="0"/>
              <a:t>2</a:t>
            </a:fld>
            <a:endParaRPr lang="en-US"/>
          </a:p>
        </p:txBody>
      </p:sp>
    </p:spTree>
    <p:extLst>
      <p:ext uri="{BB962C8B-B14F-4D97-AF65-F5344CB8AC3E}">
        <p14:creationId xmlns:p14="http://schemas.microsoft.com/office/powerpoint/2010/main" val="254737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Mark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48698-0FE2-4326-A768-66C257CE3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95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0AB0A-0D2C-53D8-6D1F-8E951206B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5A7B3-F13D-0E69-5418-E919714A3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6D205-0CB6-3979-B33F-4CDF03B0D5F2}"/>
              </a:ext>
            </a:extLst>
          </p:cNvPr>
          <p:cNvSpPr>
            <a:spLocks noGrp="1"/>
          </p:cNvSpPr>
          <p:nvPr>
            <p:ph type="body" idx="1"/>
          </p:nvPr>
        </p:nvSpPr>
        <p:spPr/>
        <p:txBody>
          <a:bodyPr/>
          <a:lstStyle/>
          <a:p>
            <a:pPr marL="0" indent="0">
              <a:buFont typeface="Arial" panose="020B0604020202020204" pitchFamily="34" charset="0"/>
              <a:buNone/>
            </a:pPr>
            <a:r>
              <a:rPr lang="en-US"/>
              <a:t>Mark</a:t>
            </a:r>
          </a:p>
        </p:txBody>
      </p:sp>
      <p:sp>
        <p:nvSpPr>
          <p:cNvPr id="4" name="Slide Number Placeholder 3">
            <a:extLst>
              <a:ext uri="{FF2B5EF4-FFF2-40B4-BE49-F238E27FC236}">
                <a16:creationId xmlns:a16="http://schemas.microsoft.com/office/drawing/2014/main" id="{F5FFA76C-2FCE-AB9B-D781-29484245BA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48698-0FE2-4326-A768-66C257CE3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2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Marty / CF Staff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48698-0FE2-4326-A768-66C257CE3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92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a:p>
            <a:endParaRPr lang="en-US"/>
          </a:p>
          <a:p>
            <a:r>
              <a:rPr lang="en-US"/>
              <a:t>NEEDS TO BE UPDATED</a:t>
            </a:r>
          </a:p>
        </p:txBody>
      </p:sp>
      <p:sp>
        <p:nvSpPr>
          <p:cNvPr id="4" name="Slide Number Placeholder 3"/>
          <p:cNvSpPr>
            <a:spLocks noGrp="1"/>
          </p:cNvSpPr>
          <p:nvPr>
            <p:ph type="sldNum" sz="quarter" idx="5"/>
          </p:nvPr>
        </p:nvSpPr>
        <p:spPr/>
        <p:txBody>
          <a:bodyPr/>
          <a:lstStyle/>
          <a:p>
            <a:fld id="{F42C3799-E98D-4E7F-972B-D3FA00F1DD6D}" type="slidenum">
              <a:rPr lang="en-US" smtClean="0"/>
              <a:t>7</a:t>
            </a:fld>
            <a:endParaRPr lang="en-US"/>
          </a:p>
        </p:txBody>
      </p:sp>
    </p:spTree>
    <p:extLst>
      <p:ext uri="{BB962C8B-B14F-4D97-AF65-F5344CB8AC3E}">
        <p14:creationId xmlns:p14="http://schemas.microsoft.com/office/powerpoint/2010/main" val="133027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Mark</a:t>
            </a:r>
          </a:p>
          <a:p>
            <a:endParaRPr lang="en-US"/>
          </a:p>
          <a:p>
            <a:r>
              <a:rPr lang="en-US"/>
              <a:t>NEEDS TO BE UPDATED</a:t>
            </a:r>
          </a:p>
        </p:txBody>
      </p:sp>
      <p:sp>
        <p:nvSpPr>
          <p:cNvPr id="4" name="Slide Number Placeholder 3"/>
          <p:cNvSpPr>
            <a:spLocks noGrp="1"/>
          </p:cNvSpPr>
          <p:nvPr>
            <p:ph type="sldNum" sz="quarter" idx="5"/>
          </p:nvPr>
        </p:nvSpPr>
        <p:spPr/>
        <p:txBody>
          <a:bodyPr/>
          <a:lstStyle/>
          <a:p>
            <a:fld id="{F42C3799-E98D-4E7F-972B-D3FA00F1DD6D}" type="slidenum">
              <a:rPr lang="en-US" smtClean="0"/>
              <a:t>8</a:t>
            </a:fld>
            <a:endParaRPr lang="en-US"/>
          </a:p>
        </p:txBody>
      </p:sp>
    </p:spTree>
    <p:extLst>
      <p:ext uri="{BB962C8B-B14F-4D97-AF65-F5344CB8AC3E}">
        <p14:creationId xmlns:p14="http://schemas.microsoft.com/office/powerpoint/2010/main" val="291448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11B77-4CF1-0BFE-0472-3D5791AC9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7E8C3-95D7-98BE-4FA6-77B3E17BB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98555-BC09-23F4-9966-3AC5F85D239C}"/>
              </a:ext>
            </a:extLst>
          </p:cNvPr>
          <p:cNvSpPr>
            <a:spLocks noGrp="1"/>
          </p:cNvSpPr>
          <p:nvPr>
            <p:ph type="body" idx="1"/>
          </p:nvPr>
        </p:nvSpPr>
        <p:spPr/>
        <p:txBody>
          <a:bodyPr/>
          <a:lstStyle/>
          <a:p>
            <a:pPr marL="0" indent="0">
              <a:buFont typeface="Arial" panose="020B0604020202020204" pitchFamily="34" charset="0"/>
              <a:buNone/>
            </a:pPr>
            <a:r>
              <a:rPr lang="en-US"/>
              <a:t>James</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Last month, the DNR issued a series of consumption advisories, including for fish and deer in and around the Town of Stella.</a:t>
            </a:r>
          </a:p>
          <a:p>
            <a:pPr marL="171450" indent="-171450">
              <a:buFont typeface="Arial" panose="020B0604020202020204" pitchFamily="34" charset="0"/>
              <a:buChar char="•"/>
            </a:pPr>
            <a:r>
              <a:rPr lang="en-US"/>
              <a:t>We appreciate your cooperation and support with the deer sampling, as we relied upon volunteer donations. </a:t>
            </a:r>
          </a:p>
          <a:p>
            <a:pPr marL="171450" indent="-171450">
              <a:buFont typeface="Arial" panose="020B0604020202020204" pitchFamily="34" charset="0"/>
              <a:buChar char="•"/>
            </a:pPr>
            <a:r>
              <a:rPr lang="en-US"/>
              <a:t>We won’t go into great detail on the advisories now, but our fish and wildlife toxicologist, Sean Strom, is available to answer questions after the meeting. Nathan from DHS is also available for health-related questions.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endParaRPr lang="en-US"/>
          </a:p>
        </p:txBody>
      </p:sp>
      <p:sp>
        <p:nvSpPr>
          <p:cNvPr id="4" name="Slide Number Placeholder 3">
            <a:extLst>
              <a:ext uri="{FF2B5EF4-FFF2-40B4-BE49-F238E27FC236}">
                <a16:creationId xmlns:a16="http://schemas.microsoft.com/office/drawing/2014/main" id="{EFA24864-105A-355B-0FE3-3D39BB7907AE}"/>
              </a:ext>
            </a:extLst>
          </p:cNvPr>
          <p:cNvSpPr>
            <a:spLocks noGrp="1"/>
          </p:cNvSpPr>
          <p:nvPr>
            <p:ph type="sldNum" sz="quarter" idx="5"/>
          </p:nvPr>
        </p:nvSpPr>
        <p:spPr/>
        <p:txBody>
          <a:bodyPr/>
          <a:lstStyle/>
          <a:p>
            <a:fld id="{F42C3799-E98D-4E7F-972B-D3FA00F1DD6D}" type="slidenum">
              <a:rPr lang="en-US" smtClean="0"/>
              <a:t>9</a:t>
            </a:fld>
            <a:endParaRPr lang="en-US"/>
          </a:p>
        </p:txBody>
      </p:sp>
    </p:spTree>
    <p:extLst>
      <p:ext uri="{BB962C8B-B14F-4D97-AF65-F5344CB8AC3E}">
        <p14:creationId xmlns:p14="http://schemas.microsoft.com/office/powerpoint/2010/main" val="362982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BAFBE-B227-F220-FC3B-F9D57CEA7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C3138-E058-9670-AF35-0FD4993F1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3E538-F358-CC2D-C82F-F15B2FC321F1}"/>
              </a:ext>
            </a:extLst>
          </p:cNvPr>
          <p:cNvSpPr>
            <a:spLocks noGrp="1"/>
          </p:cNvSpPr>
          <p:nvPr>
            <p:ph type="body" idx="1"/>
          </p:nvPr>
        </p:nvSpPr>
        <p:spPr/>
        <p:txBody>
          <a:bodyPr/>
          <a:lstStyle/>
          <a:p>
            <a:r>
              <a:rPr lang="en-US"/>
              <a:t>Fred</a:t>
            </a:r>
          </a:p>
        </p:txBody>
      </p:sp>
      <p:sp>
        <p:nvSpPr>
          <p:cNvPr id="4" name="Slide Number Placeholder 3">
            <a:extLst>
              <a:ext uri="{FF2B5EF4-FFF2-40B4-BE49-F238E27FC236}">
                <a16:creationId xmlns:a16="http://schemas.microsoft.com/office/drawing/2014/main" id="{2C753EFE-33A2-CD91-7182-91831D6DF7C6}"/>
              </a:ext>
            </a:extLst>
          </p:cNvPr>
          <p:cNvSpPr>
            <a:spLocks noGrp="1"/>
          </p:cNvSpPr>
          <p:nvPr>
            <p:ph type="sldNum" sz="quarter" idx="5"/>
          </p:nvPr>
        </p:nvSpPr>
        <p:spPr/>
        <p:txBody>
          <a:bodyPr/>
          <a:lstStyle/>
          <a:p>
            <a:fld id="{8C3EA46C-6489-43C8-B46C-8FA85FB6DFB2}" type="slidenum">
              <a:rPr lang="en-US" smtClean="0"/>
              <a:t>10</a:t>
            </a:fld>
            <a:endParaRPr lang="en-US"/>
          </a:p>
        </p:txBody>
      </p:sp>
    </p:spTree>
    <p:extLst>
      <p:ext uri="{BB962C8B-B14F-4D97-AF65-F5344CB8AC3E}">
        <p14:creationId xmlns:p14="http://schemas.microsoft.com/office/powerpoint/2010/main" val="395489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DN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1EA2-325B-4DBB-8077-24A9B1690215}"/>
              </a:ext>
            </a:extLst>
          </p:cNvPr>
          <p:cNvSpPr>
            <a:spLocks noGrp="1"/>
          </p:cNvSpPr>
          <p:nvPr>
            <p:ph type="title" hasCustomPrompt="1"/>
          </p:nvPr>
        </p:nvSpPr>
        <p:spPr>
          <a:xfrm>
            <a:off x="831850" y="576263"/>
            <a:ext cx="10515600" cy="2852737"/>
          </a:xfrm>
        </p:spPr>
        <p:txBody>
          <a:bodyPr anchor="b"/>
          <a:lstStyle>
            <a:lvl1pPr algn="ctr">
              <a:defRPr sz="6000"/>
            </a:lvl1pPr>
          </a:lstStyle>
          <a:p>
            <a:r>
              <a:rPr lang="en-US"/>
              <a:t>TITLE GOES HERE</a:t>
            </a:r>
          </a:p>
        </p:txBody>
      </p:sp>
      <p:sp>
        <p:nvSpPr>
          <p:cNvPr id="3" name="Text Placeholder 2">
            <a:extLst>
              <a:ext uri="{FF2B5EF4-FFF2-40B4-BE49-F238E27FC236}">
                <a16:creationId xmlns:a16="http://schemas.microsoft.com/office/drawing/2014/main" id="{EA1F21CC-F729-4F9C-A11E-4944B0D250BF}"/>
              </a:ext>
            </a:extLst>
          </p:cNvPr>
          <p:cNvSpPr>
            <a:spLocks noGrp="1"/>
          </p:cNvSpPr>
          <p:nvPr>
            <p:ph type="body" idx="1" hasCustomPrompt="1"/>
          </p:nvPr>
        </p:nvSpPr>
        <p:spPr>
          <a:xfrm>
            <a:off x="838200" y="3446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Presenter Name &amp; Date</a:t>
            </a:r>
          </a:p>
        </p:txBody>
      </p:sp>
      <p:sp>
        <p:nvSpPr>
          <p:cNvPr id="7" name="Slide Number Placeholder 6">
            <a:extLst>
              <a:ext uri="{FF2B5EF4-FFF2-40B4-BE49-F238E27FC236}">
                <a16:creationId xmlns:a16="http://schemas.microsoft.com/office/drawing/2014/main" id="{DF53C58E-946A-48C2-A763-5875174C4C29}"/>
              </a:ext>
            </a:extLst>
          </p:cNvPr>
          <p:cNvSpPr>
            <a:spLocks noGrp="1"/>
          </p:cNvSpPr>
          <p:nvPr>
            <p:ph type="sldNum" sz="quarter" idx="10"/>
          </p:nvPr>
        </p:nvSpPr>
        <p:spPr>
          <a:xfrm>
            <a:off x="8610600" y="5804966"/>
            <a:ext cx="2743200" cy="365125"/>
          </a:xfrm>
          <a:prstGeom prst="rect">
            <a:avLst/>
          </a:prstGeom>
        </p:spPr>
        <p:txBody>
          <a:bodyPr/>
          <a:lstStyle/>
          <a:p>
            <a:r>
              <a:rPr lang="en-US"/>
              <a:t>ADD SLIDE NUMBER HERE</a:t>
            </a:r>
          </a:p>
        </p:txBody>
      </p:sp>
    </p:spTree>
    <p:extLst>
      <p:ext uri="{BB962C8B-B14F-4D97-AF65-F5344CB8AC3E}">
        <p14:creationId xmlns:p14="http://schemas.microsoft.com/office/powerpoint/2010/main" val="305647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NR Presentation Contact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68B8E2-745B-46DB-A4E0-5A551750D6D6}"/>
              </a:ext>
            </a:extLst>
          </p:cNvPr>
          <p:cNvSpPr>
            <a:spLocks noGrp="1"/>
          </p:cNvSpPr>
          <p:nvPr>
            <p:ph type="ctrTitle" hasCustomPrompt="1"/>
          </p:nvPr>
        </p:nvSpPr>
        <p:spPr>
          <a:xfrm>
            <a:off x="671744" y="2447355"/>
            <a:ext cx="6560330" cy="981645"/>
          </a:xfrm>
          <a:prstGeom prst="rect">
            <a:avLst/>
          </a:prstGeom>
        </p:spPr>
        <p:txBody>
          <a:bodyPr anchor="b">
            <a:normAutofit/>
          </a:bodyPr>
          <a:lstStyle>
            <a:lvl1pPr algn="ctr">
              <a:defRPr sz="3600">
                <a:latin typeface="+mj-lt"/>
              </a:defRPr>
            </a:lvl1pPr>
          </a:lstStyle>
          <a:p>
            <a:r>
              <a:rPr lang="en-US"/>
              <a:t>Your Contact Info Goes Here</a:t>
            </a:r>
          </a:p>
        </p:txBody>
      </p:sp>
      <p:sp>
        <p:nvSpPr>
          <p:cNvPr id="10" name="Subtitle 2">
            <a:extLst>
              <a:ext uri="{FF2B5EF4-FFF2-40B4-BE49-F238E27FC236}">
                <a16:creationId xmlns:a16="http://schemas.microsoft.com/office/drawing/2014/main" id="{8CF150EB-46FE-4FF1-A333-A116BD1AAF1C}"/>
              </a:ext>
            </a:extLst>
          </p:cNvPr>
          <p:cNvSpPr>
            <a:spLocks noGrp="1"/>
          </p:cNvSpPr>
          <p:nvPr>
            <p:ph type="subTitle" idx="1" hasCustomPrompt="1"/>
          </p:nvPr>
        </p:nvSpPr>
        <p:spPr>
          <a:xfrm>
            <a:off x="671745" y="3602038"/>
            <a:ext cx="656033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Email or Phone</a:t>
            </a:r>
          </a:p>
        </p:txBody>
      </p:sp>
    </p:spTree>
    <p:extLst>
      <p:ext uri="{BB962C8B-B14F-4D97-AF65-F5344CB8AC3E}">
        <p14:creationId xmlns:p14="http://schemas.microsoft.com/office/powerpoint/2010/main" val="242176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NR Presentation Standard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92B0BD-B71E-4810-AA18-9A2B99194B40}"/>
              </a:ext>
            </a:extLst>
          </p:cNvPr>
          <p:cNvSpPr>
            <a:spLocks noGrp="1"/>
          </p:cNvSpPr>
          <p:nvPr>
            <p:ph type="sldNum" sz="quarter" idx="10"/>
          </p:nvPr>
        </p:nvSpPr>
        <p:spPr/>
        <p:txBody>
          <a:bodyPr/>
          <a:lstStyle/>
          <a:p>
            <a:r>
              <a:rPr lang="en-US"/>
              <a:t>SLIDE NUMBER HERE</a:t>
            </a:r>
          </a:p>
        </p:txBody>
      </p:sp>
      <p:sp>
        <p:nvSpPr>
          <p:cNvPr id="7" name="Title 6">
            <a:extLst>
              <a:ext uri="{FF2B5EF4-FFF2-40B4-BE49-F238E27FC236}">
                <a16:creationId xmlns:a16="http://schemas.microsoft.com/office/drawing/2014/main" id="{FB076FBC-8320-477A-9B2B-B6642E05F878}"/>
              </a:ext>
            </a:extLst>
          </p:cNvPr>
          <p:cNvSpPr>
            <a:spLocks noGrp="1"/>
          </p:cNvSpPr>
          <p:nvPr>
            <p:ph type="title" hasCustomPrompt="1"/>
          </p:nvPr>
        </p:nvSpPr>
        <p:spPr/>
        <p:txBody>
          <a:bodyPr/>
          <a:lstStyle>
            <a:lvl1pPr>
              <a:defRPr/>
            </a:lvl1pPr>
          </a:lstStyle>
          <a:p>
            <a:r>
              <a:rPr lang="en-US"/>
              <a:t>This Is Your Standard Slide</a:t>
            </a:r>
          </a:p>
        </p:txBody>
      </p:sp>
    </p:spTree>
    <p:extLst>
      <p:ext uri="{BB962C8B-B14F-4D97-AF65-F5344CB8AC3E}">
        <p14:creationId xmlns:p14="http://schemas.microsoft.com/office/powerpoint/2010/main" val="109567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DNR Presentation 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6BFA19-3B80-41A5-A20A-A9AEFEDC8DF4}"/>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348210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D05F3-84EB-40AC-B00E-940A99493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AFD0040C-2B1D-4DD2-8B36-A42710421564}"/>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462ACFC-8D1C-41E5-A22D-5F177553DAFE}"/>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428471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56CB-609B-488F-8C75-3124BF397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C018B-75CD-4755-A44C-8774406433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B924D9-B22E-47E0-B04B-A44D69A293AD}"/>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159131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3380-BE81-4F03-9EC3-F449FFEB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82232-EB01-4765-AC52-82399E407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AC54C1-C1F4-4349-9890-8B0DF51940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E0E6906F-81F3-4B68-973E-892D7377BD3A}"/>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653175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9F2E-7F66-42D4-B97B-CA640B908B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D702D-A2D8-49B2-B947-A4285D910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E3A86D-9943-4AC8-A2F6-99C38D5AFB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81493E-7F05-4EAD-BFC8-9826C2F14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058BB7-315F-4001-B425-C6033BB8E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80A6A309-65A5-4299-975A-4F82EE539067}"/>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2963259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4792-2004-405D-840E-632193135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374F9D-5EEE-4986-BAE4-F6D4222F6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0577C7-4848-42EE-9A48-6E71B49A0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B4EF97E1-FD24-4DB8-885F-50686E7F0603}"/>
              </a:ext>
            </a:extLst>
          </p:cNvPr>
          <p:cNvSpPr>
            <a:spLocks noGrp="1"/>
          </p:cNvSpPr>
          <p:nvPr>
            <p:ph type="sldNum" sz="quarter" idx="10"/>
          </p:nvPr>
        </p:nvSpPr>
        <p:spPr>
          <a:xfrm>
            <a:off x="8610600" y="5875455"/>
            <a:ext cx="2743200" cy="365125"/>
          </a:xfrm>
        </p:spPr>
        <p:txBody>
          <a:bodyPr/>
          <a:lstStyle/>
          <a:p>
            <a:r>
              <a:rPr lang="en-US"/>
              <a:t>SLIDE NUMBER HERE</a:t>
            </a:r>
          </a:p>
        </p:txBody>
      </p:sp>
    </p:spTree>
    <p:extLst>
      <p:ext uri="{BB962C8B-B14F-4D97-AF65-F5344CB8AC3E}">
        <p14:creationId xmlns:p14="http://schemas.microsoft.com/office/powerpoint/2010/main" val="1171941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DA3F-D229-4E86-851E-02639E7C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E0D9D6-A120-478C-8AAE-094D06D050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39B9A0-55A3-4CCB-AF4D-4EFC876C9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81588DC7-9FC4-483B-B5C0-972CC587EA7B}"/>
              </a:ext>
            </a:extLst>
          </p:cNvPr>
          <p:cNvSpPr>
            <a:spLocks noGrp="1"/>
          </p:cNvSpPr>
          <p:nvPr>
            <p:ph type="sldNum" sz="quarter" idx="10"/>
          </p:nvPr>
        </p:nvSpPr>
        <p:spPr>
          <a:xfrm>
            <a:off x="8610600" y="5875455"/>
            <a:ext cx="2743200" cy="365125"/>
          </a:xfrm>
        </p:spPr>
        <p:txBody>
          <a:bodyPr/>
          <a:lstStyle/>
          <a:p>
            <a:r>
              <a:rPr lang="en-US"/>
              <a:t>SLIDE NUMBER HERE</a:t>
            </a:r>
          </a:p>
        </p:txBody>
      </p:sp>
    </p:spTree>
    <p:extLst>
      <p:ext uri="{BB962C8B-B14F-4D97-AF65-F5344CB8AC3E}">
        <p14:creationId xmlns:p14="http://schemas.microsoft.com/office/powerpoint/2010/main" val="307269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NR Presentation Standard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92B0BD-B71E-4810-AA18-9A2B99194B40}"/>
              </a:ext>
            </a:extLst>
          </p:cNvPr>
          <p:cNvSpPr>
            <a:spLocks noGrp="1"/>
          </p:cNvSpPr>
          <p:nvPr>
            <p:ph type="sldNum" sz="quarter" idx="10"/>
          </p:nvPr>
        </p:nvSpPr>
        <p:spPr/>
        <p:txBody>
          <a:bodyPr/>
          <a:lstStyle/>
          <a:p>
            <a:r>
              <a:rPr lang="en-US"/>
              <a:t>SLIDE NUMBER HERE</a:t>
            </a:r>
          </a:p>
        </p:txBody>
      </p:sp>
      <p:sp>
        <p:nvSpPr>
          <p:cNvPr id="7" name="Title 6">
            <a:extLst>
              <a:ext uri="{FF2B5EF4-FFF2-40B4-BE49-F238E27FC236}">
                <a16:creationId xmlns:a16="http://schemas.microsoft.com/office/drawing/2014/main" id="{FB076FBC-8320-477A-9B2B-B6642E05F878}"/>
              </a:ext>
            </a:extLst>
          </p:cNvPr>
          <p:cNvSpPr>
            <a:spLocks noGrp="1"/>
          </p:cNvSpPr>
          <p:nvPr>
            <p:ph type="title" hasCustomPrompt="1"/>
          </p:nvPr>
        </p:nvSpPr>
        <p:spPr/>
        <p:txBody>
          <a:bodyPr/>
          <a:lstStyle>
            <a:lvl1pPr>
              <a:defRPr/>
            </a:lvl1pPr>
          </a:lstStyle>
          <a:p>
            <a:r>
              <a:rPr lang="en-US"/>
              <a:t>This Is Your Standard Slide</a:t>
            </a:r>
          </a:p>
        </p:txBody>
      </p:sp>
    </p:spTree>
    <p:extLst>
      <p:ext uri="{BB962C8B-B14F-4D97-AF65-F5344CB8AC3E}">
        <p14:creationId xmlns:p14="http://schemas.microsoft.com/office/powerpoint/2010/main" val="333221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DNR Presentation 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6BFA19-3B80-41A5-A20A-A9AEFEDC8DF4}"/>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350406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D05F3-84EB-40AC-B00E-940A99493E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AFD0040C-2B1D-4DD2-8B36-A42710421564}"/>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462ACFC-8D1C-41E5-A22D-5F177553DAFE}"/>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304566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56CB-609B-488F-8C75-3124BF397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C018B-75CD-4755-A44C-8774406433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B924D9-B22E-47E0-B04B-A44D69A293AD}"/>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115731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13380-BE81-4F03-9EC3-F449FFEB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82232-EB01-4765-AC52-82399E407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AC54C1-C1F4-4349-9890-8B0DF51940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E0E6906F-81F3-4B68-973E-892D7377BD3A}"/>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102369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9F2E-7F66-42D4-B97B-CA640B908B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D702D-A2D8-49B2-B947-A4285D910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E3A86D-9943-4AC8-A2F6-99C38D5AFB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81493E-7F05-4EAD-BFC8-9826C2F14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058BB7-315F-4001-B425-C6033BB8E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80A6A309-65A5-4299-975A-4F82EE539067}"/>
              </a:ext>
            </a:extLst>
          </p:cNvPr>
          <p:cNvSpPr>
            <a:spLocks noGrp="1"/>
          </p:cNvSpPr>
          <p:nvPr>
            <p:ph type="sldNum" sz="quarter" idx="10"/>
          </p:nvPr>
        </p:nvSpPr>
        <p:spPr/>
        <p:txBody>
          <a:bodyPr/>
          <a:lstStyle/>
          <a:p>
            <a:r>
              <a:rPr lang="en-US"/>
              <a:t>SLIDE NUMBER HERE</a:t>
            </a:r>
          </a:p>
        </p:txBody>
      </p:sp>
    </p:spTree>
    <p:extLst>
      <p:ext uri="{BB962C8B-B14F-4D97-AF65-F5344CB8AC3E}">
        <p14:creationId xmlns:p14="http://schemas.microsoft.com/office/powerpoint/2010/main" val="214551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4792-2004-405D-840E-632193135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374F9D-5EEE-4986-BAE4-F6D4222F67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0577C7-4848-42EE-9A48-6E71B49A0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B4EF97E1-FD24-4DB8-885F-50686E7F0603}"/>
              </a:ext>
            </a:extLst>
          </p:cNvPr>
          <p:cNvSpPr>
            <a:spLocks noGrp="1"/>
          </p:cNvSpPr>
          <p:nvPr>
            <p:ph type="sldNum" sz="quarter" idx="10"/>
          </p:nvPr>
        </p:nvSpPr>
        <p:spPr>
          <a:xfrm>
            <a:off x="8610600" y="5875455"/>
            <a:ext cx="2743200" cy="365125"/>
          </a:xfrm>
        </p:spPr>
        <p:txBody>
          <a:bodyPr/>
          <a:lstStyle/>
          <a:p>
            <a:r>
              <a:rPr lang="en-US"/>
              <a:t>SLIDE NUMBER HERE</a:t>
            </a:r>
          </a:p>
        </p:txBody>
      </p:sp>
    </p:spTree>
    <p:extLst>
      <p:ext uri="{BB962C8B-B14F-4D97-AF65-F5344CB8AC3E}">
        <p14:creationId xmlns:p14="http://schemas.microsoft.com/office/powerpoint/2010/main" val="23751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DA3F-D229-4E86-851E-02639E7C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E0D9D6-A120-478C-8AAE-094D06D050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39B9A0-55A3-4CCB-AF4D-4EFC876C9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81588DC7-9FC4-483B-B5C0-972CC587EA7B}"/>
              </a:ext>
            </a:extLst>
          </p:cNvPr>
          <p:cNvSpPr>
            <a:spLocks noGrp="1"/>
          </p:cNvSpPr>
          <p:nvPr>
            <p:ph type="sldNum" sz="quarter" idx="10"/>
          </p:nvPr>
        </p:nvSpPr>
        <p:spPr>
          <a:xfrm>
            <a:off x="8610600" y="5875455"/>
            <a:ext cx="2743200" cy="365125"/>
          </a:xfrm>
        </p:spPr>
        <p:txBody>
          <a:bodyPr/>
          <a:lstStyle/>
          <a:p>
            <a:r>
              <a:rPr lang="en-US"/>
              <a:t>SLIDE NUMBER HERE</a:t>
            </a:r>
          </a:p>
        </p:txBody>
      </p:sp>
    </p:spTree>
    <p:extLst>
      <p:ext uri="{BB962C8B-B14F-4D97-AF65-F5344CB8AC3E}">
        <p14:creationId xmlns:p14="http://schemas.microsoft.com/office/powerpoint/2010/main" val="2461037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E8050E-63E5-4897-BD8F-4B0975BE2C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05AFA84-4B43-4C93-ADDB-FBFEDBE85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FC7E5-03AD-44E2-9A2F-BDB7865B6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811276"/>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806D8C-E06F-40E0-BE36-9E39DAA9E04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FF61736-1D6F-4B09-8546-177F9784C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17619-3A36-428E-B431-547054EB4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2DDE757-7093-48AF-94D1-89B4DFC0CAD2}"/>
              </a:ext>
            </a:extLst>
          </p:cNvPr>
          <p:cNvSpPr>
            <a:spLocks noGrp="1"/>
          </p:cNvSpPr>
          <p:nvPr>
            <p:ph type="sldNum" sz="quarter" idx="4"/>
          </p:nvPr>
        </p:nvSpPr>
        <p:spPr>
          <a:xfrm>
            <a:off x="8610600" y="58172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NUMBER HERE</a:t>
            </a:r>
          </a:p>
        </p:txBody>
      </p:sp>
    </p:spTree>
    <p:extLst>
      <p:ext uri="{BB962C8B-B14F-4D97-AF65-F5344CB8AC3E}">
        <p14:creationId xmlns:p14="http://schemas.microsoft.com/office/powerpoint/2010/main" val="40520735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1" r:id="rId3"/>
    <p:sldLayoutId id="2147483662" r:id="rId4"/>
    <p:sldLayoutId id="2147483664" r:id="rId5"/>
    <p:sldLayoutId id="2147483665"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4A8849-F761-4539-8467-88449C58C345}"/>
              </a:ext>
            </a:extLst>
          </p:cNvPr>
          <p:cNvSpPr>
            <a:spLocks noGrp="1"/>
          </p:cNvSpPr>
          <p:nvPr>
            <p:ph type="body" idx="1"/>
          </p:nvPr>
        </p:nvSpPr>
        <p:spPr>
          <a:xfrm>
            <a:off x="689956" y="2897967"/>
            <a:ext cx="6542117" cy="2197735"/>
          </a:xfrm>
          <a:prstGeom prst="rect">
            <a:avLst/>
          </a:prstGeom>
        </p:spPr>
        <p:txBody>
          <a:bodyPr vert="horz" lIns="91440" tIns="45720" rIns="91440" bIns="45720" rtlCol="0">
            <a:normAutofit/>
          </a:bodyPr>
          <a:lstStyle/>
          <a:p>
            <a:pPr lvl="0"/>
            <a:r>
              <a:rPr lang="en-US"/>
              <a:t>YOUR NAME HERE</a:t>
            </a:r>
          </a:p>
          <a:p>
            <a:r>
              <a:rPr lang="en-US"/>
              <a:t>YOUR TITLE HERE</a:t>
            </a:r>
          </a:p>
          <a:p>
            <a:r>
              <a:rPr lang="en-US"/>
              <a:t>PHONE: 608-XXX-XXXX</a:t>
            </a:r>
          </a:p>
          <a:p>
            <a:r>
              <a:rPr lang="en-US"/>
              <a:t>EMAIL: avery.smartperson@Wisconsin.gov</a:t>
            </a:r>
          </a:p>
          <a:p>
            <a:pPr lvl="0"/>
            <a:endParaRPr lang="en-US"/>
          </a:p>
        </p:txBody>
      </p:sp>
    </p:spTree>
    <p:extLst>
      <p:ext uri="{BB962C8B-B14F-4D97-AF65-F5344CB8AC3E}">
        <p14:creationId xmlns:p14="http://schemas.microsoft.com/office/powerpoint/2010/main" val="3796933967"/>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806D8C-E06F-40E0-BE36-9E39DAA9E04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FF61736-1D6F-4B09-8546-177F9784C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17619-3A36-428E-B431-547054EB4A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2DDE757-7093-48AF-94D1-89B4DFC0CAD2}"/>
              </a:ext>
            </a:extLst>
          </p:cNvPr>
          <p:cNvSpPr>
            <a:spLocks noGrp="1"/>
          </p:cNvSpPr>
          <p:nvPr>
            <p:ph type="sldNum" sz="quarter" idx="4"/>
          </p:nvPr>
        </p:nvSpPr>
        <p:spPr>
          <a:xfrm>
            <a:off x="8610600" y="58172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SLIDE NUMBER HERE</a:t>
            </a:r>
          </a:p>
        </p:txBody>
      </p:sp>
    </p:spTree>
    <p:extLst>
      <p:ext uri="{BB962C8B-B14F-4D97-AF65-F5344CB8AC3E}">
        <p14:creationId xmlns:p14="http://schemas.microsoft.com/office/powerpoint/2010/main" val="68758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dnrstellapfas@wisconsin.gov" TargetMode="External"/><Relationship Id="rId2" Type="http://schemas.openxmlformats.org/officeDocument/2006/relationships/hyperlink" Target="mailto:DNRStellaPFAS@wisconsin.gov"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C9F3-F8FD-48EB-BAB4-4DD64651B6E1}"/>
              </a:ext>
            </a:extLst>
          </p:cNvPr>
          <p:cNvSpPr>
            <a:spLocks noGrp="1"/>
          </p:cNvSpPr>
          <p:nvPr>
            <p:ph type="title"/>
          </p:nvPr>
        </p:nvSpPr>
        <p:spPr/>
        <p:txBody>
          <a:bodyPr/>
          <a:lstStyle/>
          <a:p>
            <a:pPr>
              <a:lnSpc>
                <a:spcPct val="100000"/>
              </a:lnSpc>
            </a:pPr>
            <a:r>
              <a:rPr lang="en-US">
                <a:latin typeface="Anton"/>
              </a:rPr>
              <a:t>Town of Stella </a:t>
            </a:r>
            <a:br>
              <a:rPr lang="en-US">
                <a:latin typeface="Anton" pitchFamily="2" charset="0"/>
              </a:rPr>
            </a:br>
            <a:r>
              <a:rPr lang="en-US">
                <a:latin typeface="Anton"/>
              </a:rPr>
              <a:t>DNR Updates</a:t>
            </a:r>
            <a:endParaRPr lang="en-US">
              <a:latin typeface="Anton" pitchFamily="2" charset="0"/>
            </a:endParaRPr>
          </a:p>
        </p:txBody>
      </p:sp>
      <p:sp>
        <p:nvSpPr>
          <p:cNvPr id="3" name="Text Placeholder 2">
            <a:extLst>
              <a:ext uri="{FF2B5EF4-FFF2-40B4-BE49-F238E27FC236}">
                <a16:creationId xmlns:a16="http://schemas.microsoft.com/office/drawing/2014/main" id="{2ED20AE2-4E00-4D75-BD68-3337B9573452}"/>
              </a:ext>
            </a:extLst>
          </p:cNvPr>
          <p:cNvSpPr>
            <a:spLocks noGrp="1"/>
          </p:cNvSpPr>
          <p:nvPr>
            <p:ph type="body" idx="1"/>
          </p:nvPr>
        </p:nvSpPr>
        <p:spPr/>
        <p:txBody>
          <a:bodyPr/>
          <a:lstStyle/>
          <a:p>
            <a:r>
              <a:rPr lang="en-US">
                <a:latin typeface="Fira Sans" panose="020B0503050000020004" pitchFamily="34" charset="0"/>
              </a:rPr>
              <a:t>Oct. 1, 2025</a:t>
            </a:r>
          </a:p>
        </p:txBody>
      </p:sp>
    </p:spTree>
    <p:extLst>
      <p:ext uri="{BB962C8B-B14F-4D97-AF65-F5344CB8AC3E}">
        <p14:creationId xmlns:p14="http://schemas.microsoft.com/office/powerpoint/2010/main" val="1177426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33EB4-3496-ADD4-EDC9-70F8BF8C5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503A7-7E96-DAAF-D45A-59BA139914F6}"/>
              </a:ext>
            </a:extLst>
          </p:cNvPr>
          <p:cNvSpPr>
            <a:spLocks noGrp="1"/>
          </p:cNvSpPr>
          <p:nvPr>
            <p:ph type="title"/>
          </p:nvPr>
        </p:nvSpPr>
        <p:spPr/>
        <p:txBody>
          <a:bodyPr/>
          <a:lstStyle/>
          <a:p>
            <a:pPr algn="ctr"/>
            <a:r>
              <a:rPr lang="en-US">
                <a:latin typeface="Anton"/>
              </a:rPr>
              <a:t>Biosolids</a:t>
            </a:r>
            <a:endParaRPr lang="en-US">
              <a:latin typeface="Anton" pitchFamily="2" charset="0"/>
            </a:endParaRPr>
          </a:p>
        </p:txBody>
      </p:sp>
      <p:pic>
        <p:nvPicPr>
          <p:cNvPr id="7" name="Picture 6">
            <a:extLst>
              <a:ext uri="{FF2B5EF4-FFF2-40B4-BE49-F238E27FC236}">
                <a16:creationId xmlns:a16="http://schemas.microsoft.com/office/drawing/2014/main" id="{EA16A5E6-72E5-CA1E-1844-A07CAC52576E}"/>
              </a:ext>
            </a:extLst>
          </p:cNvPr>
          <p:cNvPicPr>
            <a:picLocks noChangeAspect="1"/>
          </p:cNvPicPr>
          <p:nvPr/>
        </p:nvPicPr>
        <p:blipFill>
          <a:blip r:embed="rId3"/>
          <a:stretch>
            <a:fillRect/>
          </a:stretch>
        </p:blipFill>
        <p:spPr>
          <a:xfrm>
            <a:off x="6102927" y="1891144"/>
            <a:ext cx="5477062" cy="3642883"/>
          </a:xfrm>
          <a:prstGeom prst="rect">
            <a:avLst/>
          </a:prstGeom>
        </p:spPr>
      </p:pic>
      <p:sp>
        <p:nvSpPr>
          <p:cNvPr id="5" name="TextBox 4">
            <a:extLst>
              <a:ext uri="{FF2B5EF4-FFF2-40B4-BE49-F238E27FC236}">
                <a16:creationId xmlns:a16="http://schemas.microsoft.com/office/drawing/2014/main" id="{82CB5BC0-26DE-F68A-B1B3-011373F7F9C3}"/>
              </a:ext>
            </a:extLst>
          </p:cNvPr>
          <p:cNvSpPr txBox="1"/>
          <p:nvPr/>
        </p:nvSpPr>
        <p:spPr>
          <a:xfrm>
            <a:off x="1253835" y="2447372"/>
            <a:ext cx="4170218" cy="1938992"/>
          </a:xfrm>
          <a:prstGeom prst="rect">
            <a:avLst/>
          </a:prstGeom>
          <a:noFill/>
        </p:spPr>
        <p:txBody>
          <a:bodyPr wrap="square" rtlCol="0">
            <a:spAutoFit/>
          </a:bodyPr>
          <a:lstStyle/>
          <a:p>
            <a:pPr marL="285750" indent="-285750">
              <a:buFont typeface="Arial" panose="020B0604020202020204" pitchFamily="34" charset="0"/>
              <a:buChar char="•"/>
            </a:pPr>
            <a:r>
              <a:rPr lang="en-US" sz="4000">
                <a:latin typeface="Fira Sans" panose="020B0503050000020004" pitchFamily="34" charset="0"/>
              </a:rPr>
              <a:t>Historic</a:t>
            </a:r>
          </a:p>
          <a:p>
            <a:pPr marL="285750" indent="-285750">
              <a:buFont typeface="Arial" panose="020B0604020202020204" pitchFamily="34" charset="0"/>
              <a:buChar char="•"/>
            </a:pPr>
            <a:endParaRPr lang="en-US" sz="4000">
              <a:latin typeface="Fira Sans" panose="020B0503050000020004" pitchFamily="34" charset="0"/>
            </a:endParaRPr>
          </a:p>
          <a:p>
            <a:pPr marL="285750" indent="-285750">
              <a:buFont typeface="Arial" panose="020B0604020202020204" pitchFamily="34" charset="0"/>
              <a:buChar char="•"/>
            </a:pPr>
            <a:r>
              <a:rPr lang="en-US" sz="4000">
                <a:latin typeface="Fira Sans" panose="020B0503050000020004" pitchFamily="34" charset="0"/>
              </a:rPr>
              <a:t>Current </a:t>
            </a:r>
          </a:p>
        </p:txBody>
      </p:sp>
      <p:sp>
        <p:nvSpPr>
          <p:cNvPr id="6" name="TextBox 5">
            <a:extLst>
              <a:ext uri="{FF2B5EF4-FFF2-40B4-BE49-F238E27FC236}">
                <a16:creationId xmlns:a16="http://schemas.microsoft.com/office/drawing/2014/main" id="{B135E1B6-FB0F-15D7-1AC0-3C672F28B28F}"/>
              </a:ext>
            </a:extLst>
          </p:cNvPr>
          <p:cNvSpPr txBox="1"/>
          <p:nvPr/>
        </p:nvSpPr>
        <p:spPr>
          <a:xfrm>
            <a:off x="6530662" y="5642555"/>
            <a:ext cx="462136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Photo Credit: Epsom Environmental Services</a:t>
            </a:r>
          </a:p>
        </p:txBody>
      </p:sp>
    </p:spTree>
    <p:extLst>
      <p:ext uri="{BB962C8B-B14F-4D97-AF65-F5344CB8AC3E}">
        <p14:creationId xmlns:p14="http://schemas.microsoft.com/office/powerpoint/2010/main" val="133813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4E9A-2375-13EA-7D9B-26EFEE23182E}"/>
              </a:ext>
            </a:extLst>
          </p:cNvPr>
          <p:cNvSpPr>
            <a:spLocks noGrp="1"/>
          </p:cNvSpPr>
          <p:nvPr>
            <p:ph type="title"/>
          </p:nvPr>
        </p:nvSpPr>
        <p:spPr/>
        <p:txBody>
          <a:bodyPr/>
          <a:lstStyle/>
          <a:p>
            <a:r>
              <a:rPr lang="en-US">
                <a:latin typeface="Anton" pitchFamily="2" charset="0"/>
              </a:rPr>
              <a:t>DNR’s Online Database Of Cleanup Sites </a:t>
            </a:r>
          </a:p>
        </p:txBody>
      </p:sp>
      <p:sp>
        <p:nvSpPr>
          <p:cNvPr id="3" name="Content Placeholder 2">
            <a:extLst>
              <a:ext uri="{FF2B5EF4-FFF2-40B4-BE49-F238E27FC236}">
                <a16:creationId xmlns:a16="http://schemas.microsoft.com/office/drawing/2014/main" id="{995B3239-7D0C-4DBC-A5E1-FCA49D1C803B}"/>
              </a:ext>
            </a:extLst>
          </p:cNvPr>
          <p:cNvSpPr>
            <a:spLocks noGrp="1"/>
          </p:cNvSpPr>
          <p:nvPr>
            <p:ph idx="1"/>
          </p:nvPr>
        </p:nvSpPr>
        <p:spPr>
          <a:xfrm>
            <a:off x="838199" y="1825625"/>
            <a:ext cx="6217553" cy="4351338"/>
          </a:xfrm>
        </p:spPr>
        <p:txBody>
          <a:bodyPr/>
          <a:lstStyle/>
          <a:p>
            <a:pPr lvl="0"/>
            <a:r>
              <a:rPr lang="en-US">
                <a:latin typeface="Fira Sans" panose="020B0503050000020004" pitchFamily="34" charset="0"/>
              </a:rPr>
              <a:t>Bureau for Remediation and Redevelopment Tracking System (BRRTS) on the Web (BOTW)</a:t>
            </a:r>
          </a:p>
          <a:p>
            <a:pPr lvl="0"/>
            <a:r>
              <a:rPr lang="en-US">
                <a:latin typeface="Fira Sans" panose="020B0503050000020004" pitchFamily="34" charset="0"/>
              </a:rPr>
              <a:t>Search:</a:t>
            </a:r>
          </a:p>
          <a:p>
            <a:pPr lvl="1"/>
            <a:r>
              <a:rPr lang="en-US">
                <a:latin typeface="Fira Sans" panose="020B0503050000020004" pitchFamily="34" charset="0"/>
              </a:rPr>
              <a:t>In web browser: “Wisconsin DNR”</a:t>
            </a:r>
          </a:p>
          <a:p>
            <a:pPr lvl="1"/>
            <a:r>
              <a:rPr lang="en-US">
                <a:latin typeface="Fira Sans" panose="020B0503050000020004" pitchFamily="34" charset="0"/>
              </a:rPr>
              <a:t>On DNR’s webpage: “BOTW”</a:t>
            </a:r>
          </a:p>
          <a:p>
            <a:pPr lvl="1"/>
            <a:r>
              <a:rPr lang="en-US">
                <a:latin typeface="Fira Sans" panose="020B0503050000020004" pitchFamily="34" charset="0"/>
              </a:rPr>
              <a:t>In BOTW: Activity - “Town of Stella”</a:t>
            </a:r>
          </a:p>
          <a:p>
            <a:endParaRPr lang="en-US">
              <a:latin typeface="Fira Sans" panose="020B0503050000020004" pitchFamily="34" charset="0"/>
            </a:endParaRPr>
          </a:p>
        </p:txBody>
      </p:sp>
      <p:pic>
        <p:nvPicPr>
          <p:cNvPr id="4" name="Picture 3">
            <a:extLst>
              <a:ext uri="{FF2B5EF4-FFF2-40B4-BE49-F238E27FC236}">
                <a16:creationId xmlns:a16="http://schemas.microsoft.com/office/drawing/2014/main" id="{34B51708-2078-C86F-AB83-E3B885165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7597" y="1501332"/>
            <a:ext cx="3334359" cy="4351338"/>
          </a:xfrm>
          <a:prstGeom prst="rect">
            <a:avLst/>
          </a:prstGeom>
        </p:spPr>
      </p:pic>
    </p:spTree>
    <p:extLst>
      <p:ext uri="{BB962C8B-B14F-4D97-AF65-F5344CB8AC3E}">
        <p14:creationId xmlns:p14="http://schemas.microsoft.com/office/powerpoint/2010/main" val="11804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D1C8-A150-D28A-46C5-64E9C90E919A}"/>
              </a:ext>
            </a:extLst>
          </p:cNvPr>
          <p:cNvSpPr>
            <a:spLocks noGrp="1"/>
          </p:cNvSpPr>
          <p:nvPr>
            <p:ph type="title"/>
          </p:nvPr>
        </p:nvSpPr>
        <p:spPr/>
        <p:txBody>
          <a:bodyPr/>
          <a:lstStyle/>
          <a:p>
            <a:r>
              <a:rPr lang="en-US">
                <a:latin typeface="Anton" pitchFamily="2" charset="0"/>
              </a:rPr>
              <a:t>Enforcement Discretion Policy </a:t>
            </a:r>
          </a:p>
        </p:txBody>
      </p:sp>
      <p:grpSp>
        <p:nvGrpSpPr>
          <p:cNvPr id="6" name="Group 5">
            <a:extLst>
              <a:ext uri="{FF2B5EF4-FFF2-40B4-BE49-F238E27FC236}">
                <a16:creationId xmlns:a16="http://schemas.microsoft.com/office/drawing/2014/main" id="{F31F45A7-4554-08D8-10CF-6F6ECB8807B4}"/>
              </a:ext>
            </a:extLst>
          </p:cNvPr>
          <p:cNvGrpSpPr/>
          <p:nvPr/>
        </p:nvGrpSpPr>
        <p:grpSpPr>
          <a:xfrm>
            <a:off x="2808625" y="1855436"/>
            <a:ext cx="7231994" cy="3796241"/>
            <a:chOff x="5754452" y="1529543"/>
            <a:chExt cx="6061625" cy="3265742"/>
          </a:xfrm>
        </p:grpSpPr>
        <p:pic>
          <p:nvPicPr>
            <p:cNvPr id="4" name="Picture 3">
              <a:extLst>
                <a:ext uri="{FF2B5EF4-FFF2-40B4-BE49-F238E27FC236}">
                  <a16:creationId xmlns:a16="http://schemas.microsoft.com/office/drawing/2014/main" id="{D2EC7061-C5AC-439C-57EC-2EDA8D6CE252}"/>
                </a:ext>
              </a:extLst>
            </p:cNvPr>
            <p:cNvPicPr>
              <a:picLocks noChangeAspect="1"/>
            </p:cNvPicPr>
            <p:nvPr/>
          </p:nvPicPr>
          <p:blipFill>
            <a:blip r:embed="rId3"/>
            <a:stretch>
              <a:fillRect/>
            </a:stretch>
          </p:blipFill>
          <p:spPr>
            <a:xfrm>
              <a:off x="5754452" y="1529543"/>
              <a:ext cx="5800016" cy="3265742"/>
            </a:xfrm>
            <a:prstGeom prst="rect">
              <a:avLst/>
            </a:prstGeom>
          </p:spPr>
        </p:pic>
        <p:sp>
          <p:nvSpPr>
            <p:cNvPr id="5" name="TextBox 4">
              <a:extLst>
                <a:ext uri="{FF2B5EF4-FFF2-40B4-BE49-F238E27FC236}">
                  <a16:creationId xmlns:a16="http://schemas.microsoft.com/office/drawing/2014/main" id="{443DCBED-0101-A43F-F0A0-7EE8165AD6E9}"/>
                </a:ext>
              </a:extLst>
            </p:cNvPr>
            <p:cNvSpPr txBox="1"/>
            <p:nvPr/>
          </p:nvSpPr>
          <p:spPr>
            <a:xfrm rot="16200000">
              <a:off x="10852178" y="3831385"/>
              <a:ext cx="1666188" cy="261610"/>
            </a:xfrm>
            <a:prstGeom prst="rect">
              <a:avLst/>
            </a:prstGeom>
            <a:noFill/>
          </p:spPr>
          <p:txBody>
            <a:bodyPr wrap="square" rtlCol="0">
              <a:spAutoFit/>
            </a:bodyPr>
            <a:lstStyle/>
            <a:p>
              <a:r>
                <a:rPr lang="en-US" sz="1100">
                  <a:latin typeface="Fira Sans" panose="020B0503050000020004" pitchFamily="34" charset="0"/>
                </a:rPr>
                <a:t>iStock/</a:t>
              </a:r>
              <a:r>
                <a:rPr lang="en-US" sz="1100" err="1">
                  <a:latin typeface="Fira Sans" panose="020B0503050000020004" pitchFamily="34" charset="0"/>
                </a:rPr>
                <a:t>JamesBrey</a:t>
              </a:r>
              <a:endParaRPr lang="en-US" sz="1100">
                <a:latin typeface="Fira Sans" panose="020B0503050000020004" pitchFamily="34" charset="0"/>
              </a:endParaRPr>
            </a:p>
          </p:txBody>
        </p:sp>
      </p:grpSp>
    </p:spTree>
    <p:extLst>
      <p:ext uri="{BB962C8B-B14F-4D97-AF65-F5344CB8AC3E}">
        <p14:creationId xmlns:p14="http://schemas.microsoft.com/office/powerpoint/2010/main" val="1215669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87275-66F4-4C53-9691-ACED22A6F59C}"/>
              </a:ext>
            </a:extLst>
          </p:cNvPr>
          <p:cNvSpPr>
            <a:spLocks noGrp="1"/>
          </p:cNvSpPr>
          <p:nvPr>
            <p:ph type="ctrTitle"/>
          </p:nvPr>
        </p:nvSpPr>
        <p:spPr>
          <a:xfrm>
            <a:off x="630181" y="3611137"/>
            <a:ext cx="6560330" cy="981645"/>
          </a:xfrm>
        </p:spPr>
        <p:txBody>
          <a:bodyPr lIns="91440" tIns="45720" rIns="91440" bIns="45720" anchor="b">
            <a:normAutofit fontScale="90000"/>
          </a:bodyPr>
          <a:lstStyle/>
          <a:p>
            <a:r>
              <a:rPr lang="en-US"/>
              <a:t>(888) 626-0605 </a:t>
            </a:r>
            <a:r>
              <a:rPr lang="en-US" u="sng">
                <a:hlinkClick r:id="rId2">
                  <a:extLst>
                    <a:ext uri="{A12FA001-AC4F-418D-AE19-62706E023703}">
                      <ahyp:hlinkClr xmlns:ahyp="http://schemas.microsoft.com/office/drawing/2018/hyperlinkcolor" val="tx"/>
                    </a:ext>
                  </a:extLst>
                </a:hlinkClick>
              </a:rPr>
              <a:t>DNRS</a:t>
            </a:r>
            <a:r>
              <a:rPr lang="en-US" u="sng">
                <a:hlinkClick r:id="rId3">
                  <a:extLst>
                    <a:ext uri="{A12FA001-AC4F-418D-AE19-62706E023703}">
                      <ahyp:hlinkClr xmlns:ahyp="http://schemas.microsoft.com/office/drawing/2018/hyperlinkcolor" val="tx"/>
                    </a:ext>
                  </a:extLst>
                </a:hlinkClick>
              </a:rPr>
              <a:t>tellaPFAS@wisconsin.gov</a:t>
            </a:r>
            <a:br>
              <a:rPr lang="en-US" u="sng"/>
            </a:br>
            <a:endParaRPr lang="en-US"/>
          </a:p>
        </p:txBody>
      </p:sp>
    </p:spTree>
    <p:extLst>
      <p:ext uri="{BB962C8B-B14F-4D97-AF65-F5344CB8AC3E}">
        <p14:creationId xmlns:p14="http://schemas.microsoft.com/office/powerpoint/2010/main" val="364641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5736-267F-4476-6ECF-2AEE173B95A3}"/>
              </a:ext>
            </a:extLst>
          </p:cNvPr>
          <p:cNvSpPr>
            <a:spLocks noGrp="1"/>
          </p:cNvSpPr>
          <p:nvPr>
            <p:ph type="title"/>
          </p:nvPr>
        </p:nvSpPr>
        <p:spPr/>
        <p:txBody>
          <a:bodyPr>
            <a:normAutofit/>
          </a:bodyPr>
          <a:lstStyle/>
          <a:p>
            <a:r>
              <a:rPr lang="en-US" sz="4800">
                <a:latin typeface="Anton" pitchFamily="2" charset="0"/>
              </a:rPr>
              <a:t>Private Well Expanded Sampling Effort</a:t>
            </a:r>
          </a:p>
        </p:txBody>
      </p:sp>
      <p:sp>
        <p:nvSpPr>
          <p:cNvPr id="3" name="Content Placeholder 2">
            <a:extLst>
              <a:ext uri="{FF2B5EF4-FFF2-40B4-BE49-F238E27FC236}">
                <a16:creationId xmlns:a16="http://schemas.microsoft.com/office/drawing/2014/main" id="{8C31FD09-38CC-44E9-B346-1F199093E6E5}"/>
              </a:ext>
            </a:extLst>
          </p:cNvPr>
          <p:cNvSpPr>
            <a:spLocks noGrp="1"/>
          </p:cNvSpPr>
          <p:nvPr>
            <p:ph sz="half" idx="1"/>
          </p:nvPr>
        </p:nvSpPr>
        <p:spPr>
          <a:xfrm>
            <a:off x="393989" y="2341419"/>
            <a:ext cx="7070840" cy="2490353"/>
          </a:xfrm>
        </p:spPr>
        <p:txBody>
          <a:bodyPr vert="horz" lIns="91440" tIns="45720" rIns="91440" bIns="45720" rtlCol="0" anchor="t">
            <a:normAutofit/>
          </a:bodyPr>
          <a:lstStyle/>
          <a:p>
            <a:r>
              <a:rPr lang="en-US">
                <a:latin typeface="Fira Sans" panose="020B0503050000020004" pitchFamily="34" charset="0"/>
              </a:rPr>
              <a:t>Private well PFAS sampling efforts in and around the Town of Stella</a:t>
            </a:r>
          </a:p>
          <a:p>
            <a:pPr marL="457200" lvl="1" indent="0">
              <a:buNone/>
            </a:pPr>
            <a:endParaRPr lang="en-US">
              <a:latin typeface="Fira Sans" panose="020B0503050000020004" pitchFamily="34" charset="0"/>
            </a:endParaRPr>
          </a:p>
          <a:p>
            <a:r>
              <a:rPr lang="en-US">
                <a:latin typeface="Fira Sans"/>
              </a:rPr>
              <a:t>Additional sampling underway in Oneida County in partnership with EPA</a:t>
            </a:r>
            <a:endParaRPr lang="en-US">
              <a:latin typeface="Fira Sans" panose="020B0503050000020004" pitchFamily="34" charset="0"/>
            </a:endParaRPr>
          </a:p>
        </p:txBody>
      </p:sp>
      <p:grpSp>
        <p:nvGrpSpPr>
          <p:cNvPr id="8" name="Group 7">
            <a:extLst>
              <a:ext uri="{FF2B5EF4-FFF2-40B4-BE49-F238E27FC236}">
                <a16:creationId xmlns:a16="http://schemas.microsoft.com/office/drawing/2014/main" id="{3E451A66-E8BA-9D51-EF41-7D7D8D7B135C}"/>
              </a:ext>
            </a:extLst>
          </p:cNvPr>
          <p:cNvGrpSpPr/>
          <p:nvPr/>
        </p:nvGrpSpPr>
        <p:grpSpPr>
          <a:xfrm>
            <a:off x="7589693" y="2026227"/>
            <a:ext cx="4577650" cy="2805545"/>
            <a:chOff x="7793643" y="2657994"/>
            <a:chExt cx="4577650" cy="2805545"/>
          </a:xfrm>
        </p:grpSpPr>
        <p:pic>
          <p:nvPicPr>
            <p:cNvPr id="5" name="Picture 4">
              <a:extLst>
                <a:ext uri="{FF2B5EF4-FFF2-40B4-BE49-F238E27FC236}">
                  <a16:creationId xmlns:a16="http://schemas.microsoft.com/office/drawing/2014/main" id="{89109B69-E920-E253-2AA4-B67AF7E38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643" y="2657994"/>
              <a:ext cx="4208318" cy="2805545"/>
            </a:xfrm>
            <a:prstGeom prst="rect">
              <a:avLst/>
            </a:prstGeom>
          </p:spPr>
        </p:pic>
        <p:sp>
          <p:nvSpPr>
            <p:cNvPr id="7" name="TextBox 6">
              <a:extLst>
                <a:ext uri="{FF2B5EF4-FFF2-40B4-BE49-F238E27FC236}">
                  <a16:creationId xmlns:a16="http://schemas.microsoft.com/office/drawing/2014/main" id="{AB10EC59-A9E0-F48C-757E-556126C8FC6F}"/>
                </a:ext>
              </a:extLst>
            </p:cNvPr>
            <p:cNvSpPr txBox="1"/>
            <p:nvPr/>
          </p:nvSpPr>
          <p:spPr>
            <a:xfrm rot="16200000">
              <a:off x="12094261" y="4965327"/>
              <a:ext cx="184731" cy="369332"/>
            </a:xfrm>
            <a:prstGeom prst="rect">
              <a:avLst/>
            </a:prstGeom>
            <a:noFill/>
          </p:spPr>
          <p:txBody>
            <a:bodyPr wrap="none" lIns="91440" tIns="45720" rIns="91440" bIns="45720" rtlCol="0" anchor="t">
              <a:spAutoFit/>
            </a:bodyPr>
            <a:lstStyle/>
            <a:p>
              <a:endParaRPr lang="en-US">
                <a:latin typeface="Fira Sans" panose="020B0503050000020004" pitchFamily="34" charset="0"/>
              </a:endParaRPr>
            </a:p>
          </p:txBody>
        </p:sp>
      </p:grpSp>
    </p:spTree>
    <p:extLst>
      <p:ext uri="{BB962C8B-B14F-4D97-AF65-F5344CB8AC3E}">
        <p14:creationId xmlns:p14="http://schemas.microsoft.com/office/powerpoint/2010/main" val="326277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5736-267F-4476-6ECF-2AEE173B95A3}"/>
              </a:ext>
            </a:extLst>
          </p:cNvPr>
          <p:cNvSpPr>
            <a:spLocks noGrp="1"/>
          </p:cNvSpPr>
          <p:nvPr>
            <p:ph type="title"/>
          </p:nvPr>
        </p:nvSpPr>
        <p:spPr/>
        <p:txBody>
          <a:bodyPr>
            <a:normAutofit/>
          </a:bodyPr>
          <a:lstStyle/>
          <a:p>
            <a:r>
              <a:rPr lang="en-US" sz="4800">
                <a:latin typeface="Anton" pitchFamily="2" charset="0"/>
              </a:rPr>
              <a:t>Private Well Expanded Sampling Effort</a:t>
            </a:r>
          </a:p>
        </p:txBody>
      </p:sp>
      <p:sp>
        <p:nvSpPr>
          <p:cNvPr id="6" name="Content Placeholder 5">
            <a:extLst>
              <a:ext uri="{FF2B5EF4-FFF2-40B4-BE49-F238E27FC236}">
                <a16:creationId xmlns:a16="http://schemas.microsoft.com/office/drawing/2014/main" id="{C3213681-D044-D0C8-6CF4-24F47AA9BE9F}"/>
              </a:ext>
            </a:extLst>
          </p:cNvPr>
          <p:cNvSpPr>
            <a:spLocks noGrp="1"/>
          </p:cNvSpPr>
          <p:nvPr>
            <p:ph sz="half" idx="1"/>
          </p:nvPr>
        </p:nvSpPr>
        <p:spPr>
          <a:xfrm>
            <a:off x="838199" y="1825625"/>
            <a:ext cx="6920345" cy="3591502"/>
          </a:xfrm>
        </p:spPr>
        <p:txBody>
          <a:bodyPr>
            <a:normAutofit fontScale="85000" lnSpcReduction="10000"/>
          </a:bodyPr>
          <a:lstStyle/>
          <a:p>
            <a:r>
              <a:rPr lang="en-US">
                <a:latin typeface="Fira Sans" panose="020B0503050000020004" pitchFamily="34" charset="0"/>
              </a:rPr>
              <a:t>Residences will be notified of sampling results</a:t>
            </a:r>
          </a:p>
          <a:p>
            <a:endParaRPr lang="en-US">
              <a:latin typeface="Fira Sans" panose="020B0503050000020004" pitchFamily="34" charset="0"/>
            </a:endParaRPr>
          </a:p>
          <a:p>
            <a:r>
              <a:rPr lang="en-US">
                <a:latin typeface="Fira Sans" panose="020B0503050000020004" pitchFamily="34" charset="0"/>
              </a:rPr>
              <a:t>Residences with PFAS detected above Department of Health Services’ (DHS) recommended health guidelines will receive a Health Advisory Letter</a:t>
            </a:r>
          </a:p>
          <a:p>
            <a:endParaRPr lang="en-US">
              <a:latin typeface="Fira Sans" panose="020B0503050000020004" pitchFamily="34" charset="0"/>
            </a:endParaRPr>
          </a:p>
          <a:p>
            <a:r>
              <a:rPr lang="en-US">
                <a:latin typeface="Fira Sans" panose="020B0503050000020004" pitchFamily="34" charset="0"/>
              </a:rPr>
              <a:t>Health Advisory Letters make a residence eligible for temporary emergency water paid for by the DNR</a:t>
            </a:r>
          </a:p>
          <a:p>
            <a:endParaRPr lang="en-US">
              <a:latin typeface="Fira Sans" panose="020B0503050000020004" pitchFamily="34" charset="0"/>
            </a:endParaRPr>
          </a:p>
        </p:txBody>
      </p:sp>
      <p:pic>
        <p:nvPicPr>
          <p:cNvPr id="3" name="a659c9b3-5185-4fa1-89d9-b2b9a2d30391" descr="Image">
            <a:extLst>
              <a:ext uri="{FF2B5EF4-FFF2-40B4-BE49-F238E27FC236}">
                <a16:creationId xmlns:a16="http://schemas.microsoft.com/office/drawing/2014/main" id="{A472E9C6-932B-0997-EDB2-F9A763BE22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68841" y="1502718"/>
            <a:ext cx="391968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04B1397-F7C6-D49F-FD89-1FC6BB40B6EA}"/>
              </a:ext>
            </a:extLst>
          </p:cNvPr>
          <p:cNvSpPr txBox="1"/>
          <p:nvPr/>
        </p:nvSpPr>
        <p:spPr>
          <a:xfrm rot="16200000">
            <a:off x="10266034" y="3969954"/>
            <a:ext cx="350659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a:ln>
                  <a:noFill/>
                </a:ln>
                <a:solidFill>
                  <a:prstClr val="black"/>
                </a:solidFill>
                <a:effectLst/>
                <a:uLnTx/>
                <a:uFillTx/>
                <a:latin typeface="Fira Sans" panose="020B0503050000020004" pitchFamily="34" charset="0"/>
              </a:rPr>
              <a:t>Wood Environment and Infrastructure Solutions </a:t>
            </a:r>
          </a:p>
        </p:txBody>
      </p:sp>
    </p:spTree>
    <p:extLst>
      <p:ext uri="{BB962C8B-B14F-4D97-AF65-F5344CB8AC3E}">
        <p14:creationId xmlns:p14="http://schemas.microsoft.com/office/powerpoint/2010/main" val="207399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052EC5-EFF9-4C3B-8E1E-85BA83462F13}"/>
              </a:ext>
            </a:extLst>
          </p:cNvPr>
          <p:cNvSpPr>
            <a:spLocks noGrp="1"/>
          </p:cNvSpPr>
          <p:nvPr>
            <p:ph type="title"/>
          </p:nvPr>
        </p:nvSpPr>
        <p:spPr>
          <a:xfrm>
            <a:off x="399208" y="38782"/>
            <a:ext cx="10515600" cy="1325563"/>
          </a:xfrm>
        </p:spPr>
        <p:txBody>
          <a:bodyPr>
            <a:normAutofit/>
          </a:bodyPr>
          <a:lstStyle/>
          <a:p>
            <a:r>
              <a:rPr lang="en-US" sz="4800">
                <a:latin typeface="Anton"/>
              </a:rPr>
              <a:t>Private Well Sampling</a:t>
            </a:r>
          </a:p>
        </p:txBody>
      </p:sp>
      <p:sp>
        <p:nvSpPr>
          <p:cNvPr id="2" name="TextBox 1">
            <a:extLst>
              <a:ext uri="{FF2B5EF4-FFF2-40B4-BE49-F238E27FC236}">
                <a16:creationId xmlns:a16="http://schemas.microsoft.com/office/drawing/2014/main" id="{9CCDD1E2-72CB-CEEC-DBC4-B74EE6554275}"/>
              </a:ext>
            </a:extLst>
          </p:cNvPr>
          <p:cNvSpPr txBox="1"/>
          <p:nvPr/>
        </p:nvSpPr>
        <p:spPr>
          <a:xfrm>
            <a:off x="399208" y="1262511"/>
            <a:ext cx="110680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ira Sans"/>
                <a:ea typeface="+mn-ea"/>
                <a:cs typeface="+mn-cs"/>
              </a:rPr>
              <a:t>As of </a:t>
            </a:r>
            <a:r>
              <a:rPr kumimoji="0" lang="en-US" sz="2400" b="1" i="0" u="none" strike="noStrike" kern="1200" cap="none" spc="0" normalizeH="0" baseline="0" noProof="0">
                <a:ln>
                  <a:noFill/>
                </a:ln>
                <a:solidFill>
                  <a:prstClr val="black"/>
                </a:solidFill>
                <a:effectLst/>
                <a:uLnTx/>
                <a:uFillTx/>
                <a:latin typeface="Fira Sans"/>
                <a:ea typeface="+mn-ea"/>
                <a:cs typeface="+mn-cs"/>
              </a:rPr>
              <a:t>June 20, 2025,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Fira Sans"/>
                <a:ea typeface="+mn-ea"/>
                <a:cs typeface="+mn-cs"/>
              </a:rPr>
              <a:t>241 private wells </a:t>
            </a:r>
            <a:r>
              <a:rPr kumimoji="0" lang="en-US" sz="2400" b="0" i="0" u="none" strike="noStrike" kern="1200" cap="none" spc="0" normalizeH="0" baseline="0" noProof="0">
                <a:ln>
                  <a:noFill/>
                </a:ln>
                <a:solidFill>
                  <a:prstClr val="black"/>
                </a:solidFill>
                <a:effectLst/>
                <a:uLnTx/>
                <a:uFillTx/>
                <a:latin typeface="Fira Sans"/>
                <a:ea typeface="+mn-ea"/>
                <a:cs typeface="+mn-cs"/>
              </a:rPr>
              <a:t>have been sampled for PFAS</a:t>
            </a:r>
          </a:p>
        </p:txBody>
      </p:sp>
      <p:sp>
        <p:nvSpPr>
          <p:cNvPr id="7" name="TextBox 6">
            <a:extLst>
              <a:ext uri="{FF2B5EF4-FFF2-40B4-BE49-F238E27FC236}">
                <a16:creationId xmlns:a16="http://schemas.microsoft.com/office/drawing/2014/main" id="{08B426FD-3EC7-C00F-8E15-0DF9CB2647C2}"/>
              </a:ext>
            </a:extLst>
          </p:cNvPr>
          <p:cNvSpPr txBox="1"/>
          <p:nvPr/>
        </p:nvSpPr>
        <p:spPr>
          <a:xfrm>
            <a:off x="344580" y="2248235"/>
            <a:ext cx="610194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prstClr val="black"/>
                </a:solidFill>
                <a:effectLst/>
                <a:uLnTx/>
                <a:uFillTx/>
                <a:latin typeface="Fira Sans"/>
                <a:ea typeface="+mn-ea"/>
                <a:cs typeface="+mn-cs"/>
              </a:rPr>
              <a:t>Breakdown of results:</a:t>
            </a:r>
            <a:endParaRPr kumimoji="0" lang="en-US" sz="2400" b="0" i="0" u="none" strike="noStrike" kern="1200" cap="none" spc="0" normalizeH="0" baseline="0" noProof="0">
              <a:ln>
                <a:noFill/>
              </a:ln>
              <a:solidFill>
                <a:prstClr val="black"/>
              </a:solidFill>
              <a:effectLst/>
              <a:uLnTx/>
              <a:uFillTx/>
              <a:latin typeface="Fira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r>
              <a:rPr kumimoji="0" lang="en-US" sz="2400" b="0" i="0" u="none" strike="noStrike" kern="1200" cap="none" spc="0" normalizeH="0" baseline="0" noProof="0">
                <a:ln>
                  <a:noFill/>
                </a:ln>
                <a:solidFill>
                  <a:prstClr val="black"/>
                </a:solidFill>
                <a:effectLst/>
                <a:uLnTx/>
                <a:uFillTx/>
                <a:latin typeface="Fira Sans"/>
                <a:ea typeface="+mn-ea"/>
                <a:cs typeface="+mn-cs"/>
              </a:rPr>
              <a:t>PFAS detected above DHS’ recommended health guidelines: </a:t>
            </a:r>
            <a:r>
              <a:rPr kumimoji="0" lang="en-US" sz="2400" b="1" i="0" u="none" strike="noStrike" kern="1200" cap="none" spc="0" normalizeH="0" baseline="0" noProof="0">
                <a:ln>
                  <a:noFill/>
                </a:ln>
                <a:solidFill>
                  <a:prstClr val="black"/>
                </a:solidFill>
                <a:effectLst/>
                <a:uLnTx/>
                <a:uFillTx/>
                <a:latin typeface="Fira Sans"/>
                <a:ea typeface="+mn-ea"/>
                <a:cs typeface="+mn-cs"/>
              </a:rPr>
              <a:t>88 private wells</a:t>
            </a:r>
            <a:endParaRPr kumimoji="0" lang="en-US" sz="2400" b="0" i="0" u="none" strike="noStrike" kern="1200" cap="none" spc="0" normalizeH="0" baseline="0" noProof="0">
              <a:ln>
                <a:noFill/>
              </a:ln>
              <a:solidFill>
                <a:prstClr val="black"/>
              </a:solidFill>
              <a:effectLst/>
              <a:uLnTx/>
              <a:uFillTx/>
              <a:latin typeface="Fira Sans"/>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a:ln>
                <a:noFill/>
              </a:ln>
              <a:solidFill>
                <a:prstClr val="black"/>
              </a:solidFill>
              <a:effectLst/>
              <a:uLnTx/>
              <a:uFillTx/>
              <a:latin typeface="Fira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r>
              <a:rPr kumimoji="0" lang="en-US" sz="2400" b="0" i="0" u="none" strike="noStrike" kern="1200" cap="none" spc="0" normalizeH="0" baseline="0" noProof="0">
                <a:ln>
                  <a:noFill/>
                </a:ln>
                <a:solidFill>
                  <a:prstClr val="black"/>
                </a:solidFill>
                <a:effectLst/>
                <a:uLnTx/>
                <a:uFillTx/>
                <a:latin typeface="Fira Sans"/>
                <a:ea typeface="+mn-ea"/>
                <a:cs typeface="+mn-cs"/>
              </a:rPr>
              <a:t>PFAS detected below DHS’ recommended health guidelines: </a:t>
            </a:r>
            <a:r>
              <a:rPr kumimoji="0" lang="en-US" sz="2400" b="1" i="0" u="none" strike="noStrike" kern="1200" cap="none" spc="0" normalizeH="0" baseline="0" noProof="0">
                <a:ln>
                  <a:noFill/>
                </a:ln>
                <a:solidFill>
                  <a:prstClr val="black"/>
                </a:solidFill>
                <a:effectLst/>
                <a:uLnTx/>
                <a:uFillTx/>
                <a:latin typeface="Fira Sans"/>
                <a:ea typeface="+mn-ea"/>
                <a:cs typeface="+mn-cs"/>
              </a:rPr>
              <a:t>39 private wells </a:t>
            </a:r>
            <a:endParaRPr kumimoji="0" lang="en-US" sz="2400" b="0" i="0" u="none" strike="noStrike" kern="1200" cap="none" spc="0" normalizeH="0" baseline="0" noProof="0">
              <a:ln>
                <a:noFill/>
              </a:ln>
              <a:solidFill>
                <a:prstClr val="black"/>
              </a:solidFill>
              <a:effectLst/>
              <a:uLnTx/>
              <a:uFillTx/>
              <a:latin typeface="Fira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endParaRPr kumimoji="0" lang="en-US" sz="2400" b="0" i="0" u="none" strike="noStrike" kern="1200" cap="none" spc="0" normalizeH="0" baseline="0" noProof="0">
              <a:ln>
                <a:noFill/>
              </a:ln>
              <a:solidFill>
                <a:prstClr val="black"/>
              </a:solidFill>
              <a:effectLst/>
              <a:uLnTx/>
              <a:uFillTx/>
              <a:latin typeface="Fira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r>
              <a:rPr kumimoji="0" lang="en-US" sz="2400" b="0" i="0" u="none" strike="noStrike" kern="1200" cap="none" spc="0" normalizeH="0" baseline="0" noProof="0">
                <a:ln>
                  <a:noFill/>
                </a:ln>
                <a:solidFill>
                  <a:prstClr val="black"/>
                </a:solidFill>
                <a:effectLst/>
                <a:uLnTx/>
                <a:uFillTx/>
                <a:latin typeface="Fira Sans"/>
                <a:ea typeface="+mn-ea"/>
                <a:cs typeface="+mn-cs"/>
              </a:rPr>
              <a:t>No detection for PFAS: </a:t>
            </a:r>
            <a:r>
              <a:rPr lang="en-US" sz="2400" b="1">
                <a:solidFill>
                  <a:prstClr val="black"/>
                </a:solidFill>
                <a:latin typeface="Fira Sans"/>
              </a:rPr>
              <a:t>114</a:t>
            </a:r>
            <a:r>
              <a:rPr kumimoji="0" lang="en-US" sz="2400" b="1" i="0" u="none" strike="noStrike" kern="1200" cap="none" spc="0" normalizeH="0" baseline="0" noProof="0">
                <a:ln>
                  <a:noFill/>
                </a:ln>
                <a:solidFill>
                  <a:prstClr val="black"/>
                </a:solidFill>
                <a:effectLst/>
                <a:uLnTx/>
                <a:uFillTx/>
                <a:latin typeface="Fira Sans"/>
                <a:ea typeface="+mn-ea"/>
                <a:cs typeface="+mn-cs"/>
              </a:rPr>
              <a:t> private wells</a:t>
            </a:r>
            <a:endPar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1026" name="Picture 2" descr="PFAS sampling results map of the Starks areas and the Town of Stella as of June 20, 2025.">
            <a:extLst>
              <a:ext uri="{FF2B5EF4-FFF2-40B4-BE49-F238E27FC236}">
                <a16:creationId xmlns:a16="http://schemas.microsoft.com/office/drawing/2014/main" id="{B7C8E891-F535-792D-E484-D8A6B5E6E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51" y="456333"/>
            <a:ext cx="444896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08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1BAC4-EF77-CEC3-3CE8-09BC67AB5D5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30CE93C-1332-9746-CEA3-83B27B259AAA}"/>
              </a:ext>
            </a:extLst>
          </p:cNvPr>
          <p:cNvSpPr>
            <a:spLocks noGrp="1"/>
          </p:cNvSpPr>
          <p:nvPr>
            <p:ph type="title"/>
          </p:nvPr>
        </p:nvSpPr>
        <p:spPr>
          <a:xfrm>
            <a:off x="399208" y="23542"/>
            <a:ext cx="10515600" cy="1325563"/>
          </a:xfrm>
        </p:spPr>
        <p:txBody>
          <a:bodyPr>
            <a:normAutofit/>
          </a:bodyPr>
          <a:lstStyle/>
          <a:p>
            <a:r>
              <a:rPr lang="en-US" sz="4800">
                <a:latin typeface="Anton"/>
              </a:rPr>
              <a:t>Private Well Sampling</a:t>
            </a:r>
          </a:p>
        </p:txBody>
      </p:sp>
      <p:sp>
        <p:nvSpPr>
          <p:cNvPr id="2" name="TextBox 1">
            <a:extLst>
              <a:ext uri="{FF2B5EF4-FFF2-40B4-BE49-F238E27FC236}">
                <a16:creationId xmlns:a16="http://schemas.microsoft.com/office/drawing/2014/main" id="{2F1A3A6E-749F-68C4-3830-73ED49D6CC43}"/>
              </a:ext>
            </a:extLst>
          </p:cNvPr>
          <p:cNvSpPr txBox="1"/>
          <p:nvPr/>
        </p:nvSpPr>
        <p:spPr>
          <a:xfrm>
            <a:off x="399208" y="1155831"/>
            <a:ext cx="652113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en-US" sz="3200">
                <a:solidFill>
                  <a:prstClr val="black"/>
                </a:solidFill>
                <a:latin typeface="Fira Sans" panose="020B0503050000020004" pitchFamily="34" charset="0"/>
              </a:rPr>
              <a:t>Well Type of 88 Private Wells Over DHS’ Recommended Health Guidelines:</a:t>
            </a:r>
          </a:p>
        </p:txBody>
      </p:sp>
      <p:sp>
        <p:nvSpPr>
          <p:cNvPr id="7" name="TextBox 6">
            <a:extLst>
              <a:ext uri="{FF2B5EF4-FFF2-40B4-BE49-F238E27FC236}">
                <a16:creationId xmlns:a16="http://schemas.microsoft.com/office/drawing/2014/main" id="{0C30BF2A-80EF-002A-2FAA-3D9FAE90ABAA}"/>
              </a:ext>
            </a:extLst>
          </p:cNvPr>
          <p:cNvSpPr txBox="1"/>
          <p:nvPr/>
        </p:nvSpPr>
        <p:spPr>
          <a:xfrm>
            <a:off x="818405" y="2965782"/>
            <a:ext cx="610194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a:buFont typeface="Arial" panose="020B0604020202020204" pitchFamily="34" charset="0"/>
              <a:buChar char="•"/>
              <a:defRPr/>
            </a:pPr>
            <a:r>
              <a:rPr lang="en-US" sz="2400">
                <a:solidFill>
                  <a:prstClr val="black"/>
                </a:solidFill>
                <a:latin typeface="Fira Sans" panose="020B0503050000020004" pitchFamily="34" charset="0"/>
              </a:rPr>
              <a:t>16 point </a:t>
            </a:r>
          </a:p>
          <a:p>
            <a:pPr marL="285750" lvl="0" indent="-285750">
              <a:buFont typeface="Arial" panose="020B0604020202020204" pitchFamily="34" charset="0"/>
              <a:buChar char="•"/>
              <a:defRPr/>
            </a:pPr>
            <a:r>
              <a:rPr lang="en-US" sz="2400">
                <a:solidFill>
                  <a:prstClr val="black"/>
                </a:solidFill>
                <a:latin typeface="Fira Sans" panose="020B0503050000020004" pitchFamily="34" charset="0"/>
              </a:rPr>
              <a:t>27 sand and gravel</a:t>
            </a:r>
          </a:p>
          <a:p>
            <a:pPr marL="285750" lvl="0" indent="-285750">
              <a:buFont typeface="Arial" panose="020B0604020202020204" pitchFamily="34" charset="0"/>
              <a:buChar char="•"/>
              <a:defRPr/>
            </a:pPr>
            <a:r>
              <a:rPr lang="en-US" sz="2400">
                <a:solidFill>
                  <a:prstClr val="black"/>
                </a:solidFill>
                <a:latin typeface="Fira Sans" panose="020B0503050000020004" pitchFamily="34" charset="0"/>
              </a:rPr>
              <a:t>25 bedrock</a:t>
            </a:r>
          </a:p>
          <a:p>
            <a:pPr marL="285750" lvl="0" indent="-285750">
              <a:buFont typeface="Arial" panose="020B0604020202020204" pitchFamily="34" charset="0"/>
              <a:buChar char="•"/>
              <a:defRPr/>
            </a:pPr>
            <a:r>
              <a:rPr lang="en-US" sz="2400">
                <a:solidFill>
                  <a:prstClr val="black"/>
                </a:solidFill>
                <a:latin typeface="Fira Sans" panose="020B0503050000020004" pitchFamily="34" charset="0"/>
              </a:rPr>
              <a:t>20 unknown</a:t>
            </a:r>
          </a:p>
        </p:txBody>
      </p:sp>
      <p:pic>
        <p:nvPicPr>
          <p:cNvPr id="4" name="Picture 3" descr="A picture containing tree, outdoor, red">
            <a:extLst>
              <a:ext uri="{FF2B5EF4-FFF2-40B4-BE49-F238E27FC236}">
                <a16:creationId xmlns:a16="http://schemas.microsoft.com/office/drawing/2014/main" id="{5893E09F-8949-EA33-983D-BC4F10E5E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828069" y="1080716"/>
            <a:ext cx="5673970" cy="4255477"/>
          </a:xfrm>
          <a:prstGeom prst="rect">
            <a:avLst/>
          </a:prstGeom>
        </p:spPr>
      </p:pic>
    </p:spTree>
    <p:extLst>
      <p:ext uri="{BB962C8B-B14F-4D97-AF65-F5344CB8AC3E}">
        <p14:creationId xmlns:p14="http://schemas.microsoft.com/office/powerpoint/2010/main" val="88944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052EC5-EFF9-4C3B-8E1E-85BA83462F13}"/>
              </a:ext>
            </a:extLst>
          </p:cNvPr>
          <p:cNvSpPr>
            <a:spLocks noGrp="1"/>
          </p:cNvSpPr>
          <p:nvPr>
            <p:ph type="title"/>
          </p:nvPr>
        </p:nvSpPr>
        <p:spPr/>
        <p:txBody>
          <a:bodyPr>
            <a:normAutofit/>
          </a:bodyPr>
          <a:lstStyle/>
          <a:p>
            <a:r>
              <a:rPr lang="en-US" sz="4800">
                <a:latin typeface="Anton"/>
              </a:rPr>
              <a:t>Resources For Impacted Private Wells </a:t>
            </a:r>
            <a:endParaRPr lang="en-US">
              <a:latin typeface="Anton"/>
            </a:endParaRPr>
          </a:p>
        </p:txBody>
      </p:sp>
      <p:sp>
        <p:nvSpPr>
          <p:cNvPr id="4" name="Content Placeholder 3">
            <a:extLst>
              <a:ext uri="{FF2B5EF4-FFF2-40B4-BE49-F238E27FC236}">
                <a16:creationId xmlns:a16="http://schemas.microsoft.com/office/drawing/2014/main" id="{38170729-CC88-16CD-1252-3CC00870C9E7}"/>
              </a:ext>
            </a:extLst>
          </p:cNvPr>
          <p:cNvSpPr>
            <a:spLocks noGrp="1"/>
          </p:cNvSpPr>
          <p:nvPr>
            <p:ph idx="1"/>
          </p:nvPr>
        </p:nvSpPr>
        <p:spPr/>
        <p:txBody>
          <a:bodyPr vert="horz" lIns="91440" tIns="45720" rIns="91440" bIns="45720" rtlCol="0" anchor="t">
            <a:normAutofit lnSpcReduction="10000"/>
          </a:bodyPr>
          <a:lstStyle/>
          <a:p>
            <a:r>
              <a:rPr lang="en-US" sz="3600">
                <a:latin typeface="Fira Sans"/>
              </a:rPr>
              <a:t>Well recommendation</a:t>
            </a:r>
          </a:p>
          <a:p>
            <a:endParaRPr lang="en-US" sz="3600">
              <a:latin typeface="Fira Sans"/>
            </a:endParaRPr>
          </a:p>
          <a:p>
            <a:r>
              <a:rPr lang="en-US" sz="3600">
                <a:latin typeface="Fira Sans"/>
              </a:rPr>
              <a:t>Well Compensation Grant Program</a:t>
            </a:r>
          </a:p>
          <a:p>
            <a:endParaRPr lang="en-US" sz="3600">
              <a:latin typeface="Fira Sans"/>
            </a:endParaRPr>
          </a:p>
          <a:p>
            <a:r>
              <a:rPr lang="en-US" sz="3600">
                <a:latin typeface="Fira Sans"/>
              </a:rPr>
              <a:t>Treatment options</a:t>
            </a:r>
          </a:p>
          <a:p>
            <a:pPr lvl="1"/>
            <a:r>
              <a:rPr lang="en-US" sz="3200">
                <a:latin typeface="Fira Sans"/>
              </a:rPr>
              <a:t>Reverse osmosis</a:t>
            </a:r>
          </a:p>
          <a:p>
            <a:pPr lvl="1"/>
            <a:r>
              <a:rPr lang="en-US" sz="3200">
                <a:latin typeface="Fira Sans"/>
              </a:rPr>
              <a:t>Ion exchange</a:t>
            </a:r>
          </a:p>
          <a:p>
            <a:pPr lvl="1"/>
            <a:r>
              <a:rPr lang="en-US" sz="3200">
                <a:latin typeface="Fira Sans"/>
              </a:rPr>
              <a:t>Granulated activated charcoal (GAC)</a:t>
            </a:r>
          </a:p>
        </p:txBody>
      </p:sp>
    </p:spTree>
    <p:extLst>
      <p:ext uri="{BB962C8B-B14F-4D97-AF65-F5344CB8AC3E}">
        <p14:creationId xmlns:p14="http://schemas.microsoft.com/office/powerpoint/2010/main" val="88422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983B-0651-2BA5-735A-115E6017BABB}"/>
              </a:ext>
            </a:extLst>
          </p:cNvPr>
          <p:cNvSpPr>
            <a:spLocks noGrp="1"/>
          </p:cNvSpPr>
          <p:nvPr>
            <p:ph type="title"/>
          </p:nvPr>
        </p:nvSpPr>
        <p:spPr/>
        <p:txBody>
          <a:bodyPr>
            <a:normAutofit/>
          </a:bodyPr>
          <a:lstStyle/>
          <a:p>
            <a:r>
              <a:rPr lang="en-US" sz="4800">
                <a:latin typeface="Anton" pitchFamily="2" charset="0"/>
              </a:rPr>
              <a:t>Assistance To The Community</a:t>
            </a:r>
          </a:p>
        </p:txBody>
      </p:sp>
      <p:sp>
        <p:nvSpPr>
          <p:cNvPr id="3" name="Content Placeholder 2">
            <a:extLst>
              <a:ext uri="{FF2B5EF4-FFF2-40B4-BE49-F238E27FC236}">
                <a16:creationId xmlns:a16="http://schemas.microsoft.com/office/drawing/2014/main" id="{E1D394BB-21EA-DD8F-B8DE-0BB806037F6E}"/>
              </a:ext>
            </a:extLst>
          </p:cNvPr>
          <p:cNvSpPr>
            <a:spLocks noGrp="1"/>
          </p:cNvSpPr>
          <p:nvPr>
            <p:ph idx="1"/>
          </p:nvPr>
        </p:nvSpPr>
        <p:spPr/>
        <p:txBody>
          <a:bodyPr>
            <a:normAutofit fontScale="77500" lnSpcReduction="20000"/>
          </a:bodyPr>
          <a:lstStyle/>
          <a:p>
            <a:pPr marL="0" indent="0">
              <a:buNone/>
            </a:pPr>
            <a:r>
              <a:rPr lang="en-US" sz="3800" b="1">
                <a:latin typeface="Fira Sans" panose="020B0503050000020004" pitchFamily="34" charset="0"/>
              </a:rPr>
              <a:t>29 awards to impacted homeowners in Town of Stella</a:t>
            </a:r>
          </a:p>
          <a:p>
            <a:r>
              <a:rPr lang="en-US" sz="3300">
                <a:latin typeface="Fira Sans" panose="020B0503050000020004" pitchFamily="34" charset="0"/>
              </a:rPr>
              <a:t>25 replacement wells</a:t>
            </a:r>
          </a:p>
          <a:p>
            <a:r>
              <a:rPr lang="en-US" sz="3300">
                <a:latin typeface="Fira Sans" panose="020B0503050000020004" pitchFamily="34" charset="0"/>
              </a:rPr>
              <a:t>4 treatment systems</a:t>
            </a:r>
          </a:p>
          <a:p>
            <a:pPr marL="0" indent="0">
              <a:buNone/>
            </a:pPr>
            <a:endParaRPr lang="en-US" b="1">
              <a:latin typeface="Fira Sans" panose="020B0503050000020004" pitchFamily="34" charset="0"/>
            </a:endParaRPr>
          </a:p>
          <a:p>
            <a:pPr marL="0" indent="0">
              <a:buNone/>
            </a:pPr>
            <a:r>
              <a:rPr lang="en-US" sz="3800" b="1">
                <a:latin typeface="Fira Sans" panose="020B0503050000020004" pitchFamily="34" charset="0"/>
              </a:rPr>
              <a:t>Award activities</a:t>
            </a:r>
          </a:p>
          <a:p>
            <a:r>
              <a:rPr lang="en-US" sz="3300">
                <a:latin typeface="Fira Sans" panose="020B0503050000020004" pitchFamily="34" charset="0"/>
              </a:rPr>
              <a:t>25 projects have completed work and submitted for reimbursement</a:t>
            </a:r>
          </a:p>
          <a:p>
            <a:r>
              <a:rPr lang="en-US" sz="3300">
                <a:latin typeface="Fira Sans" panose="020B0503050000020004" pitchFamily="34" charset="0"/>
              </a:rPr>
              <a:t>4 projects are active</a:t>
            </a:r>
          </a:p>
          <a:p>
            <a:r>
              <a:rPr lang="en-US" sz="3300">
                <a:latin typeface="Fira Sans" panose="020B0503050000020004" pitchFamily="34" charset="0"/>
              </a:rPr>
              <a:t>3 projects are under review</a:t>
            </a:r>
          </a:p>
          <a:p>
            <a:endParaRPr lang="en-US">
              <a:latin typeface="Fira Sans" panose="020B0503050000020004" pitchFamily="34" charset="0"/>
            </a:endParaRPr>
          </a:p>
          <a:p>
            <a:pPr marL="0" indent="0">
              <a:buNone/>
            </a:pPr>
            <a:r>
              <a:rPr lang="en-US">
                <a:latin typeface="Fira Sans" panose="020B0503050000020004" pitchFamily="34" charset="0"/>
              </a:rPr>
              <a:t>	</a:t>
            </a:r>
          </a:p>
        </p:txBody>
      </p:sp>
    </p:spTree>
    <p:extLst>
      <p:ext uri="{BB962C8B-B14F-4D97-AF65-F5344CB8AC3E}">
        <p14:creationId xmlns:p14="http://schemas.microsoft.com/office/powerpoint/2010/main" val="44304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A92F-9666-6DEC-4FBD-5223CBB5F4B4}"/>
              </a:ext>
            </a:extLst>
          </p:cNvPr>
          <p:cNvSpPr>
            <a:spLocks noGrp="1"/>
          </p:cNvSpPr>
          <p:nvPr>
            <p:ph type="title"/>
          </p:nvPr>
        </p:nvSpPr>
        <p:spPr/>
        <p:txBody>
          <a:bodyPr>
            <a:normAutofit/>
          </a:bodyPr>
          <a:lstStyle/>
          <a:p>
            <a:r>
              <a:rPr lang="en-US" sz="4800">
                <a:latin typeface="Anton" pitchFamily="2" charset="0"/>
              </a:rPr>
              <a:t>Well Success Stories </a:t>
            </a:r>
          </a:p>
        </p:txBody>
      </p:sp>
      <p:sp>
        <p:nvSpPr>
          <p:cNvPr id="5" name="TextBox 4">
            <a:extLst>
              <a:ext uri="{FF2B5EF4-FFF2-40B4-BE49-F238E27FC236}">
                <a16:creationId xmlns:a16="http://schemas.microsoft.com/office/drawing/2014/main" id="{4CF99A85-B948-50BC-811A-ED4CDE6E13CF}"/>
              </a:ext>
            </a:extLst>
          </p:cNvPr>
          <p:cNvSpPr txBox="1"/>
          <p:nvPr/>
        </p:nvSpPr>
        <p:spPr>
          <a:xfrm>
            <a:off x="14762374" y="-2281433"/>
            <a:ext cx="57867" cy="1449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pic>
        <p:nvPicPr>
          <p:cNvPr id="1026" name="Picture 2" descr="Drinking Water and Groundwater IStock Photos">
            <a:extLst>
              <a:ext uri="{FF2B5EF4-FFF2-40B4-BE49-F238E27FC236}">
                <a16:creationId xmlns:a16="http://schemas.microsoft.com/office/drawing/2014/main" id="{A32E42AE-667F-EBC0-6E9C-DB9E7100D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316" y="1476490"/>
            <a:ext cx="4027684" cy="3275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3CDA7A-4BE8-9FDC-2DEA-1F64139CAFB4}"/>
              </a:ext>
            </a:extLst>
          </p:cNvPr>
          <p:cNvSpPr txBox="1"/>
          <p:nvPr/>
        </p:nvSpPr>
        <p:spPr>
          <a:xfrm>
            <a:off x="10561756" y="4621535"/>
            <a:ext cx="1584088" cy="261610"/>
          </a:xfrm>
          <a:prstGeom prst="rect">
            <a:avLst/>
          </a:prstGeom>
          <a:noFill/>
        </p:spPr>
        <p:txBody>
          <a:bodyPr wrap="square" rtlCol="0">
            <a:spAutoFit/>
          </a:bodyPr>
          <a:lstStyle/>
          <a:p>
            <a:r>
              <a:rPr lang="en-US" sz="1100">
                <a:latin typeface="Fira Sans" panose="020B0503050000020004" pitchFamily="34" charset="0"/>
              </a:rPr>
              <a:t>iStock/Mariya </a:t>
            </a:r>
            <a:r>
              <a:rPr lang="en-US" sz="1100" err="1">
                <a:latin typeface="Fira Sans" panose="020B0503050000020004" pitchFamily="34" charset="0"/>
              </a:rPr>
              <a:t>Palkina</a:t>
            </a:r>
            <a:endParaRPr lang="en-US" sz="1100">
              <a:latin typeface="Fira Sans" panose="020B0503050000020004" pitchFamily="34" charset="0"/>
            </a:endParaRPr>
          </a:p>
        </p:txBody>
      </p:sp>
      <p:sp>
        <p:nvSpPr>
          <p:cNvPr id="8" name="Content Placeholder 2">
            <a:extLst>
              <a:ext uri="{FF2B5EF4-FFF2-40B4-BE49-F238E27FC236}">
                <a16:creationId xmlns:a16="http://schemas.microsoft.com/office/drawing/2014/main" id="{0F7B0612-4770-07EA-78E1-BBF328E52115}"/>
              </a:ext>
            </a:extLst>
          </p:cNvPr>
          <p:cNvSpPr txBox="1">
            <a:spLocks/>
          </p:cNvSpPr>
          <p:nvPr/>
        </p:nvSpPr>
        <p:spPr>
          <a:xfrm>
            <a:off x="449799" y="1550748"/>
            <a:ext cx="7812749" cy="3875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latin typeface="Fira Sans"/>
              </a:rPr>
              <a:t>22 wells have been installed utilizing the Town of Stella well recommendation</a:t>
            </a:r>
          </a:p>
          <a:p>
            <a:pPr marL="0" indent="0">
              <a:buFont typeface="Arial" panose="020B0604020202020204" pitchFamily="34" charset="0"/>
              <a:buNone/>
            </a:pPr>
            <a:endParaRPr lang="en-US" sz="3200">
              <a:latin typeface="Fira Sans"/>
            </a:endParaRPr>
          </a:p>
          <a:p>
            <a:pPr lvl="1"/>
            <a:r>
              <a:rPr lang="en-US" sz="2800">
                <a:latin typeface="Fira Sans"/>
              </a:rPr>
              <a:t>8 wells have no detection of PFAS</a:t>
            </a:r>
          </a:p>
          <a:p>
            <a:pPr lvl="1"/>
            <a:r>
              <a:rPr lang="en-US" sz="2800">
                <a:latin typeface="Fira Sans"/>
              </a:rPr>
              <a:t>11 wells significantly reduced initial PFAS levels</a:t>
            </a:r>
          </a:p>
          <a:p>
            <a:pPr lvl="1"/>
            <a:r>
              <a:rPr lang="en-US" sz="2800">
                <a:latin typeface="Fira Sans"/>
              </a:rPr>
              <a:t>3 wells had additional treatment installed </a:t>
            </a:r>
            <a:endParaRPr lang="en-US" sz="2600">
              <a:latin typeface="Fira Sans" panose="020B0503050000020004" pitchFamily="34" charset="0"/>
            </a:endParaRPr>
          </a:p>
        </p:txBody>
      </p:sp>
    </p:spTree>
    <p:extLst>
      <p:ext uri="{BB962C8B-B14F-4D97-AF65-F5344CB8AC3E}">
        <p14:creationId xmlns:p14="http://schemas.microsoft.com/office/powerpoint/2010/main" val="225321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A0E20-7FB0-A8A0-5809-C3FF8E9E2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00C43-ECDC-CBE7-7DB9-40E36A7B4EC7}"/>
              </a:ext>
            </a:extLst>
          </p:cNvPr>
          <p:cNvSpPr>
            <a:spLocks noGrp="1"/>
          </p:cNvSpPr>
          <p:nvPr>
            <p:ph type="title"/>
          </p:nvPr>
        </p:nvSpPr>
        <p:spPr/>
        <p:txBody>
          <a:bodyPr/>
          <a:lstStyle/>
          <a:p>
            <a:pPr algn="ctr"/>
            <a:r>
              <a:rPr lang="en-US">
                <a:latin typeface="Anton" pitchFamily="2" charset="0"/>
                <a:cs typeface="Calibri"/>
              </a:rPr>
              <a:t>Consumption Advisories</a:t>
            </a:r>
            <a:endParaRPr lang="en-US">
              <a:latin typeface="Anton" pitchFamily="2" charset="0"/>
              <a:cs typeface="Calibri" panose="020F0502020204030204" pitchFamily="34" charset="0"/>
            </a:endParaRPr>
          </a:p>
        </p:txBody>
      </p:sp>
      <p:sp>
        <p:nvSpPr>
          <p:cNvPr id="3" name="TextBox 2">
            <a:extLst>
              <a:ext uri="{FF2B5EF4-FFF2-40B4-BE49-F238E27FC236}">
                <a16:creationId xmlns:a16="http://schemas.microsoft.com/office/drawing/2014/main" id="{2CCBDAE8-03F3-ABC8-B0A7-C45D65A7C743}"/>
              </a:ext>
            </a:extLst>
          </p:cNvPr>
          <p:cNvSpPr txBox="1"/>
          <p:nvPr/>
        </p:nvSpPr>
        <p:spPr>
          <a:xfrm>
            <a:off x="167639" y="1747216"/>
            <a:ext cx="5751478" cy="35004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77240" lvl="1" indent="-388620">
              <a:buFont typeface="Arial,Sans-Serif"/>
              <a:buChar char="•"/>
            </a:pPr>
            <a:r>
              <a:rPr lang="en-US" sz="2400" b="1" u="sng">
                <a:latin typeface="Fira Sans" panose="020B0503050000020004" pitchFamily="34" charset="0"/>
              </a:rPr>
              <a:t>Fish</a:t>
            </a:r>
            <a:r>
              <a:rPr lang="en-US" sz="2400" b="1">
                <a:latin typeface="Fira Sans" panose="020B0503050000020004" pitchFamily="34" charset="0"/>
              </a:rPr>
              <a:t>: Moen Chain and Snowden Lake</a:t>
            </a:r>
          </a:p>
          <a:p>
            <a:pPr marL="1234440" lvl="2" indent="-388620">
              <a:buFont typeface="Arial,Sans-Serif"/>
              <a:buChar char="•"/>
            </a:pPr>
            <a:r>
              <a:rPr lang="en-US" sz="2400">
                <a:latin typeface="Fira Sans" panose="020B0503050000020004" pitchFamily="34" charset="0"/>
              </a:rPr>
              <a:t>Do not eat (all species)</a:t>
            </a:r>
          </a:p>
          <a:p>
            <a:pPr marL="845820" lvl="2"/>
            <a:endParaRPr lang="en-US" sz="2400">
              <a:latin typeface="Fira Sans" panose="020B0503050000020004" pitchFamily="34" charset="0"/>
            </a:endParaRPr>
          </a:p>
          <a:p>
            <a:pPr marL="777240" lvl="1" indent="-388620">
              <a:buFont typeface="Arial,Sans-Serif"/>
              <a:buChar char="•"/>
            </a:pPr>
            <a:r>
              <a:rPr lang="en-US" sz="2400" b="1" u="sng">
                <a:latin typeface="Fira Sans" panose="020B0503050000020004" pitchFamily="34" charset="0"/>
              </a:rPr>
              <a:t>Deer</a:t>
            </a:r>
            <a:r>
              <a:rPr lang="en-US" sz="2400" b="1">
                <a:latin typeface="Fira Sans" panose="020B0503050000020004" pitchFamily="34" charset="0"/>
              </a:rPr>
              <a:t>: 5-mile radius around Town of Stella</a:t>
            </a:r>
          </a:p>
          <a:p>
            <a:pPr marL="1234440" lvl="2" indent="-388620">
              <a:buFont typeface="Arial,Sans-Serif"/>
              <a:buChar char="•"/>
            </a:pPr>
            <a:r>
              <a:rPr lang="en-US" sz="2400">
                <a:latin typeface="Fira Sans" panose="020B0503050000020004" pitchFamily="34" charset="0"/>
              </a:rPr>
              <a:t>Muscle: one meal per month</a:t>
            </a:r>
          </a:p>
          <a:p>
            <a:pPr marL="1234440" lvl="2" indent="-388620">
              <a:buFont typeface="Arial,Sans-Serif"/>
              <a:buChar char="•"/>
            </a:pPr>
            <a:r>
              <a:rPr lang="en-US" sz="2400">
                <a:latin typeface="Fira Sans" panose="020B0503050000020004" pitchFamily="34" charset="0"/>
              </a:rPr>
              <a:t>Liver: do not eat</a:t>
            </a:r>
          </a:p>
          <a:p>
            <a:pPr marL="1234440" lvl="2" indent="-388620">
              <a:lnSpc>
                <a:spcPct val="166666"/>
              </a:lnSpc>
              <a:buFont typeface="Arial,Sans-Serif"/>
              <a:buChar char="•"/>
            </a:pPr>
            <a:endParaRPr lang="en-US" sz="2000">
              <a:latin typeface="Fira Sans Light"/>
            </a:endParaRPr>
          </a:p>
        </p:txBody>
      </p:sp>
      <p:pic>
        <p:nvPicPr>
          <p:cNvPr id="4" name="Picture 3" descr="Map showing a consumption advisory for fish and deer in Oneida County. The map shows a do not eat advisory for fish from the Moen Chain of Lakes. It also indicates that deer muscle (venison) is safe at one meal per month and liver should not be eaten. ">
            <a:extLst>
              <a:ext uri="{FF2B5EF4-FFF2-40B4-BE49-F238E27FC236}">
                <a16:creationId xmlns:a16="http://schemas.microsoft.com/office/drawing/2014/main" id="{224B61A4-7D8C-42A8-0CCF-D0F540539457}"/>
              </a:ext>
            </a:extLst>
          </p:cNvPr>
          <p:cNvPicPr>
            <a:picLocks noChangeAspect="1"/>
          </p:cNvPicPr>
          <p:nvPr/>
        </p:nvPicPr>
        <p:blipFill>
          <a:blip r:embed="rId3"/>
          <a:srcRect l="1913" t="2771" r="1387" b="231"/>
          <a:stretch>
            <a:fillRect/>
          </a:stretch>
        </p:blipFill>
        <p:spPr>
          <a:xfrm>
            <a:off x="6272884" y="1747216"/>
            <a:ext cx="5595551" cy="4389453"/>
          </a:xfrm>
          <a:prstGeom prst="rect">
            <a:avLst/>
          </a:prstGeom>
        </p:spPr>
      </p:pic>
    </p:spTree>
    <p:extLst>
      <p:ext uri="{BB962C8B-B14F-4D97-AF65-F5344CB8AC3E}">
        <p14:creationId xmlns:p14="http://schemas.microsoft.com/office/powerpoint/2010/main" val="3207758472"/>
      </p:ext>
    </p:extLst>
  </p:cSld>
  <p:clrMapOvr>
    <a:masterClrMapping/>
  </p:clrMapOvr>
</p:sld>
</file>

<file path=ppt/theme/theme1.xml><?xml version="1.0" encoding="utf-8"?>
<a:theme xmlns:a="http://schemas.openxmlformats.org/drawingml/2006/main" name="DNR Presentation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potx" id="{3C49D17A-5CE8-4E7A-9284-4510BE2DE933}" vid="{271E2EFE-2CF0-4B55-8078-DAFC59406742}"/>
    </a:ext>
  </a:extLst>
</a:theme>
</file>

<file path=ppt/theme/theme2.xml><?xml version="1.0" encoding="utf-8"?>
<a:theme xmlns:a="http://schemas.openxmlformats.org/drawingml/2006/main" name="DNR Presentation Standard P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potx" id="{3C49D17A-5CE8-4E7A-9284-4510BE2DE933}" vid="{075267F4-DF8A-44AA-AB21-50E09FACA21C}"/>
    </a:ext>
  </a:extLst>
</a:theme>
</file>

<file path=ppt/theme/theme3.xml><?xml version="1.0" encoding="utf-8"?>
<a:theme xmlns:a="http://schemas.openxmlformats.org/drawingml/2006/main" name="DNR Presentation Contact Layou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potx" id="{3C49D17A-5CE8-4E7A-9284-4510BE2DE933}" vid="{53110DE4-43CD-4D99-9135-1E803EBCB056}"/>
    </a:ext>
  </a:extLst>
</a:theme>
</file>

<file path=ppt/theme/theme4.xml><?xml version="1.0" encoding="utf-8"?>
<a:theme xmlns:a="http://schemas.openxmlformats.org/drawingml/2006/main" name="1_DNR Presentation Standard P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R Presentation PowerPoint Template 2021.potx" id="{3424F122-3537-42BD-9EF0-C93E2FECC777}" vid="{C0E8082E-1A0A-476A-A330-A169668E67B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e2d11c-fae4-453b-b6c0-2964663779aa}" enabled="0" method="" siteId="{f4e2d11c-fae4-453b-b6c0-2964663779aa}" removed="1"/>
</clbl:labelList>
</file>

<file path=docProps/app.xml><?xml version="1.0" encoding="utf-8"?>
<Properties xmlns="http://schemas.openxmlformats.org/officeDocument/2006/extended-properties" xmlns:vt="http://schemas.openxmlformats.org/officeDocument/2006/docPropsVTypes">
  <Template>DNR</Template>
  <TotalTime>0</TotalTime>
  <Words>864</Words>
  <Application>Microsoft Office PowerPoint</Application>
  <PresentationFormat>Widescreen</PresentationFormat>
  <Paragraphs>132</Paragraphs>
  <Slides>13</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Anton</vt:lpstr>
      <vt:lpstr>Arial</vt:lpstr>
      <vt:lpstr>Arial,Sans-Serif</vt:lpstr>
      <vt:lpstr>Calibri</vt:lpstr>
      <vt:lpstr>Fira Sans</vt:lpstr>
      <vt:lpstr>Fira Sans Light</vt:lpstr>
      <vt:lpstr>Franklin Gothic Book</vt:lpstr>
      <vt:lpstr>Franklin Gothic Medium</vt:lpstr>
      <vt:lpstr>Wingdings,Sans-Serif</vt:lpstr>
      <vt:lpstr>DNR Presentation Layout</vt:lpstr>
      <vt:lpstr>DNR Presentation Standard Page Layout</vt:lpstr>
      <vt:lpstr>DNR Presentation Contact Layout</vt:lpstr>
      <vt:lpstr>1_DNR Presentation Standard Page Layout</vt:lpstr>
      <vt:lpstr>Town of Stella  DNR Updates</vt:lpstr>
      <vt:lpstr>Private Well Expanded Sampling Effort</vt:lpstr>
      <vt:lpstr>Private Well Expanded Sampling Effort</vt:lpstr>
      <vt:lpstr>Private Well Sampling</vt:lpstr>
      <vt:lpstr>Private Well Sampling</vt:lpstr>
      <vt:lpstr>Resources For Impacted Private Wells </vt:lpstr>
      <vt:lpstr>Assistance To The Community</vt:lpstr>
      <vt:lpstr>Well Success Stories </vt:lpstr>
      <vt:lpstr>Consumption Advisories</vt:lpstr>
      <vt:lpstr>Biosolids</vt:lpstr>
      <vt:lpstr>DNR’s Online Database Of Cleanup Sites </vt:lpstr>
      <vt:lpstr>Enforcement Discretion Policy </vt:lpstr>
      <vt:lpstr>(888) 626-0605 DNRStellaPFAS@wisconsin.gov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Stella  Updates</dc:title>
  <dc:creator>Johnson, Melanie L - DNR (Mimi)</dc:creator>
  <cp:lastModifiedBy>Pauli, Mark D - DNR</cp:lastModifiedBy>
  <cp:revision>4</cp:revision>
  <dcterms:created xsi:type="dcterms:W3CDTF">2024-04-30T20:57:30Z</dcterms:created>
  <dcterms:modified xsi:type="dcterms:W3CDTF">2025-10-01T18:51:00Z</dcterms:modified>
</cp:coreProperties>
</file>