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0" r:id="rId18"/>
    <p:sldId id="272" r:id="rId19"/>
    <p:sldId id="273" r:id="rId20"/>
    <p:sldId id="274" r:id="rId21"/>
    <p:sldId id="275" r:id="rId22"/>
    <p:sldId id="276" r:id="rId23"/>
    <p:sldId id="277" r:id="rId24"/>
    <p:sldId id="278" r:id="rId25"/>
    <p:sldId id="279" r:id="rId2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96"/>
      </p:cViewPr>
      <p:guideLst/>
    </p:cSldViewPr>
  </p:slideViewPr>
  <p:notesTextViewPr>
    <p:cViewPr>
      <p:scale>
        <a:sx n="1" d="1"/>
        <a:sy n="1" d="1"/>
      </p:scale>
      <p:origin x="0" y="0"/>
    </p:cViewPr>
  </p:notesTextViewPr>
  <p:notesViewPr>
    <p:cSldViewPr snapToGrid="0">
      <p:cViewPr varScale="1">
        <p:scale>
          <a:sx n="82" d="100"/>
          <a:sy n="82" d="100"/>
        </p:scale>
        <p:origin x="3834"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961-4D68-8A45-FD7C63B01E1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8961-4D68-8A45-FD7C63B01E1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8961-4D68-8A45-FD7C63B01E1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4-8961-4D68-8A45-FD7C63B01E1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5-8961-4D68-8A45-FD7C63B01E1D}"/>
              </c:ext>
            </c:extLst>
          </c:dPt>
          <c:dLbls>
            <c:dLbl>
              <c:idx val="0"/>
              <c:tx>
                <c:rich>
                  <a:bodyPr/>
                  <a:lstStyle/>
                  <a:p>
                    <a:fld id="{C48F37A8-E6E9-43DC-822A-16D41A62478B}" type="CATEGORYNAME">
                      <a:rPr lang="en-US" b="1">
                        <a:solidFill>
                          <a:schemeClr val="bg1"/>
                        </a:solidFill>
                      </a:rPr>
                      <a:pPr/>
                      <a:t>[CATEGORY NAME]</a:t>
                    </a:fld>
                    <a:endParaRPr lang="en-US"/>
                  </a:p>
                </c:rich>
              </c:tx>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961-4D68-8A45-FD7C63B01E1D}"/>
                </c:ext>
              </c:extLst>
            </c:dLbl>
            <c:dLbl>
              <c:idx val="1"/>
              <c:layout>
                <c:manualLayout>
                  <c:x val="3.7499999999999999E-2"/>
                  <c:y val="-1.1718749279112329E-2"/>
                </c:manualLayout>
              </c:layout>
              <c:tx>
                <c:rich>
                  <a:bodyPr/>
                  <a:lstStyle/>
                  <a:p>
                    <a:fld id="{DF3EB79D-37F5-4DBB-880D-6FC6BCD70149}" type="CATEGORYNAME">
                      <a:rPr lang="en-US" b="1">
                        <a:solidFill>
                          <a:schemeClr val="bg1"/>
                        </a:solidFill>
                      </a:rPr>
                      <a:pPr/>
                      <a:t>[CATEGORY NAME]</a:t>
                    </a:fld>
                    <a:endParaRPr lang="en-US"/>
                  </a:p>
                </c:rich>
              </c:tx>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961-4D68-8A45-FD7C63B01E1D}"/>
                </c:ext>
              </c:extLst>
            </c:dLbl>
            <c:dLbl>
              <c:idx val="2"/>
              <c:tx>
                <c:rich>
                  <a:bodyPr/>
                  <a:lstStyle/>
                  <a:p>
                    <a:fld id="{0DDBE574-0AD6-4D79-90BB-50CBB3301276}" type="CATEGORYNAME">
                      <a:rPr lang="en-US" b="1">
                        <a:solidFill>
                          <a:schemeClr val="bg1"/>
                        </a:solidFill>
                      </a:rPr>
                      <a:pPr/>
                      <a:t>[CATEGORY NAME]</a:t>
                    </a:fld>
                    <a:endParaRPr lang="en-US"/>
                  </a:p>
                </c:rich>
              </c:tx>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961-4D68-8A45-FD7C63B01E1D}"/>
                </c:ext>
              </c:extLst>
            </c:dLbl>
            <c:dLbl>
              <c:idx val="3"/>
              <c:layout>
                <c:manualLayout>
                  <c:x val="-1.5625000000000017E-2"/>
                  <c:y val="6.3281246107206798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E73B2389-F589-425F-B156-EAC6B5603C60}" type="CATEGORYNAME">
                      <a:rPr lang="en-US" b="1" dirty="0">
                        <a:solidFill>
                          <a:schemeClr val="bg1"/>
                        </a:solidFill>
                      </a:rPr>
                      <a:pPr>
                        <a:defRPr/>
                      </a:pPr>
                      <a:t>[CATEGORY NAME]</a:t>
                    </a:fld>
                    <a:endParaRPr lang="en-US"/>
                  </a:p>
                </c:rich>
              </c:tx>
              <c:numFmt formatCode="#,##0.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0"/>
              <c:showBubbleSize val="0"/>
              <c:extLst>
                <c:ext xmlns:c15="http://schemas.microsoft.com/office/drawing/2012/chart" uri="{CE6537A1-D6FC-4f65-9D91-7224C49458BB}">
                  <c15:layout>
                    <c:manualLayout>
                      <c:w val="0.125523499015748"/>
                      <c:h val="9.2988367803373023E-2"/>
                    </c:manualLayout>
                  </c15:layout>
                  <c15:dlblFieldTable/>
                  <c15:showDataLabelsRange val="0"/>
                </c:ext>
                <c:ext xmlns:c16="http://schemas.microsoft.com/office/drawing/2014/chart" uri="{C3380CC4-5D6E-409C-BE32-E72D297353CC}">
                  <c16:uniqueId val="{00000004-8961-4D68-8A45-FD7C63B01E1D}"/>
                </c:ext>
              </c:extLst>
            </c:dLbl>
            <c:dLbl>
              <c:idx val="4"/>
              <c:layout>
                <c:manualLayout>
                  <c:x val="-4.6875000000000571E-3"/>
                  <c:y val="-3.046874812569219E-2"/>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6AFC64A7-1C18-45EF-B6F1-0E697BC257F3}" type="CATEGORYNAME">
                      <a:rPr lang="en-US" b="1">
                        <a:solidFill>
                          <a:schemeClr val="bg1"/>
                        </a:solidFill>
                      </a:rPr>
                      <a:pPr>
                        <a:defRPr/>
                      </a:pPr>
                      <a:t>[CATEGORY NAME]</a:t>
                    </a:fld>
                    <a:endParaRPr lang="en-US"/>
                  </a:p>
                </c:rich>
              </c:tx>
              <c:numFmt formatCode="#,##0.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0"/>
              <c:showBubbleSize val="0"/>
              <c:extLst>
                <c:ext xmlns:c15="http://schemas.microsoft.com/office/drawing/2012/chart" uri="{CE6537A1-D6FC-4f65-9D91-7224C49458BB}">
                  <c15:layout>
                    <c:manualLayout>
                      <c:w val="0.10971875"/>
                      <c:h val="0.10470711708248541"/>
                    </c:manualLayout>
                  </c15:layout>
                  <c15:dlblFieldTable/>
                  <c15:showDataLabelsRange val="0"/>
                </c:ext>
                <c:ext xmlns:c16="http://schemas.microsoft.com/office/drawing/2014/chart" uri="{C3380CC4-5D6E-409C-BE32-E72D297353CC}">
                  <c16:uniqueId val="{00000005-8961-4D68-8A45-FD7C63B01E1D}"/>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0"/>
            <c:showBubbleSize val="0"/>
            <c:showLeaderLines val="0"/>
            <c:extLst>
              <c:ext xmlns:c15="http://schemas.microsoft.com/office/drawing/2012/chart" uri="{CE6537A1-D6FC-4f65-9D91-7224C49458BB}"/>
            </c:extLst>
          </c:dLbls>
          <c:cat>
            <c:strRef>
              <c:f>Sheet1!$A$2:$A$6</c:f>
              <c:strCache>
                <c:ptCount val="5"/>
                <c:pt idx="0">
                  <c:v>Town</c:v>
                </c:pt>
                <c:pt idx="1">
                  <c:v>Tri Lakes</c:v>
                </c:pt>
                <c:pt idx="2">
                  <c:v>School District</c:v>
                </c:pt>
                <c:pt idx="3">
                  <c:v>State &amp; County</c:v>
                </c:pt>
                <c:pt idx="4">
                  <c:v>Technical College</c:v>
                </c:pt>
              </c:strCache>
            </c:strRef>
          </c:cat>
          <c:val>
            <c:numRef>
              <c:f>Sheet1!$B$2:$B$6</c:f>
              <c:numCache>
                <c:formatCode>#,##0</c:formatCode>
                <c:ptCount val="5"/>
                <c:pt idx="0">
                  <c:v>3890559</c:v>
                </c:pt>
                <c:pt idx="1">
                  <c:v>521443</c:v>
                </c:pt>
                <c:pt idx="2">
                  <c:v>9798156</c:v>
                </c:pt>
                <c:pt idx="3">
                  <c:v>6026680</c:v>
                </c:pt>
                <c:pt idx="4">
                  <c:v>945038</c:v>
                </c:pt>
              </c:numCache>
            </c:numRef>
          </c:val>
          <c:extLst>
            <c:ext xmlns:c16="http://schemas.microsoft.com/office/drawing/2014/chart" uri="{C3380CC4-5D6E-409C-BE32-E72D297353CC}">
              <c16:uniqueId val="{00000000-8961-4D68-8A45-FD7C63B01E1D}"/>
            </c:ext>
          </c:extLst>
        </c:ser>
        <c:dLbls>
          <c:showLegendKey val="0"/>
          <c:showVal val="0"/>
          <c:showCatName val="0"/>
          <c:showSerName val="0"/>
          <c:showPercent val="0"/>
          <c:showBubbleSize val="0"/>
          <c:showLeaderLines val="0"/>
        </c:dLbls>
        <c:firstSliceAng val="0"/>
        <c:holeSize val="39"/>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dirty="0"/>
              <a:t>Total Tax Levy 2021 – 2025 </a:t>
            </a:r>
          </a:p>
          <a:p>
            <a:pPr>
              <a:defRPr/>
            </a:pPr>
            <a:r>
              <a:rPr lang="en-US" sz="1600" b="1" dirty="0"/>
              <a:t>2025 Proposed</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General Fund Levy</c:v>
                </c:pt>
              </c:strCache>
            </c:strRef>
          </c:tx>
          <c:spPr>
            <a:solidFill>
              <a:schemeClr val="accent1"/>
            </a:solidFill>
            <a:ln>
              <a:noFill/>
            </a:ln>
            <a:effectLst/>
          </c:spPr>
          <c:invertIfNegative val="0"/>
          <c:cat>
            <c:numRef>
              <c:f>Sheet1!$A$2:$A$6</c:f>
              <c:numCache>
                <c:formatCode>General</c:formatCode>
                <c:ptCount val="5"/>
                <c:pt idx="0">
                  <c:v>2025</c:v>
                </c:pt>
                <c:pt idx="1">
                  <c:v>2024</c:v>
                </c:pt>
                <c:pt idx="2">
                  <c:v>2023</c:v>
                </c:pt>
                <c:pt idx="3">
                  <c:v>2022</c:v>
                </c:pt>
                <c:pt idx="4">
                  <c:v>2021</c:v>
                </c:pt>
              </c:numCache>
            </c:numRef>
          </c:cat>
          <c:val>
            <c:numRef>
              <c:f>Sheet1!$B$2:$B$6</c:f>
              <c:numCache>
                <c:formatCode>"$"#,##0.00</c:formatCode>
                <c:ptCount val="5"/>
                <c:pt idx="0">
                  <c:v>3292586</c:v>
                </c:pt>
                <c:pt idx="1">
                  <c:v>3205927</c:v>
                </c:pt>
                <c:pt idx="2">
                  <c:v>3056148</c:v>
                </c:pt>
                <c:pt idx="3">
                  <c:v>2847351</c:v>
                </c:pt>
                <c:pt idx="4">
                  <c:v>2608222</c:v>
                </c:pt>
              </c:numCache>
            </c:numRef>
          </c:val>
          <c:extLst>
            <c:ext xmlns:c16="http://schemas.microsoft.com/office/drawing/2014/chart" uri="{C3380CC4-5D6E-409C-BE32-E72D297353CC}">
              <c16:uniqueId val="{00000000-439C-41B8-90B1-D16CD2F2B74A}"/>
            </c:ext>
          </c:extLst>
        </c:ser>
        <c:ser>
          <c:idx val="1"/>
          <c:order val="1"/>
          <c:tx>
            <c:strRef>
              <c:f>Sheet1!$C$1</c:f>
              <c:strCache>
                <c:ptCount val="1"/>
                <c:pt idx="0">
                  <c:v>Debt Service Levy</c:v>
                </c:pt>
              </c:strCache>
            </c:strRef>
          </c:tx>
          <c:spPr>
            <a:solidFill>
              <a:schemeClr val="accent2"/>
            </a:solidFill>
            <a:ln>
              <a:noFill/>
            </a:ln>
            <a:effectLst/>
          </c:spPr>
          <c:invertIfNegative val="0"/>
          <c:cat>
            <c:numRef>
              <c:f>Sheet1!$A$2:$A$6</c:f>
              <c:numCache>
                <c:formatCode>General</c:formatCode>
                <c:ptCount val="5"/>
                <c:pt idx="0">
                  <c:v>2025</c:v>
                </c:pt>
                <c:pt idx="1">
                  <c:v>2024</c:v>
                </c:pt>
                <c:pt idx="2">
                  <c:v>2023</c:v>
                </c:pt>
                <c:pt idx="3">
                  <c:v>2022</c:v>
                </c:pt>
                <c:pt idx="4">
                  <c:v>2021</c:v>
                </c:pt>
              </c:numCache>
            </c:numRef>
          </c:cat>
          <c:val>
            <c:numRef>
              <c:f>Sheet1!$C$2:$C$6</c:f>
              <c:numCache>
                <c:formatCode>"$"#,##0.00</c:formatCode>
                <c:ptCount val="5"/>
                <c:pt idx="0">
                  <c:v>597973</c:v>
                </c:pt>
                <c:pt idx="1">
                  <c:v>573772</c:v>
                </c:pt>
                <c:pt idx="2">
                  <c:v>575311</c:v>
                </c:pt>
                <c:pt idx="3">
                  <c:v>575716</c:v>
                </c:pt>
                <c:pt idx="4">
                  <c:v>585026</c:v>
                </c:pt>
              </c:numCache>
            </c:numRef>
          </c:val>
          <c:extLst>
            <c:ext xmlns:c16="http://schemas.microsoft.com/office/drawing/2014/chart" uri="{C3380CC4-5D6E-409C-BE32-E72D297353CC}">
              <c16:uniqueId val="{00000001-439C-41B8-90B1-D16CD2F2B74A}"/>
            </c:ext>
          </c:extLst>
        </c:ser>
        <c:ser>
          <c:idx val="2"/>
          <c:order val="2"/>
          <c:tx>
            <c:strRef>
              <c:f>Sheet1!$D$1</c:f>
              <c:strCache>
                <c:ptCount val="1"/>
                <c:pt idx="0">
                  <c:v>Total Taxes</c:v>
                </c:pt>
              </c:strCache>
            </c:strRef>
          </c:tx>
          <c:spPr>
            <a:solidFill>
              <a:schemeClr val="accent3"/>
            </a:solidFill>
            <a:ln>
              <a:noFill/>
            </a:ln>
            <a:effectLst/>
          </c:spPr>
          <c:invertIfNegative val="0"/>
          <c:cat>
            <c:numRef>
              <c:f>Sheet1!$A$2:$A$6</c:f>
              <c:numCache>
                <c:formatCode>General</c:formatCode>
                <c:ptCount val="5"/>
                <c:pt idx="0">
                  <c:v>2025</c:v>
                </c:pt>
                <c:pt idx="1">
                  <c:v>2024</c:v>
                </c:pt>
                <c:pt idx="2">
                  <c:v>2023</c:v>
                </c:pt>
                <c:pt idx="3">
                  <c:v>2022</c:v>
                </c:pt>
                <c:pt idx="4">
                  <c:v>2021</c:v>
                </c:pt>
              </c:numCache>
            </c:numRef>
          </c:cat>
          <c:val>
            <c:numRef>
              <c:f>Sheet1!$D$2:$D$6</c:f>
              <c:numCache>
                <c:formatCode>"$"#,##0.00</c:formatCode>
                <c:ptCount val="5"/>
                <c:pt idx="0">
                  <c:v>3890559</c:v>
                </c:pt>
                <c:pt idx="1">
                  <c:v>3779699</c:v>
                </c:pt>
                <c:pt idx="2">
                  <c:v>3631459</c:v>
                </c:pt>
                <c:pt idx="3">
                  <c:v>3423067</c:v>
                </c:pt>
                <c:pt idx="4">
                  <c:v>3193248</c:v>
                </c:pt>
              </c:numCache>
            </c:numRef>
          </c:val>
          <c:extLst>
            <c:ext xmlns:c16="http://schemas.microsoft.com/office/drawing/2014/chart" uri="{C3380CC4-5D6E-409C-BE32-E72D297353CC}">
              <c16:uniqueId val="{00000002-439C-41B8-90B1-D16CD2F2B74A}"/>
            </c:ext>
          </c:extLst>
        </c:ser>
        <c:dLbls>
          <c:showLegendKey val="0"/>
          <c:showVal val="0"/>
          <c:showCatName val="0"/>
          <c:showSerName val="0"/>
          <c:showPercent val="0"/>
          <c:showBubbleSize val="0"/>
        </c:dLbls>
        <c:gapWidth val="219"/>
        <c:overlap val="-27"/>
        <c:axId val="1453582335"/>
        <c:axId val="1462727791"/>
      </c:barChart>
      <c:catAx>
        <c:axId val="14535823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62727791"/>
        <c:crosses val="autoZero"/>
        <c:auto val="1"/>
        <c:lblAlgn val="ctr"/>
        <c:lblOffset val="100"/>
        <c:noMultiLvlLbl val="0"/>
      </c:catAx>
      <c:valAx>
        <c:axId val="1462727791"/>
        <c:scaling>
          <c:orientation val="minMax"/>
          <c:max val="4000000"/>
        </c:scaling>
        <c:delete val="0"/>
        <c:axPos val="l"/>
        <c:majorGridlines>
          <c:spPr>
            <a:ln w="9525" cap="flat" cmpd="sng" algn="ctr">
              <a:solidFill>
                <a:schemeClr val="tx1">
                  <a:lumMod val="15000"/>
                  <a:lumOff val="85000"/>
                </a:schemeClr>
              </a:solidFill>
              <a:round/>
            </a:ln>
            <a:effectLst/>
          </c:spPr>
        </c:majorGridlines>
        <c:numFmt formatCode="&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5358233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8125E-2"/>
          <c:y val="4.6093624133020171E-2"/>
          <c:w val="0.84062499999999996"/>
          <c:h val="0.82343775692435062"/>
        </c:manualLayout>
      </c:layout>
      <c:pie3DChart>
        <c:varyColors val="1"/>
        <c:ser>
          <c:idx val="0"/>
          <c:order val="0"/>
          <c:tx>
            <c:strRef>
              <c:f>Sheet1!$B$1</c:f>
              <c:strCache>
                <c:ptCount val="1"/>
                <c:pt idx="0">
                  <c:v>Column1</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3-DAD0-4F06-A33A-006A1CD7E465}"/>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2-DAD0-4F06-A33A-006A1CD7E465}"/>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DAD0-4F06-A33A-006A1CD7E465}"/>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4-DAD0-4F06-A33A-006A1CD7E465}"/>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D9CC-4D78-83CA-5A8B004E4A19}"/>
              </c:ext>
            </c:extLst>
          </c:dPt>
          <c:dPt>
            <c:idx val="5"/>
            <c:bubble3D val="0"/>
            <c:spPr>
              <a:solidFill>
                <a:schemeClr val="accent4">
                  <a:lumMod val="5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6-DAD0-4F06-A33A-006A1CD7E465}"/>
              </c:ext>
            </c:extLst>
          </c:dPt>
          <c:dPt>
            <c:idx val="6"/>
            <c:bubble3D val="0"/>
            <c:spPr>
              <a:solidFill>
                <a:schemeClr val="accent1">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D-D9CC-4D78-83CA-5A8B004E4A19}"/>
              </c:ext>
            </c:extLst>
          </c:dPt>
          <c:dPt>
            <c:idx val="7"/>
            <c:bubble3D val="0"/>
            <c:spPr>
              <a:solidFill>
                <a:schemeClr val="accent2">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F-D9CC-4D78-83CA-5A8B004E4A19}"/>
              </c:ext>
            </c:extLst>
          </c:dPt>
          <c:dPt>
            <c:idx val="8"/>
            <c:bubble3D val="0"/>
            <c:spPr>
              <a:solidFill>
                <a:schemeClr val="accent3">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1-D9CC-4D78-83CA-5A8B004E4A19}"/>
              </c:ext>
            </c:extLst>
          </c:dPt>
          <c:dPt>
            <c:idx val="9"/>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1-DAD0-4F06-A33A-006A1CD7E46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Sheet1!$A$2:$A$11</c:f>
              <c:strCache>
                <c:ptCount val="10"/>
                <c:pt idx="0">
                  <c:v>PRIOR YEAR REVENUES</c:v>
                </c:pt>
                <c:pt idx="1">
                  <c:v>FINES, FORFEITS AND PENALTIES</c:v>
                </c:pt>
                <c:pt idx="2">
                  <c:v>OTHER FINANCING OPTIONS</c:v>
                </c:pt>
                <c:pt idx="3">
                  <c:v>INTERGOVERNMENTAL REVENUES</c:v>
                </c:pt>
                <c:pt idx="4">
                  <c:v>OTHER TAXES</c:v>
                </c:pt>
                <c:pt idx="5">
                  <c:v>MISCELLANEOUS REVENUES</c:v>
                </c:pt>
                <c:pt idx="6">
                  <c:v>LICENSES AND PERMITS</c:v>
                </c:pt>
                <c:pt idx="7">
                  <c:v>INTERGOV'T CHARGES FOR SERVICES</c:v>
                </c:pt>
                <c:pt idx="8">
                  <c:v>PUBLIC CHARGES FOR SERVICES</c:v>
                </c:pt>
                <c:pt idx="9">
                  <c:v>TAX LEVY</c:v>
                </c:pt>
              </c:strCache>
            </c:strRef>
          </c:cat>
          <c:val>
            <c:numRef>
              <c:f>Sheet1!$B$2:$B$11</c:f>
              <c:numCache>
                <c:formatCode>0%</c:formatCode>
                <c:ptCount val="10"/>
                <c:pt idx="0">
                  <c:v>0.14511788701521719</c:v>
                </c:pt>
                <c:pt idx="1">
                  <c:v>2.4883928526576401E-3</c:v>
                </c:pt>
                <c:pt idx="2">
                  <c:v>0.18779330602311808</c:v>
                </c:pt>
                <c:pt idx="3">
                  <c:v>7.934225798836668E-2</c:v>
                </c:pt>
                <c:pt idx="4">
                  <c:v>9.6885946014780677E-2</c:v>
                </c:pt>
                <c:pt idx="5">
                  <c:v>8.978728698739712E-3</c:v>
                </c:pt>
                <c:pt idx="6">
                  <c:v>2.0886577210439614E-2</c:v>
                </c:pt>
                <c:pt idx="7">
                  <c:v>3.3460737344025251E-3</c:v>
                </c:pt>
                <c:pt idx="8">
                  <c:v>2.1303160835326494E-2</c:v>
                </c:pt>
                <c:pt idx="9">
                  <c:v>0.28813211929889454</c:v>
                </c:pt>
              </c:numCache>
            </c:numRef>
          </c:val>
          <c:extLst>
            <c:ext xmlns:c16="http://schemas.microsoft.com/office/drawing/2014/chart" uri="{C3380CC4-5D6E-409C-BE32-E72D297353CC}">
              <c16:uniqueId val="{00000000-DAD0-4F06-A33A-006A1CD7E465}"/>
            </c:ext>
          </c:extLst>
        </c:ser>
        <c:dLbls>
          <c:dLblPos val="bestFit"/>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1CDD-41F8-ACD8-F952C2D4A4CF}"/>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DB8C-43FD-9561-07B4FCF48930}"/>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DB8C-43FD-9561-07B4FCF48930}"/>
              </c:ext>
            </c:extLst>
          </c:dPt>
          <c:dPt>
            <c:idx val="3"/>
            <c:bubble3D val="0"/>
            <c:spPr>
              <a:solidFill>
                <a:schemeClr val="accent4">
                  <a:lumMod val="60000"/>
                  <a:lumOff val="4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4-1CDD-41F8-ACD8-F952C2D4A4CF}"/>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DB8C-43FD-9561-07B4FCF48930}"/>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DB8C-43FD-9561-07B4FCF48930}"/>
              </c:ext>
            </c:extLst>
          </c:dPt>
          <c:dPt>
            <c:idx val="6"/>
            <c:bubble3D val="0"/>
            <c:spPr>
              <a:solidFill>
                <a:schemeClr val="accent1">
                  <a:lumMod val="60000"/>
                  <a:lumOff val="4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1CDD-41F8-ACD8-F952C2D4A4CF}"/>
              </c:ext>
            </c:extLst>
          </c:dPt>
          <c:dPt>
            <c:idx val="7"/>
            <c:bubble3D val="0"/>
            <c:spPr>
              <a:solidFill>
                <a:schemeClr val="accent3">
                  <a:lumMod val="40000"/>
                  <a:lumOff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2-1CDD-41F8-ACD8-F952C2D4A4C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Sheet1!$A$2:$A$9</c:f>
              <c:strCache>
                <c:ptCount val="8"/>
                <c:pt idx="0">
                  <c:v>PUBLIC WORKS</c:v>
                </c:pt>
                <c:pt idx="1">
                  <c:v>HEALTH AND HUMAN SERVICES</c:v>
                </c:pt>
                <c:pt idx="2">
                  <c:v>CULTURE, RECREATION AND EDUCATION</c:v>
                </c:pt>
                <c:pt idx="3">
                  <c:v>CONSERVATION AND DEVELOPMENT</c:v>
                </c:pt>
                <c:pt idx="4">
                  <c:v>CAPITAL OUTLAYS</c:v>
                </c:pt>
                <c:pt idx="5">
                  <c:v>DEBT SERVICE</c:v>
                </c:pt>
                <c:pt idx="6">
                  <c:v>GENERAL GOVERNMENT</c:v>
                </c:pt>
                <c:pt idx="7">
                  <c:v>PUBLIC SAFETY</c:v>
                </c:pt>
              </c:strCache>
            </c:strRef>
          </c:cat>
          <c:val>
            <c:numRef>
              <c:f>Sheet1!$B$2:$B$9</c:f>
              <c:numCache>
                <c:formatCode>0%</c:formatCode>
                <c:ptCount val="8"/>
                <c:pt idx="0">
                  <c:v>0.31227257825091814</c:v>
                </c:pt>
                <c:pt idx="1">
                  <c:v>1.6454097817918754E-3</c:v>
                </c:pt>
                <c:pt idx="2">
                  <c:v>3.9360761973856274E-2</c:v>
                </c:pt>
                <c:pt idx="3">
                  <c:v>0.11194902111916714</c:v>
                </c:pt>
                <c:pt idx="4">
                  <c:v>6.6829224928969325E-2</c:v>
                </c:pt>
                <c:pt idx="5">
                  <c:v>0.15432498722741644</c:v>
                </c:pt>
                <c:pt idx="6">
                  <c:v>0.17315515436264048</c:v>
                </c:pt>
                <c:pt idx="7">
                  <c:v>0.13601930368978024</c:v>
                </c:pt>
              </c:numCache>
            </c:numRef>
          </c:val>
          <c:extLst>
            <c:ext xmlns:c16="http://schemas.microsoft.com/office/drawing/2014/chart" uri="{C3380CC4-5D6E-409C-BE32-E72D297353CC}">
              <c16:uniqueId val="{00000000-1CDD-41F8-ACD8-F952C2D4A4CF}"/>
            </c:ext>
          </c:extLst>
        </c:ser>
        <c:dLbls>
          <c:dLblPos val="bestFit"/>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2024</c:v>
                </c:pt>
              </c:strCache>
            </c:strRef>
          </c:tx>
          <c:spPr>
            <a:solidFill>
              <a:schemeClr val="accent1"/>
            </a:solidFill>
            <a:ln>
              <a:noFill/>
            </a:ln>
            <a:effectLst/>
          </c:spPr>
          <c:invertIfNegative val="0"/>
          <c:cat>
            <c:strRef>
              <c:f>Sheet1!$A$2:$A$11</c:f>
              <c:strCache>
                <c:ptCount val="10"/>
                <c:pt idx="0">
                  <c:v>OTHER FINANCING OPTIONS</c:v>
                </c:pt>
                <c:pt idx="1">
                  <c:v>MISCELLANEOUS REVENUES</c:v>
                </c:pt>
                <c:pt idx="2">
                  <c:v>INTERGOV'T CHARGES FOR SERVICES</c:v>
                </c:pt>
                <c:pt idx="3">
                  <c:v>PUBLIC CHARGES FOR SERVICES</c:v>
                </c:pt>
                <c:pt idx="4">
                  <c:v>FINES, FORFEITS AND PENALTIES</c:v>
                </c:pt>
                <c:pt idx="5">
                  <c:v>LICENSES AND PERMITS</c:v>
                </c:pt>
                <c:pt idx="6">
                  <c:v>INTERGOVERNMENTAL REVENUES</c:v>
                </c:pt>
                <c:pt idx="7">
                  <c:v>OTHER TAXES</c:v>
                </c:pt>
                <c:pt idx="8">
                  <c:v>TAX LEVY</c:v>
                </c:pt>
                <c:pt idx="9">
                  <c:v>PRIOR YEAR REVENUES</c:v>
                </c:pt>
              </c:strCache>
            </c:strRef>
          </c:cat>
          <c:val>
            <c:numRef>
              <c:f>Sheet1!$C$2:$C$11</c:f>
              <c:numCache>
                <c:formatCode>#,##0</c:formatCode>
                <c:ptCount val="10"/>
                <c:pt idx="0">
                  <c:v>2173000</c:v>
                </c:pt>
                <c:pt idx="1">
                  <c:v>148940</c:v>
                </c:pt>
                <c:pt idx="2">
                  <c:v>38590</c:v>
                </c:pt>
                <c:pt idx="3">
                  <c:v>205190</c:v>
                </c:pt>
                <c:pt idx="4">
                  <c:v>32000</c:v>
                </c:pt>
                <c:pt idx="5">
                  <c:v>266550</c:v>
                </c:pt>
                <c:pt idx="6">
                  <c:v>883964</c:v>
                </c:pt>
                <c:pt idx="7">
                  <c:v>1241812</c:v>
                </c:pt>
                <c:pt idx="8">
                  <c:v>3779699</c:v>
                </c:pt>
                <c:pt idx="9">
                  <c:v>2175622</c:v>
                </c:pt>
              </c:numCache>
            </c:numRef>
          </c:val>
          <c:extLst>
            <c:ext xmlns:c16="http://schemas.microsoft.com/office/drawing/2014/chart" uri="{C3380CC4-5D6E-409C-BE32-E72D297353CC}">
              <c16:uniqueId val="{00000000-95CF-4327-AD32-4B5983B0455B}"/>
            </c:ext>
          </c:extLst>
        </c:ser>
        <c:ser>
          <c:idx val="1"/>
          <c:order val="1"/>
          <c:tx>
            <c:strRef>
              <c:f>Sheet1!$B$1</c:f>
              <c:strCache>
                <c:ptCount val="1"/>
                <c:pt idx="0">
                  <c:v>2025</c:v>
                </c:pt>
              </c:strCache>
            </c:strRef>
          </c:tx>
          <c:spPr>
            <a:solidFill>
              <a:schemeClr val="accent2"/>
            </a:solidFill>
            <a:ln>
              <a:noFill/>
            </a:ln>
            <a:effectLst/>
          </c:spPr>
          <c:invertIfNegative val="0"/>
          <c:cat>
            <c:strRef>
              <c:f>Sheet1!$A$2:$A$11</c:f>
              <c:strCache>
                <c:ptCount val="10"/>
                <c:pt idx="0">
                  <c:v>OTHER FINANCING OPTIONS</c:v>
                </c:pt>
                <c:pt idx="1">
                  <c:v>MISCELLANEOUS REVENUES</c:v>
                </c:pt>
                <c:pt idx="2">
                  <c:v>INTERGOV'T CHARGES FOR SERVICES</c:v>
                </c:pt>
                <c:pt idx="3">
                  <c:v>PUBLIC CHARGES FOR SERVICES</c:v>
                </c:pt>
                <c:pt idx="4">
                  <c:v>FINES, FORFEITS AND PENALTIES</c:v>
                </c:pt>
                <c:pt idx="5">
                  <c:v>LICENSES AND PERMITS</c:v>
                </c:pt>
                <c:pt idx="6">
                  <c:v>INTERGOVERNMENTAL REVENUES</c:v>
                </c:pt>
                <c:pt idx="7">
                  <c:v>OTHER TAXES</c:v>
                </c:pt>
                <c:pt idx="8">
                  <c:v>TAX LEVY</c:v>
                </c:pt>
                <c:pt idx="9">
                  <c:v>PRIOR YEAR REVENUES</c:v>
                </c:pt>
              </c:strCache>
            </c:strRef>
          </c:cat>
          <c:val>
            <c:numRef>
              <c:f>Sheet1!$B$2:$B$11</c:f>
              <c:numCache>
                <c:formatCode>#,##0</c:formatCode>
                <c:ptCount val="10"/>
                <c:pt idx="0">
                  <c:v>2535715</c:v>
                </c:pt>
                <c:pt idx="1">
                  <c:v>121237</c:v>
                </c:pt>
                <c:pt idx="2">
                  <c:v>45181</c:v>
                </c:pt>
                <c:pt idx="3">
                  <c:v>287650</c:v>
                </c:pt>
                <c:pt idx="4">
                  <c:v>33600</c:v>
                </c:pt>
                <c:pt idx="5">
                  <c:v>282025</c:v>
                </c:pt>
                <c:pt idx="6">
                  <c:v>1071334</c:v>
                </c:pt>
                <c:pt idx="7">
                  <c:v>1308221</c:v>
                </c:pt>
                <c:pt idx="8">
                  <c:v>3890559</c:v>
                </c:pt>
                <c:pt idx="9">
                  <c:v>1959482</c:v>
                </c:pt>
              </c:numCache>
            </c:numRef>
          </c:val>
          <c:extLst>
            <c:ext xmlns:c16="http://schemas.microsoft.com/office/drawing/2014/chart" uri="{C3380CC4-5D6E-409C-BE32-E72D297353CC}">
              <c16:uniqueId val="{00000001-95CF-4327-AD32-4B5983B0455B}"/>
            </c:ext>
          </c:extLst>
        </c:ser>
        <c:dLbls>
          <c:showLegendKey val="0"/>
          <c:showVal val="0"/>
          <c:showCatName val="0"/>
          <c:showSerName val="0"/>
          <c:showPercent val="0"/>
          <c:showBubbleSize val="0"/>
        </c:dLbls>
        <c:gapWidth val="150"/>
        <c:axId val="1666164687"/>
        <c:axId val="1853282511"/>
      </c:barChart>
      <c:catAx>
        <c:axId val="166616468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53282511"/>
        <c:crosses val="autoZero"/>
        <c:auto val="0"/>
        <c:lblAlgn val="ctr"/>
        <c:lblOffset val="100"/>
        <c:noMultiLvlLbl val="0"/>
      </c:catAx>
      <c:valAx>
        <c:axId val="1853282511"/>
        <c:scaling>
          <c:orientation val="minMax"/>
          <c:max val="400000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b"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66164687"/>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207160433070865"/>
          <c:y val="0.17331421177939149"/>
          <c:w val="0.55240108267716537"/>
          <c:h val="0.77158422911022218"/>
        </c:manualLayout>
      </c:layout>
      <c:barChart>
        <c:barDir val="bar"/>
        <c:grouping val="clustered"/>
        <c:varyColors val="0"/>
        <c:ser>
          <c:idx val="0"/>
          <c:order val="0"/>
          <c:tx>
            <c:strRef>
              <c:f>Sheet1!$B$1</c:f>
              <c:strCache>
                <c:ptCount val="1"/>
                <c:pt idx="0">
                  <c:v>2024</c:v>
                </c:pt>
              </c:strCache>
            </c:strRef>
          </c:tx>
          <c:spPr>
            <a:solidFill>
              <a:schemeClr val="accent1"/>
            </a:solidFill>
            <a:ln>
              <a:noFill/>
            </a:ln>
            <a:effectLst/>
          </c:spPr>
          <c:invertIfNegative val="0"/>
          <c:cat>
            <c:strRef>
              <c:f>Sheet1!$A$2:$A$9</c:f>
              <c:strCache>
                <c:ptCount val="8"/>
                <c:pt idx="0">
                  <c:v>GENERAL GOVERNMENT</c:v>
                </c:pt>
                <c:pt idx="1">
                  <c:v>PUBLIC SAFETY</c:v>
                </c:pt>
                <c:pt idx="2">
                  <c:v>PUBLIC WORKS</c:v>
                </c:pt>
                <c:pt idx="3">
                  <c:v>HEALTH AND HUMAN SERVICES</c:v>
                </c:pt>
                <c:pt idx="4">
                  <c:v>CULTURE, RECREATION AND EDUCATION</c:v>
                </c:pt>
                <c:pt idx="5">
                  <c:v>CONSERVATION AND DEVELOPMENT</c:v>
                </c:pt>
                <c:pt idx="6">
                  <c:v>CAPITAL OUTLAYS</c:v>
                </c:pt>
                <c:pt idx="7">
                  <c:v>DEBT SERVICE</c:v>
                </c:pt>
              </c:strCache>
            </c:strRef>
          </c:cat>
          <c:val>
            <c:numRef>
              <c:f>Sheet1!$B$2:$B$9</c:f>
              <c:numCache>
                <c:formatCode>#,##0</c:formatCode>
                <c:ptCount val="8"/>
                <c:pt idx="0">
                  <c:v>2304346</c:v>
                </c:pt>
                <c:pt idx="1">
                  <c:v>1722033</c:v>
                </c:pt>
                <c:pt idx="2">
                  <c:v>3639708</c:v>
                </c:pt>
                <c:pt idx="3">
                  <c:v>18678</c:v>
                </c:pt>
                <c:pt idx="4">
                  <c:v>449574</c:v>
                </c:pt>
                <c:pt idx="5">
                  <c:v>1346401</c:v>
                </c:pt>
                <c:pt idx="6">
                  <c:v>1063090</c:v>
                </c:pt>
                <c:pt idx="7">
                  <c:v>1656017</c:v>
                </c:pt>
              </c:numCache>
            </c:numRef>
          </c:val>
          <c:extLst>
            <c:ext xmlns:c16="http://schemas.microsoft.com/office/drawing/2014/chart" uri="{C3380CC4-5D6E-409C-BE32-E72D297353CC}">
              <c16:uniqueId val="{00000000-67C9-4A8E-8548-6C46EF7E2B17}"/>
            </c:ext>
          </c:extLst>
        </c:ser>
        <c:ser>
          <c:idx val="1"/>
          <c:order val="1"/>
          <c:tx>
            <c:strRef>
              <c:f>Sheet1!$C$1</c:f>
              <c:strCache>
                <c:ptCount val="1"/>
                <c:pt idx="0">
                  <c:v>2025</c:v>
                </c:pt>
              </c:strCache>
            </c:strRef>
          </c:tx>
          <c:spPr>
            <a:solidFill>
              <a:schemeClr val="accent2"/>
            </a:solidFill>
            <a:ln>
              <a:noFill/>
            </a:ln>
            <a:effectLst/>
          </c:spPr>
          <c:invertIfNegative val="0"/>
          <c:cat>
            <c:strRef>
              <c:f>Sheet1!$A$2:$A$9</c:f>
              <c:strCache>
                <c:ptCount val="8"/>
                <c:pt idx="0">
                  <c:v>GENERAL GOVERNMENT</c:v>
                </c:pt>
                <c:pt idx="1">
                  <c:v>PUBLIC SAFETY</c:v>
                </c:pt>
                <c:pt idx="2">
                  <c:v>PUBLIC WORKS</c:v>
                </c:pt>
                <c:pt idx="3">
                  <c:v>HEALTH AND HUMAN SERVICES</c:v>
                </c:pt>
                <c:pt idx="4">
                  <c:v>CULTURE, RECREATION AND EDUCATION</c:v>
                </c:pt>
                <c:pt idx="5">
                  <c:v>CONSERVATION AND DEVELOPMENT</c:v>
                </c:pt>
                <c:pt idx="6">
                  <c:v>CAPITAL OUTLAYS</c:v>
                </c:pt>
                <c:pt idx="7">
                  <c:v>DEBT SERVICE</c:v>
                </c:pt>
              </c:strCache>
            </c:strRef>
          </c:cat>
          <c:val>
            <c:numRef>
              <c:f>Sheet1!$C$2:$C$9</c:f>
              <c:numCache>
                <c:formatCode>#,##0</c:formatCode>
                <c:ptCount val="8"/>
                <c:pt idx="0">
                  <c:v>2338061</c:v>
                </c:pt>
                <c:pt idx="1">
                  <c:v>1836627</c:v>
                </c:pt>
                <c:pt idx="2">
                  <c:v>4216520</c:v>
                </c:pt>
                <c:pt idx="3">
                  <c:v>22217</c:v>
                </c:pt>
                <c:pt idx="4">
                  <c:v>531476</c:v>
                </c:pt>
                <c:pt idx="5">
                  <c:v>1511613</c:v>
                </c:pt>
                <c:pt idx="6">
                  <c:v>962374</c:v>
                </c:pt>
                <c:pt idx="7">
                  <c:v>2083803</c:v>
                </c:pt>
              </c:numCache>
            </c:numRef>
          </c:val>
          <c:extLst>
            <c:ext xmlns:c16="http://schemas.microsoft.com/office/drawing/2014/chart" uri="{C3380CC4-5D6E-409C-BE32-E72D297353CC}">
              <c16:uniqueId val="{00000001-67C9-4A8E-8548-6C46EF7E2B17}"/>
            </c:ext>
          </c:extLst>
        </c:ser>
        <c:dLbls>
          <c:showLegendKey val="0"/>
          <c:showVal val="0"/>
          <c:showCatName val="0"/>
          <c:showSerName val="0"/>
          <c:showPercent val="0"/>
          <c:showBubbleSize val="0"/>
        </c:dLbls>
        <c:gapWidth val="182"/>
        <c:axId val="1668297135"/>
        <c:axId val="1195205663"/>
      </c:barChart>
      <c:catAx>
        <c:axId val="166829713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95205663"/>
        <c:crosses val="autoZero"/>
        <c:auto val="1"/>
        <c:lblAlgn val="ctr"/>
        <c:lblOffset val="100"/>
        <c:noMultiLvlLbl val="0"/>
      </c:catAx>
      <c:valAx>
        <c:axId val="1195205663"/>
        <c:scaling>
          <c:orientation val="minMax"/>
          <c:max val="450000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68297135"/>
        <c:crosses val="autoZero"/>
        <c:crossBetween val="between"/>
      </c:valAx>
      <c:spPr>
        <a:noFill/>
        <a:ln>
          <a:noFill/>
        </a:ln>
        <a:effectLst/>
      </c:spPr>
    </c:plotArea>
    <c:legend>
      <c:legendPos val="t"/>
      <c:layout>
        <c:manualLayout>
          <c:xMode val="edge"/>
          <c:yMode val="edge"/>
          <c:x val="0.4261734744094488"/>
          <c:y val="7.8906509041422601E-2"/>
          <c:w val="0.12566217121795945"/>
          <c:h val="4.9771306911987785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ROME WATER UTILITY</a:t>
            </a:r>
          </a:p>
          <a:p>
            <a:pPr>
              <a:defRPr/>
            </a:pPr>
            <a:r>
              <a:rPr lang="en-US"/>
              <a:t>2025 BUDGET Revenue/Inflows by Type</a:t>
            </a:r>
          </a:p>
          <a:p>
            <a:pPr>
              <a:defRPr/>
            </a:pPr>
            <a:r>
              <a:rPr lang="en-US"/>
              <a:t>Total Budget $1,143,163.67</a:t>
            </a:r>
          </a:p>
        </c:rich>
      </c:tx>
      <c:layout>
        <c:manualLayout>
          <c:xMode val="edge"/>
          <c:yMode val="edge"/>
          <c:x val="0.5419514926660457"/>
          <c:y val="4.6620046620046623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4.8944407045206195E-2"/>
          <c:y val="0.10155940518119158"/>
          <c:w val="0.44915561581254615"/>
          <c:h val="0.88419510615713937"/>
        </c:manualLayout>
      </c:layout>
      <c:pieChart>
        <c:varyColors val="1"/>
        <c:ser>
          <c:idx val="0"/>
          <c:order val="0"/>
          <c:tx>
            <c:v>SALES</c:v>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05C-4312-A4B4-A2EB5E948065}"/>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05C-4312-A4B4-A2EB5E948065}"/>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05C-4312-A4B4-A2EB5E948065}"/>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F05C-4312-A4B4-A2EB5E948065}"/>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F05C-4312-A4B4-A2EB5E948065}"/>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F05C-4312-A4B4-A2EB5E948065}"/>
              </c:ext>
            </c:extLst>
          </c:dPt>
          <c:dLbls>
            <c:dLbl>
              <c:idx val="0"/>
              <c:layout>
                <c:manualLayout>
                  <c:x val="-0.11766778998968097"/>
                  <c:y val="-0.11960539738422925"/>
                </c:manualLayout>
              </c:layout>
              <c:tx>
                <c:rich>
                  <a:bodyPr/>
                  <a:lstStyle/>
                  <a:p>
                    <a:r>
                      <a:rPr lang="en-US" baseline="0"/>
                      <a:t>$694,058, 61%</a:t>
                    </a:r>
                    <a:endParaRPr lang="en-US"/>
                  </a:p>
                </c:rich>
              </c:tx>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05C-4312-A4B4-A2EB5E948065}"/>
                </c:ext>
              </c:extLst>
            </c:dLbl>
            <c:dLbl>
              <c:idx val="1"/>
              <c:layout>
                <c:manualLayout>
                  <c:x val="6.4908604310140398E-3"/>
                  <c:y val="4.193853278380363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F05C-4312-A4B4-A2EB5E948065}"/>
                </c:ext>
              </c:extLst>
            </c:dLbl>
            <c:dLbl>
              <c:idx val="2"/>
              <c:layout>
                <c:manualLayout>
                  <c:x val="9.5955553189532902E-2"/>
                  <c:y val="-5.7872785982073523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F05C-4312-A4B4-A2EB5E948065}"/>
                </c:ext>
              </c:extLst>
            </c:dLbl>
            <c:dLbl>
              <c:idx val="3"/>
              <c:layout>
                <c:manualLayout>
                  <c:x val="0.10480824193226615"/>
                  <c:y val="0.13616811954730559"/>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F05C-4312-A4B4-A2EB5E948065}"/>
                </c:ext>
              </c:extLst>
            </c:dLbl>
            <c:dLbl>
              <c:idx val="4"/>
              <c:layout>
                <c:manualLayout>
                  <c:x val="6.3211520809437595E-3"/>
                  <c:y val="-2.1167668633120994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F05C-4312-A4B4-A2EB5E948065}"/>
                </c:ext>
              </c:extLst>
            </c:dLbl>
            <c:dLbl>
              <c:idx val="5"/>
              <c:layout>
                <c:manualLayout>
                  <c:x val="8.8541836388460041E-2"/>
                  <c:y val="2.1690729087244282E-4"/>
                </c:manualLayout>
              </c:layout>
              <c:tx>
                <c:rich>
                  <a:bodyPr/>
                  <a:lstStyle/>
                  <a:p>
                    <a:fld id="{3F96F03C-17DF-4C55-9313-8AE6F2E337ED}" type="VALUE">
                      <a:rPr lang="en-US"/>
                      <a:pPr/>
                      <a:t>[VALUE]</a:t>
                    </a:fld>
                    <a:r>
                      <a:rPr lang="en-US" baseline="0"/>
                      <a:t>, 3%</a:t>
                    </a:r>
                  </a:p>
                </c:rich>
              </c:tx>
              <c:dLblPos val="bestFit"/>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05C-4312-A4B4-A2EB5E948065}"/>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'Budget Pie Graphs'!$A$10:$A$15</c:f>
              <c:strCache>
                <c:ptCount val="6"/>
                <c:pt idx="0">
                  <c:v>Residential Sales &amp; Water District Public Fire Protection</c:v>
                </c:pt>
                <c:pt idx="1">
                  <c:v>Commercial /Public Auth Sales</c:v>
                </c:pt>
                <c:pt idx="2">
                  <c:v>Public Fire Protection- Non-Residential</c:v>
                </c:pt>
                <c:pt idx="3">
                  <c:v>Public Fire Protection-Residential Outside Water District</c:v>
                </c:pt>
                <c:pt idx="4">
                  <c:v>Late Fees/Interest Income</c:v>
                </c:pt>
                <c:pt idx="5">
                  <c:v>Non-Operating &amp; Other Inflows</c:v>
                </c:pt>
              </c:strCache>
            </c:strRef>
          </c:cat>
          <c:val>
            <c:numRef>
              <c:f>'Budget Pie Graphs'!$B$10:$B$15</c:f>
              <c:numCache>
                <c:formatCode>_("$"* #,##0_);_("$"* \(#,##0\);_("$"* "-"??_);_(@_)</c:formatCode>
                <c:ptCount val="6"/>
                <c:pt idx="0">
                  <c:v>694058.25</c:v>
                </c:pt>
                <c:pt idx="1">
                  <c:v>56686.02</c:v>
                </c:pt>
                <c:pt idx="2">
                  <c:v>85449</c:v>
                </c:pt>
                <c:pt idx="3">
                  <c:v>259470</c:v>
                </c:pt>
                <c:pt idx="4">
                  <c:v>12000</c:v>
                </c:pt>
                <c:pt idx="5">
                  <c:v>35500</c:v>
                </c:pt>
              </c:numCache>
            </c:numRef>
          </c:val>
          <c:extLst>
            <c:ext xmlns:c16="http://schemas.microsoft.com/office/drawing/2014/chart" uri="{C3380CC4-5D6E-409C-BE32-E72D297353CC}">
              <c16:uniqueId val="{0000000C-F05C-4312-A4B4-A2EB5E948065}"/>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54233088718857902"/>
          <c:y val="0.31544574331153719"/>
          <c:w val="0.43271682311991272"/>
          <c:h val="0.54693876116891016"/>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ROME</a:t>
            </a:r>
            <a:r>
              <a:rPr lang="en-US" baseline="0"/>
              <a:t> WATER UTILITY</a:t>
            </a:r>
            <a:endParaRPr lang="en-US"/>
          </a:p>
          <a:p>
            <a:pPr>
              <a:defRPr/>
            </a:pPr>
            <a:r>
              <a:rPr lang="en-US"/>
              <a:t>2025 BUDGET Expense/Cash Outflow by Type</a:t>
            </a:r>
          </a:p>
          <a:p>
            <a:pPr>
              <a:defRPr/>
            </a:pPr>
            <a:r>
              <a:rPr lang="en-US"/>
              <a:t>Total Budget</a:t>
            </a:r>
            <a:r>
              <a:rPr lang="en-US" baseline="0"/>
              <a:t> $1,143,163.67</a:t>
            </a:r>
            <a:endParaRPr lang="en-US"/>
          </a:p>
        </c:rich>
      </c:tx>
      <c:layout>
        <c:manualLayout>
          <c:xMode val="edge"/>
          <c:yMode val="edge"/>
          <c:x val="0.50612741491109059"/>
          <c:y val="7.405637064068625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4.2518117805629377E-2"/>
          <c:y val="6.0551356511318953E-2"/>
          <c:w val="0.50295206628439793"/>
          <c:h val="0.86441053820083957"/>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D0D3-4F49-BC66-AEE449891582}"/>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D0D3-4F49-BC66-AEE449891582}"/>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D0D3-4F49-BC66-AEE449891582}"/>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D0D3-4F49-BC66-AEE449891582}"/>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D0D3-4F49-BC66-AEE449891582}"/>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D0D3-4F49-BC66-AEE449891582}"/>
              </c:ext>
            </c:extLst>
          </c:dPt>
          <c:dLbls>
            <c:dLbl>
              <c:idx val="0"/>
              <c:layout>
                <c:manualLayout>
                  <c:x val="-8.3351903870919453E-2"/>
                  <c:y val="0.15810612882332098"/>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0D3-4F49-BC66-AEE449891582}"/>
                </c:ext>
              </c:extLst>
            </c:dLbl>
            <c:dLbl>
              <c:idx val="1"/>
              <c:layout>
                <c:manualLayout>
                  <c:x val="-0.10545736619644663"/>
                  <c:y val="-0.14168601882632265"/>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0D3-4F49-BC66-AEE449891582}"/>
                </c:ext>
              </c:extLst>
            </c:dLbl>
            <c:dLbl>
              <c:idx val="2"/>
              <c:layout>
                <c:manualLayout>
                  <c:x val="6.2432691908582284E-2"/>
                  <c:y val="-0.11346549222189885"/>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0D3-4F49-BC66-AEE449891582}"/>
                </c:ext>
              </c:extLst>
            </c:dLbl>
            <c:dLbl>
              <c:idx val="3"/>
              <c:layout>
                <c:manualLayout>
                  <c:x val="0.10422863808690577"/>
                  <c:y val="-0.10173909903566439"/>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0D3-4F49-BC66-AEE449891582}"/>
                </c:ext>
              </c:extLst>
            </c:dLbl>
            <c:dLbl>
              <c:idx val="5"/>
              <c:layout>
                <c:manualLayout>
                  <c:x val="0.1082813816479964"/>
                  <c:y val="0.13453914778279533"/>
                </c:manualLayout>
              </c:layout>
              <c:tx>
                <c:rich>
                  <a:bodyPr/>
                  <a:lstStyle/>
                  <a:p>
                    <a:fld id="{F844B98C-3897-43A6-9722-DE357FC18B46}" type="VALUE">
                      <a:rPr lang="en-US"/>
                      <a:pPr/>
                      <a:t>[VALUE]</a:t>
                    </a:fld>
                    <a:r>
                      <a:rPr lang="en-US" baseline="0"/>
                      <a:t>, </a:t>
                    </a:r>
                    <a:fld id="{A8D32B6D-BCD1-4870-9870-53C36C1BEC06}" type="PERCENTAGE">
                      <a:rPr lang="en-US" baseline="0"/>
                      <a:pPr/>
                      <a:t>[PERCENTAGE]</a:t>
                    </a:fld>
                    <a:endParaRPr lang="en-US" baseline="0"/>
                  </a:p>
                </c:rich>
              </c:tx>
              <c:dLblPos val="bestFit"/>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D0D3-4F49-BC66-AEE449891582}"/>
                </c:ext>
              </c:extLst>
            </c:dLbl>
            <c:spPr>
              <a:solidFill>
                <a:schemeClr val="bg1"/>
              </a:solid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'Budget Pie Graphs'!$A$31:$A$36</c:f>
              <c:strCache>
                <c:ptCount val="6"/>
                <c:pt idx="0">
                  <c:v>Payroll &amp; Benefits</c:v>
                </c:pt>
                <c:pt idx="1">
                  <c:v>Principal &amp; Interest</c:v>
                </c:pt>
                <c:pt idx="2">
                  <c:v>Capital /Utility Plant</c:v>
                </c:pt>
                <c:pt idx="3">
                  <c:v>Payment in lieu of Taxes</c:v>
                </c:pt>
                <c:pt idx="4">
                  <c:v>Prof fees &amp; Business Insurance</c:v>
                </c:pt>
                <c:pt idx="5">
                  <c:v>Other</c:v>
                </c:pt>
              </c:strCache>
            </c:strRef>
          </c:cat>
          <c:val>
            <c:numRef>
              <c:f>'Budget Pie Graphs'!$B$31:$B$36</c:f>
              <c:numCache>
                <c:formatCode>_("$"* #,##0_);_("$"* \(#,##0\);_("$"* "-"??_);_(@_)</c:formatCode>
                <c:ptCount val="6"/>
                <c:pt idx="0">
                  <c:v>197360.28</c:v>
                </c:pt>
                <c:pt idx="1">
                  <c:v>408393.88</c:v>
                </c:pt>
                <c:pt idx="2">
                  <c:v>91250</c:v>
                </c:pt>
                <c:pt idx="3">
                  <c:v>125000</c:v>
                </c:pt>
                <c:pt idx="4">
                  <c:v>52500</c:v>
                </c:pt>
                <c:pt idx="5">
                  <c:v>268657.5</c:v>
                </c:pt>
              </c:numCache>
            </c:numRef>
          </c:val>
          <c:extLst>
            <c:ext xmlns:c16="http://schemas.microsoft.com/office/drawing/2014/chart" uri="{C3380CC4-5D6E-409C-BE32-E72D297353CC}">
              <c16:uniqueId val="{0000000C-D0D3-4F49-BC66-AEE449891582}"/>
            </c:ext>
          </c:extLst>
        </c:ser>
        <c:ser>
          <c:idx val="1"/>
          <c:order val="1"/>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E-D0D3-4F49-BC66-AEE449891582}"/>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0-D0D3-4F49-BC66-AEE449891582}"/>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2-D0D3-4F49-BC66-AEE449891582}"/>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4-D0D3-4F49-BC66-AEE449891582}"/>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6-D0D3-4F49-BC66-AEE449891582}"/>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8-D0D3-4F49-BC66-AEE449891582}"/>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'Budget Pie Graphs'!$A$31:$A$36</c:f>
              <c:strCache>
                <c:ptCount val="6"/>
                <c:pt idx="0">
                  <c:v>Payroll &amp; Benefits</c:v>
                </c:pt>
                <c:pt idx="1">
                  <c:v>Principal &amp; Interest</c:v>
                </c:pt>
                <c:pt idx="2">
                  <c:v>Capital /Utility Plant</c:v>
                </c:pt>
                <c:pt idx="3">
                  <c:v>Payment in lieu of Taxes</c:v>
                </c:pt>
                <c:pt idx="4">
                  <c:v>Prof fees &amp; Business Insurance</c:v>
                </c:pt>
                <c:pt idx="5">
                  <c:v>Other</c:v>
                </c:pt>
              </c:strCache>
            </c:strRef>
          </c:cat>
          <c:val>
            <c:numRef>
              <c:f>'Budget Pie Graphs'!$C$31:$C$36</c:f>
              <c:numCache>
                <c:formatCode>0%</c:formatCode>
                <c:ptCount val="6"/>
                <c:pt idx="0">
                  <c:v>0.17264409248636584</c:v>
                </c:pt>
                <c:pt idx="1">
                  <c:v>0.35724914247986367</c:v>
                </c:pt>
                <c:pt idx="2">
                  <c:v>7.9822411274350052E-2</c:v>
                </c:pt>
                <c:pt idx="3">
                  <c:v>0.10934576886897267</c:v>
                </c:pt>
                <c:pt idx="4">
                  <c:v>4.592522292496852E-2</c:v>
                </c:pt>
                <c:pt idx="5">
                  <c:v>0.23501248719932818</c:v>
                </c:pt>
              </c:numCache>
            </c:numRef>
          </c:val>
          <c:extLst>
            <c:ext xmlns:c16="http://schemas.microsoft.com/office/drawing/2014/chart" uri="{C3380CC4-5D6E-409C-BE32-E72D297353CC}">
              <c16:uniqueId val="{00000019-D0D3-4F49-BC66-AEE449891582}"/>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7880840218447747"/>
          <c:y val="0.32506324714569751"/>
          <c:w val="0.27307563141175439"/>
          <c:h val="0.52871206017562511"/>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1" dirty="0"/>
              <a:t>Audited</a:t>
            </a:r>
            <a:r>
              <a:rPr lang="en-US" sz="1600" b="1" i="0" dirty="0"/>
              <a:t> General Fund Balance with Unassigned</a:t>
            </a:r>
            <a:r>
              <a:rPr lang="en-US" sz="1600" b="1" i="0" baseline="0" dirty="0"/>
              <a:t> as % of Total Expenditures</a:t>
            </a:r>
            <a:endParaRPr lang="en-US" sz="1600" b="1" i="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Sheet1!$B$1</c:f>
              <c:strCache>
                <c:ptCount val="1"/>
                <c:pt idx="0">
                  <c:v>Column2</c:v>
                </c:pt>
              </c:strCache>
            </c:strRef>
          </c:tx>
          <c:spPr>
            <a:solidFill>
              <a:schemeClr val="accent1"/>
            </a:solidFill>
            <a:ln>
              <a:noFill/>
            </a:ln>
            <a:effectLst/>
            <a:sp3d/>
          </c:spPr>
          <c:invertIfNegative val="0"/>
          <c:cat>
            <c:numRef>
              <c:f>Sheet1!$A$2:$A$8</c:f>
              <c:numCache>
                <c:formatCode>General</c:formatCode>
                <c:ptCount val="7"/>
                <c:pt idx="0">
                  <c:v>2017</c:v>
                </c:pt>
                <c:pt idx="1">
                  <c:v>2018</c:v>
                </c:pt>
                <c:pt idx="2">
                  <c:v>2019</c:v>
                </c:pt>
                <c:pt idx="3">
                  <c:v>2020</c:v>
                </c:pt>
                <c:pt idx="4">
                  <c:v>2021</c:v>
                </c:pt>
                <c:pt idx="5">
                  <c:v>2022</c:v>
                </c:pt>
                <c:pt idx="6">
                  <c:v>2023</c:v>
                </c:pt>
              </c:numCache>
            </c:numRef>
          </c:cat>
          <c:val>
            <c:numRef>
              <c:f>Sheet1!$B$2:$B$8</c:f>
              <c:numCache>
                <c:formatCode>0.00%</c:formatCode>
                <c:ptCount val="7"/>
                <c:pt idx="0">
                  <c:v>0.29463622945150986</c:v>
                </c:pt>
                <c:pt idx="1">
                  <c:v>0.26256969789772916</c:v>
                </c:pt>
                <c:pt idx="2">
                  <c:v>0.29837786645593301</c:v>
                </c:pt>
                <c:pt idx="3">
                  <c:v>0.28117205210489754</c:v>
                </c:pt>
                <c:pt idx="4">
                  <c:v>0.39729847752035913</c:v>
                </c:pt>
                <c:pt idx="5">
                  <c:v>0.39656156591547809</c:v>
                </c:pt>
                <c:pt idx="6">
                  <c:v>0.30000348879849192</c:v>
                </c:pt>
              </c:numCache>
            </c:numRef>
          </c:val>
          <c:extLst>
            <c:ext xmlns:c16="http://schemas.microsoft.com/office/drawing/2014/chart" uri="{C3380CC4-5D6E-409C-BE32-E72D297353CC}">
              <c16:uniqueId val="{00000000-B73C-4EBB-AD15-31C5892F81CE}"/>
            </c:ext>
          </c:extLst>
        </c:ser>
        <c:ser>
          <c:idx val="1"/>
          <c:order val="1"/>
          <c:tx>
            <c:strRef>
              <c:f>Sheet1!$C$1</c:f>
              <c:strCache>
                <c:ptCount val="1"/>
                <c:pt idx="0">
                  <c:v>Column3</c:v>
                </c:pt>
              </c:strCache>
            </c:strRef>
          </c:tx>
          <c:spPr>
            <a:solidFill>
              <a:schemeClr val="accent2"/>
            </a:solidFill>
            <a:ln>
              <a:noFill/>
            </a:ln>
            <a:effectLst/>
            <a:sp3d/>
          </c:spPr>
          <c:invertIfNegative val="0"/>
          <c:cat>
            <c:numRef>
              <c:f>Sheet1!$A$2:$A$8</c:f>
              <c:numCache>
                <c:formatCode>General</c:formatCode>
                <c:ptCount val="7"/>
                <c:pt idx="0">
                  <c:v>2017</c:v>
                </c:pt>
                <c:pt idx="1">
                  <c:v>2018</c:v>
                </c:pt>
                <c:pt idx="2">
                  <c:v>2019</c:v>
                </c:pt>
                <c:pt idx="3">
                  <c:v>2020</c:v>
                </c:pt>
                <c:pt idx="4">
                  <c:v>2021</c:v>
                </c:pt>
                <c:pt idx="5">
                  <c:v>2022</c:v>
                </c:pt>
                <c:pt idx="6">
                  <c:v>2023</c:v>
                </c:pt>
              </c:numCache>
            </c:numRef>
          </c:cat>
          <c:val>
            <c:numRef>
              <c:f>Sheet1!$C$2:$C$8</c:f>
              <c:numCache>
                <c:formatCode>General</c:formatCode>
                <c:ptCount val="7"/>
                <c:pt idx="0">
                  <c:v>2017</c:v>
                </c:pt>
                <c:pt idx="1">
                  <c:v>2018</c:v>
                </c:pt>
                <c:pt idx="2">
                  <c:v>2019</c:v>
                </c:pt>
                <c:pt idx="3">
                  <c:v>2020</c:v>
                </c:pt>
                <c:pt idx="4">
                  <c:v>2021</c:v>
                </c:pt>
                <c:pt idx="5">
                  <c:v>2022</c:v>
                </c:pt>
                <c:pt idx="6">
                  <c:v>2023</c:v>
                </c:pt>
              </c:numCache>
            </c:numRef>
          </c:val>
          <c:extLst>
            <c:ext xmlns:c16="http://schemas.microsoft.com/office/drawing/2014/chart" uri="{C3380CC4-5D6E-409C-BE32-E72D297353CC}">
              <c16:uniqueId val="{00000009-B73C-4EBB-AD15-31C5892F81CE}"/>
            </c:ext>
          </c:extLst>
        </c:ser>
        <c:ser>
          <c:idx val="2"/>
          <c:order val="2"/>
          <c:tx>
            <c:strRef>
              <c:f>Sheet1!$D$1</c:f>
              <c:strCache>
                <c:ptCount val="1"/>
                <c:pt idx="0">
                  <c:v>Unassigned</c:v>
                </c:pt>
              </c:strCache>
            </c:strRef>
          </c:tx>
          <c:spPr>
            <a:solidFill>
              <a:schemeClr val="accent3"/>
            </a:solidFill>
            <a:ln>
              <a:noFill/>
            </a:ln>
            <a:effectLst/>
            <a:sp3d/>
          </c:spPr>
          <c:invertIfNegative val="0"/>
          <c:cat>
            <c:numRef>
              <c:f>Sheet1!$A$2:$A$8</c:f>
              <c:numCache>
                <c:formatCode>General</c:formatCode>
                <c:ptCount val="7"/>
                <c:pt idx="0">
                  <c:v>2017</c:v>
                </c:pt>
                <c:pt idx="1">
                  <c:v>2018</c:v>
                </c:pt>
                <c:pt idx="2">
                  <c:v>2019</c:v>
                </c:pt>
                <c:pt idx="3">
                  <c:v>2020</c:v>
                </c:pt>
                <c:pt idx="4">
                  <c:v>2021</c:v>
                </c:pt>
                <c:pt idx="5">
                  <c:v>2022</c:v>
                </c:pt>
                <c:pt idx="6">
                  <c:v>2023</c:v>
                </c:pt>
              </c:numCache>
            </c:numRef>
          </c:cat>
          <c:val>
            <c:numRef>
              <c:f>Sheet1!$D$2:$D$8</c:f>
              <c:numCache>
                <c:formatCode>#,##0</c:formatCode>
                <c:ptCount val="7"/>
                <c:pt idx="0">
                  <c:v>1272137</c:v>
                </c:pt>
                <c:pt idx="1">
                  <c:v>1090573</c:v>
                </c:pt>
                <c:pt idx="2">
                  <c:v>1246370</c:v>
                </c:pt>
                <c:pt idx="3" formatCode="_(* #,##0_);_(* \(#,##0\);_(* &quot;-&quot;??_);_(@_)">
                  <c:v>1414578</c:v>
                </c:pt>
                <c:pt idx="4" formatCode="_(* #,##0_);_(* \(#,##0\);_(* &quot;-&quot;??_);_(@_)">
                  <c:v>1905535</c:v>
                </c:pt>
                <c:pt idx="5" formatCode="_(* #,##0_);_(* \(#,##0\);_(* &quot;-&quot;??_);_(@_)">
                  <c:v>2174470</c:v>
                </c:pt>
                <c:pt idx="6" formatCode="_(* #,##0_);_(* \(#,##0\);_(* &quot;-&quot;??_);_(@_)">
                  <c:v>1582225</c:v>
                </c:pt>
              </c:numCache>
            </c:numRef>
          </c:val>
          <c:extLst>
            <c:ext xmlns:c16="http://schemas.microsoft.com/office/drawing/2014/chart" uri="{C3380CC4-5D6E-409C-BE32-E72D297353CC}">
              <c16:uniqueId val="{0000000A-B73C-4EBB-AD15-31C5892F81CE}"/>
            </c:ext>
          </c:extLst>
        </c:ser>
        <c:ser>
          <c:idx val="3"/>
          <c:order val="3"/>
          <c:tx>
            <c:strRef>
              <c:f>Sheet1!$E$1</c:f>
              <c:strCache>
                <c:ptCount val="1"/>
                <c:pt idx="0">
                  <c:v>Assigned</c:v>
                </c:pt>
              </c:strCache>
            </c:strRef>
          </c:tx>
          <c:spPr>
            <a:solidFill>
              <a:schemeClr val="accent4"/>
            </a:solidFill>
            <a:ln>
              <a:noFill/>
            </a:ln>
            <a:effectLst/>
            <a:sp3d/>
          </c:spPr>
          <c:invertIfNegative val="0"/>
          <c:dLbls>
            <c:dLbl>
              <c:idx val="0"/>
              <c:layout>
                <c:manualLayout>
                  <c:x val="5.5837564567679859E-3"/>
                  <c:y val="-0.19449635860627715"/>
                </c:manualLayout>
              </c:layout>
              <c:tx>
                <c:rich>
                  <a:bodyPr/>
                  <a:lstStyle/>
                  <a:p>
                    <a:fld id="{7D7619E3-0884-4638-B478-70151D535097}"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1-B73C-4EBB-AD15-31C5892F81CE}"/>
                </c:ext>
              </c:extLst>
            </c:dLbl>
            <c:dLbl>
              <c:idx val="1"/>
              <c:layout>
                <c:manualLayout>
                  <c:x val="9.7715737993439231E-3"/>
                  <c:y val="-0.23203123572642498"/>
                </c:manualLayout>
              </c:layout>
              <c:tx>
                <c:rich>
                  <a:bodyPr/>
                  <a:lstStyle/>
                  <a:p>
                    <a:fld id="{101B7CB3-62D3-47FB-8CE1-BAB355B72767}"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2-B73C-4EBB-AD15-31C5892F81CE}"/>
                </c:ext>
              </c:extLst>
            </c:dLbl>
            <c:dLbl>
              <c:idx val="2"/>
              <c:layout>
                <c:manualLayout>
                  <c:x val="5.5837564567679339E-3"/>
                  <c:y val="-0.21796873659149016"/>
                </c:manualLayout>
              </c:layout>
              <c:tx>
                <c:rich>
                  <a:bodyPr/>
                  <a:lstStyle/>
                  <a:p>
                    <a:fld id="{42C929C6-7308-4BEA-AA67-F6A090F1972E}"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4-B73C-4EBB-AD15-31C5892F81CE}"/>
                </c:ext>
              </c:extLst>
            </c:dLbl>
            <c:dLbl>
              <c:idx val="3"/>
              <c:layout>
                <c:manualLayout>
                  <c:x val="5.5837564567679859E-3"/>
                  <c:y val="-0.22734373601478006"/>
                </c:manualLayout>
              </c:layout>
              <c:tx>
                <c:rich>
                  <a:bodyPr/>
                  <a:lstStyle/>
                  <a:p>
                    <a:fld id="{39E9EB4E-6DC8-49DF-B688-AFEEF6475045}"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5-B73C-4EBB-AD15-31C5892F81CE}"/>
                </c:ext>
              </c:extLst>
            </c:dLbl>
            <c:dLbl>
              <c:idx val="4"/>
              <c:layout>
                <c:manualLayout>
                  <c:x val="4.1878173425759892E-3"/>
                  <c:y val="-0.20859373716820023"/>
                </c:manualLayout>
              </c:layout>
              <c:tx>
                <c:rich>
                  <a:bodyPr/>
                  <a:lstStyle/>
                  <a:p>
                    <a:fld id="{C27CD91D-9C22-45FB-9DF6-A8D38C36769C}"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6-B73C-4EBB-AD15-31C5892F81CE}"/>
                </c:ext>
              </c:extLst>
            </c:dLbl>
            <c:dLbl>
              <c:idx val="5"/>
              <c:layout>
                <c:manualLayout>
                  <c:x val="6.9796955709599817E-3"/>
                  <c:y val="-0.19921873774491033"/>
                </c:manualLayout>
              </c:layout>
              <c:tx>
                <c:rich>
                  <a:bodyPr/>
                  <a:lstStyle/>
                  <a:p>
                    <a:fld id="{4CC3F461-7E90-4AFE-A74A-E79E7E4061FF}"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7-B73C-4EBB-AD15-31C5892F81CE}"/>
                </c:ext>
              </c:extLst>
            </c:dLbl>
            <c:dLbl>
              <c:idx val="6"/>
              <c:layout>
                <c:manualLayout>
                  <c:x val="4.1878173425758869E-3"/>
                  <c:y val="-0.21093748702402271"/>
                </c:manualLayout>
              </c:layout>
              <c:tx>
                <c:rich>
                  <a:bodyPr/>
                  <a:lstStyle/>
                  <a:p>
                    <a:fld id="{B3E52B71-21F2-44AC-9FB2-B0EE60B958E2}"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3-B73C-4EBB-AD15-31C5892F81CE}"/>
                </c:ext>
              </c:extLst>
            </c:dLbl>
            <c:spPr>
              <a:solidFill>
                <a:prstClr val="white"/>
              </a:solidFill>
              <a:ln>
                <a:solidFill>
                  <a:prstClr val="black">
                    <a:lumMod val="25000"/>
                    <a:lumOff val="75000"/>
                  </a:prstClr>
                </a:solidFill>
              </a:ln>
              <a:effectLst/>
            </c:spPr>
            <c:txPr>
              <a:bodyPr rot="0" spcFirstLastPara="1" vertOverflow="clip" horzOverflow="clip" vert="horz" wrap="none" lIns="38100" tIns="19050" rIns="38100" bIns="19050" anchor="b"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DataLabelsRange val="1"/>
                <c15:showLeaderLines val="0"/>
              </c:ext>
            </c:extLst>
          </c:dLbls>
          <c:cat>
            <c:numRef>
              <c:f>Sheet1!$A$2:$A$8</c:f>
              <c:numCache>
                <c:formatCode>General</c:formatCode>
                <c:ptCount val="7"/>
                <c:pt idx="0">
                  <c:v>2017</c:v>
                </c:pt>
                <c:pt idx="1">
                  <c:v>2018</c:v>
                </c:pt>
                <c:pt idx="2">
                  <c:v>2019</c:v>
                </c:pt>
                <c:pt idx="3">
                  <c:v>2020</c:v>
                </c:pt>
                <c:pt idx="4">
                  <c:v>2021</c:v>
                </c:pt>
                <c:pt idx="5">
                  <c:v>2022</c:v>
                </c:pt>
                <c:pt idx="6">
                  <c:v>2023</c:v>
                </c:pt>
              </c:numCache>
            </c:numRef>
          </c:cat>
          <c:val>
            <c:numRef>
              <c:f>Sheet1!$E$2:$E$8</c:f>
              <c:numCache>
                <c:formatCode>#,##0</c:formatCode>
                <c:ptCount val="7"/>
                <c:pt idx="0">
                  <c:v>89987</c:v>
                </c:pt>
                <c:pt idx="1">
                  <c:v>102449</c:v>
                </c:pt>
                <c:pt idx="2">
                  <c:v>135133</c:v>
                </c:pt>
                <c:pt idx="3" formatCode="_(* #,##0_);_(* \(#,##0\);_(* &quot;-&quot;??_);_(@_)">
                  <c:v>340768</c:v>
                </c:pt>
                <c:pt idx="4" formatCode="_(* #,##0_);_(* \(#,##0\);_(* &quot;-&quot;??_);_(@_)">
                  <c:v>179429</c:v>
                </c:pt>
                <c:pt idx="5" formatCode="_(* #,##0_);_(* \(#,##0\);_(* &quot;-&quot;??_);_(@_)">
                  <c:v>221639</c:v>
                </c:pt>
                <c:pt idx="6" formatCode="_(* #,##0_);_(* \(#,##0\);_(* &quot;-&quot;??_);_(@_)">
                  <c:v>138594</c:v>
                </c:pt>
              </c:numCache>
            </c:numRef>
          </c:val>
          <c:extLst>
            <c:ext xmlns:c15="http://schemas.microsoft.com/office/drawing/2012/chart" uri="{02D57815-91ED-43cb-92C2-25804820EDAC}">
              <c15:datalabelsRange>
                <c15:f>Sheet1!$B$2:$B$8</c15:f>
                <c15:dlblRangeCache>
                  <c:ptCount val="7"/>
                  <c:pt idx="0">
                    <c:v>29.46%</c:v>
                  </c:pt>
                  <c:pt idx="1">
                    <c:v>26.26%</c:v>
                  </c:pt>
                  <c:pt idx="2">
                    <c:v>29.84%</c:v>
                  </c:pt>
                  <c:pt idx="3">
                    <c:v>28.12%</c:v>
                  </c:pt>
                  <c:pt idx="4">
                    <c:v>39.73%</c:v>
                  </c:pt>
                  <c:pt idx="5">
                    <c:v>39.66%</c:v>
                  </c:pt>
                  <c:pt idx="6">
                    <c:v>30.00%</c:v>
                  </c:pt>
                </c15:dlblRangeCache>
              </c15:datalabelsRange>
            </c:ext>
            <c:ext xmlns:c16="http://schemas.microsoft.com/office/drawing/2014/chart" uri="{C3380CC4-5D6E-409C-BE32-E72D297353CC}">
              <c16:uniqueId val="{0000000B-B73C-4EBB-AD15-31C5892F81CE}"/>
            </c:ext>
          </c:extLst>
        </c:ser>
        <c:ser>
          <c:idx val="4"/>
          <c:order val="4"/>
          <c:tx>
            <c:strRef>
              <c:f>Sheet1!$F$1</c:f>
              <c:strCache>
                <c:ptCount val="1"/>
                <c:pt idx="0">
                  <c:v>Committed</c:v>
                </c:pt>
              </c:strCache>
            </c:strRef>
          </c:tx>
          <c:spPr>
            <a:solidFill>
              <a:schemeClr val="accent5"/>
            </a:solidFill>
            <a:ln>
              <a:noFill/>
            </a:ln>
            <a:effectLst/>
            <a:sp3d/>
          </c:spPr>
          <c:invertIfNegative val="0"/>
          <c:cat>
            <c:numRef>
              <c:f>Sheet1!$A$2:$A$8</c:f>
              <c:numCache>
                <c:formatCode>General</c:formatCode>
                <c:ptCount val="7"/>
                <c:pt idx="0">
                  <c:v>2017</c:v>
                </c:pt>
                <c:pt idx="1">
                  <c:v>2018</c:v>
                </c:pt>
                <c:pt idx="2">
                  <c:v>2019</c:v>
                </c:pt>
                <c:pt idx="3">
                  <c:v>2020</c:v>
                </c:pt>
                <c:pt idx="4">
                  <c:v>2021</c:v>
                </c:pt>
                <c:pt idx="5">
                  <c:v>2022</c:v>
                </c:pt>
                <c:pt idx="6">
                  <c:v>2023</c:v>
                </c:pt>
              </c:numCache>
            </c:numRef>
          </c:cat>
          <c:val>
            <c:numRef>
              <c:f>Sheet1!$F$2:$F$8</c:f>
              <c:numCache>
                <c:formatCode>#,##0</c:formatCode>
                <c:ptCount val="7"/>
                <c:pt idx="0">
                  <c:v>393528</c:v>
                </c:pt>
                <c:pt idx="1">
                  <c:v>293402</c:v>
                </c:pt>
                <c:pt idx="2">
                  <c:v>279558</c:v>
                </c:pt>
                <c:pt idx="3" formatCode="_(* #,##0_);_(* \(#,##0\);_(* &quot;-&quot;??_);_(@_)">
                  <c:v>341107</c:v>
                </c:pt>
                <c:pt idx="4" formatCode="_(* #,##0_);_(* \(#,##0\);_(* &quot;-&quot;??_);_(@_)">
                  <c:v>328280</c:v>
                </c:pt>
                <c:pt idx="5" formatCode="_(* #,##0_);_(* \(#,##0\);_(* &quot;-&quot;??_);_(@_)">
                  <c:v>400783</c:v>
                </c:pt>
                <c:pt idx="6" formatCode="_(* #,##0_);_(* \(#,##0\);_(* &quot;-&quot;??_);_(@_)">
                  <c:v>381240</c:v>
                </c:pt>
              </c:numCache>
            </c:numRef>
          </c:val>
          <c:extLst>
            <c:ext xmlns:c16="http://schemas.microsoft.com/office/drawing/2014/chart" uri="{C3380CC4-5D6E-409C-BE32-E72D297353CC}">
              <c16:uniqueId val="{0000000C-B73C-4EBB-AD15-31C5892F81CE}"/>
            </c:ext>
          </c:extLst>
        </c:ser>
        <c:ser>
          <c:idx val="5"/>
          <c:order val="5"/>
          <c:tx>
            <c:strRef>
              <c:f>Sheet1!$G$1</c:f>
              <c:strCache>
                <c:ptCount val="1"/>
                <c:pt idx="0">
                  <c:v>NonSpendable</c:v>
                </c:pt>
              </c:strCache>
            </c:strRef>
          </c:tx>
          <c:spPr>
            <a:solidFill>
              <a:schemeClr val="accent6"/>
            </a:solidFill>
            <a:ln>
              <a:noFill/>
            </a:ln>
            <a:effectLst/>
            <a:sp3d/>
          </c:spPr>
          <c:invertIfNegative val="0"/>
          <c:cat>
            <c:numRef>
              <c:f>Sheet1!$A$2:$A$8</c:f>
              <c:numCache>
                <c:formatCode>General</c:formatCode>
                <c:ptCount val="7"/>
                <c:pt idx="0">
                  <c:v>2017</c:v>
                </c:pt>
                <c:pt idx="1">
                  <c:v>2018</c:v>
                </c:pt>
                <c:pt idx="2">
                  <c:v>2019</c:v>
                </c:pt>
                <c:pt idx="3">
                  <c:v>2020</c:v>
                </c:pt>
                <c:pt idx="4">
                  <c:v>2021</c:v>
                </c:pt>
                <c:pt idx="5">
                  <c:v>2022</c:v>
                </c:pt>
                <c:pt idx="6">
                  <c:v>2023</c:v>
                </c:pt>
              </c:numCache>
            </c:numRef>
          </c:cat>
          <c:val>
            <c:numRef>
              <c:f>Sheet1!$G$2:$G$8</c:f>
              <c:numCache>
                <c:formatCode>#,##0</c:formatCode>
                <c:ptCount val="7"/>
                <c:pt idx="0">
                  <c:v>13788</c:v>
                </c:pt>
                <c:pt idx="1">
                  <c:v>19457</c:v>
                </c:pt>
                <c:pt idx="2">
                  <c:v>32551</c:v>
                </c:pt>
                <c:pt idx="3" formatCode="_(* #,##0_);_(* \(#,##0\);_(* &quot;-&quot;??_);_(@_)">
                  <c:v>38029</c:v>
                </c:pt>
                <c:pt idx="4" formatCode="_(* #,##0_);_(* \(#,##0\);_(* &quot;-&quot;??_);_(@_)">
                  <c:v>36426</c:v>
                </c:pt>
                <c:pt idx="5" formatCode="_(* #,##0_);_(* \(#,##0\);_(* &quot;-&quot;??_);_(@_)">
                  <c:v>37464</c:v>
                </c:pt>
                <c:pt idx="6" formatCode="_(* #,##0_);_(* \(#,##0\);_(* &quot;-&quot;??_);_(@_)">
                  <c:v>32639</c:v>
                </c:pt>
              </c:numCache>
            </c:numRef>
          </c:val>
          <c:extLst>
            <c:ext xmlns:c16="http://schemas.microsoft.com/office/drawing/2014/chart" uri="{C3380CC4-5D6E-409C-BE32-E72D297353CC}">
              <c16:uniqueId val="{0000000D-B73C-4EBB-AD15-31C5892F81CE}"/>
            </c:ext>
          </c:extLst>
        </c:ser>
        <c:ser>
          <c:idx val="6"/>
          <c:order val="6"/>
          <c:tx>
            <c:strRef>
              <c:f>Sheet1!$H$1</c:f>
              <c:strCache>
                <c:ptCount val="1"/>
                <c:pt idx="0">
                  <c:v>Restricted</c:v>
                </c:pt>
              </c:strCache>
            </c:strRef>
          </c:tx>
          <c:spPr>
            <a:solidFill>
              <a:schemeClr val="accent1">
                <a:lumMod val="60000"/>
              </a:schemeClr>
            </a:solidFill>
            <a:ln>
              <a:noFill/>
            </a:ln>
            <a:effectLst/>
            <a:sp3d/>
          </c:spPr>
          <c:invertIfNegative val="0"/>
          <c:cat>
            <c:numRef>
              <c:f>Sheet1!$A$2:$A$8</c:f>
              <c:numCache>
                <c:formatCode>General</c:formatCode>
                <c:ptCount val="7"/>
                <c:pt idx="0">
                  <c:v>2017</c:v>
                </c:pt>
                <c:pt idx="1">
                  <c:v>2018</c:v>
                </c:pt>
                <c:pt idx="2">
                  <c:v>2019</c:v>
                </c:pt>
                <c:pt idx="3">
                  <c:v>2020</c:v>
                </c:pt>
                <c:pt idx="4">
                  <c:v>2021</c:v>
                </c:pt>
                <c:pt idx="5">
                  <c:v>2022</c:v>
                </c:pt>
                <c:pt idx="6">
                  <c:v>2023</c:v>
                </c:pt>
              </c:numCache>
            </c:numRef>
          </c:cat>
          <c:val>
            <c:numRef>
              <c:f>Sheet1!$H$2:$H$8</c:f>
              <c:numCache>
                <c:formatCode>#,##0</c:formatCode>
                <c:ptCount val="7"/>
                <c:pt idx="0">
                  <c:v>70088</c:v>
                </c:pt>
                <c:pt idx="1">
                  <c:v>211</c:v>
                </c:pt>
                <c:pt idx="2">
                  <c:v>251653</c:v>
                </c:pt>
                <c:pt idx="3" formatCode="_(* #,##0_);_(* \(#,##0\);_(* &quot;-&quot;??_);_(@_)">
                  <c:v>140210</c:v>
                </c:pt>
                <c:pt idx="4" formatCode="_(* #,##0_);_(* \(#,##0\);_(* &quot;-&quot;??_);_(@_)">
                  <c:v>140452</c:v>
                </c:pt>
                <c:pt idx="5" formatCode="_(* #,##0_);_(* \(#,##0\);_(* &quot;-&quot;??_);_(@_)">
                  <c:v>3</c:v>
                </c:pt>
                <c:pt idx="6" formatCode="_(* #,##0_);_(* \(#,##0\);_(* &quot;-&quot;??_);_(@_)">
                  <c:v>87763</c:v>
                </c:pt>
              </c:numCache>
            </c:numRef>
          </c:val>
          <c:extLst>
            <c:ext xmlns:c16="http://schemas.microsoft.com/office/drawing/2014/chart" uri="{C3380CC4-5D6E-409C-BE32-E72D297353CC}">
              <c16:uniqueId val="{0000000E-B73C-4EBB-AD15-31C5892F81CE}"/>
            </c:ext>
          </c:extLst>
        </c:ser>
        <c:dLbls>
          <c:showLegendKey val="0"/>
          <c:showVal val="0"/>
          <c:showCatName val="0"/>
          <c:showSerName val="0"/>
          <c:showPercent val="0"/>
          <c:showBubbleSize val="0"/>
        </c:dLbls>
        <c:gapWidth val="150"/>
        <c:shape val="box"/>
        <c:axId val="1670763327"/>
        <c:axId val="1855527551"/>
        <c:axId val="0"/>
      </c:bar3DChart>
      <c:catAx>
        <c:axId val="16707633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55527551"/>
        <c:crosses val="autoZero"/>
        <c:auto val="1"/>
        <c:lblAlgn val="ctr"/>
        <c:lblOffset val="100"/>
        <c:noMultiLvlLbl val="0"/>
      </c:catAx>
      <c:valAx>
        <c:axId val="1855527551"/>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70763327"/>
        <c:crosses val="autoZero"/>
        <c:crossBetween val="between"/>
      </c:valAx>
      <c:spPr>
        <a:noFill/>
        <a:ln>
          <a:noFill/>
        </a:ln>
        <a:effectLst/>
      </c:spPr>
    </c:plotArea>
    <c:legend>
      <c:legendPos val="b"/>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C60E3BC-7D5F-44B3-B5EA-27E93C5A0A51}" type="datetimeFigureOut">
              <a:rPr lang="en-US" smtClean="0"/>
              <a:t>11/21/2024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25CD9F8-CF05-41DB-AD55-FF1C46958E38}" type="slidenum">
              <a:rPr lang="en-US" smtClean="0"/>
              <a:t>‹#›</a:t>
            </a:fld>
            <a:endParaRPr lang="en-US"/>
          </a:p>
        </p:txBody>
      </p:sp>
    </p:spTree>
    <p:extLst>
      <p:ext uri="{BB962C8B-B14F-4D97-AF65-F5344CB8AC3E}">
        <p14:creationId xmlns:p14="http://schemas.microsoft.com/office/powerpoint/2010/main" val="179525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evening, tonight I will review with you the Town of Rome 2025 Budget Please hold your questions until the end of the presentation.</a:t>
            </a:r>
          </a:p>
        </p:txBody>
      </p:sp>
      <p:sp>
        <p:nvSpPr>
          <p:cNvPr id="4" name="Slide Number Placeholder 3"/>
          <p:cNvSpPr>
            <a:spLocks noGrp="1"/>
          </p:cNvSpPr>
          <p:nvPr>
            <p:ph type="sldNum" sz="quarter" idx="5"/>
          </p:nvPr>
        </p:nvSpPr>
        <p:spPr/>
        <p:txBody>
          <a:bodyPr/>
          <a:lstStyle/>
          <a:p>
            <a:fld id="{F25CD9F8-CF05-41DB-AD55-FF1C46958E38}" type="slidenum">
              <a:rPr lang="en-US" smtClean="0"/>
              <a:t>1</a:t>
            </a:fld>
            <a:endParaRPr lang="en-US"/>
          </a:p>
        </p:txBody>
      </p:sp>
    </p:spTree>
    <p:extLst>
      <p:ext uri="{BB962C8B-B14F-4D97-AF65-F5344CB8AC3E}">
        <p14:creationId xmlns:p14="http://schemas.microsoft.com/office/powerpoint/2010/main" val="695889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can see, our tax rate has again gone down this year even with the increase in the proposed Levy.</a:t>
            </a:r>
          </a:p>
        </p:txBody>
      </p:sp>
      <p:sp>
        <p:nvSpPr>
          <p:cNvPr id="4" name="Slide Number Placeholder 3"/>
          <p:cNvSpPr>
            <a:spLocks noGrp="1"/>
          </p:cNvSpPr>
          <p:nvPr>
            <p:ph type="sldNum" sz="quarter" idx="5"/>
          </p:nvPr>
        </p:nvSpPr>
        <p:spPr/>
        <p:txBody>
          <a:bodyPr/>
          <a:lstStyle/>
          <a:p>
            <a:fld id="{F25CD9F8-CF05-41DB-AD55-FF1C46958E38}" type="slidenum">
              <a:rPr lang="en-US" smtClean="0"/>
              <a:t>10</a:t>
            </a:fld>
            <a:endParaRPr lang="en-US"/>
          </a:p>
        </p:txBody>
      </p:sp>
    </p:spTree>
    <p:extLst>
      <p:ext uri="{BB962C8B-B14F-4D97-AF65-F5344CB8AC3E}">
        <p14:creationId xmlns:p14="http://schemas.microsoft.com/office/powerpoint/2010/main" val="3560621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look at the revenues and expenses that make up this balanced budget.</a:t>
            </a:r>
          </a:p>
        </p:txBody>
      </p:sp>
      <p:sp>
        <p:nvSpPr>
          <p:cNvPr id="4" name="Slide Number Placeholder 3"/>
          <p:cNvSpPr>
            <a:spLocks noGrp="1"/>
          </p:cNvSpPr>
          <p:nvPr>
            <p:ph type="sldNum" sz="quarter" idx="5"/>
          </p:nvPr>
        </p:nvSpPr>
        <p:spPr/>
        <p:txBody>
          <a:bodyPr/>
          <a:lstStyle/>
          <a:p>
            <a:fld id="{F25CD9F8-CF05-41DB-AD55-FF1C46958E38}" type="slidenum">
              <a:rPr lang="en-US" smtClean="0"/>
              <a:t>11</a:t>
            </a:fld>
            <a:endParaRPr lang="en-US"/>
          </a:p>
        </p:txBody>
      </p:sp>
    </p:spTree>
    <p:extLst>
      <p:ext uri="{BB962C8B-B14F-4D97-AF65-F5344CB8AC3E}">
        <p14:creationId xmlns:p14="http://schemas.microsoft.com/office/powerpoint/2010/main" val="1409921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revenues make up a total budget of $13,502,691 with 29% of those revenues coming from the Tax Levy.</a:t>
            </a:r>
          </a:p>
        </p:txBody>
      </p:sp>
      <p:sp>
        <p:nvSpPr>
          <p:cNvPr id="4" name="Slide Number Placeholder 3"/>
          <p:cNvSpPr>
            <a:spLocks noGrp="1"/>
          </p:cNvSpPr>
          <p:nvPr>
            <p:ph type="sldNum" sz="quarter" idx="5"/>
          </p:nvPr>
        </p:nvSpPr>
        <p:spPr/>
        <p:txBody>
          <a:bodyPr/>
          <a:lstStyle/>
          <a:p>
            <a:fld id="{F25CD9F8-CF05-41DB-AD55-FF1C46958E38}" type="slidenum">
              <a:rPr lang="en-US" smtClean="0"/>
              <a:t>12</a:t>
            </a:fld>
            <a:endParaRPr lang="en-US"/>
          </a:p>
        </p:txBody>
      </p:sp>
    </p:spTree>
    <p:extLst>
      <p:ext uri="{BB962C8B-B14F-4D97-AF65-F5344CB8AC3E}">
        <p14:creationId xmlns:p14="http://schemas.microsoft.com/office/powerpoint/2010/main" val="37518448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a balanced budget the revenues and expenses must match and as you can see here 31% of our expenditures are in the Public Works Department which is due to the aggressive road repair schedule for 2025.</a:t>
            </a:r>
          </a:p>
        </p:txBody>
      </p:sp>
      <p:sp>
        <p:nvSpPr>
          <p:cNvPr id="4" name="Slide Number Placeholder 3"/>
          <p:cNvSpPr>
            <a:spLocks noGrp="1"/>
          </p:cNvSpPr>
          <p:nvPr>
            <p:ph type="sldNum" sz="quarter" idx="5"/>
          </p:nvPr>
        </p:nvSpPr>
        <p:spPr/>
        <p:txBody>
          <a:bodyPr/>
          <a:lstStyle/>
          <a:p>
            <a:fld id="{F25CD9F8-CF05-41DB-AD55-FF1C46958E38}" type="slidenum">
              <a:rPr lang="en-US" smtClean="0"/>
              <a:t>13</a:t>
            </a:fld>
            <a:endParaRPr lang="en-US"/>
          </a:p>
        </p:txBody>
      </p:sp>
    </p:spTree>
    <p:extLst>
      <p:ext uri="{BB962C8B-B14F-4D97-AF65-F5344CB8AC3E}">
        <p14:creationId xmlns:p14="http://schemas.microsoft.com/office/powerpoint/2010/main" val="2454486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where the revenue numbers changed from 2024 to 2025. </a:t>
            </a:r>
          </a:p>
        </p:txBody>
      </p:sp>
      <p:sp>
        <p:nvSpPr>
          <p:cNvPr id="4" name="Slide Number Placeholder 3"/>
          <p:cNvSpPr>
            <a:spLocks noGrp="1"/>
          </p:cNvSpPr>
          <p:nvPr>
            <p:ph type="sldNum" sz="quarter" idx="5"/>
          </p:nvPr>
        </p:nvSpPr>
        <p:spPr/>
        <p:txBody>
          <a:bodyPr/>
          <a:lstStyle/>
          <a:p>
            <a:fld id="{F25CD9F8-CF05-41DB-AD55-FF1C46958E38}" type="slidenum">
              <a:rPr lang="en-US" smtClean="0"/>
              <a:t>14</a:t>
            </a:fld>
            <a:endParaRPr lang="en-US"/>
          </a:p>
        </p:txBody>
      </p:sp>
    </p:spTree>
    <p:extLst>
      <p:ext uri="{BB962C8B-B14F-4D97-AF65-F5344CB8AC3E}">
        <p14:creationId xmlns:p14="http://schemas.microsoft.com/office/powerpoint/2010/main" val="42709311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Likewise, this compares the expenses from 2024 to 2025. </a:t>
            </a:r>
          </a:p>
        </p:txBody>
      </p:sp>
      <p:sp>
        <p:nvSpPr>
          <p:cNvPr id="4" name="Slide Number Placeholder 3"/>
          <p:cNvSpPr>
            <a:spLocks noGrp="1"/>
          </p:cNvSpPr>
          <p:nvPr>
            <p:ph type="sldNum" sz="quarter" idx="5"/>
          </p:nvPr>
        </p:nvSpPr>
        <p:spPr/>
        <p:txBody>
          <a:bodyPr/>
          <a:lstStyle/>
          <a:p>
            <a:fld id="{F25CD9F8-CF05-41DB-AD55-FF1C46958E38}" type="slidenum">
              <a:rPr lang="en-US" smtClean="0"/>
              <a:t>15</a:t>
            </a:fld>
            <a:endParaRPr lang="en-US"/>
          </a:p>
        </p:txBody>
      </p:sp>
    </p:spTree>
    <p:extLst>
      <p:ext uri="{BB962C8B-B14F-4D97-AF65-F5344CB8AC3E}">
        <p14:creationId xmlns:p14="http://schemas.microsoft.com/office/powerpoint/2010/main" val="2072487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Water Utility budget is also a balanced budget with no money for the Utility coming from the Town Levy.</a:t>
            </a:r>
          </a:p>
        </p:txBody>
      </p:sp>
      <p:sp>
        <p:nvSpPr>
          <p:cNvPr id="4" name="Slide Number Placeholder 3"/>
          <p:cNvSpPr>
            <a:spLocks noGrp="1"/>
          </p:cNvSpPr>
          <p:nvPr>
            <p:ph type="sldNum" sz="quarter" idx="5"/>
          </p:nvPr>
        </p:nvSpPr>
        <p:spPr/>
        <p:txBody>
          <a:bodyPr/>
          <a:lstStyle/>
          <a:p>
            <a:fld id="{F25CD9F8-CF05-41DB-AD55-FF1C46958E38}" type="slidenum">
              <a:rPr lang="en-US" smtClean="0"/>
              <a:t>16</a:t>
            </a:fld>
            <a:endParaRPr lang="en-US"/>
          </a:p>
        </p:txBody>
      </p:sp>
    </p:spTree>
    <p:extLst>
      <p:ext uri="{BB962C8B-B14F-4D97-AF65-F5344CB8AC3E}">
        <p14:creationId xmlns:p14="http://schemas.microsoft.com/office/powerpoint/2010/main" val="2864463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25CD9F8-CF05-41DB-AD55-FF1C46958E38}" type="slidenum">
              <a:rPr lang="en-US" smtClean="0"/>
              <a:t>17</a:t>
            </a:fld>
            <a:endParaRPr lang="en-US"/>
          </a:p>
        </p:txBody>
      </p:sp>
    </p:spTree>
    <p:extLst>
      <p:ext uri="{BB962C8B-B14F-4D97-AF65-F5344CB8AC3E}">
        <p14:creationId xmlns:p14="http://schemas.microsoft.com/office/powerpoint/2010/main" val="815460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next slides we will cover the highlights of the 2025 budget.</a:t>
            </a:r>
          </a:p>
        </p:txBody>
      </p:sp>
      <p:sp>
        <p:nvSpPr>
          <p:cNvPr id="4" name="Slide Number Placeholder 3"/>
          <p:cNvSpPr>
            <a:spLocks noGrp="1"/>
          </p:cNvSpPr>
          <p:nvPr>
            <p:ph type="sldNum" sz="quarter" idx="5"/>
          </p:nvPr>
        </p:nvSpPr>
        <p:spPr/>
        <p:txBody>
          <a:bodyPr/>
          <a:lstStyle/>
          <a:p>
            <a:fld id="{F25CD9F8-CF05-41DB-AD55-FF1C46958E38}" type="slidenum">
              <a:rPr lang="en-US" smtClean="0"/>
              <a:t>18</a:t>
            </a:fld>
            <a:endParaRPr lang="en-US"/>
          </a:p>
        </p:txBody>
      </p:sp>
    </p:spTree>
    <p:extLst>
      <p:ext uri="{BB962C8B-B14F-4D97-AF65-F5344CB8AC3E}">
        <p14:creationId xmlns:p14="http://schemas.microsoft.com/office/powerpoint/2010/main" val="3662743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budget contains a 5% wage increase for employees across the board in order to remain competitive with wages and benefits.</a:t>
            </a:r>
          </a:p>
          <a:p>
            <a:endParaRPr lang="en-US" dirty="0"/>
          </a:p>
          <a:p>
            <a:r>
              <a:rPr lang="en-US" dirty="0"/>
              <a:t>The General Government budget</a:t>
            </a:r>
          </a:p>
          <a:p>
            <a:pPr marL="171450" indent="-171450">
              <a:buFont typeface="Wingdings" panose="05000000000000000000" pitchFamily="2" charset="2"/>
              <a:buChar char="Ø"/>
            </a:pPr>
            <a:r>
              <a:rPr lang="en-US" dirty="0"/>
              <a:t>Reflects an increase in State Shared Revenues from $122,080 to $124,674 as well as the other items listed on this slide</a:t>
            </a:r>
          </a:p>
          <a:p>
            <a:pPr marL="171450" indent="-171450">
              <a:buFont typeface="Wingdings" panose="05000000000000000000" pitchFamily="2" charset="2"/>
              <a:buChar char="Ø"/>
            </a:pPr>
            <a:endParaRPr lang="en-US" dirty="0"/>
          </a:p>
          <a:p>
            <a:r>
              <a:rPr lang="en-US" dirty="0"/>
              <a:t>The Public Safety budget</a:t>
            </a:r>
          </a:p>
          <a:p>
            <a:pPr marL="171450" indent="-171450">
              <a:buFont typeface="Wingdings" panose="05000000000000000000" pitchFamily="2" charset="2"/>
              <a:buChar char="Ø"/>
            </a:pPr>
            <a:r>
              <a:rPr lang="en-US" dirty="0"/>
              <a:t>Replaces 2 squads in the Police Department Fleet and </a:t>
            </a:r>
          </a:p>
          <a:p>
            <a:pPr marL="171450" indent="-171450">
              <a:buFont typeface="Wingdings" panose="05000000000000000000" pitchFamily="2" charset="2"/>
              <a:buChar char="Ø"/>
            </a:pPr>
            <a:r>
              <a:rPr lang="en-US" dirty="0"/>
              <a:t>Increases the funding for </a:t>
            </a:r>
            <a:r>
              <a:rPr lang="en-US" dirty="0" err="1"/>
              <a:t>Lifestar</a:t>
            </a:r>
            <a:r>
              <a:rPr lang="en-US" dirty="0"/>
              <a:t> Emergency Medical Services per the renewed 3 year agreement</a:t>
            </a:r>
          </a:p>
          <a:p>
            <a:endParaRPr lang="en-US" dirty="0"/>
          </a:p>
          <a:p>
            <a:endParaRPr lang="en-US" dirty="0"/>
          </a:p>
          <a:p>
            <a:r>
              <a:rPr lang="en-US" dirty="0"/>
              <a:t>Future considerations are to continue to improve services offered in the Town Hall and keeping an eye on growth in the community to ensure it matches the abilities of public safety and emergency services</a:t>
            </a:r>
          </a:p>
          <a:p>
            <a:endParaRPr lang="en-US" dirty="0"/>
          </a:p>
        </p:txBody>
      </p:sp>
      <p:sp>
        <p:nvSpPr>
          <p:cNvPr id="4" name="Slide Number Placeholder 3"/>
          <p:cNvSpPr>
            <a:spLocks noGrp="1"/>
          </p:cNvSpPr>
          <p:nvPr>
            <p:ph type="sldNum" sz="quarter" idx="5"/>
          </p:nvPr>
        </p:nvSpPr>
        <p:spPr/>
        <p:txBody>
          <a:bodyPr/>
          <a:lstStyle/>
          <a:p>
            <a:fld id="{F25CD9F8-CF05-41DB-AD55-FF1C46958E38}" type="slidenum">
              <a:rPr lang="en-US" smtClean="0"/>
              <a:t>19</a:t>
            </a:fld>
            <a:endParaRPr lang="en-US"/>
          </a:p>
        </p:txBody>
      </p:sp>
    </p:spTree>
    <p:extLst>
      <p:ext uri="{BB962C8B-B14F-4D97-AF65-F5344CB8AC3E}">
        <p14:creationId xmlns:p14="http://schemas.microsoft.com/office/powerpoint/2010/main" val="1405325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be giving a recap of 2024 and going over the 2025 proposed budget.</a:t>
            </a:r>
          </a:p>
        </p:txBody>
      </p:sp>
      <p:sp>
        <p:nvSpPr>
          <p:cNvPr id="4" name="Slide Number Placeholder 3"/>
          <p:cNvSpPr>
            <a:spLocks noGrp="1"/>
          </p:cNvSpPr>
          <p:nvPr>
            <p:ph type="sldNum" sz="quarter" idx="5"/>
          </p:nvPr>
        </p:nvSpPr>
        <p:spPr/>
        <p:txBody>
          <a:bodyPr/>
          <a:lstStyle/>
          <a:p>
            <a:fld id="{F25CD9F8-CF05-41DB-AD55-FF1C46958E38}" type="slidenum">
              <a:rPr lang="en-US" smtClean="0"/>
              <a:t>2</a:t>
            </a:fld>
            <a:endParaRPr lang="en-US"/>
          </a:p>
        </p:txBody>
      </p:sp>
    </p:spTree>
    <p:extLst>
      <p:ext uri="{BB962C8B-B14F-4D97-AF65-F5344CB8AC3E}">
        <p14:creationId xmlns:p14="http://schemas.microsoft.com/office/powerpoint/2010/main" val="8697383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Public Works &amp; HHS this budget</a:t>
            </a:r>
          </a:p>
          <a:p>
            <a:pPr marL="171450" indent="-171450">
              <a:buFont typeface="Wingdings" panose="05000000000000000000" pitchFamily="2" charset="2"/>
              <a:buChar char="Ø"/>
            </a:pPr>
            <a:r>
              <a:rPr lang="en-US" dirty="0"/>
              <a:t>Continues aggressive investment in road maintenance projects</a:t>
            </a:r>
          </a:p>
          <a:p>
            <a:pPr marL="171450" indent="-171450">
              <a:buFont typeface="Wingdings" panose="05000000000000000000" pitchFamily="2" charset="2"/>
              <a:buChar char="Ø"/>
            </a:pPr>
            <a:r>
              <a:rPr lang="en-US" dirty="0"/>
              <a:t>Includes a Highway Equipment Purchase and</a:t>
            </a:r>
          </a:p>
          <a:p>
            <a:pPr marL="171450" indent="-171450">
              <a:buFont typeface="Wingdings" panose="05000000000000000000" pitchFamily="2" charset="2"/>
              <a:buChar char="Ø"/>
            </a:pPr>
            <a:r>
              <a:rPr lang="en-US" dirty="0"/>
              <a:t>Includes a decrease in </a:t>
            </a:r>
            <a:r>
              <a:rPr lang="en-US" dirty="0" err="1"/>
              <a:t>tippage</a:t>
            </a:r>
            <a:r>
              <a:rPr lang="en-US" dirty="0"/>
              <a:t> fees due to changing vendors</a:t>
            </a:r>
          </a:p>
          <a:p>
            <a:pPr marL="171450" indent="-171450">
              <a:buFont typeface="Wingdings" panose="05000000000000000000" pitchFamily="2" charset="2"/>
              <a:buChar char="Ø"/>
            </a:pPr>
            <a:endParaRPr lang="en-US" dirty="0"/>
          </a:p>
          <a:p>
            <a:r>
              <a:rPr lang="en-US" dirty="0"/>
              <a:t>The Culture, Recreation and Education budget</a:t>
            </a:r>
          </a:p>
          <a:p>
            <a:pPr marL="171450" indent="-171450">
              <a:buFont typeface="Wingdings" panose="05000000000000000000" pitchFamily="2" charset="2"/>
              <a:buChar char="Ø"/>
            </a:pPr>
            <a:r>
              <a:rPr lang="en-US" dirty="0"/>
              <a:t>Reflects a Capital Outlay purchase of a side-by-side UTV Land Leveler to replace the outdated UTV at </a:t>
            </a:r>
            <a:r>
              <a:rPr lang="en-US" dirty="0" err="1"/>
              <a:t>Dyracuse</a:t>
            </a:r>
            <a:r>
              <a:rPr lang="en-US" dirty="0"/>
              <a:t>, there is no levy support in the </a:t>
            </a:r>
            <a:r>
              <a:rPr lang="en-US" dirty="0" err="1"/>
              <a:t>Dyracuse</a:t>
            </a:r>
            <a:r>
              <a:rPr lang="en-US" dirty="0"/>
              <a:t> budget and</a:t>
            </a:r>
          </a:p>
          <a:p>
            <a:pPr marL="171450" indent="-171450">
              <a:buFont typeface="Wingdings" panose="05000000000000000000" pitchFamily="2" charset="2"/>
              <a:buChar char="Ø"/>
            </a:pPr>
            <a:r>
              <a:rPr lang="en-US" dirty="0"/>
              <a:t>Continues the Rome Town Park project including adding recreational amenities</a:t>
            </a:r>
          </a:p>
          <a:p>
            <a:pPr marL="171450" indent="-171450">
              <a:buFont typeface="Wingdings" panose="05000000000000000000" pitchFamily="2" charset="2"/>
              <a:buChar char="Ø"/>
            </a:pPr>
            <a:endParaRPr lang="en-US" dirty="0"/>
          </a:p>
          <a:p>
            <a:r>
              <a:rPr lang="en-US" dirty="0"/>
              <a:t>Future considerations for these budgets are</a:t>
            </a:r>
          </a:p>
          <a:p>
            <a:pPr marL="171450" indent="-171450">
              <a:buFont typeface="Wingdings" panose="05000000000000000000" pitchFamily="2" charset="2"/>
              <a:buChar char="Ø"/>
            </a:pPr>
            <a:r>
              <a:rPr lang="en-US" dirty="0"/>
              <a:t>Staying aggressive in the road maintenance plan</a:t>
            </a:r>
          </a:p>
          <a:p>
            <a:pPr marL="171450" indent="-171450">
              <a:buFont typeface="Wingdings" panose="05000000000000000000" pitchFamily="2" charset="2"/>
              <a:buChar char="Ø"/>
            </a:pPr>
            <a:r>
              <a:rPr lang="en-US" dirty="0"/>
              <a:t>Continuing to evaluate the operations at the Transfer Site to regulate cost while continuing to provide quality services and</a:t>
            </a:r>
          </a:p>
          <a:p>
            <a:pPr marL="171450" indent="-171450">
              <a:buFont typeface="Wingdings" panose="05000000000000000000" pitchFamily="2" charset="2"/>
              <a:buChar char="Ø"/>
            </a:pPr>
            <a:r>
              <a:rPr lang="en-US" dirty="0"/>
              <a:t>Finalizing the overall Rome Town Center Project and CORP Plan</a:t>
            </a:r>
          </a:p>
          <a:p>
            <a:pPr marL="171450" indent="-171450">
              <a:buFont typeface="Wingdings" panose="05000000000000000000" pitchFamily="2" charset="2"/>
              <a:buChar char="Ø"/>
            </a:pPr>
            <a:endParaRPr lang="en-US" dirty="0"/>
          </a:p>
        </p:txBody>
      </p:sp>
      <p:sp>
        <p:nvSpPr>
          <p:cNvPr id="4" name="Slide Number Placeholder 3"/>
          <p:cNvSpPr>
            <a:spLocks noGrp="1"/>
          </p:cNvSpPr>
          <p:nvPr>
            <p:ph type="sldNum" sz="quarter" idx="5"/>
          </p:nvPr>
        </p:nvSpPr>
        <p:spPr/>
        <p:txBody>
          <a:bodyPr/>
          <a:lstStyle/>
          <a:p>
            <a:fld id="{F25CD9F8-CF05-41DB-AD55-FF1C46958E38}" type="slidenum">
              <a:rPr lang="en-US" smtClean="0"/>
              <a:t>20</a:t>
            </a:fld>
            <a:endParaRPr lang="en-US"/>
          </a:p>
        </p:txBody>
      </p:sp>
    </p:spTree>
    <p:extLst>
      <p:ext uri="{BB962C8B-B14F-4D97-AF65-F5344CB8AC3E}">
        <p14:creationId xmlns:p14="http://schemas.microsoft.com/office/powerpoint/2010/main" val="30095397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Conservation and Development budget includes</a:t>
            </a:r>
          </a:p>
          <a:p>
            <a:pPr marL="171450" indent="-171450">
              <a:buFont typeface="Wingdings" panose="05000000000000000000" pitchFamily="2" charset="2"/>
              <a:buChar char="Ø"/>
            </a:pPr>
            <a:r>
              <a:rPr lang="en-US" dirty="0"/>
              <a:t>Continuation of the Zoning Hub Service</a:t>
            </a:r>
          </a:p>
          <a:p>
            <a:pPr marL="171450" indent="-171450">
              <a:buFont typeface="Wingdings" panose="05000000000000000000" pitchFamily="2" charset="2"/>
              <a:buChar char="Ø"/>
            </a:pPr>
            <a:r>
              <a:rPr lang="en-US" dirty="0"/>
              <a:t>Estimates a Room Tax collection of $1,173,221 which is a 6% over 2024</a:t>
            </a:r>
          </a:p>
          <a:p>
            <a:pPr marL="171450" indent="-171450">
              <a:buFont typeface="Wingdings" panose="05000000000000000000" pitchFamily="2" charset="2"/>
              <a:buChar char="Ø"/>
            </a:pPr>
            <a:r>
              <a:rPr lang="en-US" dirty="0"/>
              <a:t>Includes $50,000 in 30% Tourism for Parks and Recreation related projects</a:t>
            </a:r>
          </a:p>
          <a:p>
            <a:pPr marL="171450" indent="-171450">
              <a:buFont typeface="Wingdings" panose="05000000000000000000" pitchFamily="2" charset="2"/>
              <a:buChar char="Ø"/>
            </a:pPr>
            <a:endParaRPr lang="en-US" dirty="0"/>
          </a:p>
          <a:p>
            <a:r>
              <a:rPr lang="en-US" dirty="0"/>
              <a:t>Capital Outlays include all the asterisk items on previous slides and Maintenance of the Street Lights in the Rome Town Center</a:t>
            </a:r>
          </a:p>
          <a:p>
            <a:endParaRPr lang="en-US" dirty="0"/>
          </a:p>
          <a:p>
            <a:r>
              <a:rPr lang="en-US" dirty="0"/>
              <a:t>Future Considerations for these budgets are</a:t>
            </a:r>
          </a:p>
          <a:p>
            <a:pPr marL="171450" indent="-171450">
              <a:buFont typeface="Wingdings" panose="05000000000000000000" pitchFamily="2" charset="2"/>
              <a:buChar char="Ø"/>
            </a:pPr>
            <a:r>
              <a:rPr lang="en-US" dirty="0"/>
              <a:t>Monitoring the economic climate for potential impacts on room tax and building/zoning permit revenues</a:t>
            </a:r>
          </a:p>
          <a:p>
            <a:pPr marL="171450" indent="-171450">
              <a:buFont typeface="Wingdings" panose="05000000000000000000" pitchFamily="2" charset="2"/>
              <a:buChar char="Ø"/>
            </a:pPr>
            <a:r>
              <a:rPr lang="en-US" dirty="0"/>
              <a:t>Annually reviewing and modifying the Town’s 5 year Capital Improvement plan</a:t>
            </a:r>
          </a:p>
        </p:txBody>
      </p:sp>
      <p:sp>
        <p:nvSpPr>
          <p:cNvPr id="4" name="Slide Number Placeholder 3"/>
          <p:cNvSpPr>
            <a:spLocks noGrp="1"/>
          </p:cNvSpPr>
          <p:nvPr>
            <p:ph type="sldNum" sz="quarter" idx="5"/>
          </p:nvPr>
        </p:nvSpPr>
        <p:spPr/>
        <p:txBody>
          <a:bodyPr/>
          <a:lstStyle/>
          <a:p>
            <a:fld id="{F25CD9F8-CF05-41DB-AD55-FF1C46958E38}" type="slidenum">
              <a:rPr lang="en-US" smtClean="0"/>
              <a:t>21</a:t>
            </a:fld>
            <a:endParaRPr lang="en-US"/>
          </a:p>
        </p:txBody>
      </p:sp>
    </p:spTree>
    <p:extLst>
      <p:ext uri="{BB962C8B-B14F-4D97-AF65-F5344CB8AC3E}">
        <p14:creationId xmlns:p14="http://schemas.microsoft.com/office/powerpoint/2010/main" val="20014882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Town’s current Debt Service schedule is $13, 232,666 keeping in mind that </a:t>
            </a:r>
          </a:p>
          <a:p>
            <a:pPr marL="171450" indent="-171450">
              <a:buFont typeface="Wingdings" panose="05000000000000000000" pitchFamily="2" charset="2"/>
              <a:buChar char="Ø"/>
            </a:pPr>
            <a:r>
              <a:rPr lang="en-US" dirty="0"/>
              <a:t>$7,555,000 of this debt is the responsibility of the TID</a:t>
            </a:r>
          </a:p>
          <a:p>
            <a:pPr marL="171450" indent="-171450">
              <a:buFont typeface="Wingdings" panose="05000000000000000000" pitchFamily="2" charset="2"/>
              <a:buChar char="Ø"/>
            </a:pPr>
            <a:r>
              <a:rPr lang="en-US" dirty="0"/>
              <a:t>$947,694 of the debt is the responsibility of the Rome Water Utility</a:t>
            </a:r>
          </a:p>
          <a:p>
            <a:pPr marL="171450" indent="-171450">
              <a:buFont typeface="Wingdings" panose="05000000000000000000" pitchFamily="2" charset="2"/>
              <a:buChar char="Ø"/>
            </a:pPr>
            <a:r>
              <a:rPr lang="en-US" dirty="0"/>
              <a:t>One loan will be paid off in December of this year</a:t>
            </a:r>
          </a:p>
          <a:p>
            <a:pPr marL="171450" indent="-171450">
              <a:buFont typeface="Wingdings" panose="05000000000000000000" pitchFamily="2" charset="2"/>
              <a:buChar char="Ø"/>
            </a:pPr>
            <a:r>
              <a:rPr lang="en-US" dirty="0"/>
              <a:t>2 loans will be paid off in 2025</a:t>
            </a:r>
          </a:p>
          <a:p>
            <a:pPr marL="171450" indent="-171450">
              <a:buFont typeface="Wingdings" panose="05000000000000000000" pitchFamily="2" charset="2"/>
              <a:buChar char="Ø"/>
            </a:pPr>
            <a:r>
              <a:rPr lang="en-US" dirty="0"/>
              <a:t>And another in July of 2026</a:t>
            </a:r>
          </a:p>
          <a:p>
            <a:pPr marL="171450" indent="-171450">
              <a:buFont typeface="Wingdings" panose="05000000000000000000" pitchFamily="2" charset="2"/>
              <a:buChar char="Ø"/>
            </a:pPr>
            <a:endParaRPr lang="en-US" dirty="0"/>
          </a:p>
        </p:txBody>
      </p:sp>
      <p:sp>
        <p:nvSpPr>
          <p:cNvPr id="4" name="Slide Number Placeholder 3"/>
          <p:cNvSpPr>
            <a:spLocks noGrp="1"/>
          </p:cNvSpPr>
          <p:nvPr>
            <p:ph type="sldNum" sz="quarter" idx="5"/>
          </p:nvPr>
        </p:nvSpPr>
        <p:spPr/>
        <p:txBody>
          <a:bodyPr/>
          <a:lstStyle/>
          <a:p>
            <a:fld id="{F25CD9F8-CF05-41DB-AD55-FF1C46958E38}" type="slidenum">
              <a:rPr lang="en-US" smtClean="0"/>
              <a:t>22</a:t>
            </a:fld>
            <a:endParaRPr lang="en-US"/>
          </a:p>
        </p:txBody>
      </p:sp>
    </p:spTree>
    <p:extLst>
      <p:ext uri="{BB962C8B-B14F-4D97-AF65-F5344CB8AC3E}">
        <p14:creationId xmlns:p14="http://schemas.microsoft.com/office/powerpoint/2010/main" val="11299691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the percent of unassigned funds vs the Audited General Fund Balance. This number is the reason the Town of Rome maintains a AAA rating.</a:t>
            </a:r>
          </a:p>
        </p:txBody>
      </p:sp>
      <p:sp>
        <p:nvSpPr>
          <p:cNvPr id="4" name="Slide Number Placeholder 3"/>
          <p:cNvSpPr>
            <a:spLocks noGrp="1"/>
          </p:cNvSpPr>
          <p:nvPr>
            <p:ph type="sldNum" sz="quarter" idx="5"/>
          </p:nvPr>
        </p:nvSpPr>
        <p:spPr/>
        <p:txBody>
          <a:bodyPr/>
          <a:lstStyle/>
          <a:p>
            <a:fld id="{F25CD9F8-CF05-41DB-AD55-FF1C46958E38}" type="slidenum">
              <a:rPr lang="en-US" smtClean="0"/>
              <a:t>23</a:t>
            </a:fld>
            <a:endParaRPr lang="en-US"/>
          </a:p>
        </p:txBody>
      </p:sp>
    </p:spTree>
    <p:extLst>
      <p:ext uri="{BB962C8B-B14F-4D97-AF65-F5344CB8AC3E}">
        <p14:creationId xmlns:p14="http://schemas.microsoft.com/office/powerpoint/2010/main" val="27902288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this evening, this slide shows on a monthly basis where your Town of Rome tax dollars go based on a median assessed home value of $236,700 and the mill rate of $2.6822. </a:t>
            </a:r>
          </a:p>
        </p:txBody>
      </p:sp>
      <p:sp>
        <p:nvSpPr>
          <p:cNvPr id="4" name="Slide Number Placeholder 3"/>
          <p:cNvSpPr>
            <a:spLocks noGrp="1"/>
          </p:cNvSpPr>
          <p:nvPr>
            <p:ph type="sldNum" sz="quarter" idx="5"/>
          </p:nvPr>
        </p:nvSpPr>
        <p:spPr/>
        <p:txBody>
          <a:bodyPr/>
          <a:lstStyle/>
          <a:p>
            <a:fld id="{F25CD9F8-CF05-41DB-AD55-FF1C46958E38}" type="slidenum">
              <a:rPr lang="en-US" smtClean="0"/>
              <a:t>24</a:t>
            </a:fld>
            <a:endParaRPr lang="en-US"/>
          </a:p>
        </p:txBody>
      </p:sp>
    </p:spTree>
    <p:extLst>
      <p:ext uri="{BB962C8B-B14F-4D97-AF65-F5344CB8AC3E}">
        <p14:creationId xmlns:p14="http://schemas.microsoft.com/office/powerpoint/2010/main" val="40171372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time does anyone have any questions?</a:t>
            </a:r>
          </a:p>
          <a:p>
            <a:endParaRPr lang="en-US" dirty="0"/>
          </a:p>
          <a:p>
            <a:r>
              <a:rPr lang="en-US" dirty="0"/>
              <a:t>Robbie Schaub-Ruemler / Finance Director/Treasurer</a:t>
            </a:r>
          </a:p>
          <a:p>
            <a:r>
              <a:rPr lang="en-US" dirty="0"/>
              <a:t>Wendy Newsom / Clerk</a:t>
            </a:r>
          </a:p>
          <a:p>
            <a:r>
              <a:rPr lang="en-US" dirty="0"/>
              <a:t>Nicole Menzel / Librarian</a:t>
            </a:r>
          </a:p>
          <a:p>
            <a:r>
              <a:rPr lang="en-US" dirty="0"/>
              <a:t>Lexi Dargiewicz / Zoning Administrator</a:t>
            </a:r>
          </a:p>
          <a:p>
            <a:r>
              <a:rPr lang="en-US" dirty="0"/>
              <a:t>Mark Kane / Fire Chief</a:t>
            </a:r>
          </a:p>
          <a:p>
            <a:r>
              <a:rPr lang="en-US" dirty="0"/>
              <a:t>Cody Knoblock / Interim Public Works Director</a:t>
            </a:r>
          </a:p>
        </p:txBody>
      </p:sp>
      <p:sp>
        <p:nvSpPr>
          <p:cNvPr id="4" name="Slide Number Placeholder 3"/>
          <p:cNvSpPr>
            <a:spLocks noGrp="1"/>
          </p:cNvSpPr>
          <p:nvPr>
            <p:ph type="sldNum" sz="quarter" idx="5"/>
          </p:nvPr>
        </p:nvSpPr>
        <p:spPr/>
        <p:txBody>
          <a:bodyPr/>
          <a:lstStyle/>
          <a:p>
            <a:fld id="{F25CD9F8-CF05-41DB-AD55-FF1C46958E38}" type="slidenum">
              <a:rPr lang="en-US" smtClean="0"/>
              <a:t>25</a:t>
            </a:fld>
            <a:endParaRPr lang="en-US"/>
          </a:p>
        </p:txBody>
      </p:sp>
    </p:spTree>
    <p:extLst>
      <p:ext uri="{BB962C8B-B14F-4D97-AF65-F5344CB8AC3E}">
        <p14:creationId xmlns:p14="http://schemas.microsoft.com/office/powerpoint/2010/main" val="2583064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2024 the Town:</a:t>
            </a:r>
          </a:p>
          <a:p>
            <a:pPr marL="171450" indent="-171450">
              <a:buFont typeface="Wingdings" panose="05000000000000000000" pitchFamily="2" charset="2"/>
              <a:buChar char="Ø"/>
            </a:pPr>
            <a:r>
              <a:rPr lang="en-US" dirty="0"/>
              <a:t>Continued working with WE Energies gas line project</a:t>
            </a:r>
          </a:p>
          <a:p>
            <a:pPr marL="171450" indent="-171450">
              <a:buFont typeface="Wingdings" panose="05000000000000000000" pitchFamily="2" charset="2"/>
              <a:buChar char="Ø"/>
            </a:pPr>
            <a:r>
              <a:rPr lang="en-US" dirty="0"/>
              <a:t>Added Kayak Rentals at Walden Park with the help of Visit Rome</a:t>
            </a:r>
          </a:p>
          <a:p>
            <a:pPr marL="171450" indent="-171450">
              <a:buFont typeface="Wingdings" panose="05000000000000000000" pitchFamily="2" charset="2"/>
              <a:buChar char="Ø"/>
            </a:pPr>
            <a:r>
              <a:rPr lang="en-US" dirty="0"/>
              <a:t>Various roads in the Town were paved including Akron Dr, Rapids Trail </a:t>
            </a:r>
          </a:p>
          <a:p>
            <a:pPr marL="171450" indent="-171450">
              <a:buFont typeface="Wingdings" panose="05000000000000000000" pitchFamily="2" charset="2"/>
              <a:buChar char="Ø"/>
            </a:pPr>
            <a:r>
              <a:rPr lang="en-US" dirty="0"/>
              <a:t>Made improvements to the Rome Town Center with a $50,000 Vibrant Spaces Grant from the WI Economic Development Corporation</a:t>
            </a:r>
          </a:p>
        </p:txBody>
      </p:sp>
      <p:sp>
        <p:nvSpPr>
          <p:cNvPr id="4" name="Slide Number Placeholder 3"/>
          <p:cNvSpPr>
            <a:spLocks noGrp="1"/>
          </p:cNvSpPr>
          <p:nvPr>
            <p:ph type="sldNum" sz="quarter" idx="5"/>
          </p:nvPr>
        </p:nvSpPr>
        <p:spPr/>
        <p:txBody>
          <a:bodyPr/>
          <a:lstStyle/>
          <a:p>
            <a:fld id="{F25CD9F8-CF05-41DB-AD55-FF1C46958E38}" type="slidenum">
              <a:rPr lang="en-US" smtClean="0"/>
              <a:t>3</a:t>
            </a:fld>
            <a:endParaRPr lang="en-US"/>
          </a:p>
        </p:txBody>
      </p:sp>
    </p:spTree>
    <p:extLst>
      <p:ext uri="{BB962C8B-B14F-4D97-AF65-F5344CB8AC3E}">
        <p14:creationId xmlns:p14="http://schemas.microsoft.com/office/powerpoint/2010/main" val="1810985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Ø"/>
            </a:pPr>
            <a:r>
              <a:rPr lang="en-US" dirty="0"/>
              <a:t>Reorganized and purchased new compactors for the Transfer Site</a:t>
            </a:r>
          </a:p>
          <a:p>
            <a:pPr marL="171450" indent="-171450">
              <a:buFont typeface="Wingdings" panose="05000000000000000000" pitchFamily="2" charset="2"/>
              <a:buChar char="Ø"/>
            </a:pPr>
            <a:r>
              <a:rPr lang="en-US" dirty="0"/>
              <a:t>Welcomed </a:t>
            </a:r>
            <a:r>
              <a:rPr lang="en-US" dirty="0" err="1"/>
              <a:t>Foss’</a:t>
            </a:r>
            <a:r>
              <a:rPr lang="en-US" dirty="0"/>
              <a:t> Garden Center to the Community</a:t>
            </a:r>
          </a:p>
          <a:p>
            <a:pPr marL="171450" indent="-171450">
              <a:buFont typeface="Wingdings" panose="05000000000000000000" pitchFamily="2" charset="2"/>
              <a:buChar char="Ø"/>
            </a:pPr>
            <a:r>
              <a:rPr lang="en-US" dirty="0"/>
              <a:t>Implemented the recommendations from the Human Resources Audit</a:t>
            </a:r>
          </a:p>
          <a:p>
            <a:pPr marL="171450" indent="-171450">
              <a:buFont typeface="Wingdings" panose="05000000000000000000" pitchFamily="2" charset="2"/>
              <a:buChar char="Ø"/>
            </a:pPr>
            <a:r>
              <a:rPr lang="en-US" dirty="0"/>
              <a:t>Moved the Water Utility to the Town hall to better serve customers</a:t>
            </a:r>
          </a:p>
          <a:p>
            <a:pPr marL="171450" indent="-171450">
              <a:buFont typeface="Wingdings" panose="05000000000000000000" pitchFamily="2" charset="2"/>
              <a:buChar char="Ø"/>
            </a:pPr>
            <a:r>
              <a:rPr lang="en-US" dirty="0"/>
              <a:t>Combined the Public Works Department and the Water Utility to make better use of staff</a:t>
            </a:r>
          </a:p>
          <a:p>
            <a:pPr marL="171450" indent="-171450">
              <a:buFont typeface="Wingdings" panose="05000000000000000000" pitchFamily="2" charset="2"/>
              <a:buChar char="Ø"/>
            </a:pPr>
            <a:r>
              <a:rPr lang="en-US" dirty="0"/>
              <a:t>Split the Clerk/Treasurer into 2 separate positions for more efficiency</a:t>
            </a:r>
          </a:p>
          <a:p>
            <a:pPr marL="171450" indent="-171450">
              <a:buFont typeface="Wingdings" panose="05000000000000000000" pitchFamily="2" charset="2"/>
              <a:buChar char="Ø"/>
            </a:pPr>
            <a:r>
              <a:rPr lang="en-US" dirty="0"/>
              <a:t>Implemented recommended staff changes from the Organizational Staff Study</a:t>
            </a:r>
          </a:p>
          <a:p>
            <a:pPr marL="171450" indent="-171450">
              <a:buFont typeface="Wingdings" panose="05000000000000000000" pitchFamily="2" charset="2"/>
              <a:buChar char="Ø"/>
            </a:pPr>
            <a:endParaRPr lang="en-US" dirty="0"/>
          </a:p>
        </p:txBody>
      </p:sp>
      <p:sp>
        <p:nvSpPr>
          <p:cNvPr id="4" name="Slide Number Placeholder 3"/>
          <p:cNvSpPr>
            <a:spLocks noGrp="1"/>
          </p:cNvSpPr>
          <p:nvPr>
            <p:ph type="sldNum" sz="quarter" idx="5"/>
          </p:nvPr>
        </p:nvSpPr>
        <p:spPr/>
        <p:txBody>
          <a:bodyPr/>
          <a:lstStyle/>
          <a:p>
            <a:fld id="{F25CD9F8-CF05-41DB-AD55-FF1C46958E38}" type="slidenum">
              <a:rPr lang="en-US" smtClean="0"/>
              <a:t>4</a:t>
            </a:fld>
            <a:endParaRPr lang="en-US"/>
          </a:p>
        </p:txBody>
      </p:sp>
    </p:spTree>
    <p:extLst>
      <p:ext uri="{BB962C8B-B14F-4D97-AF65-F5344CB8AC3E}">
        <p14:creationId xmlns:p14="http://schemas.microsoft.com/office/powerpoint/2010/main" val="1139603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we will cover the numbers in the budget</a:t>
            </a:r>
          </a:p>
        </p:txBody>
      </p:sp>
      <p:sp>
        <p:nvSpPr>
          <p:cNvPr id="4" name="Slide Number Placeholder 3"/>
          <p:cNvSpPr>
            <a:spLocks noGrp="1"/>
          </p:cNvSpPr>
          <p:nvPr>
            <p:ph type="sldNum" sz="quarter" idx="5"/>
          </p:nvPr>
        </p:nvSpPr>
        <p:spPr/>
        <p:txBody>
          <a:bodyPr/>
          <a:lstStyle/>
          <a:p>
            <a:fld id="{F25CD9F8-CF05-41DB-AD55-FF1C46958E38}" type="slidenum">
              <a:rPr lang="en-US" smtClean="0"/>
              <a:t>5</a:t>
            </a:fld>
            <a:endParaRPr lang="en-US"/>
          </a:p>
        </p:txBody>
      </p:sp>
    </p:spTree>
    <p:extLst>
      <p:ext uri="{BB962C8B-B14F-4D97-AF65-F5344CB8AC3E}">
        <p14:creationId xmlns:p14="http://schemas.microsoft.com/office/powerpoint/2010/main" val="1449874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2025 budget presents a levy of $3,890,559 and a total budget of $13,502,691 this is the maximum allowable levy as regulated by the State of Wisconsin (an increase of just over $110,000 over the 2024 levy)</a:t>
            </a:r>
          </a:p>
        </p:txBody>
      </p:sp>
      <p:sp>
        <p:nvSpPr>
          <p:cNvPr id="4" name="Slide Number Placeholder 3"/>
          <p:cNvSpPr>
            <a:spLocks noGrp="1"/>
          </p:cNvSpPr>
          <p:nvPr>
            <p:ph type="sldNum" sz="quarter" idx="5"/>
          </p:nvPr>
        </p:nvSpPr>
        <p:spPr/>
        <p:txBody>
          <a:bodyPr/>
          <a:lstStyle/>
          <a:p>
            <a:fld id="{F25CD9F8-CF05-41DB-AD55-FF1C46958E38}" type="slidenum">
              <a:rPr lang="en-US" smtClean="0"/>
              <a:t>6</a:t>
            </a:fld>
            <a:endParaRPr lang="en-US"/>
          </a:p>
        </p:txBody>
      </p:sp>
    </p:spTree>
    <p:extLst>
      <p:ext uri="{BB962C8B-B14F-4D97-AF65-F5344CB8AC3E}">
        <p14:creationId xmlns:p14="http://schemas.microsoft.com/office/powerpoint/2010/main" val="1018020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2024 Assessed Value is $1,450,483,700 which is approximately $41 million over 2023 and an equalized value of $1,529,405,200 which is approximately $147 million over 2023. As you can see our values continue to grow even as the net new growth has slowed down slightly.</a:t>
            </a:r>
          </a:p>
        </p:txBody>
      </p:sp>
      <p:sp>
        <p:nvSpPr>
          <p:cNvPr id="4" name="Slide Number Placeholder 3"/>
          <p:cNvSpPr>
            <a:spLocks noGrp="1"/>
          </p:cNvSpPr>
          <p:nvPr>
            <p:ph type="sldNum" sz="quarter" idx="5"/>
          </p:nvPr>
        </p:nvSpPr>
        <p:spPr/>
        <p:txBody>
          <a:bodyPr/>
          <a:lstStyle/>
          <a:p>
            <a:fld id="{F25CD9F8-CF05-41DB-AD55-FF1C46958E38}" type="slidenum">
              <a:rPr lang="en-US" smtClean="0"/>
              <a:t>7</a:t>
            </a:fld>
            <a:endParaRPr lang="en-US"/>
          </a:p>
        </p:txBody>
      </p:sp>
    </p:spTree>
    <p:extLst>
      <p:ext uri="{BB962C8B-B14F-4D97-AF65-F5344CB8AC3E}">
        <p14:creationId xmlns:p14="http://schemas.microsoft.com/office/powerpoint/2010/main" val="3206455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current value of the TID is $131,454,600 which is ahead of the 2015 projection and is estimated to close approximately 2 years early in 2030.</a:t>
            </a:r>
          </a:p>
        </p:txBody>
      </p:sp>
      <p:sp>
        <p:nvSpPr>
          <p:cNvPr id="4" name="Slide Number Placeholder 3"/>
          <p:cNvSpPr>
            <a:spLocks noGrp="1"/>
          </p:cNvSpPr>
          <p:nvPr>
            <p:ph type="sldNum" sz="quarter" idx="5"/>
          </p:nvPr>
        </p:nvSpPr>
        <p:spPr/>
        <p:txBody>
          <a:bodyPr/>
          <a:lstStyle/>
          <a:p>
            <a:fld id="{F25CD9F8-CF05-41DB-AD55-FF1C46958E38}" type="slidenum">
              <a:rPr lang="en-US" smtClean="0"/>
              <a:t>8</a:t>
            </a:fld>
            <a:endParaRPr lang="en-US"/>
          </a:p>
        </p:txBody>
      </p:sp>
    </p:spTree>
    <p:extLst>
      <p:ext uri="{BB962C8B-B14F-4D97-AF65-F5344CB8AC3E}">
        <p14:creationId xmlns:p14="http://schemas.microsoft.com/office/powerpoint/2010/main" val="3934462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proposed Town of Rome Levy is $3,890,559 and is levied at a 2024 rate of $2.6822 per $1,000 of assessed value equating out to a tax rate of $634.88 on a home valued at $236,700. This rate could decrease once the rest of the numbers come in from the County and the State.</a:t>
            </a:r>
          </a:p>
        </p:txBody>
      </p:sp>
      <p:sp>
        <p:nvSpPr>
          <p:cNvPr id="4" name="Slide Number Placeholder 3"/>
          <p:cNvSpPr>
            <a:spLocks noGrp="1"/>
          </p:cNvSpPr>
          <p:nvPr>
            <p:ph type="sldNum" sz="quarter" idx="5"/>
          </p:nvPr>
        </p:nvSpPr>
        <p:spPr/>
        <p:txBody>
          <a:bodyPr/>
          <a:lstStyle/>
          <a:p>
            <a:fld id="{F25CD9F8-CF05-41DB-AD55-FF1C46958E38}" type="slidenum">
              <a:rPr lang="en-US" smtClean="0"/>
              <a:t>9</a:t>
            </a:fld>
            <a:endParaRPr lang="en-US"/>
          </a:p>
        </p:txBody>
      </p:sp>
    </p:spTree>
    <p:extLst>
      <p:ext uri="{BB962C8B-B14F-4D97-AF65-F5344CB8AC3E}">
        <p14:creationId xmlns:p14="http://schemas.microsoft.com/office/powerpoint/2010/main" val="195578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AEDD886-C9FC-4A13-8BDC-26FD1738B39B}" type="datetime1">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284110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C8E4100-83BE-4E9F-973C-5A9670509095}" type="datetime1">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1629547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12CF4B7-D268-4C8B-B28B-8DE2472DE7DD}" type="datetime1">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85D89B-3029-4053-8B0F-89BB4426845D}"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77745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33C8884-04D5-4A86-9CAC-BC684CD94AD6}" type="datetime1">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4159806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AC8B971-0A02-4362-AF27-A68A535E3FE4}" type="datetime1">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85D89B-3029-4053-8B0F-89BB4426845D}"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40222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519F399-3A8D-4830-9A95-DC96BBD893D1}" type="datetime1">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3236629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FAB7AE-BB9B-4E9F-B29F-DDF94183213B}" type="datetime1">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3883635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B5E6F8-2723-42D7-921F-809EC7FCEA58}" type="datetime1">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1800475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4D63CE-68DA-44A0-8CF7-1CB421848219}" type="datetime1">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3182414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2600011-0BE5-4869-A26F-4F5D883EC4E3}" type="datetime1">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1927528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A2BB1C-79BF-4315-8CAA-EABDD9C7A6FA}" type="datetime1">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1915709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2A37CF-7AB8-4B58-B457-FF520CD00D19}" type="datetime1">
              <a:rPr lang="en-US" smtClean="0"/>
              <a:t>11/21/2024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2514947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FF820F-CC43-440C-A68B-55703EBE0E53}" type="datetime1">
              <a:rPr lang="en-US" smtClean="0"/>
              <a:t>11/21/2024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1269888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1039E2-2C2C-4968-87FC-6B87FE9387D6}" type="datetime1">
              <a:rPr lang="en-US" smtClean="0"/>
              <a:t>11/21/2024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1336640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7B35DED-D159-471F-AE4E-F3DBC84E9798}" type="datetime1">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1172933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AD41FE5-3D98-4EA8-949C-F66FB54CD7D7}" type="datetime1">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85D89B-3029-4053-8B0F-89BB4426845D}" type="slidenum">
              <a:rPr lang="en-US" smtClean="0"/>
              <a:t>‹#›</a:t>
            </a:fld>
            <a:endParaRPr lang="en-US"/>
          </a:p>
        </p:txBody>
      </p:sp>
    </p:spTree>
    <p:extLst>
      <p:ext uri="{BB962C8B-B14F-4D97-AF65-F5344CB8AC3E}">
        <p14:creationId xmlns:p14="http://schemas.microsoft.com/office/powerpoint/2010/main" val="916546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8FFB3CD-CA62-48EA-ACB7-717811338B7C}" type="datetime1">
              <a:rPr lang="en-US" smtClean="0"/>
              <a:t>11/21/2024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185D89B-3029-4053-8B0F-89BB4426845D}" type="slidenum">
              <a:rPr lang="en-US" smtClean="0"/>
              <a:t>‹#›</a:t>
            </a:fld>
            <a:endParaRPr lang="en-US"/>
          </a:p>
        </p:txBody>
      </p:sp>
    </p:spTree>
    <p:extLst>
      <p:ext uri="{BB962C8B-B14F-4D97-AF65-F5344CB8AC3E}">
        <p14:creationId xmlns:p14="http://schemas.microsoft.com/office/powerpoint/2010/main" val="254645237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livingwage.mit.edu/" TargetMode="Externa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mailto:lauby@romewi.gov" TargetMode="External"/><Relationship Id="rId2" Type="http://schemas.openxmlformats.org/officeDocument/2006/relationships/notesSlide" Target="../notesSlides/notesSlide25.xml"/><Relationship Id="rId1" Type="http://schemas.openxmlformats.org/officeDocument/2006/relationships/slideLayout" Target="../slideLayouts/slideLayout12.xml"/><Relationship Id="rId4" Type="http://schemas.openxmlformats.org/officeDocument/2006/relationships/hyperlink" Target="http://www.romewi.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7F7BB-B179-406E-9888-ACC8D263DE73}"/>
              </a:ext>
            </a:extLst>
          </p:cNvPr>
          <p:cNvSpPr>
            <a:spLocks noGrp="1"/>
          </p:cNvSpPr>
          <p:nvPr>
            <p:ph type="ctrTitle"/>
          </p:nvPr>
        </p:nvSpPr>
        <p:spPr/>
        <p:txBody>
          <a:bodyPr/>
          <a:lstStyle/>
          <a:p>
            <a:r>
              <a:rPr lang="en-US" sz="6000" b="1" dirty="0">
                <a:solidFill>
                  <a:schemeClr val="bg2">
                    <a:lumMod val="25000"/>
                  </a:schemeClr>
                </a:solidFill>
              </a:rPr>
              <a:t>Town of Rome</a:t>
            </a:r>
            <a:br>
              <a:rPr lang="en-US" dirty="0">
                <a:solidFill>
                  <a:schemeClr val="bg2">
                    <a:lumMod val="25000"/>
                  </a:schemeClr>
                </a:solidFill>
              </a:rPr>
            </a:br>
            <a:r>
              <a:rPr lang="en-US" sz="4800" dirty="0">
                <a:solidFill>
                  <a:srgbClr val="CC3300"/>
                </a:solidFill>
              </a:rPr>
              <a:t>2025 Budget Presentation</a:t>
            </a:r>
            <a:endParaRPr lang="en-US" dirty="0">
              <a:solidFill>
                <a:srgbClr val="CC3300"/>
              </a:solidFill>
            </a:endParaRPr>
          </a:p>
        </p:txBody>
      </p:sp>
      <p:sp>
        <p:nvSpPr>
          <p:cNvPr id="3" name="Subtitle 2">
            <a:extLst>
              <a:ext uri="{FF2B5EF4-FFF2-40B4-BE49-F238E27FC236}">
                <a16:creationId xmlns:a16="http://schemas.microsoft.com/office/drawing/2014/main" id="{B182C72A-915B-4257-A90C-77B2B4C5E93C}"/>
              </a:ext>
            </a:extLst>
          </p:cNvPr>
          <p:cNvSpPr>
            <a:spLocks noGrp="1"/>
          </p:cNvSpPr>
          <p:nvPr>
            <p:ph type="subTitle" idx="1"/>
          </p:nvPr>
        </p:nvSpPr>
        <p:spPr>
          <a:xfrm>
            <a:off x="2589213" y="4777379"/>
            <a:ext cx="8915399" cy="1423124"/>
          </a:xfrm>
        </p:spPr>
        <p:txBody>
          <a:bodyPr>
            <a:normAutofit/>
          </a:bodyPr>
          <a:lstStyle/>
          <a:p>
            <a:r>
              <a:rPr lang="en-US" sz="2000" dirty="0">
                <a:solidFill>
                  <a:schemeClr val="bg2">
                    <a:lumMod val="25000"/>
                  </a:schemeClr>
                </a:solidFill>
              </a:rPr>
              <a:t>November 21, 2024</a:t>
            </a:r>
          </a:p>
          <a:p>
            <a:r>
              <a:rPr lang="en-US" sz="2000" dirty="0">
                <a:solidFill>
                  <a:schemeClr val="bg2">
                    <a:lumMod val="25000"/>
                  </a:schemeClr>
                </a:solidFill>
              </a:rPr>
              <a:t>Presented by Jason Lauby</a:t>
            </a:r>
          </a:p>
          <a:p>
            <a:r>
              <a:rPr lang="en-US" sz="2000" dirty="0">
                <a:solidFill>
                  <a:schemeClr val="bg2">
                    <a:lumMod val="25000"/>
                  </a:schemeClr>
                </a:solidFill>
              </a:rPr>
              <a:t>Town Administrator/Police Chief</a:t>
            </a:r>
          </a:p>
        </p:txBody>
      </p:sp>
    </p:spTree>
    <p:extLst>
      <p:ext uri="{BB962C8B-B14F-4D97-AF65-F5344CB8AC3E}">
        <p14:creationId xmlns:p14="http://schemas.microsoft.com/office/powerpoint/2010/main" val="2976056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297C4-8E45-30C0-9F69-E46B0A30B768}"/>
              </a:ext>
            </a:extLst>
          </p:cNvPr>
          <p:cNvSpPr>
            <a:spLocks noGrp="1"/>
          </p:cNvSpPr>
          <p:nvPr>
            <p:ph type="title"/>
          </p:nvPr>
        </p:nvSpPr>
        <p:spPr>
          <a:xfrm>
            <a:off x="1782343" y="480675"/>
            <a:ext cx="8911687" cy="935749"/>
          </a:xfrm>
        </p:spPr>
        <p:txBody>
          <a:bodyPr anchor="ctr">
            <a:normAutofit/>
          </a:bodyPr>
          <a:lstStyle/>
          <a:p>
            <a:r>
              <a:rPr lang="en-US" sz="4400" b="1" dirty="0">
                <a:solidFill>
                  <a:schemeClr val="bg2">
                    <a:lumMod val="25000"/>
                  </a:schemeClr>
                </a:solidFill>
              </a:rPr>
              <a:t>Tax Levy Comparison</a:t>
            </a:r>
          </a:p>
        </p:txBody>
      </p:sp>
      <p:graphicFrame>
        <p:nvGraphicFramePr>
          <p:cNvPr id="3" name="Table 2">
            <a:extLst>
              <a:ext uri="{FF2B5EF4-FFF2-40B4-BE49-F238E27FC236}">
                <a16:creationId xmlns:a16="http://schemas.microsoft.com/office/drawing/2014/main" id="{9A8177CF-588D-B1ED-481B-4168BBB663D7}"/>
              </a:ext>
            </a:extLst>
          </p:cNvPr>
          <p:cNvGraphicFramePr>
            <a:graphicFrameLocks noGrp="1"/>
          </p:cNvGraphicFramePr>
          <p:nvPr>
            <p:extLst>
              <p:ext uri="{D42A27DB-BD31-4B8C-83A1-F6EECF244321}">
                <p14:modId xmlns:p14="http://schemas.microsoft.com/office/powerpoint/2010/main" val="2914953222"/>
              </p:ext>
            </p:extLst>
          </p:nvPr>
        </p:nvGraphicFramePr>
        <p:xfrm>
          <a:off x="1782343" y="1416424"/>
          <a:ext cx="8128000" cy="21285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912786790"/>
                    </a:ext>
                  </a:extLst>
                </a:gridCol>
                <a:gridCol w="1625600">
                  <a:extLst>
                    <a:ext uri="{9D8B030D-6E8A-4147-A177-3AD203B41FA5}">
                      <a16:colId xmlns:a16="http://schemas.microsoft.com/office/drawing/2014/main" val="2523574353"/>
                    </a:ext>
                  </a:extLst>
                </a:gridCol>
                <a:gridCol w="1625600">
                  <a:extLst>
                    <a:ext uri="{9D8B030D-6E8A-4147-A177-3AD203B41FA5}">
                      <a16:colId xmlns:a16="http://schemas.microsoft.com/office/drawing/2014/main" val="1846030813"/>
                    </a:ext>
                  </a:extLst>
                </a:gridCol>
                <a:gridCol w="1625600">
                  <a:extLst>
                    <a:ext uri="{9D8B030D-6E8A-4147-A177-3AD203B41FA5}">
                      <a16:colId xmlns:a16="http://schemas.microsoft.com/office/drawing/2014/main" val="2997836766"/>
                    </a:ext>
                  </a:extLst>
                </a:gridCol>
                <a:gridCol w="1625600">
                  <a:extLst>
                    <a:ext uri="{9D8B030D-6E8A-4147-A177-3AD203B41FA5}">
                      <a16:colId xmlns:a16="http://schemas.microsoft.com/office/drawing/2014/main" val="2451521824"/>
                    </a:ext>
                  </a:extLst>
                </a:gridCol>
              </a:tblGrid>
              <a:tr h="0">
                <a:tc>
                  <a:txBody>
                    <a:bodyPr/>
                    <a:lstStyle/>
                    <a:p>
                      <a:pPr algn="ctr"/>
                      <a:r>
                        <a:rPr lang="en-US" sz="1200" dirty="0"/>
                        <a:t>Year</a:t>
                      </a:r>
                    </a:p>
                  </a:txBody>
                  <a:tcPr/>
                </a:tc>
                <a:tc>
                  <a:txBody>
                    <a:bodyPr/>
                    <a:lstStyle/>
                    <a:p>
                      <a:pPr algn="ctr"/>
                      <a:r>
                        <a:rPr lang="en-US" sz="1200" dirty="0"/>
                        <a:t>General Fund Levy</a:t>
                      </a:r>
                    </a:p>
                  </a:txBody>
                  <a:tcPr/>
                </a:tc>
                <a:tc>
                  <a:txBody>
                    <a:bodyPr/>
                    <a:lstStyle/>
                    <a:p>
                      <a:pPr algn="ctr"/>
                      <a:r>
                        <a:rPr lang="en-US" sz="1200" dirty="0"/>
                        <a:t>Debt Service Levy</a:t>
                      </a:r>
                    </a:p>
                  </a:txBody>
                  <a:tcPr/>
                </a:tc>
                <a:tc>
                  <a:txBody>
                    <a:bodyPr/>
                    <a:lstStyle/>
                    <a:p>
                      <a:pPr algn="ctr"/>
                      <a:r>
                        <a:rPr lang="en-US" sz="1200" dirty="0"/>
                        <a:t>Total Taxes</a:t>
                      </a:r>
                    </a:p>
                  </a:txBody>
                  <a:tcPr/>
                </a:tc>
                <a:tc>
                  <a:txBody>
                    <a:bodyPr/>
                    <a:lstStyle/>
                    <a:p>
                      <a:pPr algn="ctr"/>
                      <a:r>
                        <a:rPr lang="en-US" sz="1200" dirty="0"/>
                        <a:t>Tax Rate</a:t>
                      </a:r>
                    </a:p>
                  </a:txBody>
                  <a:tcPr/>
                </a:tc>
                <a:extLst>
                  <a:ext uri="{0D108BD9-81ED-4DB2-BD59-A6C34878D82A}">
                    <a16:rowId xmlns:a16="http://schemas.microsoft.com/office/drawing/2014/main" val="3344235459"/>
                  </a:ext>
                </a:extLst>
              </a:tr>
              <a:tr h="370840">
                <a:tc>
                  <a:txBody>
                    <a:bodyPr/>
                    <a:lstStyle/>
                    <a:p>
                      <a:pPr algn="r"/>
                      <a:r>
                        <a:rPr lang="en-US" dirty="0"/>
                        <a:t>2025</a:t>
                      </a:r>
                    </a:p>
                  </a:txBody>
                  <a:tcPr/>
                </a:tc>
                <a:tc>
                  <a:txBody>
                    <a:bodyPr/>
                    <a:lstStyle/>
                    <a:p>
                      <a:pPr algn="ctr"/>
                      <a:r>
                        <a:rPr lang="en-US" dirty="0"/>
                        <a:t>$3,292,586</a:t>
                      </a:r>
                    </a:p>
                  </a:txBody>
                  <a:tcPr/>
                </a:tc>
                <a:tc>
                  <a:txBody>
                    <a:bodyPr/>
                    <a:lstStyle/>
                    <a:p>
                      <a:pPr algn="ctr"/>
                      <a:r>
                        <a:rPr lang="en-US" dirty="0"/>
                        <a:t>$597,973</a:t>
                      </a:r>
                    </a:p>
                  </a:txBody>
                  <a:tcPr/>
                </a:tc>
                <a:tc>
                  <a:txBody>
                    <a:bodyPr/>
                    <a:lstStyle/>
                    <a:p>
                      <a:pPr algn="ctr"/>
                      <a:r>
                        <a:rPr lang="en-US" dirty="0"/>
                        <a:t>$3,890,559</a:t>
                      </a:r>
                    </a:p>
                  </a:txBody>
                  <a:tcPr/>
                </a:tc>
                <a:tc>
                  <a:txBody>
                    <a:bodyPr/>
                    <a:lstStyle/>
                    <a:p>
                      <a:pPr algn="ctr"/>
                      <a:r>
                        <a:rPr lang="en-US" dirty="0"/>
                        <a:t>2.6822*</a:t>
                      </a:r>
                    </a:p>
                  </a:txBody>
                  <a:tcPr/>
                </a:tc>
                <a:extLst>
                  <a:ext uri="{0D108BD9-81ED-4DB2-BD59-A6C34878D82A}">
                    <a16:rowId xmlns:a16="http://schemas.microsoft.com/office/drawing/2014/main" val="2180664342"/>
                  </a:ext>
                </a:extLst>
              </a:tr>
              <a:tr h="370840">
                <a:tc>
                  <a:txBody>
                    <a:bodyPr/>
                    <a:lstStyle/>
                    <a:p>
                      <a:pPr algn="r"/>
                      <a:r>
                        <a:rPr lang="en-US" dirty="0"/>
                        <a:t>2024</a:t>
                      </a:r>
                    </a:p>
                  </a:txBody>
                  <a:tcPr/>
                </a:tc>
                <a:tc>
                  <a:txBody>
                    <a:bodyPr/>
                    <a:lstStyle/>
                    <a:p>
                      <a:pPr algn="ctr"/>
                      <a:r>
                        <a:rPr lang="en-US" dirty="0"/>
                        <a:t>$3,205,927</a:t>
                      </a:r>
                    </a:p>
                  </a:txBody>
                  <a:tcPr/>
                </a:tc>
                <a:tc>
                  <a:txBody>
                    <a:bodyPr/>
                    <a:lstStyle/>
                    <a:p>
                      <a:pPr algn="ctr"/>
                      <a:r>
                        <a:rPr lang="en-US" dirty="0"/>
                        <a:t>$573,772</a:t>
                      </a:r>
                    </a:p>
                  </a:txBody>
                  <a:tcPr/>
                </a:tc>
                <a:tc>
                  <a:txBody>
                    <a:bodyPr/>
                    <a:lstStyle/>
                    <a:p>
                      <a:pPr algn="ctr"/>
                      <a:r>
                        <a:rPr lang="en-US" dirty="0"/>
                        <a:t>$3,779,699</a:t>
                      </a:r>
                    </a:p>
                  </a:txBody>
                  <a:tcPr/>
                </a:tc>
                <a:tc>
                  <a:txBody>
                    <a:bodyPr/>
                    <a:lstStyle/>
                    <a:p>
                      <a:pPr algn="ctr"/>
                      <a:r>
                        <a:rPr lang="en-US" dirty="0"/>
                        <a:t>2.6982</a:t>
                      </a:r>
                    </a:p>
                  </a:txBody>
                  <a:tcPr/>
                </a:tc>
                <a:extLst>
                  <a:ext uri="{0D108BD9-81ED-4DB2-BD59-A6C34878D82A}">
                    <a16:rowId xmlns:a16="http://schemas.microsoft.com/office/drawing/2014/main" val="900502551"/>
                  </a:ext>
                </a:extLst>
              </a:tr>
              <a:tr h="370840">
                <a:tc>
                  <a:txBody>
                    <a:bodyPr/>
                    <a:lstStyle/>
                    <a:p>
                      <a:pPr algn="r"/>
                      <a:r>
                        <a:rPr lang="en-US" dirty="0"/>
                        <a:t>2023</a:t>
                      </a:r>
                    </a:p>
                  </a:txBody>
                  <a:tcPr/>
                </a:tc>
                <a:tc>
                  <a:txBody>
                    <a:bodyPr/>
                    <a:lstStyle/>
                    <a:p>
                      <a:pPr algn="ctr"/>
                      <a:r>
                        <a:rPr lang="en-US" dirty="0"/>
                        <a:t>$3,056,148</a:t>
                      </a:r>
                    </a:p>
                  </a:txBody>
                  <a:tcPr/>
                </a:tc>
                <a:tc>
                  <a:txBody>
                    <a:bodyPr/>
                    <a:lstStyle/>
                    <a:p>
                      <a:pPr algn="ctr"/>
                      <a:r>
                        <a:rPr lang="en-US" dirty="0"/>
                        <a:t>$575,311</a:t>
                      </a:r>
                    </a:p>
                  </a:txBody>
                  <a:tcPr/>
                </a:tc>
                <a:tc>
                  <a:txBody>
                    <a:bodyPr/>
                    <a:lstStyle/>
                    <a:p>
                      <a:pPr algn="ctr"/>
                      <a:r>
                        <a:rPr lang="en-US" dirty="0"/>
                        <a:t>$3,631,459</a:t>
                      </a:r>
                    </a:p>
                  </a:txBody>
                  <a:tcPr/>
                </a:tc>
                <a:tc>
                  <a:txBody>
                    <a:bodyPr/>
                    <a:lstStyle/>
                    <a:p>
                      <a:pPr algn="ctr"/>
                      <a:r>
                        <a:rPr lang="en-US" dirty="0"/>
                        <a:t>5.3346</a:t>
                      </a:r>
                    </a:p>
                  </a:txBody>
                  <a:tcPr/>
                </a:tc>
                <a:extLst>
                  <a:ext uri="{0D108BD9-81ED-4DB2-BD59-A6C34878D82A}">
                    <a16:rowId xmlns:a16="http://schemas.microsoft.com/office/drawing/2014/main" val="623630066"/>
                  </a:ext>
                </a:extLst>
              </a:tr>
              <a:tr h="370840">
                <a:tc>
                  <a:txBody>
                    <a:bodyPr/>
                    <a:lstStyle/>
                    <a:p>
                      <a:pPr algn="r"/>
                      <a:r>
                        <a:rPr lang="en-US" dirty="0"/>
                        <a:t>2022</a:t>
                      </a:r>
                    </a:p>
                  </a:txBody>
                  <a:tcPr/>
                </a:tc>
                <a:tc>
                  <a:txBody>
                    <a:bodyPr/>
                    <a:lstStyle/>
                    <a:p>
                      <a:pPr algn="ctr"/>
                      <a:r>
                        <a:rPr lang="en-US" dirty="0"/>
                        <a:t>$2,847,351</a:t>
                      </a:r>
                    </a:p>
                  </a:txBody>
                  <a:tcPr/>
                </a:tc>
                <a:tc>
                  <a:txBody>
                    <a:bodyPr/>
                    <a:lstStyle/>
                    <a:p>
                      <a:pPr algn="ctr"/>
                      <a:r>
                        <a:rPr lang="en-US" dirty="0"/>
                        <a:t>$575,716</a:t>
                      </a:r>
                    </a:p>
                  </a:txBody>
                  <a:tcPr/>
                </a:tc>
                <a:tc>
                  <a:txBody>
                    <a:bodyPr/>
                    <a:lstStyle/>
                    <a:p>
                      <a:pPr algn="ctr"/>
                      <a:r>
                        <a:rPr lang="en-US" dirty="0"/>
                        <a:t>$3,423,067</a:t>
                      </a:r>
                    </a:p>
                  </a:txBody>
                  <a:tcPr/>
                </a:tc>
                <a:tc>
                  <a:txBody>
                    <a:bodyPr/>
                    <a:lstStyle/>
                    <a:p>
                      <a:pPr algn="ctr"/>
                      <a:r>
                        <a:rPr lang="en-US" dirty="0"/>
                        <a:t>5.2816</a:t>
                      </a:r>
                    </a:p>
                  </a:txBody>
                  <a:tcPr/>
                </a:tc>
                <a:extLst>
                  <a:ext uri="{0D108BD9-81ED-4DB2-BD59-A6C34878D82A}">
                    <a16:rowId xmlns:a16="http://schemas.microsoft.com/office/drawing/2014/main" val="299095229"/>
                  </a:ext>
                </a:extLst>
              </a:tr>
              <a:tr h="370840">
                <a:tc>
                  <a:txBody>
                    <a:bodyPr/>
                    <a:lstStyle/>
                    <a:p>
                      <a:pPr algn="r"/>
                      <a:r>
                        <a:rPr lang="en-US" dirty="0"/>
                        <a:t>2021</a:t>
                      </a:r>
                    </a:p>
                  </a:txBody>
                  <a:tcPr/>
                </a:tc>
                <a:tc>
                  <a:txBody>
                    <a:bodyPr/>
                    <a:lstStyle/>
                    <a:p>
                      <a:pPr algn="ctr"/>
                      <a:r>
                        <a:rPr lang="en-US" dirty="0"/>
                        <a:t>$2,608,222</a:t>
                      </a:r>
                    </a:p>
                  </a:txBody>
                  <a:tcPr/>
                </a:tc>
                <a:tc>
                  <a:txBody>
                    <a:bodyPr/>
                    <a:lstStyle/>
                    <a:p>
                      <a:pPr algn="ctr"/>
                      <a:r>
                        <a:rPr lang="en-US" dirty="0"/>
                        <a:t>$585,026</a:t>
                      </a:r>
                    </a:p>
                  </a:txBody>
                  <a:tcPr/>
                </a:tc>
                <a:tc>
                  <a:txBody>
                    <a:bodyPr/>
                    <a:lstStyle/>
                    <a:p>
                      <a:pPr algn="ctr"/>
                      <a:r>
                        <a:rPr lang="en-US" dirty="0"/>
                        <a:t>$3,193,248</a:t>
                      </a:r>
                    </a:p>
                  </a:txBody>
                  <a:tcPr/>
                </a:tc>
                <a:tc>
                  <a:txBody>
                    <a:bodyPr/>
                    <a:lstStyle/>
                    <a:p>
                      <a:pPr algn="ctr"/>
                      <a:r>
                        <a:rPr lang="en-US" dirty="0"/>
                        <a:t>5.0370</a:t>
                      </a:r>
                    </a:p>
                  </a:txBody>
                  <a:tcPr/>
                </a:tc>
                <a:extLst>
                  <a:ext uri="{0D108BD9-81ED-4DB2-BD59-A6C34878D82A}">
                    <a16:rowId xmlns:a16="http://schemas.microsoft.com/office/drawing/2014/main" val="2174316600"/>
                  </a:ext>
                </a:extLst>
              </a:tr>
            </a:tbl>
          </a:graphicData>
        </a:graphic>
      </p:graphicFrame>
      <p:sp>
        <p:nvSpPr>
          <p:cNvPr id="4" name="Slide Number Placeholder 3">
            <a:extLst>
              <a:ext uri="{FF2B5EF4-FFF2-40B4-BE49-F238E27FC236}">
                <a16:creationId xmlns:a16="http://schemas.microsoft.com/office/drawing/2014/main" id="{5B38DBBE-C8A3-4F9F-B5ED-4F9D45733BDB}"/>
              </a:ext>
            </a:extLst>
          </p:cNvPr>
          <p:cNvSpPr>
            <a:spLocks noGrp="1"/>
          </p:cNvSpPr>
          <p:nvPr>
            <p:ph type="sldNum" sz="quarter" idx="12"/>
          </p:nvPr>
        </p:nvSpPr>
        <p:spPr/>
        <p:txBody>
          <a:bodyPr/>
          <a:lstStyle/>
          <a:p>
            <a:fld id="{7185D89B-3029-4053-8B0F-89BB4426845D}" type="slidenum">
              <a:rPr lang="en-US" smtClean="0"/>
              <a:t>10</a:t>
            </a:fld>
            <a:endParaRPr lang="en-US"/>
          </a:p>
        </p:txBody>
      </p:sp>
      <p:graphicFrame>
        <p:nvGraphicFramePr>
          <p:cNvPr id="7" name="Chart 6">
            <a:extLst>
              <a:ext uri="{FF2B5EF4-FFF2-40B4-BE49-F238E27FC236}">
                <a16:creationId xmlns:a16="http://schemas.microsoft.com/office/drawing/2014/main" id="{47ADBDF0-0E86-46CD-8A75-E52E0403F825}"/>
              </a:ext>
            </a:extLst>
          </p:cNvPr>
          <p:cNvGraphicFramePr/>
          <p:nvPr>
            <p:extLst>
              <p:ext uri="{D42A27DB-BD31-4B8C-83A1-F6EECF244321}">
                <p14:modId xmlns:p14="http://schemas.microsoft.com/office/powerpoint/2010/main" val="1828795738"/>
              </p:ext>
            </p:extLst>
          </p:nvPr>
        </p:nvGraphicFramePr>
        <p:xfrm>
          <a:off x="1782343" y="3616212"/>
          <a:ext cx="8199858" cy="292914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C1D8FE73-16B9-4C05-8628-6D43830F15DD}"/>
              </a:ext>
            </a:extLst>
          </p:cNvPr>
          <p:cNvSpPr txBox="1"/>
          <p:nvPr/>
        </p:nvSpPr>
        <p:spPr>
          <a:xfrm>
            <a:off x="2133599" y="6503952"/>
            <a:ext cx="8417860" cy="230832"/>
          </a:xfrm>
          <a:prstGeom prst="rect">
            <a:avLst/>
          </a:prstGeom>
          <a:noFill/>
        </p:spPr>
        <p:txBody>
          <a:bodyPr wrap="square" rtlCol="0">
            <a:spAutoFit/>
          </a:bodyPr>
          <a:lstStyle/>
          <a:p>
            <a:r>
              <a:rPr lang="en-US" sz="900" i="1" dirty="0"/>
              <a:t>* This is the proposed Town of Rome mill rate, it could go down once all numbers are received from the County and State</a:t>
            </a:r>
          </a:p>
        </p:txBody>
      </p:sp>
    </p:spTree>
    <p:extLst>
      <p:ext uri="{BB962C8B-B14F-4D97-AF65-F5344CB8AC3E}">
        <p14:creationId xmlns:p14="http://schemas.microsoft.com/office/powerpoint/2010/main" val="3845134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EEB53-9002-DC3A-3FD0-2A09BE0238C2}"/>
              </a:ext>
            </a:extLst>
          </p:cNvPr>
          <p:cNvSpPr>
            <a:spLocks noGrp="1"/>
          </p:cNvSpPr>
          <p:nvPr>
            <p:ph type="ctrTitle"/>
          </p:nvPr>
        </p:nvSpPr>
        <p:spPr>
          <a:xfrm>
            <a:off x="1783744" y="3747247"/>
            <a:ext cx="4665602" cy="1870978"/>
          </a:xfrm>
        </p:spPr>
        <p:txBody>
          <a:bodyPr anchor="ctr"/>
          <a:lstStyle/>
          <a:p>
            <a:r>
              <a:rPr lang="en-US" b="1" dirty="0">
                <a:solidFill>
                  <a:schemeClr val="bg2">
                    <a:lumMod val="25000"/>
                  </a:schemeClr>
                </a:solidFill>
              </a:rPr>
              <a:t>Revenues &amp; </a:t>
            </a:r>
            <a:br>
              <a:rPr lang="en-US" b="1" dirty="0">
                <a:solidFill>
                  <a:schemeClr val="bg2">
                    <a:lumMod val="25000"/>
                  </a:schemeClr>
                </a:solidFill>
              </a:rPr>
            </a:br>
            <a:r>
              <a:rPr lang="en-US" b="1" dirty="0">
                <a:solidFill>
                  <a:schemeClr val="bg2">
                    <a:lumMod val="25000"/>
                  </a:schemeClr>
                </a:solidFill>
              </a:rPr>
              <a:t>Expenditures</a:t>
            </a:r>
          </a:p>
        </p:txBody>
      </p:sp>
    </p:spTree>
    <p:extLst>
      <p:ext uri="{BB962C8B-B14F-4D97-AF65-F5344CB8AC3E}">
        <p14:creationId xmlns:p14="http://schemas.microsoft.com/office/powerpoint/2010/main" val="2783074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02557-6652-489B-8A9E-DEEDA95AB55F}"/>
              </a:ext>
            </a:extLst>
          </p:cNvPr>
          <p:cNvSpPr>
            <a:spLocks noGrp="1"/>
          </p:cNvSpPr>
          <p:nvPr>
            <p:ph type="title"/>
          </p:nvPr>
        </p:nvSpPr>
        <p:spPr>
          <a:xfrm>
            <a:off x="1786100" y="471710"/>
            <a:ext cx="8911687" cy="880225"/>
          </a:xfrm>
        </p:spPr>
        <p:txBody>
          <a:bodyPr anchor="ctr">
            <a:normAutofit/>
          </a:bodyPr>
          <a:lstStyle/>
          <a:p>
            <a:r>
              <a:rPr lang="en-US" sz="4400" b="1" dirty="0">
                <a:solidFill>
                  <a:schemeClr val="bg2">
                    <a:lumMod val="25000"/>
                  </a:schemeClr>
                </a:solidFill>
              </a:rPr>
              <a:t>2025 Revenues</a:t>
            </a:r>
          </a:p>
        </p:txBody>
      </p:sp>
      <p:sp>
        <p:nvSpPr>
          <p:cNvPr id="3" name="Slide Number Placeholder 2">
            <a:extLst>
              <a:ext uri="{FF2B5EF4-FFF2-40B4-BE49-F238E27FC236}">
                <a16:creationId xmlns:a16="http://schemas.microsoft.com/office/drawing/2014/main" id="{B58D4EBC-2ACC-4983-9DD4-9AB898F32AC4}"/>
              </a:ext>
            </a:extLst>
          </p:cNvPr>
          <p:cNvSpPr>
            <a:spLocks noGrp="1"/>
          </p:cNvSpPr>
          <p:nvPr>
            <p:ph type="sldNum" sz="quarter" idx="12"/>
          </p:nvPr>
        </p:nvSpPr>
        <p:spPr/>
        <p:txBody>
          <a:bodyPr/>
          <a:lstStyle/>
          <a:p>
            <a:fld id="{7185D89B-3029-4053-8B0F-89BB4426845D}" type="slidenum">
              <a:rPr lang="en-US" smtClean="0"/>
              <a:t>12</a:t>
            </a:fld>
            <a:endParaRPr lang="en-US"/>
          </a:p>
        </p:txBody>
      </p:sp>
      <p:graphicFrame>
        <p:nvGraphicFramePr>
          <p:cNvPr id="6" name="Chart 5">
            <a:extLst>
              <a:ext uri="{FF2B5EF4-FFF2-40B4-BE49-F238E27FC236}">
                <a16:creationId xmlns:a16="http://schemas.microsoft.com/office/drawing/2014/main" id="{1E0F695A-101A-4259-A0A2-454DD76F5206}"/>
              </a:ext>
            </a:extLst>
          </p:cNvPr>
          <p:cNvGraphicFramePr/>
          <p:nvPr>
            <p:extLst>
              <p:ext uri="{D42A27DB-BD31-4B8C-83A1-F6EECF244321}">
                <p14:modId xmlns:p14="http://schemas.microsoft.com/office/powerpoint/2010/main" val="3854377632"/>
              </p:ext>
            </p:extLst>
          </p:nvPr>
        </p:nvGraphicFramePr>
        <p:xfrm>
          <a:off x="2277900" y="1285260"/>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755B4B52-E90B-40E1-83D3-6F285D5F9F08}"/>
              </a:ext>
            </a:extLst>
          </p:cNvPr>
          <p:cNvSpPr txBox="1"/>
          <p:nvPr/>
        </p:nvSpPr>
        <p:spPr>
          <a:xfrm>
            <a:off x="8677276" y="5782290"/>
            <a:ext cx="3114674" cy="369332"/>
          </a:xfrm>
          <a:prstGeom prst="rect">
            <a:avLst/>
          </a:prstGeom>
          <a:noFill/>
        </p:spPr>
        <p:txBody>
          <a:bodyPr wrap="square" rtlCol="0">
            <a:spAutoFit/>
          </a:bodyPr>
          <a:lstStyle/>
          <a:p>
            <a:r>
              <a:rPr lang="en-US" dirty="0"/>
              <a:t>Total Budget $13,502,691</a:t>
            </a:r>
          </a:p>
        </p:txBody>
      </p:sp>
    </p:spTree>
    <p:extLst>
      <p:ext uri="{BB962C8B-B14F-4D97-AF65-F5344CB8AC3E}">
        <p14:creationId xmlns:p14="http://schemas.microsoft.com/office/powerpoint/2010/main" val="1910029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CDB3D-7C39-8952-842C-FBE79CB07D74}"/>
              </a:ext>
            </a:extLst>
          </p:cNvPr>
          <p:cNvSpPr>
            <a:spLocks noGrp="1"/>
          </p:cNvSpPr>
          <p:nvPr>
            <p:ph type="title"/>
          </p:nvPr>
        </p:nvSpPr>
        <p:spPr>
          <a:xfrm>
            <a:off x="1786100" y="480675"/>
            <a:ext cx="8911687" cy="899890"/>
          </a:xfrm>
        </p:spPr>
        <p:txBody>
          <a:bodyPr anchor="ctr">
            <a:normAutofit/>
          </a:bodyPr>
          <a:lstStyle/>
          <a:p>
            <a:r>
              <a:rPr lang="en-US" sz="4400" b="1" dirty="0">
                <a:solidFill>
                  <a:schemeClr val="bg2">
                    <a:lumMod val="25000"/>
                  </a:schemeClr>
                </a:solidFill>
              </a:rPr>
              <a:t>2025 Expenditures</a:t>
            </a:r>
          </a:p>
        </p:txBody>
      </p:sp>
      <p:sp>
        <p:nvSpPr>
          <p:cNvPr id="3" name="Slide Number Placeholder 2">
            <a:extLst>
              <a:ext uri="{FF2B5EF4-FFF2-40B4-BE49-F238E27FC236}">
                <a16:creationId xmlns:a16="http://schemas.microsoft.com/office/drawing/2014/main" id="{64EE62EE-E0D3-4978-A165-9B857A05CF10}"/>
              </a:ext>
            </a:extLst>
          </p:cNvPr>
          <p:cNvSpPr>
            <a:spLocks noGrp="1"/>
          </p:cNvSpPr>
          <p:nvPr>
            <p:ph type="sldNum" sz="quarter" idx="12"/>
          </p:nvPr>
        </p:nvSpPr>
        <p:spPr/>
        <p:txBody>
          <a:bodyPr/>
          <a:lstStyle/>
          <a:p>
            <a:fld id="{7185D89B-3029-4053-8B0F-89BB4426845D}" type="slidenum">
              <a:rPr lang="en-US" smtClean="0"/>
              <a:t>13</a:t>
            </a:fld>
            <a:endParaRPr lang="en-US"/>
          </a:p>
        </p:txBody>
      </p:sp>
      <p:graphicFrame>
        <p:nvGraphicFramePr>
          <p:cNvPr id="6" name="Chart 5">
            <a:extLst>
              <a:ext uri="{FF2B5EF4-FFF2-40B4-BE49-F238E27FC236}">
                <a16:creationId xmlns:a16="http://schemas.microsoft.com/office/drawing/2014/main" id="{4964F556-F5F5-4CAC-BBF6-7499F4BBCA35}"/>
              </a:ext>
            </a:extLst>
          </p:cNvPr>
          <p:cNvGraphicFramePr/>
          <p:nvPr>
            <p:extLst>
              <p:ext uri="{D42A27DB-BD31-4B8C-83A1-F6EECF244321}">
                <p14:modId xmlns:p14="http://schemas.microsoft.com/office/powerpoint/2010/main" val="2741584434"/>
              </p:ext>
            </p:extLst>
          </p:nvPr>
        </p:nvGraphicFramePr>
        <p:xfrm>
          <a:off x="2032000" y="1092964"/>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30712512-6732-4CF4-BD3E-2AE50FC35973}"/>
              </a:ext>
            </a:extLst>
          </p:cNvPr>
          <p:cNvSpPr txBox="1"/>
          <p:nvPr/>
        </p:nvSpPr>
        <p:spPr>
          <a:xfrm>
            <a:off x="1311579" y="5534025"/>
            <a:ext cx="3136596" cy="369332"/>
          </a:xfrm>
          <a:prstGeom prst="rect">
            <a:avLst/>
          </a:prstGeom>
          <a:noFill/>
        </p:spPr>
        <p:txBody>
          <a:bodyPr wrap="square" rtlCol="0">
            <a:spAutoFit/>
          </a:bodyPr>
          <a:lstStyle/>
          <a:p>
            <a:r>
              <a:rPr lang="en-US" dirty="0"/>
              <a:t>Total Budget $13,502,691</a:t>
            </a:r>
          </a:p>
        </p:txBody>
      </p:sp>
    </p:spTree>
    <p:extLst>
      <p:ext uri="{BB962C8B-B14F-4D97-AF65-F5344CB8AC3E}">
        <p14:creationId xmlns:p14="http://schemas.microsoft.com/office/powerpoint/2010/main" val="2062841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2CAC1-A36A-456B-AF5D-730BDEC4D20E}"/>
              </a:ext>
            </a:extLst>
          </p:cNvPr>
          <p:cNvSpPr>
            <a:spLocks noGrp="1"/>
          </p:cNvSpPr>
          <p:nvPr>
            <p:ph type="title"/>
          </p:nvPr>
        </p:nvSpPr>
        <p:spPr>
          <a:xfrm>
            <a:off x="1795066" y="498604"/>
            <a:ext cx="8911687" cy="881961"/>
          </a:xfrm>
        </p:spPr>
        <p:txBody>
          <a:bodyPr anchor="ctr">
            <a:normAutofit/>
          </a:bodyPr>
          <a:lstStyle/>
          <a:p>
            <a:r>
              <a:rPr lang="en-US" sz="4400" b="1" dirty="0">
                <a:solidFill>
                  <a:schemeClr val="bg2">
                    <a:lumMod val="25000"/>
                  </a:schemeClr>
                </a:solidFill>
              </a:rPr>
              <a:t>2024 vs. 2025 Revenues</a:t>
            </a:r>
          </a:p>
        </p:txBody>
      </p:sp>
      <p:sp>
        <p:nvSpPr>
          <p:cNvPr id="3" name="Slide Number Placeholder 2">
            <a:extLst>
              <a:ext uri="{FF2B5EF4-FFF2-40B4-BE49-F238E27FC236}">
                <a16:creationId xmlns:a16="http://schemas.microsoft.com/office/drawing/2014/main" id="{F49031E3-2E4D-4E93-AB80-8497B8DD0564}"/>
              </a:ext>
            </a:extLst>
          </p:cNvPr>
          <p:cNvSpPr>
            <a:spLocks noGrp="1"/>
          </p:cNvSpPr>
          <p:nvPr>
            <p:ph type="sldNum" sz="quarter" idx="12"/>
          </p:nvPr>
        </p:nvSpPr>
        <p:spPr/>
        <p:txBody>
          <a:bodyPr/>
          <a:lstStyle/>
          <a:p>
            <a:fld id="{7185D89B-3029-4053-8B0F-89BB4426845D}" type="slidenum">
              <a:rPr lang="en-US" smtClean="0"/>
              <a:t>14</a:t>
            </a:fld>
            <a:endParaRPr lang="en-US"/>
          </a:p>
        </p:txBody>
      </p:sp>
      <p:graphicFrame>
        <p:nvGraphicFramePr>
          <p:cNvPr id="8" name="Chart 7">
            <a:extLst>
              <a:ext uri="{FF2B5EF4-FFF2-40B4-BE49-F238E27FC236}">
                <a16:creationId xmlns:a16="http://schemas.microsoft.com/office/drawing/2014/main" id="{051748EF-DC92-4340-87BD-02F576E8A787}"/>
              </a:ext>
            </a:extLst>
          </p:cNvPr>
          <p:cNvGraphicFramePr/>
          <p:nvPr>
            <p:extLst>
              <p:ext uri="{D42A27DB-BD31-4B8C-83A1-F6EECF244321}">
                <p14:modId xmlns:p14="http://schemas.microsoft.com/office/powerpoint/2010/main" val="2224309191"/>
              </p:ext>
            </p:extLst>
          </p:nvPr>
        </p:nvGraphicFramePr>
        <p:xfrm>
          <a:off x="1060449" y="1647825"/>
          <a:ext cx="9750425" cy="47115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0414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E36FD-F498-78B9-96E1-DAFF392207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D87DBD-A8D5-DD87-E28C-445C399C1C25}"/>
              </a:ext>
            </a:extLst>
          </p:cNvPr>
          <p:cNvSpPr>
            <a:spLocks noGrp="1"/>
          </p:cNvSpPr>
          <p:nvPr>
            <p:ph type="title"/>
          </p:nvPr>
        </p:nvSpPr>
        <p:spPr>
          <a:xfrm>
            <a:off x="1786102" y="480675"/>
            <a:ext cx="8911687" cy="1034361"/>
          </a:xfrm>
        </p:spPr>
        <p:txBody>
          <a:bodyPr anchor="ctr">
            <a:normAutofit/>
          </a:bodyPr>
          <a:lstStyle/>
          <a:p>
            <a:r>
              <a:rPr lang="en-US" sz="4400" b="1" dirty="0">
                <a:solidFill>
                  <a:schemeClr val="bg2">
                    <a:lumMod val="25000"/>
                  </a:schemeClr>
                </a:solidFill>
              </a:rPr>
              <a:t>2024 vs. 2025 Expenditures</a:t>
            </a:r>
          </a:p>
        </p:txBody>
      </p:sp>
      <p:sp>
        <p:nvSpPr>
          <p:cNvPr id="3" name="Slide Number Placeholder 2">
            <a:extLst>
              <a:ext uri="{FF2B5EF4-FFF2-40B4-BE49-F238E27FC236}">
                <a16:creationId xmlns:a16="http://schemas.microsoft.com/office/drawing/2014/main" id="{444AF662-EC21-43B9-A515-953A374C9B08}"/>
              </a:ext>
            </a:extLst>
          </p:cNvPr>
          <p:cNvSpPr>
            <a:spLocks noGrp="1"/>
          </p:cNvSpPr>
          <p:nvPr>
            <p:ph type="sldNum" sz="quarter" idx="12"/>
          </p:nvPr>
        </p:nvSpPr>
        <p:spPr/>
        <p:txBody>
          <a:bodyPr/>
          <a:lstStyle/>
          <a:p>
            <a:fld id="{7185D89B-3029-4053-8B0F-89BB4426845D}" type="slidenum">
              <a:rPr lang="en-US" smtClean="0"/>
              <a:t>15</a:t>
            </a:fld>
            <a:endParaRPr lang="en-US"/>
          </a:p>
        </p:txBody>
      </p:sp>
      <p:graphicFrame>
        <p:nvGraphicFramePr>
          <p:cNvPr id="6" name="Chart 5">
            <a:extLst>
              <a:ext uri="{FF2B5EF4-FFF2-40B4-BE49-F238E27FC236}">
                <a16:creationId xmlns:a16="http://schemas.microsoft.com/office/drawing/2014/main" id="{7A9C44AE-1BF4-413F-B38D-943FCB85F4F0}"/>
              </a:ext>
            </a:extLst>
          </p:cNvPr>
          <p:cNvGraphicFramePr/>
          <p:nvPr>
            <p:extLst>
              <p:ext uri="{D42A27DB-BD31-4B8C-83A1-F6EECF244321}">
                <p14:modId xmlns:p14="http://schemas.microsoft.com/office/powerpoint/2010/main" val="1506337279"/>
              </p:ext>
            </p:extLst>
          </p:nvPr>
        </p:nvGraphicFramePr>
        <p:xfrm>
          <a:off x="765175" y="1600200"/>
          <a:ext cx="9550400" cy="51332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66861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D861C-16FC-0743-3CAE-29BC9DFB36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785B4D-03E2-5ABE-42BA-20764FC19D2C}"/>
              </a:ext>
            </a:extLst>
          </p:cNvPr>
          <p:cNvSpPr>
            <a:spLocks noGrp="1"/>
          </p:cNvSpPr>
          <p:nvPr>
            <p:ph type="title"/>
          </p:nvPr>
        </p:nvSpPr>
        <p:spPr>
          <a:xfrm>
            <a:off x="1750241" y="453780"/>
            <a:ext cx="8911687" cy="864031"/>
          </a:xfrm>
        </p:spPr>
        <p:txBody>
          <a:bodyPr anchor="ctr">
            <a:normAutofit/>
          </a:bodyPr>
          <a:lstStyle/>
          <a:p>
            <a:r>
              <a:rPr lang="en-US" sz="4400" b="1" dirty="0">
                <a:solidFill>
                  <a:schemeClr val="bg2">
                    <a:lumMod val="25000"/>
                  </a:schemeClr>
                </a:solidFill>
              </a:rPr>
              <a:t>Rome Water Utility Revenues</a:t>
            </a:r>
          </a:p>
        </p:txBody>
      </p:sp>
      <p:sp>
        <p:nvSpPr>
          <p:cNvPr id="3" name="Slide Number Placeholder 2">
            <a:extLst>
              <a:ext uri="{FF2B5EF4-FFF2-40B4-BE49-F238E27FC236}">
                <a16:creationId xmlns:a16="http://schemas.microsoft.com/office/drawing/2014/main" id="{DF21001A-EBED-47C3-AB2A-806D585BC302}"/>
              </a:ext>
            </a:extLst>
          </p:cNvPr>
          <p:cNvSpPr>
            <a:spLocks noGrp="1"/>
          </p:cNvSpPr>
          <p:nvPr>
            <p:ph type="sldNum" sz="quarter" idx="12"/>
          </p:nvPr>
        </p:nvSpPr>
        <p:spPr/>
        <p:txBody>
          <a:bodyPr/>
          <a:lstStyle/>
          <a:p>
            <a:fld id="{7185D89B-3029-4053-8B0F-89BB4426845D}" type="slidenum">
              <a:rPr lang="en-US" smtClean="0"/>
              <a:t>16</a:t>
            </a:fld>
            <a:endParaRPr lang="en-US"/>
          </a:p>
        </p:txBody>
      </p:sp>
      <p:graphicFrame>
        <p:nvGraphicFramePr>
          <p:cNvPr id="5" name="Chart 4">
            <a:extLst>
              <a:ext uri="{FF2B5EF4-FFF2-40B4-BE49-F238E27FC236}">
                <a16:creationId xmlns:a16="http://schemas.microsoft.com/office/drawing/2014/main" id="{A8D5326D-E7B0-44EA-833B-BB578D0BFC26}"/>
              </a:ext>
            </a:extLst>
          </p:cNvPr>
          <p:cNvGraphicFramePr>
            <a:graphicFrameLocks/>
          </p:cNvGraphicFramePr>
          <p:nvPr>
            <p:extLst>
              <p:ext uri="{D42A27DB-BD31-4B8C-83A1-F6EECF244321}">
                <p14:modId xmlns:p14="http://schemas.microsoft.com/office/powerpoint/2010/main" val="2665895318"/>
              </p:ext>
            </p:extLst>
          </p:nvPr>
        </p:nvGraphicFramePr>
        <p:xfrm>
          <a:off x="1446847" y="1294447"/>
          <a:ext cx="10202228" cy="51825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92828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ACCCE4C-DA17-495A-881D-A189C2DE600B}"/>
              </a:ext>
            </a:extLst>
          </p:cNvPr>
          <p:cNvSpPr>
            <a:spLocks noGrp="1"/>
          </p:cNvSpPr>
          <p:nvPr>
            <p:ph type="sldNum" sz="quarter" idx="12"/>
          </p:nvPr>
        </p:nvSpPr>
        <p:spPr/>
        <p:txBody>
          <a:bodyPr/>
          <a:lstStyle/>
          <a:p>
            <a:fld id="{7185D89B-3029-4053-8B0F-89BB4426845D}" type="slidenum">
              <a:rPr lang="en-US" smtClean="0"/>
              <a:t>17</a:t>
            </a:fld>
            <a:endParaRPr lang="en-US"/>
          </a:p>
        </p:txBody>
      </p:sp>
      <p:sp>
        <p:nvSpPr>
          <p:cNvPr id="3" name="Rectangle 2">
            <a:extLst>
              <a:ext uri="{FF2B5EF4-FFF2-40B4-BE49-F238E27FC236}">
                <a16:creationId xmlns:a16="http://schemas.microsoft.com/office/drawing/2014/main" id="{FC26C048-DC5F-44E7-A75C-D748EA76FC60}"/>
              </a:ext>
            </a:extLst>
          </p:cNvPr>
          <p:cNvSpPr/>
          <p:nvPr/>
        </p:nvSpPr>
        <p:spPr>
          <a:xfrm>
            <a:off x="1832306" y="585623"/>
            <a:ext cx="8283244" cy="769441"/>
          </a:xfrm>
          <a:prstGeom prst="rect">
            <a:avLst/>
          </a:prstGeom>
        </p:spPr>
        <p:txBody>
          <a:bodyPr wrap="square">
            <a:spAutoFit/>
          </a:bodyPr>
          <a:lstStyle/>
          <a:p>
            <a:r>
              <a:rPr lang="en-US" sz="4400" b="1" dirty="0">
                <a:solidFill>
                  <a:schemeClr val="bg2">
                    <a:lumMod val="25000"/>
                  </a:schemeClr>
                </a:solidFill>
              </a:rPr>
              <a:t>Rome Water Utility Expenses</a:t>
            </a:r>
            <a:endParaRPr lang="en-US" sz="4400" dirty="0"/>
          </a:p>
        </p:txBody>
      </p:sp>
      <p:graphicFrame>
        <p:nvGraphicFramePr>
          <p:cNvPr id="5" name="Chart 4">
            <a:extLst>
              <a:ext uri="{FF2B5EF4-FFF2-40B4-BE49-F238E27FC236}">
                <a16:creationId xmlns:a16="http://schemas.microsoft.com/office/drawing/2014/main" id="{509A4B6B-1C5D-482F-9ECC-8C383420C7DD}"/>
              </a:ext>
            </a:extLst>
          </p:cNvPr>
          <p:cNvGraphicFramePr>
            <a:graphicFrameLocks/>
          </p:cNvGraphicFramePr>
          <p:nvPr>
            <p:extLst>
              <p:ext uri="{D42A27DB-BD31-4B8C-83A1-F6EECF244321}">
                <p14:modId xmlns:p14="http://schemas.microsoft.com/office/powerpoint/2010/main" val="2662787647"/>
              </p:ext>
            </p:extLst>
          </p:nvPr>
        </p:nvGraphicFramePr>
        <p:xfrm>
          <a:off x="1000126" y="1442085"/>
          <a:ext cx="9876472" cy="54159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60700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A63B-3AFF-A120-5E82-04E4E1BC0472}"/>
              </a:ext>
            </a:extLst>
          </p:cNvPr>
          <p:cNvSpPr>
            <a:spLocks noGrp="1"/>
          </p:cNvSpPr>
          <p:nvPr>
            <p:ph type="ctrTitle"/>
          </p:nvPr>
        </p:nvSpPr>
        <p:spPr>
          <a:xfrm>
            <a:off x="1764461" y="3890683"/>
            <a:ext cx="4708058" cy="1810063"/>
          </a:xfrm>
        </p:spPr>
        <p:txBody>
          <a:bodyPr anchor="ctr"/>
          <a:lstStyle/>
          <a:p>
            <a:r>
              <a:rPr lang="en-US" b="1" dirty="0">
                <a:solidFill>
                  <a:schemeClr val="bg2">
                    <a:lumMod val="25000"/>
                  </a:schemeClr>
                </a:solidFill>
              </a:rPr>
              <a:t>Themes &amp; </a:t>
            </a:r>
            <a:br>
              <a:rPr lang="en-US" b="1" dirty="0">
                <a:solidFill>
                  <a:schemeClr val="bg2">
                    <a:lumMod val="25000"/>
                  </a:schemeClr>
                </a:solidFill>
              </a:rPr>
            </a:br>
            <a:r>
              <a:rPr lang="en-US" b="1" dirty="0">
                <a:solidFill>
                  <a:schemeClr val="bg2">
                    <a:lumMod val="25000"/>
                  </a:schemeClr>
                </a:solidFill>
              </a:rPr>
              <a:t>Focus Areas</a:t>
            </a:r>
          </a:p>
        </p:txBody>
      </p:sp>
    </p:spTree>
    <p:extLst>
      <p:ext uri="{BB962C8B-B14F-4D97-AF65-F5344CB8AC3E}">
        <p14:creationId xmlns:p14="http://schemas.microsoft.com/office/powerpoint/2010/main" val="4191824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838D3C-E138-1AAB-C27D-FC7B3249B8AE}"/>
              </a:ext>
            </a:extLst>
          </p:cNvPr>
          <p:cNvSpPr>
            <a:spLocks noGrp="1"/>
          </p:cNvSpPr>
          <p:nvPr>
            <p:ph sz="half" idx="1"/>
          </p:nvPr>
        </p:nvSpPr>
        <p:spPr>
          <a:xfrm>
            <a:off x="2105118" y="690283"/>
            <a:ext cx="4313864" cy="5289176"/>
          </a:xfrm>
        </p:spPr>
        <p:txBody>
          <a:bodyPr>
            <a:normAutofit/>
          </a:bodyPr>
          <a:lstStyle/>
          <a:p>
            <a:pPr marL="0" indent="0">
              <a:buNone/>
            </a:pPr>
            <a:r>
              <a:rPr lang="en-US" b="1" u="sng" dirty="0">
                <a:solidFill>
                  <a:schemeClr val="bg2">
                    <a:lumMod val="25000"/>
                  </a:schemeClr>
                </a:solidFill>
              </a:rPr>
              <a:t>G</a:t>
            </a:r>
            <a:r>
              <a:rPr lang="en-US" u="sng" dirty="0">
                <a:solidFill>
                  <a:schemeClr val="bg2">
                    <a:lumMod val="25000"/>
                  </a:schemeClr>
                </a:solidFill>
              </a:rPr>
              <a:t>eneral </a:t>
            </a:r>
            <a:r>
              <a:rPr lang="en-US" b="1" u="sng" dirty="0">
                <a:solidFill>
                  <a:schemeClr val="bg2">
                    <a:lumMod val="25000"/>
                  </a:schemeClr>
                </a:solidFill>
              </a:rPr>
              <a:t>G</a:t>
            </a:r>
            <a:r>
              <a:rPr lang="en-US" u="sng" dirty="0">
                <a:solidFill>
                  <a:schemeClr val="bg2">
                    <a:lumMod val="25000"/>
                  </a:schemeClr>
                </a:solidFill>
              </a:rPr>
              <a:t>overnment</a:t>
            </a:r>
            <a:endParaRPr lang="en-US" dirty="0">
              <a:solidFill>
                <a:schemeClr val="bg2">
                  <a:lumMod val="25000"/>
                </a:schemeClr>
              </a:solidFill>
            </a:endParaRPr>
          </a:p>
          <a:p>
            <a:pPr marL="0" indent="0">
              <a:buNone/>
            </a:pPr>
            <a:r>
              <a:rPr lang="en-US" sz="1400" b="1" dirty="0">
                <a:solidFill>
                  <a:schemeClr val="bg2">
                    <a:lumMod val="25000"/>
                  </a:schemeClr>
                </a:solidFill>
              </a:rPr>
              <a:t>Highlights:</a:t>
            </a:r>
          </a:p>
          <a:p>
            <a:r>
              <a:rPr lang="en-US" sz="1200" dirty="0"/>
              <a:t>Contains a 5% wage increase for employees, in order to remain competitive with wages and benefits</a:t>
            </a:r>
          </a:p>
          <a:p>
            <a:r>
              <a:rPr lang="en-US" sz="1200" dirty="0"/>
              <a:t>Reflects an increase in State Shared Revenues from $122,080 to $124,674</a:t>
            </a:r>
          </a:p>
          <a:p>
            <a:r>
              <a:rPr lang="en-US" sz="1200" dirty="0"/>
              <a:t>Includes a shared Administrative Support Assistant to be shared by all Departments</a:t>
            </a:r>
          </a:p>
          <a:p>
            <a:r>
              <a:rPr lang="en-US" sz="1200" dirty="0"/>
              <a:t>Contains $15,000 under CDA Operations to continue beautification of Town properties</a:t>
            </a:r>
          </a:p>
          <a:p>
            <a:r>
              <a:rPr lang="en-US" sz="1200" dirty="0"/>
              <a:t>Incorporates $25,000 for Other Capital Outlay items that may occur*</a:t>
            </a:r>
          </a:p>
          <a:p>
            <a:pPr marL="0" indent="0">
              <a:buNone/>
            </a:pPr>
            <a:endParaRPr lang="en-US" sz="1200" dirty="0"/>
          </a:p>
          <a:p>
            <a:pPr marL="0" indent="0">
              <a:buNone/>
            </a:pPr>
            <a:r>
              <a:rPr lang="en-US" sz="1400" b="1" dirty="0">
                <a:solidFill>
                  <a:schemeClr val="bg2">
                    <a:lumMod val="25000"/>
                  </a:schemeClr>
                </a:solidFill>
              </a:rPr>
              <a:t>Future Considerations:</a:t>
            </a:r>
          </a:p>
          <a:p>
            <a:r>
              <a:rPr lang="en-US" sz="1200" dirty="0"/>
              <a:t>Continue to improve services offered in the Town Hall</a:t>
            </a:r>
          </a:p>
          <a:p>
            <a:endParaRPr lang="en-US" sz="1200" dirty="0"/>
          </a:p>
          <a:p>
            <a:pPr marL="0" indent="0">
              <a:buNone/>
            </a:pPr>
            <a:endParaRPr lang="en-US" dirty="0"/>
          </a:p>
          <a:p>
            <a:endParaRPr lang="en-US" dirty="0"/>
          </a:p>
        </p:txBody>
      </p:sp>
      <p:sp>
        <p:nvSpPr>
          <p:cNvPr id="4" name="Content Placeholder 3">
            <a:extLst>
              <a:ext uri="{FF2B5EF4-FFF2-40B4-BE49-F238E27FC236}">
                <a16:creationId xmlns:a16="http://schemas.microsoft.com/office/drawing/2014/main" id="{D04A8D6E-7B19-F23B-2FEC-83CB0E4A82E3}"/>
              </a:ext>
            </a:extLst>
          </p:cNvPr>
          <p:cNvSpPr>
            <a:spLocks noGrp="1"/>
          </p:cNvSpPr>
          <p:nvPr>
            <p:ph sz="half" idx="2"/>
          </p:nvPr>
        </p:nvSpPr>
        <p:spPr>
          <a:xfrm>
            <a:off x="7154888" y="690282"/>
            <a:ext cx="4313864" cy="5289175"/>
          </a:xfrm>
        </p:spPr>
        <p:txBody>
          <a:bodyPr>
            <a:normAutofit/>
          </a:bodyPr>
          <a:lstStyle/>
          <a:p>
            <a:pPr marL="0" indent="0">
              <a:buNone/>
            </a:pPr>
            <a:r>
              <a:rPr lang="en-US" b="1" u="sng" dirty="0">
                <a:solidFill>
                  <a:schemeClr val="bg2">
                    <a:lumMod val="25000"/>
                  </a:schemeClr>
                </a:solidFill>
              </a:rPr>
              <a:t>P</a:t>
            </a:r>
            <a:r>
              <a:rPr lang="en-US" u="sng" dirty="0">
                <a:solidFill>
                  <a:schemeClr val="bg2">
                    <a:lumMod val="25000"/>
                  </a:schemeClr>
                </a:solidFill>
              </a:rPr>
              <a:t>ublic </a:t>
            </a:r>
            <a:r>
              <a:rPr lang="en-US" b="1" u="sng" dirty="0">
                <a:solidFill>
                  <a:schemeClr val="bg2">
                    <a:lumMod val="25000"/>
                  </a:schemeClr>
                </a:solidFill>
              </a:rPr>
              <a:t>S</a:t>
            </a:r>
            <a:r>
              <a:rPr lang="en-US" u="sng" dirty="0">
                <a:solidFill>
                  <a:schemeClr val="bg2">
                    <a:lumMod val="25000"/>
                  </a:schemeClr>
                </a:solidFill>
              </a:rPr>
              <a:t>afety</a:t>
            </a:r>
            <a:endParaRPr lang="en-US" dirty="0">
              <a:solidFill>
                <a:schemeClr val="bg2">
                  <a:lumMod val="25000"/>
                </a:schemeClr>
              </a:solidFill>
            </a:endParaRPr>
          </a:p>
          <a:p>
            <a:pPr marL="0" indent="0">
              <a:buNone/>
            </a:pPr>
            <a:r>
              <a:rPr lang="en-US" sz="1400" b="1" dirty="0">
                <a:solidFill>
                  <a:schemeClr val="bg2">
                    <a:lumMod val="25000"/>
                  </a:schemeClr>
                </a:solidFill>
              </a:rPr>
              <a:t>Highlights:</a:t>
            </a:r>
          </a:p>
          <a:p>
            <a:r>
              <a:rPr lang="en-US" sz="1200" dirty="0"/>
              <a:t>Contains previously stated wage increase for employees</a:t>
            </a:r>
          </a:p>
          <a:p>
            <a:r>
              <a:rPr lang="en-US" sz="1200" dirty="0"/>
              <a:t>Replaces two squads in the Police Department fleet*</a:t>
            </a:r>
          </a:p>
          <a:p>
            <a:r>
              <a:rPr lang="en-US" sz="1200" dirty="0"/>
              <a:t>Increases Lifestar Emergency Medical Services funding per the renewed three-year agreement</a:t>
            </a:r>
          </a:p>
          <a:p>
            <a:r>
              <a:rPr lang="en-US" sz="1200" dirty="0"/>
              <a:t>Replacement of Fire Truck to be ordered in 2025 for delivery in 2027</a:t>
            </a:r>
          </a:p>
          <a:p>
            <a:pPr marL="0" indent="0">
              <a:buNone/>
            </a:pPr>
            <a:endParaRPr lang="en-US" sz="1400" b="1" dirty="0">
              <a:solidFill>
                <a:schemeClr val="bg2">
                  <a:lumMod val="25000"/>
                </a:schemeClr>
              </a:solidFill>
            </a:endParaRPr>
          </a:p>
          <a:p>
            <a:pPr marL="0" indent="0">
              <a:buNone/>
            </a:pPr>
            <a:r>
              <a:rPr lang="en-US" sz="1400" b="1" dirty="0">
                <a:solidFill>
                  <a:schemeClr val="bg2">
                    <a:lumMod val="25000"/>
                  </a:schemeClr>
                </a:solidFill>
              </a:rPr>
              <a:t>Future Considerations:</a:t>
            </a:r>
          </a:p>
          <a:p>
            <a:r>
              <a:rPr lang="en-US" sz="1200" dirty="0"/>
              <a:t>Keeping an eye on growth in the community to ensure it matches the abilities of public safety and emergency services</a:t>
            </a:r>
          </a:p>
        </p:txBody>
      </p:sp>
      <p:sp>
        <p:nvSpPr>
          <p:cNvPr id="2" name="Slide Number Placeholder 1">
            <a:extLst>
              <a:ext uri="{FF2B5EF4-FFF2-40B4-BE49-F238E27FC236}">
                <a16:creationId xmlns:a16="http://schemas.microsoft.com/office/drawing/2014/main" id="{9F78A6A2-9538-4A83-AA63-37B18CCCCAEF}"/>
              </a:ext>
            </a:extLst>
          </p:cNvPr>
          <p:cNvSpPr>
            <a:spLocks noGrp="1"/>
          </p:cNvSpPr>
          <p:nvPr>
            <p:ph type="sldNum" sz="quarter" idx="12"/>
          </p:nvPr>
        </p:nvSpPr>
        <p:spPr/>
        <p:txBody>
          <a:bodyPr/>
          <a:lstStyle/>
          <a:p>
            <a:fld id="{7185D89B-3029-4053-8B0F-89BB4426845D}" type="slidenum">
              <a:rPr lang="en-US" smtClean="0"/>
              <a:t>19</a:t>
            </a:fld>
            <a:endParaRPr lang="en-US"/>
          </a:p>
        </p:txBody>
      </p:sp>
    </p:spTree>
    <p:extLst>
      <p:ext uri="{BB962C8B-B14F-4D97-AF65-F5344CB8AC3E}">
        <p14:creationId xmlns:p14="http://schemas.microsoft.com/office/powerpoint/2010/main" val="1544371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6B002-B961-4213-A192-A466A49E7275}"/>
              </a:ext>
            </a:extLst>
          </p:cNvPr>
          <p:cNvSpPr>
            <a:spLocks noGrp="1"/>
          </p:cNvSpPr>
          <p:nvPr>
            <p:ph type="title"/>
          </p:nvPr>
        </p:nvSpPr>
        <p:spPr>
          <a:xfrm>
            <a:off x="1824085" y="462745"/>
            <a:ext cx="8911687" cy="953678"/>
          </a:xfrm>
        </p:spPr>
        <p:txBody>
          <a:bodyPr anchor="ctr">
            <a:normAutofit/>
          </a:bodyPr>
          <a:lstStyle/>
          <a:p>
            <a:r>
              <a:rPr lang="en-US" sz="4400" b="1" dirty="0">
                <a:solidFill>
                  <a:schemeClr val="bg2">
                    <a:lumMod val="25000"/>
                  </a:schemeClr>
                </a:solidFill>
              </a:rPr>
              <a:t>2025 Budget in Brief</a:t>
            </a:r>
          </a:p>
        </p:txBody>
      </p:sp>
      <p:sp>
        <p:nvSpPr>
          <p:cNvPr id="3" name="Content Placeholder 2">
            <a:extLst>
              <a:ext uri="{FF2B5EF4-FFF2-40B4-BE49-F238E27FC236}">
                <a16:creationId xmlns:a16="http://schemas.microsoft.com/office/drawing/2014/main" id="{329E163B-08A0-4887-8FEA-7466D89591D6}"/>
              </a:ext>
            </a:extLst>
          </p:cNvPr>
          <p:cNvSpPr>
            <a:spLocks noGrp="1"/>
          </p:cNvSpPr>
          <p:nvPr>
            <p:ph idx="1"/>
          </p:nvPr>
        </p:nvSpPr>
        <p:spPr>
          <a:xfrm>
            <a:off x="1997542" y="2052917"/>
            <a:ext cx="8915400" cy="3777622"/>
          </a:xfrm>
        </p:spPr>
        <p:txBody>
          <a:bodyPr>
            <a:normAutofit fontScale="92500" lnSpcReduction="20000"/>
          </a:bodyPr>
          <a:lstStyle/>
          <a:p>
            <a:r>
              <a:rPr lang="en-US" sz="2800" dirty="0"/>
              <a:t>Recap of major projects 2024</a:t>
            </a:r>
          </a:p>
          <a:p>
            <a:r>
              <a:rPr lang="en-US" sz="2800" dirty="0"/>
              <a:t>Numbers overview</a:t>
            </a:r>
          </a:p>
          <a:p>
            <a:r>
              <a:rPr lang="en-US" sz="2800" dirty="0"/>
              <a:t>Revenues &amp; expenditures</a:t>
            </a:r>
          </a:p>
          <a:p>
            <a:r>
              <a:rPr lang="en-US" sz="2800" dirty="0"/>
              <a:t>Themes &amp; focus areas</a:t>
            </a:r>
          </a:p>
          <a:p>
            <a:r>
              <a:rPr lang="en-US" sz="2800" dirty="0"/>
              <a:t>Debt service</a:t>
            </a:r>
          </a:p>
          <a:p>
            <a:r>
              <a:rPr lang="en-US" sz="2800" dirty="0"/>
              <a:t>General fund balance</a:t>
            </a:r>
          </a:p>
          <a:p>
            <a:r>
              <a:rPr lang="en-US" sz="2800" dirty="0"/>
              <a:t>Where do your property tax dollars go?</a:t>
            </a:r>
          </a:p>
          <a:p>
            <a:r>
              <a:rPr lang="en-US" sz="2800" dirty="0"/>
              <a:t>Questions</a:t>
            </a:r>
          </a:p>
        </p:txBody>
      </p:sp>
      <p:sp>
        <p:nvSpPr>
          <p:cNvPr id="4" name="Slide Number Placeholder 3">
            <a:extLst>
              <a:ext uri="{FF2B5EF4-FFF2-40B4-BE49-F238E27FC236}">
                <a16:creationId xmlns:a16="http://schemas.microsoft.com/office/drawing/2014/main" id="{808D245B-384F-4BCE-B676-601AF1E6E104}"/>
              </a:ext>
            </a:extLst>
          </p:cNvPr>
          <p:cNvSpPr>
            <a:spLocks noGrp="1"/>
          </p:cNvSpPr>
          <p:nvPr>
            <p:ph type="sldNum" sz="quarter" idx="12"/>
          </p:nvPr>
        </p:nvSpPr>
        <p:spPr/>
        <p:txBody>
          <a:bodyPr/>
          <a:lstStyle/>
          <a:p>
            <a:fld id="{7185D89B-3029-4053-8B0F-89BB4426845D}" type="slidenum">
              <a:rPr lang="en-US" smtClean="0"/>
              <a:t>2</a:t>
            </a:fld>
            <a:endParaRPr lang="en-US"/>
          </a:p>
        </p:txBody>
      </p:sp>
    </p:spTree>
    <p:extLst>
      <p:ext uri="{BB962C8B-B14F-4D97-AF65-F5344CB8AC3E}">
        <p14:creationId xmlns:p14="http://schemas.microsoft.com/office/powerpoint/2010/main" val="3943188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075F0-BE49-F555-E7D7-E1571FE27E6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1FFEEB-0C3D-2DC9-CB58-1685FF75B4F4}"/>
              </a:ext>
            </a:extLst>
          </p:cNvPr>
          <p:cNvSpPr>
            <a:spLocks noGrp="1"/>
          </p:cNvSpPr>
          <p:nvPr>
            <p:ph sz="half" idx="1"/>
          </p:nvPr>
        </p:nvSpPr>
        <p:spPr>
          <a:xfrm>
            <a:off x="1837765" y="690283"/>
            <a:ext cx="4652682" cy="5289176"/>
          </a:xfrm>
        </p:spPr>
        <p:txBody>
          <a:bodyPr>
            <a:normAutofit/>
          </a:bodyPr>
          <a:lstStyle/>
          <a:p>
            <a:pPr marL="0" indent="0">
              <a:buNone/>
            </a:pPr>
            <a:r>
              <a:rPr lang="en-US" b="1" u="sng" dirty="0">
                <a:solidFill>
                  <a:schemeClr val="bg2">
                    <a:lumMod val="25000"/>
                  </a:schemeClr>
                </a:solidFill>
              </a:rPr>
              <a:t>P</a:t>
            </a:r>
            <a:r>
              <a:rPr lang="en-US" u="sng" dirty="0">
                <a:solidFill>
                  <a:schemeClr val="bg2">
                    <a:lumMod val="25000"/>
                  </a:schemeClr>
                </a:solidFill>
              </a:rPr>
              <a:t>ublic </a:t>
            </a:r>
            <a:r>
              <a:rPr lang="en-US" b="1" u="sng" dirty="0">
                <a:solidFill>
                  <a:schemeClr val="bg2">
                    <a:lumMod val="25000"/>
                  </a:schemeClr>
                </a:solidFill>
              </a:rPr>
              <a:t>W</a:t>
            </a:r>
            <a:r>
              <a:rPr lang="en-US" u="sng" dirty="0">
                <a:solidFill>
                  <a:schemeClr val="bg2">
                    <a:lumMod val="25000"/>
                  </a:schemeClr>
                </a:solidFill>
              </a:rPr>
              <a:t>orks &amp; </a:t>
            </a:r>
            <a:r>
              <a:rPr lang="en-US" b="1" u="sng" dirty="0">
                <a:solidFill>
                  <a:schemeClr val="bg2">
                    <a:lumMod val="25000"/>
                  </a:schemeClr>
                </a:solidFill>
              </a:rPr>
              <a:t>H</a:t>
            </a:r>
            <a:r>
              <a:rPr lang="en-US" u="sng" dirty="0">
                <a:solidFill>
                  <a:schemeClr val="bg2">
                    <a:lumMod val="25000"/>
                  </a:schemeClr>
                </a:solidFill>
              </a:rPr>
              <a:t>ealth &amp; </a:t>
            </a:r>
            <a:r>
              <a:rPr lang="en-US" b="1" u="sng" dirty="0">
                <a:solidFill>
                  <a:schemeClr val="bg2">
                    <a:lumMod val="25000"/>
                  </a:schemeClr>
                </a:solidFill>
              </a:rPr>
              <a:t>H</a:t>
            </a:r>
            <a:r>
              <a:rPr lang="en-US" u="sng" dirty="0">
                <a:solidFill>
                  <a:schemeClr val="bg2">
                    <a:lumMod val="25000"/>
                  </a:schemeClr>
                </a:solidFill>
              </a:rPr>
              <a:t>uman </a:t>
            </a:r>
            <a:r>
              <a:rPr lang="en-US" b="1" u="sng" dirty="0">
                <a:solidFill>
                  <a:schemeClr val="bg2">
                    <a:lumMod val="25000"/>
                  </a:schemeClr>
                </a:solidFill>
              </a:rPr>
              <a:t>S</a:t>
            </a:r>
            <a:r>
              <a:rPr lang="en-US" u="sng" dirty="0">
                <a:solidFill>
                  <a:schemeClr val="bg2">
                    <a:lumMod val="25000"/>
                  </a:schemeClr>
                </a:solidFill>
              </a:rPr>
              <a:t>ervices</a:t>
            </a:r>
            <a:endParaRPr lang="en-US" dirty="0">
              <a:solidFill>
                <a:schemeClr val="bg2">
                  <a:lumMod val="25000"/>
                </a:schemeClr>
              </a:solidFill>
            </a:endParaRPr>
          </a:p>
          <a:p>
            <a:pPr marL="0" indent="0">
              <a:buNone/>
            </a:pPr>
            <a:r>
              <a:rPr lang="en-US" sz="1400" b="1" dirty="0">
                <a:solidFill>
                  <a:schemeClr val="bg2">
                    <a:lumMod val="25000"/>
                  </a:schemeClr>
                </a:solidFill>
              </a:rPr>
              <a:t>Highlights:</a:t>
            </a:r>
          </a:p>
          <a:p>
            <a:r>
              <a:rPr lang="en-US" sz="1200" dirty="0"/>
              <a:t>Contains previously stated wage increase for employees</a:t>
            </a:r>
          </a:p>
          <a:p>
            <a:r>
              <a:rPr lang="en-US" sz="1200" dirty="0"/>
              <a:t>Continues aggressive investment in road maintenance projects with a borrowing planned for the pulverize and paving of various Town Roads</a:t>
            </a:r>
          </a:p>
          <a:p>
            <a:r>
              <a:rPr lang="en-US" sz="1200" dirty="0"/>
              <a:t>Includes a Highway Equipment purchase</a:t>
            </a:r>
          </a:p>
          <a:p>
            <a:r>
              <a:rPr lang="en-US" sz="1200" dirty="0"/>
              <a:t>Includes a decrease in tippage fees due to changing vendors</a:t>
            </a:r>
          </a:p>
          <a:p>
            <a:pPr marL="0" indent="0">
              <a:buNone/>
            </a:pPr>
            <a:endParaRPr lang="en-US" sz="1200" dirty="0"/>
          </a:p>
          <a:p>
            <a:pPr marL="0" indent="0">
              <a:buNone/>
            </a:pPr>
            <a:r>
              <a:rPr lang="en-US" sz="1400" b="1" dirty="0">
                <a:solidFill>
                  <a:schemeClr val="bg2">
                    <a:lumMod val="25000"/>
                  </a:schemeClr>
                </a:solidFill>
              </a:rPr>
              <a:t>Future Considerations:</a:t>
            </a:r>
          </a:p>
          <a:p>
            <a:r>
              <a:rPr lang="en-US" sz="1200" dirty="0"/>
              <a:t>Staying aggressive in the road maintenance plan</a:t>
            </a:r>
          </a:p>
          <a:p>
            <a:r>
              <a:rPr lang="en-US" sz="1200" dirty="0"/>
              <a:t>Continuing to evaluate the operations at the Transfer Site to regulate cost while continuing to provide quality service</a:t>
            </a:r>
          </a:p>
          <a:p>
            <a:endParaRPr lang="en-US" sz="1200" dirty="0"/>
          </a:p>
          <a:p>
            <a:pPr marL="0" indent="0">
              <a:buNone/>
            </a:pPr>
            <a:endParaRPr lang="en-US" dirty="0"/>
          </a:p>
          <a:p>
            <a:endParaRPr lang="en-US" dirty="0"/>
          </a:p>
        </p:txBody>
      </p:sp>
      <p:sp>
        <p:nvSpPr>
          <p:cNvPr id="4" name="Content Placeholder 3">
            <a:extLst>
              <a:ext uri="{FF2B5EF4-FFF2-40B4-BE49-F238E27FC236}">
                <a16:creationId xmlns:a16="http://schemas.microsoft.com/office/drawing/2014/main" id="{3A047D0E-A0B1-D4AF-BEC2-C8573BF76C32}"/>
              </a:ext>
            </a:extLst>
          </p:cNvPr>
          <p:cNvSpPr>
            <a:spLocks noGrp="1"/>
          </p:cNvSpPr>
          <p:nvPr>
            <p:ph sz="half" idx="2"/>
          </p:nvPr>
        </p:nvSpPr>
        <p:spPr>
          <a:xfrm>
            <a:off x="7154888" y="690282"/>
            <a:ext cx="4313864" cy="5988424"/>
          </a:xfrm>
        </p:spPr>
        <p:txBody>
          <a:bodyPr>
            <a:normAutofit/>
          </a:bodyPr>
          <a:lstStyle/>
          <a:p>
            <a:pPr marL="0" indent="0">
              <a:buNone/>
            </a:pPr>
            <a:r>
              <a:rPr lang="en-US" b="1" u="sng" dirty="0">
                <a:solidFill>
                  <a:schemeClr val="bg2">
                    <a:lumMod val="25000"/>
                  </a:schemeClr>
                </a:solidFill>
              </a:rPr>
              <a:t>C</a:t>
            </a:r>
            <a:r>
              <a:rPr lang="en-US" u="sng" dirty="0">
                <a:solidFill>
                  <a:schemeClr val="bg2">
                    <a:lumMod val="25000"/>
                  </a:schemeClr>
                </a:solidFill>
              </a:rPr>
              <a:t>ulture, </a:t>
            </a:r>
            <a:r>
              <a:rPr lang="en-US" b="1" u="sng" dirty="0">
                <a:solidFill>
                  <a:schemeClr val="bg2">
                    <a:lumMod val="25000"/>
                  </a:schemeClr>
                </a:solidFill>
              </a:rPr>
              <a:t>R</a:t>
            </a:r>
            <a:r>
              <a:rPr lang="en-US" u="sng" dirty="0">
                <a:solidFill>
                  <a:schemeClr val="bg2">
                    <a:lumMod val="25000"/>
                  </a:schemeClr>
                </a:solidFill>
              </a:rPr>
              <a:t>ecreation and </a:t>
            </a:r>
            <a:r>
              <a:rPr lang="en-US" b="1" u="sng" dirty="0">
                <a:solidFill>
                  <a:schemeClr val="bg2">
                    <a:lumMod val="25000"/>
                  </a:schemeClr>
                </a:solidFill>
              </a:rPr>
              <a:t>E</a:t>
            </a:r>
            <a:r>
              <a:rPr lang="en-US" u="sng" dirty="0">
                <a:solidFill>
                  <a:schemeClr val="bg2">
                    <a:lumMod val="25000"/>
                  </a:schemeClr>
                </a:solidFill>
              </a:rPr>
              <a:t>ducation</a:t>
            </a:r>
            <a:endParaRPr lang="en-US" dirty="0">
              <a:solidFill>
                <a:schemeClr val="bg2">
                  <a:lumMod val="25000"/>
                </a:schemeClr>
              </a:solidFill>
            </a:endParaRPr>
          </a:p>
          <a:p>
            <a:pPr marL="0" indent="0">
              <a:buNone/>
            </a:pPr>
            <a:r>
              <a:rPr lang="en-US" sz="1400" b="1" dirty="0">
                <a:solidFill>
                  <a:schemeClr val="bg2">
                    <a:lumMod val="25000"/>
                  </a:schemeClr>
                </a:solidFill>
              </a:rPr>
              <a:t>Highlights:</a:t>
            </a:r>
          </a:p>
          <a:p>
            <a:r>
              <a:rPr lang="en-US" sz="1200" dirty="0"/>
              <a:t>Contains previously stated wage increase for employees</a:t>
            </a:r>
          </a:p>
          <a:p>
            <a:r>
              <a:rPr lang="en-US" sz="1200" dirty="0"/>
              <a:t>Identifies Library expenses in more detail through use of Supplies, Utilities and books/periodical/DVD accounts</a:t>
            </a:r>
          </a:p>
          <a:p>
            <a:r>
              <a:rPr lang="en-US" sz="1200" dirty="0"/>
              <a:t>Maintains incremental increase to Library Capital Outlay budget for continual upkeep and improvements to the Library Building*</a:t>
            </a:r>
          </a:p>
          <a:p>
            <a:r>
              <a:rPr lang="en-US" sz="1200" dirty="0"/>
              <a:t>Reflects a Capital Outlay purchase of a side-by-side UTV Land Leveler to replace the current outdated UTV and a forestry mulcher for Dyracuse Recreational Area, there is no levy support in the Dyracuse Recreational Area budget*</a:t>
            </a:r>
          </a:p>
          <a:p>
            <a:r>
              <a:rPr lang="en-US" sz="1200" dirty="0"/>
              <a:t>Continues the Rome Town Center Park project adding recreation amenities, shade structures and walking trail*</a:t>
            </a:r>
            <a:endParaRPr lang="en-US" sz="1400" b="1" dirty="0">
              <a:solidFill>
                <a:schemeClr val="bg2">
                  <a:lumMod val="25000"/>
                </a:schemeClr>
              </a:solidFill>
            </a:endParaRPr>
          </a:p>
          <a:p>
            <a:pPr marL="0" indent="0">
              <a:buNone/>
            </a:pPr>
            <a:r>
              <a:rPr lang="en-US" sz="1400" b="1" dirty="0">
                <a:solidFill>
                  <a:schemeClr val="bg2">
                    <a:lumMod val="25000"/>
                  </a:schemeClr>
                </a:solidFill>
              </a:rPr>
              <a:t>Future Considerations:</a:t>
            </a:r>
          </a:p>
          <a:p>
            <a:r>
              <a:rPr lang="en-US" sz="1200" dirty="0"/>
              <a:t>Establishing a capital improvement plan at the Library in order to maintain strong infrastructure</a:t>
            </a:r>
          </a:p>
          <a:p>
            <a:r>
              <a:rPr lang="en-US" sz="1200" dirty="0"/>
              <a:t>Finalizing the overall Rome Town Center project</a:t>
            </a:r>
          </a:p>
          <a:p>
            <a:r>
              <a:rPr lang="en-US" sz="1200" dirty="0"/>
              <a:t>Completing the update to the Town’s Comprehensive Outdoor Recreation Plan (CORP)</a:t>
            </a:r>
          </a:p>
        </p:txBody>
      </p:sp>
      <p:sp>
        <p:nvSpPr>
          <p:cNvPr id="2" name="Slide Number Placeholder 1">
            <a:extLst>
              <a:ext uri="{FF2B5EF4-FFF2-40B4-BE49-F238E27FC236}">
                <a16:creationId xmlns:a16="http://schemas.microsoft.com/office/drawing/2014/main" id="{533CBE4C-87EF-4615-AB3E-8111100C6202}"/>
              </a:ext>
            </a:extLst>
          </p:cNvPr>
          <p:cNvSpPr>
            <a:spLocks noGrp="1"/>
          </p:cNvSpPr>
          <p:nvPr>
            <p:ph type="sldNum" sz="quarter" idx="12"/>
          </p:nvPr>
        </p:nvSpPr>
        <p:spPr/>
        <p:txBody>
          <a:bodyPr/>
          <a:lstStyle/>
          <a:p>
            <a:fld id="{7185D89B-3029-4053-8B0F-89BB4426845D}" type="slidenum">
              <a:rPr lang="en-US" smtClean="0"/>
              <a:t>20</a:t>
            </a:fld>
            <a:endParaRPr lang="en-US"/>
          </a:p>
        </p:txBody>
      </p:sp>
    </p:spTree>
    <p:extLst>
      <p:ext uri="{BB962C8B-B14F-4D97-AF65-F5344CB8AC3E}">
        <p14:creationId xmlns:p14="http://schemas.microsoft.com/office/powerpoint/2010/main" val="1127726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E3596-D829-9F3B-8CDE-19F9E17F3C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CC1B9E-308A-9479-F0A6-A3393BF9284D}"/>
              </a:ext>
            </a:extLst>
          </p:cNvPr>
          <p:cNvSpPr>
            <a:spLocks noGrp="1"/>
          </p:cNvSpPr>
          <p:nvPr>
            <p:ph sz="half" idx="1"/>
          </p:nvPr>
        </p:nvSpPr>
        <p:spPr>
          <a:xfrm>
            <a:off x="1837765" y="690283"/>
            <a:ext cx="4652682" cy="5289176"/>
          </a:xfrm>
        </p:spPr>
        <p:txBody>
          <a:bodyPr>
            <a:normAutofit/>
          </a:bodyPr>
          <a:lstStyle/>
          <a:p>
            <a:pPr marL="0" indent="0">
              <a:buNone/>
            </a:pPr>
            <a:r>
              <a:rPr lang="en-US" b="1" u="sng" dirty="0">
                <a:solidFill>
                  <a:schemeClr val="bg2">
                    <a:lumMod val="25000"/>
                  </a:schemeClr>
                </a:solidFill>
              </a:rPr>
              <a:t>C</a:t>
            </a:r>
            <a:r>
              <a:rPr lang="en-US" u="sng" dirty="0">
                <a:solidFill>
                  <a:schemeClr val="bg2">
                    <a:lumMod val="25000"/>
                  </a:schemeClr>
                </a:solidFill>
              </a:rPr>
              <a:t>onservation and </a:t>
            </a:r>
            <a:r>
              <a:rPr lang="en-US" b="1" u="sng" dirty="0">
                <a:solidFill>
                  <a:schemeClr val="bg2">
                    <a:lumMod val="25000"/>
                  </a:schemeClr>
                </a:solidFill>
              </a:rPr>
              <a:t>D</a:t>
            </a:r>
            <a:r>
              <a:rPr lang="en-US" u="sng" dirty="0">
                <a:solidFill>
                  <a:schemeClr val="bg2">
                    <a:lumMod val="25000"/>
                  </a:schemeClr>
                </a:solidFill>
              </a:rPr>
              <a:t>evelopment</a:t>
            </a:r>
            <a:endParaRPr lang="en-US" dirty="0">
              <a:solidFill>
                <a:schemeClr val="bg2">
                  <a:lumMod val="25000"/>
                </a:schemeClr>
              </a:solidFill>
            </a:endParaRPr>
          </a:p>
          <a:p>
            <a:pPr marL="0" indent="0">
              <a:buNone/>
            </a:pPr>
            <a:r>
              <a:rPr lang="en-US" sz="1400" b="1" dirty="0">
                <a:solidFill>
                  <a:schemeClr val="bg2">
                    <a:lumMod val="25000"/>
                  </a:schemeClr>
                </a:solidFill>
              </a:rPr>
              <a:t>Highlights:</a:t>
            </a:r>
          </a:p>
          <a:p>
            <a:r>
              <a:rPr lang="en-US" sz="1200" dirty="0"/>
              <a:t>Contains previously stated wage increase for employees</a:t>
            </a:r>
          </a:p>
          <a:p>
            <a:r>
              <a:rPr lang="en-US" sz="1200" dirty="0"/>
              <a:t>Reflects continuation of Zoning Hub service maintenance fee</a:t>
            </a:r>
          </a:p>
          <a:p>
            <a:r>
              <a:rPr lang="en-US" sz="1200" dirty="0"/>
              <a:t>Estimates total room tax collection of $1,173,221 with 70% ($821,255) to Visit Rome, WI and 30% ($351,966) to the Town of Rome</a:t>
            </a:r>
          </a:p>
          <a:p>
            <a:r>
              <a:rPr lang="en-US" sz="1200" dirty="0"/>
              <a:t>Reflects $50,000 in 30% Tourism for Parks and Recreation related projects</a:t>
            </a:r>
          </a:p>
          <a:p>
            <a:pPr marL="0" indent="0">
              <a:buNone/>
            </a:pPr>
            <a:endParaRPr lang="en-US" sz="1200" dirty="0"/>
          </a:p>
          <a:p>
            <a:pPr marL="0" indent="0">
              <a:buNone/>
            </a:pPr>
            <a:r>
              <a:rPr lang="en-US" sz="1400" b="1" dirty="0">
                <a:solidFill>
                  <a:schemeClr val="bg2">
                    <a:lumMod val="25000"/>
                  </a:schemeClr>
                </a:solidFill>
              </a:rPr>
              <a:t>Future Considerations:</a:t>
            </a:r>
          </a:p>
          <a:p>
            <a:r>
              <a:rPr lang="en-US" sz="1200" dirty="0"/>
              <a:t>Monitoring the economic climate for potential impacts on room tax and building/zoning permit revenues</a:t>
            </a:r>
          </a:p>
          <a:p>
            <a:endParaRPr lang="en-US" sz="1200" dirty="0"/>
          </a:p>
          <a:p>
            <a:pPr marL="0" indent="0">
              <a:buNone/>
            </a:pPr>
            <a:endParaRPr lang="en-US" dirty="0"/>
          </a:p>
          <a:p>
            <a:endParaRPr lang="en-US" dirty="0"/>
          </a:p>
        </p:txBody>
      </p:sp>
      <p:sp>
        <p:nvSpPr>
          <p:cNvPr id="4" name="Content Placeholder 3">
            <a:extLst>
              <a:ext uri="{FF2B5EF4-FFF2-40B4-BE49-F238E27FC236}">
                <a16:creationId xmlns:a16="http://schemas.microsoft.com/office/drawing/2014/main" id="{C2A2C686-382B-9934-7EAE-E9235F63BEA8}"/>
              </a:ext>
            </a:extLst>
          </p:cNvPr>
          <p:cNvSpPr>
            <a:spLocks noGrp="1"/>
          </p:cNvSpPr>
          <p:nvPr>
            <p:ph sz="half" idx="2"/>
          </p:nvPr>
        </p:nvSpPr>
        <p:spPr>
          <a:xfrm>
            <a:off x="7154888" y="690282"/>
            <a:ext cx="4313864" cy="4329953"/>
          </a:xfrm>
        </p:spPr>
        <p:txBody>
          <a:bodyPr>
            <a:normAutofit/>
          </a:bodyPr>
          <a:lstStyle/>
          <a:p>
            <a:pPr marL="0" indent="0">
              <a:buNone/>
            </a:pPr>
            <a:r>
              <a:rPr lang="en-US" b="1" u="sng" dirty="0">
                <a:solidFill>
                  <a:schemeClr val="bg2">
                    <a:lumMod val="25000"/>
                  </a:schemeClr>
                </a:solidFill>
              </a:rPr>
              <a:t>C</a:t>
            </a:r>
            <a:r>
              <a:rPr lang="en-US" u="sng" dirty="0">
                <a:solidFill>
                  <a:schemeClr val="bg2">
                    <a:lumMod val="25000"/>
                  </a:schemeClr>
                </a:solidFill>
              </a:rPr>
              <a:t>apital </a:t>
            </a:r>
            <a:r>
              <a:rPr lang="en-US" b="1" u="sng" dirty="0">
                <a:solidFill>
                  <a:schemeClr val="bg2">
                    <a:lumMod val="25000"/>
                  </a:schemeClr>
                </a:solidFill>
              </a:rPr>
              <a:t>O</a:t>
            </a:r>
            <a:r>
              <a:rPr lang="en-US" u="sng" dirty="0">
                <a:solidFill>
                  <a:schemeClr val="bg2">
                    <a:lumMod val="25000"/>
                  </a:schemeClr>
                </a:solidFill>
              </a:rPr>
              <a:t>utlays</a:t>
            </a:r>
            <a:endParaRPr lang="en-US" dirty="0">
              <a:solidFill>
                <a:schemeClr val="bg2">
                  <a:lumMod val="25000"/>
                </a:schemeClr>
              </a:solidFill>
            </a:endParaRPr>
          </a:p>
          <a:p>
            <a:pPr marL="0" indent="0">
              <a:buNone/>
            </a:pPr>
            <a:r>
              <a:rPr lang="en-US" sz="1400" b="1" dirty="0">
                <a:solidFill>
                  <a:schemeClr val="bg2">
                    <a:lumMod val="25000"/>
                  </a:schemeClr>
                </a:solidFill>
              </a:rPr>
              <a:t>Highlights:</a:t>
            </a:r>
          </a:p>
          <a:p>
            <a:r>
              <a:rPr lang="en-US" sz="1200" dirty="0"/>
              <a:t>Includes all the asterisk* items on previous slides</a:t>
            </a:r>
          </a:p>
          <a:p>
            <a:r>
              <a:rPr lang="en-US" sz="1200" dirty="0"/>
              <a:t>Includes LED street light replacement and light pole painting maintenance projects in Rome Town Center</a:t>
            </a:r>
          </a:p>
          <a:p>
            <a:pPr marL="0" indent="0">
              <a:buNone/>
            </a:pPr>
            <a:endParaRPr lang="en-US" sz="1400" b="1" dirty="0">
              <a:solidFill>
                <a:schemeClr val="bg2">
                  <a:lumMod val="25000"/>
                </a:schemeClr>
              </a:solidFill>
            </a:endParaRPr>
          </a:p>
          <a:p>
            <a:pPr marL="0" indent="0">
              <a:buNone/>
            </a:pPr>
            <a:r>
              <a:rPr lang="en-US" sz="1400" b="1" dirty="0">
                <a:solidFill>
                  <a:schemeClr val="bg2">
                    <a:lumMod val="25000"/>
                  </a:schemeClr>
                </a:solidFill>
              </a:rPr>
              <a:t>Future Considerations:</a:t>
            </a:r>
          </a:p>
          <a:p>
            <a:r>
              <a:rPr lang="en-US" sz="1200" dirty="0"/>
              <a:t>Adjusting equipment and vehicle purchases due to persistent shortages and delays in the supply chain</a:t>
            </a:r>
          </a:p>
          <a:p>
            <a:r>
              <a:rPr lang="en-US" sz="1200" dirty="0"/>
              <a:t>Reviewing and modifying the Town’s five-year Capital Improvement Plan annually</a:t>
            </a:r>
          </a:p>
        </p:txBody>
      </p:sp>
      <p:sp>
        <p:nvSpPr>
          <p:cNvPr id="2" name="Slide Number Placeholder 1">
            <a:extLst>
              <a:ext uri="{FF2B5EF4-FFF2-40B4-BE49-F238E27FC236}">
                <a16:creationId xmlns:a16="http://schemas.microsoft.com/office/drawing/2014/main" id="{2D59C4DD-969F-454D-9C40-B7929A0EFD5E}"/>
              </a:ext>
            </a:extLst>
          </p:cNvPr>
          <p:cNvSpPr>
            <a:spLocks noGrp="1"/>
          </p:cNvSpPr>
          <p:nvPr>
            <p:ph type="sldNum" sz="quarter" idx="12"/>
          </p:nvPr>
        </p:nvSpPr>
        <p:spPr/>
        <p:txBody>
          <a:bodyPr/>
          <a:lstStyle/>
          <a:p>
            <a:fld id="{7185D89B-3029-4053-8B0F-89BB4426845D}" type="slidenum">
              <a:rPr lang="en-US" smtClean="0"/>
              <a:t>21</a:t>
            </a:fld>
            <a:endParaRPr lang="en-US"/>
          </a:p>
        </p:txBody>
      </p:sp>
    </p:spTree>
    <p:extLst>
      <p:ext uri="{BB962C8B-B14F-4D97-AF65-F5344CB8AC3E}">
        <p14:creationId xmlns:p14="http://schemas.microsoft.com/office/powerpoint/2010/main" val="2681015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CAF57-49F5-8CBF-CEED-FE015795FA1B}"/>
              </a:ext>
            </a:extLst>
          </p:cNvPr>
          <p:cNvSpPr>
            <a:spLocks noGrp="1"/>
          </p:cNvSpPr>
          <p:nvPr>
            <p:ph type="title"/>
          </p:nvPr>
        </p:nvSpPr>
        <p:spPr>
          <a:xfrm>
            <a:off x="1812995" y="475129"/>
            <a:ext cx="3807876" cy="744071"/>
          </a:xfrm>
        </p:spPr>
        <p:txBody>
          <a:bodyPr anchor="ctr">
            <a:noAutofit/>
          </a:bodyPr>
          <a:lstStyle/>
          <a:p>
            <a:r>
              <a:rPr lang="en-US" sz="4400" b="1" dirty="0">
                <a:solidFill>
                  <a:schemeClr val="bg2">
                    <a:lumMod val="25000"/>
                  </a:schemeClr>
                </a:solidFill>
              </a:rPr>
              <a:t>Debt Service</a:t>
            </a:r>
          </a:p>
        </p:txBody>
      </p:sp>
      <p:graphicFrame>
        <p:nvGraphicFramePr>
          <p:cNvPr id="3" name="Table 2">
            <a:extLst>
              <a:ext uri="{FF2B5EF4-FFF2-40B4-BE49-F238E27FC236}">
                <a16:creationId xmlns:a16="http://schemas.microsoft.com/office/drawing/2014/main" id="{C4821A74-0078-2C9A-5CAB-9147B8A3BA85}"/>
              </a:ext>
            </a:extLst>
          </p:cNvPr>
          <p:cNvGraphicFramePr>
            <a:graphicFrameLocks noGrp="1"/>
          </p:cNvGraphicFramePr>
          <p:nvPr>
            <p:extLst>
              <p:ext uri="{D42A27DB-BD31-4B8C-83A1-F6EECF244321}">
                <p14:modId xmlns:p14="http://schemas.microsoft.com/office/powerpoint/2010/main" val="2770304922"/>
              </p:ext>
            </p:extLst>
          </p:nvPr>
        </p:nvGraphicFramePr>
        <p:xfrm>
          <a:off x="801623" y="1344868"/>
          <a:ext cx="10797987" cy="5402684"/>
        </p:xfrm>
        <a:graphic>
          <a:graphicData uri="http://schemas.openxmlformats.org/drawingml/2006/table">
            <a:tbl>
              <a:tblPr firstRow="1" bandRow="1">
                <a:tableStyleId>{5C22544A-7EE6-4342-B048-85BDC9FD1C3A}</a:tableStyleId>
              </a:tblPr>
              <a:tblGrid>
                <a:gridCol w="1305640">
                  <a:extLst>
                    <a:ext uri="{9D8B030D-6E8A-4147-A177-3AD203B41FA5}">
                      <a16:colId xmlns:a16="http://schemas.microsoft.com/office/drawing/2014/main" val="1666110340"/>
                    </a:ext>
                  </a:extLst>
                </a:gridCol>
                <a:gridCol w="1057319">
                  <a:extLst>
                    <a:ext uri="{9D8B030D-6E8A-4147-A177-3AD203B41FA5}">
                      <a16:colId xmlns:a16="http://schemas.microsoft.com/office/drawing/2014/main" val="3482666510"/>
                    </a:ext>
                  </a:extLst>
                </a:gridCol>
                <a:gridCol w="1205004">
                  <a:extLst>
                    <a:ext uri="{9D8B030D-6E8A-4147-A177-3AD203B41FA5}">
                      <a16:colId xmlns:a16="http://schemas.microsoft.com/office/drawing/2014/main" val="3477081163"/>
                    </a:ext>
                  </a:extLst>
                </a:gridCol>
                <a:gridCol w="1205004">
                  <a:extLst>
                    <a:ext uri="{9D8B030D-6E8A-4147-A177-3AD203B41FA5}">
                      <a16:colId xmlns:a16="http://schemas.microsoft.com/office/drawing/2014/main" val="2564332284"/>
                    </a:ext>
                  </a:extLst>
                </a:gridCol>
                <a:gridCol w="1205004">
                  <a:extLst>
                    <a:ext uri="{9D8B030D-6E8A-4147-A177-3AD203B41FA5}">
                      <a16:colId xmlns:a16="http://schemas.microsoft.com/office/drawing/2014/main" val="3409033962"/>
                    </a:ext>
                  </a:extLst>
                </a:gridCol>
                <a:gridCol w="1205004">
                  <a:extLst>
                    <a:ext uri="{9D8B030D-6E8A-4147-A177-3AD203B41FA5}">
                      <a16:colId xmlns:a16="http://schemas.microsoft.com/office/drawing/2014/main" val="819179876"/>
                    </a:ext>
                  </a:extLst>
                </a:gridCol>
                <a:gridCol w="1205004">
                  <a:extLst>
                    <a:ext uri="{9D8B030D-6E8A-4147-A177-3AD203B41FA5}">
                      <a16:colId xmlns:a16="http://schemas.microsoft.com/office/drawing/2014/main" val="2361442676"/>
                    </a:ext>
                  </a:extLst>
                </a:gridCol>
                <a:gridCol w="1205004">
                  <a:extLst>
                    <a:ext uri="{9D8B030D-6E8A-4147-A177-3AD203B41FA5}">
                      <a16:colId xmlns:a16="http://schemas.microsoft.com/office/drawing/2014/main" val="537169692"/>
                    </a:ext>
                  </a:extLst>
                </a:gridCol>
                <a:gridCol w="1205004">
                  <a:extLst>
                    <a:ext uri="{9D8B030D-6E8A-4147-A177-3AD203B41FA5}">
                      <a16:colId xmlns:a16="http://schemas.microsoft.com/office/drawing/2014/main" val="2312164255"/>
                    </a:ext>
                  </a:extLst>
                </a:gridCol>
              </a:tblGrid>
              <a:tr h="468977">
                <a:tc>
                  <a:txBody>
                    <a:bodyPr/>
                    <a:lstStyle/>
                    <a:p>
                      <a:pPr algn="ctr"/>
                      <a:r>
                        <a:rPr lang="en-US" sz="1400" b="0" dirty="0">
                          <a:solidFill>
                            <a:schemeClr val="bg1"/>
                          </a:solidFill>
                        </a:rPr>
                        <a:t>Loan</a:t>
                      </a:r>
                    </a:p>
                  </a:txBody>
                  <a:tcPr/>
                </a:tc>
                <a:tc>
                  <a:txBody>
                    <a:bodyPr/>
                    <a:lstStyle/>
                    <a:p>
                      <a:pPr algn="ctr"/>
                      <a:r>
                        <a:rPr lang="en-US" sz="1400" b="0" dirty="0">
                          <a:solidFill>
                            <a:schemeClr val="bg1"/>
                          </a:solidFill>
                        </a:rPr>
                        <a:t>Date of Loan</a:t>
                      </a:r>
                    </a:p>
                  </a:txBody>
                  <a:tcPr/>
                </a:tc>
                <a:tc>
                  <a:txBody>
                    <a:bodyPr/>
                    <a:lstStyle/>
                    <a:p>
                      <a:pPr algn="ctr"/>
                      <a:r>
                        <a:rPr lang="en-US" sz="1400" b="0" dirty="0">
                          <a:solidFill>
                            <a:schemeClr val="bg1"/>
                          </a:solidFill>
                        </a:rPr>
                        <a:t>Amount</a:t>
                      </a:r>
                    </a:p>
                  </a:txBody>
                  <a:tcPr/>
                </a:tc>
                <a:tc>
                  <a:txBody>
                    <a:bodyPr/>
                    <a:lstStyle/>
                    <a:p>
                      <a:pPr algn="ctr"/>
                      <a:r>
                        <a:rPr lang="en-US" sz="1400" b="0" dirty="0">
                          <a:solidFill>
                            <a:schemeClr val="bg1"/>
                          </a:solidFill>
                        </a:rPr>
                        <a:t>Principal Paid</a:t>
                      </a:r>
                    </a:p>
                  </a:txBody>
                  <a:tcPr/>
                </a:tc>
                <a:tc>
                  <a:txBody>
                    <a:bodyPr/>
                    <a:lstStyle/>
                    <a:p>
                      <a:pPr algn="ctr"/>
                      <a:r>
                        <a:rPr lang="en-US" sz="1400" b="0" dirty="0">
                          <a:solidFill>
                            <a:schemeClr val="bg1"/>
                          </a:solidFill>
                        </a:rPr>
                        <a:t>Call Date</a:t>
                      </a:r>
                    </a:p>
                  </a:txBody>
                  <a:tcPr/>
                </a:tc>
                <a:tc>
                  <a:txBody>
                    <a:bodyPr/>
                    <a:lstStyle/>
                    <a:p>
                      <a:pPr algn="ctr"/>
                      <a:r>
                        <a:rPr lang="en-US" sz="1400" b="0" dirty="0">
                          <a:solidFill>
                            <a:schemeClr val="bg1"/>
                          </a:solidFill>
                        </a:rPr>
                        <a:t>Payoff Date</a:t>
                      </a:r>
                    </a:p>
                  </a:txBody>
                  <a:tcPr/>
                </a:tc>
                <a:tc>
                  <a:txBody>
                    <a:bodyPr/>
                    <a:lstStyle/>
                    <a:p>
                      <a:pPr algn="ctr"/>
                      <a:r>
                        <a:rPr lang="en-US" sz="1400" b="0" dirty="0">
                          <a:solidFill>
                            <a:schemeClr val="bg1"/>
                          </a:solidFill>
                        </a:rPr>
                        <a:t>Principal Balance</a:t>
                      </a:r>
                    </a:p>
                  </a:txBody>
                  <a:tcPr/>
                </a:tc>
                <a:tc>
                  <a:txBody>
                    <a:bodyPr/>
                    <a:lstStyle/>
                    <a:p>
                      <a:pPr algn="ctr"/>
                      <a:r>
                        <a:rPr lang="en-US" sz="1400" b="0" dirty="0">
                          <a:solidFill>
                            <a:schemeClr val="bg1"/>
                          </a:solidFill>
                        </a:rPr>
                        <a:t>Average Coupon %</a:t>
                      </a:r>
                    </a:p>
                  </a:txBody>
                  <a:tcPr/>
                </a:tc>
                <a:tc>
                  <a:txBody>
                    <a:bodyPr/>
                    <a:lstStyle/>
                    <a:p>
                      <a:pPr algn="ctr"/>
                      <a:r>
                        <a:rPr lang="en-US" sz="1400" b="0" dirty="0">
                          <a:solidFill>
                            <a:schemeClr val="bg1"/>
                          </a:solidFill>
                        </a:rPr>
                        <a:t>Notes</a:t>
                      </a:r>
                    </a:p>
                  </a:txBody>
                  <a:tcPr/>
                </a:tc>
                <a:extLst>
                  <a:ext uri="{0D108BD9-81ED-4DB2-BD59-A6C34878D82A}">
                    <a16:rowId xmlns:a16="http://schemas.microsoft.com/office/drawing/2014/main" val="1923395053"/>
                  </a:ext>
                </a:extLst>
              </a:tr>
              <a:tr h="393448">
                <a:tc>
                  <a:txBody>
                    <a:bodyPr/>
                    <a:lstStyle/>
                    <a:p>
                      <a:r>
                        <a:rPr lang="en-US" sz="900" dirty="0"/>
                        <a:t>Safe Drinking Water (RWU)</a:t>
                      </a:r>
                    </a:p>
                  </a:txBody>
                  <a:tcPr anchor="b"/>
                </a:tc>
                <a:tc>
                  <a:txBody>
                    <a:bodyPr/>
                    <a:lstStyle/>
                    <a:p>
                      <a:pPr algn="r"/>
                      <a:endParaRPr lang="en-US" sz="900" dirty="0"/>
                    </a:p>
                    <a:p>
                      <a:pPr algn="r"/>
                      <a:r>
                        <a:rPr lang="en-US" sz="900" dirty="0"/>
                        <a:t>04/23/2008</a:t>
                      </a:r>
                    </a:p>
                  </a:txBody>
                  <a:tcPr anchor="b"/>
                </a:tc>
                <a:tc>
                  <a:txBody>
                    <a:bodyPr/>
                    <a:lstStyle/>
                    <a:p>
                      <a:pPr algn="r"/>
                      <a:endParaRPr lang="en-US" sz="900" dirty="0"/>
                    </a:p>
                    <a:p>
                      <a:pPr algn="r"/>
                      <a:r>
                        <a:rPr lang="en-US" sz="900" dirty="0"/>
                        <a:t>$4,432,688,38</a:t>
                      </a:r>
                    </a:p>
                  </a:txBody>
                  <a:tcPr anchor="b"/>
                </a:tc>
                <a:tc>
                  <a:txBody>
                    <a:bodyPr/>
                    <a:lstStyle/>
                    <a:p>
                      <a:pPr algn="r"/>
                      <a:endParaRPr lang="en-US" sz="900" dirty="0"/>
                    </a:p>
                    <a:p>
                      <a:pPr algn="r"/>
                      <a:r>
                        <a:rPr lang="en-US" sz="900" dirty="0"/>
                        <a:t>$3,594,994.29</a:t>
                      </a:r>
                    </a:p>
                  </a:txBody>
                  <a:tcPr anchor="b"/>
                </a:tc>
                <a:tc>
                  <a:txBody>
                    <a:bodyPr/>
                    <a:lstStyle/>
                    <a:p>
                      <a:pPr algn="r"/>
                      <a:endParaRPr lang="en-US" sz="900" dirty="0"/>
                    </a:p>
                    <a:p>
                      <a:pPr algn="r"/>
                      <a:endParaRPr lang="en-US" sz="900" dirty="0"/>
                    </a:p>
                  </a:txBody>
                  <a:tcPr anchor="b"/>
                </a:tc>
                <a:tc>
                  <a:txBody>
                    <a:bodyPr/>
                    <a:lstStyle/>
                    <a:p>
                      <a:pPr algn="r"/>
                      <a:endParaRPr lang="en-US" sz="900" dirty="0"/>
                    </a:p>
                    <a:p>
                      <a:pPr algn="r"/>
                      <a:r>
                        <a:rPr lang="en-US" sz="900" dirty="0"/>
                        <a:t>05/01/2027</a:t>
                      </a:r>
                    </a:p>
                  </a:txBody>
                  <a:tcPr anchor="b"/>
                </a:tc>
                <a:tc>
                  <a:txBody>
                    <a:bodyPr/>
                    <a:lstStyle/>
                    <a:p>
                      <a:pPr algn="r"/>
                      <a:endParaRPr lang="en-US" sz="900" dirty="0"/>
                    </a:p>
                    <a:p>
                      <a:pPr algn="r"/>
                      <a:r>
                        <a:rPr lang="en-US" sz="900" dirty="0"/>
                        <a:t>$837,694.09</a:t>
                      </a:r>
                    </a:p>
                  </a:txBody>
                  <a:tcPr anchor="b"/>
                </a:tc>
                <a:tc>
                  <a:txBody>
                    <a:bodyPr/>
                    <a:lstStyle/>
                    <a:p>
                      <a:pPr algn="r"/>
                      <a:endParaRPr lang="en-US" sz="900" dirty="0"/>
                    </a:p>
                  </a:txBody>
                  <a:tcPr anchor="b"/>
                </a:tc>
                <a:tc>
                  <a:txBody>
                    <a:bodyPr/>
                    <a:lstStyle/>
                    <a:p>
                      <a:r>
                        <a:rPr lang="en-US" sz="900" dirty="0"/>
                        <a:t>RWU</a:t>
                      </a:r>
                    </a:p>
                    <a:p>
                      <a:r>
                        <a:rPr lang="en-US" sz="900" dirty="0"/>
                        <a:t>responsibility</a:t>
                      </a:r>
                    </a:p>
                  </a:txBody>
                  <a:tcPr anchor="b"/>
                </a:tc>
                <a:extLst>
                  <a:ext uri="{0D108BD9-81ED-4DB2-BD59-A6C34878D82A}">
                    <a16:rowId xmlns:a16="http://schemas.microsoft.com/office/drawing/2014/main" val="1974601860"/>
                  </a:ext>
                </a:extLst>
              </a:tr>
              <a:tr h="579324">
                <a:tc>
                  <a:txBody>
                    <a:bodyPr/>
                    <a:lstStyle/>
                    <a:p>
                      <a:endParaRPr lang="en-US" sz="900" dirty="0"/>
                    </a:p>
                    <a:p>
                      <a:r>
                        <a:rPr lang="en-US" sz="900" dirty="0"/>
                        <a:t>GO Refunding Bonds 2012A</a:t>
                      </a:r>
                    </a:p>
                  </a:txBody>
                  <a:tcPr anchor="b"/>
                </a:tc>
                <a:tc>
                  <a:txBody>
                    <a:bodyPr/>
                    <a:lstStyle/>
                    <a:p>
                      <a:pPr algn="r"/>
                      <a:endParaRPr lang="en-US" sz="900" dirty="0"/>
                    </a:p>
                    <a:p>
                      <a:pPr algn="r"/>
                      <a:endParaRPr lang="en-US" sz="900" dirty="0"/>
                    </a:p>
                    <a:p>
                      <a:pPr algn="r"/>
                      <a:r>
                        <a:rPr lang="en-US" sz="900" dirty="0"/>
                        <a:t>03/15/2012</a:t>
                      </a:r>
                    </a:p>
                  </a:txBody>
                  <a:tcPr anchor="b"/>
                </a:tc>
                <a:tc>
                  <a:txBody>
                    <a:bodyPr/>
                    <a:lstStyle/>
                    <a:p>
                      <a:pPr algn="r"/>
                      <a:endParaRPr lang="en-US" sz="900" dirty="0"/>
                    </a:p>
                    <a:p>
                      <a:pPr algn="r"/>
                      <a:endParaRPr lang="en-US" sz="900" dirty="0"/>
                    </a:p>
                    <a:p>
                      <a:pPr algn="r"/>
                      <a:r>
                        <a:rPr lang="en-US" sz="900" dirty="0"/>
                        <a:t>1,515,000.00</a:t>
                      </a:r>
                    </a:p>
                  </a:txBody>
                  <a:tcPr anchor="b"/>
                </a:tc>
                <a:tc>
                  <a:txBody>
                    <a:bodyPr/>
                    <a:lstStyle/>
                    <a:p>
                      <a:pPr algn="r"/>
                      <a:endParaRPr lang="en-US" sz="900" dirty="0"/>
                    </a:p>
                    <a:p>
                      <a:pPr algn="r"/>
                      <a:endParaRPr lang="en-US" sz="900" dirty="0"/>
                    </a:p>
                    <a:p>
                      <a:pPr algn="r"/>
                      <a:r>
                        <a:rPr lang="en-US" sz="900" dirty="0"/>
                        <a:t>1,340,000.00</a:t>
                      </a:r>
                    </a:p>
                  </a:txBody>
                  <a:tcPr anchor="b"/>
                </a:tc>
                <a:tc>
                  <a:txBody>
                    <a:bodyPr/>
                    <a:lstStyle/>
                    <a:p>
                      <a:pPr algn="r"/>
                      <a:endParaRPr lang="en-US" sz="900" dirty="0"/>
                    </a:p>
                    <a:p>
                      <a:pPr algn="r"/>
                      <a:endParaRPr lang="en-US" sz="900" dirty="0"/>
                    </a:p>
                    <a:p>
                      <a:pPr algn="r"/>
                      <a:r>
                        <a:rPr lang="en-US" sz="900" dirty="0"/>
                        <a:t>04/01/2019</a:t>
                      </a:r>
                    </a:p>
                  </a:txBody>
                  <a:tcPr anchor="b"/>
                </a:tc>
                <a:tc>
                  <a:txBody>
                    <a:bodyPr/>
                    <a:lstStyle/>
                    <a:p>
                      <a:pPr algn="r"/>
                      <a:endParaRPr lang="en-US" sz="900" dirty="0"/>
                    </a:p>
                    <a:p>
                      <a:pPr algn="r"/>
                      <a:endParaRPr lang="en-US" sz="900" dirty="0"/>
                    </a:p>
                    <a:p>
                      <a:pPr algn="r"/>
                      <a:r>
                        <a:rPr lang="en-US" sz="900" dirty="0"/>
                        <a:t>04/01/2025</a:t>
                      </a:r>
                    </a:p>
                  </a:txBody>
                  <a:tcPr anchor="b"/>
                </a:tc>
                <a:tc>
                  <a:txBody>
                    <a:bodyPr/>
                    <a:lstStyle/>
                    <a:p>
                      <a:pPr algn="r"/>
                      <a:endParaRPr lang="en-US" sz="900" dirty="0"/>
                    </a:p>
                    <a:p>
                      <a:pPr algn="r"/>
                      <a:endParaRPr lang="en-US" sz="900" dirty="0"/>
                    </a:p>
                    <a:p>
                      <a:pPr algn="r"/>
                      <a:r>
                        <a:rPr lang="en-US" sz="900" dirty="0"/>
                        <a:t>175,000.00</a:t>
                      </a:r>
                    </a:p>
                  </a:txBody>
                  <a:tcPr anchor="b"/>
                </a:tc>
                <a:tc>
                  <a:txBody>
                    <a:bodyPr/>
                    <a:lstStyle/>
                    <a:p>
                      <a:pPr algn="r"/>
                      <a:endParaRPr lang="en-US" sz="900" dirty="0"/>
                    </a:p>
                    <a:p>
                      <a:pPr algn="r"/>
                      <a:endParaRPr lang="en-US" sz="900" dirty="0"/>
                    </a:p>
                    <a:p>
                      <a:pPr algn="r"/>
                      <a:r>
                        <a:rPr lang="en-US" sz="900" dirty="0"/>
                        <a:t>2.22586</a:t>
                      </a:r>
                    </a:p>
                  </a:txBody>
                  <a:tcPr anchor="b"/>
                </a:tc>
                <a:tc>
                  <a:txBody>
                    <a:bodyPr/>
                    <a:lstStyle/>
                    <a:p>
                      <a:r>
                        <a:rPr lang="en-US" sz="900" dirty="0" err="1"/>
                        <a:t>Bldg</a:t>
                      </a:r>
                      <a:r>
                        <a:rPr lang="en-US" sz="900" dirty="0"/>
                        <a:t> &amp; grounds, SW, equip, road repairs, RTC, Fire trucks</a:t>
                      </a:r>
                    </a:p>
                  </a:txBody>
                  <a:tcPr anchor="b"/>
                </a:tc>
                <a:extLst>
                  <a:ext uri="{0D108BD9-81ED-4DB2-BD59-A6C34878D82A}">
                    <a16:rowId xmlns:a16="http://schemas.microsoft.com/office/drawing/2014/main" val="557152852"/>
                  </a:ext>
                </a:extLst>
              </a:tr>
              <a:tr h="550827">
                <a:tc>
                  <a:txBody>
                    <a:bodyPr/>
                    <a:lstStyle/>
                    <a:p>
                      <a:r>
                        <a:rPr lang="en-US" sz="900" dirty="0"/>
                        <a:t>Taxable GO Refund Bonds, 2013A</a:t>
                      </a:r>
                    </a:p>
                  </a:txBody>
                  <a:tcPr anchor="b"/>
                </a:tc>
                <a:tc>
                  <a:txBody>
                    <a:bodyPr/>
                    <a:lstStyle/>
                    <a:p>
                      <a:pPr algn="r"/>
                      <a:endParaRPr lang="en-US" sz="900" dirty="0"/>
                    </a:p>
                    <a:p>
                      <a:pPr algn="r"/>
                      <a:endParaRPr lang="en-US" sz="900" dirty="0"/>
                    </a:p>
                    <a:p>
                      <a:pPr algn="r"/>
                      <a:r>
                        <a:rPr lang="en-US" sz="900" dirty="0"/>
                        <a:t>01/29/2013</a:t>
                      </a:r>
                    </a:p>
                  </a:txBody>
                  <a:tcPr anchor="b"/>
                </a:tc>
                <a:tc>
                  <a:txBody>
                    <a:bodyPr/>
                    <a:lstStyle/>
                    <a:p>
                      <a:pPr algn="r"/>
                      <a:endParaRPr lang="en-US" sz="900" dirty="0"/>
                    </a:p>
                    <a:p>
                      <a:pPr algn="r"/>
                      <a:endParaRPr lang="en-US" sz="900" dirty="0"/>
                    </a:p>
                    <a:p>
                      <a:pPr algn="r"/>
                      <a:r>
                        <a:rPr lang="en-US" sz="900" dirty="0"/>
                        <a:t>1,905,000.00</a:t>
                      </a:r>
                    </a:p>
                  </a:txBody>
                  <a:tcPr anchor="b"/>
                </a:tc>
                <a:tc>
                  <a:txBody>
                    <a:bodyPr/>
                    <a:lstStyle/>
                    <a:p>
                      <a:pPr algn="r"/>
                      <a:endParaRPr lang="en-US" sz="900" dirty="0"/>
                    </a:p>
                    <a:p>
                      <a:pPr algn="r"/>
                      <a:endParaRPr lang="en-US" sz="900" dirty="0"/>
                    </a:p>
                    <a:p>
                      <a:pPr algn="r"/>
                      <a:r>
                        <a:rPr lang="en-US" sz="900" dirty="0"/>
                        <a:t>1,770,000.00</a:t>
                      </a:r>
                    </a:p>
                  </a:txBody>
                  <a:tcPr anchor="b"/>
                </a:tc>
                <a:tc>
                  <a:txBody>
                    <a:bodyPr/>
                    <a:lstStyle/>
                    <a:p>
                      <a:pPr algn="r"/>
                      <a:endParaRPr lang="en-US" sz="900" dirty="0"/>
                    </a:p>
                    <a:p>
                      <a:pPr algn="r"/>
                      <a:endParaRPr lang="en-US" sz="900" dirty="0"/>
                    </a:p>
                    <a:p>
                      <a:pPr algn="r"/>
                      <a:r>
                        <a:rPr lang="en-US" sz="900" dirty="0"/>
                        <a:t>12/01/2021</a:t>
                      </a:r>
                    </a:p>
                  </a:txBody>
                  <a:tcPr anchor="b"/>
                </a:tc>
                <a:tc>
                  <a:txBody>
                    <a:bodyPr/>
                    <a:lstStyle/>
                    <a:p>
                      <a:pPr algn="r"/>
                      <a:endParaRPr lang="en-US" sz="900" dirty="0"/>
                    </a:p>
                    <a:p>
                      <a:pPr algn="r"/>
                      <a:endParaRPr lang="en-US" sz="900" dirty="0"/>
                    </a:p>
                    <a:p>
                      <a:pPr algn="r"/>
                      <a:r>
                        <a:rPr lang="en-US" sz="900" dirty="0"/>
                        <a:t>12/01/2024</a:t>
                      </a:r>
                    </a:p>
                  </a:txBody>
                  <a:tcPr anchor="b"/>
                </a:tc>
                <a:tc>
                  <a:txBody>
                    <a:bodyPr/>
                    <a:lstStyle/>
                    <a:p>
                      <a:pPr algn="r"/>
                      <a:endParaRPr lang="en-US" sz="900" dirty="0"/>
                    </a:p>
                    <a:p>
                      <a:pPr algn="r"/>
                      <a:endParaRPr lang="en-US" sz="900" dirty="0"/>
                    </a:p>
                    <a:p>
                      <a:pPr algn="r"/>
                      <a:r>
                        <a:rPr lang="en-US" sz="900" dirty="0"/>
                        <a:t>135,000.00</a:t>
                      </a:r>
                    </a:p>
                  </a:txBody>
                  <a:tcPr anchor="b"/>
                </a:tc>
                <a:tc>
                  <a:txBody>
                    <a:bodyPr/>
                    <a:lstStyle/>
                    <a:p>
                      <a:pPr algn="r"/>
                      <a:endParaRPr lang="en-US" sz="900" dirty="0"/>
                    </a:p>
                    <a:p>
                      <a:pPr algn="r"/>
                      <a:endParaRPr lang="en-US" sz="900" dirty="0"/>
                    </a:p>
                    <a:p>
                      <a:pPr algn="r"/>
                      <a:r>
                        <a:rPr lang="en-US" sz="900" dirty="0"/>
                        <a:t>2.11751</a:t>
                      </a:r>
                    </a:p>
                  </a:txBody>
                  <a:tcPr anchor="b"/>
                </a:tc>
                <a:tc>
                  <a:txBody>
                    <a:bodyPr/>
                    <a:lstStyle/>
                    <a:p>
                      <a:r>
                        <a:rPr lang="en-US" sz="900" dirty="0"/>
                        <a:t>RTC, building &amp; grounds, &amp; equipment</a:t>
                      </a:r>
                    </a:p>
                  </a:txBody>
                  <a:tcPr anchor="b"/>
                </a:tc>
                <a:extLst>
                  <a:ext uri="{0D108BD9-81ED-4DB2-BD59-A6C34878D82A}">
                    <a16:rowId xmlns:a16="http://schemas.microsoft.com/office/drawing/2014/main" val="4175674261"/>
                  </a:ext>
                </a:extLst>
              </a:tr>
              <a:tr h="393448">
                <a:tc>
                  <a:txBody>
                    <a:bodyPr/>
                    <a:lstStyle/>
                    <a:p>
                      <a:r>
                        <a:rPr lang="en-US" sz="900" dirty="0"/>
                        <a:t>GO Refunding Bonds (RWU)</a:t>
                      </a:r>
                    </a:p>
                  </a:txBody>
                  <a:tcPr anchor="b"/>
                </a:tc>
                <a:tc>
                  <a:txBody>
                    <a:bodyPr/>
                    <a:lstStyle/>
                    <a:p>
                      <a:pPr algn="r"/>
                      <a:endParaRPr lang="en-US" sz="900" dirty="0"/>
                    </a:p>
                    <a:p>
                      <a:pPr algn="r"/>
                      <a:r>
                        <a:rPr lang="en-US" sz="900" dirty="0"/>
                        <a:t>01/29/2013</a:t>
                      </a:r>
                    </a:p>
                  </a:txBody>
                  <a:tcPr anchor="b"/>
                </a:tc>
                <a:tc>
                  <a:txBody>
                    <a:bodyPr/>
                    <a:lstStyle/>
                    <a:p>
                      <a:pPr algn="r"/>
                      <a:endParaRPr lang="en-US" sz="900" dirty="0"/>
                    </a:p>
                    <a:p>
                      <a:pPr algn="r"/>
                      <a:r>
                        <a:rPr lang="en-US" sz="900" dirty="0"/>
                        <a:t>1,200,000.00</a:t>
                      </a:r>
                    </a:p>
                  </a:txBody>
                  <a:tcPr anchor="b"/>
                </a:tc>
                <a:tc>
                  <a:txBody>
                    <a:bodyPr/>
                    <a:lstStyle/>
                    <a:p>
                      <a:pPr algn="r"/>
                      <a:endParaRPr lang="en-US" sz="900" dirty="0"/>
                    </a:p>
                    <a:p>
                      <a:pPr algn="r"/>
                      <a:r>
                        <a:rPr lang="en-US" sz="900" dirty="0"/>
                        <a:t>1,090,000.00</a:t>
                      </a:r>
                    </a:p>
                  </a:txBody>
                  <a:tcPr anchor="b"/>
                </a:tc>
                <a:tc>
                  <a:txBody>
                    <a:bodyPr/>
                    <a:lstStyle/>
                    <a:p>
                      <a:pPr algn="r"/>
                      <a:endParaRPr lang="en-US" sz="900" dirty="0"/>
                    </a:p>
                    <a:p>
                      <a:pPr algn="r"/>
                      <a:r>
                        <a:rPr lang="en-US" sz="900" dirty="0"/>
                        <a:t>10/01/2021</a:t>
                      </a:r>
                    </a:p>
                  </a:txBody>
                  <a:tcPr anchor="b"/>
                </a:tc>
                <a:tc>
                  <a:txBody>
                    <a:bodyPr/>
                    <a:lstStyle/>
                    <a:p>
                      <a:pPr algn="r"/>
                      <a:endParaRPr lang="en-US" sz="900" dirty="0"/>
                    </a:p>
                    <a:p>
                      <a:pPr algn="r"/>
                      <a:r>
                        <a:rPr lang="en-US" sz="900" dirty="0"/>
                        <a:t>10/01/2025</a:t>
                      </a:r>
                    </a:p>
                  </a:txBody>
                  <a:tcPr anchor="b"/>
                </a:tc>
                <a:tc>
                  <a:txBody>
                    <a:bodyPr/>
                    <a:lstStyle/>
                    <a:p>
                      <a:pPr algn="r"/>
                      <a:endParaRPr lang="en-US" sz="900" dirty="0"/>
                    </a:p>
                    <a:p>
                      <a:pPr algn="r"/>
                      <a:r>
                        <a:rPr lang="en-US" sz="900" dirty="0"/>
                        <a:t>110,000.00</a:t>
                      </a:r>
                    </a:p>
                  </a:txBody>
                  <a:tcPr anchor="b"/>
                </a:tc>
                <a:tc>
                  <a:txBody>
                    <a:bodyPr/>
                    <a:lstStyle/>
                    <a:p>
                      <a:pPr algn="r"/>
                      <a:endParaRPr lang="en-US" sz="900" dirty="0"/>
                    </a:p>
                    <a:p>
                      <a:pPr algn="r"/>
                      <a:r>
                        <a:rPr lang="en-US" sz="900" dirty="0"/>
                        <a:t>1.74018</a:t>
                      </a:r>
                    </a:p>
                  </a:txBody>
                  <a:tcPr anchor="b"/>
                </a:tc>
                <a:tc>
                  <a:txBody>
                    <a:bodyPr/>
                    <a:lstStyle/>
                    <a:p>
                      <a:r>
                        <a:rPr lang="en-US" sz="900" dirty="0"/>
                        <a:t>RWU responsibility</a:t>
                      </a:r>
                    </a:p>
                  </a:txBody>
                  <a:tcPr anchor="b"/>
                </a:tc>
                <a:extLst>
                  <a:ext uri="{0D108BD9-81ED-4DB2-BD59-A6C34878D82A}">
                    <a16:rowId xmlns:a16="http://schemas.microsoft.com/office/drawing/2014/main" val="3445594601"/>
                  </a:ext>
                </a:extLst>
              </a:tr>
              <a:tr h="472137">
                <a:tc>
                  <a:txBody>
                    <a:bodyPr/>
                    <a:lstStyle/>
                    <a:p>
                      <a:endParaRPr lang="en-US" sz="900" dirty="0"/>
                    </a:p>
                    <a:p>
                      <a:r>
                        <a:rPr lang="en-US" sz="900" dirty="0"/>
                        <a:t>NPESB 2016 Loan</a:t>
                      </a:r>
                    </a:p>
                  </a:txBody>
                  <a:tcPr anchor="b"/>
                </a:tc>
                <a:tc>
                  <a:txBody>
                    <a:bodyPr/>
                    <a:lstStyle/>
                    <a:p>
                      <a:pPr algn="r"/>
                      <a:endParaRPr lang="en-US" sz="900" dirty="0"/>
                    </a:p>
                    <a:p>
                      <a:pPr algn="r"/>
                      <a:endParaRPr lang="en-US" sz="900" dirty="0"/>
                    </a:p>
                    <a:p>
                      <a:pPr algn="r"/>
                      <a:r>
                        <a:rPr lang="en-US" sz="900" dirty="0"/>
                        <a:t>07/25/2016</a:t>
                      </a:r>
                    </a:p>
                  </a:txBody>
                  <a:tcPr anchor="b"/>
                </a:tc>
                <a:tc>
                  <a:txBody>
                    <a:bodyPr/>
                    <a:lstStyle/>
                    <a:p>
                      <a:pPr algn="r"/>
                      <a:endParaRPr lang="en-US" sz="900" dirty="0"/>
                    </a:p>
                    <a:p>
                      <a:pPr algn="r"/>
                      <a:endParaRPr lang="en-US" sz="900" dirty="0"/>
                    </a:p>
                    <a:p>
                      <a:pPr algn="r"/>
                      <a:r>
                        <a:rPr lang="en-US" sz="900" dirty="0"/>
                        <a:t>1,009,500.00</a:t>
                      </a:r>
                    </a:p>
                  </a:txBody>
                  <a:tcPr anchor="b"/>
                </a:tc>
                <a:tc>
                  <a:txBody>
                    <a:bodyPr/>
                    <a:lstStyle/>
                    <a:p>
                      <a:pPr algn="r"/>
                      <a:endParaRPr lang="en-US" sz="900" dirty="0"/>
                    </a:p>
                    <a:p>
                      <a:pPr algn="r"/>
                      <a:endParaRPr lang="en-US" sz="900" dirty="0"/>
                    </a:p>
                    <a:p>
                      <a:pPr algn="r"/>
                      <a:r>
                        <a:rPr lang="en-US" sz="900" dirty="0"/>
                        <a:t>788,972.00</a:t>
                      </a:r>
                    </a:p>
                  </a:txBody>
                  <a:tcPr anchor="b"/>
                </a:tc>
                <a:tc>
                  <a:txBody>
                    <a:bodyPr/>
                    <a:lstStyle/>
                    <a:p>
                      <a:pPr algn="r"/>
                      <a:endParaRPr lang="en-US" sz="900" dirty="0"/>
                    </a:p>
                  </a:txBody>
                  <a:tcPr anchor="b"/>
                </a:tc>
                <a:tc>
                  <a:txBody>
                    <a:bodyPr/>
                    <a:lstStyle/>
                    <a:p>
                      <a:pPr algn="r"/>
                      <a:endParaRPr lang="en-US" sz="900" dirty="0"/>
                    </a:p>
                    <a:p>
                      <a:pPr algn="r"/>
                      <a:endParaRPr lang="en-US" sz="900" dirty="0"/>
                    </a:p>
                    <a:p>
                      <a:pPr algn="r"/>
                      <a:r>
                        <a:rPr lang="en-US" sz="900" dirty="0"/>
                        <a:t>07/28/2026</a:t>
                      </a:r>
                    </a:p>
                  </a:txBody>
                  <a:tcPr anchor="b"/>
                </a:tc>
                <a:tc>
                  <a:txBody>
                    <a:bodyPr/>
                    <a:lstStyle/>
                    <a:p>
                      <a:pPr algn="r"/>
                      <a:endParaRPr lang="en-US" sz="900" dirty="0"/>
                    </a:p>
                    <a:p>
                      <a:pPr algn="r"/>
                      <a:endParaRPr lang="en-US" sz="900" dirty="0"/>
                    </a:p>
                    <a:p>
                      <a:pPr algn="r"/>
                      <a:r>
                        <a:rPr lang="en-US" sz="900" dirty="0"/>
                        <a:t>220,528.00</a:t>
                      </a:r>
                    </a:p>
                  </a:txBody>
                  <a:tcPr anchor="b"/>
                </a:tc>
                <a:tc>
                  <a:txBody>
                    <a:bodyPr/>
                    <a:lstStyle/>
                    <a:p>
                      <a:pPr algn="r"/>
                      <a:endParaRPr lang="en-US" sz="900" dirty="0"/>
                    </a:p>
                    <a:p>
                      <a:pPr algn="r"/>
                      <a:endParaRPr lang="en-US" sz="900" dirty="0"/>
                    </a:p>
                    <a:p>
                      <a:pPr algn="r"/>
                      <a:r>
                        <a:rPr lang="en-US" sz="900" dirty="0"/>
                        <a:t>2.25000</a:t>
                      </a:r>
                    </a:p>
                  </a:txBody>
                  <a:tcPr anchor="b"/>
                </a:tc>
                <a:tc>
                  <a:txBody>
                    <a:bodyPr/>
                    <a:lstStyle/>
                    <a:p>
                      <a:r>
                        <a:rPr lang="en-US" sz="900" dirty="0"/>
                        <a:t>Library addition, equip &amp; bldg. &amp; grounds</a:t>
                      </a:r>
                    </a:p>
                  </a:txBody>
                  <a:tcPr anchor="b"/>
                </a:tc>
                <a:extLst>
                  <a:ext uri="{0D108BD9-81ED-4DB2-BD59-A6C34878D82A}">
                    <a16:rowId xmlns:a16="http://schemas.microsoft.com/office/drawing/2014/main" val="2051413236"/>
                  </a:ext>
                </a:extLst>
              </a:tr>
              <a:tr h="492562">
                <a:tc>
                  <a:txBody>
                    <a:bodyPr/>
                    <a:lstStyle/>
                    <a:p>
                      <a:r>
                        <a:rPr lang="en-US" sz="900" dirty="0"/>
                        <a:t>Taxable GO Refunding Bonds series 2020A</a:t>
                      </a:r>
                    </a:p>
                  </a:txBody>
                  <a:tcPr anchor="b"/>
                </a:tc>
                <a:tc>
                  <a:txBody>
                    <a:bodyPr/>
                    <a:lstStyle/>
                    <a:p>
                      <a:pPr algn="r"/>
                      <a:endParaRPr lang="en-US" sz="900" dirty="0"/>
                    </a:p>
                    <a:p>
                      <a:pPr algn="r"/>
                      <a:endParaRPr lang="en-US" sz="900" dirty="0"/>
                    </a:p>
                    <a:p>
                      <a:pPr algn="r"/>
                      <a:r>
                        <a:rPr lang="en-US" sz="900" dirty="0"/>
                        <a:t>07/16/2020</a:t>
                      </a:r>
                    </a:p>
                  </a:txBody>
                  <a:tcPr anchor="b"/>
                </a:tc>
                <a:tc>
                  <a:txBody>
                    <a:bodyPr/>
                    <a:lstStyle/>
                    <a:p>
                      <a:pPr algn="r"/>
                      <a:endParaRPr lang="en-US" sz="900" dirty="0"/>
                    </a:p>
                    <a:p>
                      <a:pPr algn="r"/>
                      <a:endParaRPr lang="en-US" sz="900" dirty="0"/>
                    </a:p>
                    <a:p>
                      <a:pPr algn="r"/>
                      <a:r>
                        <a:rPr lang="en-US" sz="900" dirty="0"/>
                        <a:t>10,355,000.00</a:t>
                      </a:r>
                    </a:p>
                  </a:txBody>
                  <a:tcPr anchor="b"/>
                </a:tc>
                <a:tc>
                  <a:txBody>
                    <a:bodyPr/>
                    <a:lstStyle/>
                    <a:p>
                      <a:pPr algn="r"/>
                      <a:endParaRPr lang="en-US" sz="900" dirty="0"/>
                    </a:p>
                    <a:p>
                      <a:pPr algn="r"/>
                      <a:endParaRPr lang="en-US" sz="900" dirty="0"/>
                    </a:p>
                    <a:p>
                      <a:pPr algn="r"/>
                      <a:r>
                        <a:rPr lang="en-US" sz="900" dirty="0"/>
                        <a:t>3,325,000.00</a:t>
                      </a:r>
                    </a:p>
                  </a:txBody>
                  <a:tcPr anchor="b"/>
                </a:tc>
                <a:tc>
                  <a:txBody>
                    <a:bodyPr/>
                    <a:lstStyle/>
                    <a:p>
                      <a:pPr algn="r"/>
                      <a:endParaRPr lang="en-US" sz="900" dirty="0"/>
                    </a:p>
                    <a:p>
                      <a:pPr algn="r"/>
                      <a:endParaRPr lang="en-US" sz="900" dirty="0"/>
                    </a:p>
                    <a:p>
                      <a:pPr algn="r"/>
                      <a:r>
                        <a:rPr lang="en-US" sz="900" dirty="0"/>
                        <a:t>03/01/2027</a:t>
                      </a:r>
                    </a:p>
                  </a:txBody>
                  <a:tcPr anchor="b"/>
                </a:tc>
                <a:tc>
                  <a:txBody>
                    <a:bodyPr/>
                    <a:lstStyle/>
                    <a:p>
                      <a:pPr algn="r"/>
                      <a:endParaRPr lang="en-US" sz="900" dirty="0"/>
                    </a:p>
                    <a:p>
                      <a:pPr algn="r"/>
                      <a:endParaRPr lang="en-US" sz="900" dirty="0"/>
                    </a:p>
                    <a:p>
                      <a:pPr algn="r"/>
                      <a:r>
                        <a:rPr lang="en-US" sz="900" dirty="0"/>
                        <a:t>03/01/2032</a:t>
                      </a:r>
                    </a:p>
                  </a:txBody>
                  <a:tcPr anchor="b"/>
                </a:tc>
                <a:tc>
                  <a:txBody>
                    <a:bodyPr/>
                    <a:lstStyle/>
                    <a:p>
                      <a:pPr algn="r"/>
                      <a:endParaRPr lang="en-US" sz="900" dirty="0"/>
                    </a:p>
                    <a:p>
                      <a:pPr algn="r"/>
                      <a:endParaRPr lang="en-US" sz="900" dirty="0"/>
                    </a:p>
                    <a:p>
                      <a:pPr algn="r"/>
                      <a:r>
                        <a:rPr lang="en-US" sz="900" dirty="0"/>
                        <a:t>7,030,000.00</a:t>
                      </a:r>
                    </a:p>
                  </a:txBody>
                  <a:tcPr anchor="b"/>
                </a:tc>
                <a:tc>
                  <a:txBody>
                    <a:bodyPr/>
                    <a:lstStyle/>
                    <a:p>
                      <a:pPr algn="r"/>
                      <a:endParaRPr lang="en-US" sz="900" dirty="0"/>
                    </a:p>
                    <a:p>
                      <a:pPr algn="r"/>
                      <a:endParaRPr lang="en-US" sz="900" dirty="0"/>
                    </a:p>
                    <a:p>
                      <a:pPr algn="r"/>
                      <a:r>
                        <a:rPr lang="en-US" sz="900" dirty="0"/>
                        <a:t>1.27627</a:t>
                      </a:r>
                    </a:p>
                  </a:txBody>
                  <a:tcPr anchor="b"/>
                </a:tc>
                <a:tc>
                  <a:txBody>
                    <a:bodyPr/>
                    <a:lstStyle/>
                    <a:p>
                      <a:r>
                        <a:rPr lang="en-US" sz="900" dirty="0"/>
                        <a:t>TID #1 &amp; Sand Valley Responsibility</a:t>
                      </a:r>
                    </a:p>
                  </a:txBody>
                  <a:tcPr anchor="b"/>
                </a:tc>
                <a:extLst>
                  <a:ext uri="{0D108BD9-81ED-4DB2-BD59-A6C34878D82A}">
                    <a16:rowId xmlns:a16="http://schemas.microsoft.com/office/drawing/2014/main" val="952231942"/>
                  </a:ext>
                </a:extLst>
              </a:tr>
              <a:tr h="331042">
                <a:tc>
                  <a:txBody>
                    <a:bodyPr/>
                    <a:lstStyle/>
                    <a:p>
                      <a:r>
                        <a:rPr lang="en-US" sz="900" dirty="0"/>
                        <a:t>GO Refunding Bond Series 2017B</a:t>
                      </a:r>
                    </a:p>
                  </a:txBody>
                  <a:tcPr anchor="b"/>
                </a:tc>
                <a:tc>
                  <a:txBody>
                    <a:bodyPr/>
                    <a:lstStyle/>
                    <a:p>
                      <a:pPr algn="r"/>
                      <a:endParaRPr lang="en-US" sz="900" dirty="0"/>
                    </a:p>
                    <a:p>
                      <a:pPr algn="r"/>
                      <a:r>
                        <a:rPr lang="en-US" sz="900" dirty="0"/>
                        <a:t>04/20/2017</a:t>
                      </a:r>
                    </a:p>
                  </a:txBody>
                  <a:tcPr anchor="b"/>
                </a:tc>
                <a:tc>
                  <a:txBody>
                    <a:bodyPr/>
                    <a:lstStyle/>
                    <a:p>
                      <a:pPr algn="r"/>
                      <a:endParaRPr lang="en-US" sz="900" dirty="0"/>
                    </a:p>
                    <a:p>
                      <a:pPr algn="r"/>
                      <a:r>
                        <a:rPr lang="en-US" sz="900" dirty="0"/>
                        <a:t>885,000.00</a:t>
                      </a:r>
                    </a:p>
                  </a:txBody>
                  <a:tcPr anchor="b"/>
                </a:tc>
                <a:tc>
                  <a:txBody>
                    <a:bodyPr/>
                    <a:lstStyle/>
                    <a:p>
                      <a:pPr algn="r"/>
                      <a:endParaRPr lang="en-US" sz="900" dirty="0"/>
                    </a:p>
                    <a:p>
                      <a:pPr algn="r"/>
                      <a:r>
                        <a:rPr lang="en-US" sz="900" dirty="0"/>
                        <a:t>360,000.00</a:t>
                      </a:r>
                    </a:p>
                  </a:txBody>
                  <a:tcPr anchor="b"/>
                </a:tc>
                <a:tc>
                  <a:txBody>
                    <a:bodyPr/>
                    <a:lstStyle/>
                    <a:p>
                      <a:pPr algn="r"/>
                      <a:endParaRPr lang="en-US" sz="900" dirty="0"/>
                    </a:p>
                    <a:p>
                      <a:pPr algn="r"/>
                      <a:r>
                        <a:rPr lang="en-US" sz="900" dirty="0"/>
                        <a:t>04/01/2024</a:t>
                      </a:r>
                    </a:p>
                  </a:txBody>
                  <a:tcPr anchor="b"/>
                </a:tc>
                <a:tc>
                  <a:txBody>
                    <a:bodyPr/>
                    <a:lstStyle/>
                    <a:p>
                      <a:pPr algn="r"/>
                      <a:endParaRPr lang="en-US" sz="900" dirty="0"/>
                    </a:p>
                    <a:p>
                      <a:pPr algn="r"/>
                      <a:r>
                        <a:rPr lang="en-US" sz="900" dirty="0"/>
                        <a:t>04/01/2032</a:t>
                      </a:r>
                    </a:p>
                  </a:txBody>
                  <a:tcPr anchor="b"/>
                </a:tc>
                <a:tc>
                  <a:txBody>
                    <a:bodyPr/>
                    <a:lstStyle/>
                    <a:p>
                      <a:pPr algn="r"/>
                      <a:endParaRPr lang="en-US" sz="900" dirty="0"/>
                    </a:p>
                    <a:p>
                      <a:pPr algn="r"/>
                      <a:r>
                        <a:rPr lang="en-US" sz="900" dirty="0"/>
                        <a:t>525,000.00</a:t>
                      </a:r>
                    </a:p>
                  </a:txBody>
                  <a:tcPr anchor="b"/>
                </a:tc>
                <a:tc>
                  <a:txBody>
                    <a:bodyPr/>
                    <a:lstStyle/>
                    <a:p>
                      <a:pPr algn="r"/>
                      <a:endParaRPr lang="en-US" sz="900" dirty="0"/>
                    </a:p>
                    <a:p>
                      <a:pPr algn="r"/>
                      <a:r>
                        <a:rPr lang="en-US" sz="900" dirty="0"/>
                        <a:t>3.01862</a:t>
                      </a:r>
                    </a:p>
                  </a:txBody>
                  <a:tcPr anchor="b"/>
                </a:tc>
                <a:tc>
                  <a:txBody>
                    <a:bodyPr/>
                    <a:lstStyle/>
                    <a:p>
                      <a:endParaRPr lang="en-US" sz="900" dirty="0"/>
                    </a:p>
                    <a:p>
                      <a:r>
                        <a:rPr lang="en-US" sz="900" dirty="0"/>
                        <a:t>Archer project</a:t>
                      </a:r>
                    </a:p>
                  </a:txBody>
                  <a:tcPr anchor="b"/>
                </a:tc>
                <a:extLst>
                  <a:ext uri="{0D108BD9-81ED-4DB2-BD59-A6C34878D82A}">
                    <a16:rowId xmlns:a16="http://schemas.microsoft.com/office/drawing/2014/main" val="3303650763"/>
                  </a:ext>
                </a:extLst>
              </a:tr>
              <a:tr h="331042">
                <a:tc>
                  <a:txBody>
                    <a:bodyPr/>
                    <a:lstStyle/>
                    <a:p>
                      <a:r>
                        <a:rPr lang="en-US" sz="900" dirty="0"/>
                        <a:t>Promissory Notes 2019</a:t>
                      </a:r>
                    </a:p>
                  </a:txBody>
                  <a:tcPr anchor="b"/>
                </a:tc>
                <a:tc>
                  <a:txBody>
                    <a:bodyPr/>
                    <a:lstStyle/>
                    <a:p>
                      <a:pPr algn="r"/>
                      <a:endParaRPr lang="en-US" sz="900" dirty="0"/>
                    </a:p>
                    <a:p>
                      <a:pPr algn="r"/>
                      <a:r>
                        <a:rPr lang="en-US" sz="900" dirty="0"/>
                        <a:t>04/18/2019</a:t>
                      </a:r>
                    </a:p>
                  </a:txBody>
                  <a:tcPr anchor="b"/>
                </a:tc>
                <a:tc>
                  <a:txBody>
                    <a:bodyPr/>
                    <a:lstStyle/>
                    <a:p>
                      <a:pPr algn="r"/>
                      <a:endParaRPr lang="en-US" sz="900" dirty="0"/>
                    </a:p>
                    <a:p>
                      <a:pPr algn="r"/>
                      <a:r>
                        <a:rPr lang="en-US" sz="900" dirty="0"/>
                        <a:t>1,300,000.00</a:t>
                      </a:r>
                    </a:p>
                  </a:txBody>
                  <a:tcPr anchor="b"/>
                </a:tc>
                <a:tc>
                  <a:txBody>
                    <a:bodyPr/>
                    <a:lstStyle/>
                    <a:p>
                      <a:pPr algn="r"/>
                      <a:endParaRPr lang="en-US" sz="900" dirty="0"/>
                    </a:p>
                    <a:p>
                      <a:pPr algn="r"/>
                      <a:r>
                        <a:rPr lang="en-US" sz="900" dirty="0"/>
                        <a:t>680,556.00</a:t>
                      </a:r>
                    </a:p>
                  </a:txBody>
                  <a:tcPr anchor="b"/>
                </a:tc>
                <a:tc>
                  <a:txBody>
                    <a:bodyPr/>
                    <a:lstStyle/>
                    <a:p>
                      <a:pPr algn="r"/>
                      <a:endParaRPr lang="en-US" sz="900" dirty="0"/>
                    </a:p>
                    <a:p>
                      <a:pPr algn="r"/>
                      <a:endParaRPr lang="en-US" sz="900" dirty="0"/>
                    </a:p>
                  </a:txBody>
                  <a:tcPr anchor="b"/>
                </a:tc>
                <a:tc>
                  <a:txBody>
                    <a:bodyPr/>
                    <a:lstStyle/>
                    <a:p>
                      <a:pPr algn="r"/>
                      <a:endParaRPr lang="en-US" sz="900" dirty="0"/>
                    </a:p>
                    <a:p>
                      <a:pPr algn="r"/>
                      <a:r>
                        <a:rPr lang="en-US" sz="900" dirty="0"/>
                        <a:t>04/18/2029</a:t>
                      </a:r>
                    </a:p>
                  </a:txBody>
                  <a:tcPr anchor="b"/>
                </a:tc>
                <a:tc>
                  <a:txBody>
                    <a:bodyPr/>
                    <a:lstStyle/>
                    <a:p>
                      <a:pPr algn="r"/>
                      <a:endParaRPr lang="en-US" sz="900" dirty="0"/>
                    </a:p>
                    <a:p>
                      <a:pPr algn="r"/>
                      <a:r>
                        <a:rPr lang="en-US" sz="900" dirty="0"/>
                        <a:t>619,444.00</a:t>
                      </a:r>
                    </a:p>
                  </a:txBody>
                  <a:tcPr anchor="b"/>
                </a:tc>
                <a:tc>
                  <a:txBody>
                    <a:bodyPr/>
                    <a:lstStyle/>
                    <a:p>
                      <a:pPr algn="r"/>
                      <a:endParaRPr lang="en-US" sz="900" dirty="0"/>
                    </a:p>
                    <a:p>
                      <a:pPr algn="r"/>
                      <a:r>
                        <a:rPr lang="en-US" sz="900" dirty="0"/>
                        <a:t>2.55000</a:t>
                      </a:r>
                    </a:p>
                  </a:txBody>
                  <a:tcPr anchor="b"/>
                </a:tc>
                <a:tc>
                  <a:txBody>
                    <a:bodyPr/>
                    <a:lstStyle/>
                    <a:p>
                      <a:r>
                        <a:rPr lang="en-US" sz="900" dirty="0"/>
                        <a:t>Police/EMS/</a:t>
                      </a:r>
                    </a:p>
                    <a:p>
                      <a:r>
                        <a:rPr lang="en-US" sz="900" dirty="0"/>
                        <a:t>Façade projects</a:t>
                      </a:r>
                    </a:p>
                  </a:txBody>
                  <a:tcPr anchor="b"/>
                </a:tc>
                <a:extLst>
                  <a:ext uri="{0D108BD9-81ED-4DB2-BD59-A6C34878D82A}">
                    <a16:rowId xmlns:a16="http://schemas.microsoft.com/office/drawing/2014/main" val="1983887371"/>
                  </a:ext>
                </a:extLst>
              </a:tr>
              <a:tr h="331042">
                <a:tc>
                  <a:txBody>
                    <a:bodyPr/>
                    <a:lstStyle/>
                    <a:p>
                      <a:r>
                        <a:rPr lang="en-US" sz="900" dirty="0"/>
                        <a:t>GO Promissory Notes</a:t>
                      </a:r>
                    </a:p>
                    <a:p>
                      <a:r>
                        <a:rPr lang="en-US" sz="900" dirty="0"/>
                        <a:t>Series 2023A</a:t>
                      </a:r>
                    </a:p>
                  </a:txBody>
                  <a:tcPr anchor="b"/>
                </a:tc>
                <a:tc>
                  <a:txBody>
                    <a:bodyPr/>
                    <a:lstStyle/>
                    <a:p>
                      <a:pPr algn="r"/>
                      <a:endParaRPr lang="en-US" sz="900" dirty="0"/>
                    </a:p>
                    <a:p>
                      <a:pPr algn="r"/>
                      <a:r>
                        <a:rPr lang="en-US" sz="900" dirty="0"/>
                        <a:t>07/06/2023</a:t>
                      </a:r>
                    </a:p>
                  </a:txBody>
                  <a:tcPr anchor="b"/>
                </a:tc>
                <a:tc>
                  <a:txBody>
                    <a:bodyPr/>
                    <a:lstStyle/>
                    <a:p>
                      <a:pPr algn="r"/>
                      <a:endParaRPr lang="en-US" sz="900" dirty="0"/>
                    </a:p>
                    <a:p>
                      <a:pPr algn="r"/>
                      <a:r>
                        <a:rPr lang="en-US" sz="900" dirty="0"/>
                        <a:t>1,355,000.00</a:t>
                      </a:r>
                    </a:p>
                  </a:txBody>
                  <a:tcPr anchor="b"/>
                </a:tc>
                <a:tc>
                  <a:txBody>
                    <a:bodyPr/>
                    <a:lstStyle/>
                    <a:p>
                      <a:pPr algn="r"/>
                      <a:endParaRPr lang="en-US" sz="900" dirty="0"/>
                    </a:p>
                    <a:p>
                      <a:pPr algn="r"/>
                      <a:endParaRPr lang="en-US" sz="900" dirty="0"/>
                    </a:p>
                  </a:txBody>
                  <a:tcPr anchor="b"/>
                </a:tc>
                <a:tc>
                  <a:txBody>
                    <a:bodyPr/>
                    <a:lstStyle/>
                    <a:p>
                      <a:pPr algn="r"/>
                      <a:endParaRPr lang="en-US" sz="900" dirty="0"/>
                    </a:p>
                    <a:p>
                      <a:pPr algn="r"/>
                      <a:r>
                        <a:rPr lang="en-US" sz="900" dirty="0"/>
                        <a:t>04/01/2031</a:t>
                      </a:r>
                    </a:p>
                  </a:txBody>
                  <a:tcPr anchor="b"/>
                </a:tc>
                <a:tc>
                  <a:txBody>
                    <a:bodyPr/>
                    <a:lstStyle/>
                    <a:p>
                      <a:pPr algn="r"/>
                      <a:endParaRPr lang="en-US" sz="900" dirty="0"/>
                    </a:p>
                    <a:p>
                      <a:pPr algn="r"/>
                      <a:r>
                        <a:rPr lang="en-US" sz="900" dirty="0"/>
                        <a:t>04/01/2032</a:t>
                      </a:r>
                    </a:p>
                  </a:txBody>
                  <a:tcPr anchor="b"/>
                </a:tc>
                <a:tc>
                  <a:txBody>
                    <a:bodyPr/>
                    <a:lstStyle/>
                    <a:p>
                      <a:pPr algn="r"/>
                      <a:endParaRPr lang="en-US" sz="900" dirty="0"/>
                    </a:p>
                    <a:p>
                      <a:pPr algn="r"/>
                      <a:r>
                        <a:rPr lang="en-US" sz="900" dirty="0"/>
                        <a:t>1,355,000.00</a:t>
                      </a:r>
                    </a:p>
                  </a:txBody>
                  <a:tcPr anchor="b"/>
                </a:tc>
                <a:tc>
                  <a:txBody>
                    <a:bodyPr/>
                    <a:lstStyle/>
                    <a:p>
                      <a:pPr algn="r"/>
                      <a:endParaRPr lang="en-US" sz="900" dirty="0"/>
                    </a:p>
                    <a:p>
                      <a:pPr algn="r"/>
                      <a:r>
                        <a:rPr lang="en-US" sz="900" dirty="0"/>
                        <a:t>3.29400</a:t>
                      </a:r>
                    </a:p>
                  </a:txBody>
                  <a:tcPr anchor="b"/>
                </a:tc>
                <a:tc>
                  <a:txBody>
                    <a:bodyPr/>
                    <a:lstStyle/>
                    <a:p>
                      <a:r>
                        <a:rPr lang="en-US" sz="900" dirty="0"/>
                        <a:t>Road </a:t>
                      </a:r>
                      <a:r>
                        <a:rPr lang="en-US" sz="900" dirty="0" err="1"/>
                        <a:t>maint</a:t>
                      </a:r>
                      <a:r>
                        <a:rPr lang="en-US" sz="900" dirty="0"/>
                        <a:t>. Projects &amp; Improv</a:t>
                      </a:r>
                    </a:p>
                  </a:txBody>
                  <a:tcPr anchor="b"/>
                </a:tc>
                <a:extLst>
                  <a:ext uri="{0D108BD9-81ED-4DB2-BD59-A6C34878D82A}">
                    <a16:rowId xmlns:a16="http://schemas.microsoft.com/office/drawing/2014/main" val="908971101"/>
                  </a:ext>
                </a:extLst>
              </a:tr>
              <a:tr h="331042">
                <a:tc>
                  <a:txBody>
                    <a:bodyPr/>
                    <a:lstStyle/>
                    <a:p>
                      <a:r>
                        <a:rPr lang="en-US" sz="900" dirty="0"/>
                        <a:t>GO Promissory Notes 2024A</a:t>
                      </a:r>
                    </a:p>
                  </a:txBody>
                  <a:tcPr anchor="b"/>
                </a:tc>
                <a:tc>
                  <a:txBody>
                    <a:bodyPr/>
                    <a:lstStyle/>
                    <a:p>
                      <a:pPr algn="r"/>
                      <a:r>
                        <a:rPr lang="en-US" sz="900" dirty="0"/>
                        <a:t>06/06/2024</a:t>
                      </a:r>
                    </a:p>
                  </a:txBody>
                  <a:tcPr anchor="b"/>
                </a:tc>
                <a:tc>
                  <a:txBody>
                    <a:bodyPr/>
                    <a:lstStyle/>
                    <a:p>
                      <a:pPr algn="r"/>
                      <a:r>
                        <a:rPr lang="en-US" sz="900" dirty="0"/>
                        <a:t>2,225,000</a:t>
                      </a:r>
                    </a:p>
                  </a:txBody>
                  <a:tcPr anchor="b"/>
                </a:tc>
                <a:tc>
                  <a:txBody>
                    <a:bodyPr/>
                    <a:lstStyle/>
                    <a:p>
                      <a:pPr algn="r"/>
                      <a:r>
                        <a:rPr lang="en-US" sz="900" dirty="0"/>
                        <a:t>0</a:t>
                      </a:r>
                    </a:p>
                  </a:txBody>
                  <a:tcPr anchor="b"/>
                </a:tc>
                <a:tc>
                  <a:txBody>
                    <a:bodyPr/>
                    <a:lstStyle/>
                    <a:p>
                      <a:pPr algn="r"/>
                      <a:r>
                        <a:rPr lang="en-US" sz="900" dirty="0"/>
                        <a:t>04/01/2032</a:t>
                      </a:r>
                    </a:p>
                  </a:txBody>
                  <a:tcPr anchor="b"/>
                </a:tc>
                <a:tc>
                  <a:txBody>
                    <a:bodyPr/>
                    <a:lstStyle/>
                    <a:p>
                      <a:pPr algn="r"/>
                      <a:r>
                        <a:rPr lang="en-US" sz="900" dirty="0"/>
                        <a:t>12/31/2034</a:t>
                      </a:r>
                    </a:p>
                  </a:txBody>
                  <a:tcPr anchor="b"/>
                </a:tc>
                <a:tc>
                  <a:txBody>
                    <a:bodyPr/>
                    <a:lstStyle/>
                    <a:p>
                      <a:pPr algn="r"/>
                      <a:r>
                        <a:rPr lang="en-US" sz="900" dirty="0"/>
                        <a:t>2,225,000</a:t>
                      </a:r>
                    </a:p>
                  </a:txBody>
                  <a:tcPr anchor="b"/>
                </a:tc>
                <a:tc>
                  <a:txBody>
                    <a:bodyPr/>
                    <a:lstStyle/>
                    <a:p>
                      <a:pPr algn="r"/>
                      <a:r>
                        <a:rPr lang="en-US" sz="900" dirty="0"/>
                        <a:t>5.0000</a:t>
                      </a:r>
                    </a:p>
                  </a:txBody>
                  <a:tcPr anchor="b"/>
                </a:tc>
                <a:tc>
                  <a:txBody>
                    <a:bodyPr/>
                    <a:lstStyle/>
                    <a:p>
                      <a:r>
                        <a:rPr lang="en-US" sz="900" dirty="0"/>
                        <a:t>Road maintenance</a:t>
                      </a:r>
                    </a:p>
                  </a:txBody>
                  <a:tcPr anchor="b"/>
                </a:tc>
                <a:extLst>
                  <a:ext uri="{0D108BD9-81ED-4DB2-BD59-A6C34878D82A}">
                    <a16:rowId xmlns:a16="http://schemas.microsoft.com/office/drawing/2014/main" val="997127236"/>
                  </a:ext>
                </a:extLst>
              </a:tr>
              <a:tr h="300681">
                <a:tc>
                  <a:txBody>
                    <a:bodyPr/>
                    <a:lstStyle/>
                    <a:p>
                      <a:endParaRPr lang="en-US" sz="900" dirty="0">
                        <a:solidFill>
                          <a:schemeClr val="bg1"/>
                        </a:solidFill>
                      </a:endParaRPr>
                    </a:p>
                  </a:txBody>
                  <a:tcPr>
                    <a:solidFill>
                      <a:srgbClr val="C00000"/>
                    </a:solidFill>
                  </a:tcPr>
                </a:tc>
                <a:tc>
                  <a:txBody>
                    <a:bodyPr/>
                    <a:lstStyle/>
                    <a:p>
                      <a:pPr algn="r"/>
                      <a:endParaRPr lang="en-US" sz="900" dirty="0">
                        <a:solidFill>
                          <a:schemeClr val="bg1"/>
                        </a:solidFill>
                      </a:endParaRPr>
                    </a:p>
                  </a:txBody>
                  <a:tcPr>
                    <a:solidFill>
                      <a:srgbClr val="C00000"/>
                    </a:solidFill>
                  </a:tcPr>
                </a:tc>
                <a:tc>
                  <a:txBody>
                    <a:bodyPr/>
                    <a:lstStyle/>
                    <a:p>
                      <a:pPr algn="r"/>
                      <a:endParaRPr lang="en-US" sz="900" dirty="0">
                        <a:solidFill>
                          <a:schemeClr val="bg1"/>
                        </a:solidFill>
                      </a:endParaRPr>
                    </a:p>
                  </a:txBody>
                  <a:tcPr>
                    <a:solidFill>
                      <a:srgbClr val="C00000"/>
                    </a:solidFill>
                  </a:tcPr>
                </a:tc>
                <a:tc>
                  <a:txBody>
                    <a:bodyPr/>
                    <a:lstStyle/>
                    <a:p>
                      <a:pPr algn="r"/>
                      <a:endParaRPr lang="en-US" sz="900" dirty="0">
                        <a:solidFill>
                          <a:schemeClr val="bg1"/>
                        </a:solidFill>
                      </a:endParaRPr>
                    </a:p>
                  </a:txBody>
                  <a:tcPr>
                    <a:solidFill>
                      <a:srgbClr val="C00000"/>
                    </a:solidFill>
                  </a:tcPr>
                </a:tc>
                <a:tc>
                  <a:txBody>
                    <a:bodyPr/>
                    <a:lstStyle/>
                    <a:p>
                      <a:pPr algn="r"/>
                      <a:endParaRPr lang="en-US" sz="900" dirty="0">
                        <a:solidFill>
                          <a:schemeClr val="bg1"/>
                        </a:solidFill>
                      </a:endParaRPr>
                    </a:p>
                  </a:txBody>
                  <a:tcPr>
                    <a:solidFill>
                      <a:srgbClr val="C00000"/>
                    </a:solidFill>
                  </a:tcPr>
                </a:tc>
                <a:tc>
                  <a:txBody>
                    <a:bodyPr/>
                    <a:lstStyle/>
                    <a:p>
                      <a:pPr algn="r"/>
                      <a:endParaRPr lang="en-US" sz="900" dirty="0">
                        <a:solidFill>
                          <a:schemeClr val="bg1"/>
                        </a:solidFill>
                      </a:endParaRPr>
                    </a:p>
                  </a:txBody>
                  <a:tcPr>
                    <a:solidFill>
                      <a:srgbClr val="C00000"/>
                    </a:solidFill>
                  </a:tcPr>
                </a:tc>
                <a:tc>
                  <a:txBody>
                    <a:bodyPr/>
                    <a:lstStyle/>
                    <a:p>
                      <a:pPr algn="r"/>
                      <a:r>
                        <a:rPr lang="en-US" sz="1050" b="1" i="1" dirty="0">
                          <a:solidFill>
                            <a:schemeClr val="bg1"/>
                          </a:solidFill>
                        </a:rPr>
                        <a:t>$13,232,666</a:t>
                      </a:r>
                    </a:p>
                  </a:txBody>
                  <a:tcPr anchor="ctr">
                    <a:solidFill>
                      <a:srgbClr val="C00000"/>
                    </a:solidFill>
                  </a:tcPr>
                </a:tc>
                <a:tc>
                  <a:txBody>
                    <a:bodyPr/>
                    <a:lstStyle/>
                    <a:p>
                      <a:pPr algn="l"/>
                      <a:r>
                        <a:rPr lang="en-US" sz="1050" b="1" i="1" dirty="0">
                          <a:solidFill>
                            <a:schemeClr val="bg1"/>
                          </a:solidFill>
                        </a:rPr>
                        <a:t>Total</a:t>
                      </a:r>
                    </a:p>
                  </a:txBody>
                  <a:tcPr anchor="ctr">
                    <a:solidFill>
                      <a:srgbClr val="C00000"/>
                    </a:solidFill>
                  </a:tcPr>
                </a:tc>
                <a:tc>
                  <a:txBody>
                    <a:bodyPr/>
                    <a:lstStyle/>
                    <a:p>
                      <a:endParaRPr lang="en-US" sz="900" dirty="0">
                        <a:solidFill>
                          <a:schemeClr val="bg1"/>
                        </a:solidFill>
                      </a:endParaRPr>
                    </a:p>
                  </a:txBody>
                  <a:tcPr>
                    <a:solidFill>
                      <a:srgbClr val="C00000"/>
                    </a:solidFill>
                  </a:tcPr>
                </a:tc>
                <a:extLst>
                  <a:ext uri="{0D108BD9-81ED-4DB2-BD59-A6C34878D82A}">
                    <a16:rowId xmlns:a16="http://schemas.microsoft.com/office/drawing/2014/main" val="2744743517"/>
                  </a:ext>
                </a:extLst>
              </a:tr>
            </a:tbl>
          </a:graphicData>
        </a:graphic>
      </p:graphicFrame>
      <p:sp>
        <p:nvSpPr>
          <p:cNvPr id="4" name="Slide Number Placeholder 3">
            <a:extLst>
              <a:ext uri="{FF2B5EF4-FFF2-40B4-BE49-F238E27FC236}">
                <a16:creationId xmlns:a16="http://schemas.microsoft.com/office/drawing/2014/main" id="{8276E8B5-B8CE-4E69-A52A-625904ABD970}"/>
              </a:ext>
            </a:extLst>
          </p:cNvPr>
          <p:cNvSpPr>
            <a:spLocks noGrp="1"/>
          </p:cNvSpPr>
          <p:nvPr>
            <p:ph type="sldNum" sz="quarter" idx="12"/>
          </p:nvPr>
        </p:nvSpPr>
        <p:spPr/>
        <p:txBody>
          <a:bodyPr/>
          <a:lstStyle/>
          <a:p>
            <a:fld id="{7185D89B-3029-4053-8B0F-89BB4426845D}" type="slidenum">
              <a:rPr lang="en-US" smtClean="0"/>
              <a:t>22</a:t>
            </a:fld>
            <a:endParaRPr lang="en-US"/>
          </a:p>
        </p:txBody>
      </p:sp>
    </p:spTree>
    <p:extLst>
      <p:ext uri="{BB962C8B-B14F-4D97-AF65-F5344CB8AC3E}">
        <p14:creationId xmlns:p14="http://schemas.microsoft.com/office/powerpoint/2010/main" val="2984480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B9392-B9AE-17D7-463B-EA1574F6D917}"/>
              </a:ext>
            </a:extLst>
          </p:cNvPr>
          <p:cNvSpPr>
            <a:spLocks noGrp="1"/>
          </p:cNvSpPr>
          <p:nvPr>
            <p:ph type="title"/>
          </p:nvPr>
        </p:nvSpPr>
        <p:spPr>
          <a:xfrm>
            <a:off x="1795065" y="462745"/>
            <a:ext cx="6398676" cy="756455"/>
          </a:xfrm>
        </p:spPr>
        <p:txBody>
          <a:bodyPr anchor="ctr">
            <a:noAutofit/>
          </a:bodyPr>
          <a:lstStyle/>
          <a:p>
            <a:r>
              <a:rPr lang="en-US" sz="4400" b="1" dirty="0">
                <a:solidFill>
                  <a:schemeClr val="bg2">
                    <a:lumMod val="25000"/>
                  </a:schemeClr>
                </a:solidFill>
              </a:rPr>
              <a:t>General Fund Balance</a:t>
            </a:r>
          </a:p>
        </p:txBody>
      </p:sp>
      <p:sp>
        <p:nvSpPr>
          <p:cNvPr id="3" name="Slide Number Placeholder 2">
            <a:extLst>
              <a:ext uri="{FF2B5EF4-FFF2-40B4-BE49-F238E27FC236}">
                <a16:creationId xmlns:a16="http://schemas.microsoft.com/office/drawing/2014/main" id="{6D942B1C-C4FD-46D3-9E33-C8B6FD72521B}"/>
              </a:ext>
            </a:extLst>
          </p:cNvPr>
          <p:cNvSpPr>
            <a:spLocks noGrp="1"/>
          </p:cNvSpPr>
          <p:nvPr>
            <p:ph type="sldNum" sz="quarter" idx="12"/>
          </p:nvPr>
        </p:nvSpPr>
        <p:spPr/>
        <p:txBody>
          <a:bodyPr/>
          <a:lstStyle/>
          <a:p>
            <a:fld id="{7185D89B-3029-4053-8B0F-89BB4426845D}" type="slidenum">
              <a:rPr lang="en-US" smtClean="0"/>
              <a:t>23</a:t>
            </a:fld>
            <a:endParaRPr lang="en-US"/>
          </a:p>
        </p:txBody>
      </p:sp>
      <p:graphicFrame>
        <p:nvGraphicFramePr>
          <p:cNvPr id="6" name="Chart 5">
            <a:extLst>
              <a:ext uri="{FF2B5EF4-FFF2-40B4-BE49-F238E27FC236}">
                <a16:creationId xmlns:a16="http://schemas.microsoft.com/office/drawing/2014/main" id="{FF115222-5542-4151-861D-FC3F8AFC467E}"/>
              </a:ext>
            </a:extLst>
          </p:cNvPr>
          <p:cNvGraphicFramePr/>
          <p:nvPr>
            <p:extLst>
              <p:ext uri="{D42A27DB-BD31-4B8C-83A1-F6EECF244321}">
                <p14:modId xmlns:p14="http://schemas.microsoft.com/office/powerpoint/2010/main" val="2211220901"/>
              </p:ext>
            </p:extLst>
          </p:nvPr>
        </p:nvGraphicFramePr>
        <p:xfrm>
          <a:off x="2133600" y="1219200"/>
          <a:ext cx="9374908"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889187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8098A-2DF8-FB4C-4C34-C33CEACE9D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10DF4D-01FC-CAE7-FD6B-1B2C5E222281}"/>
              </a:ext>
            </a:extLst>
          </p:cNvPr>
          <p:cNvSpPr>
            <a:spLocks noGrp="1"/>
          </p:cNvSpPr>
          <p:nvPr>
            <p:ph type="title"/>
          </p:nvPr>
        </p:nvSpPr>
        <p:spPr>
          <a:xfrm>
            <a:off x="1786101" y="480675"/>
            <a:ext cx="9679757" cy="756455"/>
          </a:xfrm>
        </p:spPr>
        <p:txBody>
          <a:bodyPr/>
          <a:lstStyle/>
          <a:p>
            <a:r>
              <a:rPr lang="en-US" b="1" dirty="0">
                <a:solidFill>
                  <a:schemeClr val="bg2">
                    <a:lumMod val="25000"/>
                  </a:schemeClr>
                </a:solidFill>
              </a:rPr>
              <a:t>Where do your property Tax Dollars Go?</a:t>
            </a:r>
          </a:p>
        </p:txBody>
      </p:sp>
      <p:sp>
        <p:nvSpPr>
          <p:cNvPr id="3" name="TextBox 2">
            <a:extLst>
              <a:ext uri="{FF2B5EF4-FFF2-40B4-BE49-F238E27FC236}">
                <a16:creationId xmlns:a16="http://schemas.microsoft.com/office/drawing/2014/main" id="{CB629175-7F8F-7E2A-DF7C-8F448510D047}"/>
              </a:ext>
            </a:extLst>
          </p:cNvPr>
          <p:cNvSpPr txBox="1"/>
          <p:nvPr/>
        </p:nvSpPr>
        <p:spPr>
          <a:xfrm>
            <a:off x="1565493" y="1415587"/>
            <a:ext cx="7342094" cy="1569660"/>
          </a:xfrm>
          <a:prstGeom prst="rect">
            <a:avLst/>
          </a:prstGeom>
          <a:solidFill>
            <a:schemeClr val="accent4">
              <a:lumMod val="60000"/>
              <a:lumOff val="40000"/>
            </a:schemeClr>
          </a:solidFill>
        </p:spPr>
        <p:txBody>
          <a:bodyPr wrap="square" rtlCol="0">
            <a:spAutoFit/>
          </a:bodyPr>
          <a:lstStyle/>
          <a:p>
            <a:pPr algn="ctr"/>
            <a:r>
              <a:rPr lang="en-US" sz="1600" b="1" dirty="0"/>
              <a:t>Median Assessed Home Value:</a:t>
            </a:r>
          </a:p>
          <a:p>
            <a:pPr algn="ctr"/>
            <a:r>
              <a:rPr lang="en-US" sz="1600" b="1" dirty="0"/>
              <a:t>$236,700**</a:t>
            </a:r>
          </a:p>
          <a:p>
            <a:pPr algn="ctr"/>
            <a:r>
              <a:rPr lang="en-US" sz="1600" b="1" dirty="0"/>
              <a:t>Town of Rome Property Tax:</a:t>
            </a:r>
          </a:p>
          <a:p>
            <a:pPr algn="ctr"/>
            <a:r>
              <a:rPr lang="en-US" sz="1600" b="1" dirty="0"/>
              <a:t>$634.88*</a:t>
            </a:r>
          </a:p>
          <a:p>
            <a:pPr algn="ctr"/>
            <a:r>
              <a:rPr lang="en-US" sz="1600" b="1" dirty="0"/>
              <a:t>Monthly Cost:</a:t>
            </a:r>
          </a:p>
          <a:p>
            <a:pPr algn="ctr"/>
            <a:r>
              <a:rPr lang="en-US" sz="1600" b="1" dirty="0"/>
              <a:t>$52.91</a:t>
            </a:r>
          </a:p>
        </p:txBody>
      </p:sp>
      <p:graphicFrame>
        <p:nvGraphicFramePr>
          <p:cNvPr id="5" name="Table 4">
            <a:extLst>
              <a:ext uri="{FF2B5EF4-FFF2-40B4-BE49-F238E27FC236}">
                <a16:creationId xmlns:a16="http://schemas.microsoft.com/office/drawing/2014/main" id="{418D0751-BB38-44FE-E998-91953421B484}"/>
              </a:ext>
            </a:extLst>
          </p:cNvPr>
          <p:cNvGraphicFramePr>
            <a:graphicFrameLocks noGrp="1"/>
          </p:cNvGraphicFramePr>
          <p:nvPr>
            <p:extLst>
              <p:ext uri="{D42A27DB-BD31-4B8C-83A1-F6EECF244321}">
                <p14:modId xmlns:p14="http://schemas.microsoft.com/office/powerpoint/2010/main" val="599707932"/>
              </p:ext>
            </p:extLst>
          </p:nvPr>
        </p:nvGraphicFramePr>
        <p:xfrm>
          <a:off x="1565493" y="2983454"/>
          <a:ext cx="7342094" cy="3310666"/>
        </p:xfrm>
        <a:graphic>
          <a:graphicData uri="http://schemas.openxmlformats.org/drawingml/2006/table">
            <a:tbl>
              <a:tblPr firstRow="1" bandRow="1">
                <a:tableStyleId>{5C22544A-7EE6-4342-B048-85BDC9FD1C3A}</a:tableStyleId>
              </a:tblPr>
              <a:tblGrid>
                <a:gridCol w="3671047">
                  <a:extLst>
                    <a:ext uri="{9D8B030D-6E8A-4147-A177-3AD203B41FA5}">
                      <a16:colId xmlns:a16="http://schemas.microsoft.com/office/drawing/2014/main" val="3571482083"/>
                    </a:ext>
                  </a:extLst>
                </a:gridCol>
                <a:gridCol w="3671047">
                  <a:extLst>
                    <a:ext uri="{9D8B030D-6E8A-4147-A177-3AD203B41FA5}">
                      <a16:colId xmlns:a16="http://schemas.microsoft.com/office/drawing/2014/main" val="1670663642"/>
                    </a:ext>
                  </a:extLst>
                </a:gridCol>
              </a:tblGrid>
              <a:tr h="430306">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chart below illustrates the cost per month for various services the Town provides</a:t>
                      </a:r>
                      <a:endParaRPr lang="en-US" sz="1600" dirty="0"/>
                    </a:p>
                  </a:txBody>
                  <a:tcPr anchor="ctr"/>
                </a:tc>
                <a:tc hMerge="1">
                  <a:txBody>
                    <a:bodyPr/>
                    <a:lstStyle/>
                    <a:p>
                      <a:endParaRPr lang="en-US" dirty="0"/>
                    </a:p>
                  </a:txBody>
                  <a:tcPr/>
                </a:tc>
                <a:extLst>
                  <a:ext uri="{0D108BD9-81ED-4DB2-BD59-A6C34878D82A}">
                    <a16:rowId xmlns:a16="http://schemas.microsoft.com/office/drawing/2014/main" val="29690427"/>
                  </a:ext>
                </a:extLst>
              </a:tr>
              <a:tr h="370840">
                <a:tc>
                  <a:txBody>
                    <a:bodyPr/>
                    <a:lstStyle/>
                    <a:p>
                      <a:r>
                        <a:rPr lang="en-US" sz="1100" dirty="0"/>
                        <a:t>General Government: Includes expenditures for administrative functions, clerk and treasurer, Town Board, information, zoning admin and insurances</a:t>
                      </a:r>
                    </a:p>
                    <a:p>
                      <a:pPr algn="r"/>
                      <a:r>
                        <a:rPr lang="en-US" sz="1100" dirty="0"/>
                        <a:t>$0.60</a:t>
                      </a:r>
                    </a:p>
                  </a:txBody>
                  <a:tcPr/>
                </a:tc>
                <a:tc>
                  <a:txBody>
                    <a:bodyPr/>
                    <a:lstStyle/>
                    <a:p>
                      <a:r>
                        <a:rPr lang="en-US" sz="1100" dirty="0"/>
                        <a:t>Public Safety: Includes police and fire services, plus emergency medical services contract for ambulance</a:t>
                      </a:r>
                    </a:p>
                    <a:p>
                      <a:pPr algn="r"/>
                      <a:r>
                        <a:rPr lang="en-US" sz="1100" dirty="0"/>
                        <a:t>$25.84</a:t>
                      </a:r>
                    </a:p>
                  </a:txBody>
                  <a:tcPr/>
                </a:tc>
                <a:extLst>
                  <a:ext uri="{0D108BD9-81ED-4DB2-BD59-A6C34878D82A}">
                    <a16:rowId xmlns:a16="http://schemas.microsoft.com/office/drawing/2014/main" val="2966606363"/>
                  </a:ext>
                </a:extLst>
              </a:tr>
              <a:tr h="370840">
                <a:tc>
                  <a:txBody>
                    <a:bodyPr/>
                    <a:lstStyle/>
                    <a:p>
                      <a:r>
                        <a:rPr lang="en-US" sz="1100" dirty="0"/>
                        <a:t>Public Works: Includes highway maintenance, road improvements, snow removal, solid waste and transfer facility operations</a:t>
                      </a:r>
                    </a:p>
                    <a:p>
                      <a:pPr algn="r"/>
                      <a:r>
                        <a:rPr lang="en-US" sz="1100" dirty="0"/>
                        <a:t>$15.33</a:t>
                      </a:r>
                    </a:p>
                  </a:txBody>
                  <a:tcPr/>
                </a:tc>
                <a:tc>
                  <a:txBody>
                    <a:bodyPr/>
                    <a:lstStyle/>
                    <a:p>
                      <a:r>
                        <a:rPr lang="en-US" sz="1100" dirty="0"/>
                        <a:t>Library: Includes expenses related to the staffing and operations of the Lester Public Library</a:t>
                      </a:r>
                    </a:p>
                    <a:p>
                      <a:endParaRPr lang="en-US" sz="1100" dirty="0"/>
                    </a:p>
                    <a:p>
                      <a:pPr algn="r"/>
                      <a:r>
                        <a:rPr lang="en-US" sz="1100" dirty="0"/>
                        <a:t>$4.30</a:t>
                      </a:r>
                    </a:p>
                  </a:txBody>
                  <a:tcPr/>
                </a:tc>
                <a:extLst>
                  <a:ext uri="{0D108BD9-81ED-4DB2-BD59-A6C34878D82A}">
                    <a16:rowId xmlns:a16="http://schemas.microsoft.com/office/drawing/2014/main" val="4111413525"/>
                  </a:ext>
                </a:extLst>
              </a:tr>
              <a:tr h="370840">
                <a:tc>
                  <a:txBody>
                    <a:bodyPr/>
                    <a:lstStyle/>
                    <a:p>
                      <a:r>
                        <a:rPr lang="en-US" sz="1100" dirty="0"/>
                        <a:t>Rome Town Center: Includes expenses related to the operations, utilities and maintenance cost of the Rome Town Center</a:t>
                      </a:r>
                    </a:p>
                    <a:p>
                      <a:pPr algn="r"/>
                      <a:endParaRPr lang="en-US" sz="1100" dirty="0"/>
                    </a:p>
                    <a:p>
                      <a:pPr algn="r"/>
                      <a:r>
                        <a:rPr lang="en-US" sz="1100" dirty="0"/>
                        <a:t>$3.63</a:t>
                      </a:r>
                    </a:p>
                  </a:txBody>
                  <a:tcPr/>
                </a:tc>
                <a:tc>
                  <a:txBody>
                    <a:bodyPr/>
                    <a:lstStyle/>
                    <a:p>
                      <a:r>
                        <a:rPr lang="en-US" sz="1100" dirty="0"/>
                        <a:t>Building &amp; Grounds and Cemetery: Includes expenditures for Town owned facilities, maintenance of those facilities and care to the Town’s two cemeteries</a:t>
                      </a:r>
                    </a:p>
                    <a:p>
                      <a:pPr algn="r"/>
                      <a:r>
                        <a:rPr lang="en-US" sz="1100" dirty="0"/>
                        <a:t>$2.72</a:t>
                      </a:r>
                    </a:p>
                  </a:txBody>
                  <a:tcPr/>
                </a:tc>
                <a:extLst>
                  <a:ext uri="{0D108BD9-81ED-4DB2-BD59-A6C34878D82A}">
                    <a16:rowId xmlns:a16="http://schemas.microsoft.com/office/drawing/2014/main" val="2742154825"/>
                  </a:ext>
                </a:extLst>
              </a:tr>
              <a:tr h="370840">
                <a:tc gridSpan="2">
                  <a:txBody>
                    <a:bodyPr/>
                    <a:lstStyle/>
                    <a:p>
                      <a:r>
                        <a:rPr lang="en-US" sz="1100" dirty="0"/>
                        <a:t>Parks: Includes expenses related to the development of the Rome Town Center park</a:t>
                      </a:r>
                    </a:p>
                    <a:p>
                      <a:pPr algn="r"/>
                      <a:r>
                        <a:rPr lang="en-US" sz="1100" dirty="0"/>
                        <a:t>$0.50</a:t>
                      </a:r>
                    </a:p>
                  </a:txBody>
                  <a:tcPr/>
                </a:tc>
                <a:tc hMerge="1">
                  <a:txBody>
                    <a:bodyPr/>
                    <a:lstStyle/>
                    <a:p>
                      <a:endParaRPr lang="en-US" sz="1100" dirty="0"/>
                    </a:p>
                  </a:txBody>
                  <a:tcPr/>
                </a:tc>
                <a:extLst>
                  <a:ext uri="{0D108BD9-81ED-4DB2-BD59-A6C34878D82A}">
                    <a16:rowId xmlns:a16="http://schemas.microsoft.com/office/drawing/2014/main" val="497598532"/>
                  </a:ext>
                </a:extLst>
              </a:tr>
            </a:tbl>
          </a:graphicData>
        </a:graphic>
      </p:graphicFrame>
      <p:graphicFrame>
        <p:nvGraphicFramePr>
          <p:cNvPr id="6" name="Table 5">
            <a:extLst>
              <a:ext uri="{FF2B5EF4-FFF2-40B4-BE49-F238E27FC236}">
                <a16:creationId xmlns:a16="http://schemas.microsoft.com/office/drawing/2014/main" id="{77CED18C-56CC-F9E0-EC4D-36AA2E94468E}"/>
              </a:ext>
            </a:extLst>
          </p:cNvPr>
          <p:cNvGraphicFramePr>
            <a:graphicFrameLocks noGrp="1"/>
          </p:cNvGraphicFramePr>
          <p:nvPr>
            <p:extLst>
              <p:ext uri="{D42A27DB-BD31-4B8C-83A1-F6EECF244321}">
                <p14:modId xmlns:p14="http://schemas.microsoft.com/office/powerpoint/2010/main" val="445602196"/>
              </p:ext>
            </p:extLst>
          </p:nvPr>
        </p:nvGraphicFramePr>
        <p:xfrm>
          <a:off x="9403975" y="3898900"/>
          <a:ext cx="2343888" cy="1569720"/>
        </p:xfrm>
        <a:graphic>
          <a:graphicData uri="http://schemas.openxmlformats.org/drawingml/2006/table">
            <a:tbl>
              <a:tblPr firstRow="1" bandRow="1">
                <a:tableStyleId>{5C22544A-7EE6-4342-B048-85BDC9FD1C3A}</a:tableStyleId>
              </a:tblPr>
              <a:tblGrid>
                <a:gridCol w="1171944">
                  <a:extLst>
                    <a:ext uri="{9D8B030D-6E8A-4147-A177-3AD203B41FA5}">
                      <a16:colId xmlns:a16="http://schemas.microsoft.com/office/drawing/2014/main" val="977916734"/>
                    </a:ext>
                  </a:extLst>
                </a:gridCol>
                <a:gridCol w="1171944">
                  <a:extLst>
                    <a:ext uri="{9D8B030D-6E8A-4147-A177-3AD203B41FA5}">
                      <a16:colId xmlns:a16="http://schemas.microsoft.com/office/drawing/2014/main" val="1736608895"/>
                    </a:ext>
                  </a:extLst>
                </a:gridCol>
              </a:tblGrid>
              <a:tr h="370840">
                <a:tc>
                  <a:txBody>
                    <a:bodyPr/>
                    <a:lstStyle/>
                    <a:p>
                      <a:pPr algn="ctr"/>
                      <a:r>
                        <a:rPr lang="en-US" sz="1200" dirty="0">
                          <a:solidFill>
                            <a:schemeClr val="bg1"/>
                          </a:solidFill>
                        </a:rPr>
                        <a:t>Item</a:t>
                      </a:r>
                    </a:p>
                  </a:txBody>
                  <a:tcPr/>
                </a:tc>
                <a:tc>
                  <a:txBody>
                    <a:bodyPr/>
                    <a:lstStyle/>
                    <a:p>
                      <a:pPr algn="ctr"/>
                      <a:r>
                        <a:rPr lang="en-US" sz="1200" b="1" dirty="0"/>
                        <a:t>Monthly Cost**</a:t>
                      </a:r>
                      <a:endParaRPr lang="en-US" sz="1100" b="1" dirty="0"/>
                    </a:p>
                  </a:txBody>
                  <a:tcPr/>
                </a:tc>
                <a:extLst>
                  <a:ext uri="{0D108BD9-81ED-4DB2-BD59-A6C34878D82A}">
                    <a16:rowId xmlns:a16="http://schemas.microsoft.com/office/drawing/2014/main" val="571388743"/>
                  </a:ext>
                </a:extLst>
              </a:tr>
              <a:tr h="370840">
                <a:tc>
                  <a:txBody>
                    <a:bodyPr/>
                    <a:lstStyle/>
                    <a:p>
                      <a:r>
                        <a:rPr lang="en-US" sz="1200" dirty="0"/>
                        <a:t>Housing</a:t>
                      </a:r>
                    </a:p>
                  </a:txBody>
                  <a:tcPr anchor="ctr"/>
                </a:tc>
                <a:tc>
                  <a:txBody>
                    <a:bodyPr/>
                    <a:lstStyle/>
                    <a:p>
                      <a:pPr algn="ctr"/>
                      <a:r>
                        <a:rPr lang="en-US" sz="1200" dirty="0"/>
                        <a:t>$616</a:t>
                      </a:r>
                    </a:p>
                  </a:txBody>
                  <a:tcPr anchor="ctr"/>
                </a:tc>
                <a:extLst>
                  <a:ext uri="{0D108BD9-81ED-4DB2-BD59-A6C34878D82A}">
                    <a16:rowId xmlns:a16="http://schemas.microsoft.com/office/drawing/2014/main" val="2204609711"/>
                  </a:ext>
                </a:extLst>
              </a:tr>
              <a:tr h="370840">
                <a:tc>
                  <a:txBody>
                    <a:bodyPr/>
                    <a:lstStyle/>
                    <a:p>
                      <a:r>
                        <a:rPr lang="en-US" sz="1100" dirty="0"/>
                        <a:t>Transportation</a:t>
                      </a:r>
                    </a:p>
                  </a:txBody>
                  <a:tcPr anchor="ctr"/>
                </a:tc>
                <a:tc>
                  <a:txBody>
                    <a:bodyPr/>
                    <a:lstStyle/>
                    <a:p>
                      <a:pPr algn="ctr"/>
                      <a:r>
                        <a:rPr lang="en-US" sz="1200" dirty="0"/>
                        <a:t>$880</a:t>
                      </a:r>
                    </a:p>
                  </a:txBody>
                  <a:tcPr anchor="ctr"/>
                </a:tc>
                <a:extLst>
                  <a:ext uri="{0D108BD9-81ED-4DB2-BD59-A6C34878D82A}">
                    <a16:rowId xmlns:a16="http://schemas.microsoft.com/office/drawing/2014/main" val="1127566125"/>
                  </a:ext>
                </a:extLst>
              </a:tr>
              <a:tr h="370840">
                <a:tc>
                  <a:txBody>
                    <a:bodyPr/>
                    <a:lstStyle/>
                    <a:p>
                      <a:r>
                        <a:rPr lang="en-US" sz="1100" dirty="0"/>
                        <a:t>Groceries</a:t>
                      </a:r>
                    </a:p>
                  </a:txBody>
                  <a:tcPr anchor="ctr"/>
                </a:tc>
                <a:tc>
                  <a:txBody>
                    <a:bodyPr/>
                    <a:lstStyle/>
                    <a:p>
                      <a:pPr algn="ctr"/>
                      <a:r>
                        <a:rPr lang="en-US" sz="1200" dirty="0"/>
                        <a:t>$315</a:t>
                      </a:r>
                    </a:p>
                  </a:txBody>
                  <a:tcPr anchor="ctr"/>
                </a:tc>
                <a:extLst>
                  <a:ext uri="{0D108BD9-81ED-4DB2-BD59-A6C34878D82A}">
                    <a16:rowId xmlns:a16="http://schemas.microsoft.com/office/drawing/2014/main" val="3639680420"/>
                  </a:ext>
                </a:extLst>
              </a:tr>
            </a:tbl>
          </a:graphicData>
        </a:graphic>
      </p:graphicFrame>
      <p:sp>
        <p:nvSpPr>
          <p:cNvPr id="7" name="TextBox 6">
            <a:extLst>
              <a:ext uri="{FF2B5EF4-FFF2-40B4-BE49-F238E27FC236}">
                <a16:creationId xmlns:a16="http://schemas.microsoft.com/office/drawing/2014/main" id="{486EA03F-911F-7075-A475-AEF131D82602}"/>
              </a:ext>
            </a:extLst>
          </p:cNvPr>
          <p:cNvSpPr txBox="1"/>
          <p:nvPr/>
        </p:nvSpPr>
        <p:spPr>
          <a:xfrm>
            <a:off x="3064392" y="6556562"/>
            <a:ext cx="4344295" cy="215444"/>
          </a:xfrm>
          <a:prstGeom prst="rect">
            <a:avLst/>
          </a:prstGeom>
          <a:noFill/>
        </p:spPr>
        <p:txBody>
          <a:bodyPr wrap="square" rtlCol="0">
            <a:spAutoFit/>
          </a:bodyPr>
          <a:lstStyle/>
          <a:p>
            <a:pPr algn="ctr"/>
            <a:r>
              <a:rPr lang="en-US" sz="800" i="1" dirty="0"/>
              <a:t>**U.S. Census Bureau, 2021 American Community Survey 5-year estimates</a:t>
            </a:r>
          </a:p>
        </p:txBody>
      </p:sp>
      <p:sp>
        <p:nvSpPr>
          <p:cNvPr id="8" name="TextBox 7">
            <a:extLst>
              <a:ext uri="{FF2B5EF4-FFF2-40B4-BE49-F238E27FC236}">
                <a16:creationId xmlns:a16="http://schemas.microsoft.com/office/drawing/2014/main" id="{827FC9CB-6BD4-9BEB-6C47-88030D7EB8D1}"/>
              </a:ext>
            </a:extLst>
          </p:cNvPr>
          <p:cNvSpPr txBox="1"/>
          <p:nvPr/>
        </p:nvSpPr>
        <p:spPr>
          <a:xfrm>
            <a:off x="9619129" y="5499110"/>
            <a:ext cx="2055906" cy="707886"/>
          </a:xfrm>
          <a:prstGeom prst="rect">
            <a:avLst/>
          </a:prstGeom>
          <a:noFill/>
        </p:spPr>
        <p:txBody>
          <a:bodyPr wrap="square" rtlCol="0">
            <a:spAutoFit/>
          </a:bodyPr>
          <a:lstStyle/>
          <a:p>
            <a:r>
              <a:rPr lang="en-US" sz="1000" dirty="0"/>
              <a:t>**Living wage calculation for Adams County, WI – Based on 1 Adult</a:t>
            </a:r>
          </a:p>
          <a:p>
            <a:r>
              <a:rPr lang="en-US" sz="1000" dirty="0">
                <a:hlinkClick r:id="rId3"/>
              </a:rPr>
              <a:t>http://livingwage.mit.edu/</a:t>
            </a:r>
            <a:r>
              <a:rPr lang="en-US" sz="1000" dirty="0"/>
              <a:t> </a:t>
            </a:r>
          </a:p>
        </p:txBody>
      </p:sp>
      <p:sp>
        <p:nvSpPr>
          <p:cNvPr id="4" name="Slide Number Placeholder 3">
            <a:extLst>
              <a:ext uri="{FF2B5EF4-FFF2-40B4-BE49-F238E27FC236}">
                <a16:creationId xmlns:a16="http://schemas.microsoft.com/office/drawing/2014/main" id="{351B8762-B9B0-4240-8B7B-9CD3BF5A222A}"/>
              </a:ext>
            </a:extLst>
          </p:cNvPr>
          <p:cNvSpPr>
            <a:spLocks noGrp="1"/>
          </p:cNvSpPr>
          <p:nvPr>
            <p:ph type="sldNum" sz="quarter" idx="12"/>
          </p:nvPr>
        </p:nvSpPr>
        <p:spPr/>
        <p:txBody>
          <a:bodyPr/>
          <a:lstStyle/>
          <a:p>
            <a:fld id="{7185D89B-3029-4053-8B0F-89BB4426845D}" type="slidenum">
              <a:rPr lang="en-US" smtClean="0"/>
              <a:t>24</a:t>
            </a:fld>
            <a:endParaRPr lang="en-US"/>
          </a:p>
        </p:txBody>
      </p:sp>
      <p:sp>
        <p:nvSpPr>
          <p:cNvPr id="9" name="TextBox 8">
            <a:extLst>
              <a:ext uri="{FF2B5EF4-FFF2-40B4-BE49-F238E27FC236}">
                <a16:creationId xmlns:a16="http://schemas.microsoft.com/office/drawing/2014/main" id="{3719E4C8-FB59-472F-AD76-F3BAA7C84168}"/>
              </a:ext>
            </a:extLst>
          </p:cNvPr>
          <p:cNvSpPr txBox="1"/>
          <p:nvPr/>
        </p:nvSpPr>
        <p:spPr>
          <a:xfrm>
            <a:off x="1835713" y="6341118"/>
            <a:ext cx="6801652" cy="215444"/>
          </a:xfrm>
          <a:prstGeom prst="rect">
            <a:avLst/>
          </a:prstGeom>
          <a:noFill/>
        </p:spPr>
        <p:txBody>
          <a:bodyPr wrap="square" rtlCol="0">
            <a:spAutoFit/>
          </a:bodyPr>
          <a:lstStyle/>
          <a:p>
            <a:r>
              <a:rPr lang="en-US" sz="800" i="1" dirty="0"/>
              <a:t>* This is based on the proposed Town of Rome mill rate and could go down once all numbers are received from the County and State</a:t>
            </a:r>
          </a:p>
        </p:txBody>
      </p:sp>
    </p:spTree>
    <p:extLst>
      <p:ext uri="{BB962C8B-B14F-4D97-AF65-F5344CB8AC3E}">
        <p14:creationId xmlns:p14="http://schemas.microsoft.com/office/powerpoint/2010/main" val="1649332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4F4D0-2D7C-E036-922E-753B5BFFD4CF}"/>
              </a:ext>
            </a:extLst>
          </p:cNvPr>
          <p:cNvSpPr>
            <a:spLocks noGrp="1"/>
          </p:cNvSpPr>
          <p:nvPr>
            <p:ph type="title"/>
          </p:nvPr>
        </p:nvSpPr>
        <p:spPr>
          <a:xfrm>
            <a:off x="2589213" y="3877811"/>
            <a:ext cx="3291634" cy="729622"/>
          </a:xfrm>
        </p:spPr>
        <p:txBody>
          <a:bodyPr>
            <a:normAutofit fontScale="90000"/>
          </a:bodyPr>
          <a:lstStyle/>
          <a:p>
            <a:r>
              <a:rPr lang="en-US" b="1" dirty="0">
                <a:solidFill>
                  <a:schemeClr val="bg2">
                    <a:lumMod val="25000"/>
                  </a:schemeClr>
                </a:solidFill>
              </a:rPr>
              <a:t>Thank you</a:t>
            </a:r>
          </a:p>
        </p:txBody>
      </p:sp>
      <p:sp>
        <p:nvSpPr>
          <p:cNvPr id="3" name="Text Placeholder 2">
            <a:extLst>
              <a:ext uri="{FF2B5EF4-FFF2-40B4-BE49-F238E27FC236}">
                <a16:creationId xmlns:a16="http://schemas.microsoft.com/office/drawing/2014/main" id="{02427ACC-DDFD-B78B-1DCB-BC77ACFC472B}"/>
              </a:ext>
            </a:extLst>
          </p:cNvPr>
          <p:cNvSpPr>
            <a:spLocks noGrp="1"/>
          </p:cNvSpPr>
          <p:nvPr>
            <p:ph type="body" sz="half" idx="2"/>
          </p:nvPr>
        </p:nvSpPr>
        <p:spPr>
          <a:xfrm>
            <a:off x="2589213" y="4679150"/>
            <a:ext cx="2519083" cy="1838191"/>
          </a:xfrm>
        </p:spPr>
        <p:txBody>
          <a:bodyPr/>
          <a:lstStyle/>
          <a:p>
            <a:r>
              <a:rPr lang="en-US" dirty="0"/>
              <a:t>Jason </a:t>
            </a:r>
            <a:r>
              <a:rPr lang="en-US" dirty="0" err="1"/>
              <a:t>Lauby</a:t>
            </a:r>
            <a:endParaRPr lang="en-US" dirty="0"/>
          </a:p>
          <a:p>
            <a:r>
              <a:rPr lang="en-US" dirty="0"/>
              <a:t>715-325-8025</a:t>
            </a:r>
          </a:p>
          <a:p>
            <a:r>
              <a:rPr lang="en-US" dirty="0">
                <a:solidFill>
                  <a:schemeClr val="bg2">
                    <a:lumMod val="25000"/>
                  </a:schemeClr>
                </a:solidFill>
                <a:hlinkClick r:id="rId3">
                  <a:extLst>
                    <a:ext uri="{A12FA001-AC4F-418D-AE19-62706E023703}">
                      <ahyp:hlinkClr xmlns:ahyp="http://schemas.microsoft.com/office/drawing/2018/hyperlinkcolor" val="tx"/>
                    </a:ext>
                  </a:extLst>
                </a:hlinkClick>
              </a:rPr>
              <a:t>lauby@romewi.gov</a:t>
            </a:r>
            <a:endParaRPr lang="en-US" dirty="0">
              <a:solidFill>
                <a:schemeClr val="bg2">
                  <a:lumMod val="25000"/>
                </a:schemeClr>
              </a:solidFill>
            </a:endParaRPr>
          </a:p>
          <a:p>
            <a:r>
              <a:rPr lang="en-US" dirty="0">
                <a:solidFill>
                  <a:schemeClr val="bg2">
                    <a:lumMod val="25000"/>
                  </a:schemeClr>
                </a:solidFill>
                <a:hlinkClick r:id="rId4">
                  <a:extLst>
                    <a:ext uri="{A12FA001-AC4F-418D-AE19-62706E023703}">
                      <ahyp:hlinkClr xmlns:ahyp="http://schemas.microsoft.com/office/drawing/2018/hyperlinkcolor" val="tx"/>
                    </a:ext>
                  </a:extLst>
                </a:hlinkClick>
              </a:rPr>
              <a:t>www.romewi.gov</a:t>
            </a:r>
            <a:r>
              <a:rPr lang="en-US" dirty="0">
                <a:solidFill>
                  <a:schemeClr val="bg2">
                    <a:lumMod val="25000"/>
                  </a:schemeClr>
                </a:solidFill>
              </a:rPr>
              <a:t> </a:t>
            </a:r>
          </a:p>
        </p:txBody>
      </p:sp>
      <p:sp>
        <p:nvSpPr>
          <p:cNvPr id="4" name="TextBox 3">
            <a:extLst>
              <a:ext uri="{FF2B5EF4-FFF2-40B4-BE49-F238E27FC236}">
                <a16:creationId xmlns:a16="http://schemas.microsoft.com/office/drawing/2014/main" id="{6C1833EF-FED2-91CD-EAF1-EF6B22A33997}"/>
              </a:ext>
            </a:extLst>
          </p:cNvPr>
          <p:cNvSpPr txBox="1"/>
          <p:nvPr/>
        </p:nvSpPr>
        <p:spPr>
          <a:xfrm>
            <a:off x="2545976" y="1362634"/>
            <a:ext cx="6884895" cy="1015663"/>
          </a:xfrm>
          <a:prstGeom prst="rect">
            <a:avLst/>
          </a:prstGeom>
          <a:noFill/>
        </p:spPr>
        <p:txBody>
          <a:bodyPr wrap="square" rtlCol="0">
            <a:spAutoFit/>
          </a:bodyPr>
          <a:lstStyle/>
          <a:p>
            <a:r>
              <a:rPr lang="en-US" sz="6000" b="1" dirty="0">
                <a:solidFill>
                  <a:schemeClr val="bg2">
                    <a:lumMod val="25000"/>
                  </a:schemeClr>
                </a:solidFill>
              </a:rPr>
              <a:t>Questions?</a:t>
            </a:r>
          </a:p>
        </p:txBody>
      </p:sp>
      <p:sp>
        <p:nvSpPr>
          <p:cNvPr id="5" name="Slide Number Placeholder 4">
            <a:extLst>
              <a:ext uri="{FF2B5EF4-FFF2-40B4-BE49-F238E27FC236}">
                <a16:creationId xmlns:a16="http://schemas.microsoft.com/office/drawing/2014/main" id="{305D8477-E682-40BF-BC9F-B960BB597BD2}"/>
              </a:ext>
            </a:extLst>
          </p:cNvPr>
          <p:cNvSpPr>
            <a:spLocks noGrp="1"/>
          </p:cNvSpPr>
          <p:nvPr>
            <p:ph type="sldNum" sz="quarter" idx="12"/>
          </p:nvPr>
        </p:nvSpPr>
        <p:spPr/>
        <p:txBody>
          <a:bodyPr/>
          <a:lstStyle/>
          <a:p>
            <a:fld id="{7185D89B-3029-4053-8B0F-89BB4426845D}" type="slidenum">
              <a:rPr lang="en-US" smtClean="0"/>
              <a:t>25</a:t>
            </a:fld>
            <a:endParaRPr lang="en-US"/>
          </a:p>
        </p:txBody>
      </p:sp>
    </p:spTree>
    <p:extLst>
      <p:ext uri="{BB962C8B-B14F-4D97-AF65-F5344CB8AC3E}">
        <p14:creationId xmlns:p14="http://schemas.microsoft.com/office/powerpoint/2010/main" val="1206747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5F56-CE3E-46A1-A2A8-EE02312EABDB}"/>
              </a:ext>
            </a:extLst>
          </p:cNvPr>
          <p:cNvSpPr>
            <a:spLocks noGrp="1"/>
          </p:cNvSpPr>
          <p:nvPr>
            <p:ph type="title"/>
          </p:nvPr>
        </p:nvSpPr>
        <p:spPr>
          <a:xfrm>
            <a:off x="1771885" y="471710"/>
            <a:ext cx="8911687" cy="953678"/>
          </a:xfrm>
        </p:spPr>
        <p:txBody>
          <a:bodyPr anchor="ctr">
            <a:normAutofit/>
          </a:bodyPr>
          <a:lstStyle/>
          <a:p>
            <a:r>
              <a:rPr lang="en-US" sz="4400" b="1" dirty="0">
                <a:solidFill>
                  <a:schemeClr val="bg2">
                    <a:lumMod val="25000"/>
                  </a:schemeClr>
                </a:solidFill>
              </a:rPr>
              <a:t>2024 Major Projects</a:t>
            </a:r>
          </a:p>
        </p:txBody>
      </p:sp>
      <p:sp>
        <p:nvSpPr>
          <p:cNvPr id="3" name="Content Placeholder 2">
            <a:extLst>
              <a:ext uri="{FF2B5EF4-FFF2-40B4-BE49-F238E27FC236}">
                <a16:creationId xmlns:a16="http://schemas.microsoft.com/office/drawing/2014/main" id="{5A1C864E-D948-434D-853C-34E6A812E294}"/>
              </a:ext>
            </a:extLst>
          </p:cNvPr>
          <p:cNvSpPr>
            <a:spLocks noGrp="1"/>
          </p:cNvSpPr>
          <p:nvPr>
            <p:ph idx="1"/>
          </p:nvPr>
        </p:nvSpPr>
        <p:spPr>
          <a:xfrm>
            <a:off x="1768172" y="2034987"/>
            <a:ext cx="8915400" cy="3777622"/>
          </a:xfrm>
        </p:spPr>
        <p:txBody>
          <a:bodyPr/>
          <a:lstStyle/>
          <a:p>
            <a:r>
              <a:rPr lang="en-US" dirty="0"/>
              <a:t>Continued working with WE Energies to complete a 15,193-foot natural gas line main extension on the south west portion of Town and an additional 7,972-foot main extension along Apache Ave</a:t>
            </a:r>
          </a:p>
          <a:p>
            <a:r>
              <a:rPr lang="en-US" dirty="0"/>
              <a:t>Added kayak rentals with the help of Visit Rome at Walden Park.</a:t>
            </a:r>
          </a:p>
          <a:p>
            <a:r>
              <a:rPr lang="en-US" dirty="0"/>
              <a:t>Paved various town roads</a:t>
            </a:r>
          </a:p>
          <a:p>
            <a:r>
              <a:rPr lang="en-US" dirty="0"/>
              <a:t>Made the following improvements to the Rome Town Center with the Wisconsin Economic Development Corporation (WEDC) Vibrant Spaces Grant for $50,000</a:t>
            </a:r>
          </a:p>
          <a:p>
            <a:pPr lvl="1"/>
            <a:r>
              <a:rPr lang="en-US" dirty="0"/>
              <a:t>Added public signage on Alpine Dr</a:t>
            </a:r>
          </a:p>
          <a:p>
            <a:pPr lvl="1"/>
            <a:r>
              <a:rPr lang="en-US" dirty="0"/>
              <a:t>Completion of the Bandshell</a:t>
            </a:r>
          </a:p>
        </p:txBody>
      </p:sp>
      <p:sp>
        <p:nvSpPr>
          <p:cNvPr id="4" name="Slide Number Placeholder 3">
            <a:extLst>
              <a:ext uri="{FF2B5EF4-FFF2-40B4-BE49-F238E27FC236}">
                <a16:creationId xmlns:a16="http://schemas.microsoft.com/office/drawing/2014/main" id="{FF049D34-445F-47E3-8304-80238348EDF8}"/>
              </a:ext>
            </a:extLst>
          </p:cNvPr>
          <p:cNvSpPr>
            <a:spLocks noGrp="1"/>
          </p:cNvSpPr>
          <p:nvPr>
            <p:ph type="sldNum" sz="quarter" idx="12"/>
          </p:nvPr>
        </p:nvSpPr>
        <p:spPr/>
        <p:txBody>
          <a:bodyPr/>
          <a:lstStyle/>
          <a:p>
            <a:fld id="{7185D89B-3029-4053-8B0F-89BB4426845D}" type="slidenum">
              <a:rPr lang="en-US" smtClean="0"/>
              <a:t>3</a:t>
            </a:fld>
            <a:endParaRPr lang="en-US"/>
          </a:p>
        </p:txBody>
      </p:sp>
    </p:spTree>
    <p:extLst>
      <p:ext uri="{BB962C8B-B14F-4D97-AF65-F5344CB8AC3E}">
        <p14:creationId xmlns:p14="http://schemas.microsoft.com/office/powerpoint/2010/main" val="1433156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8845D-1BAD-4544-A257-D1D4EC634AB1}"/>
              </a:ext>
            </a:extLst>
          </p:cNvPr>
          <p:cNvSpPr>
            <a:spLocks noGrp="1"/>
          </p:cNvSpPr>
          <p:nvPr>
            <p:ph type="title"/>
          </p:nvPr>
        </p:nvSpPr>
        <p:spPr>
          <a:xfrm>
            <a:off x="1795066" y="462127"/>
            <a:ext cx="9798809" cy="933444"/>
          </a:xfrm>
        </p:spPr>
        <p:txBody>
          <a:bodyPr anchor="ctr">
            <a:normAutofit/>
          </a:bodyPr>
          <a:lstStyle/>
          <a:p>
            <a:r>
              <a:rPr lang="en-US" sz="4400" b="1" dirty="0">
                <a:solidFill>
                  <a:schemeClr val="bg2">
                    <a:lumMod val="25000"/>
                  </a:schemeClr>
                </a:solidFill>
              </a:rPr>
              <a:t>2024 Major Projects, continued</a:t>
            </a:r>
          </a:p>
        </p:txBody>
      </p:sp>
      <p:sp>
        <p:nvSpPr>
          <p:cNvPr id="3" name="Content Placeholder 2">
            <a:extLst>
              <a:ext uri="{FF2B5EF4-FFF2-40B4-BE49-F238E27FC236}">
                <a16:creationId xmlns:a16="http://schemas.microsoft.com/office/drawing/2014/main" id="{91620423-DB0F-4B25-8F9B-D03C0CF34B26}"/>
              </a:ext>
            </a:extLst>
          </p:cNvPr>
          <p:cNvSpPr>
            <a:spLocks noGrp="1"/>
          </p:cNvSpPr>
          <p:nvPr>
            <p:ph idx="1"/>
          </p:nvPr>
        </p:nvSpPr>
        <p:spPr>
          <a:xfrm>
            <a:off x="1795066" y="1620305"/>
            <a:ext cx="8915400" cy="4308845"/>
          </a:xfrm>
        </p:spPr>
        <p:txBody>
          <a:bodyPr/>
          <a:lstStyle/>
          <a:p>
            <a:r>
              <a:rPr lang="en-US" dirty="0"/>
              <a:t>Reorganized and purchased new compactors for the Transfer Site</a:t>
            </a:r>
          </a:p>
          <a:p>
            <a:r>
              <a:rPr lang="en-US" dirty="0"/>
              <a:t>Welcomed </a:t>
            </a:r>
            <a:r>
              <a:rPr lang="en-US" dirty="0" err="1"/>
              <a:t>Foss’</a:t>
            </a:r>
            <a:r>
              <a:rPr lang="en-US" dirty="0"/>
              <a:t> Garden Center to the community in April 2024</a:t>
            </a:r>
          </a:p>
          <a:p>
            <a:r>
              <a:rPr lang="en-US" dirty="0"/>
              <a:t>Implemented the recommendations from the Human Resources Audit</a:t>
            </a:r>
          </a:p>
          <a:p>
            <a:r>
              <a:rPr lang="en-US" dirty="0"/>
              <a:t>Moved the Rome Water Utility to the main office in the Town Hall to better serve their customers</a:t>
            </a:r>
          </a:p>
          <a:p>
            <a:r>
              <a:rPr lang="en-US" dirty="0"/>
              <a:t>Combined Public Works and the Water Utility</a:t>
            </a:r>
          </a:p>
          <a:p>
            <a:r>
              <a:rPr lang="en-US" dirty="0"/>
              <a:t>Split the Clerk and Treasurer into 2 positions</a:t>
            </a:r>
          </a:p>
          <a:p>
            <a:r>
              <a:rPr lang="en-US" dirty="0"/>
              <a:t>Implemented recommended staff changes in the Organizational Staff Study</a:t>
            </a:r>
          </a:p>
        </p:txBody>
      </p:sp>
      <p:sp>
        <p:nvSpPr>
          <p:cNvPr id="4" name="Slide Number Placeholder 3">
            <a:extLst>
              <a:ext uri="{FF2B5EF4-FFF2-40B4-BE49-F238E27FC236}">
                <a16:creationId xmlns:a16="http://schemas.microsoft.com/office/drawing/2014/main" id="{3833B1A8-8F11-4B9F-9C08-53DE20411A55}"/>
              </a:ext>
            </a:extLst>
          </p:cNvPr>
          <p:cNvSpPr>
            <a:spLocks noGrp="1"/>
          </p:cNvSpPr>
          <p:nvPr>
            <p:ph type="sldNum" sz="quarter" idx="12"/>
          </p:nvPr>
        </p:nvSpPr>
        <p:spPr/>
        <p:txBody>
          <a:bodyPr/>
          <a:lstStyle/>
          <a:p>
            <a:fld id="{7185D89B-3029-4053-8B0F-89BB4426845D}" type="slidenum">
              <a:rPr lang="en-US" smtClean="0"/>
              <a:t>4</a:t>
            </a:fld>
            <a:endParaRPr lang="en-US"/>
          </a:p>
        </p:txBody>
      </p:sp>
    </p:spTree>
    <p:extLst>
      <p:ext uri="{BB962C8B-B14F-4D97-AF65-F5344CB8AC3E}">
        <p14:creationId xmlns:p14="http://schemas.microsoft.com/office/powerpoint/2010/main" val="3436201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90226-54C5-4295-98E2-8AB8EE3CE73A}"/>
              </a:ext>
            </a:extLst>
          </p:cNvPr>
          <p:cNvSpPr>
            <a:spLocks noGrp="1"/>
          </p:cNvSpPr>
          <p:nvPr>
            <p:ph type="title"/>
          </p:nvPr>
        </p:nvSpPr>
        <p:spPr>
          <a:xfrm>
            <a:off x="1782967" y="2775155"/>
            <a:ext cx="8915399" cy="1307690"/>
          </a:xfrm>
        </p:spPr>
        <p:txBody>
          <a:bodyPr>
            <a:normAutofit/>
          </a:bodyPr>
          <a:lstStyle/>
          <a:p>
            <a:r>
              <a:rPr lang="en-US" sz="4400" b="1" dirty="0">
                <a:solidFill>
                  <a:schemeClr val="bg2">
                    <a:lumMod val="25000"/>
                  </a:schemeClr>
                </a:solidFill>
              </a:rPr>
              <a:t>Numbers Overview</a:t>
            </a:r>
          </a:p>
        </p:txBody>
      </p:sp>
      <p:sp>
        <p:nvSpPr>
          <p:cNvPr id="3" name="Content Placeholder 2">
            <a:extLst>
              <a:ext uri="{FF2B5EF4-FFF2-40B4-BE49-F238E27FC236}">
                <a16:creationId xmlns:a16="http://schemas.microsoft.com/office/drawing/2014/main" id="{22B91075-1D76-4525-BEFC-A54D813ED6D8}"/>
              </a:ext>
            </a:extLst>
          </p:cNvPr>
          <p:cNvSpPr>
            <a:spLocks noGrp="1"/>
          </p:cNvSpPr>
          <p:nvPr>
            <p:ph type="body" idx="1"/>
          </p:nvPr>
        </p:nvSpPr>
        <p:spPr>
          <a:xfrm>
            <a:off x="1943753" y="3878916"/>
            <a:ext cx="8915399" cy="2441201"/>
          </a:xfrm>
        </p:spPr>
        <p:txBody>
          <a:bodyPr>
            <a:noAutofit/>
          </a:bodyPr>
          <a:lstStyle/>
          <a:p>
            <a:r>
              <a:rPr lang="en-US" sz="2400" dirty="0"/>
              <a:t>Total Budget</a:t>
            </a:r>
          </a:p>
          <a:p>
            <a:r>
              <a:rPr lang="en-US" sz="2400" dirty="0"/>
              <a:t>Values Overview</a:t>
            </a:r>
          </a:p>
          <a:p>
            <a:r>
              <a:rPr lang="en-US" sz="2400" dirty="0"/>
              <a:t>Tourism TID</a:t>
            </a:r>
          </a:p>
          <a:p>
            <a:r>
              <a:rPr lang="en-US" sz="2400" dirty="0"/>
              <a:t>Proposed Tax Rate Summary</a:t>
            </a:r>
          </a:p>
          <a:p>
            <a:r>
              <a:rPr lang="en-US" sz="2400" dirty="0"/>
              <a:t>Tax Levy Comparison</a:t>
            </a:r>
          </a:p>
        </p:txBody>
      </p:sp>
      <p:sp>
        <p:nvSpPr>
          <p:cNvPr id="4" name="Slide Number Placeholder 3">
            <a:extLst>
              <a:ext uri="{FF2B5EF4-FFF2-40B4-BE49-F238E27FC236}">
                <a16:creationId xmlns:a16="http://schemas.microsoft.com/office/drawing/2014/main" id="{B11B3694-FB54-4C78-9DD2-21E194C18FB0}"/>
              </a:ext>
            </a:extLst>
          </p:cNvPr>
          <p:cNvSpPr>
            <a:spLocks noGrp="1"/>
          </p:cNvSpPr>
          <p:nvPr>
            <p:ph type="sldNum" sz="quarter" idx="12"/>
          </p:nvPr>
        </p:nvSpPr>
        <p:spPr/>
        <p:txBody>
          <a:bodyPr/>
          <a:lstStyle/>
          <a:p>
            <a:fld id="{7185D89B-3029-4053-8B0F-89BB4426845D}" type="slidenum">
              <a:rPr lang="en-US" smtClean="0"/>
              <a:t>5</a:t>
            </a:fld>
            <a:endParaRPr lang="en-US"/>
          </a:p>
        </p:txBody>
      </p:sp>
    </p:spTree>
    <p:extLst>
      <p:ext uri="{BB962C8B-B14F-4D97-AF65-F5344CB8AC3E}">
        <p14:creationId xmlns:p14="http://schemas.microsoft.com/office/powerpoint/2010/main" val="2081363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45ACC-8B7D-4824-B0F7-3C3A17EB1846}"/>
              </a:ext>
            </a:extLst>
          </p:cNvPr>
          <p:cNvSpPr>
            <a:spLocks noGrp="1"/>
          </p:cNvSpPr>
          <p:nvPr>
            <p:ph type="title"/>
          </p:nvPr>
        </p:nvSpPr>
        <p:spPr>
          <a:xfrm>
            <a:off x="1791147" y="650232"/>
            <a:ext cx="8911687" cy="795387"/>
          </a:xfrm>
        </p:spPr>
        <p:txBody>
          <a:bodyPr>
            <a:normAutofit/>
          </a:bodyPr>
          <a:lstStyle/>
          <a:p>
            <a:r>
              <a:rPr lang="en-US" sz="4400" b="1" dirty="0">
                <a:solidFill>
                  <a:schemeClr val="bg2">
                    <a:lumMod val="25000"/>
                  </a:schemeClr>
                </a:solidFill>
              </a:rPr>
              <a:t>TOTAL BUDGET</a:t>
            </a:r>
          </a:p>
        </p:txBody>
      </p:sp>
      <p:grpSp>
        <p:nvGrpSpPr>
          <p:cNvPr id="27" name="Group 26">
            <a:extLst>
              <a:ext uri="{FF2B5EF4-FFF2-40B4-BE49-F238E27FC236}">
                <a16:creationId xmlns:a16="http://schemas.microsoft.com/office/drawing/2014/main" id="{042BC1B1-58F9-41DF-BCAA-3F785CAF5590}"/>
              </a:ext>
            </a:extLst>
          </p:cNvPr>
          <p:cNvGrpSpPr/>
          <p:nvPr/>
        </p:nvGrpSpPr>
        <p:grpSpPr>
          <a:xfrm>
            <a:off x="9828391" y="2706634"/>
            <a:ext cx="1541417" cy="795387"/>
            <a:chOff x="9784848" y="2473230"/>
            <a:chExt cx="1541417" cy="795387"/>
          </a:xfrm>
        </p:grpSpPr>
        <p:sp>
          <p:nvSpPr>
            <p:cNvPr id="23" name="Rectangle: Diagonal Corners Snipped 22">
              <a:extLst>
                <a:ext uri="{FF2B5EF4-FFF2-40B4-BE49-F238E27FC236}">
                  <a16:creationId xmlns:a16="http://schemas.microsoft.com/office/drawing/2014/main" id="{97EF21B1-699B-41DF-A06F-78EA859C291A}"/>
                </a:ext>
              </a:extLst>
            </p:cNvPr>
            <p:cNvSpPr/>
            <p:nvPr/>
          </p:nvSpPr>
          <p:spPr>
            <a:xfrm>
              <a:off x="9784848" y="2473230"/>
              <a:ext cx="1541417" cy="795387"/>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F499475-979A-4137-946E-3E6F7042816D}"/>
                </a:ext>
              </a:extLst>
            </p:cNvPr>
            <p:cNvSpPr txBox="1"/>
            <p:nvPr/>
          </p:nvSpPr>
          <p:spPr>
            <a:xfrm>
              <a:off x="10063522" y="2640091"/>
              <a:ext cx="984068" cy="461665"/>
            </a:xfrm>
            <a:prstGeom prst="rect">
              <a:avLst/>
            </a:prstGeom>
            <a:noFill/>
          </p:spPr>
          <p:txBody>
            <a:bodyPr wrap="square" rtlCol="0">
              <a:spAutoFit/>
            </a:bodyPr>
            <a:lstStyle/>
            <a:p>
              <a:pPr algn="ctr"/>
              <a:r>
                <a:rPr lang="en-US" sz="2400" dirty="0">
                  <a:solidFill>
                    <a:schemeClr val="bg1">
                      <a:lumMod val="95000"/>
                    </a:schemeClr>
                  </a:solidFill>
                </a:rPr>
                <a:t>2022</a:t>
              </a:r>
            </a:p>
          </p:txBody>
        </p:sp>
      </p:grpSp>
      <p:grpSp>
        <p:nvGrpSpPr>
          <p:cNvPr id="26" name="Group 25">
            <a:extLst>
              <a:ext uri="{FF2B5EF4-FFF2-40B4-BE49-F238E27FC236}">
                <a16:creationId xmlns:a16="http://schemas.microsoft.com/office/drawing/2014/main" id="{E3857A6F-5550-4BF7-A23F-E24EABEAD9C0}"/>
              </a:ext>
            </a:extLst>
          </p:cNvPr>
          <p:cNvGrpSpPr/>
          <p:nvPr/>
        </p:nvGrpSpPr>
        <p:grpSpPr>
          <a:xfrm>
            <a:off x="7343861" y="2687823"/>
            <a:ext cx="1541417" cy="795387"/>
            <a:chOff x="7215051" y="2473122"/>
            <a:chExt cx="1541417" cy="795387"/>
          </a:xfrm>
        </p:grpSpPr>
        <p:sp>
          <p:nvSpPr>
            <p:cNvPr id="22" name="Rectangle: Diagonal Corners Snipped 21">
              <a:extLst>
                <a:ext uri="{FF2B5EF4-FFF2-40B4-BE49-F238E27FC236}">
                  <a16:creationId xmlns:a16="http://schemas.microsoft.com/office/drawing/2014/main" id="{7A2ACCB8-5506-4569-9F49-5A4F63255469}"/>
                </a:ext>
              </a:extLst>
            </p:cNvPr>
            <p:cNvSpPr/>
            <p:nvPr/>
          </p:nvSpPr>
          <p:spPr>
            <a:xfrm>
              <a:off x="7215051" y="2473122"/>
              <a:ext cx="1541417" cy="795387"/>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A15F849-A18B-42FA-ABE9-873AD2CBC5BE}"/>
                </a:ext>
              </a:extLst>
            </p:cNvPr>
            <p:cNvSpPr txBox="1"/>
            <p:nvPr/>
          </p:nvSpPr>
          <p:spPr>
            <a:xfrm>
              <a:off x="7493725" y="2639983"/>
              <a:ext cx="984068" cy="461665"/>
            </a:xfrm>
            <a:prstGeom prst="rect">
              <a:avLst/>
            </a:prstGeom>
            <a:noFill/>
          </p:spPr>
          <p:txBody>
            <a:bodyPr wrap="square" rtlCol="0">
              <a:spAutoFit/>
            </a:bodyPr>
            <a:lstStyle/>
            <a:p>
              <a:pPr algn="ctr"/>
              <a:r>
                <a:rPr lang="en-US" sz="2400" dirty="0">
                  <a:solidFill>
                    <a:schemeClr val="bg1">
                      <a:lumMod val="95000"/>
                    </a:schemeClr>
                  </a:solidFill>
                </a:rPr>
                <a:t>2023</a:t>
              </a:r>
            </a:p>
          </p:txBody>
        </p:sp>
      </p:grpSp>
      <p:grpSp>
        <p:nvGrpSpPr>
          <p:cNvPr id="25" name="Group 24">
            <a:extLst>
              <a:ext uri="{FF2B5EF4-FFF2-40B4-BE49-F238E27FC236}">
                <a16:creationId xmlns:a16="http://schemas.microsoft.com/office/drawing/2014/main" id="{B252F280-9207-4232-BFF5-0E3F22AD4477}"/>
              </a:ext>
            </a:extLst>
          </p:cNvPr>
          <p:cNvGrpSpPr/>
          <p:nvPr/>
        </p:nvGrpSpPr>
        <p:grpSpPr>
          <a:xfrm>
            <a:off x="4802724" y="2705240"/>
            <a:ext cx="1541417" cy="795387"/>
            <a:chOff x="4705573" y="2473122"/>
            <a:chExt cx="1541417" cy="795387"/>
          </a:xfrm>
        </p:grpSpPr>
        <p:sp>
          <p:nvSpPr>
            <p:cNvPr id="21" name="Rectangle: Diagonal Corners Snipped 20">
              <a:extLst>
                <a:ext uri="{FF2B5EF4-FFF2-40B4-BE49-F238E27FC236}">
                  <a16:creationId xmlns:a16="http://schemas.microsoft.com/office/drawing/2014/main" id="{F253F48B-1B8A-4811-B07A-35EF92CD4D07}"/>
                </a:ext>
              </a:extLst>
            </p:cNvPr>
            <p:cNvSpPr/>
            <p:nvPr/>
          </p:nvSpPr>
          <p:spPr>
            <a:xfrm>
              <a:off x="4705573" y="2473122"/>
              <a:ext cx="1541417" cy="795387"/>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9B220DF-14F2-4ADF-8C20-497D1542D034}"/>
                </a:ext>
              </a:extLst>
            </p:cNvPr>
            <p:cNvSpPr txBox="1"/>
            <p:nvPr/>
          </p:nvSpPr>
          <p:spPr>
            <a:xfrm>
              <a:off x="4984247" y="2639983"/>
              <a:ext cx="984068" cy="461665"/>
            </a:xfrm>
            <a:prstGeom prst="rect">
              <a:avLst/>
            </a:prstGeom>
            <a:noFill/>
          </p:spPr>
          <p:txBody>
            <a:bodyPr wrap="square" rtlCol="0">
              <a:spAutoFit/>
            </a:bodyPr>
            <a:lstStyle/>
            <a:p>
              <a:pPr algn="ctr"/>
              <a:r>
                <a:rPr lang="en-US" sz="2400" dirty="0">
                  <a:solidFill>
                    <a:schemeClr val="bg1">
                      <a:lumMod val="95000"/>
                    </a:schemeClr>
                  </a:solidFill>
                </a:rPr>
                <a:t>2024</a:t>
              </a:r>
            </a:p>
          </p:txBody>
        </p:sp>
      </p:grpSp>
      <p:grpSp>
        <p:nvGrpSpPr>
          <p:cNvPr id="24" name="Group 23">
            <a:extLst>
              <a:ext uri="{FF2B5EF4-FFF2-40B4-BE49-F238E27FC236}">
                <a16:creationId xmlns:a16="http://schemas.microsoft.com/office/drawing/2014/main" id="{5B030C03-4276-4B8B-9883-C561AF072BB4}"/>
              </a:ext>
            </a:extLst>
          </p:cNvPr>
          <p:cNvGrpSpPr/>
          <p:nvPr/>
        </p:nvGrpSpPr>
        <p:grpSpPr>
          <a:xfrm>
            <a:off x="2341731" y="2703954"/>
            <a:ext cx="1541417" cy="795387"/>
            <a:chOff x="2377440" y="2473234"/>
            <a:chExt cx="1541417" cy="795387"/>
          </a:xfrm>
        </p:grpSpPr>
        <p:sp>
          <p:nvSpPr>
            <p:cNvPr id="20" name="Rectangle: Diagonal Corners Snipped 19">
              <a:extLst>
                <a:ext uri="{FF2B5EF4-FFF2-40B4-BE49-F238E27FC236}">
                  <a16:creationId xmlns:a16="http://schemas.microsoft.com/office/drawing/2014/main" id="{34DC2C9D-F89A-42A3-AA6B-EC8F25EEE86A}"/>
                </a:ext>
              </a:extLst>
            </p:cNvPr>
            <p:cNvSpPr/>
            <p:nvPr/>
          </p:nvSpPr>
          <p:spPr>
            <a:xfrm>
              <a:off x="2377440" y="2473234"/>
              <a:ext cx="1541417" cy="795387"/>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B6145F62-F5DA-4EA3-A9C4-6D922B2C7AAA}"/>
                </a:ext>
              </a:extLst>
            </p:cNvPr>
            <p:cNvSpPr txBox="1"/>
            <p:nvPr/>
          </p:nvSpPr>
          <p:spPr>
            <a:xfrm>
              <a:off x="2656114" y="2640095"/>
              <a:ext cx="984068" cy="461665"/>
            </a:xfrm>
            <a:prstGeom prst="rect">
              <a:avLst/>
            </a:prstGeom>
            <a:noFill/>
          </p:spPr>
          <p:txBody>
            <a:bodyPr wrap="square" rtlCol="0">
              <a:spAutoFit/>
            </a:bodyPr>
            <a:lstStyle/>
            <a:p>
              <a:pPr algn="ctr"/>
              <a:r>
                <a:rPr lang="en-US" sz="2400" dirty="0">
                  <a:solidFill>
                    <a:schemeClr val="bg1">
                      <a:lumMod val="95000"/>
                    </a:schemeClr>
                  </a:solidFill>
                </a:rPr>
                <a:t>2025</a:t>
              </a:r>
            </a:p>
          </p:txBody>
        </p:sp>
      </p:grpSp>
      <p:sp>
        <p:nvSpPr>
          <p:cNvPr id="15" name="TextBox 14">
            <a:extLst>
              <a:ext uri="{FF2B5EF4-FFF2-40B4-BE49-F238E27FC236}">
                <a16:creationId xmlns:a16="http://schemas.microsoft.com/office/drawing/2014/main" id="{AA0BAFDD-5F7C-43A0-BCC3-EABAB7B894FF}"/>
              </a:ext>
            </a:extLst>
          </p:cNvPr>
          <p:cNvSpPr txBox="1"/>
          <p:nvPr/>
        </p:nvSpPr>
        <p:spPr>
          <a:xfrm>
            <a:off x="9601968" y="4084320"/>
            <a:ext cx="1994263" cy="1477328"/>
          </a:xfrm>
          <a:prstGeom prst="rect">
            <a:avLst/>
          </a:prstGeom>
          <a:noFill/>
        </p:spPr>
        <p:txBody>
          <a:bodyPr wrap="square" rtlCol="0">
            <a:spAutoFit/>
          </a:bodyPr>
          <a:lstStyle/>
          <a:p>
            <a:pPr algn="ctr"/>
            <a:r>
              <a:rPr lang="en-US" dirty="0">
                <a:solidFill>
                  <a:schemeClr val="tx2">
                    <a:lumMod val="75000"/>
                  </a:schemeClr>
                </a:solidFill>
              </a:rPr>
              <a:t>$6,798,123</a:t>
            </a:r>
          </a:p>
          <a:p>
            <a:pPr algn="ctr"/>
            <a:r>
              <a:rPr lang="en-US" dirty="0">
                <a:solidFill>
                  <a:schemeClr val="tx2">
                    <a:lumMod val="75000"/>
                  </a:schemeClr>
                </a:solidFill>
              </a:rPr>
              <a:t>Total Budget</a:t>
            </a:r>
          </a:p>
          <a:p>
            <a:pPr algn="ctr"/>
            <a:endParaRPr lang="en-US" dirty="0">
              <a:solidFill>
                <a:schemeClr val="tx2">
                  <a:lumMod val="75000"/>
                </a:schemeClr>
              </a:solidFill>
            </a:endParaRPr>
          </a:p>
          <a:p>
            <a:pPr algn="ctr"/>
            <a:r>
              <a:rPr lang="en-US" dirty="0">
                <a:solidFill>
                  <a:schemeClr val="tx2">
                    <a:lumMod val="75000"/>
                  </a:schemeClr>
                </a:solidFill>
              </a:rPr>
              <a:t>$3,423,067</a:t>
            </a:r>
          </a:p>
          <a:p>
            <a:pPr algn="ctr"/>
            <a:r>
              <a:rPr lang="en-US" dirty="0">
                <a:solidFill>
                  <a:schemeClr val="tx2">
                    <a:lumMod val="75000"/>
                  </a:schemeClr>
                </a:solidFill>
              </a:rPr>
              <a:t>Levy</a:t>
            </a:r>
          </a:p>
        </p:txBody>
      </p:sp>
      <p:sp>
        <p:nvSpPr>
          <p:cNvPr id="16" name="TextBox 15">
            <a:extLst>
              <a:ext uri="{FF2B5EF4-FFF2-40B4-BE49-F238E27FC236}">
                <a16:creationId xmlns:a16="http://schemas.microsoft.com/office/drawing/2014/main" id="{2A4174E0-CB6C-4A56-B59E-BF50EEA47130}"/>
              </a:ext>
            </a:extLst>
          </p:cNvPr>
          <p:cNvSpPr txBox="1"/>
          <p:nvPr/>
        </p:nvSpPr>
        <p:spPr>
          <a:xfrm>
            <a:off x="7117438" y="4110442"/>
            <a:ext cx="1994263" cy="1477328"/>
          </a:xfrm>
          <a:prstGeom prst="rect">
            <a:avLst/>
          </a:prstGeom>
          <a:noFill/>
        </p:spPr>
        <p:txBody>
          <a:bodyPr wrap="square" rtlCol="0">
            <a:spAutoFit/>
          </a:bodyPr>
          <a:lstStyle/>
          <a:p>
            <a:pPr algn="ctr"/>
            <a:r>
              <a:rPr lang="en-US" dirty="0">
                <a:solidFill>
                  <a:schemeClr val="tx2">
                    <a:lumMod val="75000"/>
                  </a:schemeClr>
                </a:solidFill>
              </a:rPr>
              <a:t>$8,207,566</a:t>
            </a:r>
          </a:p>
          <a:p>
            <a:pPr algn="ctr"/>
            <a:r>
              <a:rPr lang="en-US" dirty="0">
                <a:solidFill>
                  <a:schemeClr val="tx2">
                    <a:lumMod val="75000"/>
                  </a:schemeClr>
                </a:solidFill>
              </a:rPr>
              <a:t>Total Budget</a:t>
            </a:r>
          </a:p>
          <a:p>
            <a:pPr algn="ctr"/>
            <a:endParaRPr lang="en-US" dirty="0">
              <a:solidFill>
                <a:schemeClr val="tx2">
                  <a:lumMod val="75000"/>
                </a:schemeClr>
              </a:solidFill>
            </a:endParaRPr>
          </a:p>
          <a:p>
            <a:pPr algn="ctr"/>
            <a:r>
              <a:rPr lang="en-US" dirty="0">
                <a:solidFill>
                  <a:schemeClr val="tx2">
                    <a:lumMod val="75000"/>
                  </a:schemeClr>
                </a:solidFill>
              </a:rPr>
              <a:t>$3,631,459</a:t>
            </a:r>
          </a:p>
          <a:p>
            <a:pPr algn="ctr"/>
            <a:r>
              <a:rPr lang="en-US" dirty="0">
                <a:solidFill>
                  <a:schemeClr val="tx2">
                    <a:lumMod val="75000"/>
                  </a:schemeClr>
                </a:solidFill>
              </a:rPr>
              <a:t>Levy</a:t>
            </a:r>
          </a:p>
        </p:txBody>
      </p:sp>
      <p:sp>
        <p:nvSpPr>
          <p:cNvPr id="17" name="TextBox 16">
            <a:extLst>
              <a:ext uri="{FF2B5EF4-FFF2-40B4-BE49-F238E27FC236}">
                <a16:creationId xmlns:a16="http://schemas.microsoft.com/office/drawing/2014/main" id="{62E41173-21B8-4BA6-A675-8F8C1AF04C2A}"/>
              </a:ext>
            </a:extLst>
          </p:cNvPr>
          <p:cNvSpPr txBox="1"/>
          <p:nvPr/>
        </p:nvSpPr>
        <p:spPr>
          <a:xfrm>
            <a:off x="4576301" y="4084320"/>
            <a:ext cx="1994263" cy="1477328"/>
          </a:xfrm>
          <a:prstGeom prst="rect">
            <a:avLst/>
          </a:prstGeom>
          <a:noFill/>
        </p:spPr>
        <p:txBody>
          <a:bodyPr wrap="square" rtlCol="0">
            <a:spAutoFit/>
          </a:bodyPr>
          <a:lstStyle/>
          <a:p>
            <a:pPr algn="ctr"/>
            <a:r>
              <a:rPr lang="en-US" dirty="0">
                <a:solidFill>
                  <a:schemeClr val="tx2">
                    <a:lumMod val="75000"/>
                  </a:schemeClr>
                </a:solidFill>
              </a:rPr>
              <a:t>$10,938,224</a:t>
            </a:r>
          </a:p>
          <a:p>
            <a:pPr algn="ctr"/>
            <a:r>
              <a:rPr lang="en-US" dirty="0">
                <a:solidFill>
                  <a:schemeClr val="tx2">
                    <a:lumMod val="75000"/>
                  </a:schemeClr>
                </a:solidFill>
              </a:rPr>
              <a:t>Total Budget</a:t>
            </a:r>
          </a:p>
          <a:p>
            <a:pPr algn="ctr"/>
            <a:endParaRPr lang="en-US" dirty="0">
              <a:solidFill>
                <a:schemeClr val="tx2">
                  <a:lumMod val="75000"/>
                </a:schemeClr>
              </a:solidFill>
            </a:endParaRPr>
          </a:p>
          <a:p>
            <a:pPr algn="ctr"/>
            <a:r>
              <a:rPr lang="en-US" dirty="0">
                <a:solidFill>
                  <a:schemeClr val="tx2">
                    <a:lumMod val="75000"/>
                  </a:schemeClr>
                </a:solidFill>
              </a:rPr>
              <a:t>$3,779,699</a:t>
            </a:r>
          </a:p>
          <a:p>
            <a:pPr algn="ctr"/>
            <a:r>
              <a:rPr lang="en-US" dirty="0">
                <a:solidFill>
                  <a:schemeClr val="tx2">
                    <a:lumMod val="75000"/>
                  </a:schemeClr>
                </a:solidFill>
              </a:rPr>
              <a:t>Levy</a:t>
            </a:r>
          </a:p>
        </p:txBody>
      </p:sp>
      <p:sp>
        <p:nvSpPr>
          <p:cNvPr id="18" name="TextBox 17">
            <a:extLst>
              <a:ext uri="{FF2B5EF4-FFF2-40B4-BE49-F238E27FC236}">
                <a16:creationId xmlns:a16="http://schemas.microsoft.com/office/drawing/2014/main" id="{2C6A7BFA-8D8E-4B84-9EA6-6DD486388C66}"/>
              </a:ext>
            </a:extLst>
          </p:cNvPr>
          <p:cNvSpPr txBox="1"/>
          <p:nvPr/>
        </p:nvSpPr>
        <p:spPr>
          <a:xfrm>
            <a:off x="2115308" y="4110442"/>
            <a:ext cx="1994263" cy="1477328"/>
          </a:xfrm>
          <a:prstGeom prst="rect">
            <a:avLst/>
          </a:prstGeom>
          <a:noFill/>
        </p:spPr>
        <p:txBody>
          <a:bodyPr wrap="square" rtlCol="0">
            <a:spAutoFit/>
          </a:bodyPr>
          <a:lstStyle/>
          <a:p>
            <a:pPr algn="ctr"/>
            <a:r>
              <a:rPr lang="en-US" dirty="0">
                <a:solidFill>
                  <a:schemeClr val="tx2">
                    <a:lumMod val="75000"/>
                  </a:schemeClr>
                </a:solidFill>
              </a:rPr>
              <a:t>$13,502,691</a:t>
            </a:r>
          </a:p>
          <a:p>
            <a:pPr algn="ctr"/>
            <a:r>
              <a:rPr lang="en-US" dirty="0">
                <a:solidFill>
                  <a:schemeClr val="tx2">
                    <a:lumMod val="75000"/>
                  </a:schemeClr>
                </a:solidFill>
              </a:rPr>
              <a:t>Total Budget</a:t>
            </a:r>
          </a:p>
          <a:p>
            <a:pPr algn="ctr"/>
            <a:endParaRPr lang="en-US" dirty="0">
              <a:solidFill>
                <a:schemeClr val="tx2">
                  <a:lumMod val="75000"/>
                </a:schemeClr>
              </a:solidFill>
            </a:endParaRPr>
          </a:p>
          <a:p>
            <a:pPr algn="ctr"/>
            <a:r>
              <a:rPr lang="en-US" dirty="0">
                <a:solidFill>
                  <a:schemeClr val="tx2">
                    <a:lumMod val="75000"/>
                  </a:schemeClr>
                </a:solidFill>
              </a:rPr>
              <a:t>$3,890,559</a:t>
            </a:r>
          </a:p>
          <a:p>
            <a:pPr algn="ctr"/>
            <a:r>
              <a:rPr lang="en-US" dirty="0">
                <a:solidFill>
                  <a:schemeClr val="tx2">
                    <a:lumMod val="75000"/>
                  </a:schemeClr>
                </a:solidFill>
              </a:rPr>
              <a:t>Levy</a:t>
            </a:r>
          </a:p>
        </p:txBody>
      </p:sp>
      <p:sp>
        <p:nvSpPr>
          <p:cNvPr id="19" name="Slide Number Placeholder 18">
            <a:extLst>
              <a:ext uri="{FF2B5EF4-FFF2-40B4-BE49-F238E27FC236}">
                <a16:creationId xmlns:a16="http://schemas.microsoft.com/office/drawing/2014/main" id="{1534975D-56E2-46D2-9DFD-26D25D4BDF72}"/>
              </a:ext>
            </a:extLst>
          </p:cNvPr>
          <p:cNvSpPr>
            <a:spLocks noGrp="1"/>
          </p:cNvSpPr>
          <p:nvPr>
            <p:ph type="sldNum" sz="quarter" idx="12"/>
          </p:nvPr>
        </p:nvSpPr>
        <p:spPr/>
        <p:txBody>
          <a:bodyPr/>
          <a:lstStyle/>
          <a:p>
            <a:fld id="{7185D89B-3029-4053-8B0F-89BB4426845D}" type="slidenum">
              <a:rPr lang="en-US" smtClean="0"/>
              <a:t>6</a:t>
            </a:fld>
            <a:endParaRPr lang="en-US"/>
          </a:p>
        </p:txBody>
      </p:sp>
    </p:spTree>
    <p:extLst>
      <p:ext uri="{BB962C8B-B14F-4D97-AF65-F5344CB8AC3E}">
        <p14:creationId xmlns:p14="http://schemas.microsoft.com/office/powerpoint/2010/main" val="1053751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93D38-0F49-4CD3-A485-96374F4701B8}"/>
              </a:ext>
            </a:extLst>
          </p:cNvPr>
          <p:cNvSpPr>
            <a:spLocks noGrp="1"/>
          </p:cNvSpPr>
          <p:nvPr>
            <p:ph type="title"/>
          </p:nvPr>
        </p:nvSpPr>
        <p:spPr>
          <a:xfrm>
            <a:off x="1809282" y="468215"/>
            <a:ext cx="8911687" cy="786679"/>
          </a:xfrm>
        </p:spPr>
        <p:txBody>
          <a:bodyPr anchor="ctr">
            <a:normAutofit/>
          </a:bodyPr>
          <a:lstStyle/>
          <a:p>
            <a:r>
              <a:rPr lang="en-US" sz="4400" b="1" dirty="0">
                <a:solidFill>
                  <a:schemeClr val="bg2">
                    <a:lumMod val="25000"/>
                  </a:schemeClr>
                </a:solidFill>
              </a:rPr>
              <a:t>Values Overview</a:t>
            </a:r>
          </a:p>
        </p:txBody>
      </p:sp>
      <p:sp>
        <p:nvSpPr>
          <p:cNvPr id="3" name="Content Placeholder 2">
            <a:extLst>
              <a:ext uri="{FF2B5EF4-FFF2-40B4-BE49-F238E27FC236}">
                <a16:creationId xmlns:a16="http://schemas.microsoft.com/office/drawing/2014/main" id="{D61430FF-366E-4CB9-BFF2-A04D4BFEBF5E}"/>
              </a:ext>
            </a:extLst>
          </p:cNvPr>
          <p:cNvSpPr>
            <a:spLocks noGrp="1"/>
          </p:cNvSpPr>
          <p:nvPr>
            <p:ph idx="1"/>
          </p:nvPr>
        </p:nvSpPr>
        <p:spPr>
          <a:xfrm>
            <a:off x="1809282" y="1608268"/>
            <a:ext cx="8915400" cy="4458788"/>
          </a:xfrm>
        </p:spPr>
        <p:txBody>
          <a:bodyPr/>
          <a:lstStyle/>
          <a:p>
            <a:r>
              <a:rPr lang="en-US" b="1" dirty="0"/>
              <a:t>2024 ASSESSED VALUE			$1,450,483,700</a:t>
            </a:r>
            <a:endParaRPr lang="en-US" dirty="0"/>
          </a:p>
          <a:p>
            <a:pPr lvl="1"/>
            <a:r>
              <a:rPr lang="en-US" sz="1800" dirty="0"/>
              <a:t>2023						$1,409,160,500</a:t>
            </a:r>
          </a:p>
          <a:p>
            <a:pPr lvl="1"/>
            <a:r>
              <a:rPr lang="en-US" sz="1800" dirty="0"/>
              <a:t>2022						$   738,962,500</a:t>
            </a:r>
          </a:p>
          <a:p>
            <a:pPr lvl="1"/>
            <a:endParaRPr lang="en-US" sz="1800" dirty="0"/>
          </a:p>
          <a:p>
            <a:r>
              <a:rPr lang="en-US" b="1" dirty="0"/>
              <a:t>2024 EQUILIZED VALUE		$1,529,405,200</a:t>
            </a:r>
          </a:p>
          <a:p>
            <a:pPr lvl="1"/>
            <a:r>
              <a:rPr lang="en-US" sz="1800" dirty="0"/>
              <a:t>2023						$1,382,105,400</a:t>
            </a:r>
          </a:p>
          <a:p>
            <a:pPr lvl="1"/>
            <a:r>
              <a:rPr lang="en-US" sz="1800" dirty="0"/>
              <a:t>2022						$1,023,433,700</a:t>
            </a:r>
          </a:p>
          <a:p>
            <a:pPr lvl="1"/>
            <a:endParaRPr lang="en-US" sz="1800" dirty="0"/>
          </a:p>
          <a:p>
            <a:r>
              <a:rPr lang="en-US" b="1" dirty="0"/>
              <a:t>2024 NET NEW GROWTH		3.13%</a:t>
            </a:r>
          </a:p>
          <a:p>
            <a:pPr lvl="1"/>
            <a:r>
              <a:rPr lang="en-US" sz="1800" dirty="0"/>
              <a:t>2023						4.89%</a:t>
            </a:r>
          </a:p>
          <a:p>
            <a:pPr lvl="1"/>
            <a:r>
              <a:rPr lang="en-US" sz="1800" dirty="0"/>
              <a:t>2022						7.19%</a:t>
            </a:r>
          </a:p>
        </p:txBody>
      </p:sp>
      <p:sp>
        <p:nvSpPr>
          <p:cNvPr id="4" name="Slide Number Placeholder 3">
            <a:extLst>
              <a:ext uri="{FF2B5EF4-FFF2-40B4-BE49-F238E27FC236}">
                <a16:creationId xmlns:a16="http://schemas.microsoft.com/office/drawing/2014/main" id="{8F45F736-7C6C-4233-BA5D-7FC1883FD0A8}"/>
              </a:ext>
            </a:extLst>
          </p:cNvPr>
          <p:cNvSpPr>
            <a:spLocks noGrp="1"/>
          </p:cNvSpPr>
          <p:nvPr>
            <p:ph type="sldNum" sz="quarter" idx="12"/>
          </p:nvPr>
        </p:nvSpPr>
        <p:spPr/>
        <p:txBody>
          <a:bodyPr/>
          <a:lstStyle/>
          <a:p>
            <a:fld id="{7185D89B-3029-4053-8B0F-89BB4426845D}" type="slidenum">
              <a:rPr lang="en-US" smtClean="0"/>
              <a:t>7</a:t>
            </a:fld>
            <a:endParaRPr lang="en-US"/>
          </a:p>
        </p:txBody>
      </p:sp>
    </p:spTree>
    <p:extLst>
      <p:ext uri="{BB962C8B-B14F-4D97-AF65-F5344CB8AC3E}">
        <p14:creationId xmlns:p14="http://schemas.microsoft.com/office/powerpoint/2010/main" val="3805797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AB936-E962-43BF-B602-EB44ABD008BC}"/>
              </a:ext>
            </a:extLst>
          </p:cNvPr>
          <p:cNvSpPr>
            <a:spLocks noGrp="1"/>
          </p:cNvSpPr>
          <p:nvPr>
            <p:ph type="title"/>
          </p:nvPr>
        </p:nvSpPr>
        <p:spPr>
          <a:xfrm>
            <a:off x="1782388" y="503748"/>
            <a:ext cx="8911687" cy="886059"/>
          </a:xfrm>
        </p:spPr>
        <p:txBody>
          <a:bodyPr anchor="ctr">
            <a:normAutofit/>
          </a:bodyPr>
          <a:lstStyle/>
          <a:p>
            <a:r>
              <a:rPr lang="en-US" sz="4400" b="1" dirty="0">
                <a:solidFill>
                  <a:schemeClr val="bg2">
                    <a:lumMod val="25000"/>
                  </a:schemeClr>
                </a:solidFill>
              </a:rPr>
              <a:t>TOURISM TID</a:t>
            </a:r>
          </a:p>
        </p:txBody>
      </p:sp>
      <p:sp>
        <p:nvSpPr>
          <p:cNvPr id="3" name="Content Placeholder 2">
            <a:extLst>
              <a:ext uri="{FF2B5EF4-FFF2-40B4-BE49-F238E27FC236}">
                <a16:creationId xmlns:a16="http://schemas.microsoft.com/office/drawing/2014/main" id="{B568F328-36F7-41B7-AAAC-081E24A45196}"/>
              </a:ext>
            </a:extLst>
          </p:cNvPr>
          <p:cNvSpPr>
            <a:spLocks noGrp="1"/>
          </p:cNvSpPr>
          <p:nvPr>
            <p:ph idx="1"/>
          </p:nvPr>
        </p:nvSpPr>
        <p:spPr>
          <a:xfrm>
            <a:off x="1782388" y="1613647"/>
            <a:ext cx="8915400" cy="3777622"/>
          </a:xfrm>
        </p:spPr>
        <p:txBody>
          <a:bodyPr/>
          <a:lstStyle/>
          <a:p>
            <a:r>
              <a:rPr lang="en-US" b="1" dirty="0"/>
              <a:t>2024 CURRENT VALUE			$131,454,600</a:t>
            </a:r>
          </a:p>
          <a:p>
            <a:pPr lvl="1"/>
            <a:r>
              <a:rPr lang="en-US" sz="1800" dirty="0"/>
              <a:t>2023						$  82,539,900</a:t>
            </a:r>
          </a:p>
          <a:p>
            <a:pPr lvl="1"/>
            <a:r>
              <a:rPr lang="en-US" sz="1800" dirty="0"/>
              <a:t>2022						$  81,896,500</a:t>
            </a:r>
          </a:p>
          <a:p>
            <a:r>
              <a:rPr lang="en-US" dirty="0"/>
              <a:t>Equalized TID Value Increment is removed from the Town’s Equalized Valuation</a:t>
            </a:r>
          </a:p>
          <a:p>
            <a:pPr lvl="1"/>
            <a:r>
              <a:rPr lang="en-US" sz="1800" dirty="0"/>
              <a:t>Equalized TID Value = Current Year TID Value – TID Base Value</a:t>
            </a:r>
          </a:p>
          <a:p>
            <a:pPr lvl="1"/>
            <a:r>
              <a:rPr lang="en-US" sz="1800" dirty="0"/>
              <a:t>$131,454,600 - $1,249,400 = $130,205,200</a:t>
            </a:r>
          </a:p>
          <a:p>
            <a:r>
              <a:rPr lang="en-US" dirty="0"/>
              <a:t>Tax Increment from the TID is estimated at approximately $1,959,687</a:t>
            </a:r>
          </a:p>
          <a:p>
            <a:r>
              <a:rPr lang="en-US" dirty="0"/>
              <a:t>TID Current Value is ahead of 2015 projection and is scheduled to terminate in 2030</a:t>
            </a:r>
          </a:p>
        </p:txBody>
      </p:sp>
      <p:sp>
        <p:nvSpPr>
          <p:cNvPr id="4" name="Slide Number Placeholder 3">
            <a:extLst>
              <a:ext uri="{FF2B5EF4-FFF2-40B4-BE49-F238E27FC236}">
                <a16:creationId xmlns:a16="http://schemas.microsoft.com/office/drawing/2014/main" id="{27DEFB74-4EAE-4857-8D33-38DF42942DF6}"/>
              </a:ext>
            </a:extLst>
          </p:cNvPr>
          <p:cNvSpPr>
            <a:spLocks noGrp="1"/>
          </p:cNvSpPr>
          <p:nvPr>
            <p:ph type="sldNum" sz="quarter" idx="12"/>
          </p:nvPr>
        </p:nvSpPr>
        <p:spPr/>
        <p:txBody>
          <a:bodyPr/>
          <a:lstStyle/>
          <a:p>
            <a:fld id="{7185D89B-3029-4053-8B0F-89BB4426845D}" type="slidenum">
              <a:rPr lang="en-US" smtClean="0"/>
              <a:t>8</a:t>
            </a:fld>
            <a:endParaRPr lang="en-US"/>
          </a:p>
        </p:txBody>
      </p:sp>
    </p:spTree>
    <p:extLst>
      <p:ext uri="{BB962C8B-B14F-4D97-AF65-F5344CB8AC3E}">
        <p14:creationId xmlns:p14="http://schemas.microsoft.com/office/powerpoint/2010/main" val="1859539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9C72C-017F-43D6-BCC9-BD0027492915}"/>
              </a:ext>
            </a:extLst>
          </p:cNvPr>
          <p:cNvSpPr>
            <a:spLocks noGrp="1"/>
          </p:cNvSpPr>
          <p:nvPr>
            <p:ph type="title"/>
          </p:nvPr>
        </p:nvSpPr>
        <p:spPr>
          <a:xfrm>
            <a:off x="1773422" y="440710"/>
            <a:ext cx="9127659" cy="976312"/>
          </a:xfrm>
        </p:spPr>
        <p:txBody>
          <a:bodyPr anchor="ctr">
            <a:normAutofit/>
          </a:bodyPr>
          <a:lstStyle/>
          <a:p>
            <a:r>
              <a:rPr lang="en-US" sz="4400" b="1" dirty="0">
                <a:solidFill>
                  <a:schemeClr val="bg2">
                    <a:lumMod val="25000"/>
                  </a:schemeClr>
                </a:solidFill>
              </a:rPr>
              <a:t>Proposed</a:t>
            </a:r>
            <a:r>
              <a:rPr lang="en-US" sz="3600" b="1" dirty="0">
                <a:solidFill>
                  <a:schemeClr val="bg2">
                    <a:lumMod val="25000"/>
                  </a:schemeClr>
                </a:solidFill>
              </a:rPr>
              <a:t> Town Tax Rate Summary</a:t>
            </a:r>
          </a:p>
        </p:txBody>
      </p:sp>
      <p:sp>
        <p:nvSpPr>
          <p:cNvPr id="3" name="Content Placeholder 2">
            <a:extLst>
              <a:ext uri="{FF2B5EF4-FFF2-40B4-BE49-F238E27FC236}">
                <a16:creationId xmlns:a16="http://schemas.microsoft.com/office/drawing/2014/main" id="{85E9C075-3CC9-4DC3-B5B2-290AF8D86AE5}"/>
              </a:ext>
            </a:extLst>
          </p:cNvPr>
          <p:cNvSpPr>
            <a:spLocks noGrp="1"/>
          </p:cNvSpPr>
          <p:nvPr>
            <p:ph idx="1"/>
          </p:nvPr>
        </p:nvSpPr>
        <p:spPr>
          <a:xfrm>
            <a:off x="1773421" y="1649505"/>
            <a:ext cx="5434203" cy="4231341"/>
          </a:xfrm>
        </p:spPr>
        <p:txBody>
          <a:bodyPr>
            <a:normAutofit/>
          </a:bodyPr>
          <a:lstStyle/>
          <a:p>
            <a:pPr marL="0" indent="0">
              <a:buNone/>
            </a:pPr>
            <a:r>
              <a:rPr lang="en-US" dirty="0"/>
              <a:t>The proposed Town of Rome Levy is $3,890,559 and is levied at a 2024 rate of $2.6822* per $1,000 of assessed value</a:t>
            </a:r>
          </a:p>
          <a:p>
            <a:pPr marL="690563" lvl="1" indent="-349250"/>
            <a:r>
              <a:rPr lang="en-US" sz="1800" dirty="0"/>
              <a:t>The median home value in the Town of Rome is $236,700 according to the U.S. Census Bureau, 2021 American Community Survey 5-Year Estimates</a:t>
            </a:r>
          </a:p>
          <a:p>
            <a:pPr marL="690563" lvl="1" indent="-349250"/>
            <a:r>
              <a:rPr lang="en-US" sz="1800" dirty="0"/>
              <a:t>Example: $236,700 x $2.6822* / $1000 = $634.88</a:t>
            </a:r>
          </a:p>
        </p:txBody>
      </p:sp>
      <p:graphicFrame>
        <p:nvGraphicFramePr>
          <p:cNvPr id="23" name="Chart 22">
            <a:extLst>
              <a:ext uri="{FF2B5EF4-FFF2-40B4-BE49-F238E27FC236}">
                <a16:creationId xmlns:a16="http://schemas.microsoft.com/office/drawing/2014/main" id="{732F8DA6-B942-4775-9249-0F013756C3F7}"/>
              </a:ext>
            </a:extLst>
          </p:cNvPr>
          <p:cNvGraphicFramePr/>
          <p:nvPr>
            <p:extLst>
              <p:ext uri="{D42A27DB-BD31-4B8C-83A1-F6EECF244321}">
                <p14:modId xmlns:p14="http://schemas.microsoft.com/office/powerpoint/2010/main" val="184172277"/>
              </p:ext>
            </p:extLst>
          </p:nvPr>
        </p:nvGraphicFramePr>
        <p:xfrm>
          <a:off x="5538788" y="1422400"/>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F644ED40-B25E-4190-89E3-ADFD6E69D793}"/>
              </a:ext>
            </a:extLst>
          </p:cNvPr>
          <p:cNvSpPr>
            <a:spLocks noGrp="1"/>
          </p:cNvSpPr>
          <p:nvPr>
            <p:ph type="sldNum" sz="quarter" idx="12"/>
          </p:nvPr>
        </p:nvSpPr>
        <p:spPr/>
        <p:txBody>
          <a:bodyPr/>
          <a:lstStyle/>
          <a:p>
            <a:fld id="{7185D89B-3029-4053-8B0F-89BB4426845D}" type="slidenum">
              <a:rPr lang="en-US" smtClean="0"/>
              <a:t>9</a:t>
            </a:fld>
            <a:endParaRPr lang="en-US"/>
          </a:p>
        </p:txBody>
      </p:sp>
      <p:sp>
        <p:nvSpPr>
          <p:cNvPr id="5" name="TextBox 4">
            <a:extLst>
              <a:ext uri="{FF2B5EF4-FFF2-40B4-BE49-F238E27FC236}">
                <a16:creationId xmlns:a16="http://schemas.microsoft.com/office/drawing/2014/main" id="{66013551-39CF-4EEB-9F12-84C9A89D8346}"/>
              </a:ext>
            </a:extLst>
          </p:cNvPr>
          <p:cNvSpPr txBox="1"/>
          <p:nvPr/>
        </p:nvSpPr>
        <p:spPr>
          <a:xfrm>
            <a:off x="1532964" y="6417290"/>
            <a:ext cx="8417860" cy="261610"/>
          </a:xfrm>
          <a:prstGeom prst="rect">
            <a:avLst/>
          </a:prstGeom>
          <a:noFill/>
        </p:spPr>
        <p:txBody>
          <a:bodyPr wrap="square" rtlCol="0">
            <a:spAutoFit/>
          </a:bodyPr>
          <a:lstStyle/>
          <a:p>
            <a:r>
              <a:rPr lang="en-US" sz="1100" i="1" dirty="0"/>
              <a:t>* This is the proposed Town of Rome mill rate, it could go down once all numbers are received from the County and State</a:t>
            </a:r>
          </a:p>
        </p:txBody>
      </p:sp>
    </p:spTree>
    <p:extLst>
      <p:ext uri="{BB962C8B-B14F-4D97-AF65-F5344CB8AC3E}">
        <p14:creationId xmlns:p14="http://schemas.microsoft.com/office/powerpoint/2010/main" val="344014895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1137</TotalTime>
  <Words>2789</Words>
  <Application>Microsoft Office PowerPoint</Application>
  <PresentationFormat>Widescreen</PresentationFormat>
  <Paragraphs>574</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Century Gothic</vt:lpstr>
      <vt:lpstr>Wingdings</vt:lpstr>
      <vt:lpstr>Wingdings 3</vt:lpstr>
      <vt:lpstr>Wisp</vt:lpstr>
      <vt:lpstr>Town of Rome 2025 Budget Presentation</vt:lpstr>
      <vt:lpstr>2025 Budget in Brief</vt:lpstr>
      <vt:lpstr>2024 Major Projects</vt:lpstr>
      <vt:lpstr>2024 Major Projects, continued</vt:lpstr>
      <vt:lpstr>Numbers Overview</vt:lpstr>
      <vt:lpstr>TOTAL BUDGET</vt:lpstr>
      <vt:lpstr>Values Overview</vt:lpstr>
      <vt:lpstr>TOURISM TID</vt:lpstr>
      <vt:lpstr>Proposed Town Tax Rate Summary</vt:lpstr>
      <vt:lpstr>Tax Levy Comparison</vt:lpstr>
      <vt:lpstr>Revenues &amp;  Expenditures</vt:lpstr>
      <vt:lpstr>2025 Revenues</vt:lpstr>
      <vt:lpstr>2025 Expenditures</vt:lpstr>
      <vt:lpstr>2024 vs. 2025 Revenues</vt:lpstr>
      <vt:lpstr>2024 vs. 2025 Expenditures</vt:lpstr>
      <vt:lpstr>Rome Water Utility Revenues</vt:lpstr>
      <vt:lpstr>PowerPoint Presentation</vt:lpstr>
      <vt:lpstr>Themes &amp;  Focus Areas</vt:lpstr>
      <vt:lpstr>PowerPoint Presentation</vt:lpstr>
      <vt:lpstr>PowerPoint Presentation</vt:lpstr>
      <vt:lpstr>PowerPoint Presentation</vt:lpstr>
      <vt:lpstr>Debt Service</vt:lpstr>
      <vt:lpstr>General Fund Balance</vt:lpstr>
      <vt:lpstr>Where do your property Tax Dollars Go?</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of Rome 2025 Budget Presentation</dc:title>
  <dc:creator>Wendy Newsom</dc:creator>
  <cp:lastModifiedBy>Wendy Newsom</cp:lastModifiedBy>
  <cp:revision>49</cp:revision>
  <cp:lastPrinted>2024-11-21T15:23:13Z</cp:lastPrinted>
  <dcterms:created xsi:type="dcterms:W3CDTF">2024-11-14T16:46:15Z</dcterms:created>
  <dcterms:modified xsi:type="dcterms:W3CDTF">2024-11-21T15:23:42Z</dcterms:modified>
</cp:coreProperties>
</file>