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284" r:id="rId3"/>
    <p:sldId id="286" r:id="rId4"/>
    <p:sldId id="296" r:id="rId5"/>
    <p:sldId id="297" r:id="rId6"/>
    <p:sldId id="298" r:id="rId7"/>
    <p:sldId id="287" r:id="rId8"/>
    <p:sldId id="303" r:id="rId9"/>
    <p:sldId id="302" r:id="rId10"/>
    <p:sldId id="290" r:id="rId11"/>
    <p:sldId id="304" r:id="rId12"/>
    <p:sldId id="305" r:id="rId13"/>
    <p:sldId id="291" r:id="rId14"/>
    <p:sldId id="306" r:id="rId15"/>
    <p:sldId id="307" r:id="rId16"/>
    <p:sldId id="309" r:id="rId17"/>
    <p:sldId id="288" r:id="rId18"/>
    <p:sldId id="313" r:id="rId19"/>
    <p:sldId id="312" r:id="rId20"/>
    <p:sldId id="314" r:id="rId21"/>
    <p:sldId id="292" r:id="rId22"/>
    <p:sldId id="293" r:id="rId23"/>
    <p:sldId id="301" r:id="rId24"/>
    <p:sldId id="300" r:id="rId25"/>
    <p:sldId id="294" r:id="rId26"/>
    <p:sldId id="295" r:id="rId27"/>
    <p:sldId id="299" r:id="rId28"/>
    <p:sldId id="308" r:id="rId29"/>
    <p:sldId id="315" r:id="rId30"/>
    <p:sldId id="316" r:id="rId31"/>
    <p:sldId id="318" r:id="rId32"/>
    <p:sldId id="319" r:id="rId33"/>
    <p:sldId id="320" r:id="rId34"/>
    <p:sldId id="311" r:id="rId35"/>
    <p:sldId id="317" r:id="rId36"/>
    <p:sldId id="327" r:id="rId37"/>
    <p:sldId id="328" r:id="rId38"/>
    <p:sldId id="321" r:id="rId39"/>
    <p:sldId id="329" r:id="rId40"/>
    <p:sldId id="330" r:id="rId41"/>
    <p:sldId id="331" r:id="rId42"/>
    <p:sldId id="332" r:id="rId43"/>
    <p:sldId id="333" r:id="rId44"/>
    <p:sldId id="322" r:id="rId45"/>
    <p:sldId id="334" r:id="rId46"/>
    <p:sldId id="324" r:id="rId47"/>
    <p:sldId id="335" r:id="rId48"/>
    <p:sldId id="336" r:id="rId49"/>
    <p:sldId id="337" r:id="rId50"/>
    <p:sldId id="338" r:id="rId51"/>
    <p:sldId id="339" r:id="rId52"/>
    <p:sldId id="346" r:id="rId53"/>
    <p:sldId id="325" r:id="rId54"/>
    <p:sldId id="341" r:id="rId55"/>
    <p:sldId id="342" r:id="rId56"/>
    <p:sldId id="343" r:id="rId57"/>
    <p:sldId id="344" r:id="rId58"/>
    <p:sldId id="326" r:id="rId59"/>
    <p:sldId id="345" r:id="rId60"/>
    <p:sldId id="347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0" autoAdjust="0"/>
    <p:restoredTop sz="91811"/>
  </p:normalViewPr>
  <p:slideViewPr>
    <p:cSldViewPr snapToGrid="0" snapToObjects="1">
      <p:cViewPr varScale="1">
        <p:scale>
          <a:sx n="99" d="100"/>
          <a:sy n="99" d="100"/>
        </p:scale>
        <p:origin x="-10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B21AA-4699-0D49-86E5-EFB715CD2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626114-3846-3F4C-86DB-32E3A3927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561563-087D-1F41-B523-EB32BAD7C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972-8E18-D242-B8C1-942F56F65D43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6135ED-4EEF-A945-A27D-2694EA0D6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1C528C-1E6F-DB45-8902-660805A9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7990-CE55-C94C-86CE-D5CCC878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7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757DCF-60EE-054C-9C56-3146D3E5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2920A4-AB6E-244A-A9FA-A76BAFBAF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B80788-B6EF-B840-956F-5194B106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972-8E18-D242-B8C1-942F56F65D43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57761A-5ECA-2E42-92A3-32D130A6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33B818-F619-8942-BA89-4BD64DB4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7990-CE55-C94C-86CE-D5CCC878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1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A8D8D5-E6CE-B343-9EB9-81358D112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9D8AEB6-2265-5646-9175-4FB6C28BB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AF9306-80E2-934F-9819-1BC003CB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972-8E18-D242-B8C1-942F56F65D43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0E8A29-0700-E749-B958-8048A96C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DA41C2-A58E-8940-BB4A-990F310C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7990-CE55-C94C-86CE-D5CCC878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1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F01270-EC27-8F4D-A0D2-AC0BD209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C2931F-6610-324E-8859-618173B57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9F5F7-2C74-5349-A7B8-4B8CDF975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972-8E18-D242-B8C1-942F56F65D43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24447E-8092-1846-817B-F6350700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FD1B90-25F3-164C-A54B-08F76AA6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7990-CE55-C94C-86CE-D5CCC878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1FCFCE-8525-A749-AB32-9DF2C274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B5B79C-0E34-6D44-973F-D6820D5C4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525857-F03B-FF4F-8F5F-09542E95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972-8E18-D242-B8C1-942F56F65D43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F73176-F5F1-AC4D-BB72-154F1EC71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6CD1AA-D969-F540-B094-7CCB9F9EE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7990-CE55-C94C-86CE-D5CCC878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7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3D244-9A02-3C45-86C7-A6F3129A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951CE9-2B2A-7E4F-8E2A-4B3A861C4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92BB86-94F5-314C-B509-132BEDFE5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98AA1A-B4BB-AE48-A56F-70466C12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972-8E18-D242-B8C1-942F56F65D43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77A1B9-51F4-1443-A60E-F610B992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C05A90-E0B7-F34C-AD19-4D60E517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7990-CE55-C94C-86CE-D5CCC878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6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04A43F-5474-D34E-A27C-1C46E9DE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C81DAE-43CD-3F46-9B7D-5083E41A4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FC1EE5-F9BF-C146-B6A3-44FFA8A38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C9EE166-115D-7F4F-8D6F-6A06385B2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A715A3-FDE8-404A-84E0-4C7D4F786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628161E-6A3E-0146-9ECD-98C9C0B25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972-8E18-D242-B8C1-942F56F65D43}" type="datetimeFigureOut">
              <a:rPr lang="en-US" smtClean="0"/>
              <a:t>5/15/18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68F2BA7-D641-C74B-BEFA-80BD36F8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3479A4A-52D0-CB47-9634-3C6C7744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7990-CE55-C94C-86CE-D5CCC878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9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24C698-AF1A-9242-9F01-E90E92E7F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3F6B07-D886-5442-A207-0C8312CB4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972-8E18-D242-B8C1-942F56F65D43}" type="datetimeFigureOut">
              <a:rPr lang="en-US" smtClean="0"/>
              <a:t>5/15/18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F8B098C-5D8A-644C-B1C7-93C16D37F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8AFE9F-0E35-2641-99B6-F5BC603C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7990-CE55-C94C-86CE-D5CCC878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6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3C6A99-4E28-0649-B7B3-F86F03426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972-8E18-D242-B8C1-942F56F65D43}" type="datetimeFigureOut">
              <a:rPr lang="en-US" smtClean="0"/>
              <a:t>5/15/18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DD48DCB-248F-DB40-87DE-BD9E1429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DB1538-4AB9-F246-8D10-397417032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7990-CE55-C94C-86CE-D5CCC878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6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810E2-790D-8540-96F2-DD35A62B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8CA617-D2CC-D245-9F21-FD7D8D5D1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F786D9-8403-9942-9EC7-FA8C85305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345828-8BAF-6C43-AD62-95056D08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972-8E18-D242-B8C1-942F56F65D43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A46E19-7F65-2843-AB85-613867ED1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F67EC2-9F21-464A-BE4B-153EFD41B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7990-CE55-C94C-86CE-D5CCC878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0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C515E0-E2AB-C341-B8C5-90A36939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D427E0-1C56-B84A-92B4-CA971220E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9FD2A3-C9EC-354F-89E0-A70BD1CE4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F7A513-6EF7-254B-B93B-3DEDCC9E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F972-8E18-D242-B8C1-942F56F65D43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568F2A-721C-0744-8E6D-AB623E8BF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5FD907-7E04-E740-A8AE-2020D96F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7990-CE55-C94C-86CE-D5CCC878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9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x9-Background_1.jpg"/>
          <p:cNvPicPr>
            <a:picLocks noChangeAspect="1"/>
          </p:cNvPicPr>
          <p:nvPr userDrawn="1"/>
        </p:nvPicPr>
        <p:blipFill>
          <a:blip r:embed="rId1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0B1ED03-4051-D34B-A480-9781BBF9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CB509D-C76C-F54B-965F-7A4640855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B212A3-B488-BE45-8266-179ED9823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F972-8E18-D242-B8C1-942F56F65D43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7B7215-4985-6540-A3F0-062E34594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50E821-C0D0-884B-80B9-307D029CE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57990-CE55-C94C-86CE-D5CCC878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Open Sans"/>
          <a:ea typeface="+mj-ea"/>
          <a:cs typeface="Open San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87200-A015-B245-AF8A-91ECE8338E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0A787-9778-7847-A3F6-7C293F0896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4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62F7B-551E-F54E-B132-56C92E6F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E386062-617A-6E4B-9B2E-D0694AB38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001" y="365125"/>
            <a:ext cx="7893664" cy="6109816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FC4534FA-E826-E048-B927-AA7BA17D8C54}"/>
              </a:ext>
            </a:extLst>
          </p:cNvPr>
          <p:cNvSpPr/>
          <p:nvPr/>
        </p:nvSpPr>
        <p:spPr>
          <a:xfrm>
            <a:off x="3014911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Justi-fication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561C300-1FAB-7B49-8E66-2818766F9DE4}"/>
              </a:ext>
            </a:extLst>
          </p:cNvPr>
          <p:cNvSpPr/>
          <p:nvPr/>
        </p:nvSpPr>
        <p:spPr>
          <a:xfrm>
            <a:off x="7483605" y="2337125"/>
            <a:ext cx="1735027" cy="1652406"/>
          </a:xfrm>
          <a:prstGeom prst="ellipse">
            <a:avLst/>
          </a:prstGeom>
          <a:solidFill>
            <a:srgbClr val="7030A0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in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 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Goodness</a:t>
            </a:r>
          </a:p>
          <a:p>
            <a:pPr algn="ctr"/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5883658-59C7-3447-93FB-D5127BBAC63E}"/>
              </a:ext>
            </a:extLst>
          </p:cNvPr>
          <p:cNvSpPr/>
          <p:nvPr/>
        </p:nvSpPr>
        <p:spPr>
          <a:xfrm>
            <a:off x="5217225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by Faith</a:t>
            </a:r>
          </a:p>
        </p:txBody>
      </p:sp>
    </p:spTree>
    <p:extLst>
      <p:ext uri="{BB962C8B-B14F-4D97-AF65-F5344CB8AC3E}">
        <p14:creationId xmlns:p14="http://schemas.microsoft.com/office/powerpoint/2010/main" val="7414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E9A52-B7EC-FA41-A5A7-05989C62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5515E4-C7D2-CF45-AF3A-97A5AEDE5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freedomlifectr.org/sites/default/files/styles/full_post/public/imgs/slide/flc_paulyoung_0.jpg?itok=NTj7Cj1O">
            <a:extLst>
              <a:ext uri="{FF2B5EF4-FFF2-40B4-BE49-F238E27FC236}">
                <a16:creationId xmlns:a16="http://schemas.microsoft.com/office/drawing/2014/main" xmlns="" id="{9B1E382A-A6A8-E04A-9349-D7E071207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938"/>
            <a:ext cx="12192000" cy="633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42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E9A52-B7EC-FA41-A5A7-05989C62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5515E4-C7D2-CF45-AF3A-97A5AEDE5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freedomlifectr.org/sites/default/files/styles/full_post/public/imgs/slide/flc_paulyoung_0.jpg?itok=NTj7Cj1O">
            <a:extLst>
              <a:ext uri="{FF2B5EF4-FFF2-40B4-BE49-F238E27FC236}">
                <a16:creationId xmlns:a16="http://schemas.microsoft.com/office/drawing/2014/main" xmlns="" id="{9B1E382A-A6A8-E04A-9349-D7E071207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938"/>
            <a:ext cx="12192000" cy="633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cdn8.bigcommerce.com/s-13a06/images/stencil/1280x1280/products/4523/5588/71crEVaO0cL__83696.1486134308.jpg?c=2&amp;imbypass=on">
            <a:extLst>
              <a:ext uri="{FF2B5EF4-FFF2-40B4-BE49-F238E27FC236}">
                <a16:creationId xmlns:a16="http://schemas.microsoft.com/office/drawing/2014/main" xmlns="" id="{8EFF11BC-19C9-AB44-9877-00024E2AF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1938"/>
            <a:ext cx="3672846" cy="520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88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62F7B-551E-F54E-B132-56C92E6F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E386062-617A-6E4B-9B2E-D0694AB38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001" y="365125"/>
            <a:ext cx="7893664" cy="6109816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FC4534FA-E826-E048-B927-AA7BA17D8C54}"/>
              </a:ext>
            </a:extLst>
          </p:cNvPr>
          <p:cNvSpPr/>
          <p:nvPr/>
        </p:nvSpPr>
        <p:spPr>
          <a:xfrm>
            <a:off x="3014911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Justi-fication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561C300-1FAB-7B49-8E66-2818766F9DE4}"/>
              </a:ext>
            </a:extLst>
          </p:cNvPr>
          <p:cNvSpPr/>
          <p:nvPr/>
        </p:nvSpPr>
        <p:spPr>
          <a:xfrm>
            <a:off x="7483605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in Jesus Christ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5883658-59C7-3447-93FB-D5127BBAC63E}"/>
              </a:ext>
            </a:extLst>
          </p:cNvPr>
          <p:cNvSpPr/>
          <p:nvPr/>
        </p:nvSpPr>
        <p:spPr>
          <a:xfrm>
            <a:off x="5217225" y="2337125"/>
            <a:ext cx="1735027" cy="1652406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Without your vote</a:t>
            </a:r>
          </a:p>
        </p:txBody>
      </p:sp>
    </p:spTree>
    <p:extLst>
      <p:ext uri="{BB962C8B-B14F-4D97-AF65-F5344CB8AC3E}">
        <p14:creationId xmlns:p14="http://schemas.microsoft.com/office/powerpoint/2010/main" val="107360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9A9B5D-5CF3-724C-8AF9-62624615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893EBC-0E08-D144-A3BB-26BF78419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Image result for rob bell">
            <a:extLst>
              <a:ext uri="{FF2B5EF4-FFF2-40B4-BE49-F238E27FC236}">
                <a16:creationId xmlns:a16="http://schemas.microsoft.com/office/drawing/2014/main" xmlns="" id="{1432437B-742A-1A41-9D9C-0185AAD7B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03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9A9B5D-5CF3-724C-8AF9-62624615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893EBC-0E08-D144-A3BB-26BF78419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Image result for rob bell">
            <a:extLst>
              <a:ext uri="{FF2B5EF4-FFF2-40B4-BE49-F238E27FC236}">
                <a16:creationId xmlns:a16="http://schemas.microsoft.com/office/drawing/2014/main" xmlns="" id="{1432437B-742A-1A41-9D9C-0185AAD7B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claireshegoes.files.wordpress.com/2013/07/lovewinscover.jpg">
            <a:extLst>
              <a:ext uri="{FF2B5EF4-FFF2-40B4-BE49-F238E27FC236}">
                <a16:creationId xmlns:a16="http://schemas.microsoft.com/office/drawing/2014/main" xmlns="" id="{E9B212BA-C54B-994D-A660-EC90BEDB9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740" y="365125"/>
            <a:ext cx="3447535" cy="43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80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563B6-EA09-DB41-802F-059E84A1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86906D-EA37-5044-B324-A0036290D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s://i.ytimg.com/vi/is0AUGhf9n4/maxresdefault.jpg">
            <a:extLst>
              <a:ext uri="{FF2B5EF4-FFF2-40B4-BE49-F238E27FC236}">
                <a16:creationId xmlns:a16="http://schemas.microsoft.com/office/drawing/2014/main" xmlns="" id="{B9284020-B0EA-5D43-BCAB-C98D93163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31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62F7B-551E-F54E-B132-56C92E6F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E386062-617A-6E4B-9B2E-D0694AB38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001" y="365125"/>
            <a:ext cx="7893664" cy="6109816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FC4534FA-E826-E048-B927-AA7BA17D8C54}"/>
              </a:ext>
            </a:extLst>
          </p:cNvPr>
          <p:cNvSpPr/>
          <p:nvPr/>
        </p:nvSpPr>
        <p:spPr>
          <a:xfrm>
            <a:off x="3014911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Justi-fication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561C300-1FAB-7B49-8E66-2818766F9DE4}"/>
              </a:ext>
            </a:extLst>
          </p:cNvPr>
          <p:cNvSpPr/>
          <p:nvPr/>
        </p:nvSpPr>
        <p:spPr>
          <a:xfrm>
            <a:off x="7483605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in Jesus Christ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5883658-59C7-3447-93FB-D5127BBAC63E}"/>
              </a:ext>
            </a:extLst>
          </p:cNvPr>
          <p:cNvSpPr/>
          <p:nvPr/>
        </p:nvSpPr>
        <p:spPr>
          <a:xfrm>
            <a:off x="5217225" y="2337125"/>
            <a:ext cx="1735027" cy="1652406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Love wins</a:t>
            </a:r>
          </a:p>
        </p:txBody>
      </p:sp>
    </p:spTree>
    <p:extLst>
      <p:ext uri="{BB962C8B-B14F-4D97-AF65-F5344CB8AC3E}">
        <p14:creationId xmlns:p14="http://schemas.microsoft.com/office/powerpoint/2010/main" val="57516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EB0618-A686-8244-AABE-5973FAF4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5F664A-0963-6046-B47D-3787D6DB2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s://i.ytimg.com/vi/WuMersvslNw/maxresdefault.jpg">
            <a:extLst>
              <a:ext uri="{FF2B5EF4-FFF2-40B4-BE49-F238E27FC236}">
                <a16:creationId xmlns:a16="http://schemas.microsoft.com/office/drawing/2014/main" xmlns="" id="{F06F1473-AC89-4940-A3C8-3FD0EC5A7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47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62F7B-551E-F54E-B132-56C92E6F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E386062-617A-6E4B-9B2E-D0694AB38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001" y="365125"/>
            <a:ext cx="7893664" cy="6109816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FC4534FA-E826-E048-B927-AA7BA17D8C54}"/>
              </a:ext>
            </a:extLst>
          </p:cNvPr>
          <p:cNvSpPr/>
          <p:nvPr/>
        </p:nvSpPr>
        <p:spPr>
          <a:xfrm>
            <a:off x="3014911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Justi-fication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561C300-1FAB-7B49-8E66-2818766F9DE4}"/>
              </a:ext>
            </a:extLst>
          </p:cNvPr>
          <p:cNvSpPr/>
          <p:nvPr/>
        </p:nvSpPr>
        <p:spPr>
          <a:xfrm>
            <a:off x="7483605" y="2337125"/>
            <a:ext cx="1735027" cy="1652406"/>
          </a:xfrm>
          <a:prstGeom prst="ellipse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  <a:p>
            <a:pPr algn="ctr"/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in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 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the Local Church</a:t>
            </a:r>
          </a:p>
          <a:p>
            <a:pPr algn="ctr"/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5883658-59C7-3447-93FB-D5127BBAC63E}"/>
              </a:ext>
            </a:extLst>
          </p:cNvPr>
          <p:cNvSpPr/>
          <p:nvPr/>
        </p:nvSpPr>
        <p:spPr>
          <a:xfrm>
            <a:off x="5217225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by Faith</a:t>
            </a:r>
          </a:p>
        </p:txBody>
      </p:sp>
    </p:spTree>
    <p:extLst>
      <p:ext uri="{BB962C8B-B14F-4D97-AF65-F5344CB8AC3E}">
        <p14:creationId xmlns:p14="http://schemas.microsoft.com/office/powerpoint/2010/main" val="293816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Justification by faith </a:t>
            </a:r>
            <a:r>
              <a:rPr lang="en-US" dirty="0">
                <a:solidFill>
                  <a:schemeClr val="bg1"/>
                </a:solidFill>
              </a:rPr>
              <a:t>(Soteriology)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0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88BD37-C416-4140-B92C-68ED497B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110291-3FD4-E246-B073-E645AB27E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s://images.medicaldaily.com/sites/medicaldaily.com/files/2015/02/25/ultra-orthodox-jew.jpg">
            <a:extLst>
              <a:ext uri="{FF2B5EF4-FFF2-40B4-BE49-F238E27FC236}">
                <a16:creationId xmlns:a16="http://schemas.microsoft.com/office/drawing/2014/main" xmlns="" id="{FBA88D80-0671-6547-AFC3-BA531E9F8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282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0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62F7B-551E-F54E-B132-56C92E6F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E386062-617A-6E4B-9B2E-D0694AB38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001" y="365125"/>
            <a:ext cx="7893664" cy="6109816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FC4534FA-E826-E048-B927-AA7BA17D8C54}"/>
              </a:ext>
            </a:extLst>
          </p:cNvPr>
          <p:cNvSpPr/>
          <p:nvPr/>
        </p:nvSpPr>
        <p:spPr>
          <a:xfrm>
            <a:off x="3014911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Justi-fication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561C300-1FAB-7B49-8E66-2818766F9DE4}"/>
              </a:ext>
            </a:extLst>
          </p:cNvPr>
          <p:cNvSpPr/>
          <p:nvPr/>
        </p:nvSpPr>
        <p:spPr>
          <a:xfrm>
            <a:off x="7483605" y="2337125"/>
            <a:ext cx="1735027" cy="1652406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The law</a:t>
            </a:r>
          </a:p>
          <a:p>
            <a:pPr algn="ctr"/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5883658-59C7-3447-93FB-D5127BBAC63E}"/>
              </a:ext>
            </a:extLst>
          </p:cNvPr>
          <p:cNvSpPr/>
          <p:nvPr/>
        </p:nvSpPr>
        <p:spPr>
          <a:xfrm>
            <a:off x="5217225" y="2337125"/>
            <a:ext cx="1735027" cy="1652406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by Keeping</a:t>
            </a:r>
          </a:p>
        </p:txBody>
      </p:sp>
    </p:spTree>
    <p:extLst>
      <p:ext uri="{BB962C8B-B14F-4D97-AF65-F5344CB8AC3E}">
        <p14:creationId xmlns:p14="http://schemas.microsoft.com/office/powerpoint/2010/main" val="74950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62F7B-551E-F54E-B132-56C92E6F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E386062-617A-6E4B-9B2E-D0694AB38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001" y="365125"/>
            <a:ext cx="7893664" cy="6109816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FC4534FA-E826-E048-B927-AA7BA17D8C54}"/>
              </a:ext>
            </a:extLst>
          </p:cNvPr>
          <p:cNvSpPr/>
          <p:nvPr/>
        </p:nvSpPr>
        <p:spPr>
          <a:xfrm>
            <a:off x="3014911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Justi-fication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561C300-1FAB-7B49-8E66-2818766F9DE4}"/>
              </a:ext>
            </a:extLst>
          </p:cNvPr>
          <p:cNvSpPr/>
          <p:nvPr/>
        </p:nvSpPr>
        <p:spPr>
          <a:xfrm>
            <a:off x="7483605" y="2337125"/>
            <a:ext cx="1735027" cy="1652406"/>
          </a:xfrm>
          <a:prstGeom prst="ellipse">
            <a:avLst/>
          </a:prstGeom>
          <a:solidFill>
            <a:schemeClr val="accent6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  <a:p>
            <a:pPr algn="ctr"/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The Scriptures</a:t>
            </a:r>
          </a:p>
          <a:p>
            <a:pPr algn="ctr"/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5883658-59C7-3447-93FB-D5127BBAC63E}"/>
              </a:ext>
            </a:extLst>
          </p:cNvPr>
          <p:cNvSpPr/>
          <p:nvPr/>
        </p:nvSpPr>
        <p:spPr>
          <a:xfrm>
            <a:off x="5217225" y="2337125"/>
            <a:ext cx="1735027" cy="1652406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by learning</a:t>
            </a:r>
          </a:p>
        </p:txBody>
      </p:sp>
    </p:spTree>
    <p:extLst>
      <p:ext uri="{BB962C8B-B14F-4D97-AF65-F5344CB8AC3E}">
        <p14:creationId xmlns:p14="http://schemas.microsoft.com/office/powerpoint/2010/main" val="378084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62F7B-551E-F54E-B132-56C92E6F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E386062-617A-6E4B-9B2E-D0694AB38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001" y="365125"/>
            <a:ext cx="7893664" cy="6109816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FC4534FA-E826-E048-B927-AA7BA17D8C54}"/>
              </a:ext>
            </a:extLst>
          </p:cNvPr>
          <p:cNvSpPr/>
          <p:nvPr/>
        </p:nvSpPr>
        <p:spPr>
          <a:xfrm>
            <a:off x="3014911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Justi-fication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5883658-59C7-3447-93FB-D5127BBAC63E}"/>
              </a:ext>
            </a:extLst>
          </p:cNvPr>
          <p:cNvSpPr/>
          <p:nvPr/>
        </p:nvSpPr>
        <p:spPr>
          <a:xfrm>
            <a:off x="5217225" y="2337125"/>
            <a:ext cx="1735027" cy="1652406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by </a:t>
            </a:r>
            <a:r>
              <a:rPr lang="en-US" sz="27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Knowlege</a:t>
            </a:r>
            <a:endParaRPr lang="en-US" sz="27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E6BE99D-FD3A-A747-B5E0-447C2D97E615}"/>
              </a:ext>
            </a:extLst>
          </p:cNvPr>
          <p:cNvSpPr/>
          <p:nvPr/>
        </p:nvSpPr>
        <p:spPr>
          <a:xfrm>
            <a:off x="7483605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about Jesus Christ</a:t>
            </a:r>
          </a:p>
        </p:txBody>
      </p:sp>
    </p:spTree>
    <p:extLst>
      <p:ext uri="{BB962C8B-B14F-4D97-AF65-F5344CB8AC3E}">
        <p14:creationId xmlns:p14="http://schemas.microsoft.com/office/powerpoint/2010/main" val="249995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62F7B-551E-F54E-B132-56C92E6F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E386062-617A-6E4B-9B2E-D0694AB38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001" y="365125"/>
            <a:ext cx="7893664" cy="6109816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FC4534FA-E826-E048-B927-AA7BA17D8C54}"/>
              </a:ext>
            </a:extLst>
          </p:cNvPr>
          <p:cNvSpPr/>
          <p:nvPr/>
        </p:nvSpPr>
        <p:spPr>
          <a:xfrm>
            <a:off x="3014911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Justi-fication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561C300-1FAB-7B49-8E66-2818766F9DE4}"/>
              </a:ext>
            </a:extLst>
          </p:cNvPr>
          <p:cNvSpPr/>
          <p:nvPr/>
        </p:nvSpPr>
        <p:spPr>
          <a:xfrm>
            <a:off x="7483605" y="2337125"/>
            <a:ext cx="1735027" cy="1652406"/>
          </a:xfrm>
          <a:prstGeom prst="ellipse">
            <a:avLst/>
          </a:prstGeom>
          <a:solidFill>
            <a:schemeClr val="accent6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  <a:p>
            <a:pPr algn="ctr"/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Lots</a:t>
            </a:r>
          </a:p>
          <a:p>
            <a:pPr algn="ctr"/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5883658-59C7-3447-93FB-D5127BBAC63E}"/>
              </a:ext>
            </a:extLst>
          </p:cNvPr>
          <p:cNvSpPr/>
          <p:nvPr/>
        </p:nvSpPr>
        <p:spPr>
          <a:xfrm>
            <a:off x="5217225" y="2337125"/>
            <a:ext cx="1735027" cy="1652406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by learning</a:t>
            </a:r>
          </a:p>
        </p:txBody>
      </p:sp>
    </p:spTree>
    <p:extLst>
      <p:ext uri="{BB962C8B-B14F-4D97-AF65-F5344CB8AC3E}">
        <p14:creationId xmlns:p14="http://schemas.microsoft.com/office/powerpoint/2010/main" val="133791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62F7B-551E-F54E-B132-56C92E6F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E386062-617A-6E4B-9B2E-D0694AB38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001" y="365125"/>
            <a:ext cx="7893664" cy="6109816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FC4534FA-E826-E048-B927-AA7BA17D8C54}"/>
              </a:ext>
            </a:extLst>
          </p:cNvPr>
          <p:cNvSpPr/>
          <p:nvPr/>
        </p:nvSpPr>
        <p:spPr>
          <a:xfrm>
            <a:off x="3014911" y="2337125"/>
            <a:ext cx="1735027" cy="1652406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Success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561C300-1FAB-7B49-8E66-2818766F9DE4}"/>
              </a:ext>
            </a:extLst>
          </p:cNvPr>
          <p:cNvSpPr/>
          <p:nvPr/>
        </p:nvSpPr>
        <p:spPr>
          <a:xfrm>
            <a:off x="7483605" y="2337125"/>
            <a:ext cx="1735027" cy="1652406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In Myself</a:t>
            </a:r>
          </a:p>
          <a:p>
            <a:pPr algn="ctr"/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5883658-59C7-3447-93FB-D5127BBAC63E}"/>
              </a:ext>
            </a:extLst>
          </p:cNvPr>
          <p:cNvSpPr/>
          <p:nvPr/>
        </p:nvSpPr>
        <p:spPr>
          <a:xfrm>
            <a:off x="5217225" y="2337125"/>
            <a:ext cx="1735027" cy="1652406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by faith</a:t>
            </a:r>
          </a:p>
        </p:txBody>
      </p:sp>
    </p:spTree>
    <p:extLst>
      <p:ext uri="{BB962C8B-B14F-4D97-AF65-F5344CB8AC3E}">
        <p14:creationId xmlns:p14="http://schemas.microsoft.com/office/powerpoint/2010/main" val="62771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62F7B-551E-F54E-B132-56C92E6F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E386062-617A-6E4B-9B2E-D0694AB38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001" y="365125"/>
            <a:ext cx="7893664" cy="6109816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FC4534FA-E826-E048-B927-AA7BA17D8C54}"/>
              </a:ext>
            </a:extLst>
          </p:cNvPr>
          <p:cNvSpPr/>
          <p:nvPr/>
        </p:nvSpPr>
        <p:spPr>
          <a:xfrm>
            <a:off x="3014911" y="2337125"/>
            <a:ext cx="1735027" cy="1652406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Fulfillment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561C300-1FAB-7B49-8E66-2818766F9DE4}"/>
              </a:ext>
            </a:extLst>
          </p:cNvPr>
          <p:cNvSpPr/>
          <p:nvPr/>
        </p:nvSpPr>
        <p:spPr>
          <a:xfrm>
            <a:off x="7483605" y="2337125"/>
            <a:ext cx="1735027" cy="1652406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  <a:p>
            <a:pPr algn="ctr"/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Something Significant</a:t>
            </a:r>
          </a:p>
          <a:p>
            <a:pPr algn="ctr"/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5883658-59C7-3447-93FB-D5127BBAC63E}"/>
              </a:ext>
            </a:extLst>
          </p:cNvPr>
          <p:cNvSpPr/>
          <p:nvPr/>
        </p:nvSpPr>
        <p:spPr>
          <a:xfrm>
            <a:off x="5217225" y="2337125"/>
            <a:ext cx="1735027" cy="1652406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by Doing</a:t>
            </a:r>
          </a:p>
        </p:txBody>
      </p:sp>
    </p:spTree>
    <p:extLst>
      <p:ext uri="{BB962C8B-B14F-4D97-AF65-F5344CB8AC3E}">
        <p14:creationId xmlns:p14="http://schemas.microsoft.com/office/powerpoint/2010/main" val="295285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62F7B-551E-F54E-B132-56C92E6F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E386062-617A-6E4B-9B2E-D0694AB38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001" y="365125"/>
            <a:ext cx="7893664" cy="6109816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FC4534FA-E826-E048-B927-AA7BA17D8C54}"/>
              </a:ext>
            </a:extLst>
          </p:cNvPr>
          <p:cNvSpPr/>
          <p:nvPr/>
        </p:nvSpPr>
        <p:spPr>
          <a:xfrm>
            <a:off x="3014911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Justi-fication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561C300-1FAB-7B49-8E66-2818766F9DE4}"/>
              </a:ext>
            </a:extLst>
          </p:cNvPr>
          <p:cNvSpPr/>
          <p:nvPr/>
        </p:nvSpPr>
        <p:spPr>
          <a:xfrm>
            <a:off x="7483605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in Jesus Christ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5883658-59C7-3447-93FB-D5127BBAC63E}"/>
              </a:ext>
            </a:extLst>
          </p:cNvPr>
          <p:cNvSpPr/>
          <p:nvPr/>
        </p:nvSpPr>
        <p:spPr>
          <a:xfrm>
            <a:off x="5217225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by Faith</a:t>
            </a:r>
          </a:p>
        </p:txBody>
      </p:sp>
    </p:spTree>
    <p:extLst>
      <p:ext uri="{BB962C8B-B14F-4D97-AF65-F5344CB8AC3E}">
        <p14:creationId xmlns:p14="http://schemas.microsoft.com/office/powerpoint/2010/main" val="213337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C1C281-DBB4-CE4C-A9E7-A7DF9AA4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B9A9D9-7875-4D42-A83B-ED77686C3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modernministryblog.com/wp-content/uploads/2015/03/Rob-Bell-church-irrelevant.jpg">
            <a:extLst>
              <a:ext uri="{FF2B5EF4-FFF2-40B4-BE49-F238E27FC236}">
                <a16:creationId xmlns:a16="http://schemas.microsoft.com/office/drawing/2014/main" xmlns="" id="{FB33EA14-F68E-8B40-81BA-DBF203D47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84" y="365125"/>
            <a:ext cx="8030633" cy="534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21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1CF8C1-C7DD-9A4A-9DBC-F70C2DE7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EF57FA-8433-244D-BDC7-AADF3C6F9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I am astonished that you are so quickly deserting the one who called you to live in the grace of Christ and are turning to a different gospel— which is really no gospel at all.  Gal 1:6-7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62F7B-551E-F54E-B132-56C92E6F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E386062-617A-6E4B-9B2E-D0694AB38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001" y="365125"/>
            <a:ext cx="7893664" cy="6109816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FC4534FA-E826-E048-B927-AA7BA17D8C54}"/>
              </a:ext>
            </a:extLst>
          </p:cNvPr>
          <p:cNvSpPr/>
          <p:nvPr/>
        </p:nvSpPr>
        <p:spPr>
          <a:xfrm>
            <a:off x="3014911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561C300-1FAB-7B49-8E66-2818766F9DE4}"/>
              </a:ext>
            </a:extLst>
          </p:cNvPr>
          <p:cNvSpPr/>
          <p:nvPr/>
        </p:nvSpPr>
        <p:spPr>
          <a:xfrm>
            <a:off x="7483605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5883658-59C7-3447-93FB-D5127BBAC63E}"/>
              </a:ext>
            </a:extLst>
          </p:cNvPr>
          <p:cNvSpPr/>
          <p:nvPr/>
        </p:nvSpPr>
        <p:spPr>
          <a:xfrm>
            <a:off x="5252319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9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1CF8C1-C7DD-9A4A-9DBC-F70C2DE7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EF57FA-8433-244D-BDC7-AADF3C6F9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7968"/>
            <a:ext cx="10515600" cy="513899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…Remember your theology of Man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2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1CF8C1-C7DD-9A4A-9DBC-F70C2DE7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EF57FA-8433-244D-BDC7-AADF3C6F9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7968"/>
            <a:ext cx="10515600" cy="513899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…Remember your theology of Man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Six scenes,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4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1CF8C1-C7DD-9A4A-9DBC-F70C2DE7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EF57FA-8433-244D-BDC7-AADF3C6F9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7968"/>
            <a:ext cx="10515600" cy="513899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…Remember your theology of Man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Six scenes,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	and only one solution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2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EF57FA-8433-244D-BDC7-AADF3C6F9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7968"/>
            <a:ext cx="10515600" cy="513899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…Remember your theology of Man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Six scenes,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	and only one </a:t>
            </a:r>
            <a:r>
              <a:rPr lang="en-US" sz="3200" dirty="0" smtClean="0">
                <a:solidFill>
                  <a:schemeClr val="bg1"/>
                </a:solidFill>
              </a:rPr>
              <a:t>solution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		</a:t>
            </a:r>
            <a:r>
              <a:rPr lang="en-US" sz="3200" b="1" dirty="0">
                <a:solidFill>
                  <a:schemeClr val="bg1"/>
                </a:solidFill>
              </a:rPr>
              <a:t>Justification by faith in Jesus Christ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3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75B1A-2943-4E4E-996B-09D4A41B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3F7404-D3F0-944E-A164-93DAA6F24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ohananery.com/en/wp-content/uploads/2015/03/robbell.jpg">
            <a:extLst>
              <a:ext uri="{FF2B5EF4-FFF2-40B4-BE49-F238E27FC236}">
                <a16:creationId xmlns:a16="http://schemas.microsoft.com/office/drawing/2014/main" xmlns="" id="{66E31E06-855A-5144-90FE-77C0A9608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713"/>
            <a:ext cx="12192000" cy="58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9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Justification - 3:21 – 4:17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</a:t>
            </a:r>
            <a:r>
              <a:rPr lang="en-US" sz="2400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9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Justification - 3:21 – 4:</a:t>
            </a:r>
            <a:r>
              <a:rPr lang="en-US" sz="3600" b="1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</a:t>
            </a:r>
            <a:r>
              <a:rPr lang="en-US" b="1" dirty="0">
                <a:solidFill>
                  <a:schemeClr val="bg1"/>
                </a:solidFill>
              </a:rPr>
              <a:t>Justification</a:t>
            </a:r>
            <a:r>
              <a:rPr lang="en-US" dirty="0">
                <a:solidFill>
                  <a:schemeClr val="bg1"/>
                </a:solidFill>
              </a:rPr>
              <a:t> - The act of making righteous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that which is not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 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3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Justification - 3:21 – 4:</a:t>
            </a:r>
            <a:r>
              <a:rPr lang="en-US" sz="3600" b="1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</a:t>
            </a:r>
            <a:r>
              <a:rPr lang="en-US" sz="2400" b="1" dirty="0">
                <a:solidFill>
                  <a:schemeClr val="bg1"/>
                </a:solidFill>
              </a:rPr>
              <a:t>Justification</a:t>
            </a:r>
            <a:r>
              <a:rPr lang="en-US" sz="2400" dirty="0">
                <a:solidFill>
                  <a:schemeClr val="bg1"/>
                </a:solidFill>
              </a:rPr>
              <a:t> - The act of making righteous </a:t>
            </a:r>
            <a:r>
              <a:rPr lang="en-US" sz="2400" dirty="0" smtClean="0">
                <a:solidFill>
                  <a:schemeClr val="bg1"/>
                </a:solidFill>
              </a:rPr>
              <a:t>that </a:t>
            </a:r>
            <a:r>
              <a:rPr lang="en-US" sz="2400" dirty="0">
                <a:solidFill>
                  <a:schemeClr val="bg1"/>
                </a:solidFill>
              </a:rPr>
              <a:t>which is not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	</a:t>
            </a:r>
            <a:r>
              <a:rPr lang="en-US" sz="2400" b="1" dirty="0">
                <a:solidFill>
                  <a:schemeClr val="bg1"/>
                </a:solidFill>
              </a:rPr>
              <a:t>Righteous</a:t>
            </a:r>
            <a:r>
              <a:rPr lang="en-US" sz="2400" dirty="0">
                <a:solidFill>
                  <a:schemeClr val="bg1"/>
                </a:solidFill>
              </a:rPr>
              <a:t> - the state of one who is in the eyes </a:t>
            </a:r>
            <a:r>
              <a:rPr lang="en-US" sz="2400" dirty="0" smtClean="0">
                <a:solidFill>
                  <a:schemeClr val="bg1"/>
                </a:solidFill>
              </a:rPr>
              <a:t>of God </a:t>
            </a:r>
            <a:r>
              <a:rPr lang="en-US" sz="2400" dirty="0">
                <a:solidFill>
                  <a:schemeClr val="bg1"/>
                </a:solidFill>
              </a:rPr>
              <a:t>as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			they </a:t>
            </a:r>
            <a:r>
              <a:rPr lang="en-US" sz="2400" dirty="0">
                <a:solidFill>
                  <a:schemeClr val="bg1"/>
                </a:solidFill>
              </a:rPr>
              <a:t>ought to be	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6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Justification - 3:21 – 4:</a:t>
            </a:r>
            <a:r>
              <a:rPr lang="en-US" sz="3600" b="1" dirty="0" smtClean="0">
                <a:solidFill>
                  <a:schemeClr val="bg1"/>
                </a:solidFill>
              </a:rPr>
              <a:t>17</a:t>
            </a:r>
            <a:endParaRPr lang="en-US" sz="2800" dirty="0">
              <a:solidFill>
                <a:schemeClr val="bg1"/>
              </a:solidFill>
            </a:endParaRP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Apart from the law – 3:21</a:t>
            </a:r>
          </a:p>
        </p:txBody>
      </p:sp>
    </p:spTree>
    <p:extLst>
      <p:ext uri="{BB962C8B-B14F-4D97-AF65-F5344CB8AC3E}">
        <p14:creationId xmlns:p14="http://schemas.microsoft.com/office/powerpoint/2010/main" val="394197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Justification - 3:21 – 4:</a:t>
            </a:r>
            <a:r>
              <a:rPr lang="en-US" sz="3600" b="1" dirty="0" smtClean="0">
                <a:solidFill>
                  <a:schemeClr val="bg1"/>
                </a:solidFill>
              </a:rPr>
              <a:t>17</a:t>
            </a:r>
            <a:endParaRPr lang="en-US" sz="2800" dirty="0">
              <a:solidFill>
                <a:schemeClr val="bg1"/>
              </a:solidFill>
            </a:endParaRP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Apart from the law – 3:21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To all who believe – 3:22-24	 </a:t>
            </a:r>
          </a:p>
        </p:txBody>
      </p:sp>
    </p:spTree>
    <p:extLst>
      <p:ext uri="{BB962C8B-B14F-4D97-AF65-F5344CB8AC3E}">
        <p14:creationId xmlns:p14="http://schemas.microsoft.com/office/powerpoint/2010/main" val="199849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62F7B-551E-F54E-B132-56C92E6F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E386062-617A-6E4B-9B2E-D0694AB38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001" y="365125"/>
            <a:ext cx="7893664" cy="6109816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FC4534FA-E826-E048-B927-AA7BA17D8C54}"/>
              </a:ext>
            </a:extLst>
          </p:cNvPr>
          <p:cNvSpPr/>
          <p:nvPr/>
        </p:nvSpPr>
        <p:spPr>
          <a:xfrm>
            <a:off x="3014911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561C300-1FAB-7B49-8E66-2818766F9DE4}"/>
              </a:ext>
            </a:extLst>
          </p:cNvPr>
          <p:cNvSpPr/>
          <p:nvPr/>
        </p:nvSpPr>
        <p:spPr>
          <a:xfrm>
            <a:off x="7483605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6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Justification - 3:21 – 4:</a:t>
            </a:r>
            <a:r>
              <a:rPr lang="en-US" sz="3600" b="1" dirty="0" smtClean="0">
                <a:solidFill>
                  <a:schemeClr val="bg1"/>
                </a:solidFill>
              </a:rPr>
              <a:t>17</a:t>
            </a:r>
            <a:endParaRPr lang="en-US" sz="2800" dirty="0">
              <a:solidFill>
                <a:schemeClr val="bg1"/>
              </a:solidFill>
            </a:endParaRP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Apart from the law – 3:21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To all who believe – 3:22-24	 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Satisfies God’s wrath – 3:25	 </a:t>
            </a:r>
          </a:p>
        </p:txBody>
      </p:sp>
    </p:spTree>
    <p:extLst>
      <p:ext uri="{BB962C8B-B14F-4D97-AF65-F5344CB8AC3E}">
        <p14:creationId xmlns:p14="http://schemas.microsoft.com/office/powerpoint/2010/main" val="373888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Justification - 3:21 – 4:</a:t>
            </a:r>
            <a:r>
              <a:rPr lang="en-US" sz="3600" b="1" dirty="0" smtClean="0">
                <a:solidFill>
                  <a:schemeClr val="bg1"/>
                </a:solidFill>
              </a:rPr>
              <a:t>17</a:t>
            </a:r>
            <a:endParaRPr lang="en-US" sz="2800" dirty="0">
              <a:solidFill>
                <a:schemeClr val="bg1"/>
              </a:solidFill>
            </a:endParaRP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Apart from the law – 3:21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To all who believe – 3:22-24	 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Satisfies God’s wrath – 3:25	 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Demonstrates God’s righteousness – 3:25-26</a:t>
            </a:r>
          </a:p>
        </p:txBody>
      </p:sp>
    </p:spTree>
    <p:extLst>
      <p:ext uri="{BB962C8B-B14F-4D97-AF65-F5344CB8AC3E}">
        <p14:creationId xmlns:p14="http://schemas.microsoft.com/office/powerpoint/2010/main" val="297822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Justification - 3:21 – 4:</a:t>
            </a:r>
            <a:r>
              <a:rPr lang="en-US" sz="3600" b="1" dirty="0" smtClean="0">
                <a:solidFill>
                  <a:schemeClr val="bg1"/>
                </a:solidFill>
              </a:rPr>
              <a:t>17</a:t>
            </a:r>
            <a:endParaRPr lang="en-US" sz="2800" dirty="0">
              <a:solidFill>
                <a:schemeClr val="bg1"/>
              </a:solidFill>
            </a:endParaRP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Apart from the law – 3:21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To all who believe – 3:22-24	 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Satisfies God’s wrath – 3:25	 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Demonstrates God’s righteousness – 3:25-26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Removes boasting – 3:27-31</a:t>
            </a:r>
          </a:p>
        </p:txBody>
      </p:sp>
    </p:spTree>
    <p:extLst>
      <p:ext uri="{BB962C8B-B14F-4D97-AF65-F5344CB8AC3E}">
        <p14:creationId xmlns:p14="http://schemas.microsoft.com/office/powerpoint/2010/main" val="92716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Justification - 3:21 – 4:</a:t>
            </a:r>
            <a:r>
              <a:rPr lang="en-US" sz="3600" b="1" dirty="0" smtClean="0">
                <a:solidFill>
                  <a:schemeClr val="bg1"/>
                </a:solidFill>
              </a:rPr>
              <a:t>17</a:t>
            </a:r>
            <a:endParaRPr lang="en-US" sz="2800" dirty="0">
              <a:solidFill>
                <a:schemeClr val="bg1"/>
              </a:solidFill>
            </a:endParaRP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Apart from the law – 3:21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To all who believe – 3:22-24	 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Satisfies God’s wrath – 3:25	 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Demonstrates God’s righteousness – 3:25-26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Removes boasting – 3:27-31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Credits righteousness to us – 4:1-11</a:t>
            </a:r>
          </a:p>
        </p:txBody>
      </p:sp>
    </p:spTree>
    <p:extLst>
      <p:ext uri="{BB962C8B-B14F-4D97-AF65-F5344CB8AC3E}">
        <p14:creationId xmlns:p14="http://schemas.microsoft.com/office/powerpoint/2010/main" val="158779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By Faith – 4:12 – 5:6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 </a:t>
            </a:r>
          </a:p>
        </p:txBody>
      </p:sp>
    </p:spTree>
    <p:extLst>
      <p:ext uri="{BB962C8B-B14F-4D97-AF65-F5344CB8AC3E}">
        <p14:creationId xmlns:p14="http://schemas.microsoft.com/office/powerpoint/2010/main" val="392310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By Faith – 4:12 – 5:</a:t>
            </a:r>
            <a:r>
              <a:rPr lang="en-US" sz="3600" b="1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</a:t>
            </a:r>
            <a:r>
              <a:rPr lang="en-US" b="1" dirty="0">
                <a:solidFill>
                  <a:schemeClr val="bg1"/>
                </a:solidFill>
              </a:rPr>
              <a:t>Faith</a:t>
            </a:r>
            <a:r>
              <a:rPr lang="en-US" dirty="0">
                <a:solidFill>
                  <a:schemeClr val="bg1"/>
                </a:solidFill>
              </a:rPr>
              <a:t> - Being sure of what you hope for and </a:t>
            </a:r>
            <a:r>
              <a:rPr lang="en-US" dirty="0" smtClean="0">
                <a:solidFill>
                  <a:schemeClr val="bg1"/>
                </a:solidFill>
              </a:rPr>
              <a:t>				confident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what </a:t>
            </a:r>
            <a:r>
              <a:rPr lang="en-US" dirty="0">
                <a:solidFill>
                  <a:schemeClr val="bg1"/>
                </a:solidFill>
              </a:rPr>
              <a:t>you do not see (</a:t>
            </a:r>
            <a:r>
              <a:rPr lang="en-US" dirty="0" err="1">
                <a:solidFill>
                  <a:schemeClr val="bg1"/>
                </a:solidFill>
              </a:rPr>
              <a:t>Heb</a:t>
            </a:r>
            <a:r>
              <a:rPr lang="en-US" dirty="0">
                <a:solidFill>
                  <a:schemeClr val="bg1"/>
                </a:solidFill>
              </a:rPr>
              <a:t> 11:1)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0831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By Faith – 4:12 – 5:</a:t>
            </a:r>
            <a:r>
              <a:rPr lang="en-US" sz="3600" b="1" dirty="0" smtClean="0">
                <a:solidFill>
                  <a:schemeClr val="bg1"/>
                </a:solidFill>
              </a:rPr>
              <a:t>6</a:t>
            </a:r>
            <a:endParaRPr lang="en-US" sz="2400" dirty="0">
              <a:solidFill>
                <a:schemeClr val="bg1"/>
              </a:solidFill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In God’s promise – 4:13 </a:t>
            </a:r>
            <a:r>
              <a:rPr lang="en-US" sz="2400" dirty="0" smtClean="0">
                <a:solidFill>
                  <a:schemeClr val="bg1"/>
                </a:solidFill>
              </a:rPr>
              <a:t>- 16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8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By Faith – 4:12 – 5:</a:t>
            </a:r>
            <a:r>
              <a:rPr lang="en-US" sz="3600" b="1" dirty="0" smtClean="0">
                <a:solidFill>
                  <a:schemeClr val="bg1"/>
                </a:solidFill>
              </a:rPr>
              <a:t>6</a:t>
            </a:r>
            <a:endParaRPr lang="en-US" sz="2400" dirty="0">
              <a:solidFill>
                <a:schemeClr val="bg1"/>
              </a:solidFill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In God’s promise – 4:13 </a:t>
            </a:r>
            <a:r>
              <a:rPr lang="en-US" sz="2400" dirty="0" smtClean="0">
                <a:solidFill>
                  <a:schemeClr val="bg1"/>
                </a:solidFill>
              </a:rPr>
              <a:t>- 16</a:t>
            </a:r>
            <a:endParaRPr lang="en-US" sz="2400" dirty="0">
              <a:solidFill>
                <a:schemeClr val="bg1"/>
              </a:solidFill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In God’s power – 4:17, 21 </a:t>
            </a:r>
          </a:p>
          <a:p>
            <a:pPr marL="914400" lvl="2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9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By Faith – 4:12 – 5:</a:t>
            </a:r>
            <a:r>
              <a:rPr lang="en-US" sz="3600" b="1" dirty="0" smtClean="0">
                <a:solidFill>
                  <a:schemeClr val="bg1"/>
                </a:solidFill>
              </a:rPr>
              <a:t>6</a:t>
            </a:r>
            <a:endParaRPr lang="en-US" sz="2400" dirty="0">
              <a:solidFill>
                <a:schemeClr val="bg1"/>
              </a:solidFill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In God’s promise – 4:13 - 16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In God’s power – 4:17, 21 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In spite of contrary information – 4:18 </a:t>
            </a:r>
            <a:r>
              <a:rPr lang="mr-IN" sz="2400" dirty="0" smtClean="0">
                <a:solidFill>
                  <a:schemeClr val="bg1"/>
                </a:solidFill>
              </a:rPr>
              <a:t>–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25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7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By Faith – 4:12 – 5:</a:t>
            </a:r>
            <a:r>
              <a:rPr lang="en-US" sz="3600" b="1" dirty="0" smtClean="0">
                <a:solidFill>
                  <a:schemeClr val="bg1"/>
                </a:solidFill>
              </a:rPr>
              <a:t>6</a:t>
            </a:r>
            <a:endParaRPr lang="en-US" sz="2400" dirty="0">
              <a:solidFill>
                <a:schemeClr val="bg1"/>
              </a:solidFill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In God’s promise – 4:13 - 16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In God’s power – 4:17, 21 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In spite of contrary information – 4:18 - 25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Faith brings peace - 5:1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6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62F7B-551E-F54E-B132-56C92E6F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E386062-617A-6E4B-9B2E-D0694AB38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001" y="365125"/>
            <a:ext cx="7893664" cy="6109816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FC4534FA-E826-E048-B927-AA7BA17D8C54}"/>
              </a:ext>
            </a:extLst>
          </p:cNvPr>
          <p:cNvSpPr/>
          <p:nvPr/>
        </p:nvSpPr>
        <p:spPr>
          <a:xfrm>
            <a:off x="3014911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5883658-59C7-3447-93FB-D5127BBAC63E}"/>
              </a:ext>
            </a:extLst>
          </p:cNvPr>
          <p:cNvSpPr/>
          <p:nvPr/>
        </p:nvSpPr>
        <p:spPr>
          <a:xfrm>
            <a:off x="5252319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4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By Faith – 4:12 – 5:</a:t>
            </a:r>
            <a:r>
              <a:rPr lang="en-US" sz="3600" b="1" dirty="0" smtClean="0">
                <a:solidFill>
                  <a:schemeClr val="bg1"/>
                </a:solidFill>
              </a:rPr>
              <a:t>6</a:t>
            </a:r>
            <a:endParaRPr lang="en-US" sz="2400" dirty="0">
              <a:solidFill>
                <a:schemeClr val="bg1"/>
              </a:solidFill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In God’s promise – 4:13 - 16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In God’s power – 4:17, 21 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In spite of contrary information – 4:18 - 25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Faith brings peace - 5:1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Faith give us access to grace – 5:2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4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By Faith – 4:12 – 5:</a:t>
            </a:r>
            <a:r>
              <a:rPr lang="en-US" sz="3600" b="1" dirty="0" smtClean="0">
                <a:solidFill>
                  <a:schemeClr val="bg1"/>
                </a:solidFill>
              </a:rPr>
              <a:t>6</a:t>
            </a:r>
            <a:endParaRPr lang="en-US" sz="2400" dirty="0">
              <a:solidFill>
                <a:schemeClr val="bg1"/>
              </a:solidFill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In God’s promise – 4:13 - 16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In God’s power – 4:17, 21 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In spite of contrary information – 4:18 - 25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Faith brings peace - 5:1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Faith give us access to grace – 5:2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Faith brings hope – 5:2-5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2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By Faith – 4:12 – 5:</a:t>
            </a:r>
            <a:r>
              <a:rPr lang="en-US" sz="3600" b="1" dirty="0" smtClean="0">
                <a:solidFill>
                  <a:schemeClr val="bg1"/>
                </a:solidFill>
              </a:rPr>
              <a:t>6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In </a:t>
            </a:r>
            <a:r>
              <a:rPr lang="en-US" sz="2400" dirty="0">
                <a:solidFill>
                  <a:schemeClr val="bg1"/>
                </a:solidFill>
              </a:rPr>
              <a:t>God’s promise – 4:13 - 16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In </a:t>
            </a:r>
            <a:r>
              <a:rPr lang="en-US" sz="2400" dirty="0">
                <a:solidFill>
                  <a:schemeClr val="bg1"/>
                </a:solidFill>
              </a:rPr>
              <a:t>God’s power – 4:17, 21 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In spite of contrary information – 4:18 - 25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Faith brings peace - 5:1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Faith give us access to grace – 5:2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Faith brings hope – 5:2-</a:t>
            </a:r>
            <a:r>
              <a:rPr lang="en-US" sz="2400" dirty="0" smtClean="0">
                <a:solidFill>
                  <a:schemeClr val="bg1"/>
                </a:solidFill>
              </a:rPr>
              <a:t>5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Faith allows us to experience God’s love </a:t>
            </a:r>
            <a:r>
              <a:rPr lang="mr-IN" sz="2400" dirty="0" smtClean="0">
                <a:solidFill>
                  <a:schemeClr val="bg1"/>
                </a:solidFill>
              </a:rPr>
              <a:t>–</a:t>
            </a:r>
            <a:r>
              <a:rPr lang="en-US" sz="2400" dirty="0" smtClean="0">
                <a:solidFill>
                  <a:schemeClr val="bg1"/>
                </a:solidFill>
              </a:rPr>
              <a:t> 5:5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8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In Jesus Christ – 5:6-21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5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728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In Jesus Christ – 5:6-</a:t>
            </a:r>
            <a:r>
              <a:rPr lang="en-US" sz="3600" b="1" dirty="0" smtClean="0">
                <a:solidFill>
                  <a:schemeClr val="bg1"/>
                </a:solidFill>
              </a:rPr>
              <a:t>21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Who died for us-  </a:t>
            </a:r>
            <a:r>
              <a:rPr lang="en-US" dirty="0">
                <a:solidFill>
                  <a:schemeClr val="bg1"/>
                </a:solidFill>
              </a:rPr>
              <a:t>While we were still sinners, Christ died for us – 5:6-8</a:t>
            </a:r>
          </a:p>
        </p:txBody>
      </p:sp>
    </p:spTree>
    <p:extLst>
      <p:ext uri="{BB962C8B-B14F-4D97-AF65-F5344CB8AC3E}">
        <p14:creationId xmlns:p14="http://schemas.microsoft.com/office/powerpoint/2010/main" val="305994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88134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In Jesus Christ – 5:6-</a:t>
            </a:r>
            <a:r>
              <a:rPr lang="en-US" sz="3600" b="1" dirty="0" smtClean="0">
                <a:solidFill>
                  <a:schemeClr val="bg1"/>
                </a:solidFill>
              </a:rPr>
              <a:t>21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Who died for us-  </a:t>
            </a:r>
            <a:r>
              <a:rPr lang="en-US" dirty="0">
                <a:solidFill>
                  <a:schemeClr val="bg1"/>
                </a:solidFill>
              </a:rPr>
              <a:t>While we were still sinners, Christ died for us – 5:6-8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Who lives for us</a:t>
            </a:r>
            <a:r>
              <a:rPr lang="en-US" dirty="0">
                <a:solidFill>
                  <a:schemeClr val="bg1"/>
                </a:solidFill>
              </a:rPr>
              <a:t>- He reconciled us by his death, and saves us through his life – 5:9-</a:t>
            </a:r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9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093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In Jesus Christ – 5:6-</a:t>
            </a:r>
            <a:r>
              <a:rPr lang="en-US" sz="3600" b="1" dirty="0" smtClean="0">
                <a:solidFill>
                  <a:schemeClr val="bg1"/>
                </a:solidFill>
              </a:rPr>
              <a:t>21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Who died for us-  </a:t>
            </a:r>
            <a:r>
              <a:rPr lang="en-US" dirty="0">
                <a:solidFill>
                  <a:schemeClr val="bg1"/>
                </a:solidFill>
              </a:rPr>
              <a:t>While we were still sinners, Christ died for us – 5:6-8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Who lives for us</a:t>
            </a:r>
            <a:r>
              <a:rPr lang="en-US" dirty="0">
                <a:solidFill>
                  <a:schemeClr val="bg1"/>
                </a:solidFill>
              </a:rPr>
              <a:t>- He reconciled us by his death, and saves us through his life – 5:9-</a:t>
            </a:r>
            <a:r>
              <a:rPr lang="en-US" dirty="0" smtClean="0">
                <a:solidFill>
                  <a:schemeClr val="bg1"/>
                </a:solidFill>
              </a:rPr>
              <a:t>11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Who became the second Adam for us</a:t>
            </a:r>
            <a:r>
              <a:rPr lang="en-US" dirty="0" smtClean="0">
                <a:solidFill>
                  <a:schemeClr val="bg1"/>
                </a:solidFill>
              </a:rPr>
              <a:t> – through the obedience of one man, many will be made righteous, and receive eternal life – 5:12-21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1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only true gospel -</a:t>
            </a:r>
          </a:p>
        </p:txBody>
      </p:sp>
    </p:spTree>
    <p:extLst>
      <p:ext uri="{BB962C8B-B14F-4D97-AF65-F5344CB8AC3E}">
        <p14:creationId xmlns:p14="http://schemas.microsoft.com/office/powerpoint/2010/main" val="397472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Justification by faith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(Soteriology)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only true gospel -  </a:t>
            </a:r>
            <a:r>
              <a:rPr lang="en-US" b="1" dirty="0">
                <a:solidFill>
                  <a:schemeClr val="bg1"/>
                </a:solidFill>
              </a:rPr>
              <a:t>Justification by faith in Jesus Christ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3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Justification by faith </a:t>
            </a:r>
            <a:r>
              <a:rPr lang="en-US" dirty="0">
                <a:solidFill>
                  <a:schemeClr val="bg1"/>
                </a:solidFill>
              </a:rPr>
              <a:t>(Soteriology)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4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Discussion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How would the way you relate to lost people change if you kept these six scenes clearly in view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How would the way you relate to believers change if you kept these six scenes clearly in view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How is this information “good news” (gospel)?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0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62F7B-551E-F54E-B132-56C92E6F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E386062-617A-6E4B-9B2E-D0694AB38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001" y="365125"/>
            <a:ext cx="7893664" cy="6109816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FC4534FA-E826-E048-B927-AA7BA17D8C54}"/>
              </a:ext>
            </a:extLst>
          </p:cNvPr>
          <p:cNvSpPr/>
          <p:nvPr/>
        </p:nvSpPr>
        <p:spPr>
          <a:xfrm>
            <a:off x="3014911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561C300-1FAB-7B49-8E66-2818766F9DE4}"/>
              </a:ext>
            </a:extLst>
          </p:cNvPr>
          <p:cNvSpPr/>
          <p:nvPr/>
        </p:nvSpPr>
        <p:spPr>
          <a:xfrm>
            <a:off x="7483605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5883658-59C7-3447-93FB-D5127BBAC63E}"/>
              </a:ext>
            </a:extLst>
          </p:cNvPr>
          <p:cNvSpPr/>
          <p:nvPr/>
        </p:nvSpPr>
        <p:spPr>
          <a:xfrm>
            <a:off x="5252319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7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70374-38C1-7C41-B92E-64BA8FE1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Justification by faith </a:t>
            </a:r>
            <a:r>
              <a:rPr lang="en-US" dirty="0">
                <a:solidFill>
                  <a:schemeClr val="bg1"/>
                </a:solidFill>
              </a:rPr>
              <a:t>(Soteriology)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Romans 3:21-5:21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95536-9970-A140-B88C-A23BBBB1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462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 you watch others play “salvation slots” around you, what are some of the most common combinations they come up with in place of Salvation by Faith in Jesus Christ?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was the most significant thought for you as you heard Paul unpack Justification, Faith, and Jesus Christ?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would you say if someone told you that their faith was too weak to believe in Jesus?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7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62F7B-551E-F54E-B132-56C92E6F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E386062-617A-6E4B-9B2E-D0694AB38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001" y="365125"/>
            <a:ext cx="7893664" cy="6109816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FC4534FA-E826-E048-B927-AA7BA17D8C54}"/>
              </a:ext>
            </a:extLst>
          </p:cNvPr>
          <p:cNvSpPr/>
          <p:nvPr/>
        </p:nvSpPr>
        <p:spPr>
          <a:xfrm>
            <a:off x="3014911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Justi-fication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N Condensed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561C300-1FAB-7B49-8E66-2818766F9DE4}"/>
              </a:ext>
            </a:extLst>
          </p:cNvPr>
          <p:cNvSpPr/>
          <p:nvPr/>
        </p:nvSpPr>
        <p:spPr>
          <a:xfrm>
            <a:off x="7483605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in Jesus Christ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5883658-59C7-3447-93FB-D5127BBAC63E}"/>
              </a:ext>
            </a:extLst>
          </p:cNvPr>
          <p:cNvSpPr/>
          <p:nvPr/>
        </p:nvSpPr>
        <p:spPr>
          <a:xfrm>
            <a:off x="5217225" y="2337125"/>
            <a:ext cx="1735027" cy="1652406"/>
          </a:xfrm>
          <a:prstGeom prst="ellips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N Condensed" pitchFamily="2" charset="0"/>
              </a:rPr>
              <a:t>by Faith</a:t>
            </a:r>
          </a:p>
        </p:txBody>
      </p:sp>
    </p:spTree>
    <p:extLst>
      <p:ext uri="{BB962C8B-B14F-4D97-AF65-F5344CB8AC3E}">
        <p14:creationId xmlns:p14="http://schemas.microsoft.com/office/powerpoint/2010/main" val="241998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9C4E1-01F7-A441-8CA3-EE1C2055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D749A2-4727-824D-AE77-80ACCE3AC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5DDC23-D3DC-BA4D-84E1-C5C883BCF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08" y="-17462"/>
            <a:ext cx="9201362" cy="68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5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59A8D1-7FCA-DA40-B725-74F56CBC2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F11F4D-34AD-F647-A7D8-B8E0CF01E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7ECDCF-D33C-A54E-9017-4997B1C0D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12" y="0"/>
            <a:ext cx="10555826" cy="68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4890</TotalTime>
  <Words>971</Words>
  <Application>Microsoft Macintosh PowerPoint</Application>
  <PresentationFormat>Custom</PresentationFormat>
  <Paragraphs>199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PowerPoint Presentation</vt:lpstr>
      <vt:lpstr>Justification by faith (Soteriology)  Romans 3:21-5:21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  <vt:lpstr>Justification by faith (Soteriology)  Romans 3:21-5:21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Patty</dc:creator>
  <cp:lastModifiedBy>Kyle Evans</cp:lastModifiedBy>
  <cp:revision>44</cp:revision>
  <dcterms:created xsi:type="dcterms:W3CDTF">2018-04-23T21:30:05Z</dcterms:created>
  <dcterms:modified xsi:type="dcterms:W3CDTF">2018-05-15T10:23:50Z</dcterms:modified>
</cp:coreProperties>
</file>