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85" r:id="rId2"/>
    <p:sldId id="291" r:id="rId3"/>
    <p:sldId id="292" r:id="rId4"/>
    <p:sldId id="357" r:id="rId5"/>
    <p:sldId id="295" r:id="rId6"/>
    <p:sldId id="358" r:id="rId7"/>
    <p:sldId id="293" r:id="rId8"/>
    <p:sldId id="296" r:id="rId9"/>
    <p:sldId id="297" r:id="rId10"/>
    <p:sldId id="294" r:id="rId11"/>
    <p:sldId id="326" r:id="rId12"/>
    <p:sldId id="327" r:id="rId13"/>
    <p:sldId id="328" r:id="rId14"/>
    <p:sldId id="329" r:id="rId15"/>
    <p:sldId id="359" r:id="rId16"/>
    <p:sldId id="371" r:id="rId17"/>
    <p:sldId id="298" r:id="rId18"/>
    <p:sldId id="330" r:id="rId19"/>
    <p:sldId id="331" r:id="rId20"/>
    <p:sldId id="332" r:id="rId21"/>
    <p:sldId id="300" r:id="rId22"/>
    <p:sldId id="321" r:id="rId23"/>
    <p:sldId id="319" r:id="rId24"/>
    <p:sldId id="320" r:id="rId25"/>
    <p:sldId id="322" r:id="rId26"/>
    <p:sldId id="301" r:id="rId27"/>
    <p:sldId id="302" r:id="rId28"/>
    <p:sldId id="303" r:id="rId29"/>
    <p:sldId id="304" r:id="rId30"/>
    <p:sldId id="305" r:id="rId31"/>
    <p:sldId id="323" r:id="rId32"/>
    <p:sldId id="324" r:id="rId33"/>
    <p:sldId id="325" r:id="rId34"/>
    <p:sldId id="306" r:id="rId35"/>
    <p:sldId id="307" r:id="rId36"/>
    <p:sldId id="308" r:id="rId37"/>
    <p:sldId id="309" r:id="rId38"/>
    <p:sldId id="316" r:id="rId39"/>
    <p:sldId id="317" r:id="rId40"/>
    <p:sldId id="318" r:id="rId41"/>
    <p:sldId id="333" r:id="rId42"/>
    <p:sldId id="310" r:id="rId43"/>
    <p:sldId id="334" r:id="rId44"/>
    <p:sldId id="311" r:id="rId45"/>
    <p:sldId id="312" r:id="rId46"/>
    <p:sldId id="313" r:id="rId47"/>
    <p:sldId id="360" r:id="rId48"/>
    <p:sldId id="361" r:id="rId49"/>
    <p:sldId id="362" r:id="rId50"/>
    <p:sldId id="314" r:id="rId51"/>
    <p:sldId id="363" r:id="rId52"/>
    <p:sldId id="364" r:id="rId53"/>
    <p:sldId id="335" r:id="rId54"/>
    <p:sldId id="365" r:id="rId55"/>
    <p:sldId id="336" r:id="rId56"/>
    <p:sldId id="337" r:id="rId57"/>
    <p:sldId id="368" r:id="rId58"/>
    <p:sldId id="366" r:id="rId59"/>
    <p:sldId id="367" r:id="rId60"/>
    <p:sldId id="369" r:id="rId61"/>
    <p:sldId id="338" r:id="rId62"/>
    <p:sldId id="339" r:id="rId63"/>
    <p:sldId id="340" r:id="rId64"/>
    <p:sldId id="341" r:id="rId65"/>
    <p:sldId id="343" r:id="rId66"/>
    <p:sldId id="344" r:id="rId67"/>
    <p:sldId id="345" r:id="rId68"/>
    <p:sldId id="346" r:id="rId69"/>
    <p:sldId id="347" r:id="rId70"/>
    <p:sldId id="348" r:id="rId71"/>
    <p:sldId id="354" r:id="rId72"/>
    <p:sldId id="349" r:id="rId73"/>
    <p:sldId id="350" r:id="rId74"/>
    <p:sldId id="351" r:id="rId75"/>
    <p:sldId id="352" r:id="rId76"/>
    <p:sldId id="370" r:id="rId77"/>
    <p:sldId id="355" r:id="rId78"/>
    <p:sldId id="356" r:id="rId7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97"/>
    <p:restoredTop sz="91802"/>
  </p:normalViewPr>
  <p:slideViewPr>
    <p:cSldViewPr snapToGrid="0" snapToObjects="1">
      <p:cViewPr>
        <p:scale>
          <a:sx n="55" d="100"/>
          <a:sy n="55" d="100"/>
        </p:scale>
        <p:origin x="-2784" y="-728"/>
      </p:cViewPr>
      <p:guideLst>
        <p:guide orient="horz" pos="2160"/>
        <p:guide pos="3840"/>
      </p:guideLst>
    </p:cSldViewPr>
  </p:slideViewPr>
  <p:notesTextViewPr>
    <p:cViewPr>
      <p:scale>
        <a:sx n="1" d="1"/>
        <a:sy n="1" d="1"/>
      </p:scale>
      <p:origin x="0" y="0"/>
    </p:cViewPr>
  </p:notesTextViewPr>
  <p:sorterViewPr>
    <p:cViewPr>
      <p:scale>
        <a:sx n="189" d="100"/>
        <a:sy n="189"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80" Type="http://schemas.openxmlformats.org/officeDocument/2006/relationships/printerSettings" Target="printerSettings/printerSettings1.bin"/><Relationship Id="rId81" Type="http://schemas.openxmlformats.org/officeDocument/2006/relationships/presProps" Target="presProps.xml"/><Relationship Id="rId82" Type="http://schemas.openxmlformats.org/officeDocument/2006/relationships/viewProps" Target="viewProps.xml"/><Relationship Id="rId83" Type="http://schemas.openxmlformats.org/officeDocument/2006/relationships/theme" Target="theme/theme1.xml"/><Relationship Id="rId84" Type="http://schemas.openxmlformats.org/officeDocument/2006/relationships/tableStyles" Target="tableStyles.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AEB21AA-4699-0D49-86E5-EFB715CD289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F1626114-3846-3F4C-86DB-32E3A392742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EC561563-087D-1F41-B523-EB32BAD7C763}"/>
              </a:ext>
            </a:extLst>
          </p:cNvPr>
          <p:cNvSpPr>
            <a:spLocks noGrp="1"/>
          </p:cNvSpPr>
          <p:nvPr>
            <p:ph type="dt" sz="half" idx="10"/>
          </p:nvPr>
        </p:nvSpPr>
        <p:spPr/>
        <p:txBody>
          <a:bodyPr/>
          <a:lstStyle/>
          <a:p>
            <a:fld id="{0CC0F972-8E18-D242-B8C1-942F56F65D43}" type="datetimeFigureOut">
              <a:rPr lang="en-US" smtClean="0"/>
              <a:t>5/15/18</a:t>
            </a:fld>
            <a:endParaRPr lang="en-US"/>
          </a:p>
        </p:txBody>
      </p:sp>
      <p:sp>
        <p:nvSpPr>
          <p:cNvPr id="5" name="Footer Placeholder 4">
            <a:extLst>
              <a:ext uri="{FF2B5EF4-FFF2-40B4-BE49-F238E27FC236}">
                <a16:creationId xmlns="" xmlns:a16="http://schemas.microsoft.com/office/drawing/2014/main" id="{AF6135ED-4EEF-A945-A27D-2694EA0D65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9E1C528C-1E6F-DB45-8902-660805A938ED}"/>
              </a:ext>
            </a:extLst>
          </p:cNvPr>
          <p:cNvSpPr>
            <a:spLocks noGrp="1"/>
          </p:cNvSpPr>
          <p:nvPr>
            <p:ph type="sldNum" sz="quarter" idx="12"/>
          </p:nvPr>
        </p:nvSpPr>
        <p:spPr/>
        <p:txBody>
          <a:bodyPr/>
          <a:lstStyle/>
          <a:p>
            <a:fld id="{B9357990-CE55-C94C-86CE-D5CCC8783351}" type="slidenum">
              <a:rPr lang="en-US" smtClean="0"/>
              <a:t>‹#›</a:t>
            </a:fld>
            <a:endParaRPr lang="en-US"/>
          </a:p>
        </p:txBody>
      </p:sp>
    </p:spTree>
    <p:extLst>
      <p:ext uri="{BB962C8B-B14F-4D97-AF65-F5344CB8AC3E}">
        <p14:creationId xmlns:p14="http://schemas.microsoft.com/office/powerpoint/2010/main" val="3211678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5757DCF-60EE-054C-9C56-3146D3E5036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D02920A4-AB6E-244A-A9FA-A76BAFBAF38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1EB80788-B6EF-B840-956F-5194B1064916}"/>
              </a:ext>
            </a:extLst>
          </p:cNvPr>
          <p:cNvSpPr>
            <a:spLocks noGrp="1"/>
          </p:cNvSpPr>
          <p:nvPr>
            <p:ph type="dt" sz="half" idx="10"/>
          </p:nvPr>
        </p:nvSpPr>
        <p:spPr/>
        <p:txBody>
          <a:bodyPr/>
          <a:lstStyle/>
          <a:p>
            <a:fld id="{0CC0F972-8E18-D242-B8C1-942F56F65D43}" type="datetimeFigureOut">
              <a:rPr lang="en-US" smtClean="0"/>
              <a:t>5/15/18</a:t>
            </a:fld>
            <a:endParaRPr lang="en-US"/>
          </a:p>
        </p:txBody>
      </p:sp>
      <p:sp>
        <p:nvSpPr>
          <p:cNvPr id="5" name="Footer Placeholder 4">
            <a:extLst>
              <a:ext uri="{FF2B5EF4-FFF2-40B4-BE49-F238E27FC236}">
                <a16:creationId xmlns="" xmlns:a16="http://schemas.microsoft.com/office/drawing/2014/main" id="{6B57761A-5ECA-2E42-92A3-32D130A616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033B818-F619-8942-BA89-4BD64DB43CAB}"/>
              </a:ext>
            </a:extLst>
          </p:cNvPr>
          <p:cNvSpPr>
            <a:spLocks noGrp="1"/>
          </p:cNvSpPr>
          <p:nvPr>
            <p:ph type="sldNum" sz="quarter" idx="12"/>
          </p:nvPr>
        </p:nvSpPr>
        <p:spPr/>
        <p:txBody>
          <a:bodyPr/>
          <a:lstStyle/>
          <a:p>
            <a:fld id="{B9357990-CE55-C94C-86CE-D5CCC8783351}" type="slidenum">
              <a:rPr lang="en-US" smtClean="0"/>
              <a:t>‹#›</a:t>
            </a:fld>
            <a:endParaRPr lang="en-US"/>
          </a:p>
        </p:txBody>
      </p:sp>
    </p:spTree>
    <p:extLst>
      <p:ext uri="{BB962C8B-B14F-4D97-AF65-F5344CB8AC3E}">
        <p14:creationId xmlns:p14="http://schemas.microsoft.com/office/powerpoint/2010/main" val="2131815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E7A8D8D5-E6CE-B343-9EB9-81358D11283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C9D8AEB6-2265-5646-9175-4FB6C28BB1E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02AF9306-80E2-934F-9819-1BC003CB30FE}"/>
              </a:ext>
            </a:extLst>
          </p:cNvPr>
          <p:cNvSpPr>
            <a:spLocks noGrp="1"/>
          </p:cNvSpPr>
          <p:nvPr>
            <p:ph type="dt" sz="half" idx="10"/>
          </p:nvPr>
        </p:nvSpPr>
        <p:spPr/>
        <p:txBody>
          <a:bodyPr/>
          <a:lstStyle/>
          <a:p>
            <a:fld id="{0CC0F972-8E18-D242-B8C1-942F56F65D43}" type="datetimeFigureOut">
              <a:rPr lang="en-US" smtClean="0"/>
              <a:t>5/15/18</a:t>
            </a:fld>
            <a:endParaRPr lang="en-US"/>
          </a:p>
        </p:txBody>
      </p:sp>
      <p:sp>
        <p:nvSpPr>
          <p:cNvPr id="5" name="Footer Placeholder 4">
            <a:extLst>
              <a:ext uri="{FF2B5EF4-FFF2-40B4-BE49-F238E27FC236}">
                <a16:creationId xmlns="" xmlns:a16="http://schemas.microsoft.com/office/drawing/2014/main" id="{E50E8A29-0700-E749-B958-8048A96CBC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93DA41C2-A58E-8940-BB4A-990F310CD31B}"/>
              </a:ext>
            </a:extLst>
          </p:cNvPr>
          <p:cNvSpPr>
            <a:spLocks noGrp="1"/>
          </p:cNvSpPr>
          <p:nvPr>
            <p:ph type="sldNum" sz="quarter" idx="12"/>
          </p:nvPr>
        </p:nvSpPr>
        <p:spPr/>
        <p:txBody>
          <a:bodyPr/>
          <a:lstStyle/>
          <a:p>
            <a:fld id="{B9357990-CE55-C94C-86CE-D5CCC8783351}" type="slidenum">
              <a:rPr lang="en-US" smtClean="0"/>
              <a:t>‹#›</a:t>
            </a:fld>
            <a:endParaRPr lang="en-US"/>
          </a:p>
        </p:txBody>
      </p:sp>
    </p:spTree>
    <p:extLst>
      <p:ext uri="{BB962C8B-B14F-4D97-AF65-F5344CB8AC3E}">
        <p14:creationId xmlns:p14="http://schemas.microsoft.com/office/powerpoint/2010/main" val="514416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CC2931F-6610-324E-8859-618173B5784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78D9F5F7-2C74-5349-A7B8-4B8CDF975CBC}"/>
              </a:ext>
            </a:extLst>
          </p:cNvPr>
          <p:cNvSpPr>
            <a:spLocks noGrp="1"/>
          </p:cNvSpPr>
          <p:nvPr>
            <p:ph type="dt" sz="half" idx="10"/>
          </p:nvPr>
        </p:nvSpPr>
        <p:spPr/>
        <p:txBody>
          <a:bodyPr/>
          <a:lstStyle/>
          <a:p>
            <a:fld id="{0CC0F972-8E18-D242-B8C1-942F56F65D43}" type="datetimeFigureOut">
              <a:rPr lang="en-US" smtClean="0"/>
              <a:t>5/15/18</a:t>
            </a:fld>
            <a:endParaRPr lang="en-US"/>
          </a:p>
        </p:txBody>
      </p:sp>
      <p:sp>
        <p:nvSpPr>
          <p:cNvPr id="5" name="Footer Placeholder 4">
            <a:extLst>
              <a:ext uri="{FF2B5EF4-FFF2-40B4-BE49-F238E27FC236}">
                <a16:creationId xmlns="" xmlns:a16="http://schemas.microsoft.com/office/drawing/2014/main" id="{2124447E-8092-1846-817B-F6350700DE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A8FD1B90-25F3-164C-A54B-08F76AA63AB7}"/>
              </a:ext>
            </a:extLst>
          </p:cNvPr>
          <p:cNvSpPr>
            <a:spLocks noGrp="1"/>
          </p:cNvSpPr>
          <p:nvPr>
            <p:ph type="sldNum" sz="quarter" idx="12"/>
          </p:nvPr>
        </p:nvSpPr>
        <p:spPr/>
        <p:txBody>
          <a:bodyPr/>
          <a:lstStyle/>
          <a:p>
            <a:fld id="{B9357990-CE55-C94C-86CE-D5CCC8783351}" type="slidenum">
              <a:rPr lang="en-US" smtClean="0"/>
              <a:t>‹#›</a:t>
            </a:fld>
            <a:endParaRPr lang="en-US"/>
          </a:p>
        </p:txBody>
      </p:sp>
      <p:sp>
        <p:nvSpPr>
          <p:cNvPr id="7" name="TextBox 6"/>
          <p:cNvSpPr txBox="1"/>
          <p:nvPr userDrawn="1"/>
        </p:nvSpPr>
        <p:spPr>
          <a:xfrm>
            <a:off x="838200" y="438727"/>
            <a:ext cx="3502891" cy="369332"/>
          </a:xfrm>
          <a:prstGeom prst="rect">
            <a:avLst/>
          </a:prstGeom>
          <a:noFill/>
        </p:spPr>
        <p:txBody>
          <a:bodyPr wrap="square" rtlCol="0">
            <a:spAutoFit/>
          </a:bodyPr>
          <a:lstStyle/>
          <a:p>
            <a:endParaRPr lang="en-US" dirty="0"/>
          </a:p>
        </p:txBody>
      </p:sp>
      <p:sp>
        <p:nvSpPr>
          <p:cNvPr id="8"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Tree>
    <p:extLst>
      <p:ext uri="{BB962C8B-B14F-4D97-AF65-F5344CB8AC3E}">
        <p14:creationId xmlns:p14="http://schemas.microsoft.com/office/powerpoint/2010/main" val="4272701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21FCFCE-8525-A749-AB32-9DF2C274894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B0B5B79C-0E34-6D44-973F-D6820D5C4D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91525857-F03B-FF4F-8F5F-09542E959DB7}"/>
              </a:ext>
            </a:extLst>
          </p:cNvPr>
          <p:cNvSpPr>
            <a:spLocks noGrp="1"/>
          </p:cNvSpPr>
          <p:nvPr>
            <p:ph type="dt" sz="half" idx="10"/>
          </p:nvPr>
        </p:nvSpPr>
        <p:spPr/>
        <p:txBody>
          <a:bodyPr/>
          <a:lstStyle/>
          <a:p>
            <a:fld id="{0CC0F972-8E18-D242-B8C1-942F56F65D43}" type="datetimeFigureOut">
              <a:rPr lang="en-US" smtClean="0"/>
              <a:t>5/15/18</a:t>
            </a:fld>
            <a:endParaRPr lang="en-US"/>
          </a:p>
        </p:txBody>
      </p:sp>
      <p:sp>
        <p:nvSpPr>
          <p:cNvPr id="5" name="Footer Placeholder 4">
            <a:extLst>
              <a:ext uri="{FF2B5EF4-FFF2-40B4-BE49-F238E27FC236}">
                <a16:creationId xmlns="" xmlns:a16="http://schemas.microsoft.com/office/drawing/2014/main" id="{D9F73176-F5F1-AC4D-BB72-154F1EC71A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9C6CD1AA-D969-F540-B094-7CCB9F9EE9C6}"/>
              </a:ext>
            </a:extLst>
          </p:cNvPr>
          <p:cNvSpPr>
            <a:spLocks noGrp="1"/>
          </p:cNvSpPr>
          <p:nvPr>
            <p:ph type="sldNum" sz="quarter" idx="12"/>
          </p:nvPr>
        </p:nvSpPr>
        <p:spPr/>
        <p:txBody>
          <a:bodyPr/>
          <a:lstStyle/>
          <a:p>
            <a:fld id="{B9357990-CE55-C94C-86CE-D5CCC8783351}" type="slidenum">
              <a:rPr lang="en-US" smtClean="0"/>
              <a:t>‹#›</a:t>
            </a:fld>
            <a:endParaRPr lang="en-US"/>
          </a:p>
        </p:txBody>
      </p:sp>
    </p:spTree>
    <p:extLst>
      <p:ext uri="{BB962C8B-B14F-4D97-AF65-F5344CB8AC3E}">
        <p14:creationId xmlns:p14="http://schemas.microsoft.com/office/powerpoint/2010/main" val="1466373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963D244-9A02-3C45-86C7-A6F3129ADE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50951CE9-2B2A-7E4F-8E2A-4B3A861C4AB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8392BB86-94F5-314C-B509-132BEDFE50C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E398AA1A-B4BB-AE48-A56F-70466C127E95}"/>
              </a:ext>
            </a:extLst>
          </p:cNvPr>
          <p:cNvSpPr>
            <a:spLocks noGrp="1"/>
          </p:cNvSpPr>
          <p:nvPr>
            <p:ph type="dt" sz="half" idx="10"/>
          </p:nvPr>
        </p:nvSpPr>
        <p:spPr/>
        <p:txBody>
          <a:bodyPr/>
          <a:lstStyle/>
          <a:p>
            <a:fld id="{0CC0F972-8E18-D242-B8C1-942F56F65D43}" type="datetimeFigureOut">
              <a:rPr lang="en-US" smtClean="0"/>
              <a:t>5/15/18</a:t>
            </a:fld>
            <a:endParaRPr lang="en-US"/>
          </a:p>
        </p:txBody>
      </p:sp>
      <p:sp>
        <p:nvSpPr>
          <p:cNvPr id="6" name="Footer Placeholder 5">
            <a:extLst>
              <a:ext uri="{FF2B5EF4-FFF2-40B4-BE49-F238E27FC236}">
                <a16:creationId xmlns="" xmlns:a16="http://schemas.microsoft.com/office/drawing/2014/main" id="{9777A1B9-51F4-1443-A60E-F610B992BE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F9C05A90-E0B7-F34C-AD19-4D60E51743C6}"/>
              </a:ext>
            </a:extLst>
          </p:cNvPr>
          <p:cNvSpPr>
            <a:spLocks noGrp="1"/>
          </p:cNvSpPr>
          <p:nvPr>
            <p:ph type="sldNum" sz="quarter" idx="12"/>
          </p:nvPr>
        </p:nvSpPr>
        <p:spPr/>
        <p:txBody>
          <a:bodyPr/>
          <a:lstStyle/>
          <a:p>
            <a:fld id="{B9357990-CE55-C94C-86CE-D5CCC8783351}" type="slidenum">
              <a:rPr lang="en-US" smtClean="0"/>
              <a:t>‹#›</a:t>
            </a:fld>
            <a:endParaRPr lang="en-US"/>
          </a:p>
        </p:txBody>
      </p:sp>
    </p:spTree>
    <p:extLst>
      <p:ext uri="{BB962C8B-B14F-4D97-AF65-F5344CB8AC3E}">
        <p14:creationId xmlns:p14="http://schemas.microsoft.com/office/powerpoint/2010/main" val="2774669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04A43F-5474-D34E-A27C-1C46E9DE0BA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0AC81DAE-43CD-3F46-9B7D-5083E41A4E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98FC1EE5-F9BF-C146-B6A3-44FFA8A3846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CC9EE166-115D-7F4F-8D6F-6A06385B2B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1FA715A3-FDE8-404A-84E0-4C7D4F78633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D628161E-6A3E-0146-9ECD-98C9C0B2538C}"/>
              </a:ext>
            </a:extLst>
          </p:cNvPr>
          <p:cNvSpPr>
            <a:spLocks noGrp="1"/>
          </p:cNvSpPr>
          <p:nvPr>
            <p:ph type="dt" sz="half" idx="10"/>
          </p:nvPr>
        </p:nvSpPr>
        <p:spPr/>
        <p:txBody>
          <a:bodyPr/>
          <a:lstStyle/>
          <a:p>
            <a:fld id="{0CC0F972-8E18-D242-B8C1-942F56F65D43}" type="datetimeFigureOut">
              <a:rPr lang="en-US" smtClean="0"/>
              <a:t>5/15/18</a:t>
            </a:fld>
            <a:endParaRPr lang="en-US"/>
          </a:p>
        </p:txBody>
      </p:sp>
      <p:sp>
        <p:nvSpPr>
          <p:cNvPr id="8" name="Footer Placeholder 7">
            <a:extLst>
              <a:ext uri="{FF2B5EF4-FFF2-40B4-BE49-F238E27FC236}">
                <a16:creationId xmlns="" xmlns:a16="http://schemas.microsoft.com/office/drawing/2014/main" id="{368F2BA7-D641-C74B-BEFA-80BD36F8A2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D3479A4A-52D0-CB47-9634-3C6C77440563}"/>
              </a:ext>
            </a:extLst>
          </p:cNvPr>
          <p:cNvSpPr>
            <a:spLocks noGrp="1"/>
          </p:cNvSpPr>
          <p:nvPr>
            <p:ph type="sldNum" sz="quarter" idx="12"/>
          </p:nvPr>
        </p:nvSpPr>
        <p:spPr/>
        <p:txBody>
          <a:bodyPr/>
          <a:lstStyle/>
          <a:p>
            <a:fld id="{B9357990-CE55-C94C-86CE-D5CCC8783351}" type="slidenum">
              <a:rPr lang="en-US" smtClean="0"/>
              <a:t>‹#›</a:t>
            </a:fld>
            <a:endParaRPr lang="en-US"/>
          </a:p>
        </p:txBody>
      </p:sp>
    </p:spTree>
    <p:extLst>
      <p:ext uri="{BB962C8B-B14F-4D97-AF65-F5344CB8AC3E}">
        <p14:creationId xmlns:p14="http://schemas.microsoft.com/office/powerpoint/2010/main" val="156069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124C698-AF1A-9242-9F01-E90E92E7F04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303F6B07-D886-5442-A207-0C8312CB49EF}"/>
              </a:ext>
            </a:extLst>
          </p:cNvPr>
          <p:cNvSpPr>
            <a:spLocks noGrp="1"/>
          </p:cNvSpPr>
          <p:nvPr>
            <p:ph type="dt" sz="half" idx="10"/>
          </p:nvPr>
        </p:nvSpPr>
        <p:spPr/>
        <p:txBody>
          <a:bodyPr/>
          <a:lstStyle/>
          <a:p>
            <a:fld id="{0CC0F972-8E18-D242-B8C1-942F56F65D43}" type="datetimeFigureOut">
              <a:rPr lang="en-US" smtClean="0"/>
              <a:t>5/15/18</a:t>
            </a:fld>
            <a:endParaRPr lang="en-US"/>
          </a:p>
        </p:txBody>
      </p:sp>
      <p:sp>
        <p:nvSpPr>
          <p:cNvPr id="4" name="Footer Placeholder 3">
            <a:extLst>
              <a:ext uri="{FF2B5EF4-FFF2-40B4-BE49-F238E27FC236}">
                <a16:creationId xmlns="" xmlns:a16="http://schemas.microsoft.com/office/drawing/2014/main" id="{4F8B098C-5D8A-644C-B1C7-93C16D37F6D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F58AFE9F-0E35-2641-99B6-F5BC603CD16F}"/>
              </a:ext>
            </a:extLst>
          </p:cNvPr>
          <p:cNvSpPr>
            <a:spLocks noGrp="1"/>
          </p:cNvSpPr>
          <p:nvPr>
            <p:ph type="sldNum" sz="quarter" idx="12"/>
          </p:nvPr>
        </p:nvSpPr>
        <p:spPr/>
        <p:txBody>
          <a:bodyPr/>
          <a:lstStyle/>
          <a:p>
            <a:fld id="{B9357990-CE55-C94C-86CE-D5CCC8783351}" type="slidenum">
              <a:rPr lang="en-US" smtClean="0"/>
              <a:t>‹#›</a:t>
            </a:fld>
            <a:endParaRPr lang="en-US"/>
          </a:p>
        </p:txBody>
      </p:sp>
    </p:spTree>
    <p:extLst>
      <p:ext uri="{BB962C8B-B14F-4D97-AF65-F5344CB8AC3E}">
        <p14:creationId xmlns:p14="http://schemas.microsoft.com/office/powerpoint/2010/main" val="1981168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9E3C6A99-4E28-0649-B7B3-F86F0342632C}"/>
              </a:ext>
            </a:extLst>
          </p:cNvPr>
          <p:cNvSpPr>
            <a:spLocks noGrp="1"/>
          </p:cNvSpPr>
          <p:nvPr>
            <p:ph type="dt" sz="half" idx="10"/>
          </p:nvPr>
        </p:nvSpPr>
        <p:spPr/>
        <p:txBody>
          <a:bodyPr/>
          <a:lstStyle/>
          <a:p>
            <a:fld id="{0CC0F972-8E18-D242-B8C1-942F56F65D43}" type="datetimeFigureOut">
              <a:rPr lang="en-US" smtClean="0"/>
              <a:t>5/15/18</a:t>
            </a:fld>
            <a:endParaRPr lang="en-US"/>
          </a:p>
        </p:txBody>
      </p:sp>
      <p:sp>
        <p:nvSpPr>
          <p:cNvPr id="3" name="Footer Placeholder 2">
            <a:extLst>
              <a:ext uri="{FF2B5EF4-FFF2-40B4-BE49-F238E27FC236}">
                <a16:creationId xmlns="" xmlns:a16="http://schemas.microsoft.com/office/drawing/2014/main" id="{7DD48DCB-248F-DB40-87DE-BD9E1429B35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E6DB1538-4AB9-F246-8D10-397417032002}"/>
              </a:ext>
            </a:extLst>
          </p:cNvPr>
          <p:cNvSpPr>
            <a:spLocks noGrp="1"/>
          </p:cNvSpPr>
          <p:nvPr>
            <p:ph type="sldNum" sz="quarter" idx="12"/>
          </p:nvPr>
        </p:nvSpPr>
        <p:spPr/>
        <p:txBody>
          <a:bodyPr/>
          <a:lstStyle/>
          <a:p>
            <a:fld id="{B9357990-CE55-C94C-86CE-D5CCC8783351}" type="slidenum">
              <a:rPr lang="en-US" smtClean="0"/>
              <a:t>‹#›</a:t>
            </a:fld>
            <a:endParaRPr lang="en-US"/>
          </a:p>
        </p:txBody>
      </p:sp>
    </p:spTree>
    <p:extLst>
      <p:ext uri="{BB962C8B-B14F-4D97-AF65-F5344CB8AC3E}">
        <p14:creationId xmlns:p14="http://schemas.microsoft.com/office/powerpoint/2010/main" val="1789760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B4810E2-790D-8540-96F2-DD35A62B1E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C48CA617-D2CC-D245-9F21-FD7D8D5D18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30F786D9-8403-9942-9EC7-FA8C853053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37345828-8BAF-6C43-AD62-95056D08CB6B}"/>
              </a:ext>
            </a:extLst>
          </p:cNvPr>
          <p:cNvSpPr>
            <a:spLocks noGrp="1"/>
          </p:cNvSpPr>
          <p:nvPr>
            <p:ph type="dt" sz="half" idx="10"/>
          </p:nvPr>
        </p:nvSpPr>
        <p:spPr/>
        <p:txBody>
          <a:bodyPr/>
          <a:lstStyle/>
          <a:p>
            <a:fld id="{0CC0F972-8E18-D242-B8C1-942F56F65D43}" type="datetimeFigureOut">
              <a:rPr lang="en-US" smtClean="0"/>
              <a:t>5/15/18</a:t>
            </a:fld>
            <a:endParaRPr lang="en-US"/>
          </a:p>
        </p:txBody>
      </p:sp>
      <p:sp>
        <p:nvSpPr>
          <p:cNvPr id="6" name="Footer Placeholder 5">
            <a:extLst>
              <a:ext uri="{FF2B5EF4-FFF2-40B4-BE49-F238E27FC236}">
                <a16:creationId xmlns="" xmlns:a16="http://schemas.microsoft.com/office/drawing/2014/main" id="{1DA46E19-7F65-2843-AB85-613867ED1E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09F67EC2-9F21-464A-BE4B-153EFD41BE88}"/>
              </a:ext>
            </a:extLst>
          </p:cNvPr>
          <p:cNvSpPr>
            <a:spLocks noGrp="1"/>
          </p:cNvSpPr>
          <p:nvPr>
            <p:ph type="sldNum" sz="quarter" idx="12"/>
          </p:nvPr>
        </p:nvSpPr>
        <p:spPr/>
        <p:txBody>
          <a:bodyPr/>
          <a:lstStyle/>
          <a:p>
            <a:fld id="{B9357990-CE55-C94C-86CE-D5CCC8783351}" type="slidenum">
              <a:rPr lang="en-US" smtClean="0"/>
              <a:t>‹#›</a:t>
            </a:fld>
            <a:endParaRPr lang="en-US"/>
          </a:p>
        </p:txBody>
      </p:sp>
    </p:spTree>
    <p:extLst>
      <p:ext uri="{BB962C8B-B14F-4D97-AF65-F5344CB8AC3E}">
        <p14:creationId xmlns:p14="http://schemas.microsoft.com/office/powerpoint/2010/main" val="2764609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CC515E0-E2AB-C341-B8C5-90A36939E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67D427E0-1C56-B84A-92B4-CA971220EC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099FD2A3-C9EC-354F-89E0-A70BD1CE46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4DF7A513-6EF7-254B-B93B-3DEDCC9E003D}"/>
              </a:ext>
            </a:extLst>
          </p:cNvPr>
          <p:cNvSpPr>
            <a:spLocks noGrp="1"/>
          </p:cNvSpPr>
          <p:nvPr>
            <p:ph type="dt" sz="half" idx="10"/>
          </p:nvPr>
        </p:nvSpPr>
        <p:spPr/>
        <p:txBody>
          <a:bodyPr/>
          <a:lstStyle/>
          <a:p>
            <a:fld id="{0CC0F972-8E18-D242-B8C1-942F56F65D43}" type="datetimeFigureOut">
              <a:rPr lang="en-US" smtClean="0"/>
              <a:t>5/15/18</a:t>
            </a:fld>
            <a:endParaRPr lang="en-US"/>
          </a:p>
        </p:txBody>
      </p:sp>
      <p:sp>
        <p:nvSpPr>
          <p:cNvPr id="6" name="Footer Placeholder 5">
            <a:extLst>
              <a:ext uri="{FF2B5EF4-FFF2-40B4-BE49-F238E27FC236}">
                <a16:creationId xmlns="" xmlns:a16="http://schemas.microsoft.com/office/drawing/2014/main" id="{13568F2A-721C-0744-8E6D-AB623E8BF5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A05FD907-7E04-E740-A8AE-2020D96F383A}"/>
              </a:ext>
            </a:extLst>
          </p:cNvPr>
          <p:cNvSpPr>
            <a:spLocks noGrp="1"/>
          </p:cNvSpPr>
          <p:nvPr>
            <p:ph type="sldNum" sz="quarter" idx="12"/>
          </p:nvPr>
        </p:nvSpPr>
        <p:spPr/>
        <p:txBody>
          <a:bodyPr/>
          <a:lstStyle/>
          <a:p>
            <a:fld id="{B9357990-CE55-C94C-86CE-D5CCC8783351}" type="slidenum">
              <a:rPr lang="en-US" smtClean="0"/>
              <a:t>‹#›</a:t>
            </a:fld>
            <a:endParaRPr lang="en-US"/>
          </a:p>
        </p:txBody>
      </p:sp>
    </p:spTree>
    <p:extLst>
      <p:ext uri="{BB962C8B-B14F-4D97-AF65-F5344CB8AC3E}">
        <p14:creationId xmlns:p14="http://schemas.microsoft.com/office/powerpoint/2010/main" val="272849038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7" name="Picture 6" descr="16x9-Background_1.jpg"/>
          <p:cNvPicPr>
            <a:picLocks noChangeAspect="1"/>
          </p:cNvPicPr>
          <p:nvPr userDrawn="1"/>
        </p:nvPicPr>
        <p:blipFill>
          <a:blip r:embed="rId13">
            <a:alphaModFix amt="75000"/>
            <a:extLst>
              <a:ext uri="{28A0092B-C50C-407E-A947-70E740481C1C}">
                <a14:useLocalDpi xmlns:a14="http://schemas.microsoft.com/office/drawing/2010/main" val="0"/>
              </a:ext>
            </a:extLst>
          </a:blip>
          <a:stretch>
            <a:fillRect/>
          </a:stretch>
        </p:blipFill>
        <p:spPr>
          <a:xfrm>
            <a:off x="0" y="0"/>
            <a:ext cx="12192000" cy="6858000"/>
          </a:xfrm>
          <a:prstGeom prst="rect">
            <a:avLst/>
          </a:prstGeom>
          <a:ln>
            <a:noFill/>
          </a:ln>
        </p:spPr>
      </p:pic>
      <p:sp>
        <p:nvSpPr>
          <p:cNvPr id="2" name="Title Placeholder 1">
            <a:extLst>
              <a:ext uri="{FF2B5EF4-FFF2-40B4-BE49-F238E27FC236}">
                <a16:creationId xmlns="" xmlns:a16="http://schemas.microsoft.com/office/drawing/2014/main" id="{80B1ED03-4051-D34B-A480-9781BBF9CD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a:extLst>
              <a:ext uri="{FF2B5EF4-FFF2-40B4-BE49-F238E27FC236}">
                <a16:creationId xmlns="" xmlns:a16="http://schemas.microsoft.com/office/drawing/2014/main" id="{58CB509D-C76C-F54B-965F-7A464085584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D6B212A3-B488-BE45-8266-179ED98238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C0F972-8E18-D242-B8C1-942F56F65D43}" type="datetimeFigureOut">
              <a:rPr lang="en-US" smtClean="0"/>
              <a:t>5/15/18</a:t>
            </a:fld>
            <a:endParaRPr lang="en-US"/>
          </a:p>
        </p:txBody>
      </p:sp>
      <p:sp>
        <p:nvSpPr>
          <p:cNvPr id="5" name="Footer Placeholder 4">
            <a:extLst>
              <a:ext uri="{FF2B5EF4-FFF2-40B4-BE49-F238E27FC236}">
                <a16:creationId xmlns="" xmlns:a16="http://schemas.microsoft.com/office/drawing/2014/main" id="{F67B7215-4985-6540-A3F0-062E345947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5550E821-C0D0-884B-80B9-307D029CE5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357990-CE55-C94C-86CE-D5CCC8783351}" type="slidenum">
              <a:rPr lang="en-US" smtClean="0"/>
              <a:t>‹#›</a:t>
            </a:fld>
            <a:endParaRPr lang="en-US"/>
          </a:p>
        </p:txBody>
      </p:sp>
    </p:spTree>
    <p:extLst>
      <p:ext uri="{BB962C8B-B14F-4D97-AF65-F5344CB8AC3E}">
        <p14:creationId xmlns:p14="http://schemas.microsoft.com/office/powerpoint/2010/main" val="55655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bg1"/>
          </a:solidFill>
          <a:latin typeface="Open Sans Extrabold"/>
          <a:ea typeface="+mj-ea"/>
          <a:cs typeface="Open Sans Extrabold"/>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FFFFF"/>
          </a:solidFill>
          <a:latin typeface="Open Sans"/>
          <a:ea typeface="+mn-ea"/>
          <a:cs typeface="Open San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FFFFF"/>
          </a:solidFill>
          <a:latin typeface="Open Sans"/>
          <a:ea typeface="+mn-ea"/>
          <a:cs typeface="Open San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FFFFF"/>
          </a:solidFill>
          <a:latin typeface="Open Sans"/>
          <a:ea typeface="+mn-ea"/>
          <a:cs typeface="Open San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FFFFF"/>
          </a:solidFill>
          <a:latin typeface="Open Sans"/>
          <a:ea typeface="+mn-ea"/>
          <a:cs typeface="Open San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FFFFF"/>
          </a:solidFill>
          <a:latin typeface="Open Sans"/>
          <a:ea typeface="+mn-ea"/>
          <a:cs typeface="Open San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AB87200-A015-B245-AF8A-91ECE8338E59}"/>
              </a:ext>
            </a:extLst>
          </p:cNvPr>
          <p:cNvSpPr>
            <a:spLocks noGrp="1"/>
          </p:cNvSpPr>
          <p:nvPr>
            <p:ph type="ctrTitle"/>
          </p:nvPr>
        </p:nvSpPr>
        <p:spPr/>
        <p:txBody>
          <a:bodyPr/>
          <a:lstStyle/>
          <a:p>
            <a:endParaRPr lang="en-US"/>
          </a:p>
        </p:txBody>
      </p:sp>
      <p:sp>
        <p:nvSpPr>
          <p:cNvPr id="3" name="Subtitle 2">
            <a:extLst>
              <a:ext uri="{FF2B5EF4-FFF2-40B4-BE49-F238E27FC236}">
                <a16:creationId xmlns="" xmlns:a16="http://schemas.microsoft.com/office/drawing/2014/main" id="{5050A787-9778-7847-A3F6-7C293F08962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4144778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lstStyle/>
          <a:p>
            <a:pPr marL="0" indent="0">
              <a:buNone/>
            </a:pPr>
            <a:r>
              <a:rPr lang="en-US" sz="3200" b="1" dirty="0">
                <a:solidFill>
                  <a:schemeClr val="bg1"/>
                </a:solidFill>
              </a:rPr>
              <a:t>Three stages of salvation</a:t>
            </a:r>
          </a:p>
          <a:p>
            <a:pPr marL="0" indent="0">
              <a:buNone/>
            </a:pPr>
            <a:endParaRPr lang="en-US" dirty="0">
              <a:solidFill>
                <a:schemeClr val="bg1"/>
              </a:solidFill>
            </a:endParaRPr>
          </a:p>
          <a:p>
            <a:endParaRPr lang="en-US" dirty="0"/>
          </a:p>
        </p:txBody>
      </p:sp>
    </p:spTree>
    <p:extLst>
      <p:ext uri="{BB962C8B-B14F-4D97-AF65-F5344CB8AC3E}">
        <p14:creationId xmlns:p14="http://schemas.microsoft.com/office/powerpoint/2010/main" val="269864306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lstStyle/>
          <a:p>
            <a:pPr marL="0" indent="0">
              <a:buNone/>
            </a:pPr>
            <a:r>
              <a:rPr lang="en-US" sz="3200" b="1" dirty="0">
                <a:solidFill>
                  <a:schemeClr val="bg1"/>
                </a:solidFill>
              </a:rPr>
              <a:t>Three stages of salvation</a:t>
            </a:r>
          </a:p>
          <a:p>
            <a:pPr marL="0" indent="0">
              <a:buNone/>
            </a:pPr>
            <a:endParaRPr lang="en-US" dirty="0">
              <a:solidFill>
                <a:schemeClr val="bg1"/>
              </a:solidFill>
            </a:endParaRPr>
          </a:p>
          <a:p>
            <a:pPr marL="971550" lvl="1" indent="-514350">
              <a:buFont typeface="+mj-lt"/>
              <a:buAutoNum type="arabicPeriod"/>
            </a:pPr>
            <a:r>
              <a:rPr lang="en-US" sz="3200" b="1" dirty="0">
                <a:solidFill>
                  <a:schemeClr val="bg1"/>
                </a:solidFill>
              </a:rPr>
              <a:t>Justification</a:t>
            </a:r>
            <a:r>
              <a:rPr lang="en-US" sz="3200" dirty="0">
                <a:solidFill>
                  <a:schemeClr val="bg1"/>
                </a:solidFill>
              </a:rPr>
              <a:t> – freed from the penalty of sin</a:t>
            </a:r>
          </a:p>
          <a:p>
            <a:endParaRPr lang="en-US" dirty="0"/>
          </a:p>
        </p:txBody>
      </p:sp>
    </p:spTree>
    <p:extLst>
      <p:ext uri="{BB962C8B-B14F-4D97-AF65-F5344CB8AC3E}">
        <p14:creationId xmlns:p14="http://schemas.microsoft.com/office/powerpoint/2010/main" val="6210457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lstStyle/>
          <a:p>
            <a:pPr marL="0" indent="0">
              <a:buNone/>
            </a:pPr>
            <a:r>
              <a:rPr lang="en-US" sz="3200" b="1" dirty="0">
                <a:solidFill>
                  <a:schemeClr val="bg1"/>
                </a:solidFill>
              </a:rPr>
              <a:t>Three stages of salvation</a:t>
            </a:r>
          </a:p>
          <a:p>
            <a:pPr marL="0" indent="0">
              <a:buNone/>
            </a:pPr>
            <a:endParaRPr lang="en-US" dirty="0">
              <a:solidFill>
                <a:schemeClr val="bg1"/>
              </a:solidFill>
            </a:endParaRPr>
          </a:p>
          <a:p>
            <a:pPr marL="971550" lvl="1" indent="-514350">
              <a:buFont typeface="+mj-lt"/>
              <a:buAutoNum type="arabicPeriod"/>
            </a:pPr>
            <a:r>
              <a:rPr lang="en-US" sz="3200" b="1" dirty="0">
                <a:solidFill>
                  <a:schemeClr val="bg1"/>
                </a:solidFill>
              </a:rPr>
              <a:t>Justification</a:t>
            </a:r>
            <a:r>
              <a:rPr lang="en-US" sz="3200" dirty="0">
                <a:solidFill>
                  <a:schemeClr val="bg1"/>
                </a:solidFill>
              </a:rPr>
              <a:t> – freed from the penalty of sin</a:t>
            </a:r>
          </a:p>
          <a:p>
            <a:pPr marL="971550" lvl="1" indent="-514350">
              <a:buFont typeface="+mj-lt"/>
              <a:buAutoNum type="arabicPeriod"/>
            </a:pPr>
            <a:r>
              <a:rPr lang="en-US" sz="3200" b="1" dirty="0">
                <a:solidFill>
                  <a:schemeClr val="bg1"/>
                </a:solidFill>
              </a:rPr>
              <a:t>Sanctification</a:t>
            </a:r>
            <a:r>
              <a:rPr lang="en-US" sz="3200" dirty="0">
                <a:solidFill>
                  <a:schemeClr val="bg1"/>
                </a:solidFill>
              </a:rPr>
              <a:t> – freed from the practice of sin</a:t>
            </a:r>
          </a:p>
          <a:p>
            <a:endParaRPr lang="en-US" dirty="0"/>
          </a:p>
        </p:txBody>
      </p:sp>
    </p:spTree>
    <p:extLst>
      <p:ext uri="{BB962C8B-B14F-4D97-AF65-F5344CB8AC3E}">
        <p14:creationId xmlns:p14="http://schemas.microsoft.com/office/powerpoint/2010/main" val="368288983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lstStyle/>
          <a:p>
            <a:pPr marL="0" indent="0">
              <a:buNone/>
            </a:pPr>
            <a:r>
              <a:rPr lang="en-US" sz="3200" b="1" dirty="0">
                <a:solidFill>
                  <a:schemeClr val="bg1"/>
                </a:solidFill>
              </a:rPr>
              <a:t>Three stages of salvation</a:t>
            </a:r>
          </a:p>
          <a:p>
            <a:pPr marL="0" indent="0">
              <a:buNone/>
            </a:pPr>
            <a:endParaRPr lang="en-US" dirty="0">
              <a:solidFill>
                <a:schemeClr val="bg1"/>
              </a:solidFill>
            </a:endParaRPr>
          </a:p>
          <a:p>
            <a:pPr marL="971550" lvl="1" indent="-514350">
              <a:buFont typeface="+mj-lt"/>
              <a:buAutoNum type="arabicPeriod"/>
            </a:pPr>
            <a:r>
              <a:rPr lang="en-US" sz="3200" b="1" dirty="0">
                <a:solidFill>
                  <a:schemeClr val="bg1"/>
                </a:solidFill>
              </a:rPr>
              <a:t>Justification</a:t>
            </a:r>
            <a:r>
              <a:rPr lang="en-US" sz="3200" dirty="0">
                <a:solidFill>
                  <a:schemeClr val="bg1"/>
                </a:solidFill>
              </a:rPr>
              <a:t> – freed from the penalty of sin</a:t>
            </a:r>
          </a:p>
          <a:p>
            <a:pPr marL="971550" lvl="1" indent="-514350">
              <a:buFont typeface="+mj-lt"/>
              <a:buAutoNum type="arabicPeriod"/>
            </a:pPr>
            <a:r>
              <a:rPr lang="en-US" sz="3200" b="1" dirty="0">
                <a:solidFill>
                  <a:schemeClr val="bg1"/>
                </a:solidFill>
              </a:rPr>
              <a:t>Sanctification</a:t>
            </a:r>
            <a:r>
              <a:rPr lang="en-US" sz="3200" dirty="0">
                <a:solidFill>
                  <a:schemeClr val="bg1"/>
                </a:solidFill>
              </a:rPr>
              <a:t> – freed from the practice of sin</a:t>
            </a:r>
          </a:p>
          <a:p>
            <a:pPr marL="971550" lvl="1" indent="-514350">
              <a:buFont typeface="+mj-lt"/>
              <a:buAutoNum type="arabicPeriod"/>
            </a:pPr>
            <a:r>
              <a:rPr lang="en-US" sz="3200" b="1" dirty="0">
                <a:solidFill>
                  <a:schemeClr val="bg1"/>
                </a:solidFill>
              </a:rPr>
              <a:t>Glorification</a:t>
            </a:r>
            <a:r>
              <a:rPr lang="en-US" sz="3200" dirty="0">
                <a:solidFill>
                  <a:schemeClr val="bg1"/>
                </a:solidFill>
              </a:rPr>
              <a:t> – freed from the presence of sin</a:t>
            </a:r>
          </a:p>
          <a:p>
            <a:pPr lvl="1"/>
            <a:endParaRPr lang="en-US" sz="3200" dirty="0">
              <a:solidFill>
                <a:schemeClr val="bg1"/>
              </a:solidFill>
            </a:endParaRPr>
          </a:p>
          <a:p>
            <a:pPr marL="457200" lvl="1" indent="0">
              <a:buNone/>
            </a:pPr>
            <a:endParaRPr lang="en-US" sz="3200" dirty="0">
              <a:solidFill>
                <a:schemeClr val="bg1"/>
              </a:solidFill>
            </a:endParaRPr>
          </a:p>
          <a:p>
            <a:endParaRPr lang="en-US" dirty="0"/>
          </a:p>
        </p:txBody>
      </p:sp>
    </p:spTree>
    <p:extLst>
      <p:ext uri="{BB962C8B-B14F-4D97-AF65-F5344CB8AC3E}">
        <p14:creationId xmlns:p14="http://schemas.microsoft.com/office/powerpoint/2010/main" val="1882496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lstStyle/>
          <a:p>
            <a:pPr marL="0" indent="0">
              <a:buNone/>
            </a:pPr>
            <a:r>
              <a:rPr lang="en-US" sz="3200" b="1" dirty="0">
                <a:solidFill>
                  <a:schemeClr val="bg1"/>
                </a:solidFill>
              </a:rPr>
              <a:t>Three stages of salvation</a:t>
            </a:r>
          </a:p>
          <a:p>
            <a:pPr marL="0" indent="0">
              <a:buNone/>
            </a:pPr>
            <a:endParaRPr lang="en-US" dirty="0">
              <a:solidFill>
                <a:schemeClr val="bg1"/>
              </a:solidFill>
            </a:endParaRPr>
          </a:p>
          <a:p>
            <a:pPr marL="971550" lvl="1" indent="-514350">
              <a:buFont typeface="+mj-lt"/>
              <a:buAutoNum type="arabicPeriod"/>
            </a:pPr>
            <a:r>
              <a:rPr lang="en-US" sz="3200" b="1" dirty="0">
                <a:solidFill>
                  <a:schemeClr val="bg1"/>
                </a:solidFill>
              </a:rPr>
              <a:t>Justification</a:t>
            </a:r>
            <a:r>
              <a:rPr lang="en-US" sz="3200" dirty="0">
                <a:solidFill>
                  <a:schemeClr val="bg1"/>
                </a:solidFill>
              </a:rPr>
              <a:t> – freed from the penalty of sin</a:t>
            </a:r>
          </a:p>
          <a:p>
            <a:pPr marL="971550" lvl="1" indent="-514350">
              <a:buFont typeface="+mj-lt"/>
              <a:buAutoNum type="arabicPeriod"/>
            </a:pPr>
            <a:r>
              <a:rPr lang="en-US" sz="3200" b="1" dirty="0">
                <a:solidFill>
                  <a:schemeClr val="bg1"/>
                </a:solidFill>
              </a:rPr>
              <a:t>Sanctification</a:t>
            </a:r>
            <a:r>
              <a:rPr lang="en-US" sz="3200" dirty="0">
                <a:solidFill>
                  <a:schemeClr val="bg1"/>
                </a:solidFill>
              </a:rPr>
              <a:t> – freed from the practice of sin</a:t>
            </a:r>
          </a:p>
          <a:p>
            <a:pPr marL="971550" lvl="1" indent="-514350">
              <a:buFont typeface="+mj-lt"/>
              <a:buAutoNum type="arabicPeriod"/>
            </a:pPr>
            <a:r>
              <a:rPr lang="en-US" sz="3200" b="1" dirty="0">
                <a:solidFill>
                  <a:schemeClr val="bg1"/>
                </a:solidFill>
              </a:rPr>
              <a:t>Glorification</a:t>
            </a:r>
            <a:r>
              <a:rPr lang="en-US" sz="3200" dirty="0">
                <a:solidFill>
                  <a:schemeClr val="bg1"/>
                </a:solidFill>
              </a:rPr>
              <a:t> – freed from the presence of sin</a:t>
            </a:r>
          </a:p>
          <a:p>
            <a:pPr lvl="1"/>
            <a:endParaRPr lang="en-US" sz="3200" dirty="0">
              <a:solidFill>
                <a:schemeClr val="bg1"/>
              </a:solidFill>
            </a:endParaRPr>
          </a:p>
          <a:p>
            <a:pPr marL="457200" lvl="1" indent="0">
              <a:buNone/>
            </a:pPr>
            <a:r>
              <a:rPr lang="en-US" sz="3200" dirty="0">
                <a:solidFill>
                  <a:schemeClr val="bg1"/>
                </a:solidFill>
              </a:rPr>
              <a:t>I </a:t>
            </a:r>
            <a:r>
              <a:rPr lang="en-US" sz="3200" i="1" dirty="0">
                <a:solidFill>
                  <a:schemeClr val="bg1"/>
                </a:solidFill>
              </a:rPr>
              <a:t>have been saved</a:t>
            </a:r>
            <a:r>
              <a:rPr lang="en-US" sz="3200" dirty="0">
                <a:solidFill>
                  <a:schemeClr val="bg1"/>
                </a:solidFill>
              </a:rPr>
              <a:t>, I am </a:t>
            </a:r>
            <a:r>
              <a:rPr lang="en-US" sz="3200" i="1" dirty="0">
                <a:solidFill>
                  <a:schemeClr val="bg1"/>
                </a:solidFill>
              </a:rPr>
              <a:t>being saved</a:t>
            </a:r>
            <a:r>
              <a:rPr lang="en-US" sz="3200" dirty="0">
                <a:solidFill>
                  <a:schemeClr val="bg1"/>
                </a:solidFill>
              </a:rPr>
              <a:t>, and I </a:t>
            </a:r>
            <a:r>
              <a:rPr lang="en-US" sz="3200" i="1" dirty="0">
                <a:solidFill>
                  <a:schemeClr val="bg1"/>
                </a:solidFill>
              </a:rPr>
              <a:t>will be saved</a:t>
            </a:r>
            <a:r>
              <a:rPr lang="en-US" sz="3200" dirty="0">
                <a:solidFill>
                  <a:schemeClr val="bg1"/>
                </a:solidFill>
              </a:rPr>
              <a:t>.</a:t>
            </a:r>
          </a:p>
          <a:p>
            <a:endParaRPr lang="en-US" dirty="0"/>
          </a:p>
        </p:txBody>
      </p:sp>
    </p:spTree>
    <p:extLst>
      <p:ext uri="{BB962C8B-B14F-4D97-AF65-F5344CB8AC3E}">
        <p14:creationId xmlns:p14="http://schemas.microsoft.com/office/powerpoint/2010/main" val="388884734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lstStyle/>
          <a:p>
            <a:pPr marL="0" indent="0">
              <a:buNone/>
            </a:pPr>
            <a:r>
              <a:rPr lang="en-US" sz="3200" b="1" dirty="0">
                <a:solidFill>
                  <a:schemeClr val="bg1"/>
                </a:solidFill>
              </a:rPr>
              <a:t>Confusion occurs when you collapse the three stages of salvation into one</a:t>
            </a:r>
            <a:endParaRPr lang="en-US" sz="3200" dirty="0">
              <a:solidFill>
                <a:schemeClr val="bg1"/>
              </a:solidFill>
            </a:endParaRPr>
          </a:p>
          <a:p>
            <a:pPr marL="0" indent="0">
              <a:buNone/>
            </a:pPr>
            <a:endParaRPr lang="en-US" dirty="0">
              <a:solidFill>
                <a:schemeClr val="bg1"/>
              </a:solidFill>
            </a:endParaRPr>
          </a:p>
          <a:p>
            <a:pPr lvl="1"/>
            <a:endParaRPr lang="en-US" sz="3200" dirty="0">
              <a:solidFill>
                <a:schemeClr val="bg1"/>
              </a:solidFill>
            </a:endParaRPr>
          </a:p>
          <a:p>
            <a:pPr marL="457200" lvl="1" indent="0">
              <a:buNone/>
            </a:pPr>
            <a:endParaRPr lang="en-US" sz="3200" dirty="0">
              <a:solidFill>
                <a:schemeClr val="bg1"/>
              </a:solidFill>
            </a:endParaRPr>
          </a:p>
          <a:p>
            <a:endParaRPr lang="en-US" dirty="0"/>
          </a:p>
        </p:txBody>
      </p:sp>
    </p:spTree>
    <p:extLst>
      <p:ext uri="{BB962C8B-B14F-4D97-AF65-F5344CB8AC3E}">
        <p14:creationId xmlns:p14="http://schemas.microsoft.com/office/powerpoint/2010/main" val="91099180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lstStyle/>
          <a:p>
            <a:pPr marL="0" indent="0">
              <a:buNone/>
            </a:pPr>
            <a:r>
              <a:rPr lang="en-US" sz="3200" b="1" dirty="0">
                <a:solidFill>
                  <a:schemeClr val="bg1"/>
                </a:solidFill>
              </a:rPr>
              <a:t>Confusion occurs when you collapse the three stages of salvation into one</a:t>
            </a:r>
            <a:endParaRPr lang="en-US" sz="3200" dirty="0">
              <a:solidFill>
                <a:schemeClr val="bg1"/>
              </a:solidFill>
            </a:endParaRPr>
          </a:p>
          <a:p>
            <a:pPr marL="0" indent="0">
              <a:buNone/>
            </a:pPr>
            <a:endParaRPr lang="en-US" dirty="0">
              <a:solidFill>
                <a:schemeClr val="bg1"/>
              </a:solidFill>
            </a:endParaRPr>
          </a:p>
          <a:p>
            <a:pPr marL="971550" lvl="1" indent="-514350">
              <a:buFont typeface="+mj-lt"/>
              <a:buAutoNum type="arabicPeriod"/>
            </a:pPr>
            <a:r>
              <a:rPr lang="en-US" sz="3200" b="1" dirty="0">
                <a:solidFill>
                  <a:schemeClr val="bg1"/>
                </a:solidFill>
              </a:rPr>
              <a:t>Justification</a:t>
            </a:r>
            <a:r>
              <a:rPr lang="en-US" sz="3200" dirty="0">
                <a:solidFill>
                  <a:schemeClr val="bg1"/>
                </a:solidFill>
              </a:rPr>
              <a:t> – freed from the penalty of sin</a:t>
            </a:r>
          </a:p>
          <a:p>
            <a:pPr marL="971550" lvl="1" indent="-514350">
              <a:buFont typeface="+mj-lt"/>
              <a:buAutoNum type="arabicPeriod"/>
            </a:pPr>
            <a:r>
              <a:rPr lang="en-US" sz="3200" b="1" dirty="0">
                <a:solidFill>
                  <a:schemeClr val="bg1"/>
                </a:solidFill>
              </a:rPr>
              <a:t>Sanctification</a:t>
            </a:r>
            <a:r>
              <a:rPr lang="en-US" sz="3200" dirty="0">
                <a:solidFill>
                  <a:schemeClr val="bg1"/>
                </a:solidFill>
              </a:rPr>
              <a:t> – freed from the practice of sin</a:t>
            </a:r>
          </a:p>
          <a:p>
            <a:pPr marL="971550" lvl="1" indent="-514350">
              <a:buFont typeface="+mj-lt"/>
              <a:buAutoNum type="arabicPeriod"/>
            </a:pPr>
            <a:r>
              <a:rPr lang="en-US" sz="3200" b="1" dirty="0">
                <a:solidFill>
                  <a:schemeClr val="bg1"/>
                </a:solidFill>
              </a:rPr>
              <a:t>Glorification</a:t>
            </a:r>
            <a:r>
              <a:rPr lang="en-US" sz="3200" dirty="0">
                <a:solidFill>
                  <a:schemeClr val="bg1"/>
                </a:solidFill>
              </a:rPr>
              <a:t> – freed from the presence of sin</a:t>
            </a:r>
          </a:p>
          <a:p>
            <a:pPr lvl="1"/>
            <a:endParaRPr lang="en-US" sz="3200" dirty="0">
              <a:solidFill>
                <a:schemeClr val="bg1"/>
              </a:solidFill>
            </a:endParaRPr>
          </a:p>
          <a:p>
            <a:pPr marL="457200" lvl="1" indent="0">
              <a:buNone/>
            </a:pPr>
            <a:endParaRPr lang="en-US" sz="3200" dirty="0">
              <a:solidFill>
                <a:schemeClr val="bg1"/>
              </a:solidFill>
            </a:endParaRPr>
          </a:p>
          <a:p>
            <a:endParaRPr lang="en-US" dirty="0"/>
          </a:p>
        </p:txBody>
      </p:sp>
    </p:spTree>
    <p:extLst>
      <p:ext uri="{BB962C8B-B14F-4D97-AF65-F5344CB8AC3E}">
        <p14:creationId xmlns:p14="http://schemas.microsoft.com/office/powerpoint/2010/main" val="163573225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lstStyle/>
          <a:p>
            <a:pPr marL="0" indent="0">
              <a:buNone/>
            </a:pPr>
            <a:r>
              <a:rPr lang="en-US" sz="3200" b="1" dirty="0">
                <a:solidFill>
                  <a:schemeClr val="bg1"/>
                </a:solidFill>
              </a:rPr>
              <a:t>Three states of ability</a:t>
            </a:r>
          </a:p>
          <a:p>
            <a:pPr marL="0" indent="0">
              <a:buNone/>
            </a:pPr>
            <a:endParaRPr lang="en-US" sz="3200" dirty="0">
              <a:solidFill>
                <a:schemeClr val="bg1"/>
              </a:solidFill>
            </a:endParaRPr>
          </a:p>
          <a:p>
            <a:endParaRPr lang="en-US" dirty="0"/>
          </a:p>
        </p:txBody>
      </p:sp>
      <p:sp>
        <p:nvSpPr>
          <p:cNvPr id="6"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Tree>
    <p:extLst>
      <p:ext uri="{BB962C8B-B14F-4D97-AF65-F5344CB8AC3E}">
        <p14:creationId xmlns:p14="http://schemas.microsoft.com/office/powerpoint/2010/main" val="420944785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lstStyle/>
          <a:p>
            <a:pPr marL="0" indent="0">
              <a:buNone/>
            </a:pPr>
            <a:r>
              <a:rPr lang="en-US" sz="3200" b="1" dirty="0">
                <a:solidFill>
                  <a:schemeClr val="bg1"/>
                </a:solidFill>
              </a:rPr>
              <a:t>Three states of ability</a:t>
            </a:r>
          </a:p>
          <a:p>
            <a:pPr marL="0" indent="0">
              <a:buNone/>
            </a:pPr>
            <a:endParaRPr lang="en-US" sz="3200" dirty="0">
              <a:solidFill>
                <a:schemeClr val="bg1"/>
              </a:solidFill>
            </a:endParaRPr>
          </a:p>
          <a:p>
            <a:pPr marL="971550" lvl="1" indent="-514350">
              <a:buFont typeface="+mj-lt"/>
              <a:buAutoNum type="arabicPeriod"/>
            </a:pPr>
            <a:r>
              <a:rPr lang="en-US" sz="3200" dirty="0">
                <a:solidFill>
                  <a:schemeClr val="bg1"/>
                </a:solidFill>
              </a:rPr>
              <a:t>Not able not to sin (before justification)</a:t>
            </a:r>
          </a:p>
          <a:p>
            <a:endParaRPr lang="en-US" dirty="0"/>
          </a:p>
        </p:txBody>
      </p:sp>
    </p:spTree>
    <p:extLst>
      <p:ext uri="{BB962C8B-B14F-4D97-AF65-F5344CB8AC3E}">
        <p14:creationId xmlns:p14="http://schemas.microsoft.com/office/powerpoint/2010/main" val="415698337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lstStyle/>
          <a:p>
            <a:pPr marL="0" indent="0">
              <a:buNone/>
            </a:pPr>
            <a:r>
              <a:rPr lang="en-US" sz="3200" b="1" dirty="0">
                <a:solidFill>
                  <a:schemeClr val="bg1"/>
                </a:solidFill>
              </a:rPr>
              <a:t>Three states of ability</a:t>
            </a:r>
          </a:p>
          <a:p>
            <a:pPr marL="0" indent="0">
              <a:buNone/>
            </a:pPr>
            <a:endParaRPr lang="en-US" sz="3200" dirty="0">
              <a:solidFill>
                <a:schemeClr val="bg1"/>
              </a:solidFill>
            </a:endParaRPr>
          </a:p>
          <a:p>
            <a:pPr marL="971550" lvl="1" indent="-514350">
              <a:buFont typeface="+mj-lt"/>
              <a:buAutoNum type="arabicPeriod"/>
            </a:pPr>
            <a:r>
              <a:rPr lang="en-US" sz="3200" dirty="0">
                <a:solidFill>
                  <a:schemeClr val="bg1"/>
                </a:solidFill>
              </a:rPr>
              <a:t>Not able not to sin (before justification)</a:t>
            </a:r>
          </a:p>
          <a:p>
            <a:pPr marL="971550" lvl="1" indent="-514350">
              <a:buFont typeface="+mj-lt"/>
              <a:buAutoNum type="arabicPeriod"/>
            </a:pPr>
            <a:r>
              <a:rPr lang="en-US" sz="3200" dirty="0">
                <a:solidFill>
                  <a:schemeClr val="bg1"/>
                </a:solidFill>
              </a:rPr>
              <a:t>Able not to sin (during sanctification)</a:t>
            </a:r>
          </a:p>
          <a:p>
            <a:endParaRPr lang="en-US" dirty="0"/>
          </a:p>
        </p:txBody>
      </p:sp>
    </p:spTree>
    <p:extLst>
      <p:ext uri="{BB962C8B-B14F-4D97-AF65-F5344CB8AC3E}">
        <p14:creationId xmlns:p14="http://schemas.microsoft.com/office/powerpoint/2010/main" val="312317524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smtClean="0">
                <a:solidFill>
                  <a:schemeClr val="bg1"/>
                </a:solidFill>
                <a:latin typeface="+mn-lt"/>
              </a:rPr>
              <a:t>DEAD TO SIN, ALIVE TO CHRIST </a:t>
            </a:r>
            <a:br>
              <a:rPr lang="en-US" b="1" dirty="0" smtClean="0">
                <a:solidFill>
                  <a:schemeClr val="bg1"/>
                </a:solidFill>
                <a:latin typeface="+mn-lt"/>
              </a:rPr>
            </a:br>
            <a:r>
              <a:rPr lang="en-US" sz="3200" dirty="0" smtClean="0">
                <a:solidFill>
                  <a:schemeClr val="bg1"/>
                </a:solidFill>
                <a:latin typeface="+mn-lt"/>
              </a:rPr>
              <a:t>Sanctification 1</a:t>
            </a:r>
            <a:r>
              <a:rPr lang="en-US" sz="3200" b="1" dirty="0" smtClean="0">
                <a:solidFill>
                  <a:schemeClr val="bg1"/>
                </a:solidFill>
                <a:latin typeface="+mn-lt"/>
              </a:rPr>
              <a:t> </a:t>
            </a:r>
            <a:r>
              <a:rPr lang="en-US" sz="3200" dirty="0" smtClean="0">
                <a:latin typeface="+mn-lt"/>
              </a:rPr>
              <a:t>|</a:t>
            </a:r>
            <a:r>
              <a:rPr lang="en-US" sz="3200" b="1" dirty="0" smtClean="0">
                <a:latin typeface="+mn-lt"/>
              </a:rPr>
              <a:t> </a:t>
            </a:r>
            <a:r>
              <a:rPr lang="en-US" sz="3200" dirty="0" smtClean="0">
                <a:solidFill>
                  <a:schemeClr val="bg1"/>
                </a:solidFill>
                <a:latin typeface="+mn-lt"/>
              </a:rPr>
              <a:t>Romans </a:t>
            </a:r>
            <a:r>
              <a:rPr lang="en-US" sz="3200" dirty="0">
                <a:solidFill>
                  <a:schemeClr val="bg1"/>
                </a:solidFill>
                <a:latin typeface="+mn-lt"/>
              </a:rPr>
              <a:t>6:1-8:7</a:t>
            </a: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208002269"/>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lstStyle/>
          <a:p>
            <a:pPr marL="0" indent="0">
              <a:buNone/>
            </a:pPr>
            <a:r>
              <a:rPr lang="en-US" sz="3200" b="1" dirty="0">
                <a:solidFill>
                  <a:schemeClr val="bg1"/>
                </a:solidFill>
              </a:rPr>
              <a:t>Three states of ability</a:t>
            </a:r>
          </a:p>
          <a:p>
            <a:pPr marL="0" indent="0">
              <a:buNone/>
            </a:pPr>
            <a:endParaRPr lang="en-US" sz="3200" dirty="0">
              <a:solidFill>
                <a:schemeClr val="bg1"/>
              </a:solidFill>
            </a:endParaRPr>
          </a:p>
          <a:p>
            <a:pPr marL="971550" lvl="1" indent="-514350">
              <a:buFont typeface="+mj-lt"/>
              <a:buAutoNum type="arabicPeriod"/>
            </a:pPr>
            <a:r>
              <a:rPr lang="en-US" sz="3200" dirty="0">
                <a:solidFill>
                  <a:schemeClr val="bg1"/>
                </a:solidFill>
              </a:rPr>
              <a:t>Not able not to sin (before justification)</a:t>
            </a:r>
          </a:p>
          <a:p>
            <a:pPr marL="971550" lvl="1" indent="-514350">
              <a:buFont typeface="+mj-lt"/>
              <a:buAutoNum type="arabicPeriod"/>
            </a:pPr>
            <a:r>
              <a:rPr lang="en-US" sz="3200" dirty="0">
                <a:solidFill>
                  <a:schemeClr val="bg1"/>
                </a:solidFill>
              </a:rPr>
              <a:t>Able not to sin (during sanctification)</a:t>
            </a:r>
          </a:p>
          <a:p>
            <a:pPr marL="971550" lvl="1" indent="-514350">
              <a:buFont typeface="+mj-lt"/>
              <a:buAutoNum type="arabicPeriod"/>
            </a:pPr>
            <a:r>
              <a:rPr lang="en-US" sz="3200" dirty="0">
                <a:solidFill>
                  <a:schemeClr val="bg1"/>
                </a:solidFill>
              </a:rPr>
              <a:t>Not able to sin (after glorification)</a:t>
            </a:r>
          </a:p>
          <a:p>
            <a:endParaRPr lang="en-US" dirty="0"/>
          </a:p>
        </p:txBody>
      </p:sp>
    </p:spTree>
    <p:extLst>
      <p:ext uri="{BB962C8B-B14F-4D97-AF65-F5344CB8AC3E}">
        <p14:creationId xmlns:p14="http://schemas.microsoft.com/office/powerpoint/2010/main" val="23731510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lstStyle/>
          <a:p>
            <a:pPr marL="0" indent="0">
              <a:buNone/>
            </a:pPr>
            <a:r>
              <a:rPr lang="en-US" sz="3200" b="1" dirty="0">
                <a:solidFill>
                  <a:schemeClr val="bg1"/>
                </a:solidFill>
              </a:rPr>
              <a:t>Four key questions about sin – 6:1- 7:25</a:t>
            </a:r>
            <a:endParaRPr lang="en-US" sz="3200" dirty="0">
              <a:solidFill>
                <a:schemeClr val="bg1"/>
              </a:solidFill>
            </a:endParaRPr>
          </a:p>
          <a:p>
            <a:pPr marL="0" lvl="0" indent="0">
              <a:buNone/>
            </a:pPr>
            <a:r>
              <a:rPr lang="en-US" sz="3200" b="1" dirty="0">
                <a:solidFill>
                  <a:schemeClr val="bg1"/>
                </a:solidFill>
              </a:rPr>
              <a:t>	</a:t>
            </a:r>
            <a:endParaRPr lang="en-US" dirty="0">
              <a:solidFill>
                <a:schemeClr val="bg1"/>
              </a:solidFill>
            </a:endParaRP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182546548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lstStyle/>
          <a:p>
            <a:pPr marL="0" indent="0">
              <a:buNone/>
            </a:pPr>
            <a:r>
              <a:rPr lang="en-US" sz="3200" b="1" dirty="0">
                <a:solidFill>
                  <a:schemeClr val="bg1"/>
                </a:solidFill>
              </a:rPr>
              <a:t>Four key questions about sin – 6:1- 7:25</a:t>
            </a:r>
            <a:endParaRPr lang="en-US" sz="3200" dirty="0">
              <a:solidFill>
                <a:schemeClr val="bg1"/>
              </a:solidFill>
            </a:endParaRPr>
          </a:p>
          <a:p>
            <a:pPr marL="0" lvl="0" indent="0">
              <a:buNone/>
            </a:pPr>
            <a:r>
              <a:rPr lang="en-US" sz="3200" b="1" dirty="0">
                <a:solidFill>
                  <a:schemeClr val="bg1"/>
                </a:solidFill>
              </a:rPr>
              <a:t>	1. Do I have to sin? 6:1</a:t>
            </a:r>
            <a:endParaRPr lang="en-US" sz="3200" dirty="0">
              <a:solidFill>
                <a:schemeClr val="bg1"/>
              </a:solidFill>
            </a:endParaRPr>
          </a:p>
          <a:p>
            <a:pPr marL="0" indent="0">
              <a:buNone/>
            </a:pPr>
            <a:r>
              <a:rPr lang="en-US" dirty="0">
                <a:solidFill>
                  <a:schemeClr val="bg1"/>
                </a:solidFill>
              </a:rPr>
              <a:t> 		</a:t>
            </a:r>
          </a:p>
          <a:p>
            <a:pPr marL="0" indent="0">
              <a:buNone/>
            </a:pPr>
            <a:endParaRPr lang="en-US" dirty="0">
              <a:solidFill>
                <a:schemeClr val="bg1"/>
              </a:solidFill>
            </a:endParaRP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266408543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a:xfrm>
            <a:off x="838200" y="1825625"/>
            <a:ext cx="10799618" cy="4351338"/>
          </a:xfrm>
        </p:spPr>
        <p:txBody>
          <a:bodyPr/>
          <a:lstStyle/>
          <a:p>
            <a:pPr marL="0" indent="0">
              <a:buNone/>
            </a:pPr>
            <a:r>
              <a:rPr lang="en-US" sz="3200" b="1" dirty="0">
                <a:solidFill>
                  <a:schemeClr val="bg1"/>
                </a:solidFill>
              </a:rPr>
              <a:t>Four key questions about sin – 6:1- 7:25</a:t>
            </a:r>
            <a:endParaRPr lang="en-US" sz="3200" dirty="0">
              <a:solidFill>
                <a:schemeClr val="bg1"/>
              </a:solidFill>
            </a:endParaRPr>
          </a:p>
          <a:p>
            <a:pPr marL="0" lvl="0" indent="0">
              <a:buNone/>
            </a:pPr>
            <a:r>
              <a:rPr lang="en-US" sz="3200" b="1" dirty="0">
                <a:solidFill>
                  <a:schemeClr val="bg1"/>
                </a:solidFill>
              </a:rPr>
              <a:t>	1. Do I have to sin? 6:1</a:t>
            </a:r>
            <a:endParaRPr lang="en-US" sz="3200" dirty="0">
              <a:solidFill>
                <a:schemeClr val="bg1"/>
              </a:solidFill>
            </a:endParaRPr>
          </a:p>
          <a:p>
            <a:pPr marL="0" indent="0">
              <a:buNone/>
            </a:pPr>
            <a:r>
              <a:rPr lang="en-US" dirty="0">
                <a:solidFill>
                  <a:schemeClr val="bg1"/>
                </a:solidFill>
              </a:rPr>
              <a:t> 		“By no means!” (may it never be – “me </a:t>
            </a:r>
            <a:r>
              <a:rPr lang="en-US" dirty="0" err="1">
                <a:solidFill>
                  <a:schemeClr val="bg1"/>
                </a:solidFill>
              </a:rPr>
              <a:t>genoito</a:t>
            </a:r>
            <a:r>
              <a:rPr lang="en-US" dirty="0">
                <a:solidFill>
                  <a:schemeClr val="bg1"/>
                </a:solidFill>
              </a:rPr>
              <a:t>”) </a:t>
            </a:r>
            <a:r>
              <a:rPr lang="en-US" dirty="0" smtClean="0">
                <a:solidFill>
                  <a:schemeClr val="bg1"/>
                </a:solidFill>
              </a:rPr>
              <a:t>- 6</a:t>
            </a:r>
            <a:r>
              <a:rPr lang="en-US" dirty="0">
                <a:solidFill>
                  <a:schemeClr val="bg1"/>
                </a:solidFill>
              </a:rPr>
              <a:t>:2	</a:t>
            </a:r>
            <a:endParaRPr lang="en-US" sz="3200" dirty="0">
              <a:solidFill>
                <a:schemeClr val="bg1"/>
              </a:solidFill>
            </a:endParaRPr>
          </a:p>
          <a:p>
            <a:pPr marL="0" indent="0">
              <a:buNone/>
            </a:pPr>
            <a:r>
              <a:rPr lang="en-US" sz="3200" dirty="0">
                <a:solidFill>
                  <a:schemeClr val="bg1"/>
                </a:solidFill>
              </a:rPr>
              <a:t>	</a:t>
            </a:r>
          </a:p>
          <a:p>
            <a:pPr marL="0" indent="0">
              <a:buNone/>
            </a:pPr>
            <a:endParaRPr lang="en-US" dirty="0">
              <a:solidFill>
                <a:schemeClr val="bg1"/>
              </a:solidFill>
            </a:endParaRP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122474828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a:xfrm>
            <a:off x="838199" y="1825625"/>
            <a:ext cx="10938165" cy="4351338"/>
          </a:xfrm>
        </p:spPr>
        <p:txBody>
          <a:bodyPr/>
          <a:lstStyle/>
          <a:p>
            <a:pPr marL="0" indent="0">
              <a:buNone/>
            </a:pPr>
            <a:r>
              <a:rPr lang="en-US" sz="3200" b="1" dirty="0">
                <a:solidFill>
                  <a:schemeClr val="bg1"/>
                </a:solidFill>
              </a:rPr>
              <a:t>Four key questions about sin – 6:1- 7:25</a:t>
            </a:r>
            <a:endParaRPr lang="en-US" sz="3200" dirty="0">
              <a:solidFill>
                <a:schemeClr val="bg1"/>
              </a:solidFill>
            </a:endParaRPr>
          </a:p>
          <a:p>
            <a:pPr marL="0" lvl="0" indent="0">
              <a:buNone/>
            </a:pPr>
            <a:r>
              <a:rPr lang="en-US" sz="3200" b="1" dirty="0">
                <a:solidFill>
                  <a:schemeClr val="bg1"/>
                </a:solidFill>
              </a:rPr>
              <a:t>	1. Do I have to sin? 6:1</a:t>
            </a:r>
            <a:endParaRPr lang="en-US" sz="3200" dirty="0">
              <a:solidFill>
                <a:schemeClr val="bg1"/>
              </a:solidFill>
            </a:endParaRPr>
          </a:p>
          <a:p>
            <a:pPr marL="0" indent="0">
              <a:buNone/>
            </a:pPr>
            <a:r>
              <a:rPr lang="en-US" dirty="0">
                <a:solidFill>
                  <a:schemeClr val="bg1"/>
                </a:solidFill>
              </a:rPr>
              <a:t> 		“By no means!” (may it never be – “me </a:t>
            </a:r>
            <a:r>
              <a:rPr lang="en-US" dirty="0" err="1">
                <a:solidFill>
                  <a:schemeClr val="bg1"/>
                </a:solidFill>
              </a:rPr>
              <a:t>genoito</a:t>
            </a:r>
            <a:r>
              <a:rPr lang="en-US" dirty="0">
                <a:solidFill>
                  <a:schemeClr val="bg1"/>
                </a:solidFill>
              </a:rPr>
              <a:t>”) </a:t>
            </a:r>
            <a:r>
              <a:rPr lang="en-US" dirty="0" smtClean="0">
                <a:solidFill>
                  <a:schemeClr val="bg1"/>
                </a:solidFill>
              </a:rPr>
              <a:t>- 6</a:t>
            </a:r>
            <a:r>
              <a:rPr lang="en-US" dirty="0">
                <a:solidFill>
                  <a:schemeClr val="bg1"/>
                </a:solidFill>
              </a:rPr>
              <a:t>:</a:t>
            </a:r>
            <a:r>
              <a:rPr lang="en-US" dirty="0" smtClean="0">
                <a:solidFill>
                  <a:schemeClr val="bg1"/>
                </a:solidFill>
              </a:rPr>
              <a:t>2</a:t>
            </a:r>
            <a:endParaRPr lang="en-US" dirty="0">
              <a:solidFill>
                <a:schemeClr val="bg1"/>
              </a:solidFill>
            </a:endParaRPr>
          </a:p>
          <a:p>
            <a:pPr marL="0" indent="0">
              <a:buNone/>
            </a:pPr>
            <a:endParaRPr lang="en-US" dirty="0">
              <a:solidFill>
                <a:schemeClr val="bg1"/>
              </a:solidFill>
            </a:endParaRPr>
          </a:p>
          <a:p>
            <a:pPr marL="0" indent="0">
              <a:buNone/>
            </a:pPr>
            <a:r>
              <a:rPr lang="en-US" dirty="0">
                <a:solidFill>
                  <a:schemeClr val="bg1"/>
                </a:solidFill>
              </a:rPr>
              <a:t>	</a:t>
            </a:r>
            <a:r>
              <a:rPr lang="en-US" dirty="0" smtClean="0">
                <a:solidFill>
                  <a:schemeClr val="bg1"/>
                </a:solidFill>
              </a:rPr>
              <a:t>Because</a:t>
            </a:r>
            <a:r>
              <a:rPr lang="en-US" dirty="0">
                <a:solidFill>
                  <a:schemeClr val="bg1"/>
                </a:solidFill>
              </a:rPr>
              <a:t>…</a:t>
            </a:r>
          </a:p>
          <a:p>
            <a:pPr marL="0" indent="0">
              <a:buNone/>
            </a:pPr>
            <a:endParaRPr lang="en-US" dirty="0">
              <a:solidFill>
                <a:schemeClr val="bg1"/>
              </a:solidFill>
            </a:endParaRPr>
          </a:p>
          <a:p>
            <a:pPr marL="0" indent="0">
              <a:buNone/>
            </a:pPr>
            <a:endParaRPr lang="en-US" dirty="0">
              <a:solidFill>
                <a:schemeClr val="bg1"/>
              </a:solidFill>
            </a:endParaRPr>
          </a:p>
          <a:p>
            <a:pPr lvl="1"/>
            <a:endParaRPr lang="en-US" sz="2800" dirty="0">
              <a:solidFill>
                <a:schemeClr val="bg1"/>
              </a:solidFill>
            </a:endParaRPr>
          </a:p>
          <a:p>
            <a:endParaRPr lang="en-US" dirty="0"/>
          </a:p>
        </p:txBody>
      </p:sp>
    </p:spTree>
    <p:extLst>
      <p:ext uri="{BB962C8B-B14F-4D97-AF65-F5344CB8AC3E}">
        <p14:creationId xmlns:p14="http://schemas.microsoft.com/office/powerpoint/2010/main" val="3385138890"/>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a:xfrm>
            <a:off x="838199" y="1825625"/>
            <a:ext cx="10915073" cy="4351338"/>
          </a:xfrm>
        </p:spPr>
        <p:txBody>
          <a:bodyPr/>
          <a:lstStyle/>
          <a:p>
            <a:pPr marL="0" indent="0">
              <a:buNone/>
            </a:pPr>
            <a:r>
              <a:rPr lang="en-US" sz="3200" b="1" dirty="0">
                <a:solidFill>
                  <a:schemeClr val="bg1"/>
                </a:solidFill>
              </a:rPr>
              <a:t>Four key questions about sin – 6:1- 7:25</a:t>
            </a:r>
            <a:endParaRPr lang="en-US" sz="3200" dirty="0">
              <a:solidFill>
                <a:schemeClr val="bg1"/>
              </a:solidFill>
            </a:endParaRPr>
          </a:p>
          <a:p>
            <a:pPr marL="0" lvl="0" indent="0">
              <a:buNone/>
            </a:pPr>
            <a:r>
              <a:rPr lang="en-US" sz="3200" b="1" dirty="0">
                <a:solidFill>
                  <a:schemeClr val="bg1"/>
                </a:solidFill>
              </a:rPr>
              <a:t>	1. Do I have to sin? 6:1</a:t>
            </a:r>
            <a:endParaRPr lang="en-US" sz="3200" dirty="0">
              <a:solidFill>
                <a:schemeClr val="bg1"/>
              </a:solidFill>
            </a:endParaRPr>
          </a:p>
          <a:p>
            <a:pPr marL="0" indent="0">
              <a:buNone/>
            </a:pPr>
            <a:r>
              <a:rPr lang="en-US" dirty="0">
                <a:solidFill>
                  <a:schemeClr val="bg1"/>
                </a:solidFill>
              </a:rPr>
              <a:t> 		“By no means!” (may it never be – “me </a:t>
            </a:r>
            <a:r>
              <a:rPr lang="en-US" dirty="0" err="1">
                <a:solidFill>
                  <a:schemeClr val="bg1"/>
                </a:solidFill>
              </a:rPr>
              <a:t>genoito</a:t>
            </a:r>
            <a:r>
              <a:rPr lang="en-US" dirty="0">
                <a:solidFill>
                  <a:schemeClr val="bg1"/>
                </a:solidFill>
              </a:rPr>
              <a:t>”) </a:t>
            </a:r>
            <a:r>
              <a:rPr lang="en-US" dirty="0" smtClean="0">
                <a:solidFill>
                  <a:schemeClr val="bg1"/>
                </a:solidFill>
              </a:rPr>
              <a:t>- </a:t>
            </a:r>
            <a:r>
              <a:rPr lang="en-US" dirty="0">
                <a:solidFill>
                  <a:schemeClr val="bg1"/>
                </a:solidFill>
              </a:rPr>
              <a:t>6:</a:t>
            </a:r>
            <a:r>
              <a:rPr lang="en-US" dirty="0" smtClean="0">
                <a:solidFill>
                  <a:schemeClr val="bg1"/>
                </a:solidFill>
              </a:rPr>
              <a:t>2</a:t>
            </a:r>
            <a:endParaRPr lang="en-US" dirty="0">
              <a:solidFill>
                <a:schemeClr val="bg1"/>
              </a:solidFill>
            </a:endParaRPr>
          </a:p>
          <a:p>
            <a:pPr marL="0" indent="0">
              <a:buNone/>
            </a:pPr>
            <a:endParaRPr lang="en-US" dirty="0">
              <a:solidFill>
                <a:schemeClr val="bg1"/>
              </a:solidFill>
            </a:endParaRPr>
          </a:p>
          <a:p>
            <a:pPr marL="0" indent="0">
              <a:buNone/>
            </a:pPr>
            <a:r>
              <a:rPr lang="en-US" dirty="0">
                <a:solidFill>
                  <a:schemeClr val="bg1"/>
                </a:solidFill>
              </a:rPr>
              <a:t>	</a:t>
            </a:r>
            <a:r>
              <a:rPr lang="en-US" dirty="0" smtClean="0">
                <a:solidFill>
                  <a:schemeClr val="bg1"/>
                </a:solidFill>
              </a:rPr>
              <a:t>Because…</a:t>
            </a:r>
          </a:p>
          <a:p>
            <a:pPr marL="0" indent="0">
              <a:buNone/>
            </a:pPr>
            <a:endParaRPr lang="en-US" sz="2800" dirty="0">
              <a:solidFill>
                <a:schemeClr val="bg1"/>
              </a:solidFill>
            </a:endParaRPr>
          </a:p>
          <a:p>
            <a:pPr marL="0" indent="0">
              <a:buNone/>
            </a:pPr>
            <a:r>
              <a:rPr lang="en-US" dirty="0" smtClean="0">
                <a:solidFill>
                  <a:schemeClr val="bg1"/>
                </a:solidFill>
              </a:rPr>
              <a:t>		</a:t>
            </a:r>
            <a:r>
              <a:rPr lang="en-US" sz="2800" dirty="0" smtClean="0">
                <a:solidFill>
                  <a:schemeClr val="bg1"/>
                </a:solidFill>
              </a:rPr>
              <a:t>You </a:t>
            </a:r>
            <a:r>
              <a:rPr lang="en-US" sz="2800" dirty="0">
                <a:solidFill>
                  <a:schemeClr val="bg1"/>
                </a:solidFill>
              </a:rPr>
              <a:t>died with Christ to sin – 6:2-</a:t>
            </a:r>
            <a:r>
              <a:rPr lang="en-US" sz="2800" dirty="0" smtClean="0">
                <a:solidFill>
                  <a:schemeClr val="bg1"/>
                </a:solidFill>
              </a:rPr>
              <a:t>4</a:t>
            </a:r>
            <a:endParaRPr lang="en-US" sz="2800" dirty="0">
              <a:solidFill>
                <a:schemeClr val="bg1"/>
              </a:solidFill>
            </a:endParaRPr>
          </a:p>
        </p:txBody>
      </p:sp>
    </p:spTree>
    <p:extLst>
      <p:ext uri="{BB962C8B-B14F-4D97-AF65-F5344CB8AC3E}">
        <p14:creationId xmlns:p14="http://schemas.microsoft.com/office/powerpoint/2010/main" val="50821564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a:xfrm>
            <a:off x="838199" y="1825625"/>
            <a:ext cx="10984345" cy="4351338"/>
          </a:xfrm>
        </p:spPr>
        <p:txBody>
          <a:bodyPr>
            <a:normAutofit/>
          </a:bodyPr>
          <a:lstStyle/>
          <a:p>
            <a:pPr marL="0" indent="0">
              <a:buNone/>
            </a:pPr>
            <a:r>
              <a:rPr lang="en-US" sz="3200" b="1" dirty="0">
                <a:solidFill>
                  <a:schemeClr val="bg1"/>
                </a:solidFill>
              </a:rPr>
              <a:t>Four key questions about sin – 6:1- 7:25</a:t>
            </a:r>
            <a:endParaRPr lang="en-US" sz="3200" dirty="0">
              <a:solidFill>
                <a:schemeClr val="bg1"/>
              </a:solidFill>
            </a:endParaRPr>
          </a:p>
          <a:p>
            <a:pPr marL="0" lvl="0" indent="0">
              <a:buNone/>
            </a:pPr>
            <a:r>
              <a:rPr lang="en-US" sz="3200" b="1" dirty="0">
                <a:solidFill>
                  <a:schemeClr val="bg1"/>
                </a:solidFill>
              </a:rPr>
              <a:t>	1. Do I have to sin? 6:1</a:t>
            </a:r>
            <a:endParaRPr lang="en-US" sz="3200" dirty="0">
              <a:solidFill>
                <a:schemeClr val="bg1"/>
              </a:solidFill>
            </a:endParaRPr>
          </a:p>
          <a:p>
            <a:pPr marL="0" indent="0">
              <a:buNone/>
            </a:pPr>
            <a:r>
              <a:rPr lang="en-US" dirty="0">
                <a:solidFill>
                  <a:schemeClr val="bg1"/>
                </a:solidFill>
              </a:rPr>
              <a:t> 		“By no means!” (may it never be – “me </a:t>
            </a:r>
            <a:r>
              <a:rPr lang="en-US" dirty="0" err="1">
                <a:solidFill>
                  <a:schemeClr val="bg1"/>
                </a:solidFill>
              </a:rPr>
              <a:t>genoito</a:t>
            </a:r>
            <a:r>
              <a:rPr lang="en-US" dirty="0">
                <a:solidFill>
                  <a:schemeClr val="bg1"/>
                </a:solidFill>
              </a:rPr>
              <a:t>”) </a:t>
            </a:r>
            <a:r>
              <a:rPr lang="en-US" dirty="0" smtClean="0">
                <a:solidFill>
                  <a:schemeClr val="bg1"/>
                </a:solidFill>
              </a:rPr>
              <a:t>- </a:t>
            </a:r>
            <a:r>
              <a:rPr lang="en-US" dirty="0">
                <a:solidFill>
                  <a:schemeClr val="bg1"/>
                </a:solidFill>
              </a:rPr>
              <a:t>6:2</a:t>
            </a:r>
            <a:r>
              <a:rPr lang="en-US" sz="1400" dirty="0">
                <a:solidFill>
                  <a:schemeClr val="bg1"/>
                </a:solidFill>
              </a:rPr>
              <a:t>	</a:t>
            </a:r>
            <a:endParaRPr lang="en-US" sz="1400" dirty="0" smtClean="0">
              <a:solidFill>
                <a:schemeClr val="bg1"/>
              </a:solidFill>
            </a:endParaRPr>
          </a:p>
          <a:p>
            <a:pPr marL="0" indent="0">
              <a:buNone/>
            </a:pPr>
            <a:endParaRPr lang="en-US" sz="1400" dirty="0">
              <a:solidFill>
                <a:schemeClr val="bg1"/>
              </a:solidFill>
            </a:endParaRPr>
          </a:p>
          <a:p>
            <a:pPr marL="0" indent="0">
              <a:buNone/>
            </a:pPr>
            <a:r>
              <a:rPr lang="en-US" sz="1400" dirty="0">
                <a:solidFill>
                  <a:schemeClr val="bg1"/>
                </a:solidFill>
              </a:rPr>
              <a:t>	</a:t>
            </a:r>
            <a:r>
              <a:rPr lang="en-US" dirty="0" smtClean="0">
                <a:solidFill>
                  <a:schemeClr val="bg1"/>
                </a:solidFill>
              </a:rPr>
              <a:t>Because…</a:t>
            </a:r>
          </a:p>
          <a:p>
            <a:pPr marL="0" indent="0">
              <a:buNone/>
            </a:pPr>
            <a:endParaRPr lang="en-US" sz="2800" dirty="0">
              <a:solidFill>
                <a:schemeClr val="bg1"/>
              </a:solidFill>
            </a:endParaRPr>
          </a:p>
          <a:p>
            <a:pPr marL="0" indent="0">
              <a:buNone/>
            </a:pPr>
            <a:r>
              <a:rPr lang="en-US" dirty="0" smtClean="0">
                <a:solidFill>
                  <a:schemeClr val="bg1"/>
                </a:solidFill>
              </a:rPr>
              <a:t>		</a:t>
            </a:r>
            <a:r>
              <a:rPr lang="en-US" sz="2800" dirty="0" smtClean="0">
                <a:solidFill>
                  <a:schemeClr val="bg1"/>
                </a:solidFill>
              </a:rPr>
              <a:t>You </a:t>
            </a:r>
            <a:r>
              <a:rPr lang="en-US" sz="2800" dirty="0">
                <a:solidFill>
                  <a:schemeClr val="bg1"/>
                </a:solidFill>
              </a:rPr>
              <a:t>were raised with Christ to live a new life – 6:4</a:t>
            </a:r>
            <a:r>
              <a:rPr lang="en-US" sz="2800" dirty="0" smtClean="0">
                <a:solidFill>
                  <a:schemeClr val="bg1"/>
                </a:solidFill>
              </a:rPr>
              <a:t>-6</a:t>
            </a:r>
          </a:p>
        </p:txBody>
      </p:sp>
    </p:spTree>
    <p:extLst>
      <p:ext uri="{BB962C8B-B14F-4D97-AF65-F5344CB8AC3E}">
        <p14:creationId xmlns:p14="http://schemas.microsoft.com/office/powerpoint/2010/main" val="721162136"/>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a:xfrm>
            <a:off x="838200" y="1825625"/>
            <a:ext cx="11353800" cy="4351338"/>
          </a:xfrm>
        </p:spPr>
        <p:txBody>
          <a:bodyPr/>
          <a:lstStyle/>
          <a:p>
            <a:pPr marL="0" indent="0">
              <a:buNone/>
            </a:pPr>
            <a:r>
              <a:rPr lang="en-US" sz="3200" b="1" dirty="0">
                <a:solidFill>
                  <a:schemeClr val="bg1"/>
                </a:solidFill>
              </a:rPr>
              <a:t>Four key questions about sin – 6:1- 7:25</a:t>
            </a:r>
            <a:endParaRPr lang="en-US" sz="3200" dirty="0">
              <a:solidFill>
                <a:schemeClr val="bg1"/>
              </a:solidFill>
            </a:endParaRPr>
          </a:p>
          <a:p>
            <a:pPr marL="0" lvl="0" indent="0">
              <a:buNone/>
            </a:pPr>
            <a:r>
              <a:rPr lang="en-US" sz="3200" b="1" dirty="0">
                <a:solidFill>
                  <a:schemeClr val="bg1"/>
                </a:solidFill>
              </a:rPr>
              <a:t>	1. Do I have to sin? 6:1</a:t>
            </a:r>
            <a:endParaRPr lang="en-US" sz="3200" dirty="0">
              <a:solidFill>
                <a:schemeClr val="bg1"/>
              </a:solidFill>
            </a:endParaRPr>
          </a:p>
          <a:p>
            <a:pPr marL="0" indent="0">
              <a:buNone/>
            </a:pPr>
            <a:r>
              <a:rPr lang="en-US" dirty="0">
                <a:solidFill>
                  <a:schemeClr val="bg1"/>
                </a:solidFill>
              </a:rPr>
              <a:t> 		“By no means!” (may it never be – “me </a:t>
            </a:r>
            <a:r>
              <a:rPr lang="en-US" dirty="0" err="1">
                <a:solidFill>
                  <a:schemeClr val="bg1"/>
                </a:solidFill>
              </a:rPr>
              <a:t>genoito</a:t>
            </a:r>
            <a:r>
              <a:rPr lang="en-US" dirty="0">
                <a:solidFill>
                  <a:schemeClr val="bg1"/>
                </a:solidFill>
              </a:rPr>
              <a:t>”) </a:t>
            </a:r>
            <a:r>
              <a:rPr lang="en-US" dirty="0" smtClean="0">
                <a:solidFill>
                  <a:schemeClr val="bg1"/>
                </a:solidFill>
              </a:rPr>
              <a:t>- 6</a:t>
            </a:r>
            <a:r>
              <a:rPr lang="en-US" dirty="0">
                <a:solidFill>
                  <a:schemeClr val="bg1"/>
                </a:solidFill>
              </a:rPr>
              <a:t>:</a:t>
            </a:r>
            <a:r>
              <a:rPr lang="en-US" dirty="0" smtClean="0">
                <a:solidFill>
                  <a:schemeClr val="bg1"/>
                </a:solidFill>
              </a:rPr>
              <a:t>2</a:t>
            </a:r>
            <a:endParaRPr lang="en-US" dirty="0">
              <a:solidFill>
                <a:schemeClr val="bg1"/>
              </a:solidFill>
            </a:endParaRPr>
          </a:p>
          <a:p>
            <a:pPr marL="0" indent="0">
              <a:buNone/>
            </a:pPr>
            <a:r>
              <a:rPr lang="en-US" dirty="0">
                <a:solidFill>
                  <a:schemeClr val="bg1"/>
                </a:solidFill>
              </a:rPr>
              <a:t>	</a:t>
            </a:r>
            <a:endParaRPr lang="en-US" dirty="0" smtClean="0">
              <a:solidFill>
                <a:schemeClr val="bg1"/>
              </a:solidFill>
            </a:endParaRPr>
          </a:p>
          <a:p>
            <a:pPr marL="0" indent="0">
              <a:buNone/>
            </a:pPr>
            <a:r>
              <a:rPr lang="en-US" dirty="0">
                <a:solidFill>
                  <a:schemeClr val="bg1"/>
                </a:solidFill>
              </a:rPr>
              <a:t>	</a:t>
            </a:r>
            <a:r>
              <a:rPr lang="en-US" dirty="0" smtClean="0">
                <a:solidFill>
                  <a:schemeClr val="bg1"/>
                </a:solidFill>
              </a:rPr>
              <a:t>Because…</a:t>
            </a:r>
          </a:p>
          <a:p>
            <a:pPr marL="0" indent="0">
              <a:buNone/>
            </a:pPr>
            <a:r>
              <a:rPr lang="en-US" sz="2800" dirty="0">
                <a:solidFill>
                  <a:schemeClr val="bg1"/>
                </a:solidFill>
              </a:rPr>
              <a:t>	</a:t>
            </a:r>
            <a:r>
              <a:rPr lang="en-US" sz="2800" dirty="0" smtClean="0">
                <a:solidFill>
                  <a:schemeClr val="bg1"/>
                </a:solidFill>
              </a:rPr>
              <a:t>	</a:t>
            </a:r>
          </a:p>
          <a:p>
            <a:pPr marL="0" indent="0">
              <a:buNone/>
            </a:pPr>
            <a:r>
              <a:rPr lang="en-US" dirty="0">
                <a:solidFill>
                  <a:schemeClr val="bg1"/>
                </a:solidFill>
              </a:rPr>
              <a:t>	</a:t>
            </a:r>
            <a:r>
              <a:rPr lang="en-US" dirty="0" smtClean="0">
                <a:solidFill>
                  <a:schemeClr val="bg1"/>
                </a:solidFill>
              </a:rPr>
              <a:t>	</a:t>
            </a:r>
            <a:r>
              <a:rPr lang="en-US" sz="2800" dirty="0" smtClean="0">
                <a:solidFill>
                  <a:schemeClr val="bg1"/>
                </a:solidFill>
              </a:rPr>
              <a:t>You </a:t>
            </a:r>
            <a:r>
              <a:rPr lang="en-US" sz="2800" dirty="0">
                <a:solidFill>
                  <a:schemeClr val="bg1"/>
                </a:solidFill>
              </a:rPr>
              <a:t>are no longer a slave to sin – 6:6-7</a:t>
            </a:r>
          </a:p>
          <a:p>
            <a:pPr marL="0" indent="0">
              <a:buNone/>
            </a:pPr>
            <a:endParaRPr lang="en-US" dirty="0">
              <a:solidFill>
                <a:schemeClr val="bg1"/>
              </a:solidFill>
            </a:endParaRPr>
          </a:p>
          <a:p>
            <a:pPr lvl="1"/>
            <a:endParaRPr lang="en-US" sz="2800" dirty="0">
              <a:solidFill>
                <a:schemeClr val="bg1"/>
              </a:solidFill>
            </a:endParaRPr>
          </a:p>
          <a:p>
            <a:endParaRPr lang="en-US" dirty="0"/>
          </a:p>
        </p:txBody>
      </p:sp>
    </p:spTree>
    <p:extLst>
      <p:ext uri="{BB962C8B-B14F-4D97-AF65-F5344CB8AC3E}">
        <p14:creationId xmlns:p14="http://schemas.microsoft.com/office/powerpoint/2010/main" val="849055452"/>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a:xfrm>
            <a:off x="838199" y="1825625"/>
            <a:ext cx="10822709" cy="4351338"/>
          </a:xfrm>
        </p:spPr>
        <p:txBody>
          <a:bodyPr/>
          <a:lstStyle/>
          <a:p>
            <a:pPr marL="0" indent="0">
              <a:buNone/>
            </a:pPr>
            <a:r>
              <a:rPr lang="en-US" sz="3200" b="1" dirty="0">
                <a:solidFill>
                  <a:schemeClr val="bg1"/>
                </a:solidFill>
              </a:rPr>
              <a:t>Four key questions about sin – 6:1- 7:25</a:t>
            </a:r>
            <a:endParaRPr lang="en-US" sz="3200" dirty="0">
              <a:solidFill>
                <a:schemeClr val="bg1"/>
              </a:solidFill>
            </a:endParaRPr>
          </a:p>
          <a:p>
            <a:pPr marL="0" lvl="0" indent="0">
              <a:buNone/>
            </a:pPr>
            <a:r>
              <a:rPr lang="en-US" sz="3200" b="1" dirty="0">
                <a:solidFill>
                  <a:schemeClr val="bg1"/>
                </a:solidFill>
              </a:rPr>
              <a:t>	1. Do I have to sin? 6:1</a:t>
            </a:r>
            <a:endParaRPr lang="en-US" sz="3200" dirty="0">
              <a:solidFill>
                <a:schemeClr val="bg1"/>
              </a:solidFill>
            </a:endParaRPr>
          </a:p>
          <a:p>
            <a:pPr marL="0" indent="0">
              <a:buNone/>
            </a:pPr>
            <a:r>
              <a:rPr lang="en-US" dirty="0">
                <a:solidFill>
                  <a:schemeClr val="bg1"/>
                </a:solidFill>
              </a:rPr>
              <a:t> 		“By no means!” (may it never be – “me </a:t>
            </a:r>
            <a:r>
              <a:rPr lang="en-US" dirty="0" err="1">
                <a:solidFill>
                  <a:schemeClr val="bg1"/>
                </a:solidFill>
              </a:rPr>
              <a:t>genoito</a:t>
            </a:r>
            <a:r>
              <a:rPr lang="en-US" dirty="0">
                <a:solidFill>
                  <a:schemeClr val="bg1"/>
                </a:solidFill>
              </a:rPr>
              <a:t>”) </a:t>
            </a:r>
            <a:r>
              <a:rPr lang="en-US" dirty="0" smtClean="0">
                <a:solidFill>
                  <a:schemeClr val="bg1"/>
                </a:solidFill>
              </a:rPr>
              <a:t>- </a:t>
            </a:r>
            <a:r>
              <a:rPr lang="en-US" dirty="0">
                <a:solidFill>
                  <a:schemeClr val="bg1"/>
                </a:solidFill>
              </a:rPr>
              <a:t>6:</a:t>
            </a:r>
            <a:r>
              <a:rPr lang="en-US" dirty="0" smtClean="0">
                <a:solidFill>
                  <a:schemeClr val="bg1"/>
                </a:solidFill>
              </a:rPr>
              <a:t>2</a:t>
            </a:r>
            <a:endParaRPr lang="en-US" dirty="0">
              <a:solidFill>
                <a:schemeClr val="bg1"/>
              </a:solidFill>
            </a:endParaRPr>
          </a:p>
          <a:p>
            <a:pPr marL="0" indent="0">
              <a:buNone/>
            </a:pPr>
            <a:r>
              <a:rPr lang="en-US" dirty="0">
                <a:solidFill>
                  <a:schemeClr val="bg1"/>
                </a:solidFill>
              </a:rPr>
              <a:t>	</a:t>
            </a:r>
            <a:endParaRPr lang="en-US" dirty="0" smtClean="0">
              <a:solidFill>
                <a:schemeClr val="bg1"/>
              </a:solidFill>
            </a:endParaRPr>
          </a:p>
          <a:p>
            <a:pPr marL="0" indent="0">
              <a:buNone/>
            </a:pPr>
            <a:r>
              <a:rPr lang="en-US" dirty="0">
                <a:solidFill>
                  <a:schemeClr val="bg1"/>
                </a:solidFill>
              </a:rPr>
              <a:t>	</a:t>
            </a:r>
            <a:r>
              <a:rPr lang="en-US" dirty="0" smtClean="0">
                <a:solidFill>
                  <a:schemeClr val="bg1"/>
                </a:solidFill>
              </a:rPr>
              <a:t>Because…</a:t>
            </a:r>
          </a:p>
          <a:p>
            <a:pPr marL="0" indent="0">
              <a:buNone/>
            </a:pPr>
            <a:r>
              <a:rPr lang="en-US" sz="2800" dirty="0">
                <a:solidFill>
                  <a:schemeClr val="bg1"/>
                </a:solidFill>
              </a:rPr>
              <a:t>	</a:t>
            </a:r>
            <a:r>
              <a:rPr lang="en-US" sz="2800" dirty="0" smtClean="0">
                <a:solidFill>
                  <a:schemeClr val="bg1"/>
                </a:solidFill>
              </a:rPr>
              <a:t>	</a:t>
            </a:r>
          </a:p>
          <a:p>
            <a:pPr marL="0" indent="0">
              <a:buNone/>
            </a:pPr>
            <a:r>
              <a:rPr lang="en-US" dirty="0">
                <a:solidFill>
                  <a:schemeClr val="bg1"/>
                </a:solidFill>
              </a:rPr>
              <a:t>	</a:t>
            </a:r>
            <a:r>
              <a:rPr lang="en-US" dirty="0" smtClean="0">
                <a:solidFill>
                  <a:schemeClr val="bg1"/>
                </a:solidFill>
              </a:rPr>
              <a:t>	</a:t>
            </a:r>
            <a:r>
              <a:rPr lang="en-US" sz="2800" dirty="0" smtClean="0">
                <a:solidFill>
                  <a:schemeClr val="bg1"/>
                </a:solidFill>
              </a:rPr>
              <a:t>You </a:t>
            </a:r>
            <a:r>
              <a:rPr lang="en-US" sz="2800" dirty="0">
                <a:solidFill>
                  <a:schemeClr val="bg1"/>
                </a:solidFill>
              </a:rPr>
              <a:t>are living with Christ right now – 6:8-10</a:t>
            </a:r>
          </a:p>
          <a:p>
            <a:pPr marL="0" indent="0">
              <a:buNone/>
            </a:pPr>
            <a:endParaRPr lang="en-US" dirty="0">
              <a:solidFill>
                <a:schemeClr val="bg1"/>
              </a:solidFill>
            </a:endParaRP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3690755028"/>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a:xfrm>
            <a:off x="838199" y="1825625"/>
            <a:ext cx="10915073" cy="4351338"/>
          </a:xfrm>
        </p:spPr>
        <p:txBody>
          <a:bodyPr>
            <a:noAutofit/>
          </a:bodyPr>
          <a:lstStyle/>
          <a:p>
            <a:pPr marL="0" indent="0">
              <a:buNone/>
            </a:pPr>
            <a:r>
              <a:rPr lang="en-US" sz="3200" b="1" dirty="0">
                <a:solidFill>
                  <a:schemeClr val="bg1"/>
                </a:solidFill>
              </a:rPr>
              <a:t>Four key questions about sin – 6:1- 7:25</a:t>
            </a:r>
            <a:endParaRPr lang="en-US" sz="3200" dirty="0">
              <a:solidFill>
                <a:schemeClr val="bg1"/>
              </a:solidFill>
            </a:endParaRPr>
          </a:p>
          <a:p>
            <a:pPr marL="0" lvl="0" indent="0">
              <a:buNone/>
            </a:pPr>
            <a:r>
              <a:rPr lang="en-US" sz="3200" b="1" dirty="0">
                <a:solidFill>
                  <a:schemeClr val="bg1"/>
                </a:solidFill>
              </a:rPr>
              <a:t>	1. Do I have to sin? 6:1</a:t>
            </a:r>
            <a:endParaRPr lang="en-US" sz="3200" dirty="0">
              <a:solidFill>
                <a:schemeClr val="bg1"/>
              </a:solidFill>
            </a:endParaRPr>
          </a:p>
          <a:p>
            <a:pPr marL="0" indent="0">
              <a:buNone/>
            </a:pPr>
            <a:r>
              <a:rPr lang="en-US" dirty="0">
                <a:solidFill>
                  <a:schemeClr val="bg1"/>
                </a:solidFill>
              </a:rPr>
              <a:t> 		“By no means!” (may it never be – “me </a:t>
            </a:r>
            <a:r>
              <a:rPr lang="en-US" dirty="0" err="1">
                <a:solidFill>
                  <a:schemeClr val="bg1"/>
                </a:solidFill>
              </a:rPr>
              <a:t>genoito</a:t>
            </a:r>
            <a:r>
              <a:rPr lang="en-US" dirty="0">
                <a:solidFill>
                  <a:schemeClr val="bg1"/>
                </a:solidFill>
              </a:rPr>
              <a:t>”) – 6:</a:t>
            </a:r>
            <a:r>
              <a:rPr lang="en-US" dirty="0" smtClean="0">
                <a:solidFill>
                  <a:schemeClr val="bg1"/>
                </a:solidFill>
              </a:rPr>
              <a:t>2</a:t>
            </a:r>
            <a:endParaRPr lang="en-US" dirty="0">
              <a:solidFill>
                <a:schemeClr val="bg1"/>
              </a:solidFill>
            </a:endParaRPr>
          </a:p>
          <a:p>
            <a:pPr marL="0" indent="0">
              <a:buNone/>
            </a:pPr>
            <a:endParaRPr lang="en-US" dirty="0">
              <a:solidFill>
                <a:schemeClr val="bg1"/>
              </a:solidFill>
            </a:endParaRPr>
          </a:p>
          <a:p>
            <a:pPr marL="0" indent="0">
              <a:buNone/>
            </a:pPr>
            <a:r>
              <a:rPr lang="en-US" dirty="0">
                <a:solidFill>
                  <a:schemeClr val="bg1"/>
                </a:solidFill>
              </a:rPr>
              <a:t>	</a:t>
            </a:r>
            <a:r>
              <a:rPr lang="en-US" dirty="0" smtClean="0">
                <a:solidFill>
                  <a:schemeClr val="bg1"/>
                </a:solidFill>
              </a:rPr>
              <a:t>Because…</a:t>
            </a:r>
          </a:p>
          <a:p>
            <a:pPr marL="0" indent="0">
              <a:buNone/>
            </a:pPr>
            <a:endParaRPr lang="en-US" sz="2800" dirty="0">
              <a:solidFill>
                <a:schemeClr val="bg1"/>
              </a:solidFill>
            </a:endParaRPr>
          </a:p>
          <a:p>
            <a:pPr marL="0" indent="0">
              <a:buNone/>
            </a:pPr>
            <a:r>
              <a:rPr lang="en-US" dirty="0" smtClean="0">
                <a:solidFill>
                  <a:schemeClr val="bg1"/>
                </a:solidFill>
              </a:rPr>
              <a:t>		</a:t>
            </a:r>
            <a:r>
              <a:rPr lang="en-US" sz="2800" dirty="0" smtClean="0">
                <a:solidFill>
                  <a:schemeClr val="bg1"/>
                </a:solidFill>
              </a:rPr>
              <a:t>Under </a:t>
            </a:r>
            <a:r>
              <a:rPr lang="en-US" sz="2800" dirty="0">
                <a:solidFill>
                  <a:schemeClr val="bg1"/>
                </a:solidFill>
              </a:rPr>
              <a:t>grace you have the resources to make your </a:t>
            </a:r>
            <a:endParaRPr lang="en-US" sz="2800" dirty="0" smtClean="0">
              <a:solidFill>
                <a:schemeClr val="bg1"/>
              </a:solidFill>
            </a:endParaRPr>
          </a:p>
          <a:p>
            <a:pPr marL="0" indent="0">
              <a:buNone/>
            </a:pPr>
            <a:r>
              <a:rPr lang="en-US" dirty="0">
                <a:solidFill>
                  <a:schemeClr val="bg1"/>
                </a:solidFill>
              </a:rPr>
              <a:t>	</a:t>
            </a:r>
            <a:r>
              <a:rPr lang="en-US" dirty="0" smtClean="0">
                <a:solidFill>
                  <a:schemeClr val="bg1"/>
                </a:solidFill>
              </a:rPr>
              <a:t>	</a:t>
            </a:r>
            <a:r>
              <a:rPr lang="en-US" sz="2800" dirty="0" smtClean="0">
                <a:solidFill>
                  <a:schemeClr val="bg1"/>
                </a:solidFill>
              </a:rPr>
              <a:t>spiritual condition </a:t>
            </a:r>
            <a:r>
              <a:rPr lang="en-US" sz="2800" dirty="0">
                <a:solidFill>
                  <a:schemeClr val="bg1"/>
                </a:solidFill>
              </a:rPr>
              <a:t>an experiential reality – 6:11-</a:t>
            </a:r>
            <a:r>
              <a:rPr lang="en-US" sz="2800" dirty="0" smtClean="0">
                <a:solidFill>
                  <a:schemeClr val="bg1"/>
                </a:solidFill>
              </a:rPr>
              <a:t>14</a:t>
            </a:r>
          </a:p>
          <a:p>
            <a:pPr marL="0" indent="0">
              <a:buNone/>
            </a:pPr>
            <a:endParaRPr lang="en-US" dirty="0">
              <a:solidFill>
                <a:schemeClr val="bg1"/>
              </a:solidFill>
            </a:endParaRPr>
          </a:p>
          <a:p>
            <a:pPr marL="457200" lvl="1" indent="0">
              <a:buNone/>
            </a:pPr>
            <a:endParaRPr lang="en-US" sz="3200" dirty="0">
              <a:solidFill>
                <a:schemeClr val="bg1"/>
              </a:solidFill>
            </a:endParaRPr>
          </a:p>
        </p:txBody>
      </p:sp>
    </p:spTree>
    <p:extLst>
      <p:ext uri="{BB962C8B-B14F-4D97-AF65-F5344CB8AC3E}">
        <p14:creationId xmlns:p14="http://schemas.microsoft.com/office/powerpoint/2010/main" val="260428454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lstStyle/>
          <a:p>
            <a:pPr marL="0" indent="0">
              <a:buNone/>
            </a:pPr>
            <a:r>
              <a:rPr lang="en-US" sz="3600" b="1" dirty="0">
                <a:solidFill>
                  <a:schemeClr val="bg1"/>
                </a:solidFill>
              </a:rPr>
              <a:t>What are your stubborn sins?</a:t>
            </a:r>
          </a:p>
          <a:p>
            <a:pPr marL="0" indent="0">
              <a:buNone/>
            </a:pPr>
            <a:endParaRPr lang="en-US" sz="3600" dirty="0">
              <a:solidFill>
                <a:schemeClr val="bg1"/>
              </a:solidFill>
            </a:endParaRPr>
          </a:p>
          <a:p>
            <a:endParaRPr lang="en-US" dirty="0"/>
          </a:p>
        </p:txBody>
      </p:sp>
    </p:spTree>
    <p:extLst>
      <p:ext uri="{BB962C8B-B14F-4D97-AF65-F5344CB8AC3E}">
        <p14:creationId xmlns:p14="http://schemas.microsoft.com/office/powerpoint/2010/main" val="2163017857"/>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lstStyle/>
          <a:p>
            <a:pPr marL="0" indent="0">
              <a:buNone/>
            </a:pPr>
            <a:r>
              <a:rPr lang="en-US" sz="3200" b="1" dirty="0">
                <a:solidFill>
                  <a:schemeClr val="bg1"/>
                </a:solidFill>
              </a:rPr>
              <a:t>Four key questions about sin – 6:1- 7:25</a:t>
            </a:r>
            <a:endParaRPr lang="en-US" sz="3200" dirty="0">
              <a:solidFill>
                <a:schemeClr val="bg1"/>
              </a:solidFill>
            </a:endParaRPr>
          </a:p>
          <a:p>
            <a:pPr marL="0" lvl="0" indent="0">
              <a:buNone/>
            </a:pPr>
            <a:r>
              <a:rPr lang="en-US" sz="3200" b="1" dirty="0">
                <a:solidFill>
                  <a:schemeClr val="bg1"/>
                </a:solidFill>
              </a:rPr>
              <a:t>	2. Do I want to sin? 6:15 </a:t>
            </a:r>
            <a:endParaRPr lang="en-US" sz="3200" dirty="0">
              <a:solidFill>
                <a:schemeClr val="bg1"/>
              </a:solidFill>
            </a:endParaRPr>
          </a:p>
          <a:p>
            <a:pPr marL="0" indent="0">
              <a:buNone/>
            </a:pPr>
            <a:r>
              <a:rPr lang="en-US" dirty="0">
                <a:solidFill>
                  <a:schemeClr val="bg1"/>
                </a:solidFill>
              </a:rPr>
              <a:t> 	</a:t>
            </a:r>
          </a:p>
        </p:txBody>
      </p:sp>
    </p:spTree>
    <p:extLst>
      <p:ext uri="{BB962C8B-B14F-4D97-AF65-F5344CB8AC3E}">
        <p14:creationId xmlns:p14="http://schemas.microsoft.com/office/powerpoint/2010/main" val="3504213843"/>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a:xfrm>
            <a:off x="838199" y="1825625"/>
            <a:ext cx="11076710" cy="4351338"/>
          </a:xfrm>
        </p:spPr>
        <p:txBody>
          <a:bodyPr/>
          <a:lstStyle/>
          <a:p>
            <a:pPr marL="0" indent="0">
              <a:buNone/>
            </a:pPr>
            <a:r>
              <a:rPr lang="en-US" sz="3200" b="1" dirty="0">
                <a:solidFill>
                  <a:schemeClr val="bg1"/>
                </a:solidFill>
              </a:rPr>
              <a:t>Four key questions about sin – 6:1- 7:25</a:t>
            </a:r>
            <a:endParaRPr lang="en-US" sz="3200" dirty="0">
              <a:solidFill>
                <a:schemeClr val="bg1"/>
              </a:solidFill>
            </a:endParaRPr>
          </a:p>
          <a:p>
            <a:pPr marL="0" lvl="0" indent="0">
              <a:buNone/>
            </a:pPr>
            <a:r>
              <a:rPr lang="en-US" sz="3200" b="1" dirty="0">
                <a:solidFill>
                  <a:schemeClr val="bg1"/>
                </a:solidFill>
              </a:rPr>
              <a:t>	2. Do I want to sin? 6:15 </a:t>
            </a:r>
            <a:endParaRPr lang="en-US" sz="3200" dirty="0">
              <a:solidFill>
                <a:schemeClr val="bg1"/>
              </a:solidFill>
            </a:endParaRPr>
          </a:p>
          <a:p>
            <a:pPr marL="0" indent="0">
              <a:buNone/>
            </a:pPr>
            <a:r>
              <a:rPr lang="en-US" dirty="0">
                <a:solidFill>
                  <a:schemeClr val="bg1"/>
                </a:solidFill>
              </a:rPr>
              <a:t> 		“By no means!” (may it never be – “me </a:t>
            </a:r>
            <a:r>
              <a:rPr lang="en-US" dirty="0" err="1">
                <a:solidFill>
                  <a:schemeClr val="bg1"/>
                </a:solidFill>
              </a:rPr>
              <a:t>genoito</a:t>
            </a:r>
            <a:r>
              <a:rPr lang="en-US" dirty="0">
                <a:solidFill>
                  <a:schemeClr val="bg1"/>
                </a:solidFill>
              </a:rPr>
              <a:t>”) – 6:15	</a:t>
            </a:r>
            <a:endParaRPr lang="en-US" sz="3200" dirty="0">
              <a:solidFill>
                <a:schemeClr val="bg1"/>
              </a:solidFill>
            </a:endParaRPr>
          </a:p>
          <a:p>
            <a:pPr marL="0" indent="0">
              <a:buNone/>
            </a:pPr>
            <a:endParaRPr lang="en-US" dirty="0">
              <a:solidFill>
                <a:schemeClr val="bg1"/>
              </a:solidFill>
            </a:endParaRP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3580307434"/>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a:xfrm>
            <a:off x="838199" y="1825625"/>
            <a:ext cx="10915073" cy="4351338"/>
          </a:xfrm>
        </p:spPr>
        <p:txBody>
          <a:bodyPr/>
          <a:lstStyle/>
          <a:p>
            <a:pPr marL="0" indent="0">
              <a:buNone/>
            </a:pPr>
            <a:r>
              <a:rPr lang="en-US" sz="3200" b="1" dirty="0">
                <a:solidFill>
                  <a:schemeClr val="bg1"/>
                </a:solidFill>
              </a:rPr>
              <a:t>Four key questions about sin – 6:1- 7:25</a:t>
            </a:r>
            <a:endParaRPr lang="en-US" sz="3200" dirty="0">
              <a:solidFill>
                <a:schemeClr val="bg1"/>
              </a:solidFill>
            </a:endParaRPr>
          </a:p>
          <a:p>
            <a:pPr marL="0" lvl="0" indent="0">
              <a:buNone/>
            </a:pPr>
            <a:r>
              <a:rPr lang="en-US" sz="3200" b="1" dirty="0">
                <a:solidFill>
                  <a:schemeClr val="bg1"/>
                </a:solidFill>
              </a:rPr>
              <a:t>	2. Do I want to sin? 6:15 </a:t>
            </a:r>
            <a:endParaRPr lang="en-US" sz="3200" dirty="0">
              <a:solidFill>
                <a:schemeClr val="bg1"/>
              </a:solidFill>
            </a:endParaRPr>
          </a:p>
          <a:p>
            <a:pPr marL="0" indent="0">
              <a:buNone/>
            </a:pPr>
            <a:r>
              <a:rPr lang="en-US" dirty="0">
                <a:solidFill>
                  <a:schemeClr val="bg1"/>
                </a:solidFill>
              </a:rPr>
              <a:t> 		“By no means!” (may it never be – “me </a:t>
            </a:r>
            <a:r>
              <a:rPr lang="en-US" dirty="0" err="1">
                <a:solidFill>
                  <a:schemeClr val="bg1"/>
                </a:solidFill>
              </a:rPr>
              <a:t>genoito</a:t>
            </a:r>
            <a:r>
              <a:rPr lang="en-US" dirty="0">
                <a:solidFill>
                  <a:schemeClr val="bg1"/>
                </a:solidFill>
              </a:rPr>
              <a:t>”) – 6:</a:t>
            </a:r>
            <a:r>
              <a:rPr lang="en-US" dirty="0" smtClean="0">
                <a:solidFill>
                  <a:schemeClr val="bg1"/>
                </a:solidFill>
              </a:rPr>
              <a:t>15</a:t>
            </a:r>
            <a:endParaRPr lang="en-US" dirty="0">
              <a:solidFill>
                <a:schemeClr val="bg1"/>
              </a:solidFill>
            </a:endParaRPr>
          </a:p>
          <a:p>
            <a:pPr marL="0" indent="0">
              <a:buNone/>
            </a:pPr>
            <a:endParaRPr lang="en-US" dirty="0">
              <a:solidFill>
                <a:schemeClr val="bg1"/>
              </a:solidFill>
            </a:endParaRPr>
          </a:p>
          <a:p>
            <a:pPr marL="0" indent="0">
              <a:buNone/>
            </a:pPr>
            <a:r>
              <a:rPr lang="en-US" dirty="0">
                <a:solidFill>
                  <a:schemeClr val="bg1"/>
                </a:solidFill>
              </a:rPr>
              <a:t>	</a:t>
            </a:r>
            <a:r>
              <a:rPr lang="en-US" dirty="0" smtClean="0">
                <a:solidFill>
                  <a:schemeClr val="bg1"/>
                </a:solidFill>
              </a:rPr>
              <a:t>Because</a:t>
            </a:r>
            <a:r>
              <a:rPr lang="en-US" dirty="0">
                <a:solidFill>
                  <a:schemeClr val="bg1"/>
                </a:solidFill>
              </a:rPr>
              <a:t>…</a:t>
            </a:r>
          </a:p>
          <a:p>
            <a:pPr marL="0" indent="0">
              <a:buNone/>
            </a:pPr>
            <a:endParaRPr lang="en-US" sz="3200" dirty="0">
              <a:solidFill>
                <a:schemeClr val="bg1"/>
              </a:solidFill>
            </a:endParaRPr>
          </a:p>
          <a:p>
            <a:pPr marL="0" indent="0">
              <a:buNone/>
            </a:pPr>
            <a:endParaRPr lang="en-US" dirty="0">
              <a:solidFill>
                <a:schemeClr val="bg1"/>
              </a:solidFill>
            </a:endParaRP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3331611739"/>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a:xfrm>
            <a:off x="838200" y="1825625"/>
            <a:ext cx="11007436" cy="4351338"/>
          </a:xfrm>
        </p:spPr>
        <p:txBody>
          <a:bodyPr/>
          <a:lstStyle/>
          <a:p>
            <a:pPr marL="0" indent="0">
              <a:buNone/>
            </a:pPr>
            <a:r>
              <a:rPr lang="en-US" sz="3200" b="1" dirty="0">
                <a:solidFill>
                  <a:schemeClr val="bg1"/>
                </a:solidFill>
              </a:rPr>
              <a:t>Four key questions about sin – 6:1- 7:25</a:t>
            </a:r>
            <a:endParaRPr lang="en-US" sz="3200" dirty="0">
              <a:solidFill>
                <a:schemeClr val="bg1"/>
              </a:solidFill>
            </a:endParaRPr>
          </a:p>
          <a:p>
            <a:pPr marL="0" lvl="0" indent="0">
              <a:buNone/>
            </a:pPr>
            <a:r>
              <a:rPr lang="en-US" sz="3200" b="1" dirty="0">
                <a:solidFill>
                  <a:schemeClr val="bg1"/>
                </a:solidFill>
              </a:rPr>
              <a:t>	2. Do I want to sin? 6:15 </a:t>
            </a:r>
            <a:endParaRPr lang="en-US" sz="3200" dirty="0">
              <a:solidFill>
                <a:schemeClr val="bg1"/>
              </a:solidFill>
            </a:endParaRPr>
          </a:p>
          <a:p>
            <a:pPr marL="0" indent="0">
              <a:buNone/>
            </a:pPr>
            <a:r>
              <a:rPr lang="en-US" dirty="0">
                <a:solidFill>
                  <a:schemeClr val="bg1"/>
                </a:solidFill>
              </a:rPr>
              <a:t> 		“By no means!” (may it never be – “me </a:t>
            </a:r>
            <a:r>
              <a:rPr lang="en-US" dirty="0" err="1">
                <a:solidFill>
                  <a:schemeClr val="bg1"/>
                </a:solidFill>
              </a:rPr>
              <a:t>genoito</a:t>
            </a:r>
            <a:r>
              <a:rPr lang="en-US" dirty="0">
                <a:solidFill>
                  <a:schemeClr val="bg1"/>
                </a:solidFill>
              </a:rPr>
              <a:t>”) – 6:</a:t>
            </a:r>
            <a:r>
              <a:rPr lang="en-US" dirty="0" smtClean="0">
                <a:solidFill>
                  <a:schemeClr val="bg1"/>
                </a:solidFill>
              </a:rPr>
              <a:t>15</a:t>
            </a:r>
            <a:endParaRPr lang="en-US" dirty="0">
              <a:solidFill>
                <a:schemeClr val="bg1"/>
              </a:solidFill>
            </a:endParaRPr>
          </a:p>
          <a:p>
            <a:pPr marL="0" indent="0">
              <a:buNone/>
            </a:pPr>
            <a:r>
              <a:rPr lang="en-US" dirty="0">
                <a:solidFill>
                  <a:schemeClr val="bg1"/>
                </a:solidFill>
              </a:rPr>
              <a:t>	</a:t>
            </a:r>
            <a:endParaRPr lang="en-US" dirty="0" smtClean="0">
              <a:solidFill>
                <a:schemeClr val="bg1"/>
              </a:solidFill>
            </a:endParaRPr>
          </a:p>
          <a:p>
            <a:pPr marL="0" indent="0">
              <a:buNone/>
            </a:pPr>
            <a:r>
              <a:rPr lang="en-US" dirty="0">
                <a:solidFill>
                  <a:schemeClr val="bg1"/>
                </a:solidFill>
              </a:rPr>
              <a:t>	</a:t>
            </a:r>
            <a:r>
              <a:rPr lang="en-US" dirty="0" smtClean="0">
                <a:solidFill>
                  <a:schemeClr val="bg1"/>
                </a:solidFill>
              </a:rPr>
              <a:t>Because…</a:t>
            </a:r>
          </a:p>
          <a:p>
            <a:pPr marL="0" indent="0">
              <a:buNone/>
            </a:pPr>
            <a:endParaRPr lang="en-US" dirty="0">
              <a:solidFill>
                <a:schemeClr val="bg1"/>
              </a:solidFill>
            </a:endParaRPr>
          </a:p>
          <a:p>
            <a:pPr marL="0" indent="0">
              <a:buNone/>
            </a:pPr>
            <a:r>
              <a:rPr lang="en-US" dirty="0" smtClean="0">
                <a:solidFill>
                  <a:schemeClr val="bg1"/>
                </a:solidFill>
              </a:rPr>
              <a:t>		Sin </a:t>
            </a:r>
            <a:r>
              <a:rPr lang="en-US" dirty="0">
                <a:solidFill>
                  <a:schemeClr val="bg1"/>
                </a:solidFill>
              </a:rPr>
              <a:t>is slavery – 6:16</a:t>
            </a:r>
          </a:p>
          <a:p>
            <a:pPr marL="0" indent="0">
              <a:buNone/>
            </a:pPr>
            <a:endParaRPr lang="en-US" dirty="0">
              <a:solidFill>
                <a:schemeClr val="bg1"/>
              </a:solidFill>
            </a:endParaRP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330949344"/>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a:xfrm>
            <a:off x="838199" y="1825625"/>
            <a:ext cx="11076709" cy="4351338"/>
          </a:xfrm>
        </p:spPr>
        <p:txBody>
          <a:bodyPr/>
          <a:lstStyle/>
          <a:p>
            <a:pPr marL="0" indent="0">
              <a:buNone/>
            </a:pPr>
            <a:r>
              <a:rPr lang="en-US" sz="3200" b="1" dirty="0">
                <a:solidFill>
                  <a:schemeClr val="bg1"/>
                </a:solidFill>
              </a:rPr>
              <a:t>Four key questions about sin – 6:1- 7:25</a:t>
            </a:r>
            <a:endParaRPr lang="en-US" sz="3200" dirty="0">
              <a:solidFill>
                <a:schemeClr val="bg1"/>
              </a:solidFill>
            </a:endParaRPr>
          </a:p>
          <a:p>
            <a:pPr marL="0" lvl="0" indent="0">
              <a:buNone/>
            </a:pPr>
            <a:r>
              <a:rPr lang="en-US" sz="3200" b="1" dirty="0">
                <a:solidFill>
                  <a:schemeClr val="bg1"/>
                </a:solidFill>
              </a:rPr>
              <a:t>	2. Do I want to sin? 6:15 </a:t>
            </a:r>
            <a:endParaRPr lang="en-US" sz="3200" dirty="0">
              <a:solidFill>
                <a:schemeClr val="bg1"/>
              </a:solidFill>
            </a:endParaRPr>
          </a:p>
          <a:p>
            <a:pPr marL="0" indent="0">
              <a:buNone/>
            </a:pPr>
            <a:r>
              <a:rPr lang="en-US" dirty="0">
                <a:solidFill>
                  <a:schemeClr val="bg1"/>
                </a:solidFill>
              </a:rPr>
              <a:t> 		“By no means!” (may it never be – “me </a:t>
            </a:r>
            <a:r>
              <a:rPr lang="en-US" dirty="0" err="1">
                <a:solidFill>
                  <a:schemeClr val="bg1"/>
                </a:solidFill>
              </a:rPr>
              <a:t>genoito</a:t>
            </a:r>
            <a:r>
              <a:rPr lang="en-US" dirty="0">
                <a:solidFill>
                  <a:schemeClr val="bg1"/>
                </a:solidFill>
              </a:rPr>
              <a:t>”) – 6:</a:t>
            </a:r>
            <a:r>
              <a:rPr lang="en-US" dirty="0" smtClean="0">
                <a:solidFill>
                  <a:schemeClr val="bg1"/>
                </a:solidFill>
              </a:rPr>
              <a:t>15</a:t>
            </a:r>
            <a:endParaRPr lang="en-US" dirty="0">
              <a:solidFill>
                <a:schemeClr val="bg1"/>
              </a:solidFill>
            </a:endParaRPr>
          </a:p>
          <a:p>
            <a:pPr marL="0" indent="0">
              <a:buNone/>
            </a:pPr>
            <a:endParaRPr lang="en-US" dirty="0">
              <a:solidFill>
                <a:schemeClr val="bg1"/>
              </a:solidFill>
            </a:endParaRPr>
          </a:p>
          <a:p>
            <a:pPr marL="0" indent="0">
              <a:buNone/>
            </a:pPr>
            <a:r>
              <a:rPr lang="en-US" dirty="0">
                <a:solidFill>
                  <a:schemeClr val="bg1"/>
                </a:solidFill>
              </a:rPr>
              <a:t>	</a:t>
            </a:r>
            <a:r>
              <a:rPr lang="en-US" dirty="0" smtClean="0">
                <a:solidFill>
                  <a:schemeClr val="bg1"/>
                </a:solidFill>
              </a:rPr>
              <a:t>Because…</a:t>
            </a:r>
          </a:p>
          <a:p>
            <a:pPr marL="0" indent="0">
              <a:buNone/>
            </a:pPr>
            <a:endParaRPr lang="en-US" dirty="0">
              <a:solidFill>
                <a:schemeClr val="bg1"/>
              </a:solidFill>
            </a:endParaRPr>
          </a:p>
          <a:p>
            <a:pPr marL="0" indent="0">
              <a:buNone/>
            </a:pPr>
            <a:r>
              <a:rPr lang="en-US" dirty="0" smtClean="0">
                <a:solidFill>
                  <a:schemeClr val="bg1"/>
                </a:solidFill>
              </a:rPr>
              <a:t>		Sin </a:t>
            </a:r>
            <a:r>
              <a:rPr lang="en-US" dirty="0">
                <a:solidFill>
                  <a:schemeClr val="bg1"/>
                </a:solidFill>
              </a:rPr>
              <a:t>leads to death – 6:16, 21, 23</a:t>
            </a:r>
          </a:p>
          <a:p>
            <a:pPr marL="0" indent="0">
              <a:buNone/>
            </a:pPr>
            <a:endParaRPr lang="en-US" dirty="0">
              <a:solidFill>
                <a:schemeClr val="bg1"/>
              </a:solidFill>
            </a:endParaRP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3256147890"/>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a:xfrm>
            <a:off x="838199" y="1825625"/>
            <a:ext cx="10961256" cy="4351338"/>
          </a:xfrm>
        </p:spPr>
        <p:txBody>
          <a:bodyPr>
            <a:noAutofit/>
          </a:bodyPr>
          <a:lstStyle/>
          <a:p>
            <a:pPr marL="0" indent="0">
              <a:buNone/>
            </a:pPr>
            <a:r>
              <a:rPr lang="en-US" sz="3200" b="1" dirty="0">
                <a:solidFill>
                  <a:schemeClr val="bg1"/>
                </a:solidFill>
              </a:rPr>
              <a:t>Four key questions about sin – 6:1- 7:25</a:t>
            </a:r>
            <a:endParaRPr lang="en-US" sz="3200" dirty="0">
              <a:solidFill>
                <a:schemeClr val="bg1"/>
              </a:solidFill>
            </a:endParaRPr>
          </a:p>
          <a:p>
            <a:pPr marL="0" lvl="0" indent="0">
              <a:buNone/>
            </a:pPr>
            <a:r>
              <a:rPr lang="en-US" sz="3200" b="1" dirty="0">
                <a:solidFill>
                  <a:schemeClr val="bg1"/>
                </a:solidFill>
              </a:rPr>
              <a:t>	2. Do I want to sin? 6:15 </a:t>
            </a:r>
            <a:endParaRPr lang="en-US" sz="3200" dirty="0">
              <a:solidFill>
                <a:schemeClr val="bg1"/>
              </a:solidFill>
            </a:endParaRPr>
          </a:p>
          <a:p>
            <a:pPr marL="0" indent="0">
              <a:buNone/>
            </a:pPr>
            <a:r>
              <a:rPr lang="en-US" dirty="0">
                <a:solidFill>
                  <a:schemeClr val="bg1"/>
                </a:solidFill>
              </a:rPr>
              <a:t> 		“By no means!” (may it never be – “me </a:t>
            </a:r>
            <a:r>
              <a:rPr lang="en-US" dirty="0" err="1">
                <a:solidFill>
                  <a:schemeClr val="bg1"/>
                </a:solidFill>
              </a:rPr>
              <a:t>genoito</a:t>
            </a:r>
            <a:r>
              <a:rPr lang="en-US" dirty="0">
                <a:solidFill>
                  <a:schemeClr val="bg1"/>
                </a:solidFill>
              </a:rPr>
              <a:t>”) – 6:</a:t>
            </a:r>
            <a:r>
              <a:rPr lang="en-US" dirty="0" smtClean="0">
                <a:solidFill>
                  <a:schemeClr val="bg1"/>
                </a:solidFill>
              </a:rPr>
              <a:t>15</a:t>
            </a:r>
            <a:endParaRPr lang="en-US" dirty="0">
              <a:solidFill>
                <a:schemeClr val="bg1"/>
              </a:solidFill>
            </a:endParaRPr>
          </a:p>
          <a:p>
            <a:pPr marL="0" indent="0">
              <a:buNone/>
            </a:pPr>
            <a:endParaRPr lang="en-US" dirty="0">
              <a:solidFill>
                <a:schemeClr val="bg1"/>
              </a:solidFill>
            </a:endParaRPr>
          </a:p>
          <a:p>
            <a:pPr marL="0" indent="0">
              <a:buNone/>
            </a:pPr>
            <a:r>
              <a:rPr lang="en-US" dirty="0">
                <a:solidFill>
                  <a:schemeClr val="bg1"/>
                </a:solidFill>
              </a:rPr>
              <a:t>	</a:t>
            </a:r>
            <a:r>
              <a:rPr lang="en-US" dirty="0" smtClean="0">
                <a:solidFill>
                  <a:schemeClr val="bg1"/>
                </a:solidFill>
              </a:rPr>
              <a:t>Because…</a:t>
            </a:r>
          </a:p>
          <a:p>
            <a:pPr marL="0" indent="0">
              <a:buNone/>
            </a:pPr>
            <a:endParaRPr lang="en-US" dirty="0">
              <a:solidFill>
                <a:schemeClr val="bg1"/>
              </a:solidFill>
            </a:endParaRPr>
          </a:p>
          <a:p>
            <a:pPr marL="0" indent="0">
              <a:buNone/>
            </a:pPr>
            <a:r>
              <a:rPr lang="en-US" dirty="0" smtClean="0">
                <a:solidFill>
                  <a:schemeClr val="bg1"/>
                </a:solidFill>
              </a:rPr>
              <a:t>		Righteousness </a:t>
            </a:r>
            <a:r>
              <a:rPr lang="en-US" dirty="0">
                <a:solidFill>
                  <a:schemeClr val="bg1"/>
                </a:solidFill>
              </a:rPr>
              <a:t>leads to life – 6:17-23</a:t>
            </a:r>
          </a:p>
          <a:p>
            <a:pPr marL="0" indent="0">
              <a:buNone/>
            </a:pPr>
            <a:endParaRPr lang="en-US" dirty="0">
              <a:solidFill>
                <a:schemeClr val="bg1"/>
              </a:solidFill>
            </a:endParaRP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1402429943"/>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a:xfrm>
            <a:off x="838200" y="1825625"/>
            <a:ext cx="11192164" cy="4351338"/>
          </a:xfrm>
        </p:spPr>
        <p:txBody>
          <a:bodyPr>
            <a:noAutofit/>
          </a:bodyPr>
          <a:lstStyle/>
          <a:p>
            <a:pPr marL="0" indent="0">
              <a:buNone/>
            </a:pPr>
            <a:r>
              <a:rPr lang="en-US" sz="3200" b="1" dirty="0">
                <a:solidFill>
                  <a:schemeClr val="bg1"/>
                </a:solidFill>
              </a:rPr>
              <a:t>Four key questions about sin – 6:1- 7:25</a:t>
            </a:r>
            <a:endParaRPr lang="en-US" sz="3200" dirty="0">
              <a:solidFill>
                <a:schemeClr val="bg1"/>
              </a:solidFill>
            </a:endParaRPr>
          </a:p>
          <a:p>
            <a:pPr marL="0" lvl="0" indent="0">
              <a:buNone/>
            </a:pPr>
            <a:r>
              <a:rPr lang="en-US" sz="3200" b="1" dirty="0">
                <a:solidFill>
                  <a:schemeClr val="bg1"/>
                </a:solidFill>
              </a:rPr>
              <a:t>	2. Do I want to sin? 6:15 </a:t>
            </a:r>
            <a:endParaRPr lang="en-US" sz="3200" dirty="0">
              <a:solidFill>
                <a:schemeClr val="bg1"/>
              </a:solidFill>
            </a:endParaRPr>
          </a:p>
          <a:p>
            <a:pPr marL="0" indent="0">
              <a:buNone/>
            </a:pPr>
            <a:r>
              <a:rPr lang="en-US" dirty="0">
                <a:solidFill>
                  <a:schemeClr val="bg1"/>
                </a:solidFill>
              </a:rPr>
              <a:t> 		“By no means!” (may it never be – “me </a:t>
            </a:r>
            <a:r>
              <a:rPr lang="en-US" dirty="0" err="1">
                <a:solidFill>
                  <a:schemeClr val="bg1"/>
                </a:solidFill>
              </a:rPr>
              <a:t>genoito</a:t>
            </a:r>
            <a:r>
              <a:rPr lang="en-US" dirty="0">
                <a:solidFill>
                  <a:schemeClr val="bg1"/>
                </a:solidFill>
              </a:rPr>
              <a:t>”) – 6:</a:t>
            </a:r>
            <a:r>
              <a:rPr lang="en-US" dirty="0" smtClean="0">
                <a:solidFill>
                  <a:schemeClr val="bg1"/>
                </a:solidFill>
              </a:rPr>
              <a:t>15</a:t>
            </a:r>
            <a:endParaRPr lang="en-US" dirty="0">
              <a:solidFill>
                <a:schemeClr val="bg1"/>
              </a:solidFill>
            </a:endParaRPr>
          </a:p>
          <a:p>
            <a:pPr marL="0" indent="0">
              <a:buNone/>
            </a:pPr>
            <a:endParaRPr lang="en-US" dirty="0">
              <a:solidFill>
                <a:schemeClr val="bg1"/>
              </a:solidFill>
            </a:endParaRPr>
          </a:p>
          <a:p>
            <a:pPr marL="0" indent="0">
              <a:buNone/>
            </a:pPr>
            <a:r>
              <a:rPr lang="en-US" dirty="0">
                <a:solidFill>
                  <a:schemeClr val="bg1"/>
                </a:solidFill>
              </a:rPr>
              <a:t>	</a:t>
            </a:r>
            <a:r>
              <a:rPr lang="en-US" dirty="0" smtClean="0">
                <a:solidFill>
                  <a:schemeClr val="bg1"/>
                </a:solidFill>
              </a:rPr>
              <a:t>Because…</a:t>
            </a:r>
          </a:p>
          <a:p>
            <a:pPr marL="0" indent="0">
              <a:buNone/>
            </a:pPr>
            <a:endParaRPr lang="en-US" dirty="0">
              <a:solidFill>
                <a:schemeClr val="bg1"/>
              </a:solidFill>
            </a:endParaRPr>
          </a:p>
          <a:p>
            <a:pPr marL="0" indent="0">
              <a:buNone/>
            </a:pPr>
            <a:r>
              <a:rPr lang="en-US" dirty="0" smtClean="0">
                <a:solidFill>
                  <a:schemeClr val="bg1"/>
                </a:solidFill>
              </a:rPr>
              <a:t>		You </a:t>
            </a:r>
            <a:r>
              <a:rPr lang="en-US" dirty="0">
                <a:solidFill>
                  <a:schemeClr val="bg1"/>
                </a:solidFill>
              </a:rPr>
              <a:t>have been released from the law to </a:t>
            </a:r>
            <a:r>
              <a:rPr lang="en-US" dirty="0" smtClean="0">
                <a:solidFill>
                  <a:schemeClr val="bg1"/>
                </a:solidFill>
              </a:rPr>
              <a:t>serve</a:t>
            </a:r>
          </a:p>
          <a:p>
            <a:pPr marL="0" indent="0">
              <a:buNone/>
            </a:pPr>
            <a:r>
              <a:rPr lang="en-US" dirty="0">
                <a:solidFill>
                  <a:schemeClr val="bg1"/>
                </a:solidFill>
              </a:rPr>
              <a:t>	</a:t>
            </a:r>
            <a:r>
              <a:rPr lang="en-US" dirty="0" smtClean="0">
                <a:solidFill>
                  <a:schemeClr val="bg1"/>
                </a:solidFill>
              </a:rPr>
              <a:t>	in </a:t>
            </a:r>
            <a:r>
              <a:rPr lang="en-US" dirty="0">
                <a:solidFill>
                  <a:schemeClr val="bg1"/>
                </a:solidFill>
              </a:rPr>
              <a:t>the new way of the Spirit – 7:1-6</a:t>
            </a:r>
          </a:p>
          <a:p>
            <a:pPr marL="0" indent="0">
              <a:buNone/>
            </a:pPr>
            <a:endParaRPr lang="en-US" dirty="0">
              <a:solidFill>
                <a:schemeClr val="bg1"/>
              </a:solidFill>
            </a:endParaRP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611366995"/>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lstStyle/>
          <a:p>
            <a:pPr marL="0" indent="0">
              <a:buNone/>
            </a:pPr>
            <a:r>
              <a:rPr lang="en-US" sz="3200" b="1" dirty="0">
                <a:solidFill>
                  <a:schemeClr val="bg1"/>
                </a:solidFill>
              </a:rPr>
              <a:t>Four key questions about sin – 6:1- 7:25</a:t>
            </a:r>
            <a:endParaRPr lang="en-US" sz="3200" dirty="0">
              <a:solidFill>
                <a:schemeClr val="bg1"/>
              </a:solidFill>
            </a:endParaRPr>
          </a:p>
          <a:p>
            <a:pPr marL="0" indent="0">
              <a:buNone/>
            </a:pPr>
            <a:r>
              <a:rPr lang="en-US" sz="3200" b="1" dirty="0">
                <a:solidFill>
                  <a:schemeClr val="bg1"/>
                </a:solidFill>
              </a:rPr>
              <a:t>	3. Is the law bad? 7:7</a:t>
            </a:r>
            <a:endParaRPr lang="en-US" sz="3200" dirty="0">
              <a:solidFill>
                <a:schemeClr val="bg1"/>
              </a:solidFill>
            </a:endParaRPr>
          </a:p>
          <a:p>
            <a:pPr marL="0" indent="0">
              <a:buNone/>
            </a:pPr>
            <a:r>
              <a:rPr lang="en-US" dirty="0">
                <a:solidFill>
                  <a:schemeClr val="bg1"/>
                </a:solidFill>
              </a:rPr>
              <a:t> 	</a:t>
            </a: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479862988"/>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lstStyle/>
          <a:p>
            <a:pPr marL="0" indent="0">
              <a:buNone/>
            </a:pPr>
            <a:r>
              <a:rPr lang="en-US" sz="3200" b="1" dirty="0">
                <a:solidFill>
                  <a:schemeClr val="bg1"/>
                </a:solidFill>
              </a:rPr>
              <a:t>Four key questions about sin – 6:1- 7:25</a:t>
            </a:r>
            <a:endParaRPr lang="en-US" sz="3200" dirty="0">
              <a:solidFill>
                <a:schemeClr val="bg1"/>
              </a:solidFill>
            </a:endParaRPr>
          </a:p>
          <a:p>
            <a:pPr marL="0" indent="0">
              <a:buNone/>
            </a:pPr>
            <a:r>
              <a:rPr lang="en-US" sz="3200" b="1" dirty="0">
                <a:solidFill>
                  <a:schemeClr val="bg1"/>
                </a:solidFill>
              </a:rPr>
              <a:t>	3. Is the law bad? 7:7</a:t>
            </a:r>
            <a:endParaRPr lang="en-US" sz="3200" dirty="0">
              <a:solidFill>
                <a:schemeClr val="bg1"/>
              </a:solidFill>
            </a:endParaRPr>
          </a:p>
          <a:p>
            <a:pPr marL="0" indent="0">
              <a:buNone/>
            </a:pPr>
            <a:r>
              <a:rPr lang="en-US" dirty="0">
                <a:solidFill>
                  <a:schemeClr val="bg1"/>
                </a:solidFill>
              </a:rPr>
              <a:t> 	         “Certainly not!” (may it never be – “me </a:t>
            </a:r>
            <a:r>
              <a:rPr lang="en-US" dirty="0" err="1">
                <a:solidFill>
                  <a:schemeClr val="bg1"/>
                </a:solidFill>
              </a:rPr>
              <a:t>genoito</a:t>
            </a:r>
            <a:r>
              <a:rPr lang="en-US" dirty="0">
                <a:solidFill>
                  <a:schemeClr val="bg1"/>
                </a:solidFill>
              </a:rPr>
              <a:t>”) </a:t>
            </a:r>
            <a:r>
              <a:rPr lang="en-US" dirty="0" smtClean="0">
                <a:solidFill>
                  <a:schemeClr val="bg1"/>
                </a:solidFill>
              </a:rPr>
              <a:t>-</a:t>
            </a:r>
            <a:endParaRPr lang="en-US" dirty="0">
              <a:solidFill>
                <a:schemeClr val="bg1"/>
              </a:solidFill>
            </a:endParaRPr>
          </a:p>
          <a:p>
            <a:pPr marL="0" indent="0">
              <a:buNone/>
            </a:pPr>
            <a:r>
              <a:rPr lang="en-US" dirty="0" smtClean="0">
                <a:solidFill>
                  <a:schemeClr val="bg1"/>
                </a:solidFill>
              </a:rPr>
              <a:t>		7</a:t>
            </a:r>
            <a:r>
              <a:rPr lang="en-US" dirty="0">
                <a:solidFill>
                  <a:schemeClr val="bg1"/>
                </a:solidFill>
              </a:rPr>
              <a:t>:7, 13	</a:t>
            </a:r>
            <a:endParaRPr lang="en-US" sz="3200" dirty="0">
              <a:solidFill>
                <a:schemeClr val="bg1"/>
              </a:solidFill>
            </a:endParaRPr>
          </a:p>
          <a:p>
            <a:pPr marL="0" indent="0">
              <a:buNone/>
            </a:pPr>
            <a:r>
              <a:rPr lang="en-US" sz="3200" dirty="0">
                <a:solidFill>
                  <a:schemeClr val="bg1"/>
                </a:solidFill>
              </a:rPr>
              <a:t>	</a:t>
            </a:r>
          </a:p>
          <a:p>
            <a:pPr marL="0" indent="0">
              <a:buNone/>
            </a:pPr>
            <a:endParaRPr lang="en-US" dirty="0">
              <a:solidFill>
                <a:schemeClr val="bg1"/>
              </a:solidFill>
            </a:endParaRP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1878068061"/>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lstStyle/>
          <a:p>
            <a:pPr marL="0" indent="0">
              <a:buNone/>
            </a:pPr>
            <a:r>
              <a:rPr lang="en-US" sz="3200" b="1" dirty="0">
                <a:solidFill>
                  <a:schemeClr val="bg1"/>
                </a:solidFill>
              </a:rPr>
              <a:t>Four key questions about sin – 6:1- 7:25</a:t>
            </a:r>
            <a:endParaRPr lang="en-US" sz="3200" dirty="0">
              <a:solidFill>
                <a:schemeClr val="bg1"/>
              </a:solidFill>
            </a:endParaRPr>
          </a:p>
          <a:p>
            <a:pPr marL="0" indent="0">
              <a:buNone/>
            </a:pPr>
            <a:r>
              <a:rPr lang="en-US" sz="3200" b="1" dirty="0">
                <a:solidFill>
                  <a:schemeClr val="bg1"/>
                </a:solidFill>
              </a:rPr>
              <a:t>	3. Is the law bad? 7:7</a:t>
            </a:r>
            <a:endParaRPr lang="en-US" sz="3200" dirty="0">
              <a:solidFill>
                <a:schemeClr val="bg1"/>
              </a:solidFill>
            </a:endParaRPr>
          </a:p>
          <a:p>
            <a:pPr marL="0" indent="0">
              <a:buNone/>
            </a:pPr>
            <a:r>
              <a:rPr lang="en-US" dirty="0">
                <a:solidFill>
                  <a:schemeClr val="bg1"/>
                </a:solidFill>
              </a:rPr>
              <a:t> 	         “Certainly not!” (may it never be – “me </a:t>
            </a:r>
            <a:r>
              <a:rPr lang="en-US" dirty="0" err="1">
                <a:solidFill>
                  <a:schemeClr val="bg1"/>
                </a:solidFill>
              </a:rPr>
              <a:t>genoito</a:t>
            </a:r>
            <a:r>
              <a:rPr lang="en-US" dirty="0">
                <a:solidFill>
                  <a:schemeClr val="bg1"/>
                </a:solidFill>
              </a:rPr>
              <a:t>”) </a:t>
            </a:r>
            <a:r>
              <a:rPr lang="en-US" dirty="0" smtClean="0">
                <a:solidFill>
                  <a:schemeClr val="bg1"/>
                </a:solidFill>
              </a:rPr>
              <a:t>-</a:t>
            </a:r>
            <a:endParaRPr lang="en-US" dirty="0">
              <a:solidFill>
                <a:schemeClr val="bg1"/>
              </a:solidFill>
            </a:endParaRPr>
          </a:p>
          <a:p>
            <a:pPr marL="0" indent="0">
              <a:buNone/>
            </a:pPr>
            <a:r>
              <a:rPr lang="en-US" dirty="0" smtClean="0">
                <a:solidFill>
                  <a:schemeClr val="bg1"/>
                </a:solidFill>
              </a:rPr>
              <a:t>		7</a:t>
            </a:r>
            <a:r>
              <a:rPr lang="en-US" dirty="0">
                <a:solidFill>
                  <a:schemeClr val="bg1"/>
                </a:solidFill>
              </a:rPr>
              <a:t>:7, 13	</a:t>
            </a:r>
            <a:endParaRPr lang="en-US" sz="3200" dirty="0">
              <a:solidFill>
                <a:schemeClr val="bg1"/>
              </a:solidFill>
            </a:endParaRPr>
          </a:p>
          <a:p>
            <a:pPr marL="0" indent="0">
              <a:buNone/>
            </a:pPr>
            <a:r>
              <a:rPr lang="en-US" sz="3200" dirty="0">
                <a:solidFill>
                  <a:schemeClr val="bg1"/>
                </a:solidFill>
              </a:rPr>
              <a:t>	</a:t>
            </a:r>
            <a:r>
              <a:rPr lang="en-US" dirty="0">
                <a:solidFill>
                  <a:schemeClr val="bg1"/>
                </a:solidFill>
              </a:rPr>
              <a:t>Because…</a:t>
            </a:r>
          </a:p>
          <a:p>
            <a:pPr marL="0" indent="0">
              <a:buNone/>
            </a:pPr>
            <a:endParaRPr lang="en-US" sz="3200" dirty="0">
              <a:solidFill>
                <a:schemeClr val="bg1"/>
              </a:solidFill>
            </a:endParaRPr>
          </a:p>
          <a:p>
            <a:pPr marL="0" indent="0">
              <a:buNone/>
            </a:pPr>
            <a:endParaRPr lang="en-US" dirty="0">
              <a:solidFill>
                <a:schemeClr val="bg1"/>
              </a:solidFill>
            </a:endParaRP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273349551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lstStyle/>
          <a:p>
            <a:pPr marL="0" indent="0">
              <a:buNone/>
            </a:pPr>
            <a:r>
              <a:rPr lang="en-US" sz="3600" b="1" dirty="0">
                <a:solidFill>
                  <a:schemeClr val="bg1"/>
                </a:solidFill>
              </a:rPr>
              <a:t>What are your stubborn sins?</a:t>
            </a:r>
          </a:p>
          <a:p>
            <a:pPr marL="0" indent="0">
              <a:buNone/>
            </a:pPr>
            <a:endParaRPr lang="en-US" sz="3600" dirty="0">
              <a:solidFill>
                <a:schemeClr val="bg1"/>
              </a:solidFill>
            </a:endParaRPr>
          </a:p>
          <a:p>
            <a:pPr lvl="1"/>
            <a:r>
              <a:rPr lang="en-US" sz="3200" dirty="0">
                <a:solidFill>
                  <a:schemeClr val="bg1"/>
                </a:solidFill>
              </a:rPr>
              <a:t>Write down 3-5 sins that are stubborn in your life</a:t>
            </a:r>
          </a:p>
          <a:p>
            <a:endParaRPr lang="en-US" dirty="0"/>
          </a:p>
        </p:txBody>
      </p:sp>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Tree>
    <p:extLst>
      <p:ext uri="{BB962C8B-B14F-4D97-AF65-F5344CB8AC3E}">
        <p14:creationId xmlns:p14="http://schemas.microsoft.com/office/powerpoint/2010/main" val="3083478484"/>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lstStyle/>
          <a:p>
            <a:pPr marL="0" indent="0">
              <a:buNone/>
            </a:pPr>
            <a:r>
              <a:rPr lang="en-US" sz="3200" b="1" dirty="0">
                <a:solidFill>
                  <a:schemeClr val="bg1"/>
                </a:solidFill>
              </a:rPr>
              <a:t>Four key questions about sin – 6:1- 7:25</a:t>
            </a:r>
            <a:endParaRPr lang="en-US" sz="3200" dirty="0">
              <a:solidFill>
                <a:schemeClr val="bg1"/>
              </a:solidFill>
            </a:endParaRPr>
          </a:p>
          <a:p>
            <a:pPr marL="0" indent="0">
              <a:buNone/>
            </a:pPr>
            <a:r>
              <a:rPr lang="en-US" sz="3200" b="1" dirty="0">
                <a:solidFill>
                  <a:schemeClr val="bg1"/>
                </a:solidFill>
              </a:rPr>
              <a:t>	3. Is the law bad? 7:7</a:t>
            </a:r>
            <a:endParaRPr lang="en-US" sz="3200" dirty="0">
              <a:solidFill>
                <a:schemeClr val="bg1"/>
              </a:solidFill>
            </a:endParaRPr>
          </a:p>
          <a:p>
            <a:pPr marL="0" indent="0">
              <a:buNone/>
            </a:pPr>
            <a:r>
              <a:rPr lang="en-US" dirty="0">
                <a:solidFill>
                  <a:schemeClr val="bg1"/>
                </a:solidFill>
              </a:rPr>
              <a:t> 	         “Certainly not!” (may it never be – “me </a:t>
            </a:r>
            <a:r>
              <a:rPr lang="en-US" dirty="0" err="1">
                <a:solidFill>
                  <a:schemeClr val="bg1"/>
                </a:solidFill>
              </a:rPr>
              <a:t>genoito</a:t>
            </a:r>
            <a:r>
              <a:rPr lang="en-US" dirty="0">
                <a:solidFill>
                  <a:schemeClr val="bg1"/>
                </a:solidFill>
              </a:rPr>
              <a:t>”</a:t>
            </a:r>
            <a:r>
              <a:rPr lang="en-US" dirty="0" smtClean="0">
                <a:solidFill>
                  <a:schemeClr val="bg1"/>
                </a:solidFill>
              </a:rPr>
              <a:t>) </a:t>
            </a:r>
            <a:r>
              <a:rPr lang="mr-IN" dirty="0" smtClean="0">
                <a:solidFill>
                  <a:schemeClr val="bg1"/>
                </a:solidFill>
              </a:rPr>
              <a:t>-</a:t>
            </a:r>
            <a:endParaRPr lang="en-US" dirty="0" smtClean="0">
              <a:solidFill>
                <a:schemeClr val="bg1"/>
              </a:solidFill>
            </a:endParaRPr>
          </a:p>
          <a:p>
            <a:pPr marL="0" indent="0">
              <a:buNone/>
            </a:pPr>
            <a:r>
              <a:rPr lang="en-US" dirty="0">
                <a:solidFill>
                  <a:schemeClr val="bg1"/>
                </a:solidFill>
              </a:rPr>
              <a:t>	</a:t>
            </a:r>
            <a:r>
              <a:rPr lang="en-US" dirty="0" smtClean="0">
                <a:solidFill>
                  <a:schemeClr val="bg1"/>
                </a:solidFill>
              </a:rPr>
              <a:t>	7</a:t>
            </a:r>
            <a:r>
              <a:rPr lang="en-US" dirty="0">
                <a:solidFill>
                  <a:schemeClr val="bg1"/>
                </a:solidFill>
              </a:rPr>
              <a:t>:7, 13	</a:t>
            </a:r>
            <a:endParaRPr lang="en-US" sz="3200" dirty="0">
              <a:solidFill>
                <a:schemeClr val="bg1"/>
              </a:solidFill>
            </a:endParaRPr>
          </a:p>
          <a:p>
            <a:pPr marL="0" indent="0">
              <a:buNone/>
            </a:pPr>
            <a:r>
              <a:rPr lang="en-US" sz="3200" dirty="0">
                <a:solidFill>
                  <a:schemeClr val="bg1"/>
                </a:solidFill>
              </a:rPr>
              <a:t>	</a:t>
            </a:r>
            <a:r>
              <a:rPr lang="en-US" dirty="0">
                <a:solidFill>
                  <a:schemeClr val="bg1"/>
                </a:solidFill>
              </a:rPr>
              <a:t>Because</a:t>
            </a:r>
            <a:r>
              <a:rPr lang="en-US" dirty="0" smtClean="0">
                <a:solidFill>
                  <a:schemeClr val="bg1"/>
                </a:solidFill>
              </a:rPr>
              <a:t>…</a:t>
            </a:r>
          </a:p>
          <a:p>
            <a:pPr marL="0" indent="0">
              <a:buNone/>
            </a:pPr>
            <a:endParaRPr lang="en-US" dirty="0">
              <a:solidFill>
                <a:schemeClr val="bg1"/>
              </a:solidFill>
            </a:endParaRPr>
          </a:p>
          <a:p>
            <a:pPr marL="1893888" indent="0">
              <a:buNone/>
            </a:pPr>
            <a:r>
              <a:rPr lang="en-US" dirty="0" smtClean="0">
                <a:solidFill>
                  <a:schemeClr val="bg1"/>
                </a:solidFill>
              </a:rPr>
              <a:t>	The </a:t>
            </a:r>
            <a:r>
              <a:rPr lang="en-US" dirty="0">
                <a:solidFill>
                  <a:schemeClr val="bg1"/>
                </a:solidFill>
              </a:rPr>
              <a:t>command doesn’t cause death, but it is sin that deceives me and then I die – 7:7-12  </a:t>
            </a:r>
          </a:p>
          <a:p>
            <a:pPr marL="0" indent="0">
              <a:buNone/>
            </a:pPr>
            <a:endParaRPr lang="en-US" dirty="0">
              <a:solidFill>
                <a:schemeClr val="bg1"/>
              </a:solidFill>
            </a:endParaRP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417354141"/>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Autofit/>
          </a:bodyPr>
          <a:lstStyle/>
          <a:p>
            <a:pPr marL="0" indent="0">
              <a:buNone/>
            </a:pPr>
            <a:r>
              <a:rPr lang="en-US" sz="3200" b="1" dirty="0">
                <a:solidFill>
                  <a:schemeClr val="bg1"/>
                </a:solidFill>
              </a:rPr>
              <a:t>Four key questions about sin – 6:1- 7:25</a:t>
            </a:r>
            <a:endParaRPr lang="en-US" sz="3200" dirty="0">
              <a:solidFill>
                <a:schemeClr val="bg1"/>
              </a:solidFill>
            </a:endParaRPr>
          </a:p>
          <a:p>
            <a:pPr marL="0" indent="0">
              <a:buNone/>
            </a:pPr>
            <a:r>
              <a:rPr lang="en-US" sz="3200" b="1" dirty="0">
                <a:solidFill>
                  <a:schemeClr val="bg1"/>
                </a:solidFill>
              </a:rPr>
              <a:t>	3. Is the law bad? 7:7</a:t>
            </a:r>
            <a:endParaRPr lang="en-US" sz="3200" dirty="0">
              <a:solidFill>
                <a:schemeClr val="bg1"/>
              </a:solidFill>
            </a:endParaRPr>
          </a:p>
          <a:p>
            <a:pPr marL="0" indent="0">
              <a:buNone/>
            </a:pPr>
            <a:r>
              <a:rPr lang="en-US" dirty="0">
                <a:solidFill>
                  <a:schemeClr val="bg1"/>
                </a:solidFill>
              </a:rPr>
              <a:t> 	         “Certainly not!” (may it never be – “me </a:t>
            </a:r>
            <a:r>
              <a:rPr lang="en-US" dirty="0" err="1">
                <a:solidFill>
                  <a:schemeClr val="bg1"/>
                </a:solidFill>
              </a:rPr>
              <a:t>genoito</a:t>
            </a:r>
            <a:r>
              <a:rPr lang="en-US" dirty="0">
                <a:solidFill>
                  <a:schemeClr val="bg1"/>
                </a:solidFill>
              </a:rPr>
              <a:t>”</a:t>
            </a:r>
            <a:r>
              <a:rPr lang="en-US" dirty="0" smtClean="0">
                <a:solidFill>
                  <a:schemeClr val="bg1"/>
                </a:solidFill>
              </a:rPr>
              <a:t>) -</a:t>
            </a:r>
          </a:p>
          <a:p>
            <a:pPr marL="0" indent="0">
              <a:buNone/>
            </a:pPr>
            <a:r>
              <a:rPr lang="en-US" dirty="0">
                <a:solidFill>
                  <a:schemeClr val="bg1"/>
                </a:solidFill>
              </a:rPr>
              <a:t>	</a:t>
            </a:r>
            <a:r>
              <a:rPr lang="en-US" dirty="0" smtClean="0">
                <a:solidFill>
                  <a:schemeClr val="bg1"/>
                </a:solidFill>
              </a:rPr>
              <a:t>	7</a:t>
            </a:r>
            <a:r>
              <a:rPr lang="en-US" dirty="0">
                <a:solidFill>
                  <a:schemeClr val="bg1"/>
                </a:solidFill>
              </a:rPr>
              <a:t>:7, </a:t>
            </a:r>
            <a:r>
              <a:rPr lang="en-US" dirty="0" smtClean="0">
                <a:solidFill>
                  <a:schemeClr val="bg1"/>
                </a:solidFill>
              </a:rPr>
              <a:t>13</a:t>
            </a:r>
            <a:endParaRPr lang="en-US" dirty="0">
              <a:solidFill>
                <a:schemeClr val="bg1"/>
              </a:solidFill>
            </a:endParaRPr>
          </a:p>
          <a:p>
            <a:pPr marL="0" indent="0">
              <a:buNone/>
            </a:pPr>
            <a:r>
              <a:rPr lang="en-US" dirty="0">
                <a:solidFill>
                  <a:schemeClr val="bg1"/>
                </a:solidFill>
              </a:rPr>
              <a:t>	</a:t>
            </a:r>
            <a:r>
              <a:rPr lang="en-US" dirty="0" smtClean="0">
                <a:solidFill>
                  <a:schemeClr val="bg1"/>
                </a:solidFill>
              </a:rPr>
              <a:t>Because…</a:t>
            </a:r>
          </a:p>
          <a:p>
            <a:pPr marL="0" indent="0">
              <a:buNone/>
            </a:pPr>
            <a:endParaRPr lang="en-US" dirty="0">
              <a:solidFill>
                <a:schemeClr val="bg1"/>
              </a:solidFill>
            </a:endParaRPr>
          </a:p>
          <a:p>
            <a:pPr marL="0" indent="0">
              <a:buNone/>
            </a:pPr>
            <a:r>
              <a:rPr lang="en-US" dirty="0" smtClean="0">
                <a:solidFill>
                  <a:schemeClr val="bg1"/>
                </a:solidFill>
              </a:rPr>
              <a:t>		The </a:t>
            </a:r>
            <a:r>
              <a:rPr lang="en-US" dirty="0">
                <a:solidFill>
                  <a:schemeClr val="bg1"/>
                </a:solidFill>
              </a:rPr>
              <a:t>command doesn’t create sin, it exposes </a:t>
            </a:r>
            <a:r>
              <a:rPr lang="en-US" dirty="0" smtClean="0">
                <a:solidFill>
                  <a:schemeClr val="bg1"/>
                </a:solidFill>
              </a:rPr>
              <a:t>		it </a:t>
            </a:r>
            <a:r>
              <a:rPr lang="en-US" dirty="0">
                <a:solidFill>
                  <a:schemeClr val="bg1"/>
                </a:solidFill>
              </a:rPr>
              <a:t>– 7:13</a:t>
            </a:r>
          </a:p>
          <a:p>
            <a:pPr marL="0" indent="0">
              <a:buNone/>
            </a:pPr>
            <a:endParaRPr lang="en-US" dirty="0">
              <a:solidFill>
                <a:schemeClr val="bg1"/>
              </a:solidFill>
            </a:endParaRP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1384081639"/>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Four key questions about sin – 6:1- 7:25</a:t>
            </a:r>
            <a:endParaRPr lang="en-US" sz="3200" dirty="0">
              <a:solidFill>
                <a:schemeClr val="bg1"/>
              </a:solidFill>
            </a:endParaRPr>
          </a:p>
          <a:p>
            <a:pPr marL="0" lvl="0" indent="0">
              <a:buNone/>
            </a:pPr>
            <a:r>
              <a:rPr lang="en-US" sz="3200" b="1" dirty="0">
                <a:solidFill>
                  <a:schemeClr val="bg1"/>
                </a:solidFill>
              </a:rPr>
              <a:t>	3. Then why do I still sin? 7:14</a:t>
            </a:r>
          </a:p>
          <a:p>
            <a:pPr marL="0" lvl="0" indent="0">
              <a:buNone/>
            </a:pPr>
            <a:endParaRPr lang="en-US" dirty="0">
              <a:solidFill>
                <a:schemeClr val="bg1"/>
              </a:solidFill>
            </a:endParaRPr>
          </a:p>
          <a:p>
            <a:pPr lvl="3"/>
            <a:endParaRPr lang="en-US" sz="3200" dirty="0">
              <a:solidFill>
                <a:schemeClr val="bg1"/>
              </a:solidFill>
            </a:endParaRPr>
          </a:p>
          <a:p>
            <a:pPr lvl="6"/>
            <a:endParaRPr lang="en-US" sz="3200" dirty="0">
              <a:solidFill>
                <a:schemeClr val="bg1"/>
              </a:solidFill>
            </a:endParaRP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3963043888"/>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Four key questions about sin – 6:1- 7:25</a:t>
            </a:r>
            <a:endParaRPr lang="en-US" sz="3200" dirty="0">
              <a:solidFill>
                <a:schemeClr val="bg1"/>
              </a:solidFill>
            </a:endParaRPr>
          </a:p>
          <a:p>
            <a:pPr marL="0" lvl="0" indent="0">
              <a:buNone/>
            </a:pPr>
            <a:r>
              <a:rPr lang="en-US" sz="3200" b="1" dirty="0">
                <a:solidFill>
                  <a:schemeClr val="bg1"/>
                </a:solidFill>
              </a:rPr>
              <a:t>	3. Then why do I still sin? 7:14</a:t>
            </a:r>
          </a:p>
          <a:p>
            <a:pPr marL="0" lvl="0" indent="0">
              <a:buNone/>
            </a:pPr>
            <a:endParaRPr lang="en-US" dirty="0">
              <a:solidFill>
                <a:schemeClr val="bg1"/>
              </a:solidFill>
            </a:endParaRPr>
          </a:p>
          <a:p>
            <a:pPr lvl="3"/>
            <a:r>
              <a:rPr lang="en-US" sz="3200" dirty="0">
                <a:solidFill>
                  <a:schemeClr val="bg1"/>
                </a:solidFill>
              </a:rPr>
              <a:t>I still have a sinful nature living in me (</a:t>
            </a:r>
            <a:r>
              <a:rPr lang="en-US" sz="3200" dirty="0" err="1">
                <a:solidFill>
                  <a:schemeClr val="bg1"/>
                </a:solidFill>
              </a:rPr>
              <a:t>Sarx</a:t>
            </a:r>
            <a:r>
              <a:rPr lang="en-US" sz="3200" dirty="0">
                <a:solidFill>
                  <a:schemeClr val="bg1"/>
                </a:solidFill>
              </a:rPr>
              <a:t>) – 7:14 - 18</a:t>
            </a:r>
          </a:p>
          <a:p>
            <a:pPr lvl="3"/>
            <a:endParaRPr lang="en-US" sz="3200" dirty="0">
              <a:solidFill>
                <a:schemeClr val="bg1"/>
              </a:solidFill>
            </a:endParaRPr>
          </a:p>
          <a:p>
            <a:pPr lvl="6"/>
            <a:endParaRPr lang="en-US" sz="3200" dirty="0">
              <a:solidFill>
                <a:schemeClr val="bg1"/>
              </a:solidFill>
            </a:endParaRP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296626504"/>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Four key questions about sin – 6:1- 7:25</a:t>
            </a:r>
            <a:endParaRPr lang="en-US" sz="3200" dirty="0">
              <a:solidFill>
                <a:schemeClr val="bg1"/>
              </a:solidFill>
            </a:endParaRPr>
          </a:p>
          <a:p>
            <a:pPr marL="0" lvl="0" indent="0">
              <a:buNone/>
            </a:pPr>
            <a:r>
              <a:rPr lang="en-US" sz="3200" b="1" dirty="0">
                <a:solidFill>
                  <a:schemeClr val="bg1"/>
                </a:solidFill>
              </a:rPr>
              <a:t>	3. Then why do I still sin? 7:14</a:t>
            </a:r>
            <a:endParaRPr lang="en-US" sz="3200" dirty="0">
              <a:solidFill>
                <a:schemeClr val="bg1"/>
              </a:solidFill>
            </a:endParaRPr>
          </a:p>
          <a:p>
            <a:pPr lvl="3"/>
            <a:endParaRPr lang="en-US" sz="3200" dirty="0">
              <a:solidFill>
                <a:schemeClr val="bg1"/>
              </a:solidFill>
            </a:endParaRPr>
          </a:p>
          <a:p>
            <a:pPr lvl="3"/>
            <a:r>
              <a:rPr lang="en-US" sz="3200" dirty="0">
                <a:solidFill>
                  <a:schemeClr val="bg1"/>
                </a:solidFill>
              </a:rPr>
              <a:t>Because of that, I have the desire to do good but can’t carry it out – 7:18-19</a:t>
            </a:r>
          </a:p>
          <a:p>
            <a:pPr lvl="6"/>
            <a:endParaRPr lang="en-US" sz="3200" dirty="0">
              <a:solidFill>
                <a:schemeClr val="bg1"/>
              </a:solidFill>
            </a:endParaRP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2246697051"/>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Four key questions about sin – 6:1- 7:25</a:t>
            </a:r>
            <a:endParaRPr lang="en-US" sz="3200" dirty="0">
              <a:solidFill>
                <a:schemeClr val="bg1"/>
              </a:solidFill>
            </a:endParaRPr>
          </a:p>
          <a:p>
            <a:pPr marL="0" lvl="0" indent="0">
              <a:buNone/>
            </a:pPr>
            <a:r>
              <a:rPr lang="en-US" sz="3200" b="1" dirty="0">
                <a:solidFill>
                  <a:schemeClr val="bg1"/>
                </a:solidFill>
              </a:rPr>
              <a:t>	3. Then why do I still sin? 7:14</a:t>
            </a:r>
            <a:endParaRPr lang="en-US" sz="3200" dirty="0">
              <a:solidFill>
                <a:schemeClr val="bg1"/>
              </a:solidFill>
            </a:endParaRPr>
          </a:p>
          <a:p>
            <a:pPr lvl="3"/>
            <a:endParaRPr lang="en-US" sz="3200" dirty="0">
              <a:solidFill>
                <a:schemeClr val="bg1"/>
              </a:solidFill>
            </a:endParaRPr>
          </a:p>
          <a:p>
            <a:pPr lvl="3"/>
            <a:r>
              <a:rPr lang="en-US" sz="3200" dirty="0">
                <a:solidFill>
                  <a:schemeClr val="bg1"/>
                </a:solidFill>
              </a:rPr>
              <a:t>My sin nature (</a:t>
            </a:r>
            <a:r>
              <a:rPr lang="en-US" sz="3200" dirty="0" err="1">
                <a:solidFill>
                  <a:schemeClr val="bg1"/>
                </a:solidFill>
              </a:rPr>
              <a:t>Sarx</a:t>
            </a:r>
            <a:r>
              <a:rPr lang="en-US" sz="3200" dirty="0">
                <a:solidFill>
                  <a:schemeClr val="bg1"/>
                </a:solidFill>
              </a:rPr>
              <a:t>) wars against my mind – 7:23</a:t>
            </a:r>
          </a:p>
          <a:p>
            <a:pPr lvl="6"/>
            <a:endParaRPr lang="en-US" sz="3200" dirty="0">
              <a:solidFill>
                <a:schemeClr val="bg1"/>
              </a:solidFill>
            </a:endParaRP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3128720138"/>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Four key questions about sin – 6:1- 7:25</a:t>
            </a:r>
            <a:endParaRPr lang="en-US" sz="3200" dirty="0">
              <a:solidFill>
                <a:schemeClr val="bg1"/>
              </a:solidFill>
            </a:endParaRPr>
          </a:p>
          <a:p>
            <a:pPr marL="0" lvl="0" indent="0">
              <a:buNone/>
            </a:pPr>
            <a:r>
              <a:rPr lang="en-US" sz="3200" b="1" dirty="0">
                <a:solidFill>
                  <a:schemeClr val="bg1"/>
                </a:solidFill>
              </a:rPr>
              <a:t>	3. Then why do I still sin? 7:14</a:t>
            </a:r>
            <a:endParaRPr lang="en-US" sz="3200" dirty="0">
              <a:solidFill>
                <a:schemeClr val="bg1"/>
              </a:solidFill>
            </a:endParaRPr>
          </a:p>
          <a:p>
            <a:pPr lvl="3"/>
            <a:endParaRPr lang="en-US" sz="3200" dirty="0">
              <a:solidFill>
                <a:schemeClr val="bg1"/>
              </a:solidFill>
            </a:endParaRPr>
          </a:p>
          <a:p>
            <a:pPr lvl="3"/>
            <a:r>
              <a:rPr lang="en-US" sz="3200" dirty="0">
                <a:solidFill>
                  <a:schemeClr val="bg1"/>
                </a:solidFill>
              </a:rPr>
              <a:t>My sin nature (</a:t>
            </a:r>
            <a:r>
              <a:rPr lang="en-US" sz="3200" dirty="0" err="1">
                <a:solidFill>
                  <a:schemeClr val="bg1"/>
                </a:solidFill>
              </a:rPr>
              <a:t>Sarx</a:t>
            </a:r>
            <a:r>
              <a:rPr lang="en-US" sz="3200" dirty="0">
                <a:solidFill>
                  <a:schemeClr val="bg1"/>
                </a:solidFill>
              </a:rPr>
              <a:t>) takes control of my will – 7:19-20, 23</a:t>
            </a:r>
          </a:p>
          <a:p>
            <a:pPr lvl="6"/>
            <a:endParaRPr lang="en-US" sz="3200" dirty="0">
              <a:solidFill>
                <a:schemeClr val="bg1"/>
              </a:solidFill>
            </a:endParaRP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1366714934"/>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Four key questions about sin – 6:1- 7:25</a:t>
            </a:r>
            <a:endParaRPr lang="en-US" sz="3200" dirty="0">
              <a:solidFill>
                <a:schemeClr val="bg1"/>
              </a:solidFill>
            </a:endParaRPr>
          </a:p>
          <a:p>
            <a:pPr marL="0" lvl="0" indent="0">
              <a:buNone/>
            </a:pPr>
            <a:r>
              <a:rPr lang="en-US" sz="3200" b="1" dirty="0">
                <a:solidFill>
                  <a:schemeClr val="bg1"/>
                </a:solidFill>
              </a:rPr>
              <a:t>	3. Then why do I still sin? 7:14</a:t>
            </a:r>
            <a:endParaRPr lang="en-US" sz="3200" dirty="0">
              <a:solidFill>
                <a:schemeClr val="bg1"/>
              </a:solidFill>
            </a:endParaRPr>
          </a:p>
          <a:p>
            <a:pPr lvl="3"/>
            <a:endParaRPr lang="en-US" sz="3200" dirty="0">
              <a:solidFill>
                <a:schemeClr val="bg1"/>
              </a:solidFill>
            </a:endParaRPr>
          </a:p>
          <a:p>
            <a:pPr lvl="3"/>
            <a:r>
              <a:rPr lang="en-US" sz="3200" dirty="0">
                <a:solidFill>
                  <a:schemeClr val="bg1"/>
                </a:solidFill>
              </a:rPr>
              <a:t>My sin nature (</a:t>
            </a:r>
            <a:r>
              <a:rPr lang="en-US" sz="3200" dirty="0" err="1">
                <a:solidFill>
                  <a:schemeClr val="bg1"/>
                </a:solidFill>
              </a:rPr>
              <a:t>Sarx</a:t>
            </a:r>
            <a:r>
              <a:rPr lang="en-US" sz="3200" dirty="0">
                <a:solidFill>
                  <a:schemeClr val="bg1"/>
                </a:solidFill>
              </a:rPr>
              <a:t>) is still a slave to the law of sin – 7:25</a:t>
            </a:r>
          </a:p>
          <a:p>
            <a:pPr lvl="6"/>
            <a:endParaRPr lang="en-US" sz="3200" dirty="0">
              <a:solidFill>
                <a:schemeClr val="bg1"/>
              </a:solidFill>
            </a:endParaRP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3119921979"/>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rmAutofit/>
          </a:bodyPr>
          <a:lstStyle/>
          <a:p>
            <a:pPr marL="457200" lvl="1" indent="0">
              <a:buNone/>
            </a:pPr>
            <a:endParaRPr lang="en-US" dirty="0">
              <a:solidFill>
                <a:schemeClr val="bg1"/>
              </a:solidFill>
            </a:endParaRPr>
          </a:p>
          <a:p>
            <a:pPr marL="457200" lvl="1" indent="0">
              <a:buNone/>
            </a:pPr>
            <a:endParaRPr lang="en-US" dirty="0">
              <a:solidFill>
                <a:schemeClr val="bg1"/>
              </a:solidFill>
            </a:endParaRPr>
          </a:p>
          <a:p>
            <a:pPr marL="457200" lvl="1" indent="0">
              <a:buNone/>
            </a:pPr>
            <a:r>
              <a:rPr lang="en-US" dirty="0">
                <a:solidFill>
                  <a:schemeClr val="bg1"/>
                </a:solidFill>
              </a:rPr>
              <a:t>		</a:t>
            </a:r>
            <a:r>
              <a:rPr lang="en-US" sz="3200" dirty="0">
                <a:solidFill>
                  <a:schemeClr val="bg1"/>
                </a:solidFill>
              </a:rPr>
              <a:t>“Who will rescue me?”</a:t>
            </a: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1057932050"/>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rmAutofit/>
          </a:bodyPr>
          <a:lstStyle/>
          <a:p>
            <a:pPr marL="457200" lvl="1" indent="0">
              <a:buNone/>
            </a:pPr>
            <a:endParaRPr lang="en-US" dirty="0">
              <a:solidFill>
                <a:schemeClr val="bg1"/>
              </a:solidFill>
            </a:endParaRPr>
          </a:p>
          <a:p>
            <a:pPr marL="457200" lvl="1" indent="0">
              <a:buNone/>
            </a:pPr>
            <a:endParaRPr lang="en-US" dirty="0">
              <a:solidFill>
                <a:schemeClr val="bg1"/>
              </a:solidFill>
            </a:endParaRPr>
          </a:p>
          <a:p>
            <a:pPr marL="457200" lvl="1" indent="0">
              <a:buNone/>
            </a:pPr>
            <a:r>
              <a:rPr lang="en-US" dirty="0">
                <a:solidFill>
                  <a:schemeClr val="bg1"/>
                </a:solidFill>
              </a:rPr>
              <a:t>		</a:t>
            </a:r>
            <a:r>
              <a:rPr lang="en-US" sz="3200" dirty="0">
                <a:solidFill>
                  <a:schemeClr val="bg1"/>
                </a:solidFill>
              </a:rPr>
              <a:t>“Who will rescue me?”</a:t>
            </a:r>
          </a:p>
          <a:p>
            <a:pPr marL="457200" lvl="1" indent="0">
              <a:buNone/>
            </a:pPr>
            <a:endParaRPr lang="en-US" sz="3200" dirty="0">
              <a:solidFill>
                <a:schemeClr val="bg1"/>
              </a:solidFill>
            </a:endParaRPr>
          </a:p>
          <a:p>
            <a:pPr marL="457200" lvl="1" indent="0">
              <a:buNone/>
            </a:pPr>
            <a:r>
              <a:rPr lang="en-US" dirty="0">
                <a:solidFill>
                  <a:schemeClr val="bg1"/>
                </a:solidFill>
              </a:rPr>
              <a:t>	</a:t>
            </a:r>
          </a:p>
          <a:p>
            <a:pPr marL="2743200" lvl="6" indent="0">
              <a:buNone/>
            </a:pPr>
            <a:r>
              <a:rPr lang="en-US" sz="3200" dirty="0">
                <a:solidFill>
                  <a:schemeClr val="bg1"/>
                </a:solidFill>
              </a:rPr>
              <a:t>“Thanks be to God who delivers me through Jesus Christ our Lord!” </a:t>
            </a: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198269463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a:extLst>
              <a:ext uri="{FF2B5EF4-FFF2-40B4-BE49-F238E27FC236}">
                <a16:creationId xmlns="" xmlns:a16="http://schemas.microsoft.com/office/drawing/2014/main" id="{9BAD59B2-B418-4B49-85C9-D226268C32AE}"/>
              </a:ext>
            </a:extLst>
          </p:cNvPr>
          <p:cNvSpPr>
            <a:spLocks noGrp="1"/>
          </p:cNvSpPr>
          <p:nvPr>
            <p:ph idx="1"/>
          </p:nvPr>
        </p:nvSpPr>
        <p:spPr>
          <a:xfrm>
            <a:off x="838200" y="623085"/>
            <a:ext cx="10515600" cy="5530787"/>
          </a:xfrm>
        </p:spPr>
        <p:txBody>
          <a:bodyPr>
            <a:normAutofit/>
          </a:bodyPr>
          <a:lstStyle/>
          <a:p>
            <a:pPr marL="0" indent="0">
              <a:buNone/>
            </a:pPr>
            <a:r>
              <a:rPr lang="en-US" b="1" dirty="0">
                <a:solidFill>
                  <a:schemeClr val="bg1"/>
                </a:solidFill>
              </a:rPr>
              <a:t>A list of 50 to get you started</a:t>
            </a:r>
            <a:r>
              <a:rPr lang="en-US" b="1" dirty="0" smtClean="0">
                <a:solidFill>
                  <a:schemeClr val="bg1"/>
                </a:solidFill>
              </a:rPr>
              <a:t>:</a:t>
            </a:r>
            <a:endParaRPr lang="en-US" dirty="0">
              <a:solidFill>
                <a:schemeClr val="bg1"/>
              </a:solidFill>
            </a:endParaRPr>
          </a:p>
        </p:txBody>
      </p:sp>
    </p:spTree>
    <p:extLst>
      <p:ext uri="{BB962C8B-B14F-4D97-AF65-F5344CB8AC3E}">
        <p14:creationId xmlns:p14="http://schemas.microsoft.com/office/powerpoint/2010/main" val="2606749691"/>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The key to sanctification – moving from a two-law to a three-law world</a:t>
            </a:r>
            <a:endParaRPr lang="en-US" sz="3200" dirty="0">
              <a:solidFill>
                <a:schemeClr val="bg1"/>
              </a:solidFill>
            </a:endParaRPr>
          </a:p>
          <a:p>
            <a:pPr marL="0" indent="0">
              <a:buNone/>
            </a:pPr>
            <a:r>
              <a:rPr lang="en-US" sz="3200" b="1" dirty="0">
                <a:solidFill>
                  <a:schemeClr val="bg1"/>
                </a:solidFill>
              </a:rPr>
              <a:t>	</a:t>
            </a:r>
            <a:r>
              <a:rPr lang="en-US" dirty="0">
                <a:solidFill>
                  <a:schemeClr val="bg1"/>
                </a:solidFill>
              </a:rPr>
              <a:t>			</a:t>
            </a:r>
            <a:endParaRPr lang="en-US" sz="3200" dirty="0">
              <a:solidFill>
                <a:schemeClr val="bg1"/>
              </a:solidFill>
            </a:endParaRP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1971512977"/>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The key to sanctification – moving from a two-law to a three-law world</a:t>
            </a:r>
            <a:endParaRPr lang="en-US" sz="3200" dirty="0">
              <a:solidFill>
                <a:schemeClr val="bg1"/>
              </a:solidFill>
            </a:endParaRPr>
          </a:p>
          <a:p>
            <a:pPr marL="0" indent="0">
              <a:buNone/>
            </a:pPr>
            <a:r>
              <a:rPr lang="en-US" sz="3200" b="1" dirty="0">
                <a:solidFill>
                  <a:schemeClr val="bg1"/>
                </a:solidFill>
              </a:rPr>
              <a:t>	Law #1 – The Law of God </a:t>
            </a:r>
            <a:r>
              <a:rPr lang="en-US" sz="3200" dirty="0">
                <a:solidFill>
                  <a:schemeClr val="bg1"/>
                </a:solidFill>
              </a:rPr>
              <a:t>– 7:7, 12, 14, 22</a:t>
            </a:r>
          </a:p>
          <a:p>
            <a:pPr marL="0" indent="0">
              <a:buNone/>
            </a:pPr>
            <a:r>
              <a:rPr lang="en-US" sz="3200" b="1" dirty="0">
                <a:solidFill>
                  <a:schemeClr val="bg1"/>
                </a:solidFill>
              </a:rPr>
              <a:t> </a:t>
            </a:r>
            <a:r>
              <a:rPr lang="en-US" dirty="0">
                <a:solidFill>
                  <a:schemeClr val="bg1"/>
                </a:solidFill>
              </a:rPr>
              <a:t>			</a:t>
            </a:r>
            <a:endParaRPr lang="en-US" sz="3200" dirty="0">
              <a:solidFill>
                <a:schemeClr val="bg1"/>
              </a:solidFill>
            </a:endParaRP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3476947303"/>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The key to sanctification – moving from a two-law to a three-law world</a:t>
            </a:r>
            <a:endParaRPr lang="en-US" sz="3200" dirty="0">
              <a:solidFill>
                <a:schemeClr val="bg1"/>
              </a:solidFill>
            </a:endParaRPr>
          </a:p>
          <a:p>
            <a:pPr marL="0" indent="0">
              <a:buNone/>
            </a:pPr>
            <a:r>
              <a:rPr lang="en-US" sz="3200" b="1" dirty="0">
                <a:solidFill>
                  <a:schemeClr val="bg1"/>
                </a:solidFill>
              </a:rPr>
              <a:t>	Law #1 – The Law of God </a:t>
            </a:r>
            <a:r>
              <a:rPr lang="en-US" sz="3200" dirty="0">
                <a:solidFill>
                  <a:schemeClr val="bg1"/>
                </a:solidFill>
              </a:rPr>
              <a:t>– 7:7, 12, 14, 22</a:t>
            </a:r>
          </a:p>
          <a:p>
            <a:pPr marL="0" indent="0">
              <a:buNone/>
            </a:pPr>
            <a:r>
              <a:rPr lang="en-US" sz="3200" b="1" dirty="0">
                <a:solidFill>
                  <a:schemeClr val="bg1"/>
                </a:solidFill>
              </a:rPr>
              <a:t> </a:t>
            </a:r>
            <a:endParaRPr lang="en-US" sz="3200" dirty="0">
              <a:solidFill>
                <a:schemeClr val="bg1"/>
              </a:solidFill>
            </a:endParaRPr>
          </a:p>
          <a:p>
            <a:pPr marL="0" indent="0">
              <a:buNone/>
            </a:pPr>
            <a:r>
              <a:rPr lang="en-US" sz="3200" b="1" dirty="0">
                <a:solidFill>
                  <a:schemeClr val="bg1"/>
                </a:solidFill>
              </a:rPr>
              <a:t>		</a:t>
            </a:r>
            <a:r>
              <a:rPr lang="en-US" sz="3200" dirty="0">
                <a:solidFill>
                  <a:schemeClr val="bg1"/>
                </a:solidFill>
              </a:rPr>
              <a:t>The miracle – My inner being delights in </a:t>
            </a:r>
            <a:endParaRPr lang="en-US" sz="3200" dirty="0" smtClean="0">
              <a:solidFill>
                <a:schemeClr val="bg1"/>
              </a:solidFill>
            </a:endParaRPr>
          </a:p>
          <a:p>
            <a:pPr marL="0" indent="0">
              <a:buNone/>
            </a:pPr>
            <a:r>
              <a:rPr lang="en-US" sz="3200" dirty="0">
                <a:solidFill>
                  <a:schemeClr val="bg1"/>
                </a:solidFill>
              </a:rPr>
              <a:t>	</a:t>
            </a:r>
            <a:r>
              <a:rPr lang="en-US" sz="3200" dirty="0" smtClean="0">
                <a:solidFill>
                  <a:schemeClr val="bg1"/>
                </a:solidFill>
              </a:rPr>
              <a:t>	God’s </a:t>
            </a:r>
            <a:r>
              <a:rPr lang="en-US" sz="3200" dirty="0">
                <a:solidFill>
                  <a:schemeClr val="bg1"/>
                </a:solidFill>
              </a:rPr>
              <a:t>law </a:t>
            </a:r>
            <a:r>
              <a:rPr lang="en-US" sz="3200" dirty="0" smtClean="0">
                <a:solidFill>
                  <a:schemeClr val="bg1"/>
                </a:solidFill>
              </a:rPr>
              <a:t>– </a:t>
            </a:r>
            <a:r>
              <a:rPr lang="en-US" sz="3200" dirty="0">
                <a:solidFill>
                  <a:schemeClr val="bg1"/>
                </a:solidFill>
              </a:rPr>
              <a:t>7:22</a:t>
            </a:r>
          </a:p>
          <a:p>
            <a:pPr marL="0" indent="0">
              <a:buNone/>
            </a:pPr>
            <a:r>
              <a:rPr lang="en-US" dirty="0">
                <a:solidFill>
                  <a:schemeClr val="bg1"/>
                </a:solidFill>
              </a:rPr>
              <a:t>			</a:t>
            </a:r>
            <a:endParaRPr lang="en-US" sz="3200" dirty="0">
              <a:solidFill>
                <a:schemeClr val="bg1"/>
              </a:solidFill>
            </a:endParaRP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278974126"/>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The key to sanctification – moving from a two-law to a three-law world</a:t>
            </a:r>
            <a:endParaRPr lang="en-US" sz="3200" dirty="0">
              <a:solidFill>
                <a:schemeClr val="bg1"/>
              </a:solidFill>
            </a:endParaRPr>
          </a:p>
          <a:p>
            <a:pPr marL="0" indent="0">
              <a:buNone/>
            </a:pPr>
            <a:r>
              <a:rPr lang="en-US" sz="3200" b="1" dirty="0">
                <a:solidFill>
                  <a:schemeClr val="bg1"/>
                </a:solidFill>
              </a:rPr>
              <a:t>	Law #2 – The Law of Sin and Death </a:t>
            </a:r>
            <a:r>
              <a:rPr lang="en-US" sz="3200" dirty="0">
                <a:solidFill>
                  <a:schemeClr val="bg1"/>
                </a:solidFill>
              </a:rPr>
              <a:t>– 7:23-24</a:t>
            </a:r>
          </a:p>
          <a:p>
            <a:pPr marL="0" indent="0">
              <a:buNone/>
            </a:pPr>
            <a:r>
              <a:rPr lang="en-US" sz="3200" b="1" dirty="0">
                <a:solidFill>
                  <a:schemeClr val="bg1"/>
                </a:solidFill>
              </a:rPr>
              <a:t> </a:t>
            </a:r>
            <a:endParaRPr lang="en-US" sz="3200" dirty="0">
              <a:solidFill>
                <a:schemeClr val="bg1"/>
              </a:solidFill>
            </a:endParaRPr>
          </a:p>
          <a:p>
            <a:pPr marL="0" indent="0">
              <a:buNone/>
            </a:pPr>
            <a:r>
              <a:rPr lang="en-US" sz="3200" b="1" dirty="0">
                <a:solidFill>
                  <a:schemeClr val="bg1"/>
                </a:solidFill>
              </a:rPr>
              <a:t>		</a:t>
            </a:r>
            <a:r>
              <a:rPr lang="en-US" dirty="0">
                <a:solidFill>
                  <a:schemeClr val="bg1"/>
                </a:solidFill>
              </a:rPr>
              <a:t>			</a:t>
            </a:r>
            <a:endParaRPr lang="en-US" sz="3200" dirty="0">
              <a:solidFill>
                <a:schemeClr val="bg1"/>
              </a:solidFill>
            </a:endParaRP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2512950254"/>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The key to sanctification – moving from a two-law to a three-law world</a:t>
            </a:r>
            <a:endParaRPr lang="en-US" sz="3200" dirty="0">
              <a:solidFill>
                <a:schemeClr val="bg1"/>
              </a:solidFill>
            </a:endParaRPr>
          </a:p>
          <a:p>
            <a:pPr marL="0" indent="0">
              <a:buNone/>
            </a:pPr>
            <a:r>
              <a:rPr lang="en-US" sz="3200" b="1" dirty="0">
                <a:solidFill>
                  <a:schemeClr val="bg1"/>
                </a:solidFill>
              </a:rPr>
              <a:t>	Law #2 – The Law of Sin and Death </a:t>
            </a:r>
            <a:r>
              <a:rPr lang="en-US" sz="3200" dirty="0">
                <a:solidFill>
                  <a:schemeClr val="bg1"/>
                </a:solidFill>
              </a:rPr>
              <a:t>– 7:23-24</a:t>
            </a:r>
          </a:p>
          <a:p>
            <a:pPr marL="0" indent="0">
              <a:buNone/>
            </a:pPr>
            <a:r>
              <a:rPr lang="en-US" sz="3200" b="1" dirty="0">
                <a:solidFill>
                  <a:schemeClr val="bg1"/>
                </a:solidFill>
              </a:rPr>
              <a:t> </a:t>
            </a:r>
            <a:endParaRPr lang="en-US" sz="3200" dirty="0">
              <a:solidFill>
                <a:schemeClr val="bg1"/>
              </a:solidFill>
            </a:endParaRPr>
          </a:p>
          <a:p>
            <a:pPr marL="0" indent="0">
              <a:buNone/>
            </a:pPr>
            <a:r>
              <a:rPr lang="en-US" sz="3200" b="1" dirty="0">
                <a:solidFill>
                  <a:schemeClr val="bg1"/>
                </a:solidFill>
              </a:rPr>
              <a:t>		</a:t>
            </a:r>
            <a:r>
              <a:rPr lang="en-US" sz="3200" dirty="0">
                <a:solidFill>
                  <a:schemeClr val="bg1"/>
                </a:solidFill>
              </a:rPr>
              <a:t>The problem?  My sin nature is still a slave to the 		</a:t>
            </a:r>
            <a:r>
              <a:rPr lang="en-US" sz="3200" dirty="0" smtClean="0">
                <a:solidFill>
                  <a:schemeClr val="bg1"/>
                </a:solidFill>
              </a:rPr>
              <a:t>law </a:t>
            </a:r>
            <a:r>
              <a:rPr lang="en-US" sz="3200" dirty="0">
                <a:solidFill>
                  <a:schemeClr val="bg1"/>
                </a:solidFill>
              </a:rPr>
              <a:t>of sin – 7:25</a:t>
            </a:r>
          </a:p>
          <a:p>
            <a:pPr marL="0" indent="0">
              <a:buNone/>
            </a:pPr>
            <a:r>
              <a:rPr lang="en-US" dirty="0">
                <a:solidFill>
                  <a:schemeClr val="bg1"/>
                </a:solidFill>
              </a:rPr>
              <a:t>			</a:t>
            </a:r>
            <a:endParaRPr lang="en-US" sz="3200" dirty="0">
              <a:solidFill>
                <a:schemeClr val="bg1"/>
              </a:solidFill>
            </a:endParaRP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179241736"/>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a:xfrm>
            <a:off x="838200" y="1825624"/>
            <a:ext cx="10515600" cy="4575175"/>
          </a:xfrm>
        </p:spPr>
        <p:txBody>
          <a:bodyPr>
            <a:normAutofit/>
          </a:bodyPr>
          <a:lstStyle/>
          <a:p>
            <a:pPr marL="0" indent="0">
              <a:buNone/>
            </a:pPr>
            <a:r>
              <a:rPr lang="en-US" sz="3200" b="1" dirty="0">
                <a:solidFill>
                  <a:schemeClr val="bg1"/>
                </a:solidFill>
              </a:rPr>
              <a:t>The key to sanctification – moving from a two-law to a three-law world</a:t>
            </a:r>
            <a:endParaRPr lang="en-US" sz="3200" dirty="0">
              <a:solidFill>
                <a:schemeClr val="bg1"/>
              </a:solidFill>
            </a:endParaRPr>
          </a:p>
          <a:p>
            <a:pPr marL="0" indent="0">
              <a:buNone/>
            </a:pPr>
            <a:r>
              <a:rPr lang="en-US" sz="3200" b="1" dirty="0">
                <a:solidFill>
                  <a:schemeClr val="bg1"/>
                </a:solidFill>
              </a:rPr>
              <a:t>	Law #2 – The Law of Sin and Death </a:t>
            </a:r>
            <a:r>
              <a:rPr lang="en-US" sz="3200" dirty="0">
                <a:solidFill>
                  <a:schemeClr val="bg1"/>
                </a:solidFill>
              </a:rPr>
              <a:t>– 7:23-24</a:t>
            </a:r>
          </a:p>
          <a:p>
            <a:pPr marL="0" indent="0">
              <a:buNone/>
            </a:pPr>
            <a:r>
              <a:rPr lang="en-US" sz="3200" b="1" dirty="0">
                <a:solidFill>
                  <a:schemeClr val="bg1"/>
                </a:solidFill>
              </a:rPr>
              <a:t> </a:t>
            </a:r>
            <a:endParaRPr lang="en-US" sz="3200" dirty="0">
              <a:solidFill>
                <a:schemeClr val="bg1"/>
              </a:solidFill>
            </a:endParaRPr>
          </a:p>
          <a:p>
            <a:pPr marL="0" indent="0">
              <a:buNone/>
            </a:pPr>
            <a:r>
              <a:rPr lang="en-US" sz="3200" b="1" dirty="0">
                <a:solidFill>
                  <a:schemeClr val="bg1"/>
                </a:solidFill>
              </a:rPr>
              <a:t>		</a:t>
            </a:r>
            <a:r>
              <a:rPr lang="en-US" sz="3200" dirty="0">
                <a:solidFill>
                  <a:schemeClr val="bg1"/>
                </a:solidFill>
              </a:rPr>
              <a:t>The problem?  My sin nature is still a slave to the 		</a:t>
            </a:r>
            <a:r>
              <a:rPr lang="en-US" sz="3200" dirty="0" smtClean="0">
                <a:solidFill>
                  <a:schemeClr val="bg1"/>
                </a:solidFill>
              </a:rPr>
              <a:t>law </a:t>
            </a:r>
            <a:r>
              <a:rPr lang="en-US" sz="3200" dirty="0">
                <a:solidFill>
                  <a:schemeClr val="bg1"/>
                </a:solidFill>
              </a:rPr>
              <a:t>of sin – 7:25</a:t>
            </a:r>
          </a:p>
          <a:p>
            <a:pPr marL="0" indent="0">
              <a:buNone/>
            </a:pPr>
            <a:endParaRPr lang="en-US" dirty="0">
              <a:solidFill>
                <a:schemeClr val="bg1"/>
              </a:solidFill>
            </a:endParaRPr>
          </a:p>
          <a:p>
            <a:pPr marL="457200" lvl="1" indent="0">
              <a:buNone/>
            </a:pPr>
            <a:r>
              <a:rPr lang="en-US" sz="2800" dirty="0">
                <a:solidFill>
                  <a:schemeClr val="bg1"/>
                </a:solidFill>
              </a:rPr>
              <a:t>If you live in a two-law world you will be a wretched man or woman, even if you are justified by faith in Jesus. – 7:24</a:t>
            </a:r>
          </a:p>
          <a:p>
            <a:endParaRPr lang="en-US" dirty="0"/>
          </a:p>
        </p:txBody>
      </p:sp>
    </p:spTree>
    <p:extLst>
      <p:ext uri="{BB962C8B-B14F-4D97-AF65-F5344CB8AC3E}">
        <p14:creationId xmlns:p14="http://schemas.microsoft.com/office/powerpoint/2010/main" val="4154780293"/>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The key to sanctification – moving from a two-law to a three-law world</a:t>
            </a:r>
            <a:endParaRPr lang="en-US" sz="3200" dirty="0">
              <a:solidFill>
                <a:schemeClr val="bg1"/>
              </a:solidFill>
            </a:endParaRPr>
          </a:p>
          <a:p>
            <a:pPr marL="0" indent="0">
              <a:buNone/>
            </a:pPr>
            <a:r>
              <a:rPr lang="en-US" b="1" dirty="0">
                <a:solidFill>
                  <a:schemeClr val="bg1"/>
                </a:solidFill>
              </a:rPr>
              <a:t>	</a:t>
            </a:r>
            <a:r>
              <a:rPr lang="en-US" sz="3200" b="1" dirty="0">
                <a:solidFill>
                  <a:schemeClr val="bg1"/>
                </a:solidFill>
              </a:rPr>
              <a:t>Law #3 – the Law of the Spirit 8:2</a:t>
            </a:r>
            <a:endParaRPr lang="en-US" sz="3200" dirty="0">
              <a:solidFill>
                <a:schemeClr val="bg1"/>
              </a:solidFill>
            </a:endParaRPr>
          </a:p>
          <a:p>
            <a:pPr marL="0" indent="0">
              <a:buNone/>
            </a:pPr>
            <a:r>
              <a:rPr lang="en-US" b="1" dirty="0">
                <a:solidFill>
                  <a:schemeClr val="bg1"/>
                </a:solidFill>
              </a:rPr>
              <a:t> </a:t>
            </a:r>
            <a:endParaRPr lang="en-US" dirty="0">
              <a:solidFill>
                <a:schemeClr val="bg1"/>
              </a:solidFill>
            </a:endParaRPr>
          </a:p>
          <a:p>
            <a:pPr marL="0" indent="0">
              <a:buNone/>
            </a:pPr>
            <a:r>
              <a:rPr lang="en-US" dirty="0">
                <a:solidFill>
                  <a:schemeClr val="bg1"/>
                </a:solidFill>
              </a:rPr>
              <a:t>			</a:t>
            </a:r>
            <a:endParaRPr lang="en-US" sz="3200" dirty="0">
              <a:solidFill>
                <a:schemeClr val="bg1"/>
              </a:solidFill>
            </a:endParaRP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2355948578"/>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The key to sanctification – moving from a two-law to a three-law world</a:t>
            </a:r>
            <a:endParaRPr lang="en-US" sz="3200" dirty="0">
              <a:solidFill>
                <a:schemeClr val="bg1"/>
              </a:solidFill>
            </a:endParaRPr>
          </a:p>
          <a:p>
            <a:pPr marL="0" indent="0">
              <a:buNone/>
            </a:pPr>
            <a:r>
              <a:rPr lang="en-US" b="1" dirty="0">
                <a:solidFill>
                  <a:schemeClr val="bg1"/>
                </a:solidFill>
              </a:rPr>
              <a:t>	</a:t>
            </a:r>
            <a:r>
              <a:rPr lang="en-US" sz="3200" b="1" dirty="0">
                <a:solidFill>
                  <a:schemeClr val="bg1"/>
                </a:solidFill>
              </a:rPr>
              <a:t>Law #3 – the Law of the Spirit 8:2</a:t>
            </a:r>
            <a:endParaRPr lang="en-US" sz="3200" dirty="0">
              <a:solidFill>
                <a:schemeClr val="bg1"/>
              </a:solidFill>
            </a:endParaRPr>
          </a:p>
          <a:p>
            <a:pPr marL="0" indent="0">
              <a:buNone/>
            </a:pPr>
            <a:r>
              <a:rPr lang="en-US" b="1" dirty="0">
                <a:solidFill>
                  <a:schemeClr val="bg1"/>
                </a:solidFill>
              </a:rPr>
              <a:t> </a:t>
            </a:r>
            <a:endParaRPr lang="en-US" dirty="0">
              <a:solidFill>
                <a:schemeClr val="bg1"/>
              </a:solidFill>
            </a:endParaRPr>
          </a:p>
          <a:p>
            <a:pPr marL="914400" lvl="2" indent="0">
              <a:buNone/>
            </a:pPr>
            <a:r>
              <a:rPr lang="en-US" sz="2800" dirty="0" smtClean="0">
                <a:solidFill>
                  <a:schemeClr val="bg1"/>
                </a:solidFill>
              </a:rPr>
              <a:t>	It </a:t>
            </a:r>
            <a:r>
              <a:rPr lang="en-US" sz="2800" dirty="0">
                <a:solidFill>
                  <a:schemeClr val="bg1"/>
                </a:solidFill>
              </a:rPr>
              <a:t>sets you free from the law of sin and death </a:t>
            </a: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2971278630"/>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The key to sanctification – moving from a two-law to a three-law world</a:t>
            </a:r>
            <a:endParaRPr lang="en-US" sz="3200" dirty="0">
              <a:solidFill>
                <a:schemeClr val="bg1"/>
              </a:solidFill>
            </a:endParaRPr>
          </a:p>
          <a:p>
            <a:pPr marL="0" indent="0">
              <a:buNone/>
            </a:pPr>
            <a:r>
              <a:rPr lang="en-US" b="1" dirty="0">
                <a:solidFill>
                  <a:schemeClr val="bg1"/>
                </a:solidFill>
              </a:rPr>
              <a:t>	</a:t>
            </a:r>
            <a:r>
              <a:rPr lang="en-US" sz="3200" b="1" dirty="0">
                <a:solidFill>
                  <a:schemeClr val="bg1"/>
                </a:solidFill>
              </a:rPr>
              <a:t>Law #3 – the Law of the Spirit 8:2</a:t>
            </a:r>
            <a:endParaRPr lang="en-US" sz="3200" dirty="0">
              <a:solidFill>
                <a:schemeClr val="bg1"/>
              </a:solidFill>
            </a:endParaRPr>
          </a:p>
          <a:p>
            <a:pPr marL="0" indent="0">
              <a:buNone/>
            </a:pPr>
            <a:r>
              <a:rPr lang="en-US" b="1" dirty="0">
                <a:solidFill>
                  <a:schemeClr val="bg1"/>
                </a:solidFill>
              </a:rPr>
              <a:t> </a:t>
            </a:r>
            <a:endParaRPr lang="en-US" dirty="0">
              <a:solidFill>
                <a:schemeClr val="bg1"/>
              </a:solidFill>
            </a:endParaRPr>
          </a:p>
          <a:p>
            <a:pPr marL="1371600" lvl="3" indent="0">
              <a:buNone/>
            </a:pPr>
            <a:r>
              <a:rPr lang="en-US" sz="2800" dirty="0">
                <a:solidFill>
                  <a:schemeClr val="bg1"/>
                </a:solidFill>
              </a:rPr>
              <a:t>Law #3 does not cancel Law #2, it supersedes it.  </a:t>
            </a:r>
          </a:p>
          <a:p>
            <a:pPr marL="1371600" lvl="3" indent="0">
              <a:buNone/>
            </a:pPr>
            <a:endParaRPr lang="en-US" sz="2800" dirty="0">
              <a:solidFill>
                <a:schemeClr val="bg1"/>
              </a:solidFill>
            </a:endParaRPr>
          </a:p>
          <a:p>
            <a:pPr marL="0" indent="0">
              <a:buNone/>
            </a:pPr>
            <a:r>
              <a:rPr lang="en-US" dirty="0">
                <a:solidFill>
                  <a:schemeClr val="bg1"/>
                </a:solidFill>
              </a:rPr>
              <a:t>			</a:t>
            </a:r>
            <a:endParaRPr lang="en-US" sz="3200" dirty="0">
              <a:solidFill>
                <a:schemeClr val="bg1"/>
              </a:solidFill>
            </a:endParaRP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4224927266"/>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The key to sanctification – moving from a two-law to a three-law world</a:t>
            </a:r>
            <a:endParaRPr lang="en-US" sz="3200" dirty="0">
              <a:solidFill>
                <a:schemeClr val="bg1"/>
              </a:solidFill>
            </a:endParaRPr>
          </a:p>
          <a:p>
            <a:pPr marL="0" indent="0">
              <a:buNone/>
            </a:pPr>
            <a:r>
              <a:rPr lang="en-US" b="1" dirty="0">
                <a:solidFill>
                  <a:schemeClr val="bg1"/>
                </a:solidFill>
              </a:rPr>
              <a:t>	</a:t>
            </a:r>
            <a:r>
              <a:rPr lang="en-US" sz="3200" b="1" dirty="0">
                <a:solidFill>
                  <a:schemeClr val="bg1"/>
                </a:solidFill>
              </a:rPr>
              <a:t>Law #3 – the Law of the Spirit 8:2</a:t>
            </a:r>
            <a:endParaRPr lang="en-US" sz="3200" dirty="0">
              <a:solidFill>
                <a:schemeClr val="bg1"/>
              </a:solidFill>
            </a:endParaRPr>
          </a:p>
          <a:p>
            <a:pPr marL="0" indent="0">
              <a:buNone/>
            </a:pPr>
            <a:r>
              <a:rPr lang="en-US" b="1" dirty="0">
                <a:solidFill>
                  <a:schemeClr val="bg1"/>
                </a:solidFill>
              </a:rPr>
              <a:t> </a:t>
            </a:r>
            <a:endParaRPr lang="en-US" dirty="0">
              <a:solidFill>
                <a:schemeClr val="bg1"/>
              </a:solidFill>
            </a:endParaRPr>
          </a:p>
          <a:p>
            <a:pPr marL="1371600" lvl="3" indent="0">
              <a:buNone/>
            </a:pPr>
            <a:r>
              <a:rPr lang="en-US" sz="2800" dirty="0">
                <a:solidFill>
                  <a:schemeClr val="bg1"/>
                </a:solidFill>
              </a:rPr>
              <a:t>Law #3 does not cancel Law #2, it supersedes it.  </a:t>
            </a:r>
          </a:p>
          <a:p>
            <a:pPr marL="1371600" lvl="3" indent="0">
              <a:buNone/>
            </a:pPr>
            <a:endParaRPr lang="en-US" sz="2800" dirty="0">
              <a:solidFill>
                <a:schemeClr val="bg1"/>
              </a:solidFill>
            </a:endParaRPr>
          </a:p>
          <a:p>
            <a:pPr marL="1371600" lvl="3" indent="0">
              <a:buNone/>
            </a:pPr>
            <a:r>
              <a:rPr lang="en-US" sz="2800" dirty="0">
                <a:solidFill>
                  <a:schemeClr val="bg1"/>
                </a:solidFill>
              </a:rPr>
              <a:t>This means that the moment law #3 ceases to function, you will be trapped again by law #2.</a:t>
            </a:r>
          </a:p>
          <a:p>
            <a:pPr marL="0" indent="0">
              <a:buNone/>
            </a:pPr>
            <a:r>
              <a:rPr lang="en-US" dirty="0">
                <a:solidFill>
                  <a:schemeClr val="bg1"/>
                </a:solidFill>
              </a:rPr>
              <a:t>			</a:t>
            </a:r>
            <a:endParaRPr lang="en-US" sz="3200" dirty="0">
              <a:solidFill>
                <a:schemeClr val="bg1"/>
              </a:solidFill>
            </a:endParaRP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218582509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a:xfrm>
            <a:off x="838200" y="646176"/>
            <a:ext cx="10515600" cy="5530787"/>
          </a:xfrm>
        </p:spPr>
        <p:txBody>
          <a:bodyPr>
            <a:normAutofit lnSpcReduction="10000"/>
          </a:bodyPr>
          <a:lstStyle/>
          <a:p>
            <a:pPr marL="0" indent="0">
              <a:buNone/>
            </a:pPr>
            <a:r>
              <a:rPr lang="en-US" b="1" dirty="0">
                <a:solidFill>
                  <a:schemeClr val="bg1"/>
                </a:solidFill>
              </a:rPr>
              <a:t>A list of 50 to get you started:</a:t>
            </a:r>
            <a:endParaRPr lang="en-US" dirty="0">
              <a:solidFill>
                <a:schemeClr val="bg1"/>
              </a:solidFill>
            </a:endParaRPr>
          </a:p>
          <a:p>
            <a:pPr marL="0" indent="0">
              <a:buNone/>
            </a:pPr>
            <a:r>
              <a:rPr lang="en-US" i="1" dirty="0">
                <a:solidFill>
                  <a:schemeClr val="bg1"/>
                </a:solidFill>
              </a:rPr>
              <a:t>Abusing self, Adultery, Anger, Arrogance, Backbiting, Becoming a stumbling block to a weak brother through your liberty: Bitterness, Boasting, Burying your talents, Calling one's brother a fool, Complaining, Covetousness, Deceit, Desiring the praise of men, Dishonesty, Divisions, Drunkenness, Envy, Evil thoughts, Fathers provoking children to wrath, fearful, Finding faults, Foolishness, Fornication, Greediness, Gluttony, Gossip, Hatred, Hypocrisy, Idle words, Idolatry, Judging, Knowing to do good, but not doing it, Lack of mercy, Lack of submission to authorities, Lover of self, Lusting after a woman or man, Lying, Laziness, Murder, Pride, Puffed up, Self-will, Selfish ambition, Strife, Slander, Trusting in riches, Unbelief, Unforgiving heart, </a:t>
            </a:r>
            <a:r>
              <a:rPr lang="en-US" i="1" dirty="0" err="1">
                <a:solidFill>
                  <a:schemeClr val="bg1"/>
                </a:solidFill>
              </a:rPr>
              <a:t>Unthankfulness</a:t>
            </a:r>
            <a:r>
              <a:rPr lang="en-US" i="1" dirty="0">
                <a:solidFill>
                  <a:schemeClr val="bg1"/>
                </a:solidFill>
              </a:rPr>
              <a:t>.</a:t>
            </a:r>
            <a:r>
              <a:rPr lang="en-US" sz="3600" dirty="0">
                <a:solidFill>
                  <a:schemeClr val="bg1"/>
                </a:solidFill>
              </a:rPr>
              <a:t> </a:t>
            </a:r>
            <a:endParaRPr lang="en-US" dirty="0">
              <a:solidFill>
                <a:schemeClr val="bg1"/>
              </a:solidFill>
            </a:endParaRPr>
          </a:p>
        </p:txBody>
      </p:sp>
    </p:spTree>
    <p:extLst>
      <p:ext uri="{BB962C8B-B14F-4D97-AF65-F5344CB8AC3E}">
        <p14:creationId xmlns:p14="http://schemas.microsoft.com/office/powerpoint/2010/main" val="784149767"/>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How does the law of the Spirit work?</a:t>
            </a:r>
          </a:p>
          <a:p>
            <a:pPr marL="0" indent="0">
              <a:buNone/>
            </a:pPr>
            <a:r>
              <a:rPr lang="en-US" dirty="0">
                <a:solidFill>
                  <a:schemeClr val="bg1"/>
                </a:solidFill>
              </a:rPr>
              <a:t> </a:t>
            </a:r>
          </a:p>
          <a:p>
            <a:endParaRPr lang="en-US" dirty="0">
              <a:solidFill>
                <a:schemeClr val="bg1"/>
              </a:solidFill>
            </a:endParaRPr>
          </a:p>
          <a:p>
            <a:pPr marL="0" indent="0">
              <a:buNone/>
            </a:pPr>
            <a:r>
              <a:rPr lang="en-US" dirty="0">
                <a:solidFill>
                  <a:schemeClr val="bg1"/>
                </a:solidFill>
              </a:rPr>
              <a:t>			</a:t>
            </a:r>
            <a:endParaRPr lang="en-US" sz="3200" dirty="0">
              <a:solidFill>
                <a:schemeClr val="bg1"/>
              </a:solidFill>
            </a:endParaRP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274857990"/>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How does the law of the Spirit work?</a:t>
            </a:r>
          </a:p>
          <a:p>
            <a:pPr marL="0" indent="0">
              <a:buNone/>
            </a:pPr>
            <a:r>
              <a:rPr lang="en-US" dirty="0">
                <a:solidFill>
                  <a:schemeClr val="bg1"/>
                </a:solidFill>
              </a:rPr>
              <a:t> </a:t>
            </a:r>
          </a:p>
          <a:p>
            <a:pPr marL="914400" lvl="1" indent="-457200">
              <a:buFont typeface="+mj-lt"/>
              <a:buAutoNum type="arabicPeriod"/>
            </a:pPr>
            <a:r>
              <a:rPr lang="en-US" sz="3200" dirty="0">
                <a:solidFill>
                  <a:schemeClr val="bg1"/>
                </a:solidFill>
              </a:rPr>
              <a:t>The law of the Spirit doesn’t use guilt to motivate you.  (8:1-4)</a:t>
            </a:r>
          </a:p>
          <a:p>
            <a:endParaRPr lang="en-US" dirty="0">
              <a:solidFill>
                <a:schemeClr val="bg1"/>
              </a:solidFill>
            </a:endParaRPr>
          </a:p>
          <a:p>
            <a:pPr marL="0" indent="0">
              <a:buNone/>
            </a:pPr>
            <a:r>
              <a:rPr lang="en-US" dirty="0">
                <a:solidFill>
                  <a:schemeClr val="bg1"/>
                </a:solidFill>
              </a:rPr>
              <a:t>		</a:t>
            </a:r>
            <a:endParaRPr lang="en-US" sz="3200" dirty="0">
              <a:solidFill>
                <a:schemeClr val="bg1"/>
              </a:solidFill>
            </a:endParaRP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825079214"/>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How does the law of the Spirit work?</a:t>
            </a:r>
          </a:p>
          <a:p>
            <a:pPr marL="0" indent="0">
              <a:buNone/>
            </a:pPr>
            <a:r>
              <a:rPr lang="en-US" dirty="0">
                <a:solidFill>
                  <a:schemeClr val="bg1"/>
                </a:solidFill>
              </a:rPr>
              <a:t> </a:t>
            </a:r>
          </a:p>
          <a:p>
            <a:pPr marL="971550" lvl="1" indent="-514350">
              <a:buFont typeface="+mj-lt"/>
              <a:buAutoNum type="arabicPeriod" startAt="2"/>
            </a:pPr>
            <a:r>
              <a:rPr lang="en-US" sz="3200" dirty="0">
                <a:solidFill>
                  <a:schemeClr val="bg1"/>
                </a:solidFill>
              </a:rPr>
              <a:t>The law of the Spirit is not about straightening up your mind, but setting your mind on what he desires. (8:5-6)</a:t>
            </a:r>
          </a:p>
          <a:p>
            <a:pPr marL="0" indent="0">
              <a:buNone/>
            </a:pPr>
            <a:r>
              <a:rPr lang="en-US" dirty="0">
                <a:solidFill>
                  <a:schemeClr val="bg1"/>
                </a:solidFill>
              </a:rPr>
              <a:t> </a:t>
            </a:r>
          </a:p>
          <a:p>
            <a:pPr marL="0" indent="0">
              <a:buNone/>
            </a:pPr>
            <a:endParaRPr lang="en-US" dirty="0">
              <a:solidFill>
                <a:schemeClr val="bg1"/>
              </a:solidFill>
            </a:endParaRPr>
          </a:p>
          <a:p>
            <a:pPr marL="0" indent="0">
              <a:buNone/>
            </a:pPr>
            <a:r>
              <a:rPr lang="en-US" dirty="0">
                <a:solidFill>
                  <a:schemeClr val="bg1"/>
                </a:solidFill>
              </a:rPr>
              <a:t>			</a:t>
            </a:r>
            <a:endParaRPr lang="en-US" sz="3200" dirty="0">
              <a:solidFill>
                <a:schemeClr val="bg1"/>
              </a:solidFill>
            </a:endParaRP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928681792"/>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How does the law of the Spirit work</a:t>
            </a:r>
            <a:r>
              <a:rPr lang="en-US" sz="3200" b="1" dirty="0" smtClean="0">
                <a:solidFill>
                  <a:schemeClr val="bg1"/>
                </a:solidFill>
              </a:rPr>
              <a:t>?</a:t>
            </a:r>
          </a:p>
          <a:p>
            <a:pPr marL="0" indent="0">
              <a:buNone/>
            </a:pPr>
            <a:endParaRPr lang="en-US" sz="3200" dirty="0">
              <a:solidFill>
                <a:schemeClr val="bg1"/>
              </a:solidFill>
            </a:endParaRPr>
          </a:p>
          <a:p>
            <a:pPr marL="971550" lvl="1" indent="-514350">
              <a:buFont typeface="+mj-lt"/>
              <a:buAutoNum type="arabicPeriod" startAt="3"/>
            </a:pPr>
            <a:r>
              <a:rPr lang="en-US" sz="3200" dirty="0">
                <a:solidFill>
                  <a:schemeClr val="bg1"/>
                </a:solidFill>
              </a:rPr>
              <a:t>The law of the Spirit is not about strengthening your will, but submitting your will to his. (8:9-14)</a:t>
            </a:r>
          </a:p>
          <a:p>
            <a:pPr marL="0" indent="0">
              <a:buNone/>
            </a:pPr>
            <a:r>
              <a:rPr lang="en-US" dirty="0">
                <a:solidFill>
                  <a:schemeClr val="bg1"/>
                </a:solidFill>
              </a:rPr>
              <a:t>		</a:t>
            </a:r>
            <a:endParaRPr lang="en-US" sz="3200" dirty="0">
              <a:solidFill>
                <a:schemeClr val="bg1"/>
              </a:solidFill>
            </a:endParaRPr>
          </a:p>
          <a:p>
            <a:pPr lvl="1"/>
            <a:endParaRPr lang="en-US" sz="3200" dirty="0">
              <a:solidFill>
                <a:schemeClr val="bg1"/>
              </a:solidFill>
            </a:endParaRPr>
          </a:p>
          <a:p>
            <a:endParaRPr lang="en-US" dirty="0"/>
          </a:p>
        </p:txBody>
      </p:sp>
    </p:spTree>
    <p:extLst>
      <p:ext uri="{BB962C8B-B14F-4D97-AF65-F5344CB8AC3E}">
        <p14:creationId xmlns:p14="http://schemas.microsoft.com/office/powerpoint/2010/main" val="1274257639"/>
      </p:ext>
    </p:extLst>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Autofit/>
          </a:bodyPr>
          <a:lstStyle/>
          <a:p>
            <a:pPr marL="0" indent="0">
              <a:buNone/>
            </a:pPr>
            <a:r>
              <a:rPr lang="en-US" sz="3200" b="1" dirty="0">
                <a:solidFill>
                  <a:schemeClr val="bg1"/>
                </a:solidFill>
              </a:rPr>
              <a:t>How does the law of the Spirit work</a:t>
            </a:r>
            <a:r>
              <a:rPr lang="en-US" sz="3200" b="1" dirty="0" smtClean="0">
                <a:solidFill>
                  <a:schemeClr val="bg1"/>
                </a:solidFill>
              </a:rPr>
              <a:t>?</a:t>
            </a:r>
          </a:p>
          <a:p>
            <a:pPr marL="0" indent="0">
              <a:buNone/>
            </a:pPr>
            <a:r>
              <a:rPr lang="en-US" sz="3200" dirty="0" smtClean="0">
                <a:solidFill>
                  <a:schemeClr val="bg1"/>
                </a:solidFill>
              </a:rPr>
              <a:t> </a:t>
            </a:r>
          </a:p>
          <a:p>
            <a:pPr marL="971550" lvl="1" indent="-514350">
              <a:buFont typeface="+mj-lt"/>
              <a:buAutoNum type="arabicPeriod" startAt="4"/>
            </a:pPr>
            <a:r>
              <a:rPr lang="en-US" sz="3200" dirty="0">
                <a:solidFill>
                  <a:schemeClr val="bg1"/>
                </a:solidFill>
              </a:rPr>
              <a:t>The law of the Spirit leads you to experience intimacy with the Father.  This is not a result of transformation, but a condition for it. (8:15-17)</a:t>
            </a:r>
          </a:p>
          <a:p>
            <a:pPr marL="0" indent="0">
              <a:buNone/>
            </a:pPr>
            <a:r>
              <a:rPr lang="en-US" dirty="0">
                <a:solidFill>
                  <a:schemeClr val="bg1"/>
                </a:solidFill>
              </a:rPr>
              <a:t>			</a:t>
            </a:r>
            <a:endParaRPr lang="en-US" sz="3200" dirty="0">
              <a:solidFill>
                <a:schemeClr val="bg1"/>
              </a:solidFill>
            </a:endParaRPr>
          </a:p>
          <a:p>
            <a:pPr marL="457200" lvl="1" indent="0">
              <a:buNone/>
            </a:pPr>
            <a:endParaRPr lang="en-US" sz="3200" dirty="0">
              <a:solidFill>
                <a:schemeClr val="bg1"/>
              </a:solidFill>
            </a:endParaRPr>
          </a:p>
          <a:p>
            <a:endParaRPr lang="en-US" dirty="0"/>
          </a:p>
        </p:txBody>
      </p:sp>
    </p:spTree>
    <p:extLst>
      <p:ext uri="{BB962C8B-B14F-4D97-AF65-F5344CB8AC3E}">
        <p14:creationId xmlns:p14="http://schemas.microsoft.com/office/powerpoint/2010/main" val="3372465278"/>
      </p:ext>
    </p:extLst>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What will happen if you don’t submit to the third law?</a:t>
            </a:r>
            <a:endParaRPr lang="en-US" sz="3200" dirty="0">
              <a:solidFill>
                <a:schemeClr val="bg1"/>
              </a:solidFill>
            </a:endParaRPr>
          </a:p>
          <a:p>
            <a:pPr marL="0" indent="0">
              <a:buNone/>
            </a:pPr>
            <a:r>
              <a:rPr lang="en-US" b="1" dirty="0">
                <a:solidFill>
                  <a:schemeClr val="bg1"/>
                </a:solidFill>
              </a:rPr>
              <a:t> </a:t>
            </a:r>
            <a:endParaRPr lang="en-US" dirty="0">
              <a:solidFill>
                <a:schemeClr val="bg1"/>
              </a:solidFill>
            </a:endParaRPr>
          </a:p>
        </p:txBody>
      </p:sp>
    </p:spTree>
    <p:extLst>
      <p:ext uri="{BB962C8B-B14F-4D97-AF65-F5344CB8AC3E}">
        <p14:creationId xmlns:p14="http://schemas.microsoft.com/office/powerpoint/2010/main" val="3303375124"/>
      </p:ext>
    </p:extLst>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What will happen if you don’t submit to the third law?</a:t>
            </a:r>
            <a:endParaRPr lang="en-US" sz="3200" dirty="0">
              <a:solidFill>
                <a:schemeClr val="bg1"/>
              </a:solidFill>
            </a:endParaRPr>
          </a:p>
          <a:p>
            <a:pPr marL="0" indent="0">
              <a:buNone/>
            </a:pPr>
            <a:r>
              <a:rPr lang="en-US" b="1" dirty="0">
                <a:solidFill>
                  <a:schemeClr val="bg1"/>
                </a:solidFill>
              </a:rPr>
              <a:t> </a:t>
            </a:r>
            <a:endParaRPr lang="en-US" dirty="0">
              <a:solidFill>
                <a:schemeClr val="bg1"/>
              </a:solidFill>
            </a:endParaRPr>
          </a:p>
          <a:p>
            <a:pPr marL="457200" lvl="1" indent="0">
              <a:buNone/>
            </a:pPr>
            <a:r>
              <a:rPr lang="en-US" sz="2800" dirty="0">
                <a:solidFill>
                  <a:schemeClr val="bg1"/>
                </a:solidFill>
              </a:rPr>
              <a:t>1. You will experience constant condemnation – 7:18-19</a:t>
            </a:r>
          </a:p>
        </p:txBody>
      </p:sp>
    </p:spTree>
    <p:extLst>
      <p:ext uri="{BB962C8B-B14F-4D97-AF65-F5344CB8AC3E}">
        <p14:creationId xmlns:p14="http://schemas.microsoft.com/office/powerpoint/2010/main" val="621098196"/>
      </p:ext>
    </p:extLst>
  </p:cSld>
  <p:clrMapOvr>
    <a:masterClrMapping/>
  </p:clrMapOvr>
  <p:timing>
    <p:tnLst>
      <p:par>
        <p:cTn xmlns:p14="http://schemas.microsoft.com/office/powerpoint/2010/mai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What will happen if you don’t submit to the third law?</a:t>
            </a:r>
            <a:endParaRPr lang="en-US" sz="3200" dirty="0">
              <a:solidFill>
                <a:schemeClr val="bg1"/>
              </a:solidFill>
            </a:endParaRPr>
          </a:p>
          <a:p>
            <a:pPr marL="0" indent="0">
              <a:buNone/>
            </a:pPr>
            <a:r>
              <a:rPr lang="en-US" b="1" dirty="0">
                <a:solidFill>
                  <a:schemeClr val="bg1"/>
                </a:solidFill>
              </a:rPr>
              <a:t> </a:t>
            </a:r>
            <a:endParaRPr lang="en-US" dirty="0">
              <a:solidFill>
                <a:schemeClr val="bg1"/>
              </a:solidFill>
            </a:endParaRPr>
          </a:p>
          <a:p>
            <a:pPr marL="457200" lvl="1" indent="0">
              <a:buNone/>
            </a:pPr>
            <a:r>
              <a:rPr lang="en-US" sz="2800" dirty="0">
                <a:solidFill>
                  <a:schemeClr val="bg1"/>
                </a:solidFill>
              </a:rPr>
              <a:t>1. You will experience constant condemnation – 7:18-19</a:t>
            </a:r>
          </a:p>
          <a:p>
            <a:pPr marL="457200" lvl="1" indent="0">
              <a:buNone/>
            </a:pPr>
            <a:r>
              <a:rPr lang="en-US" sz="2800" dirty="0">
                <a:solidFill>
                  <a:schemeClr val="bg1"/>
                </a:solidFill>
              </a:rPr>
              <a:t>2. Your mind will be filled with death rather than life and peace – 8:6</a:t>
            </a:r>
          </a:p>
        </p:txBody>
      </p:sp>
    </p:spTree>
    <p:extLst>
      <p:ext uri="{BB962C8B-B14F-4D97-AF65-F5344CB8AC3E}">
        <p14:creationId xmlns:p14="http://schemas.microsoft.com/office/powerpoint/2010/main" val="4020074251"/>
      </p:ext>
    </p:extLst>
  </p:cSld>
  <p:clrMapOvr>
    <a:masterClrMapping/>
  </p:clrMapOvr>
  <p:timing>
    <p:tnLst>
      <p:par>
        <p:cTn xmlns:p14="http://schemas.microsoft.com/office/powerpoint/2010/mai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What will happen if you don’t submit to the third law?</a:t>
            </a:r>
            <a:endParaRPr lang="en-US" sz="3200" dirty="0">
              <a:solidFill>
                <a:schemeClr val="bg1"/>
              </a:solidFill>
            </a:endParaRPr>
          </a:p>
          <a:p>
            <a:pPr marL="0" indent="0">
              <a:buNone/>
            </a:pPr>
            <a:r>
              <a:rPr lang="en-US" b="1" dirty="0">
                <a:solidFill>
                  <a:schemeClr val="bg1"/>
                </a:solidFill>
              </a:rPr>
              <a:t> </a:t>
            </a:r>
            <a:endParaRPr lang="en-US" dirty="0">
              <a:solidFill>
                <a:schemeClr val="bg1"/>
              </a:solidFill>
            </a:endParaRPr>
          </a:p>
          <a:p>
            <a:pPr marL="457200" lvl="1" indent="0">
              <a:buNone/>
            </a:pPr>
            <a:r>
              <a:rPr lang="en-US" sz="2800" dirty="0">
                <a:solidFill>
                  <a:schemeClr val="bg1"/>
                </a:solidFill>
              </a:rPr>
              <a:t>1. You will experience constant condemnation – 7:18-19</a:t>
            </a:r>
          </a:p>
          <a:p>
            <a:pPr marL="457200" lvl="1" indent="0">
              <a:buNone/>
            </a:pPr>
            <a:r>
              <a:rPr lang="en-US" sz="2800" dirty="0">
                <a:solidFill>
                  <a:schemeClr val="bg1"/>
                </a:solidFill>
              </a:rPr>
              <a:t>2. Your mind will be filled with death rather than life and peace – 8:6</a:t>
            </a:r>
          </a:p>
          <a:p>
            <a:pPr marL="457200" lvl="1" indent="0">
              <a:buNone/>
            </a:pPr>
            <a:r>
              <a:rPr lang="en-US" sz="2800" dirty="0">
                <a:solidFill>
                  <a:schemeClr val="bg1"/>
                </a:solidFill>
              </a:rPr>
              <a:t>3. Your mind will be hostile to God, unable to submit to him – 8:7</a:t>
            </a:r>
          </a:p>
        </p:txBody>
      </p:sp>
    </p:spTree>
    <p:extLst>
      <p:ext uri="{BB962C8B-B14F-4D97-AF65-F5344CB8AC3E}">
        <p14:creationId xmlns:p14="http://schemas.microsoft.com/office/powerpoint/2010/main" val="3630839120"/>
      </p:ext>
    </p:extLst>
  </p:cSld>
  <p:clrMapOvr>
    <a:masterClrMapping/>
  </p:clrMapOvr>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What will happen if you don’t submit to the third law?</a:t>
            </a:r>
            <a:endParaRPr lang="en-US" sz="3200" dirty="0">
              <a:solidFill>
                <a:schemeClr val="bg1"/>
              </a:solidFill>
            </a:endParaRPr>
          </a:p>
          <a:p>
            <a:pPr marL="0" indent="0">
              <a:buNone/>
            </a:pPr>
            <a:r>
              <a:rPr lang="en-US" b="1" dirty="0">
                <a:solidFill>
                  <a:schemeClr val="bg1"/>
                </a:solidFill>
              </a:rPr>
              <a:t> </a:t>
            </a:r>
            <a:endParaRPr lang="en-US" dirty="0">
              <a:solidFill>
                <a:schemeClr val="bg1"/>
              </a:solidFill>
            </a:endParaRPr>
          </a:p>
          <a:p>
            <a:pPr marL="457200" lvl="1" indent="0">
              <a:buNone/>
            </a:pPr>
            <a:r>
              <a:rPr lang="en-US" sz="2800" dirty="0">
                <a:solidFill>
                  <a:schemeClr val="bg1"/>
                </a:solidFill>
              </a:rPr>
              <a:t>1. You will experience constant condemnation – 7:18-19</a:t>
            </a:r>
          </a:p>
          <a:p>
            <a:pPr marL="457200" lvl="1" indent="0">
              <a:buNone/>
            </a:pPr>
            <a:r>
              <a:rPr lang="en-US" sz="2800" dirty="0">
                <a:solidFill>
                  <a:schemeClr val="bg1"/>
                </a:solidFill>
              </a:rPr>
              <a:t>2. Your mind will be filled with death rather than life and peace – 8:6</a:t>
            </a:r>
          </a:p>
          <a:p>
            <a:pPr marL="457200" lvl="1" indent="0">
              <a:buNone/>
            </a:pPr>
            <a:r>
              <a:rPr lang="en-US" sz="2800" dirty="0">
                <a:solidFill>
                  <a:schemeClr val="bg1"/>
                </a:solidFill>
              </a:rPr>
              <a:t>3. Your mind will be hostile to God, unable to submit to him – 8:7</a:t>
            </a:r>
          </a:p>
          <a:p>
            <a:pPr marL="457200" lvl="1" indent="0">
              <a:buNone/>
            </a:pPr>
            <a:r>
              <a:rPr lang="en-US" sz="2800" dirty="0">
                <a:solidFill>
                  <a:schemeClr val="bg1"/>
                </a:solidFill>
              </a:rPr>
              <a:t>4. You will not be able to please God – 8:8</a:t>
            </a:r>
          </a:p>
        </p:txBody>
      </p:sp>
    </p:spTree>
    <p:extLst>
      <p:ext uri="{BB962C8B-B14F-4D97-AF65-F5344CB8AC3E}">
        <p14:creationId xmlns:p14="http://schemas.microsoft.com/office/powerpoint/2010/main" val="384175533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a:xfrm>
            <a:off x="838200" y="853440"/>
            <a:ext cx="10515600" cy="5323523"/>
          </a:xfrm>
        </p:spPr>
        <p:txBody>
          <a:bodyPr>
            <a:normAutofit/>
          </a:bodyPr>
          <a:lstStyle/>
          <a:p>
            <a:pPr marL="0" indent="0">
              <a:buNone/>
            </a:pPr>
            <a:r>
              <a:rPr lang="en-US" sz="3200" b="1" dirty="0">
                <a:solidFill>
                  <a:schemeClr val="bg1"/>
                </a:solidFill>
              </a:rPr>
              <a:t>Passages for further study</a:t>
            </a:r>
            <a:endParaRPr lang="en-US" sz="3200" dirty="0">
              <a:solidFill>
                <a:schemeClr val="bg1"/>
              </a:solidFill>
            </a:endParaRPr>
          </a:p>
          <a:p>
            <a:pPr lvl="2"/>
            <a:endParaRPr lang="en-US" sz="3200" dirty="0">
              <a:solidFill>
                <a:schemeClr val="bg1"/>
              </a:solidFill>
            </a:endParaRPr>
          </a:p>
          <a:p>
            <a:pPr lvl="2"/>
            <a:r>
              <a:rPr lang="en-US" sz="3200" dirty="0">
                <a:solidFill>
                  <a:schemeClr val="bg1"/>
                </a:solidFill>
              </a:rPr>
              <a:t>Exodus 20:3-17</a:t>
            </a:r>
          </a:p>
          <a:p>
            <a:pPr lvl="2"/>
            <a:r>
              <a:rPr lang="en-US" sz="3200" dirty="0" err="1">
                <a:solidFill>
                  <a:schemeClr val="bg1"/>
                </a:solidFill>
              </a:rPr>
              <a:t>Prov</a:t>
            </a:r>
            <a:r>
              <a:rPr lang="en-US" sz="3200" dirty="0">
                <a:solidFill>
                  <a:schemeClr val="bg1"/>
                </a:solidFill>
              </a:rPr>
              <a:t> 6:16-19</a:t>
            </a:r>
          </a:p>
          <a:p>
            <a:pPr lvl="2"/>
            <a:r>
              <a:rPr lang="en-US" sz="3200" dirty="0">
                <a:solidFill>
                  <a:schemeClr val="bg1"/>
                </a:solidFill>
              </a:rPr>
              <a:t>Romans 1:26-31</a:t>
            </a:r>
          </a:p>
          <a:p>
            <a:pPr lvl="2"/>
            <a:r>
              <a:rPr lang="en-US" sz="3200" dirty="0">
                <a:solidFill>
                  <a:schemeClr val="bg1"/>
                </a:solidFill>
              </a:rPr>
              <a:t>I </a:t>
            </a:r>
            <a:r>
              <a:rPr lang="en-US" sz="3200" dirty="0" err="1">
                <a:solidFill>
                  <a:schemeClr val="bg1"/>
                </a:solidFill>
              </a:rPr>
              <a:t>Cor</a:t>
            </a:r>
            <a:r>
              <a:rPr lang="en-US" sz="3200" dirty="0">
                <a:solidFill>
                  <a:schemeClr val="bg1"/>
                </a:solidFill>
              </a:rPr>
              <a:t> 6:9-10</a:t>
            </a:r>
          </a:p>
          <a:p>
            <a:pPr lvl="2"/>
            <a:r>
              <a:rPr lang="en-US" sz="3200" dirty="0">
                <a:solidFill>
                  <a:schemeClr val="bg1"/>
                </a:solidFill>
              </a:rPr>
              <a:t>Gal 5:19-20</a:t>
            </a:r>
          </a:p>
          <a:p>
            <a:pPr lvl="2"/>
            <a:r>
              <a:rPr lang="en-US" sz="3200" dirty="0" err="1">
                <a:solidFill>
                  <a:schemeClr val="bg1"/>
                </a:solidFill>
              </a:rPr>
              <a:t>Eph</a:t>
            </a:r>
            <a:r>
              <a:rPr lang="en-US" sz="3200" dirty="0">
                <a:solidFill>
                  <a:schemeClr val="bg1"/>
                </a:solidFill>
              </a:rPr>
              <a:t> 4:25-31</a:t>
            </a:r>
          </a:p>
          <a:p>
            <a:pPr lvl="2"/>
            <a:r>
              <a:rPr lang="en-US" sz="3200" dirty="0">
                <a:solidFill>
                  <a:schemeClr val="bg1"/>
                </a:solidFill>
              </a:rPr>
              <a:t>Col 3:5-7</a:t>
            </a:r>
          </a:p>
          <a:p>
            <a:pPr lvl="2"/>
            <a:r>
              <a:rPr lang="en-US" sz="3200" dirty="0">
                <a:solidFill>
                  <a:schemeClr val="bg1"/>
                </a:solidFill>
              </a:rPr>
              <a:t>2 Tim 3:1-7</a:t>
            </a:r>
          </a:p>
          <a:p>
            <a:endParaRPr lang="en-US" dirty="0"/>
          </a:p>
        </p:txBody>
      </p:sp>
    </p:spTree>
    <p:extLst>
      <p:ext uri="{BB962C8B-B14F-4D97-AF65-F5344CB8AC3E}">
        <p14:creationId xmlns:p14="http://schemas.microsoft.com/office/powerpoint/2010/main" val="2451112965"/>
      </p:ext>
    </p:extLst>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Autofit/>
          </a:bodyPr>
          <a:lstStyle/>
          <a:p>
            <a:pPr marL="0" indent="0">
              <a:buNone/>
            </a:pPr>
            <a:r>
              <a:rPr lang="en-US" sz="3200" b="1" dirty="0">
                <a:solidFill>
                  <a:schemeClr val="bg1"/>
                </a:solidFill>
              </a:rPr>
              <a:t>What will happen if you don’t submit to the third law?</a:t>
            </a:r>
            <a:endParaRPr lang="en-US" sz="3200" dirty="0">
              <a:solidFill>
                <a:schemeClr val="bg1"/>
              </a:solidFill>
            </a:endParaRPr>
          </a:p>
          <a:p>
            <a:pPr marL="0" indent="0">
              <a:buNone/>
            </a:pPr>
            <a:r>
              <a:rPr lang="en-US" b="1" dirty="0">
                <a:solidFill>
                  <a:schemeClr val="bg1"/>
                </a:solidFill>
              </a:rPr>
              <a:t> </a:t>
            </a:r>
            <a:endParaRPr lang="en-US" dirty="0">
              <a:solidFill>
                <a:schemeClr val="bg1"/>
              </a:solidFill>
            </a:endParaRPr>
          </a:p>
          <a:p>
            <a:pPr marL="457200" lvl="1" indent="0">
              <a:buNone/>
            </a:pPr>
            <a:r>
              <a:rPr lang="en-US" sz="2800" dirty="0">
                <a:solidFill>
                  <a:schemeClr val="bg1"/>
                </a:solidFill>
              </a:rPr>
              <a:t>1. You will experience constant condemnation – 7:18-19</a:t>
            </a:r>
          </a:p>
          <a:p>
            <a:pPr marL="457200" lvl="1" indent="0">
              <a:buNone/>
            </a:pPr>
            <a:r>
              <a:rPr lang="en-US" sz="2800" dirty="0">
                <a:solidFill>
                  <a:schemeClr val="bg1"/>
                </a:solidFill>
              </a:rPr>
              <a:t>2. Your mind will be filled with death rather than life and peace – 8:6</a:t>
            </a:r>
          </a:p>
          <a:p>
            <a:pPr marL="457200" lvl="1" indent="0">
              <a:buNone/>
            </a:pPr>
            <a:r>
              <a:rPr lang="en-US" sz="2800" dirty="0">
                <a:solidFill>
                  <a:schemeClr val="bg1"/>
                </a:solidFill>
              </a:rPr>
              <a:t>3. Your mind will be hostile to God, unable to submit to him – 8:7</a:t>
            </a:r>
          </a:p>
          <a:p>
            <a:pPr marL="457200" lvl="1" indent="0">
              <a:buNone/>
            </a:pPr>
            <a:r>
              <a:rPr lang="en-US" sz="2800" dirty="0">
                <a:solidFill>
                  <a:schemeClr val="bg1"/>
                </a:solidFill>
              </a:rPr>
              <a:t>4. You will not be able to please God – 8:8</a:t>
            </a:r>
          </a:p>
          <a:p>
            <a:pPr marL="457200" lvl="1" indent="0">
              <a:buNone/>
            </a:pPr>
            <a:r>
              <a:rPr lang="en-US" sz="2800" dirty="0">
                <a:solidFill>
                  <a:schemeClr val="bg1"/>
                </a:solidFill>
              </a:rPr>
              <a:t>5. You will experience death – 8:13</a:t>
            </a:r>
          </a:p>
          <a:p>
            <a:pPr marL="457200" lvl="1" indent="0">
              <a:buNone/>
            </a:pPr>
            <a:endParaRPr lang="en-US" sz="3200" dirty="0">
              <a:solidFill>
                <a:schemeClr val="bg1"/>
              </a:solidFill>
            </a:endParaRPr>
          </a:p>
        </p:txBody>
      </p:sp>
    </p:spTree>
    <p:extLst>
      <p:ext uri="{BB962C8B-B14F-4D97-AF65-F5344CB8AC3E}">
        <p14:creationId xmlns:p14="http://schemas.microsoft.com/office/powerpoint/2010/main" val="931456885"/>
      </p:ext>
    </p:extLst>
  </p:cSld>
  <p:clrMapOvr>
    <a:masterClrMapping/>
  </p:clrMapOvr>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Autofit/>
          </a:bodyPr>
          <a:lstStyle/>
          <a:p>
            <a:pPr marL="0" indent="0">
              <a:buNone/>
            </a:pPr>
            <a:r>
              <a:rPr lang="en-US" sz="3200" b="1" dirty="0">
                <a:solidFill>
                  <a:schemeClr val="bg1"/>
                </a:solidFill>
              </a:rPr>
              <a:t>How do I practically submit to the third law?</a:t>
            </a:r>
            <a:endParaRPr lang="en-US" sz="3200" dirty="0">
              <a:solidFill>
                <a:schemeClr val="bg1"/>
              </a:solidFill>
            </a:endParaRPr>
          </a:p>
          <a:p>
            <a:pPr marL="0" indent="0">
              <a:buNone/>
            </a:pPr>
            <a:r>
              <a:rPr lang="en-US" sz="3200" b="1" dirty="0">
                <a:solidFill>
                  <a:schemeClr val="bg1"/>
                </a:solidFill>
              </a:rPr>
              <a:t> </a:t>
            </a:r>
            <a:endParaRPr lang="en-US" sz="3200" dirty="0">
              <a:solidFill>
                <a:schemeClr val="bg1"/>
              </a:solidFill>
            </a:endParaRPr>
          </a:p>
          <a:p>
            <a:pPr marL="0" indent="0">
              <a:buNone/>
            </a:pPr>
            <a:r>
              <a:rPr lang="en-US" sz="3200" dirty="0">
                <a:solidFill>
                  <a:schemeClr val="bg1"/>
                </a:solidFill>
              </a:rPr>
              <a:t> </a:t>
            </a:r>
            <a:endParaRPr lang="en-US" sz="2800" dirty="0">
              <a:solidFill>
                <a:schemeClr val="bg1"/>
              </a:solidFill>
            </a:endParaRPr>
          </a:p>
        </p:txBody>
      </p:sp>
    </p:spTree>
    <p:extLst>
      <p:ext uri="{BB962C8B-B14F-4D97-AF65-F5344CB8AC3E}">
        <p14:creationId xmlns:p14="http://schemas.microsoft.com/office/powerpoint/2010/main" val="1581771921"/>
      </p:ext>
    </p:extLst>
  </p:cSld>
  <p:clrMapOvr>
    <a:masterClrMapping/>
  </p:clrMapOvr>
  <p:timing>
    <p:tnLst>
      <p:par>
        <p:cTn xmlns:p14="http://schemas.microsoft.com/office/powerpoint/2010/mai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Autofit/>
          </a:bodyPr>
          <a:lstStyle/>
          <a:p>
            <a:pPr marL="0" indent="0">
              <a:buNone/>
            </a:pPr>
            <a:r>
              <a:rPr lang="en-US" sz="3200" b="1" dirty="0">
                <a:solidFill>
                  <a:schemeClr val="bg1"/>
                </a:solidFill>
              </a:rPr>
              <a:t>How do I practically submit to the third law?</a:t>
            </a:r>
            <a:endParaRPr lang="en-US" sz="3200" dirty="0">
              <a:solidFill>
                <a:schemeClr val="bg1"/>
              </a:solidFill>
            </a:endParaRPr>
          </a:p>
          <a:p>
            <a:pPr marL="0" indent="0">
              <a:buNone/>
            </a:pPr>
            <a:r>
              <a:rPr lang="en-US" sz="3200" b="1" dirty="0">
                <a:solidFill>
                  <a:schemeClr val="bg1"/>
                </a:solidFill>
              </a:rPr>
              <a:t> </a:t>
            </a:r>
            <a:endParaRPr lang="en-US" sz="3200" dirty="0">
              <a:solidFill>
                <a:schemeClr val="bg1"/>
              </a:solidFill>
            </a:endParaRPr>
          </a:p>
          <a:p>
            <a:pPr marL="971550" lvl="1" indent="-514350">
              <a:buFont typeface="+mj-lt"/>
              <a:buAutoNum type="arabicPeriod"/>
            </a:pPr>
            <a:r>
              <a:rPr lang="en-US" sz="3200" b="1" dirty="0">
                <a:solidFill>
                  <a:schemeClr val="bg1"/>
                </a:solidFill>
              </a:rPr>
              <a:t>Refuse</a:t>
            </a:r>
            <a:r>
              <a:rPr lang="en-US" sz="3200" dirty="0">
                <a:solidFill>
                  <a:schemeClr val="bg1"/>
                </a:solidFill>
              </a:rPr>
              <a:t> condemnation because Jesus has fully met your righteous requirements. - 8:1-4</a:t>
            </a:r>
          </a:p>
          <a:p>
            <a:pPr marL="0" indent="0">
              <a:buNone/>
            </a:pPr>
            <a:r>
              <a:rPr lang="en-US" sz="3200" dirty="0">
                <a:solidFill>
                  <a:schemeClr val="bg1"/>
                </a:solidFill>
              </a:rPr>
              <a:t> </a:t>
            </a:r>
            <a:endParaRPr lang="en-US" sz="2800" dirty="0">
              <a:solidFill>
                <a:schemeClr val="bg1"/>
              </a:solidFill>
            </a:endParaRPr>
          </a:p>
        </p:txBody>
      </p:sp>
    </p:spTree>
    <p:extLst>
      <p:ext uri="{BB962C8B-B14F-4D97-AF65-F5344CB8AC3E}">
        <p14:creationId xmlns:p14="http://schemas.microsoft.com/office/powerpoint/2010/main" val="1885508652"/>
      </p:ext>
    </p:extLst>
  </p:cSld>
  <p:clrMapOvr>
    <a:masterClrMapping/>
  </p:clrMapOvr>
  <p:timing>
    <p:tnLst>
      <p:par>
        <p:cTn xmlns:p14="http://schemas.microsoft.com/office/powerpoint/2010/mai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How do I practically submit to the third law?</a:t>
            </a:r>
            <a:endParaRPr lang="en-US" sz="3200" dirty="0">
              <a:solidFill>
                <a:schemeClr val="bg1"/>
              </a:solidFill>
            </a:endParaRPr>
          </a:p>
          <a:p>
            <a:pPr marL="0" indent="0">
              <a:buNone/>
            </a:pPr>
            <a:r>
              <a:rPr lang="en-US" sz="3200" b="1" dirty="0">
                <a:solidFill>
                  <a:schemeClr val="bg1"/>
                </a:solidFill>
              </a:rPr>
              <a:t> </a:t>
            </a:r>
            <a:endParaRPr lang="en-US" sz="3200" dirty="0">
              <a:solidFill>
                <a:schemeClr val="bg1"/>
              </a:solidFill>
            </a:endParaRPr>
          </a:p>
          <a:p>
            <a:pPr marL="971550" lvl="1" indent="-514350">
              <a:buFont typeface="+mj-lt"/>
              <a:buAutoNum type="arabicPeriod" startAt="2"/>
            </a:pPr>
            <a:r>
              <a:rPr lang="en-US" sz="3200" b="1" dirty="0">
                <a:solidFill>
                  <a:schemeClr val="bg1"/>
                </a:solidFill>
              </a:rPr>
              <a:t>Turn </a:t>
            </a:r>
            <a:r>
              <a:rPr lang="en-US" sz="3200" dirty="0">
                <a:solidFill>
                  <a:schemeClr val="bg1"/>
                </a:solidFill>
              </a:rPr>
              <a:t>your mind from the flesh and </a:t>
            </a:r>
            <a:r>
              <a:rPr lang="en-US" sz="3200" b="1" dirty="0">
                <a:solidFill>
                  <a:schemeClr val="bg1"/>
                </a:solidFill>
              </a:rPr>
              <a:t>set </a:t>
            </a:r>
            <a:r>
              <a:rPr lang="en-US" sz="3200" dirty="0">
                <a:solidFill>
                  <a:schemeClr val="bg1"/>
                </a:solidFill>
              </a:rPr>
              <a:t>your mind on the Spirit. - 8:5-9</a:t>
            </a:r>
          </a:p>
          <a:p>
            <a:pPr marL="0" indent="0">
              <a:buNone/>
            </a:pPr>
            <a:r>
              <a:rPr lang="en-US" sz="3200" dirty="0">
                <a:solidFill>
                  <a:schemeClr val="bg1"/>
                </a:solidFill>
              </a:rPr>
              <a:t> </a:t>
            </a:r>
          </a:p>
        </p:txBody>
      </p:sp>
    </p:spTree>
    <p:extLst>
      <p:ext uri="{BB962C8B-B14F-4D97-AF65-F5344CB8AC3E}">
        <p14:creationId xmlns:p14="http://schemas.microsoft.com/office/powerpoint/2010/main" val="555878843"/>
      </p:ext>
    </p:extLst>
  </p:cSld>
  <p:clrMapOvr>
    <a:masterClrMapping/>
  </p:clrMapOvr>
  <p:timing>
    <p:tnLst>
      <p:par>
        <p:cTn xmlns:p14="http://schemas.microsoft.com/office/powerpoint/2010/mai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How do I practically submit to the third law?</a:t>
            </a:r>
            <a:endParaRPr lang="en-US" sz="3200" dirty="0">
              <a:solidFill>
                <a:schemeClr val="bg1"/>
              </a:solidFill>
            </a:endParaRPr>
          </a:p>
          <a:p>
            <a:pPr marL="0" indent="0">
              <a:buNone/>
            </a:pPr>
            <a:r>
              <a:rPr lang="en-US" sz="3200" dirty="0">
                <a:solidFill>
                  <a:schemeClr val="bg1"/>
                </a:solidFill>
              </a:rPr>
              <a:t> </a:t>
            </a:r>
          </a:p>
          <a:p>
            <a:pPr marL="971550" lvl="1" indent="-514350">
              <a:buFont typeface="+mj-lt"/>
              <a:buAutoNum type="arabicPeriod" startAt="3"/>
            </a:pPr>
            <a:r>
              <a:rPr lang="en-US" sz="3200" b="1" dirty="0">
                <a:solidFill>
                  <a:schemeClr val="bg1"/>
                </a:solidFill>
              </a:rPr>
              <a:t>Submit</a:t>
            </a:r>
            <a:r>
              <a:rPr lang="en-US" sz="3200" dirty="0">
                <a:solidFill>
                  <a:schemeClr val="bg1"/>
                </a:solidFill>
              </a:rPr>
              <a:t> your will to the Spirit,</a:t>
            </a:r>
            <a:r>
              <a:rPr lang="en-US" sz="3200" b="1" dirty="0">
                <a:solidFill>
                  <a:schemeClr val="bg1"/>
                </a:solidFill>
              </a:rPr>
              <a:t> Put to death</a:t>
            </a:r>
            <a:r>
              <a:rPr lang="en-US" sz="3200" dirty="0">
                <a:solidFill>
                  <a:schemeClr val="bg1"/>
                </a:solidFill>
              </a:rPr>
              <a:t> your flesh. – 8:13</a:t>
            </a:r>
          </a:p>
          <a:p>
            <a:pPr marL="0" indent="0">
              <a:buNone/>
            </a:pPr>
            <a:r>
              <a:rPr lang="en-US" dirty="0">
                <a:solidFill>
                  <a:schemeClr val="bg1"/>
                </a:solidFill>
              </a:rPr>
              <a:t> </a:t>
            </a:r>
          </a:p>
        </p:txBody>
      </p:sp>
    </p:spTree>
    <p:extLst>
      <p:ext uri="{BB962C8B-B14F-4D97-AF65-F5344CB8AC3E}">
        <p14:creationId xmlns:p14="http://schemas.microsoft.com/office/powerpoint/2010/main" val="306294420"/>
      </p:ext>
    </p:extLst>
  </p:cSld>
  <p:clrMapOvr>
    <a:masterClrMapping/>
  </p:clrMapOvr>
  <p:timing>
    <p:tnLst>
      <p:par>
        <p:cTn xmlns:p14="http://schemas.microsoft.com/office/powerpoint/2010/mai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rmAutofit/>
          </a:bodyPr>
          <a:lstStyle/>
          <a:p>
            <a:pPr marL="0" indent="0">
              <a:buNone/>
            </a:pPr>
            <a:r>
              <a:rPr lang="en-US" sz="3200" b="1" dirty="0">
                <a:solidFill>
                  <a:schemeClr val="bg1"/>
                </a:solidFill>
              </a:rPr>
              <a:t>How do I practically submit to the third law?</a:t>
            </a:r>
            <a:endParaRPr lang="en-US" sz="3200" dirty="0">
              <a:solidFill>
                <a:schemeClr val="bg1"/>
              </a:solidFill>
            </a:endParaRPr>
          </a:p>
          <a:p>
            <a:pPr marL="0" indent="0">
              <a:buNone/>
            </a:pPr>
            <a:r>
              <a:rPr lang="en-US" sz="3200" b="1" dirty="0">
                <a:solidFill>
                  <a:schemeClr val="bg1"/>
                </a:solidFill>
              </a:rPr>
              <a:t> </a:t>
            </a:r>
            <a:r>
              <a:rPr lang="en-US" sz="3200" dirty="0">
                <a:solidFill>
                  <a:schemeClr val="bg1"/>
                </a:solidFill>
              </a:rPr>
              <a:t> </a:t>
            </a:r>
          </a:p>
          <a:p>
            <a:pPr marL="971550" lvl="1" indent="-514350">
              <a:buFont typeface="+mj-lt"/>
              <a:buAutoNum type="arabicPeriod" startAt="4"/>
            </a:pPr>
            <a:r>
              <a:rPr lang="en-US" sz="3200" dirty="0">
                <a:solidFill>
                  <a:schemeClr val="bg1"/>
                </a:solidFill>
              </a:rPr>
              <a:t>Cry “Daddy” and </a:t>
            </a:r>
            <a:r>
              <a:rPr lang="en-US" sz="3200" b="1" dirty="0">
                <a:solidFill>
                  <a:schemeClr val="bg1"/>
                </a:solidFill>
              </a:rPr>
              <a:t>receive </a:t>
            </a:r>
            <a:r>
              <a:rPr lang="en-US" sz="3200" dirty="0">
                <a:solidFill>
                  <a:schemeClr val="bg1"/>
                </a:solidFill>
              </a:rPr>
              <a:t>your full resources as God’s child – 8:14-17</a:t>
            </a:r>
          </a:p>
        </p:txBody>
      </p:sp>
    </p:spTree>
    <p:extLst>
      <p:ext uri="{BB962C8B-B14F-4D97-AF65-F5344CB8AC3E}">
        <p14:creationId xmlns:p14="http://schemas.microsoft.com/office/powerpoint/2010/main" val="737062250"/>
      </p:ext>
    </p:extLst>
  </p:cSld>
  <p:clrMapOvr>
    <a:masterClrMapping/>
  </p:clrMapOvr>
  <p:timing>
    <p:tnLst>
      <p:par>
        <p:cTn xmlns:p14="http://schemas.microsoft.com/office/powerpoint/2010/mai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rmAutofit fontScale="92500" lnSpcReduction="10000"/>
          </a:bodyPr>
          <a:lstStyle/>
          <a:p>
            <a:pPr marL="0" indent="0">
              <a:buNone/>
            </a:pPr>
            <a:r>
              <a:rPr lang="en-US" sz="3200" b="1" dirty="0">
                <a:solidFill>
                  <a:schemeClr val="bg1"/>
                </a:solidFill>
              </a:rPr>
              <a:t>How do I practically submit to the third law?</a:t>
            </a:r>
            <a:r>
              <a:rPr lang="en-US" sz="2800" dirty="0">
                <a:solidFill>
                  <a:schemeClr val="bg1"/>
                </a:solidFill>
              </a:rPr>
              <a:t> </a:t>
            </a:r>
          </a:p>
          <a:p>
            <a:pPr marL="971550" lvl="1" indent="-514350">
              <a:buFont typeface="+mj-lt"/>
              <a:buAutoNum type="arabicPeriod"/>
            </a:pPr>
            <a:r>
              <a:rPr lang="en-US" sz="2800" b="1" dirty="0">
                <a:solidFill>
                  <a:schemeClr val="bg1"/>
                </a:solidFill>
              </a:rPr>
              <a:t>Refuse</a:t>
            </a:r>
            <a:r>
              <a:rPr lang="en-US" sz="2800" dirty="0">
                <a:solidFill>
                  <a:schemeClr val="bg1"/>
                </a:solidFill>
              </a:rPr>
              <a:t> condemnation because Jesus has fully met your righteous requirements. - 8:1-4</a:t>
            </a:r>
          </a:p>
          <a:p>
            <a:pPr marL="971550" lvl="1" indent="-514350">
              <a:buFont typeface="+mj-lt"/>
              <a:buAutoNum type="arabicPeriod"/>
            </a:pPr>
            <a:endParaRPr lang="en-US" sz="2800" dirty="0">
              <a:solidFill>
                <a:schemeClr val="bg1"/>
              </a:solidFill>
            </a:endParaRPr>
          </a:p>
          <a:p>
            <a:pPr marL="971550" lvl="1" indent="-514350">
              <a:buFont typeface="+mj-lt"/>
              <a:buAutoNum type="arabicPeriod"/>
            </a:pPr>
            <a:r>
              <a:rPr lang="en-US" sz="2800" b="1" dirty="0">
                <a:solidFill>
                  <a:schemeClr val="bg1"/>
                </a:solidFill>
              </a:rPr>
              <a:t>Turn </a:t>
            </a:r>
            <a:r>
              <a:rPr lang="en-US" sz="2800" dirty="0">
                <a:solidFill>
                  <a:schemeClr val="bg1"/>
                </a:solidFill>
              </a:rPr>
              <a:t>your mind from the flesh and </a:t>
            </a:r>
            <a:r>
              <a:rPr lang="en-US" sz="2800" b="1" dirty="0">
                <a:solidFill>
                  <a:schemeClr val="bg1"/>
                </a:solidFill>
              </a:rPr>
              <a:t>set </a:t>
            </a:r>
            <a:r>
              <a:rPr lang="en-US" sz="2800" dirty="0">
                <a:solidFill>
                  <a:schemeClr val="bg1"/>
                </a:solidFill>
              </a:rPr>
              <a:t>your mind on the Spirit. - 8:5-9</a:t>
            </a:r>
          </a:p>
          <a:p>
            <a:pPr marL="971550" lvl="1" indent="-514350">
              <a:buFont typeface="+mj-lt"/>
              <a:buAutoNum type="arabicPeriod"/>
            </a:pPr>
            <a:endParaRPr lang="en-US" sz="2800" dirty="0">
              <a:solidFill>
                <a:schemeClr val="bg1"/>
              </a:solidFill>
            </a:endParaRPr>
          </a:p>
          <a:p>
            <a:pPr marL="971550" lvl="1" indent="-514350">
              <a:buFont typeface="+mj-lt"/>
              <a:buAutoNum type="arabicPeriod"/>
            </a:pPr>
            <a:r>
              <a:rPr lang="en-US" sz="2800" b="1" dirty="0">
                <a:solidFill>
                  <a:schemeClr val="bg1"/>
                </a:solidFill>
              </a:rPr>
              <a:t>Submit</a:t>
            </a:r>
            <a:r>
              <a:rPr lang="en-US" sz="2800" dirty="0">
                <a:solidFill>
                  <a:schemeClr val="bg1"/>
                </a:solidFill>
              </a:rPr>
              <a:t> your will to the Spirit,</a:t>
            </a:r>
            <a:r>
              <a:rPr lang="en-US" sz="2800" b="1" dirty="0">
                <a:solidFill>
                  <a:schemeClr val="bg1"/>
                </a:solidFill>
              </a:rPr>
              <a:t> Put to death</a:t>
            </a:r>
            <a:r>
              <a:rPr lang="en-US" sz="2800" dirty="0">
                <a:solidFill>
                  <a:schemeClr val="bg1"/>
                </a:solidFill>
              </a:rPr>
              <a:t> your flesh. – 8:13</a:t>
            </a:r>
          </a:p>
          <a:p>
            <a:pPr marL="971550" lvl="1" indent="-514350">
              <a:buFont typeface="+mj-lt"/>
              <a:buAutoNum type="arabicPeriod"/>
            </a:pPr>
            <a:endParaRPr lang="en-US" sz="2800" dirty="0">
              <a:solidFill>
                <a:schemeClr val="bg1"/>
              </a:solidFill>
            </a:endParaRPr>
          </a:p>
          <a:p>
            <a:pPr marL="971550" lvl="1" indent="-514350">
              <a:buFont typeface="+mj-lt"/>
              <a:buAutoNum type="arabicPeriod"/>
            </a:pPr>
            <a:r>
              <a:rPr lang="en-US" sz="2800" dirty="0">
                <a:solidFill>
                  <a:schemeClr val="bg1"/>
                </a:solidFill>
              </a:rPr>
              <a:t>Cry “Daddy” and </a:t>
            </a:r>
            <a:r>
              <a:rPr lang="en-US" sz="2800" b="1" dirty="0">
                <a:solidFill>
                  <a:schemeClr val="bg1"/>
                </a:solidFill>
              </a:rPr>
              <a:t>receive </a:t>
            </a:r>
            <a:r>
              <a:rPr lang="en-US" sz="2800" dirty="0">
                <a:solidFill>
                  <a:schemeClr val="bg1"/>
                </a:solidFill>
              </a:rPr>
              <a:t>your full </a:t>
            </a:r>
            <a:r>
              <a:rPr lang="en-US" dirty="0">
                <a:solidFill>
                  <a:schemeClr val="bg1"/>
                </a:solidFill>
              </a:rPr>
              <a:t>resources as God’s child – 8:14-17</a:t>
            </a:r>
          </a:p>
        </p:txBody>
      </p:sp>
    </p:spTree>
    <p:extLst>
      <p:ext uri="{BB962C8B-B14F-4D97-AF65-F5344CB8AC3E}">
        <p14:creationId xmlns:p14="http://schemas.microsoft.com/office/powerpoint/2010/main" val="2301559949"/>
      </p:ext>
    </p:extLst>
  </p:cSld>
  <p:clrMapOvr>
    <a:masterClrMapping/>
  </p:clrMapOvr>
  <p:timing>
    <p:tnLst>
      <p:par>
        <p:cTn xmlns:p14="http://schemas.microsoft.com/office/powerpoint/2010/mai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normAutofit/>
          </a:bodyPr>
          <a:lstStyle/>
          <a:p>
            <a:pPr marL="0" indent="0">
              <a:buNone/>
            </a:pPr>
            <a:endParaRPr lang="en-US" b="1" i="1" dirty="0">
              <a:solidFill>
                <a:schemeClr val="bg1"/>
              </a:solidFill>
            </a:endParaRPr>
          </a:p>
          <a:p>
            <a:pPr marL="0" indent="0">
              <a:buNone/>
            </a:pPr>
            <a:endParaRPr lang="en-US" b="1" i="1" dirty="0">
              <a:solidFill>
                <a:schemeClr val="bg1"/>
              </a:solidFill>
            </a:endParaRPr>
          </a:p>
          <a:p>
            <a:pPr marL="0" indent="0">
              <a:buNone/>
            </a:pPr>
            <a:r>
              <a:rPr lang="en-US" b="1" i="1" dirty="0">
                <a:solidFill>
                  <a:schemeClr val="bg1"/>
                </a:solidFill>
              </a:rPr>
              <a:t>“</a:t>
            </a:r>
            <a:r>
              <a:rPr lang="en-US" i="1" dirty="0">
                <a:solidFill>
                  <a:schemeClr val="bg1"/>
                </a:solidFill>
              </a:rPr>
              <a:t>Therefore, brothers and sisters, we have an obligation—but it is not to the flesh, to live according to it. For if you live according to the flesh, you will die; but if by the Spirit you put to death the misdeeds of the body, you will live.”</a:t>
            </a:r>
            <a:r>
              <a:rPr lang="en-US" dirty="0">
                <a:solidFill>
                  <a:schemeClr val="bg1"/>
                </a:solidFill>
              </a:rPr>
              <a:t> </a:t>
            </a:r>
          </a:p>
          <a:p>
            <a:pPr marL="0" indent="0">
              <a:buNone/>
            </a:pPr>
            <a:r>
              <a:rPr lang="en-US" dirty="0">
                <a:solidFill>
                  <a:schemeClr val="bg1"/>
                </a:solidFill>
              </a:rPr>
              <a:t>						Romans 8:12-13</a:t>
            </a:r>
          </a:p>
        </p:txBody>
      </p:sp>
    </p:spTree>
    <p:extLst>
      <p:ext uri="{BB962C8B-B14F-4D97-AF65-F5344CB8AC3E}">
        <p14:creationId xmlns:p14="http://schemas.microsoft.com/office/powerpoint/2010/main" val="838257883"/>
      </p:ext>
    </p:extLst>
  </p:cSld>
  <p:clrMapOvr>
    <a:masterClrMapping/>
  </p:clrMapOvr>
  <p:timing>
    <p:tnLst>
      <p:par>
        <p:cTn xmlns:p14="http://schemas.microsoft.com/office/powerpoint/2010/mai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a:xfrm>
            <a:off x="838200" y="536448"/>
            <a:ext cx="10515600" cy="5640515"/>
          </a:xfrm>
        </p:spPr>
        <p:txBody>
          <a:bodyPr>
            <a:normAutofit fontScale="92500"/>
          </a:bodyPr>
          <a:lstStyle/>
          <a:p>
            <a:pPr marL="0" indent="0">
              <a:buNone/>
            </a:pPr>
            <a:r>
              <a:rPr lang="en-US" b="1" dirty="0">
                <a:solidFill>
                  <a:schemeClr val="bg1"/>
                </a:solidFill>
              </a:rPr>
              <a:t>Discussion</a:t>
            </a:r>
            <a:endParaRPr lang="en-US" dirty="0">
              <a:solidFill>
                <a:schemeClr val="bg1"/>
              </a:solidFill>
            </a:endParaRPr>
          </a:p>
          <a:p>
            <a:pPr lvl="1"/>
            <a:r>
              <a:rPr lang="en-US" dirty="0">
                <a:solidFill>
                  <a:schemeClr val="bg1"/>
                </a:solidFill>
              </a:rPr>
              <a:t>Which of the four things we learned about how the law of the Spirit works do you most appreciate?</a:t>
            </a:r>
          </a:p>
          <a:p>
            <a:pPr lvl="1"/>
            <a:endParaRPr lang="en-US" dirty="0">
              <a:solidFill>
                <a:schemeClr val="bg1"/>
              </a:solidFill>
            </a:endParaRPr>
          </a:p>
          <a:p>
            <a:pPr lvl="1"/>
            <a:r>
              <a:rPr lang="en-US" dirty="0">
                <a:solidFill>
                  <a:schemeClr val="bg1"/>
                </a:solidFill>
              </a:rPr>
              <a:t>When you live in a two-law world, which of the 6 symptoms are most prevalent for you?</a:t>
            </a:r>
          </a:p>
          <a:p>
            <a:pPr lvl="1"/>
            <a:endParaRPr lang="en-US" dirty="0">
              <a:solidFill>
                <a:schemeClr val="bg1"/>
              </a:solidFill>
            </a:endParaRPr>
          </a:p>
          <a:p>
            <a:pPr lvl="1"/>
            <a:r>
              <a:rPr lang="en-US" dirty="0">
                <a:solidFill>
                  <a:schemeClr val="bg1"/>
                </a:solidFill>
              </a:rPr>
              <a:t>When you look back at the list of stubborn sins that you wrote down at the beginning, do you think you are dealing with them in a two-law or three-law world?  Why?</a:t>
            </a:r>
          </a:p>
          <a:p>
            <a:pPr lvl="1"/>
            <a:endParaRPr lang="en-US" dirty="0">
              <a:solidFill>
                <a:schemeClr val="bg1"/>
              </a:solidFill>
            </a:endParaRPr>
          </a:p>
          <a:p>
            <a:pPr lvl="1"/>
            <a:r>
              <a:rPr lang="en-US" dirty="0">
                <a:solidFill>
                  <a:schemeClr val="bg1"/>
                </a:solidFill>
              </a:rPr>
              <a:t>When you find yourself in a two-law world, what keeps you from submitting quickly to the third law, the law of the Spirit of life?</a:t>
            </a:r>
          </a:p>
          <a:p>
            <a:pPr lvl="1"/>
            <a:endParaRPr lang="en-US" dirty="0">
              <a:solidFill>
                <a:schemeClr val="bg1"/>
              </a:solidFill>
            </a:endParaRPr>
          </a:p>
          <a:p>
            <a:pPr lvl="1"/>
            <a:r>
              <a:rPr lang="en-US" dirty="0">
                <a:solidFill>
                  <a:schemeClr val="bg1"/>
                </a:solidFill>
              </a:rPr>
              <a:t>Of the four things needed to practically submit to the third law, which one do you need to particularly concentrate on learning and doing?</a:t>
            </a:r>
          </a:p>
        </p:txBody>
      </p:sp>
    </p:spTree>
    <p:extLst>
      <p:ext uri="{BB962C8B-B14F-4D97-AF65-F5344CB8AC3E}">
        <p14:creationId xmlns:p14="http://schemas.microsoft.com/office/powerpoint/2010/main" val="235676954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lstStyle/>
          <a:p>
            <a:pPr marL="0" indent="0">
              <a:buNone/>
            </a:pPr>
            <a:r>
              <a:rPr lang="en-US" sz="3600" b="1" dirty="0">
                <a:solidFill>
                  <a:schemeClr val="bg1"/>
                </a:solidFill>
              </a:rPr>
              <a:t>What are your stubborn sins?</a:t>
            </a:r>
          </a:p>
          <a:p>
            <a:pPr marL="0" indent="0">
              <a:buNone/>
            </a:pPr>
            <a:endParaRPr lang="en-US" sz="3600" dirty="0">
              <a:solidFill>
                <a:schemeClr val="bg1"/>
              </a:solidFill>
            </a:endParaRPr>
          </a:p>
          <a:p>
            <a:pPr lvl="1"/>
            <a:r>
              <a:rPr lang="en-US" sz="3200" dirty="0">
                <a:solidFill>
                  <a:schemeClr val="bg1"/>
                </a:solidFill>
              </a:rPr>
              <a:t>Write down 3-5 sins that are stubborn in your life</a:t>
            </a:r>
          </a:p>
          <a:p>
            <a:pPr lvl="1"/>
            <a:r>
              <a:rPr lang="en-US" sz="3200" dirty="0">
                <a:solidFill>
                  <a:schemeClr val="bg1"/>
                </a:solidFill>
              </a:rPr>
              <a:t>If you look back one year do you see any progress?  How about five years?</a:t>
            </a:r>
          </a:p>
          <a:p>
            <a:endParaRPr lang="en-US" dirty="0"/>
          </a:p>
        </p:txBody>
      </p:sp>
    </p:spTree>
    <p:extLst>
      <p:ext uri="{BB962C8B-B14F-4D97-AF65-F5344CB8AC3E}">
        <p14:creationId xmlns:p14="http://schemas.microsoft.com/office/powerpoint/2010/main" val="294785620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170374-38C1-7C41-B92E-64BA8FE1B064}"/>
              </a:ext>
            </a:extLst>
          </p:cNvPr>
          <p:cNvSpPr>
            <a:spLocks noGrp="1"/>
          </p:cNvSpPr>
          <p:nvPr>
            <p:ph type="title" idx="4294967295"/>
          </p:nvPr>
        </p:nvSpPr>
        <p:spPr>
          <a:xfrm>
            <a:off x="838200" y="365125"/>
            <a:ext cx="10515600" cy="1325563"/>
          </a:xfrm>
        </p:spPr>
        <p:txBody>
          <a:bodyPr>
            <a:normAutofit/>
          </a:bodyPr>
          <a:lstStyle/>
          <a:p>
            <a:pPr algn="ctr"/>
            <a:r>
              <a:rPr lang="en-US" b="1" dirty="0">
                <a:solidFill>
                  <a:prstClr val="white"/>
                </a:solidFill>
                <a:latin typeface="Calibri"/>
              </a:rPr>
              <a:t>DEAD TO SIN, ALIVE TO CHRIST </a:t>
            </a:r>
            <a:br>
              <a:rPr lang="en-US" b="1" dirty="0">
                <a:solidFill>
                  <a:prstClr val="white"/>
                </a:solidFill>
                <a:latin typeface="Calibri"/>
              </a:rPr>
            </a:br>
            <a:r>
              <a:rPr lang="en-US" sz="3200" dirty="0">
                <a:solidFill>
                  <a:prstClr val="white"/>
                </a:solidFill>
                <a:latin typeface="Calibri"/>
              </a:rPr>
              <a:t>Sanctification 1</a:t>
            </a:r>
            <a:r>
              <a:rPr lang="en-US" sz="3200" b="1" dirty="0">
                <a:solidFill>
                  <a:prstClr val="white"/>
                </a:solidFill>
                <a:latin typeface="Calibri"/>
              </a:rPr>
              <a:t> </a:t>
            </a:r>
            <a:r>
              <a:rPr lang="en-US" sz="3200" dirty="0">
                <a:solidFill>
                  <a:prstClr val="white"/>
                </a:solidFill>
                <a:latin typeface="Calibri"/>
              </a:rPr>
              <a:t>|</a:t>
            </a:r>
            <a:r>
              <a:rPr lang="en-US" sz="3200" b="1" dirty="0">
                <a:solidFill>
                  <a:prstClr val="white"/>
                </a:solidFill>
                <a:latin typeface="Calibri"/>
              </a:rPr>
              <a:t> </a:t>
            </a:r>
            <a:r>
              <a:rPr lang="en-US" sz="3200" dirty="0">
                <a:solidFill>
                  <a:prstClr val="white"/>
                </a:solidFill>
                <a:latin typeface="Calibri"/>
              </a:rPr>
              <a:t>Romans 6:1-8:7</a:t>
            </a:r>
            <a:endParaRPr lang="en-US" sz="3200" dirty="0">
              <a:solidFill>
                <a:schemeClr val="bg1"/>
              </a:solidFill>
              <a:latin typeface="+mn-lt"/>
            </a:endParaRPr>
          </a:p>
        </p:txBody>
      </p:sp>
      <p:sp>
        <p:nvSpPr>
          <p:cNvPr id="5" name="Content Placeholder 4">
            <a:extLst>
              <a:ext uri="{FF2B5EF4-FFF2-40B4-BE49-F238E27FC236}">
                <a16:creationId xmlns="" xmlns:a16="http://schemas.microsoft.com/office/drawing/2014/main" id="{9BAD59B2-B418-4B49-85C9-D226268C32AE}"/>
              </a:ext>
            </a:extLst>
          </p:cNvPr>
          <p:cNvSpPr>
            <a:spLocks noGrp="1"/>
          </p:cNvSpPr>
          <p:nvPr>
            <p:ph idx="1"/>
          </p:nvPr>
        </p:nvSpPr>
        <p:spPr/>
        <p:txBody>
          <a:bodyPr/>
          <a:lstStyle/>
          <a:p>
            <a:pPr marL="0" indent="0">
              <a:buNone/>
            </a:pPr>
            <a:r>
              <a:rPr lang="en-US" sz="3600" b="1" dirty="0">
                <a:solidFill>
                  <a:schemeClr val="bg1"/>
                </a:solidFill>
              </a:rPr>
              <a:t>What are your stubborn sins?</a:t>
            </a:r>
          </a:p>
          <a:p>
            <a:pPr marL="0" indent="0">
              <a:buNone/>
            </a:pPr>
            <a:endParaRPr lang="en-US" sz="3600" dirty="0">
              <a:solidFill>
                <a:schemeClr val="bg1"/>
              </a:solidFill>
            </a:endParaRPr>
          </a:p>
          <a:p>
            <a:pPr lvl="1"/>
            <a:r>
              <a:rPr lang="en-US" sz="3200" dirty="0">
                <a:solidFill>
                  <a:schemeClr val="bg1"/>
                </a:solidFill>
              </a:rPr>
              <a:t>Write down 3-5 sins that are stubborn in your life</a:t>
            </a:r>
          </a:p>
          <a:p>
            <a:pPr lvl="1"/>
            <a:r>
              <a:rPr lang="en-US" sz="3200" dirty="0">
                <a:solidFill>
                  <a:schemeClr val="bg1"/>
                </a:solidFill>
              </a:rPr>
              <a:t>If you look back one year do you see any progress?  How about five years?</a:t>
            </a:r>
          </a:p>
          <a:p>
            <a:pPr lvl="1"/>
            <a:r>
              <a:rPr lang="en-US" sz="3200" dirty="0">
                <a:solidFill>
                  <a:schemeClr val="bg1"/>
                </a:solidFill>
              </a:rPr>
              <a:t>What makes these sins stubborn for you?</a:t>
            </a:r>
          </a:p>
          <a:p>
            <a:endParaRPr lang="en-US" dirty="0"/>
          </a:p>
        </p:txBody>
      </p:sp>
    </p:spTree>
    <p:extLst>
      <p:ext uri="{BB962C8B-B14F-4D97-AF65-F5344CB8AC3E}">
        <p14:creationId xmlns:p14="http://schemas.microsoft.com/office/powerpoint/2010/main" val="193095331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5816</TotalTime>
  <Words>1984</Words>
  <Application>Microsoft Macintosh PowerPoint</Application>
  <PresentationFormat>Custom</PresentationFormat>
  <Paragraphs>454</Paragraphs>
  <Slides>78</Slides>
  <Notes>0</Notes>
  <HiddenSlides>0</HiddenSlides>
  <MMClips>0</MMClips>
  <ScaleCrop>false</ScaleCrop>
  <HeadingPairs>
    <vt:vector size="4" baseType="variant">
      <vt:variant>
        <vt:lpstr>Theme</vt:lpstr>
      </vt:variant>
      <vt:variant>
        <vt:i4>1</vt:i4>
      </vt:variant>
      <vt:variant>
        <vt:lpstr>Slide Titles</vt:lpstr>
      </vt:variant>
      <vt:variant>
        <vt:i4>78</vt:i4>
      </vt:variant>
    </vt:vector>
  </HeadingPairs>
  <TitlesOfParts>
    <vt:vector size="79" baseType="lpstr">
      <vt:lpstr>Office Theme</vt:lpstr>
      <vt:lpstr>PowerPoint Presentation</vt:lpstr>
      <vt:lpstr>DEAD TO SIN, ALIVE TO CHRIST  Sanctification 1 | Romans 6:1-8:7</vt:lpstr>
      <vt:lpstr>DEAD TO SIN, ALIVE TO CHRIST  Sanctification 1 | Romans 6:1-8:7</vt:lpstr>
      <vt:lpstr>DEAD TO SIN, ALIVE TO CHRIST  Sanctification 1 | Romans 6:1-8:7</vt:lpstr>
      <vt:lpstr>PowerPoint Presentation</vt:lpstr>
      <vt:lpstr>PowerPoint Presentation</vt:lpstr>
      <vt:lpstr>PowerPoint Presentation</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DEAD TO SIN, ALIVE TO CHRIST  Sanctification 1 | Romans 6:1-8:7</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Dave Patty</dc:creator>
  <cp:lastModifiedBy>Kyle Evans</cp:lastModifiedBy>
  <cp:revision>68</cp:revision>
  <dcterms:created xsi:type="dcterms:W3CDTF">2018-04-23T21:30:05Z</dcterms:created>
  <dcterms:modified xsi:type="dcterms:W3CDTF">2018-05-15T10:27:56Z</dcterms:modified>
</cp:coreProperties>
</file>