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5"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45" r:id="rId17"/>
    <p:sldId id="305" r:id="rId18"/>
    <p:sldId id="306" r:id="rId19"/>
    <p:sldId id="307" r:id="rId20"/>
    <p:sldId id="308" r:id="rId21"/>
    <p:sldId id="309" r:id="rId22"/>
    <p:sldId id="310" r:id="rId23"/>
    <p:sldId id="311" r:id="rId24"/>
    <p:sldId id="312" r:id="rId25"/>
    <p:sldId id="354" r:id="rId26"/>
    <p:sldId id="313" r:id="rId27"/>
    <p:sldId id="343" r:id="rId28"/>
    <p:sldId id="344" r:id="rId29"/>
    <p:sldId id="286" r:id="rId30"/>
    <p:sldId id="314" r:id="rId31"/>
    <p:sldId id="315" r:id="rId32"/>
    <p:sldId id="316" r:id="rId33"/>
    <p:sldId id="317" r:id="rId34"/>
    <p:sldId id="318" r:id="rId35"/>
    <p:sldId id="319" r:id="rId36"/>
    <p:sldId id="320" r:id="rId37"/>
    <p:sldId id="288" r:id="rId38"/>
    <p:sldId id="284" r:id="rId39"/>
    <p:sldId id="327" r:id="rId40"/>
    <p:sldId id="323" r:id="rId41"/>
    <p:sldId id="324" r:id="rId42"/>
    <p:sldId id="287" r:id="rId43"/>
    <p:sldId id="328" r:id="rId44"/>
    <p:sldId id="329" r:id="rId45"/>
    <p:sldId id="330" r:id="rId46"/>
    <p:sldId id="331" r:id="rId47"/>
    <p:sldId id="332" r:id="rId48"/>
    <p:sldId id="333" r:id="rId49"/>
    <p:sldId id="334" r:id="rId50"/>
    <p:sldId id="335" r:id="rId51"/>
    <p:sldId id="289" r:id="rId52"/>
    <p:sldId id="336" r:id="rId53"/>
    <p:sldId id="337" r:id="rId54"/>
    <p:sldId id="346" r:id="rId55"/>
    <p:sldId id="338" r:id="rId56"/>
    <p:sldId id="347" r:id="rId57"/>
    <p:sldId id="342" r:id="rId58"/>
    <p:sldId id="290" r:id="rId59"/>
    <p:sldId id="339" r:id="rId60"/>
    <p:sldId id="348" r:id="rId61"/>
    <p:sldId id="340" r:id="rId62"/>
    <p:sldId id="355" r:id="rId63"/>
    <p:sldId id="341" r:id="rId64"/>
    <p:sldId id="349" r:id="rId65"/>
    <p:sldId id="350" r:id="rId66"/>
    <p:sldId id="351" r:id="rId67"/>
    <p:sldId id="352" r:id="rId68"/>
    <p:sldId id="353"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1"/>
    <p:restoredTop sz="91870"/>
  </p:normalViewPr>
  <p:slideViewPr>
    <p:cSldViewPr snapToGrid="0" snapToObjects="1">
      <p:cViewPr varScale="1">
        <p:scale>
          <a:sx n="82" d="100"/>
          <a:sy n="82" d="100"/>
        </p:scale>
        <p:origin x="-1872"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EB21AA-4699-0D49-86E5-EFB715CD28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1626114-3846-3F4C-86DB-32E3A39274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C561563-087D-1F41-B523-EB32BAD7C763}"/>
              </a:ext>
            </a:extLst>
          </p:cNvPr>
          <p:cNvSpPr>
            <a:spLocks noGrp="1"/>
          </p:cNvSpPr>
          <p:nvPr>
            <p:ph type="dt" sz="half" idx="10"/>
          </p:nvPr>
        </p:nvSpPr>
        <p:spPr/>
        <p:txBody>
          <a:bodyPr/>
          <a:lstStyle/>
          <a:p>
            <a:fld id="{0CC0F972-8E18-D242-B8C1-942F56F65D43}" type="datetimeFigureOut">
              <a:rPr lang="en-US" smtClean="0"/>
              <a:t>5/15/18</a:t>
            </a:fld>
            <a:endParaRPr lang="en-US"/>
          </a:p>
        </p:txBody>
      </p:sp>
      <p:sp>
        <p:nvSpPr>
          <p:cNvPr id="5" name="Footer Placeholder 4">
            <a:extLst>
              <a:ext uri="{FF2B5EF4-FFF2-40B4-BE49-F238E27FC236}">
                <a16:creationId xmlns="" xmlns:a16="http://schemas.microsoft.com/office/drawing/2014/main" id="{AF6135ED-4EEF-A945-A27D-2694EA0D65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1C528C-1E6F-DB45-8902-660805A938ED}"/>
              </a:ext>
            </a:extLst>
          </p:cNvPr>
          <p:cNvSpPr>
            <a:spLocks noGrp="1"/>
          </p:cNvSpPr>
          <p:nvPr>
            <p:ph type="sldNum" sz="quarter" idx="12"/>
          </p:nvPr>
        </p:nvSpPr>
        <p:spPr/>
        <p:txBody>
          <a:bodyPr/>
          <a:lstStyle/>
          <a:p>
            <a:fld id="{B9357990-CE55-C94C-86CE-D5CCC8783351}" type="slidenum">
              <a:rPr lang="en-US" smtClean="0"/>
              <a:t>‹#›</a:t>
            </a:fld>
            <a:endParaRPr lang="en-US"/>
          </a:p>
        </p:txBody>
      </p:sp>
    </p:spTree>
    <p:extLst>
      <p:ext uri="{BB962C8B-B14F-4D97-AF65-F5344CB8AC3E}">
        <p14:creationId xmlns:p14="http://schemas.microsoft.com/office/powerpoint/2010/main" val="3211678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757DCF-60EE-054C-9C56-3146D3E503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02920A4-AB6E-244A-A9FA-A76BAFBAF3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B80788-B6EF-B840-956F-5194B1064916}"/>
              </a:ext>
            </a:extLst>
          </p:cNvPr>
          <p:cNvSpPr>
            <a:spLocks noGrp="1"/>
          </p:cNvSpPr>
          <p:nvPr>
            <p:ph type="dt" sz="half" idx="10"/>
          </p:nvPr>
        </p:nvSpPr>
        <p:spPr/>
        <p:txBody>
          <a:bodyPr/>
          <a:lstStyle/>
          <a:p>
            <a:fld id="{0CC0F972-8E18-D242-B8C1-942F56F65D43}" type="datetimeFigureOut">
              <a:rPr lang="en-US" smtClean="0"/>
              <a:t>5/15/18</a:t>
            </a:fld>
            <a:endParaRPr lang="en-US"/>
          </a:p>
        </p:txBody>
      </p:sp>
      <p:sp>
        <p:nvSpPr>
          <p:cNvPr id="5" name="Footer Placeholder 4">
            <a:extLst>
              <a:ext uri="{FF2B5EF4-FFF2-40B4-BE49-F238E27FC236}">
                <a16:creationId xmlns="" xmlns:a16="http://schemas.microsoft.com/office/drawing/2014/main" id="{6B57761A-5ECA-2E42-92A3-32D130A61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033B818-F619-8942-BA89-4BD64DB43CAB}"/>
              </a:ext>
            </a:extLst>
          </p:cNvPr>
          <p:cNvSpPr>
            <a:spLocks noGrp="1"/>
          </p:cNvSpPr>
          <p:nvPr>
            <p:ph type="sldNum" sz="quarter" idx="12"/>
          </p:nvPr>
        </p:nvSpPr>
        <p:spPr/>
        <p:txBody>
          <a:bodyPr/>
          <a:lstStyle/>
          <a:p>
            <a:fld id="{B9357990-CE55-C94C-86CE-D5CCC8783351}" type="slidenum">
              <a:rPr lang="en-US" smtClean="0"/>
              <a:t>‹#›</a:t>
            </a:fld>
            <a:endParaRPr lang="en-US"/>
          </a:p>
        </p:txBody>
      </p:sp>
    </p:spTree>
    <p:extLst>
      <p:ext uri="{BB962C8B-B14F-4D97-AF65-F5344CB8AC3E}">
        <p14:creationId xmlns:p14="http://schemas.microsoft.com/office/powerpoint/2010/main" val="213181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7A8D8D5-E6CE-B343-9EB9-81358D1128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9D8AEB6-2265-5646-9175-4FB6C28BB1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2AF9306-80E2-934F-9819-1BC003CB30FE}"/>
              </a:ext>
            </a:extLst>
          </p:cNvPr>
          <p:cNvSpPr>
            <a:spLocks noGrp="1"/>
          </p:cNvSpPr>
          <p:nvPr>
            <p:ph type="dt" sz="half" idx="10"/>
          </p:nvPr>
        </p:nvSpPr>
        <p:spPr/>
        <p:txBody>
          <a:bodyPr/>
          <a:lstStyle/>
          <a:p>
            <a:fld id="{0CC0F972-8E18-D242-B8C1-942F56F65D43}" type="datetimeFigureOut">
              <a:rPr lang="en-US" smtClean="0"/>
              <a:t>5/15/18</a:t>
            </a:fld>
            <a:endParaRPr lang="en-US"/>
          </a:p>
        </p:txBody>
      </p:sp>
      <p:sp>
        <p:nvSpPr>
          <p:cNvPr id="5" name="Footer Placeholder 4">
            <a:extLst>
              <a:ext uri="{FF2B5EF4-FFF2-40B4-BE49-F238E27FC236}">
                <a16:creationId xmlns="" xmlns:a16="http://schemas.microsoft.com/office/drawing/2014/main" id="{E50E8A29-0700-E749-B958-8048A96CB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3DA41C2-A58E-8940-BB4A-990F310CD31B}"/>
              </a:ext>
            </a:extLst>
          </p:cNvPr>
          <p:cNvSpPr>
            <a:spLocks noGrp="1"/>
          </p:cNvSpPr>
          <p:nvPr>
            <p:ph type="sldNum" sz="quarter" idx="12"/>
          </p:nvPr>
        </p:nvSpPr>
        <p:spPr/>
        <p:txBody>
          <a:bodyPr/>
          <a:lstStyle/>
          <a:p>
            <a:fld id="{B9357990-CE55-C94C-86CE-D5CCC8783351}" type="slidenum">
              <a:rPr lang="en-US" smtClean="0"/>
              <a:t>‹#›</a:t>
            </a:fld>
            <a:endParaRPr lang="en-US"/>
          </a:p>
        </p:txBody>
      </p:sp>
    </p:spTree>
    <p:extLst>
      <p:ext uri="{BB962C8B-B14F-4D97-AF65-F5344CB8AC3E}">
        <p14:creationId xmlns:p14="http://schemas.microsoft.com/office/powerpoint/2010/main" val="51441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F01270-EC27-8F4D-A0D2-AC0BD2098B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C2931F-6610-324E-8859-618173B578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8D9F5F7-2C74-5349-A7B8-4B8CDF975CBC}"/>
              </a:ext>
            </a:extLst>
          </p:cNvPr>
          <p:cNvSpPr>
            <a:spLocks noGrp="1"/>
          </p:cNvSpPr>
          <p:nvPr>
            <p:ph type="dt" sz="half" idx="10"/>
          </p:nvPr>
        </p:nvSpPr>
        <p:spPr/>
        <p:txBody>
          <a:bodyPr/>
          <a:lstStyle/>
          <a:p>
            <a:fld id="{0CC0F972-8E18-D242-B8C1-942F56F65D43}" type="datetimeFigureOut">
              <a:rPr lang="en-US" smtClean="0"/>
              <a:t>5/15/18</a:t>
            </a:fld>
            <a:endParaRPr lang="en-US"/>
          </a:p>
        </p:txBody>
      </p:sp>
      <p:sp>
        <p:nvSpPr>
          <p:cNvPr id="5" name="Footer Placeholder 4">
            <a:extLst>
              <a:ext uri="{FF2B5EF4-FFF2-40B4-BE49-F238E27FC236}">
                <a16:creationId xmlns="" xmlns:a16="http://schemas.microsoft.com/office/drawing/2014/main" id="{2124447E-8092-1846-817B-F6350700D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8FD1B90-25F3-164C-A54B-08F76AA63AB7}"/>
              </a:ext>
            </a:extLst>
          </p:cNvPr>
          <p:cNvSpPr>
            <a:spLocks noGrp="1"/>
          </p:cNvSpPr>
          <p:nvPr>
            <p:ph type="sldNum" sz="quarter" idx="12"/>
          </p:nvPr>
        </p:nvSpPr>
        <p:spPr/>
        <p:txBody>
          <a:bodyPr/>
          <a:lstStyle/>
          <a:p>
            <a:fld id="{B9357990-CE55-C94C-86CE-D5CCC8783351}" type="slidenum">
              <a:rPr lang="en-US" smtClean="0"/>
              <a:t>‹#›</a:t>
            </a:fld>
            <a:endParaRPr lang="en-US"/>
          </a:p>
        </p:txBody>
      </p:sp>
    </p:spTree>
    <p:extLst>
      <p:ext uri="{BB962C8B-B14F-4D97-AF65-F5344CB8AC3E}">
        <p14:creationId xmlns:p14="http://schemas.microsoft.com/office/powerpoint/2010/main" val="427270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1FCFCE-8525-A749-AB32-9DF2C27489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0B5B79C-0E34-6D44-973F-D6820D5C4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1525857-F03B-FF4F-8F5F-09542E959DB7}"/>
              </a:ext>
            </a:extLst>
          </p:cNvPr>
          <p:cNvSpPr>
            <a:spLocks noGrp="1"/>
          </p:cNvSpPr>
          <p:nvPr>
            <p:ph type="dt" sz="half" idx="10"/>
          </p:nvPr>
        </p:nvSpPr>
        <p:spPr/>
        <p:txBody>
          <a:bodyPr/>
          <a:lstStyle/>
          <a:p>
            <a:fld id="{0CC0F972-8E18-D242-B8C1-942F56F65D43}" type="datetimeFigureOut">
              <a:rPr lang="en-US" smtClean="0"/>
              <a:t>5/15/18</a:t>
            </a:fld>
            <a:endParaRPr lang="en-US"/>
          </a:p>
        </p:txBody>
      </p:sp>
      <p:sp>
        <p:nvSpPr>
          <p:cNvPr id="5" name="Footer Placeholder 4">
            <a:extLst>
              <a:ext uri="{FF2B5EF4-FFF2-40B4-BE49-F238E27FC236}">
                <a16:creationId xmlns="" xmlns:a16="http://schemas.microsoft.com/office/drawing/2014/main" id="{D9F73176-F5F1-AC4D-BB72-154F1EC71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C6CD1AA-D969-F540-B094-7CCB9F9EE9C6}"/>
              </a:ext>
            </a:extLst>
          </p:cNvPr>
          <p:cNvSpPr>
            <a:spLocks noGrp="1"/>
          </p:cNvSpPr>
          <p:nvPr>
            <p:ph type="sldNum" sz="quarter" idx="12"/>
          </p:nvPr>
        </p:nvSpPr>
        <p:spPr/>
        <p:txBody>
          <a:bodyPr/>
          <a:lstStyle/>
          <a:p>
            <a:fld id="{B9357990-CE55-C94C-86CE-D5CCC8783351}" type="slidenum">
              <a:rPr lang="en-US" smtClean="0"/>
              <a:t>‹#›</a:t>
            </a:fld>
            <a:endParaRPr lang="en-US"/>
          </a:p>
        </p:txBody>
      </p:sp>
    </p:spTree>
    <p:extLst>
      <p:ext uri="{BB962C8B-B14F-4D97-AF65-F5344CB8AC3E}">
        <p14:creationId xmlns:p14="http://schemas.microsoft.com/office/powerpoint/2010/main" val="1466373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63D244-9A02-3C45-86C7-A6F3129ADE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0951CE9-2B2A-7E4F-8E2A-4B3A861C4A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392BB86-94F5-314C-B509-132BEDFE50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398AA1A-B4BB-AE48-A56F-70466C127E95}"/>
              </a:ext>
            </a:extLst>
          </p:cNvPr>
          <p:cNvSpPr>
            <a:spLocks noGrp="1"/>
          </p:cNvSpPr>
          <p:nvPr>
            <p:ph type="dt" sz="half" idx="10"/>
          </p:nvPr>
        </p:nvSpPr>
        <p:spPr/>
        <p:txBody>
          <a:bodyPr/>
          <a:lstStyle/>
          <a:p>
            <a:fld id="{0CC0F972-8E18-D242-B8C1-942F56F65D43}" type="datetimeFigureOut">
              <a:rPr lang="en-US" smtClean="0"/>
              <a:t>5/15/18</a:t>
            </a:fld>
            <a:endParaRPr lang="en-US"/>
          </a:p>
        </p:txBody>
      </p:sp>
      <p:sp>
        <p:nvSpPr>
          <p:cNvPr id="6" name="Footer Placeholder 5">
            <a:extLst>
              <a:ext uri="{FF2B5EF4-FFF2-40B4-BE49-F238E27FC236}">
                <a16:creationId xmlns="" xmlns:a16="http://schemas.microsoft.com/office/drawing/2014/main" id="{9777A1B9-51F4-1443-A60E-F610B992BE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9C05A90-E0B7-F34C-AD19-4D60E51743C6}"/>
              </a:ext>
            </a:extLst>
          </p:cNvPr>
          <p:cNvSpPr>
            <a:spLocks noGrp="1"/>
          </p:cNvSpPr>
          <p:nvPr>
            <p:ph type="sldNum" sz="quarter" idx="12"/>
          </p:nvPr>
        </p:nvSpPr>
        <p:spPr/>
        <p:txBody>
          <a:bodyPr/>
          <a:lstStyle/>
          <a:p>
            <a:fld id="{B9357990-CE55-C94C-86CE-D5CCC8783351}" type="slidenum">
              <a:rPr lang="en-US" smtClean="0"/>
              <a:t>‹#›</a:t>
            </a:fld>
            <a:endParaRPr lang="en-US"/>
          </a:p>
        </p:txBody>
      </p:sp>
    </p:spTree>
    <p:extLst>
      <p:ext uri="{BB962C8B-B14F-4D97-AF65-F5344CB8AC3E}">
        <p14:creationId xmlns:p14="http://schemas.microsoft.com/office/powerpoint/2010/main" val="277466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04A43F-5474-D34E-A27C-1C46E9DE0B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AC81DAE-43CD-3F46-9B7D-5083E41A4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8FC1EE5-F9BF-C146-B6A3-44FFA8A384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C9EE166-115D-7F4F-8D6F-6A06385B2B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FA715A3-FDE8-404A-84E0-4C7D4F7863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628161E-6A3E-0146-9ECD-98C9C0B2538C}"/>
              </a:ext>
            </a:extLst>
          </p:cNvPr>
          <p:cNvSpPr>
            <a:spLocks noGrp="1"/>
          </p:cNvSpPr>
          <p:nvPr>
            <p:ph type="dt" sz="half" idx="10"/>
          </p:nvPr>
        </p:nvSpPr>
        <p:spPr/>
        <p:txBody>
          <a:bodyPr/>
          <a:lstStyle/>
          <a:p>
            <a:fld id="{0CC0F972-8E18-D242-B8C1-942F56F65D43}" type="datetimeFigureOut">
              <a:rPr lang="en-US" smtClean="0"/>
              <a:t>5/15/18</a:t>
            </a:fld>
            <a:endParaRPr lang="en-US"/>
          </a:p>
        </p:txBody>
      </p:sp>
      <p:sp>
        <p:nvSpPr>
          <p:cNvPr id="8" name="Footer Placeholder 7">
            <a:extLst>
              <a:ext uri="{FF2B5EF4-FFF2-40B4-BE49-F238E27FC236}">
                <a16:creationId xmlns="" xmlns:a16="http://schemas.microsoft.com/office/drawing/2014/main" id="{368F2BA7-D641-C74B-BEFA-80BD36F8A2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3479A4A-52D0-CB47-9634-3C6C77440563}"/>
              </a:ext>
            </a:extLst>
          </p:cNvPr>
          <p:cNvSpPr>
            <a:spLocks noGrp="1"/>
          </p:cNvSpPr>
          <p:nvPr>
            <p:ph type="sldNum" sz="quarter" idx="12"/>
          </p:nvPr>
        </p:nvSpPr>
        <p:spPr/>
        <p:txBody>
          <a:bodyPr/>
          <a:lstStyle/>
          <a:p>
            <a:fld id="{B9357990-CE55-C94C-86CE-D5CCC8783351}" type="slidenum">
              <a:rPr lang="en-US" smtClean="0"/>
              <a:t>‹#›</a:t>
            </a:fld>
            <a:endParaRPr lang="en-US"/>
          </a:p>
        </p:txBody>
      </p:sp>
    </p:spTree>
    <p:extLst>
      <p:ext uri="{BB962C8B-B14F-4D97-AF65-F5344CB8AC3E}">
        <p14:creationId xmlns:p14="http://schemas.microsoft.com/office/powerpoint/2010/main" val="156069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24C698-AF1A-9242-9F01-E90E92E7F0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03F6B07-D886-5442-A207-0C8312CB49EF}"/>
              </a:ext>
            </a:extLst>
          </p:cNvPr>
          <p:cNvSpPr>
            <a:spLocks noGrp="1"/>
          </p:cNvSpPr>
          <p:nvPr>
            <p:ph type="dt" sz="half" idx="10"/>
          </p:nvPr>
        </p:nvSpPr>
        <p:spPr/>
        <p:txBody>
          <a:bodyPr/>
          <a:lstStyle/>
          <a:p>
            <a:fld id="{0CC0F972-8E18-D242-B8C1-942F56F65D43}" type="datetimeFigureOut">
              <a:rPr lang="en-US" smtClean="0"/>
              <a:t>5/15/18</a:t>
            </a:fld>
            <a:endParaRPr lang="en-US"/>
          </a:p>
        </p:txBody>
      </p:sp>
      <p:sp>
        <p:nvSpPr>
          <p:cNvPr id="4" name="Footer Placeholder 3">
            <a:extLst>
              <a:ext uri="{FF2B5EF4-FFF2-40B4-BE49-F238E27FC236}">
                <a16:creationId xmlns="" xmlns:a16="http://schemas.microsoft.com/office/drawing/2014/main" id="{4F8B098C-5D8A-644C-B1C7-93C16D37F6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58AFE9F-0E35-2641-99B6-F5BC603CD16F}"/>
              </a:ext>
            </a:extLst>
          </p:cNvPr>
          <p:cNvSpPr>
            <a:spLocks noGrp="1"/>
          </p:cNvSpPr>
          <p:nvPr>
            <p:ph type="sldNum" sz="quarter" idx="12"/>
          </p:nvPr>
        </p:nvSpPr>
        <p:spPr/>
        <p:txBody>
          <a:bodyPr/>
          <a:lstStyle/>
          <a:p>
            <a:fld id="{B9357990-CE55-C94C-86CE-D5CCC8783351}" type="slidenum">
              <a:rPr lang="en-US" smtClean="0"/>
              <a:t>‹#›</a:t>
            </a:fld>
            <a:endParaRPr lang="en-US"/>
          </a:p>
        </p:txBody>
      </p:sp>
    </p:spTree>
    <p:extLst>
      <p:ext uri="{BB962C8B-B14F-4D97-AF65-F5344CB8AC3E}">
        <p14:creationId xmlns:p14="http://schemas.microsoft.com/office/powerpoint/2010/main" val="1981168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E3C6A99-4E28-0649-B7B3-F86F0342632C}"/>
              </a:ext>
            </a:extLst>
          </p:cNvPr>
          <p:cNvSpPr>
            <a:spLocks noGrp="1"/>
          </p:cNvSpPr>
          <p:nvPr>
            <p:ph type="dt" sz="half" idx="10"/>
          </p:nvPr>
        </p:nvSpPr>
        <p:spPr/>
        <p:txBody>
          <a:bodyPr/>
          <a:lstStyle/>
          <a:p>
            <a:fld id="{0CC0F972-8E18-D242-B8C1-942F56F65D43}" type="datetimeFigureOut">
              <a:rPr lang="en-US" smtClean="0"/>
              <a:t>5/15/18</a:t>
            </a:fld>
            <a:endParaRPr lang="en-US"/>
          </a:p>
        </p:txBody>
      </p:sp>
      <p:sp>
        <p:nvSpPr>
          <p:cNvPr id="3" name="Footer Placeholder 2">
            <a:extLst>
              <a:ext uri="{FF2B5EF4-FFF2-40B4-BE49-F238E27FC236}">
                <a16:creationId xmlns="" xmlns:a16="http://schemas.microsoft.com/office/drawing/2014/main" id="{7DD48DCB-248F-DB40-87DE-BD9E1429B3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6DB1538-4AB9-F246-8D10-397417032002}"/>
              </a:ext>
            </a:extLst>
          </p:cNvPr>
          <p:cNvSpPr>
            <a:spLocks noGrp="1"/>
          </p:cNvSpPr>
          <p:nvPr>
            <p:ph type="sldNum" sz="quarter" idx="12"/>
          </p:nvPr>
        </p:nvSpPr>
        <p:spPr/>
        <p:txBody>
          <a:bodyPr/>
          <a:lstStyle/>
          <a:p>
            <a:fld id="{B9357990-CE55-C94C-86CE-D5CCC8783351}" type="slidenum">
              <a:rPr lang="en-US" smtClean="0"/>
              <a:t>‹#›</a:t>
            </a:fld>
            <a:endParaRPr lang="en-US"/>
          </a:p>
        </p:txBody>
      </p:sp>
    </p:spTree>
    <p:extLst>
      <p:ext uri="{BB962C8B-B14F-4D97-AF65-F5344CB8AC3E}">
        <p14:creationId xmlns:p14="http://schemas.microsoft.com/office/powerpoint/2010/main" val="1789760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4810E2-790D-8540-96F2-DD35A62B1E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48CA617-D2CC-D245-9F21-FD7D8D5D18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0F786D9-8403-9942-9EC7-FA8C85305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7345828-8BAF-6C43-AD62-95056D08CB6B}"/>
              </a:ext>
            </a:extLst>
          </p:cNvPr>
          <p:cNvSpPr>
            <a:spLocks noGrp="1"/>
          </p:cNvSpPr>
          <p:nvPr>
            <p:ph type="dt" sz="half" idx="10"/>
          </p:nvPr>
        </p:nvSpPr>
        <p:spPr/>
        <p:txBody>
          <a:bodyPr/>
          <a:lstStyle/>
          <a:p>
            <a:fld id="{0CC0F972-8E18-D242-B8C1-942F56F65D43}" type="datetimeFigureOut">
              <a:rPr lang="en-US" smtClean="0"/>
              <a:t>5/15/18</a:t>
            </a:fld>
            <a:endParaRPr lang="en-US"/>
          </a:p>
        </p:txBody>
      </p:sp>
      <p:sp>
        <p:nvSpPr>
          <p:cNvPr id="6" name="Footer Placeholder 5">
            <a:extLst>
              <a:ext uri="{FF2B5EF4-FFF2-40B4-BE49-F238E27FC236}">
                <a16:creationId xmlns="" xmlns:a16="http://schemas.microsoft.com/office/drawing/2014/main" id="{1DA46E19-7F65-2843-AB85-613867ED1E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9F67EC2-9F21-464A-BE4B-153EFD41BE88}"/>
              </a:ext>
            </a:extLst>
          </p:cNvPr>
          <p:cNvSpPr>
            <a:spLocks noGrp="1"/>
          </p:cNvSpPr>
          <p:nvPr>
            <p:ph type="sldNum" sz="quarter" idx="12"/>
          </p:nvPr>
        </p:nvSpPr>
        <p:spPr/>
        <p:txBody>
          <a:bodyPr/>
          <a:lstStyle/>
          <a:p>
            <a:fld id="{B9357990-CE55-C94C-86CE-D5CCC8783351}" type="slidenum">
              <a:rPr lang="en-US" smtClean="0"/>
              <a:t>‹#›</a:t>
            </a:fld>
            <a:endParaRPr lang="en-US"/>
          </a:p>
        </p:txBody>
      </p:sp>
    </p:spTree>
    <p:extLst>
      <p:ext uri="{BB962C8B-B14F-4D97-AF65-F5344CB8AC3E}">
        <p14:creationId xmlns:p14="http://schemas.microsoft.com/office/powerpoint/2010/main" val="276460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C515E0-E2AB-C341-B8C5-90A36939E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7D427E0-1C56-B84A-92B4-CA971220EC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99FD2A3-C9EC-354F-89E0-A70BD1CE4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DF7A513-6EF7-254B-B93B-3DEDCC9E003D}"/>
              </a:ext>
            </a:extLst>
          </p:cNvPr>
          <p:cNvSpPr>
            <a:spLocks noGrp="1"/>
          </p:cNvSpPr>
          <p:nvPr>
            <p:ph type="dt" sz="half" idx="10"/>
          </p:nvPr>
        </p:nvSpPr>
        <p:spPr/>
        <p:txBody>
          <a:bodyPr/>
          <a:lstStyle/>
          <a:p>
            <a:fld id="{0CC0F972-8E18-D242-B8C1-942F56F65D43}" type="datetimeFigureOut">
              <a:rPr lang="en-US" smtClean="0"/>
              <a:t>5/15/18</a:t>
            </a:fld>
            <a:endParaRPr lang="en-US"/>
          </a:p>
        </p:txBody>
      </p:sp>
      <p:sp>
        <p:nvSpPr>
          <p:cNvPr id="6" name="Footer Placeholder 5">
            <a:extLst>
              <a:ext uri="{FF2B5EF4-FFF2-40B4-BE49-F238E27FC236}">
                <a16:creationId xmlns="" xmlns:a16="http://schemas.microsoft.com/office/drawing/2014/main" id="{13568F2A-721C-0744-8E6D-AB623E8BF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05FD907-7E04-E740-A8AE-2020D96F383A}"/>
              </a:ext>
            </a:extLst>
          </p:cNvPr>
          <p:cNvSpPr>
            <a:spLocks noGrp="1"/>
          </p:cNvSpPr>
          <p:nvPr>
            <p:ph type="sldNum" sz="quarter" idx="12"/>
          </p:nvPr>
        </p:nvSpPr>
        <p:spPr/>
        <p:txBody>
          <a:bodyPr/>
          <a:lstStyle/>
          <a:p>
            <a:fld id="{B9357990-CE55-C94C-86CE-D5CCC8783351}" type="slidenum">
              <a:rPr lang="en-US" smtClean="0"/>
              <a:t>‹#›</a:t>
            </a:fld>
            <a:endParaRPr lang="en-US"/>
          </a:p>
        </p:txBody>
      </p:sp>
    </p:spTree>
    <p:extLst>
      <p:ext uri="{BB962C8B-B14F-4D97-AF65-F5344CB8AC3E}">
        <p14:creationId xmlns:p14="http://schemas.microsoft.com/office/powerpoint/2010/main" val="27284903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16x9-Background_1.jpg"/>
          <p:cNvPicPr>
            <a:picLocks noChangeAspect="1"/>
          </p:cNvPicPr>
          <p:nvPr userDrawn="1"/>
        </p:nvPicPr>
        <p:blipFill>
          <a:blip r:embed="rId13">
            <a:alphaModFix amt="75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Placeholder 1">
            <a:extLst>
              <a:ext uri="{FF2B5EF4-FFF2-40B4-BE49-F238E27FC236}">
                <a16:creationId xmlns="" xmlns:a16="http://schemas.microsoft.com/office/drawing/2014/main" id="{80B1ED03-4051-D34B-A480-9781BBF9CD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58CB509D-C76C-F54B-965F-7A46408558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D6B212A3-B488-BE45-8266-179ED98238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0F972-8E18-D242-B8C1-942F56F65D43}" type="datetimeFigureOut">
              <a:rPr lang="en-US" smtClean="0"/>
              <a:t>5/15/18</a:t>
            </a:fld>
            <a:endParaRPr lang="en-US"/>
          </a:p>
        </p:txBody>
      </p:sp>
      <p:sp>
        <p:nvSpPr>
          <p:cNvPr id="5" name="Footer Placeholder 4">
            <a:extLst>
              <a:ext uri="{FF2B5EF4-FFF2-40B4-BE49-F238E27FC236}">
                <a16:creationId xmlns="" xmlns:a16="http://schemas.microsoft.com/office/drawing/2014/main" id="{F67B7215-4985-6540-A3F0-062E345947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550E821-C0D0-884B-80B9-307D029CE5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57990-CE55-C94C-86CE-D5CCC8783351}" type="slidenum">
              <a:rPr lang="en-US" smtClean="0"/>
              <a:t>‹#›</a:t>
            </a:fld>
            <a:endParaRPr lang="en-US"/>
          </a:p>
        </p:txBody>
      </p:sp>
    </p:spTree>
    <p:extLst>
      <p:ext uri="{BB962C8B-B14F-4D97-AF65-F5344CB8AC3E}">
        <p14:creationId xmlns:p14="http://schemas.microsoft.com/office/powerpoint/2010/main" val="5565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Open Sans"/>
          <a:ea typeface="+mn-ea"/>
          <a:cs typeface="Open 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Open Sans"/>
          <a:ea typeface="+mn-ea"/>
          <a:cs typeface="Open 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Open Sans"/>
          <a:ea typeface="+mn-ea"/>
          <a:cs typeface="Open 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Open Sans"/>
          <a:ea typeface="+mn-ea"/>
          <a:cs typeface="Open 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Open Sans"/>
          <a:ea typeface="+mn-ea"/>
          <a:cs typeface="Open 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87200-A015-B245-AF8A-91ECE8338E59}"/>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5050A787-9778-7847-A3F6-7C293F08962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414477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p:txBody>
          <a:bodyPr>
            <a:noAutofit/>
          </a:bodyPr>
          <a:lstStyle/>
          <a:p>
            <a:pPr marL="0" indent="0">
              <a:buNone/>
            </a:pPr>
            <a:r>
              <a:rPr lang="en-US" i="1" dirty="0">
                <a:solidFill>
                  <a:schemeClr val="bg1"/>
                </a:solidFill>
              </a:rPr>
              <a:t>Therefore, I urge you, brothers and sisters, in view of God’s mercy, to offer your bodies as a living sacrifice, holy and pleasing to God—this is your true and proper worship. </a:t>
            </a:r>
          </a:p>
          <a:p>
            <a:pPr marL="0" indent="0">
              <a:buNone/>
            </a:pPr>
            <a:r>
              <a:rPr lang="en-US" i="1" dirty="0">
                <a:solidFill>
                  <a:schemeClr val="bg1"/>
                </a:solidFill>
              </a:rPr>
              <a:t>Do not </a:t>
            </a:r>
            <a:r>
              <a:rPr lang="en-US" i="1" dirty="0">
                <a:solidFill>
                  <a:srgbClr val="FFC000"/>
                </a:solidFill>
              </a:rPr>
              <a:t>conform to the pattern </a:t>
            </a:r>
            <a:r>
              <a:rPr lang="en-US" i="1" dirty="0">
                <a:solidFill>
                  <a:schemeClr val="bg1"/>
                </a:solidFill>
              </a:rPr>
              <a:t>of this world, but be transformed by the renewing of your mind. Then you will be able to test and approve what God’s will is—his good, pleasing and perfect will.</a:t>
            </a:r>
          </a:p>
          <a:p>
            <a:pPr marL="0" indent="0">
              <a:buNone/>
            </a:pPr>
            <a:endParaRPr lang="en-US" i="1" dirty="0">
              <a:solidFill>
                <a:schemeClr val="bg1"/>
              </a:solidFill>
            </a:endParaRPr>
          </a:p>
          <a:p>
            <a:pPr marL="0" indent="0">
              <a:buNone/>
            </a:pPr>
            <a:r>
              <a:rPr lang="en-US" b="1" dirty="0">
                <a:solidFill>
                  <a:srgbClr val="FFC000"/>
                </a:solidFill>
              </a:rPr>
              <a:t>conform to the pattern </a:t>
            </a:r>
            <a:r>
              <a:rPr lang="en-US" dirty="0">
                <a:solidFill>
                  <a:schemeClr val="bg1"/>
                </a:solidFill>
              </a:rPr>
              <a:t>– “</a:t>
            </a:r>
            <a:r>
              <a:rPr lang="en-US" dirty="0" err="1">
                <a:solidFill>
                  <a:schemeClr val="bg1"/>
                </a:solidFill>
              </a:rPr>
              <a:t>suschématizó</a:t>
            </a:r>
            <a:r>
              <a:rPr lang="en-US" dirty="0">
                <a:solidFill>
                  <a:schemeClr val="bg1"/>
                </a:solidFill>
              </a:rPr>
              <a:t>” - assuming a similar </a:t>
            </a:r>
            <a:r>
              <a:rPr lang="en-US" i="1" dirty="0">
                <a:solidFill>
                  <a:schemeClr val="bg1"/>
                </a:solidFill>
              </a:rPr>
              <a:t>outward</a:t>
            </a:r>
            <a:r>
              <a:rPr lang="en-US" dirty="0">
                <a:solidFill>
                  <a:schemeClr val="bg1"/>
                </a:solidFill>
              </a:rPr>
              <a:t> form or expression by following the same </a:t>
            </a:r>
            <a:r>
              <a:rPr lang="en-US" i="1" dirty="0">
                <a:solidFill>
                  <a:schemeClr val="bg1"/>
                </a:solidFill>
              </a:rPr>
              <a:t>pattern</a:t>
            </a:r>
            <a:r>
              <a:rPr lang="en-US" dirty="0">
                <a:solidFill>
                  <a:schemeClr val="bg1"/>
                </a:solidFill>
              </a:rPr>
              <a:t> (model, mold) (</a:t>
            </a:r>
            <a:r>
              <a:rPr lang="en-US" dirty="0">
                <a:solidFill>
                  <a:srgbClr val="FFC000"/>
                </a:solidFill>
              </a:rPr>
              <a:t>1X</a:t>
            </a:r>
            <a:r>
              <a:rPr lang="en-US" dirty="0">
                <a:solidFill>
                  <a:schemeClr val="bg1"/>
                </a:solidFill>
              </a:rPr>
              <a:t> in NT)</a:t>
            </a: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40872152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p:txBody>
          <a:bodyPr>
            <a:normAutofit/>
          </a:bodyPr>
          <a:lstStyle/>
          <a:p>
            <a:pPr marL="0" indent="0">
              <a:buNone/>
            </a:pPr>
            <a:r>
              <a:rPr lang="en-US" i="1" dirty="0">
                <a:solidFill>
                  <a:schemeClr val="bg1"/>
                </a:solidFill>
              </a:rPr>
              <a:t>Therefore, I urge you, brothers and sisters, in view of God’s mercy, to offer your bodies as a living sacrifice, holy and pleasing to God—this is your true and proper worship. </a:t>
            </a:r>
          </a:p>
          <a:p>
            <a:pPr marL="0" indent="0">
              <a:buNone/>
            </a:pPr>
            <a:r>
              <a:rPr lang="en-US" i="1" dirty="0">
                <a:solidFill>
                  <a:schemeClr val="bg1"/>
                </a:solidFill>
              </a:rPr>
              <a:t>Do not conform to the pattern of </a:t>
            </a:r>
            <a:r>
              <a:rPr lang="en-US" i="1" dirty="0">
                <a:solidFill>
                  <a:srgbClr val="FFC000"/>
                </a:solidFill>
              </a:rPr>
              <a:t>this world</a:t>
            </a:r>
            <a:r>
              <a:rPr lang="en-US" i="1" dirty="0">
                <a:solidFill>
                  <a:schemeClr val="bg1"/>
                </a:solidFill>
              </a:rPr>
              <a:t>, but be transformed by the renewing of your mind. Then you will be able to test and approve what God’s will is—his good, pleasing and perfect will.</a:t>
            </a:r>
          </a:p>
          <a:p>
            <a:pPr marL="0" indent="0">
              <a:buNone/>
            </a:pPr>
            <a:endParaRPr lang="en-US" i="1" dirty="0">
              <a:solidFill>
                <a:schemeClr val="bg1"/>
              </a:solidFill>
            </a:endParaRPr>
          </a:p>
          <a:p>
            <a:pPr marL="0" indent="0">
              <a:buNone/>
            </a:pPr>
            <a:r>
              <a:rPr lang="en-US" b="1" dirty="0">
                <a:solidFill>
                  <a:srgbClr val="FFC000"/>
                </a:solidFill>
              </a:rPr>
              <a:t>this world </a:t>
            </a:r>
            <a:r>
              <a:rPr lang="en-US" dirty="0">
                <a:solidFill>
                  <a:schemeClr val="bg1"/>
                </a:solidFill>
              </a:rPr>
              <a:t>– “</a:t>
            </a:r>
            <a:r>
              <a:rPr lang="en-US" dirty="0" err="1">
                <a:solidFill>
                  <a:schemeClr val="bg1"/>
                </a:solidFill>
              </a:rPr>
              <a:t>aion</a:t>
            </a:r>
            <a:r>
              <a:rPr lang="en-US" dirty="0">
                <a:solidFill>
                  <a:schemeClr val="bg1"/>
                </a:solidFill>
              </a:rPr>
              <a:t>” the age you live in </a:t>
            </a:r>
          </a:p>
          <a:p>
            <a:pPr marL="0" indent="0">
              <a:buNone/>
            </a:pP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15783571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p:txBody>
          <a:bodyPr>
            <a:normAutofit/>
          </a:bodyPr>
          <a:lstStyle/>
          <a:p>
            <a:pPr marL="0" indent="0">
              <a:buNone/>
            </a:pPr>
            <a:r>
              <a:rPr lang="en-US" i="1" dirty="0">
                <a:solidFill>
                  <a:schemeClr val="bg1"/>
                </a:solidFill>
              </a:rPr>
              <a:t>Therefore, I urge you, brothers and sisters, in view of God’s mercy, to offer your bodies as a living sacrifice, holy and pleasing to God—this is your true and proper worship. </a:t>
            </a:r>
          </a:p>
          <a:p>
            <a:pPr marL="0" indent="0">
              <a:buNone/>
            </a:pPr>
            <a:r>
              <a:rPr lang="en-US" i="1" dirty="0">
                <a:solidFill>
                  <a:schemeClr val="bg1"/>
                </a:solidFill>
              </a:rPr>
              <a:t>Do not conform to the pattern of this world, but </a:t>
            </a:r>
            <a:r>
              <a:rPr lang="en-US" i="1" dirty="0">
                <a:solidFill>
                  <a:srgbClr val="FFC000"/>
                </a:solidFill>
              </a:rPr>
              <a:t>be transformed </a:t>
            </a:r>
            <a:r>
              <a:rPr lang="en-US" i="1" dirty="0">
                <a:solidFill>
                  <a:schemeClr val="bg1"/>
                </a:solidFill>
              </a:rPr>
              <a:t>by the renewing of your mind. Then you will be able to test and approve what God’s will is—his good, pleasing and perfect will.</a:t>
            </a:r>
          </a:p>
          <a:p>
            <a:pPr marL="0" indent="0">
              <a:buNone/>
            </a:pPr>
            <a:endParaRPr lang="en-US" i="1" dirty="0">
              <a:solidFill>
                <a:schemeClr val="bg1"/>
              </a:solidFill>
            </a:endParaRPr>
          </a:p>
          <a:p>
            <a:pPr marL="0" indent="0">
              <a:buNone/>
            </a:pPr>
            <a:r>
              <a:rPr lang="en-US" b="1" dirty="0">
                <a:solidFill>
                  <a:srgbClr val="FFC000"/>
                </a:solidFill>
              </a:rPr>
              <a:t>be transformed</a:t>
            </a:r>
            <a:r>
              <a:rPr lang="en-US" dirty="0">
                <a:solidFill>
                  <a:srgbClr val="FFC000"/>
                </a:solidFill>
              </a:rPr>
              <a:t> </a:t>
            </a:r>
            <a:r>
              <a:rPr lang="en-US" dirty="0">
                <a:solidFill>
                  <a:schemeClr val="bg1"/>
                </a:solidFill>
              </a:rPr>
              <a:t>– “</a:t>
            </a:r>
            <a:r>
              <a:rPr lang="en-US" dirty="0" err="1">
                <a:solidFill>
                  <a:schemeClr val="bg1"/>
                </a:solidFill>
              </a:rPr>
              <a:t>metamorphoó</a:t>
            </a:r>
            <a:r>
              <a:rPr lang="en-US" dirty="0">
                <a:solidFill>
                  <a:schemeClr val="bg1"/>
                </a:solidFill>
              </a:rPr>
              <a:t>”, "changing form in keeping with inner reality – properly, transformed after being with; transfigured (</a:t>
            </a:r>
            <a:r>
              <a:rPr lang="en-US" dirty="0">
                <a:solidFill>
                  <a:srgbClr val="FFC000"/>
                </a:solidFill>
              </a:rPr>
              <a:t>4X</a:t>
            </a:r>
            <a:r>
              <a:rPr lang="en-US" dirty="0">
                <a:solidFill>
                  <a:schemeClr val="bg1"/>
                </a:solidFill>
              </a:rPr>
              <a:t> in NT)</a:t>
            </a: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18569709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p:txBody>
          <a:bodyPr>
            <a:normAutofit/>
          </a:bodyPr>
          <a:lstStyle/>
          <a:p>
            <a:pPr marL="0" indent="0">
              <a:buNone/>
            </a:pPr>
            <a:r>
              <a:rPr lang="en-US" i="1" dirty="0">
                <a:solidFill>
                  <a:schemeClr val="bg1"/>
                </a:solidFill>
              </a:rPr>
              <a:t>Therefore, I urge you, brothers and sisters, in view of God’s mercy, to offer your bodies as a living sacrifice, holy and pleasing to God—this is your true and proper worship. </a:t>
            </a:r>
          </a:p>
          <a:p>
            <a:pPr marL="0" indent="0">
              <a:buNone/>
            </a:pPr>
            <a:r>
              <a:rPr lang="en-US" i="1" dirty="0">
                <a:solidFill>
                  <a:schemeClr val="bg1"/>
                </a:solidFill>
              </a:rPr>
              <a:t>Do not conform to the pattern of this world, but be transformed by the </a:t>
            </a:r>
            <a:r>
              <a:rPr lang="en-US" i="1" dirty="0">
                <a:solidFill>
                  <a:srgbClr val="FFC000"/>
                </a:solidFill>
              </a:rPr>
              <a:t>renewing</a:t>
            </a:r>
            <a:r>
              <a:rPr lang="en-US" i="1" dirty="0">
                <a:solidFill>
                  <a:schemeClr val="bg1"/>
                </a:solidFill>
              </a:rPr>
              <a:t> of your mind. Then you will be able to test and approve what God’s will is—his good, pleasing and perfect will.</a:t>
            </a:r>
          </a:p>
          <a:p>
            <a:pPr marL="0" indent="0">
              <a:buNone/>
            </a:pPr>
            <a:endParaRPr lang="en-US" i="1" dirty="0">
              <a:solidFill>
                <a:schemeClr val="bg1"/>
              </a:solidFill>
            </a:endParaRPr>
          </a:p>
          <a:p>
            <a:pPr marL="0" indent="0">
              <a:buNone/>
            </a:pPr>
            <a:r>
              <a:rPr lang="en-US" b="1" dirty="0">
                <a:solidFill>
                  <a:srgbClr val="FFC000"/>
                </a:solidFill>
              </a:rPr>
              <a:t>renewing</a:t>
            </a:r>
            <a:r>
              <a:rPr lang="en-US" b="1" dirty="0">
                <a:solidFill>
                  <a:schemeClr val="bg1"/>
                </a:solidFill>
              </a:rPr>
              <a:t> </a:t>
            </a:r>
            <a:r>
              <a:rPr lang="en-US" dirty="0">
                <a:solidFill>
                  <a:schemeClr val="bg1"/>
                </a:solidFill>
              </a:rPr>
              <a:t>– “</a:t>
            </a:r>
            <a:r>
              <a:rPr lang="en-US" dirty="0" err="1">
                <a:solidFill>
                  <a:schemeClr val="bg1"/>
                </a:solidFill>
              </a:rPr>
              <a:t>anakainōsei</a:t>
            </a:r>
            <a:r>
              <a:rPr lang="en-US" dirty="0">
                <a:solidFill>
                  <a:schemeClr val="bg1"/>
                </a:solidFill>
              </a:rPr>
              <a:t>” -make fresh, new, a new development; a renewal, achieved by God's power. (</a:t>
            </a:r>
            <a:r>
              <a:rPr lang="en-US" dirty="0">
                <a:solidFill>
                  <a:srgbClr val="FFC000"/>
                </a:solidFill>
              </a:rPr>
              <a:t>1X</a:t>
            </a:r>
            <a:r>
              <a:rPr lang="en-US" dirty="0">
                <a:solidFill>
                  <a:schemeClr val="bg1"/>
                </a:solidFill>
              </a:rPr>
              <a:t> in NT)</a:t>
            </a: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25771247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p:txBody>
          <a:bodyPr>
            <a:noAutofit/>
          </a:bodyPr>
          <a:lstStyle/>
          <a:p>
            <a:pPr marL="0" indent="0">
              <a:buNone/>
            </a:pPr>
            <a:r>
              <a:rPr lang="en-US" i="1" dirty="0">
                <a:solidFill>
                  <a:schemeClr val="bg1"/>
                </a:solidFill>
              </a:rPr>
              <a:t>Therefore, I urge you, brothers and sisters, in view of God’s mercy, to offer your bodies as a living sacrifice, holy and pleasing to God—this is your true and proper worship. </a:t>
            </a:r>
          </a:p>
          <a:p>
            <a:pPr marL="0" indent="0">
              <a:buNone/>
            </a:pPr>
            <a:r>
              <a:rPr lang="en-US" i="1" dirty="0">
                <a:solidFill>
                  <a:schemeClr val="bg1"/>
                </a:solidFill>
              </a:rPr>
              <a:t>Do not conform to the pattern of this world, but be transformed by the renewing of your mind. Then you will be able to </a:t>
            </a:r>
            <a:r>
              <a:rPr lang="en-US" i="1" dirty="0">
                <a:solidFill>
                  <a:srgbClr val="FFC000"/>
                </a:solidFill>
              </a:rPr>
              <a:t>test and approve </a:t>
            </a:r>
            <a:r>
              <a:rPr lang="en-US" i="1" dirty="0">
                <a:solidFill>
                  <a:schemeClr val="bg1"/>
                </a:solidFill>
              </a:rPr>
              <a:t>what God’s will is—his good, pleasing and perfect will</a:t>
            </a:r>
            <a:r>
              <a:rPr lang="en-US" i="1" dirty="0" smtClean="0">
                <a:solidFill>
                  <a:schemeClr val="bg1"/>
                </a:solidFill>
              </a:rPr>
              <a:t>.</a:t>
            </a:r>
            <a:endParaRPr lang="en-US" i="1" dirty="0">
              <a:solidFill>
                <a:schemeClr val="bg1"/>
              </a:solidFill>
            </a:endParaRPr>
          </a:p>
          <a:p>
            <a:pPr marL="0" indent="0">
              <a:buNone/>
            </a:pPr>
            <a:endParaRPr lang="en-US" sz="2400" b="1" dirty="0" smtClean="0">
              <a:solidFill>
                <a:srgbClr val="FFC000"/>
              </a:solidFill>
            </a:endParaRPr>
          </a:p>
          <a:p>
            <a:pPr marL="0" indent="0">
              <a:buNone/>
            </a:pPr>
            <a:r>
              <a:rPr lang="en-US" sz="2400" b="1" dirty="0" smtClean="0">
                <a:solidFill>
                  <a:srgbClr val="FFC000"/>
                </a:solidFill>
              </a:rPr>
              <a:t>test </a:t>
            </a:r>
            <a:r>
              <a:rPr lang="en-US" sz="2400" b="1" dirty="0">
                <a:solidFill>
                  <a:srgbClr val="FFC000"/>
                </a:solidFill>
              </a:rPr>
              <a:t>and approve </a:t>
            </a:r>
            <a:r>
              <a:rPr lang="en-US" sz="2400" dirty="0">
                <a:solidFill>
                  <a:schemeClr val="bg1"/>
                </a:solidFill>
              </a:rPr>
              <a:t>– “</a:t>
            </a:r>
            <a:r>
              <a:rPr lang="en-US" sz="2400" dirty="0" err="1">
                <a:solidFill>
                  <a:schemeClr val="bg1"/>
                </a:solidFill>
              </a:rPr>
              <a:t>dokimazo</a:t>
            </a:r>
            <a:r>
              <a:rPr lang="en-US" sz="2400" dirty="0">
                <a:solidFill>
                  <a:schemeClr val="bg1"/>
                </a:solidFill>
              </a:rPr>
              <a:t>” I put to the test, prove, examine; I distinguish by testing, approve after testing. </a:t>
            </a:r>
            <a:r>
              <a:rPr lang="en-US" sz="2400" dirty="0" err="1">
                <a:solidFill>
                  <a:schemeClr val="bg1"/>
                </a:solidFill>
              </a:rPr>
              <a:t>Dokimazo</a:t>
            </a:r>
            <a:r>
              <a:rPr lang="en-US" sz="2400" dirty="0">
                <a:solidFill>
                  <a:schemeClr val="bg1"/>
                </a:solidFill>
              </a:rPr>
              <a:t> is done to </a:t>
            </a:r>
            <a:r>
              <a:rPr lang="en-US" sz="2400" i="1" dirty="0">
                <a:solidFill>
                  <a:schemeClr val="bg1"/>
                </a:solidFill>
              </a:rPr>
              <a:t>demonstrate</a:t>
            </a:r>
            <a:r>
              <a:rPr lang="en-US" sz="2400" dirty="0">
                <a:solidFill>
                  <a:schemeClr val="bg1"/>
                </a:solidFill>
              </a:rPr>
              <a:t> what is </a:t>
            </a:r>
            <a:r>
              <a:rPr lang="en-US" sz="2400" i="1" dirty="0">
                <a:solidFill>
                  <a:schemeClr val="bg1"/>
                </a:solidFill>
              </a:rPr>
              <a:t>good</a:t>
            </a:r>
            <a:r>
              <a:rPr lang="en-US" sz="2400" dirty="0">
                <a:solidFill>
                  <a:schemeClr val="bg1"/>
                </a:solidFill>
              </a:rPr>
              <a:t>, i.e. </a:t>
            </a:r>
            <a:r>
              <a:rPr lang="en-US" sz="2400" i="1" dirty="0">
                <a:solidFill>
                  <a:schemeClr val="bg1"/>
                </a:solidFill>
              </a:rPr>
              <a:t>passes the necessary test</a:t>
            </a:r>
            <a:r>
              <a:rPr lang="en-US" sz="2400" dirty="0">
                <a:solidFill>
                  <a:schemeClr val="bg1"/>
                </a:solidFill>
              </a:rPr>
              <a:t>. It does </a:t>
            </a:r>
            <a:r>
              <a:rPr lang="en-US" sz="2400" i="1" dirty="0">
                <a:solidFill>
                  <a:schemeClr val="bg1"/>
                </a:solidFill>
              </a:rPr>
              <a:t>not</a:t>
            </a:r>
            <a:r>
              <a:rPr lang="en-US" sz="2400" dirty="0">
                <a:solidFill>
                  <a:schemeClr val="bg1"/>
                </a:solidFill>
              </a:rPr>
              <a:t> focus on</a:t>
            </a:r>
            <a:r>
              <a:rPr lang="en-US" sz="2400" i="1" dirty="0">
                <a:solidFill>
                  <a:schemeClr val="bg1"/>
                </a:solidFill>
              </a:rPr>
              <a:t> disproving</a:t>
            </a:r>
            <a:r>
              <a:rPr lang="en-US" sz="2400" dirty="0">
                <a:solidFill>
                  <a:schemeClr val="bg1"/>
                </a:solidFill>
              </a:rPr>
              <a:t> something (i.e. to show it is </a:t>
            </a:r>
            <a:r>
              <a:rPr lang="en-US" sz="2400" i="1" dirty="0">
                <a:solidFill>
                  <a:schemeClr val="bg1"/>
                </a:solidFill>
              </a:rPr>
              <a:t>bad</a:t>
            </a:r>
            <a:r>
              <a:rPr lang="en-US" sz="2400" dirty="0">
                <a:solidFill>
                  <a:schemeClr val="bg1"/>
                </a:solidFill>
              </a:rPr>
              <a:t>). (22X in NT)</a:t>
            </a: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21113189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rmAutofit/>
          </a:bodyPr>
          <a:lstStyle/>
          <a:p>
            <a:pPr marL="0" indent="0">
              <a:buNone/>
            </a:pPr>
            <a:r>
              <a:rPr lang="en-US" sz="3200" b="1" dirty="0">
                <a:solidFill>
                  <a:schemeClr val="bg1"/>
                </a:solidFill>
              </a:rPr>
              <a:t>Two key questions:</a:t>
            </a:r>
            <a:endParaRPr lang="en-US" sz="3200" dirty="0">
              <a:solidFill>
                <a:schemeClr val="bg1"/>
              </a:solidFill>
            </a:endParaRPr>
          </a:p>
          <a:p>
            <a:pPr marL="0" indent="0">
              <a:buNone/>
            </a:pPr>
            <a:r>
              <a:rPr lang="en-US" sz="3200" dirty="0">
                <a:solidFill>
                  <a:schemeClr val="bg1"/>
                </a:solidFill>
              </a:rPr>
              <a:t> 	</a:t>
            </a:r>
            <a:r>
              <a:rPr lang="en-US" dirty="0">
                <a:solidFill>
                  <a:schemeClr val="bg1"/>
                </a:solidFill>
              </a:rPr>
              <a:t>1. How does the world squeeze you into its mold? 	</a:t>
            </a:r>
            <a:r>
              <a:rPr lang="en-US" dirty="0" smtClean="0">
                <a:solidFill>
                  <a:schemeClr val="bg1"/>
                </a:solidFill>
              </a:rPr>
              <a:t>		(</a:t>
            </a:r>
            <a:r>
              <a:rPr lang="en-US" dirty="0" err="1">
                <a:solidFill>
                  <a:schemeClr val="bg1"/>
                </a:solidFill>
              </a:rPr>
              <a:t>suschematizo</a:t>
            </a:r>
            <a:r>
              <a:rPr lang="en-US" dirty="0">
                <a:solidFill>
                  <a:schemeClr val="bg1"/>
                </a:solidFill>
              </a:rPr>
              <a:t>)</a:t>
            </a:r>
          </a:p>
          <a:p>
            <a:pPr marL="0" indent="0">
              <a:buNone/>
            </a:pPr>
            <a:r>
              <a:rPr lang="en-US" dirty="0">
                <a:solidFill>
                  <a:schemeClr val="bg1"/>
                </a:solidFill>
              </a:rPr>
              <a:t> </a:t>
            </a:r>
          </a:p>
          <a:p>
            <a:pPr marL="0" indent="0">
              <a:buNone/>
            </a:pPr>
            <a:r>
              <a:rPr lang="en-US" dirty="0">
                <a:solidFill>
                  <a:schemeClr val="bg1"/>
                </a:solidFill>
              </a:rPr>
              <a:t>	</a:t>
            </a:r>
          </a:p>
          <a:p>
            <a:pPr marL="0" indent="0">
              <a:buNone/>
            </a:pPr>
            <a:r>
              <a:rPr lang="en-US" b="1" dirty="0">
                <a:solidFill>
                  <a:schemeClr val="bg1"/>
                </a:solidFill>
              </a:rPr>
              <a:t> </a:t>
            </a:r>
            <a:endParaRPr lang="en-US" dirty="0">
              <a:solidFill>
                <a:schemeClr val="bg1"/>
              </a:solidFill>
            </a:endParaRPr>
          </a:p>
          <a:p>
            <a:pPr marL="0" indent="0">
              <a:buNone/>
            </a:pPr>
            <a:r>
              <a:rPr lang="en-US" dirty="0">
                <a:solidFill>
                  <a:schemeClr val="bg1"/>
                </a:solidFill>
              </a:rPr>
              <a:t>	</a:t>
            </a: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12883307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rmAutofit/>
          </a:bodyPr>
          <a:lstStyle/>
          <a:p>
            <a:pPr marL="0" indent="0">
              <a:buNone/>
            </a:pPr>
            <a:r>
              <a:rPr lang="en-US" sz="3500" b="1" dirty="0">
                <a:solidFill>
                  <a:schemeClr val="bg1"/>
                </a:solidFill>
              </a:rPr>
              <a:t>Two key questions:</a:t>
            </a:r>
            <a:endParaRPr lang="en-US" sz="3500" dirty="0">
              <a:solidFill>
                <a:schemeClr val="bg1"/>
              </a:solidFill>
            </a:endParaRPr>
          </a:p>
          <a:p>
            <a:pPr marL="0" indent="0">
              <a:buNone/>
            </a:pPr>
            <a:r>
              <a:rPr lang="en-US" sz="2200" dirty="0">
                <a:solidFill>
                  <a:schemeClr val="bg1"/>
                </a:solidFill>
              </a:rPr>
              <a:t> 	1. How does the world squeeze you into its mold? 	</a:t>
            </a:r>
            <a:r>
              <a:rPr lang="en-US" sz="2200" dirty="0" smtClean="0">
                <a:solidFill>
                  <a:schemeClr val="bg1"/>
                </a:solidFill>
              </a:rPr>
              <a:t>		(</a:t>
            </a:r>
            <a:r>
              <a:rPr lang="en-US" sz="2200" dirty="0" err="1">
                <a:solidFill>
                  <a:schemeClr val="bg1"/>
                </a:solidFill>
              </a:rPr>
              <a:t>suschematizo</a:t>
            </a:r>
            <a:r>
              <a:rPr lang="en-US" sz="2200" dirty="0">
                <a:solidFill>
                  <a:schemeClr val="bg1"/>
                </a:solidFill>
              </a:rPr>
              <a:t>)</a:t>
            </a:r>
          </a:p>
          <a:p>
            <a:pPr marL="0" indent="0">
              <a:buNone/>
            </a:pPr>
            <a:r>
              <a:rPr lang="en-US" sz="2200" dirty="0">
                <a:solidFill>
                  <a:schemeClr val="bg1"/>
                </a:solidFill>
              </a:rPr>
              <a:t> </a:t>
            </a:r>
          </a:p>
          <a:p>
            <a:pPr marL="0" indent="0">
              <a:buNone/>
            </a:pPr>
            <a:r>
              <a:rPr lang="en-US" sz="2200" dirty="0">
                <a:solidFill>
                  <a:schemeClr val="bg1"/>
                </a:solidFill>
              </a:rPr>
              <a:t>	The behavior of the world follows a classic </a:t>
            </a:r>
            <a:r>
              <a:rPr lang="en-US" sz="2200" b="1" dirty="0">
                <a:solidFill>
                  <a:schemeClr val="bg1"/>
                </a:solidFill>
              </a:rPr>
              <a:t>binary pattern</a:t>
            </a:r>
            <a:endParaRPr lang="en-US" sz="2200" dirty="0">
              <a:solidFill>
                <a:schemeClr val="bg1"/>
              </a:solidFill>
            </a:endParaRPr>
          </a:p>
          <a:p>
            <a:pPr marL="0" indent="0">
              <a:buNone/>
            </a:pPr>
            <a:r>
              <a:rPr lang="en-US" sz="2200" b="1" dirty="0">
                <a:solidFill>
                  <a:schemeClr val="bg1"/>
                </a:solidFill>
              </a:rPr>
              <a:t> </a:t>
            </a:r>
            <a:endParaRPr lang="en-US" sz="2200" dirty="0">
              <a:solidFill>
                <a:schemeClr val="bg1"/>
              </a:solidFill>
            </a:endParaRPr>
          </a:p>
          <a:p>
            <a:pPr marL="0" indent="0">
              <a:buNone/>
            </a:pPr>
            <a:r>
              <a:rPr lang="en-US" sz="2200" dirty="0">
                <a:solidFill>
                  <a:schemeClr val="bg1"/>
                </a:solidFill>
              </a:rPr>
              <a:t>	</a:t>
            </a:r>
            <a:r>
              <a:rPr lang="en-US" sz="2200" i="1" dirty="0">
                <a:solidFill>
                  <a:schemeClr val="bg1"/>
                </a:solidFill>
              </a:rPr>
              <a:t>					</a:t>
            </a:r>
            <a:endParaRPr lang="en-US" sz="2200"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16946343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82286"/>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
        <p:nvSpPr>
          <p:cNvPr id="7"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Autofit/>
          </a:bodyPr>
          <a:lstStyle/>
          <a:p>
            <a:pPr marL="0" indent="0">
              <a:buNone/>
            </a:pPr>
            <a:r>
              <a:rPr lang="en-US" sz="3500" b="1" dirty="0">
                <a:solidFill>
                  <a:schemeClr val="bg1"/>
                </a:solidFill>
              </a:rPr>
              <a:t>Two key questions:</a:t>
            </a:r>
            <a:endParaRPr lang="en-US" sz="3500" dirty="0">
              <a:solidFill>
                <a:schemeClr val="bg1"/>
              </a:solidFill>
            </a:endParaRPr>
          </a:p>
          <a:p>
            <a:pPr marL="0" indent="0">
              <a:buNone/>
            </a:pPr>
            <a:r>
              <a:rPr lang="en-US" sz="3800" dirty="0">
                <a:solidFill>
                  <a:schemeClr val="bg1"/>
                </a:solidFill>
              </a:rPr>
              <a:t> 	</a:t>
            </a:r>
            <a:r>
              <a:rPr lang="en-US" sz="2200" dirty="0">
                <a:solidFill>
                  <a:schemeClr val="bg1"/>
                </a:solidFill>
              </a:rPr>
              <a:t>1. How does the world squeeze you into its mold? 	</a:t>
            </a:r>
            <a:r>
              <a:rPr lang="en-US" sz="2200" dirty="0" smtClean="0">
                <a:solidFill>
                  <a:schemeClr val="bg1"/>
                </a:solidFill>
              </a:rPr>
              <a:t>				(</a:t>
            </a:r>
            <a:r>
              <a:rPr lang="en-US" sz="2200" dirty="0" err="1">
                <a:solidFill>
                  <a:schemeClr val="bg1"/>
                </a:solidFill>
              </a:rPr>
              <a:t>suschematizo</a:t>
            </a:r>
            <a:r>
              <a:rPr lang="en-US" sz="2200" dirty="0">
                <a:solidFill>
                  <a:schemeClr val="bg1"/>
                </a:solidFill>
              </a:rPr>
              <a:t>)</a:t>
            </a:r>
          </a:p>
          <a:p>
            <a:pPr marL="0" indent="0">
              <a:buNone/>
            </a:pPr>
            <a:r>
              <a:rPr lang="en-US" sz="2200" dirty="0">
                <a:solidFill>
                  <a:schemeClr val="bg1"/>
                </a:solidFill>
              </a:rPr>
              <a:t> </a:t>
            </a:r>
            <a:r>
              <a:rPr lang="en-US" sz="2200" b="1" dirty="0">
                <a:solidFill>
                  <a:schemeClr val="bg1"/>
                </a:solidFill>
              </a:rPr>
              <a:t> </a:t>
            </a:r>
            <a:endParaRPr lang="en-US" sz="2200" dirty="0">
              <a:solidFill>
                <a:schemeClr val="bg1"/>
              </a:solidFill>
            </a:endParaRPr>
          </a:p>
          <a:p>
            <a:pPr marL="0" indent="0">
              <a:buNone/>
            </a:pPr>
            <a:r>
              <a:rPr lang="en-US" sz="2200" dirty="0">
                <a:solidFill>
                  <a:schemeClr val="bg1"/>
                </a:solidFill>
              </a:rPr>
              <a:t>	Each “age” has it’s particular expressions of this pattern, but the basic </a:t>
            </a:r>
            <a:r>
              <a:rPr lang="en-US" sz="2200" dirty="0" smtClean="0">
                <a:solidFill>
                  <a:schemeClr val="bg1"/>
                </a:solidFill>
              </a:rPr>
              <a:t>model </a:t>
            </a:r>
            <a:r>
              <a:rPr lang="en-US" sz="2200" dirty="0">
                <a:solidFill>
                  <a:schemeClr val="bg1"/>
                </a:solidFill>
              </a:rPr>
              <a:t>is always the 	same.</a:t>
            </a:r>
          </a:p>
          <a:p>
            <a:pPr marL="0" indent="0">
              <a:buNone/>
            </a:pPr>
            <a:r>
              <a:rPr lang="en-US" sz="2200" dirty="0">
                <a:solidFill>
                  <a:schemeClr val="bg1"/>
                </a:solidFill>
              </a:rPr>
              <a:t>	</a:t>
            </a:r>
            <a:r>
              <a:rPr lang="en-US" sz="2200" i="1" dirty="0">
                <a:solidFill>
                  <a:schemeClr val="bg1"/>
                </a:solidFill>
              </a:rPr>
              <a:t>		</a:t>
            </a:r>
            <a:endParaRPr lang="en-US" sz="2200" dirty="0">
              <a:solidFill>
                <a:schemeClr val="bg1"/>
              </a:solidFill>
            </a:endParaRPr>
          </a:p>
        </p:txBody>
      </p:sp>
    </p:spTree>
    <p:extLst>
      <p:ext uri="{BB962C8B-B14F-4D97-AF65-F5344CB8AC3E}">
        <p14:creationId xmlns:p14="http://schemas.microsoft.com/office/powerpoint/2010/main" val="15965560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
        <p:nvSpPr>
          <p:cNvPr id="7"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Autofit/>
          </a:bodyPr>
          <a:lstStyle/>
          <a:p>
            <a:pPr marL="0" indent="0">
              <a:buNone/>
            </a:pPr>
            <a:r>
              <a:rPr lang="en-US" sz="3500" b="1" dirty="0">
                <a:solidFill>
                  <a:schemeClr val="bg1"/>
                </a:solidFill>
              </a:rPr>
              <a:t>Two key questions:</a:t>
            </a:r>
            <a:endParaRPr lang="en-US" sz="3500" dirty="0">
              <a:solidFill>
                <a:schemeClr val="bg1"/>
              </a:solidFill>
            </a:endParaRPr>
          </a:p>
          <a:p>
            <a:pPr marL="0" indent="0">
              <a:buNone/>
            </a:pPr>
            <a:r>
              <a:rPr lang="en-US" sz="3800" dirty="0">
                <a:solidFill>
                  <a:schemeClr val="bg1"/>
                </a:solidFill>
              </a:rPr>
              <a:t> 	</a:t>
            </a:r>
            <a:r>
              <a:rPr lang="en-US" sz="2200" dirty="0">
                <a:solidFill>
                  <a:schemeClr val="bg1"/>
                </a:solidFill>
              </a:rPr>
              <a:t>1. How does the world squeeze you into its mold? 	</a:t>
            </a:r>
            <a:r>
              <a:rPr lang="en-US" sz="2200" dirty="0" smtClean="0">
                <a:solidFill>
                  <a:schemeClr val="bg1"/>
                </a:solidFill>
              </a:rPr>
              <a:t>				(</a:t>
            </a:r>
            <a:r>
              <a:rPr lang="en-US" sz="2200" dirty="0" err="1">
                <a:solidFill>
                  <a:schemeClr val="bg1"/>
                </a:solidFill>
              </a:rPr>
              <a:t>suschematizo</a:t>
            </a:r>
            <a:r>
              <a:rPr lang="en-US" sz="2200" dirty="0">
                <a:solidFill>
                  <a:schemeClr val="bg1"/>
                </a:solidFill>
              </a:rPr>
              <a:t>)</a:t>
            </a:r>
          </a:p>
          <a:p>
            <a:pPr marL="0" indent="0">
              <a:buNone/>
            </a:pPr>
            <a:r>
              <a:rPr lang="en-US" sz="2200" dirty="0">
                <a:solidFill>
                  <a:schemeClr val="bg1"/>
                </a:solidFill>
              </a:rPr>
              <a:t> </a:t>
            </a:r>
            <a:r>
              <a:rPr lang="en-US" sz="2200" b="1" dirty="0">
                <a:solidFill>
                  <a:schemeClr val="bg1"/>
                </a:solidFill>
              </a:rPr>
              <a:t> </a:t>
            </a:r>
            <a:endParaRPr lang="en-US" sz="2200" dirty="0">
              <a:solidFill>
                <a:schemeClr val="bg1"/>
              </a:solidFill>
            </a:endParaRPr>
          </a:p>
          <a:p>
            <a:pPr marL="0" indent="0">
              <a:buNone/>
            </a:pPr>
            <a:r>
              <a:rPr lang="en-US" sz="2200" dirty="0">
                <a:solidFill>
                  <a:schemeClr val="bg1"/>
                </a:solidFill>
              </a:rPr>
              <a:t>	Each “age” has it’s particular expressions of this pattern, but the basic </a:t>
            </a:r>
            <a:r>
              <a:rPr lang="en-US" sz="2200" dirty="0" smtClean="0">
                <a:solidFill>
                  <a:schemeClr val="bg1"/>
                </a:solidFill>
              </a:rPr>
              <a:t>model </a:t>
            </a:r>
            <a:r>
              <a:rPr lang="en-US" sz="2200" dirty="0">
                <a:solidFill>
                  <a:schemeClr val="bg1"/>
                </a:solidFill>
              </a:rPr>
              <a:t>is always the 	same.</a:t>
            </a:r>
          </a:p>
          <a:p>
            <a:pPr marL="0" indent="0">
              <a:buNone/>
            </a:pPr>
            <a:r>
              <a:rPr lang="en-US" sz="2200" dirty="0">
                <a:solidFill>
                  <a:schemeClr val="bg1"/>
                </a:solidFill>
              </a:rPr>
              <a:t>		Conformist, non-conformist</a:t>
            </a:r>
          </a:p>
          <a:p>
            <a:pPr marL="0" indent="0">
              <a:buNone/>
            </a:pPr>
            <a:r>
              <a:rPr lang="en-US" sz="2200" dirty="0">
                <a:solidFill>
                  <a:schemeClr val="bg1"/>
                </a:solidFill>
              </a:rPr>
              <a:t>		</a:t>
            </a:r>
            <a:r>
              <a:rPr lang="en-US" sz="2200" i="1" dirty="0">
                <a:solidFill>
                  <a:schemeClr val="bg1"/>
                </a:solidFill>
              </a:rPr>
              <a:t>		</a:t>
            </a:r>
            <a:endParaRPr lang="en-US" sz="2200" dirty="0">
              <a:solidFill>
                <a:schemeClr val="bg1"/>
              </a:solidFill>
            </a:endParaRPr>
          </a:p>
        </p:txBody>
      </p:sp>
    </p:spTree>
    <p:extLst>
      <p:ext uri="{BB962C8B-B14F-4D97-AF65-F5344CB8AC3E}">
        <p14:creationId xmlns:p14="http://schemas.microsoft.com/office/powerpoint/2010/main" val="24314550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
        <p:nvSpPr>
          <p:cNvPr id="7"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Autofit/>
          </a:bodyPr>
          <a:lstStyle/>
          <a:p>
            <a:pPr marL="0" indent="0">
              <a:buNone/>
            </a:pPr>
            <a:r>
              <a:rPr lang="en-US" sz="3500" b="1" dirty="0">
                <a:solidFill>
                  <a:schemeClr val="bg1"/>
                </a:solidFill>
              </a:rPr>
              <a:t>Two key questions:</a:t>
            </a:r>
            <a:endParaRPr lang="en-US" sz="3500" dirty="0">
              <a:solidFill>
                <a:schemeClr val="bg1"/>
              </a:solidFill>
            </a:endParaRPr>
          </a:p>
          <a:p>
            <a:pPr marL="0" indent="0">
              <a:buNone/>
            </a:pPr>
            <a:r>
              <a:rPr lang="en-US" sz="3800" dirty="0">
                <a:solidFill>
                  <a:schemeClr val="bg1"/>
                </a:solidFill>
              </a:rPr>
              <a:t> 	</a:t>
            </a:r>
            <a:r>
              <a:rPr lang="en-US" sz="2200" dirty="0">
                <a:solidFill>
                  <a:schemeClr val="bg1"/>
                </a:solidFill>
              </a:rPr>
              <a:t>1. How does the world squeeze you into its mold? 	</a:t>
            </a:r>
            <a:r>
              <a:rPr lang="en-US" sz="2200" dirty="0" smtClean="0">
                <a:solidFill>
                  <a:schemeClr val="bg1"/>
                </a:solidFill>
              </a:rPr>
              <a:t>				(</a:t>
            </a:r>
            <a:r>
              <a:rPr lang="en-US" sz="2200" dirty="0" err="1">
                <a:solidFill>
                  <a:schemeClr val="bg1"/>
                </a:solidFill>
              </a:rPr>
              <a:t>suschematizo</a:t>
            </a:r>
            <a:r>
              <a:rPr lang="en-US" sz="2200" dirty="0">
                <a:solidFill>
                  <a:schemeClr val="bg1"/>
                </a:solidFill>
              </a:rPr>
              <a:t>)</a:t>
            </a:r>
          </a:p>
          <a:p>
            <a:pPr marL="0" indent="0">
              <a:buNone/>
            </a:pPr>
            <a:r>
              <a:rPr lang="en-US" sz="2200" dirty="0">
                <a:solidFill>
                  <a:schemeClr val="bg1"/>
                </a:solidFill>
              </a:rPr>
              <a:t> </a:t>
            </a:r>
            <a:r>
              <a:rPr lang="en-US" sz="2200" b="1" dirty="0">
                <a:solidFill>
                  <a:schemeClr val="bg1"/>
                </a:solidFill>
              </a:rPr>
              <a:t> </a:t>
            </a:r>
            <a:endParaRPr lang="en-US" sz="2200" dirty="0">
              <a:solidFill>
                <a:schemeClr val="bg1"/>
              </a:solidFill>
            </a:endParaRPr>
          </a:p>
          <a:p>
            <a:pPr marL="0" indent="0">
              <a:buNone/>
            </a:pPr>
            <a:r>
              <a:rPr lang="en-US" sz="2200" dirty="0">
                <a:solidFill>
                  <a:schemeClr val="bg1"/>
                </a:solidFill>
              </a:rPr>
              <a:t>	Each “age” has it’s particular expressions of this pattern, but the basic </a:t>
            </a:r>
            <a:r>
              <a:rPr lang="en-US" sz="2200" dirty="0" smtClean="0">
                <a:solidFill>
                  <a:schemeClr val="bg1"/>
                </a:solidFill>
              </a:rPr>
              <a:t>model </a:t>
            </a:r>
            <a:r>
              <a:rPr lang="en-US" sz="2200" dirty="0">
                <a:solidFill>
                  <a:schemeClr val="bg1"/>
                </a:solidFill>
              </a:rPr>
              <a:t>is always the 	same.</a:t>
            </a:r>
          </a:p>
          <a:p>
            <a:pPr marL="0" indent="0">
              <a:buNone/>
            </a:pPr>
            <a:r>
              <a:rPr lang="en-US" sz="2200" dirty="0">
                <a:solidFill>
                  <a:schemeClr val="bg1"/>
                </a:solidFill>
              </a:rPr>
              <a:t>		Conformist, non-conformist</a:t>
            </a:r>
          </a:p>
          <a:p>
            <a:pPr marL="0" indent="0">
              <a:buNone/>
            </a:pPr>
            <a:r>
              <a:rPr lang="en-US" sz="2200" dirty="0">
                <a:solidFill>
                  <a:schemeClr val="bg1"/>
                </a:solidFill>
              </a:rPr>
              <a:t>		Actor, reactor</a:t>
            </a:r>
          </a:p>
          <a:p>
            <a:pPr marL="0" indent="0">
              <a:buNone/>
            </a:pPr>
            <a:r>
              <a:rPr lang="en-US" sz="2200" i="1" dirty="0">
                <a:solidFill>
                  <a:schemeClr val="bg1"/>
                </a:solidFill>
              </a:rPr>
              <a:t>		</a:t>
            </a:r>
            <a:endParaRPr lang="en-US" sz="2200" dirty="0">
              <a:solidFill>
                <a:schemeClr val="bg1"/>
              </a:solidFill>
            </a:endParaRPr>
          </a:p>
        </p:txBody>
      </p:sp>
    </p:spTree>
    <p:extLst>
      <p:ext uri="{BB962C8B-B14F-4D97-AF65-F5344CB8AC3E}">
        <p14:creationId xmlns:p14="http://schemas.microsoft.com/office/powerpoint/2010/main" val="21156367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22080022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
        <p:nvSpPr>
          <p:cNvPr id="7"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Autofit/>
          </a:bodyPr>
          <a:lstStyle/>
          <a:p>
            <a:pPr marL="0" indent="0">
              <a:buNone/>
            </a:pPr>
            <a:r>
              <a:rPr lang="en-US" sz="3500" b="1" dirty="0">
                <a:solidFill>
                  <a:schemeClr val="bg1"/>
                </a:solidFill>
              </a:rPr>
              <a:t>Two key questions:</a:t>
            </a:r>
            <a:endParaRPr lang="en-US" sz="3500" dirty="0">
              <a:solidFill>
                <a:schemeClr val="bg1"/>
              </a:solidFill>
            </a:endParaRPr>
          </a:p>
          <a:p>
            <a:pPr marL="0" indent="0">
              <a:buNone/>
            </a:pPr>
            <a:r>
              <a:rPr lang="en-US" sz="3800" dirty="0">
                <a:solidFill>
                  <a:schemeClr val="bg1"/>
                </a:solidFill>
              </a:rPr>
              <a:t> 	</a:t>
            </a:r>
            <a:r>
              <a:rPr lang="en-US" sz="2200" dirty="0">
                <a:solidFill>
                  <a:schemeClr val="bg1"/>
                </a:solidFill>
              </a:rPr>
              <a:t>1. How does the world squeeze you into its mold? 	</a:t>
            </a:r>
            <a:r>
              <a:rPr lang="en-US" sz="2200" dirty="0" smtClean="0">
                <a:solidFill>
                  <a:schemeClr val="bg1"/>
                </a:solidFill>
              </a:rPr>
              <a:t>				(</a:t>
            </a:r>
            <a:r>
              <a:rPr lang="en-US" sz="2200" dirty="0" err="1">
                <a:solidFill>
                  <a:schemeClr val="bg1"/>
                </a:solidFill>
              </a:rPr>
              <a:t>suschematizo</a:t>
            </a:r>
            <a:r>
              <a:rPr lang="en-US" sz="2200" dirty="0">
                <a:solidFill>
                  <a:schemeClr val="bg1"/>
                </a:solidFill>
              </a:rPr>
              <a:t>)</a:t>
            </a:r>
          </a:p>
          <a:p>
            <a:pPr marL="0" indent="0">
              <a:buNone/>
            </a:pPr>
            <a:r>
              <a:rPr lang="en-US" sz="2200" dirty="0">
                <a:solidFill>
                  <a:schemeClr val="bg1"/>
                </a:solidFill>
              </a:rPr>
              <a:t> </a:t>
            </a:r>
            <a:r>
              <a:rPr lang="en-US" sz="2200" b="1" dirty="0">
                <a:solidFill>
                  <a:schemeClr val="bg1"/>
                </a:solidFill>
              </a:rPr>
              <a:t> </a:t>
            </a:r>
            <a:endParaRPr lang="en-US" sz="2200" dirty="0">
              <a:solidFill>
                <a:schemeClr val="bg1"/>
              </a:solidFill>
            </a:endParaRPr>
          </a:p>
          <a:p>
            <a:pPr marL="0" indent="0">
              <a:buNone/>
            </a:pPr>
            <a:r>
              <a:rPr lang="en-US" sz="2200" dirty="0">
                <a:solidFill>
                  <a:schemeClr val="bg1"/>
                </a:solidFill>
              </a:rPr>
              <a:t>	Each “age” has it’s particular expressions of this pattern, but the basic </a:t>
            </a:r>
            <a:r>
              <a:rPr lang="en-US" sz="2200" dirty="0" smtClean="0">
                <a:solidFill>
                  <a:schemeClr val="bg1"/>
                </a:solidFill>
              </a:rPr>
              <a:t>model </a:t>
            </a:r>
            <a:r>
              <a:rPr lang="en-US" sz="2200" dirty="0">
                <a:solidFill>
                  <a:schemeClr val="bg1"/>
                </a:solidFill>
              </a:rPr>
              <a:t>is always the 	same.</a:t>
            </a:r>
          </a:p>
          <a:p>
            <a:pPr marL="0" indent="0">
              <a:buNone/>
            </a:pPr>
            <a:r>
              <a:rPr lang="en-US" sz="2200" dirty="0">
                <a:solidFill>
                  <a:schemeClr val="bg1"/>
                </a:solidFill>
              </a:rPr>
              <a:t>		Conformist, non-conformist</a:t>
            </a:r>
          </a:p>
          <a:p>
            <a:pPr marL="0" indent="0">
              <a:buNone/>
            </a:pPr>
            <a:r>
              <a:rPr lang="en-US" sz="2200" dirty="0">
                <a:solidFill>
                  <a:schemeClr val="bg1"/>
                </a:solidFill>
              </a:rPr>
              <a:t>		Actor, reactor</a:t>
            </a:r>
          </a:p>
          <a:p>
            <a:pPr marL="0" indent="0">
              <a:buNone/>
            </a:pPr>
            <a:r>
              <a:rPr lang="en-US" sz="2200" dirty="0">
                <a:solidFill>
                  <a:schemeClr val="bg1"/>
                </a:solidFill>
              </a:rPr>
              <a:t>		Protagonist, </a:t>
            </a:r>
            <a:r>
              <a:rPr lang="en-US" sz="2200" dirty="0" smtClean="0">
                <a:solidFill>
                  <a:schemeClr val="bg1"/>
                </a:solidFill>
              </a:rPr>
              <a:t>antagonist</a:t>
            </a:r>
            <a:r>
              <a:rPr lang="en-US" sz="2200" i="1" dirty="0">
                <a:solidFill>
                  <a:schemeClr val="bg1"/>
                </a:solidFill>
              </a:rPr>
              <a:t>		</a:t>
            </a:r>
            <a:endParaRPr lang="en-US" sz="2200" dirty="0">
              <a:solidFill>
                <a:schemeClr val="bg1"/>
              </a:solidFill>
            </a:endParaRPr>
          </a:p>
        </p:txBody>
      </p:sp>
    </p:spTree>
    <p:extLst>
      <p:ext uri="{BB962C8B-B14F-4D97-AF65-F5344CB8AC3E}">
        <p14:creationId xmlns:p14="http://schemas.microsoft.com/office/powerpoint/2010/main" val="39779552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Autofit/>
          </a:bodyPr>
          <a:lstStyle/>
          <a:p>
            <a:pPr marL="0" indent="0">
              <a:buNone/>
            </a:pPr>
            <a:r>
              <a:rPr lang="en-US" sz="3500" b="1" dirty="0">
                <a:solidFill>
                  <a:schemeClr val="bg1"/>
                </a:solidFill>
              </a:rPr>
              <a:t>Two key questions:</a:t>
            </a:r>
            <a:endParaRPr lang="en-US" sz="3500" dirty="0">
              <a:solidFill>
                <a:schemeClr val="bg1"/>
              </a:solidFill>
            </a:endParaRPr>
          </a:p>
          <a:p>
            <a:pPr marL="0" indent="0">
              <a:buNone/>
            </a:pPr>
            <a:r>
              <a:rPr lang="en-US" sz="3800" dirty="0">
                <a:solidFill>
                  <a:schemeClr val="bg1"/>
                </a:solidFill>
              </a:rPr>
              <a:t> 	</a:t>
            </a:r>
            <a:r>
              <a:rPr lang="en-US" sz="2200" dirty="0">
                <a:solidFill>
                  <a:schemeClr val="bg1"/>
                </a:solidFill>
              </a:rPr>
              <a:t>1. How does the world squeeze you into its mold? 	</a:t>
            </a:r>
            <a:r>
              <a:rPr lang="en-US" sz="2200" dirty="0" smtClean="0">
                <a:solidFill>
                  <a:schemeClr val="bg1"/>
                </a:solidFill>
              </a:rPr>
              <a:t>				(</a:t>
            </a:r>
            <a:r>
              <a:rPr lang="en-US" sz="2200" dirty="0" err="1">
                <a:solidFill>
                  <a:schemeClr val="bg1"/>
                </a:solidFill>
              </a:rPr>
              <a:t>suschematizo</a:t>
            </a:r>
            <a:r>
              <a:rPr lang="en-US" sz="2200" dirty="0">
                <a:solidFill>
                  <a:schemeClr val="bg1"/>
                </a:solidFill>
              </a:rPr>
              <a:t>)</a:t>
            </a:r>
          </a:p>
          <a:p>
            <a:pPr marL="0" indent="0">
              <a:buNone/>
            </a:pPr>
            <a:r>
              <a:rPr lang="en-US" sz="2200" dirty="0">
                <a:solidFill>
                  <a:schemeClr val="bg1"/>
                </a:solidFill>
              </a:rPr>
              <a:t> </a:t>
            </a:r>
            <a:r>
              <a:rPr lang="en-US" sz="2200" b="1" dirty="0">
                <a:solidFill>
                  <a:schemeClr val="bg1"/>
                </a:solidFill>
              </a:rPr>
              <a:t> </a:t>
            </a:r>
            <a:endParaRPr lang="en-US" sz="2200" dirty="0">
              <a:solidFill>
                <a:schemeClr val="bg1"/>
              </a:solidFill>
            </a:endParaRPr>
          </a:p>
          <a:p>
            <a:pPr marL="0" indent="0">
              <a:buNone/>
            </a:pPr>
            <a:r>
              <a:rPr lang="en-US" sz="2200" dirty="0">
                <a:solidFill>
                  <a:schemeClr val="bg1"/>
                </a:solidFill>
              </a:rPr>
              <a:t>	Each “age” has it’s particular expressions of this pattern, but the basic </a:t>
            </a:r>
            <a:r>
              <a:rPr lang="en-US" sz="2200" dirty="0" smtClean="0">
                <a:solidFill>
                  <a:schemeClr val="bg1"/>
                </a:solidFill>
              </a:rPr>
              <a:t>model </a:t>
            </a:r>
            <a:r>
              <a:rPr lang="en-US" sz="2200" dirty="0">
                <a:solidFill>
                  <a:schemeClr val="bg1"/>
                </a:solidFill>
              </a:rPr>
              <a:t>is always the 	same.</a:t>
            </a:r>
          </a:p>
          <a:p>
            <a:pPr marL="0" indent="0">
              <a:buNone/>
            </a:pPr>
            <a:r>
              <a:rPr lang="en-US" sz="2200" dirty="0">
                <a:solidFill>
                  <a:schemeClr val="bg1"/>
                </a:solidFill>
              </a:rPr>
              <a:t>		Conformist, non-conformist</a:t>
            </a:r>
          </a:p>
          <a:p>
            <a:pPr marL="0" indent="0">
              <a:buNone/>
            </a:pPr>
            <a:r>
              <a:rPr lang="en-US" sz="2200" dirty="0">
                <a:solidFill>
                  <a:schemeClr val="bg1"/>
                </a:solidFill>
              </a:rPr>
              <a:t>		Actor, reactor</a:t>
            </a:r>
          </a:p>
          <a:p>
            <a:pPr marL="0" indent="0">
              <a:buNone/>
            </a:pPr>
            <a:r>
              <a:rPr lang="en-US" sz="2200" dirty="0">
                <a:solidFill>
                  <a:schemeClr val="bg1"/>
                </a:solidFill>
              </a:rPr>
              <a:t>		Protagonist, antagonist</a:t>
            </a:r>
          </a:p>
          <a:p>
            <a:pPr marL="0" indent="0">
              <a:buNone/>
            </a:pPr>
            <a:r>
              <a:rPr lang="en-US" sz="2200" dirty="0">
                <a:solidFill>
                  <a:schemeClr val="bg1"/>
                </a:solidFill>
              </a:rPr>
              <a:t>		The one who accepts, the one who rebels</a:t>
            </a:r>
            <a:r>
              <a:rPr lang="en-US" sz="2200" i="1" dirty="0">
                <a:solidFill>
                  <a:schemeClr val="bg1"/>
                </a:solidFill>
              </a:rPr>
              <a:t>			</a:t>
            </a:r>
            <a:endParaRPr lang="en-US" sz="2200"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22194534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rmAutofit/>
          </a:bodyPr>
          <a:lstStyle/>
          <a:p>
            <a:pPr marL="0" indent="0">
              <a:buNone/>
            </a:pPr>
            <a:endParaRPr lang="en-US" dirty="0">
              <a:solidFill>
                <a:schemeClr val="bg1"/>
              </a:solidFill>
            </a:endParaRPr>
          </a:p>
          <a:p>
            <a:pPr marL="0" indent="0">
              <a:buNone/>
            </a:pPr>
            <a:r>
              <a:rPr lang="en-US" dirty="0">
                <a:solidFill>
                  <a:schemeClr val="bg1"/>
                </a:solidFill>
              </a:rPr>
              <a:t>		But…</a:t>
            </a:r>
          </a:p>
          <a:p>
            <a:pPr marL="0" indent="0">
              <a:buNone/>
            </a:pPr>
            <a:r>
              <a:rPr lang="en-US" dirty="0">
                <a:solidFill>
                  <a:schemeClr val="bg1"/>
                </a:solidFill>
              </a:rPr>
              <a:t>	</a:t>
            </a: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26223044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
        <p:nvSpPr>
          <p:cNvPr id="8"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rmAutofit/>
          </a:bodyPr>
          <a:lstStyle/>
          <a:p>
            <a:pPr marL="0" indent="0">
              <a:buNone/>
            </a:pPr>
            <a:endParaRPr lang="en-US" dirty="0">
              <a:solidFill>
                <a:schemeClr val="bg1"/>
              </a:solidFill>
            </a:endParaRPr>
          </a:p>
          <a:p>
            <a:pPr marL="0" indent="0">
              <a:buNone/>
            </a:pPr>
            <a:r>
              <a:rPr lang="en-US" dirty="0">
                <a:solidFill>
                  <a:schemeClr val="bg1"/>
                </a:solidFill>
              </a:rPr>
              <a:t>	</a:t>
            </a:r>
            <a:r>
              <a:rPr lang="en-US" dirty="0" smtClean="0">
                <a:solidFill>
                  <a:schemeClr val="bg1"/>
                </a:solidFill>
              </a:rPr>
              <a:t>	But</a:t>
            </a:r>
            <a:r>
              <a:rPr lang="en-US" dirty="0">
                <a:solidFill>
                  <a:schemeClr val="bg1"/>
                </a:solidFill>
              </a:rPr>
              <a:t>…</a:t>
            </a:r>
          </a:p>
          <a:p>
            <a:pPr marL="0" indent="0">
              <a:buNone/>
            </a:pPr>
            <a:r>
              <a:rPr lang="en-US" dirty="0" smtClean="0">
                <a:solidFill>
                  <a:schemeClr val="bg1"/>
                </a:solidFill>
              </a:rPr>
              <a:t>			“</a:t>
            </a:r>
            <a:r>
              <a:rPr lang="en-US" dirty="0">
                <a:solidFill>
                  <a:schemeClr val="bg1"/>
                </a:solidFill>
              </a:rPr>
              <a:t>Every revolutionary is sick with the disease </a:t>
            </a:r>
            <a:endParaRPr lang="en-US" dirty="0" smtClean="0">
              <a:solidFill>
                <a:schemeClr val="bg1"/>
              </a:solidFill>
            </a:endParaRPr>
          </a:p>
          <a:p>
            <a:pPr marL="0" indent="0">
              <a:buNone/>
            </a:pPr>
            <a:r>
              <a:rPr lang="en-US" dirty="0">
                <a:solidFill>
                  <a:schemeClr val="bg1"/>
                </a:solidFill>
              </a:rPr>
              <a:t>	</a:t>
            </a:r>
            <a:r>
              <a:rPr lang="en-US" dirty="0" smtClean="0">
                <a:solidFill>
                  <a:schemeClr val="bg1"/>
                </a:solidFill>
              </a:rPr>
              <a:t>		against </a:t>
            </a:r>
            <a:r>
              <a:rPr lang="en-US" dirty="0">
                <a:solidFill>
                  <a:schemeClr val="bg1"/>
                </a:solidFill>
              </a:rPr>
              <a:t>which he </a:t>
            </a:r>
            <a:r>
              <a:rPr lang="en-US" dirty="0" smtClean="0">
                <a:solidFill>
                  <a:schemeClr val="bg1"/>
                </a:solidFill>
              </a:rPr>
              <a:t>is rebelling</a:t>
            </a:r>
            <a:r>
              <a:rPr lang="en-US" dirty="0">
                <a:solidFill>
                  <a:schemeClr val="bg1"/>
                </a:solidFill>
              </a:rPr>
              <a:t>.”</a:t>
            </a:r>
          </a:p>
          <a:p>
            <a:pPr marL="0" indent="0">
              <a:buNone/>
            </a:pPr>
            <a:endParaRPr lang="en-US" dirty="0">
              <a:solidFill>
                <a:schemeClr val="bg1"/>
              </a:solidFill>
            </a:endParaRPr>
          </a:p>
        </p:txBody>
      </p:sp>
    </p:spTree>
    <p:extLst>
      <p:ext uri="{BB962C8B-B14F-4D97-AF65-F5344CB8AC3E}">
        <p14:creationId xmlns:p14="http://schemas.microsoft.com/office/powerpoint/2010/main" val="15242409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rmAutofit/>
          </a:bodyPr>
          <a:lstStyle/>
          <a:p>
            <a:pPr marL="0" indent="0">
              <a:buNone/>
            </a:pPr>
            <a:endParaRPr lang="en-US" dirty="0">
              <a:solidFill>
                <a:schemeClr val="bg1"/>
              </a:solidFill>
            </a:endParaRPr>
          </a:p>
          <a:p>
            <a:pPr marL="0" indent="0">
              <a:buNone/>
            </a:pPr>
            <a:r>
              <a:rPr lang="en-US" dirty="0">
                <a:solidFill>
                  <a:schemeClr val="bg1"/>
                </a:solidFill>
              </a:rPr>
              <a:t>	</a:t>
            </a:r>
            <a:r>
              <a:rPr lang="en-US" dirty="0" smtClean="0">
                <a:solidFill>
                  <a:schemeClr val="bg1"/>
                </a:solidFill>
              </a:rPr>
              <a:t>	But</a:t>
            </a:r>
            <a:r>
              <a:rPr lang="en-US" dirty="0">
                <a:solidFill>
                  <a:schemeClr val="bg1"/>
                </a:solidFill>
              </a:rPr>
              <a:t>…</a:t>
            </a:r>
          </a:p>
          <a:p>
            <a:pPr marL="0" indent="0">
              <a:buNone/>
            </a:pPr>
            <a:r>
              <a:rPr lang="en-US" dirty="0" smtClean="0">
                <a:solidFill>
                  <a:schemeClr val="bg1"/>
                </a:solidFill>
              </a:rPr>
              <a:t>			“</a:t>
            </a:r>
            <a:r>
              <a:rPr lang="en-US" dirty="0">
                <a:solidFill>
                  <a:schemeClr val="bg1"/>
                </a:solidFill>
              </a:rPr>
              <a:t>Every revolutionary is sick with the disease </a:t>
            </a:r>
            <a:endParaRPr lang="en-US" dirty="0" smtClean="0">
              <a:solidFill>
                <a:schemeClr val="bg1"/>
              </a:solidFill>
            </a:endParaRPr>
          </a:p>
          <a:p>
            <a:pPr marL="0" indent="0">
              <a:buNone/>
            </a:pPr>
            <a:r>
              <a:rPr lang="en-US" dirty="0">
                <a:solidFill>
                  <a:schemeClr val="bg1"/>
                </a:solidFill>
              </a:rPr>
              <a:t>	</a:t>
            </a:r>
            <a:r>
              <a:rPr lang="en-US" dirty="0" smtClean="0">
                <a:solidFill>
                  <a:schemeClr val="bg1"/>
                </a:solidFill>
              </a:rPr>
              <a:t>		against </a:t>
            </a:r>
            <a:r>
              <a:rPr lang="en-US" dirty="0">
                <a:solidFill>
                  <a:schemeClr val="bg1"/>
                </a:solidFill>
              </a:rPr>
              <a:t>which he </a:t>
            </a:r>
            <a:r>
              <a:rPr lang="en-US" dirty="0" smtClean="0">
                <a:solidFill>
                  <a:schemeClr val="bg1"/>
                </a:solidFill>
              </a:rPr>
              <a:t>is rebelling</a:t>
            </a:r>
            <a:r>
              <a:rPr lang="en-US" dirty="0">
                <a:solidFill>
                  <a:schemeClr val="bg1"/>
                </a:solidFill>
              </a:rPr>
              <a:t>.”</a:t>
            </a:r>
          </a:p>
          <a:p>
            <a:pPr marL="0" indent="0">
              <a:buNone/>
            </a:pPr>
            <a:endParaRPr lang="en-US" dirty="0">
              <a:solidFill>
                <a:schemeClr val="bg1"/>
              </a:solidFill>
            </a:endParaRPr>
          </a:p>
          <a:p>
            <a:pPr marL="2693988" indent="0">
              <a:buNone/>
            </a:pPr>
            <a:r>
              <a:rPr lang="en-US" dirty="0" smtClean="0">
                <a:solidFill>
                  <a:schemeClr val="bg1"/>
                </a:solidFill>
              </a:rPr>
              <a:t>Both </a:t>
            </a:r>
            <a:r>
              <a:rPr lang="en-US" dirty="0">
                <a:solidFill>
                  <a:schemeClr val="bg1"/>
                </a:solidFill>
              </a:rPr>
              <a:t>sides of the pattern are allowing themselves to </a:t>
            </a:r>
            <a:r>
              <a:rPr lang="en-US" dirty="0" smtClean="0">
                <a:solidFill>
                  <a:schemeClr val="bg1"/>
                </a:solidFill>
              </a:rPr>
              <a:t>be formed by </a:t>
            </a:r>
            <a:r>
              <a:rPr lang="en-US" dirty="0">
                <a:solidFill>
                  <a:schemeClr val="bg1"/>
                </a:solidFill>
              </a:rPr>
              <a:t>the mold</a:t>
            </a: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1967620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rmAutofit/>
          </a:bodyPr>
          <a:lstStyle/>
          <a:p>
            <a:pPr marL="0" indent="0">
              <a:buNone/>
            </a:pPr>
            <a:r>
              <a:rPr lang="en-US" sz="3200" b="1" dirty="0">
                <a:solidFill>
                  <a:schemeClr val="bg1"/>
                </a:solidFill>
              </a:rPr>
              <a:t>Two key questions:</a:t>
            </a:r>
            <a:endParaRPr lang="en-US" sz="3200" dirty="0">
              <a:solidFill>
                <a:schemeClr val="bg1"/>
              </a:solidFill>
            </a:endParaRPr>
          </a:p>
          <a:p>
            <a:pPr marL="0" indent="0">
              <a:buNone/>
            </a:pPr>
            <a:r>
              <a:rPr lang="en-US" sz="3200" dirty="0">
                <a:solidFill>
                  <a:schemeClr val="bg1"/>
                </a:solidFill>
              </a:rPr>
              <a:t> 	</a:t>
            </a:r>
            <a:r>
              <a:rPr lang="en-US" dirty="0">
                <a:solidFill>
                  <a:schemeClr val="bg1"/>
                </a:solidFill>
              </a:rPr>
              <a:t>1. How does the world squeeze you into its mold? 	(</a:t>
            </a:r>
            <a:r>
              <a:rPr lang="en-US" dirty="0" err="1">
                <a:solidFill>
                  <a:schemeClr val="bg1"/>
                </a:solidFill>
              </a:rPr>
              <a:t>suschematizo</a:t>
            </a:r>
            <a:r>
              <a:rPr lang="en-US" dirty="0">
                <a:solidFill>
                  <a:schemeClr val="bg1"/>
                </a:solidFill>
              </a:rPr>
              <a:t>)</a:t>
            </a:r>
          </a:p>
          <a:p>
            <a:pPr marL="0" indent="0">
              <a:buNone/>
            </a:pPr>
            <a:r>
              <a:rPr lang="en-US" dirty="0">
                <a:solidFill>
                  <a:schemeClr val="bg1"/>
                </a:solidFill>
              </a:rPr>
              <a:t> </a:t>
            </a:r>
          </a:p>
          <a:p>
            <a:pPr marL="0" indent="0">
              <a:buNone/>
            </a:pPr>
            <a:r>
              <a:rPr lang="en-US" dirty="0">
                <a:solidFill>
                  <a:schemeClr val="bg1"/>
                </a:solidFill>
              </a:rPr>
              <a:t>	</a:t>
            </a:r>
          </a:p>
          <a:p>
            <a:pPr marL="0" indent="0">
              <a:buNone/>
            </a:pPr>
            <a:r>
              <a:rPr lang="en-US" b="1" dirty="0">
                <a:solidFill>
                  <a:schemeClr val="bg1"/>
                </a:solidFill>
              </a:rPr>
              <a:t> </a:t>
            </a:r>
            <a:endParaRPr lang="en-US" dirty="0">
              <a:solidFill>
                <a:schemeClr val="bg1"/>
              </a:solidFill>
            </a:endParaRPr>
          </a:p>
          <a:p>
            <a:pPr marL="0" indent="0">
              <a:buNone/>
            </a:pPr>
            <a:r>
              <a:rPr lang="en-US" dirty="0">
                <a:solidFill>
                  <a:schemeClr val="bg1"/>
                </a:solidFill>
              </a:rPr>
              <a:t>	</a:t>
            </a: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66344302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rmAutofit/>
          </a:bodyPr>
          <a:lstStyle/>
          <a:p>
            <a:pPr marL="0" indent="0">
              <a:buNone/>
            </a:pPr>
            <a:r>
              <a:rPr lang="en-US" sz="3200" b="1" dirty="0">
                <a:solidFill>
                  <a:schemeClr val="bg1"/>
                </a:solidFill>
              </a:rPr>
              <a:t>Two key questions:</a:t>
            </a:r>
            <a:endParaRPr lang="en-US" sz="3200" dirty="0">
              <a:solidFill>
                <a:schemeClr val="bg1"/>
              </a:solidFill>
            </a:endParaRPr>
          </a:p>
          <a:p>
            <a:pPr marL="0" lvl="0" indent="0">
              <a:buNone/>
            </a:pPr>
            <a:r>
              <a:rPr lang="en-US" sz="3200" dirty="0">
                <a:solidFill>
                  <a:schemeClr val="bg1"/>
                </a:solidFill>
              </a:rPr>
              <a:t> </a:t>
            </a:r>
            <a:r>
              <a:rPr lang="en-US" dirty="0">
                <a:solidFill>
                  <a:schemeClr val="bg1"/>
                </a:solidFill>
              </a:rPr>
              <a:t>	2. </a:t>
            </a:r>
            <a:r>
              <a:rPr lang="en-US" b="1" dirty="0">
                <a:solidFill>
                  <a:schemeClr val="bg1"/>
                </a:solidFill>
              </a:rPr>
              <a:t>How can you be not conformed, but transformed? 	</a:t>
            </a:r>
            <a:r>
              <a:rPr lang="en-US" b="1" dirty="0" smtClean="0">
                <a:solidFill>
                  <a:schemeClr val="bg1"/>
                </a:solidFill>
              </a:rPr>
              <a:t>	</a:t>
            </a:r>
            <a:r>
              <a:rPr lang="en-US" i="1" dirty="0" smtClean="0">
                <a:solidFill>
                  <a:schemeClr val="bg1"/>
                </a:solidFill>
              </a:rPr>
              <a:t>(</a:t>
            </a:r>
            <a:r>
              <a:rPr lang="en-US" i="1" dirty="0" err="1">
                <a:solidFill>
                  <a:schemeClr val="bg1"/>
                </a:solidFill>
              </a:rPr>
              <a:t>metamorphoo</a:t>
            </a:r>
            <a:r>
              <a:rPr lang="en-US" i="1" dirty="0">
                <a:solidFill>
                  <a:schemeClr val="bg1"/>
                </a:solidFill>
              </a:rPr>
              <a:t>)</a:t>
            </a:r>
            <a:endParaRPr lang="en-US" dirty="0">
              <a:solidFill>
                <a:schemeClr val="bg1"/>
              </a:solidFill>
            </a:endParaRPr>
          </a:p>
          <a:p>
            <a:pPr marL="0" indent="0">
              <a:buNone/>
            </a:pPr>
            <a:r>
              <a:rPr lang="en-US" b="1" dirty="0">
                <a:solidFill>
                  <a:schemeClr val="bg1"/>
                </a:solidFill>
              </a:rPr>
              <a:t> </a:t>
            </a:r>
            <a:endParaRPr lang="en-US" dirty="0">
              <a:solidFill>
                <a:schemeClr val="bg1"/>
              </a:solidFill>
            </a:endParaRPr>
          </a:p>
          <a:p>
            <a:pPr marL="0" indent="0">
              <a:buNone/>
            </a:pP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33936956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170374-38C1-7C41-B92E-64BA8FE1B064}"/>
              </a:ext>
            </a:extLst>
          </p:cNvPr>
          <p:cNvSpPr>
            <a:spLocks noGrp="1"/>
          </p:cNvSpPr>
          <p:nvPr>
            <p:ph type="title"/>
          </p:nvPr>
        </p:nvSpPr>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p:txBody>
          <a:bodyPr>
            <a:normAutofit/>
          </a:bodyPr>
          <a:lstStyle/>
          <a:p>
            <a:pPr marL="0" indent="0">
              <a:buNone/>
            </a:pPr>
            <a:r>
              <a:rPr lang="en-US" i="1" dirty="0">
                <a:solidFill>
                  <a:schemeClr val="bg1"/>
                </a:solidFill>
              </a:rPr>
              <a:t>Therefore, I urge you, brothers and sisters, in view of God’s mercy, to offer your bodies as a living sacrifice, holy and pleasing to God—this is your true and proper worship. </a:t>
            </a:r>
          </a:p>
          <a:p>
            <a:pPr marL="0" indent="0">
              <a:buNone/>
            </a:pPr>
            <a:r>
              <a:rPr lang="en-US" i="1" dirty="0">
                <a:solidFill>
                  <a:schemeClr val="bg1"/>
                </a:solidFill>
              </a:rPr>
              <a:t>Do not conform to the pattern of this world, but </a:t>
            </a:r>
            <a:r>
              <a:rPr lang="en-US" i="1" dirty="0">
                <a:solidFill>
                  <a:srgbClr val="FFC000"/>
                </a:solidFill>
              </a:rPr>
              <a:t>be transformed </a:t>
            </a:r>
            <a:r>
              <a:rPr lang="en-US" i="1" dirty="0">
                <a:solidFill>
                  <a:schemeClr val="bg1"/>
                </a:solidFill>
              </a:rPr>
              <a:t>by the renewing of your mind. Then you will be able to test and approve what God’s will is—his good, pleasing and perfect will.</a:t>
            </a:r>
          </a:p>
          <a:p>
            <a:pPr marL="0" indent="0">
              <a:buNone/>
            </a:pPr>
            <a:endParaRPr lang="en-US" i="1" dirty="0">
              <a:solidFill>
                <a:schemeClr val="bg1"/>
              </a:solidFill>
            </a:endParaRPr>
          </a:p>
          <a:p>
            <a:pPr marL="0" indent="0">
              <a:buNone/>
            </a:pPr>
            <a:r>
              <a:rPr lang="en-US" b="1" dirty="0">
                <a:solidFill>
                  <a:srgbClr val="FFC000"/>
                </a:solidFill>
              </a:rPr>
              <a:t>Be transformed</a:t>
            </a:r>
            <a:r>
              <a:rPr lang="en-US" dirty="0">
                <a:solidFill>
                  <a:srgbClr val="FFC000"/>
                </a:solidFill>
              </a:rPr>
              <a:t> </a:t>
            </a:r>
            <a:r>
              <a:rPr lang="en-US" dirty="0">
                <a:solidFill>
                  <a:schemeClr val="bg1"/>
                </a:solidFill>
              </a:rPr>
              <a:t>– “</a:t>
            </a:r>
            <a:r>
              <a:rPr lang="en-US" dirty="0" err="1">
                <a:solidFill>
                  <a:schemeClr val="bg1"/>
                </a:solidFill>
              </a:rPr>
              <a:t>metamorphoó</a:t>
            </a:r>
            <a:r>
              <a:rPr lang="en-US" dirty="0">
                <a:solidFill>
                  <a:schemeClr val="bg1"/>
                </a:solidFill>
              </a:rPr>
              <a:t>”, "changing form in keeping with inner reality – properly, transformed after being with; transfigured (</a:t>
            </a:r>
            <a:r>
              <a:rPr lang="en-US" dirty="0">
                <a:solidFill>
                  <a:srgbClr val="FFC000"/>
                </a:solidFill>
              </a:rPr>
              <a:t>4X</a:t>
            </a:r>
            <a:r>
              <a:rPr lang="en-US" dirty="0">
                <a:solidFill>
                  <a:schemeClr val="bg1"/>
                </a:solidFill>
              </a:rPr>
              <a:t> in NT)</a:t>
            </a:r>
            <a:r>
              <a:rPr lang="en-US" i="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4691533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rmAutofit/>
          </a:bodyPr>
          <a:lstStyle/>
          <a:p>
            <a:pPr marL="0" indent="0">
              <a:buNone/>
            </a:pPr>
            <a:r>
              <a:rPr lang="en-US" sz="3200" b="1" dirty="0">
                <a:solidFill>
                  <a:schemeClr val="bg1"/>
                </a:solidFill>
              </a:rPr>
              <a:t>Two key questions:</a:t>
            </a:r>
            <a:endParaRPr lang="en-US" sz="3200" dirty="0">
              <a:solidFill>
                <a:schemeClr val="bg1"/>
              </a:solidFill>
            </a:endParaRPr>
          </a:p>
          <a:p>
            <a:pPr marL="0" lvl="0" indent="0">
              <a:buNone/>
            </a:pPr>
            <a:r>
              <a:rPr lang="en-US" sz="3200" dirty="0">
                <a:solidFill>
                  <a:schemeClr val="bg1"/>
                </a:solidFill>
              </a:rPr>
              <a:t> </a:t>
            </a:r>
            <a:r>
              <a:rPr lang="en-US" dirty="0">
                <a:solidFill>
                  <a:schemeClr val="bg1"/>
                </a:solidFill>
              </a:rPr>
              <a:t>	2. </a:t>
            </a:r>
            <a:r>
              <a:rPr lang="en-US" b="1" dirty="0">
                <a:solidFill>
                  <a:schemeClr val="bg1"/>
                </a:solidFill>
              </a:rPr>
              <a:t>How can you be not conformed, but transformed? 		</a:t>
            </a:r>
            <a:r>
              <a:rPr lang="en-US" i="1" dirty="0" smtClean="0">
                <a:solidFill>
                  <a:schemeClr val="bg1"/>
                </a:solidFill>
              </a:rPr>
              <a:t>(</a:t>
            </a:r>
            <a:r>
              <a:rPr lang="en-US" i="1" dirty="0" err="1">
                <a:solidFill>
                  <a:schemeClr val="bg1"/>
                </a:solidFill>
              </a:rPr>
              <a:t>metamorphoo</a:t>
            </a:r>
            <a:r>
              <a:rPr lang="en-US" i="1" dirty="0">
                <a:solidFill>
                  <a:schemeClr val="bg1"/>
                </a:solidFill>
              </a:rPr>
              <a:t>)</a:t>
            </a:r>
            <a:endParaRPr lang="en-US" dirty="0">
              <a:solidFill>
                <a:schemeClr val="bg1"/>
              </a:solidFill>
            </a:endParaRPr>
          </a:p>
          <a:p>
            <a:pPr marL="0" indent="0">
              <a:buNone/>
            </a:pPr>
            <a:r>
              <a:rPr lang="en-US" b="1" dirty="0">
                <a:solidFill>
                  <a:schemeClr val="bg1"/>
                </a:solidFill>
              </a:rPr>
              <a:t> </a:t>
            </a:r>
            <a:endParaRPr lang="en-US" dirty="0">
              <a:solidFill>
                <a:schemeClr val="bg1"/>
              </a:solidFill>
            </a:endParaRPr>
          </a:p>
          <a:p>
            <a:pPr lvl="2"/>
            <a:r>
              <a:rPr lang="en-US" sz="2800" dirty="0">
                <a:solidFill>
                  <a:schemeClr val="bg1"/>
                </a:solidFill>
              </a:rPr>
              <a:t>Recognize that transformation is different than growth or change.</a:t>
            </a:r>
          </a:p>
          <a:p>
            <a:pPr marL="0" indent="0">
              <a:buNone/>
            </a:pPr>
            <a:r>
              <a:rPr lang="en-US" i="1" dirty="0">
                <a:solidFill>
                  <a:schemeClr val="bg1"/>
                </a:solidFill>
              </a:rPr>
              <a:t>	</a:t>
            </a:r>
            <a:endParaRPr lang="en-US" dirty="0">
              <a:solidFill>
                <a:schemeClr val="bg1"/>
              </a:solidFill>
            </a:endParaRPr>
          </a:p>
        </p:txBody>
      </p:sp>
      <p:sp>
        <p:nvSpPr>
          <p:cNvPr id="7"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154357732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452611BB-20E5-514F-8E66-579E6C59E659}"/>
              </a:ext>
            </a:extLst>
          </p:cNvPr>
          <p:cNvSpPr>
            <a:spLocks noGrp="1"/>
          </p:cNvSpPr>
          <p:nvPr>
            <p:ph idx="1"/>
          </p:nvPr>
        </p:nvSpPr>
        <p:spPr/>
        <p:txBody>
          <a:bodyPr/>
          <a:lstStyle/>
          <a:p>
            <a:endParaRPr lang="en-US"/>
          </a:p>
        </p:txBody>
      </p:sp>
      <p:pic>
        <p:nvPicPr>
          <p:cNvPr id="1026" name="Picture 2" descr="Image result for human lifecycle">
            <a:extLst>
              <a:ext uri="{FF2B5EF4-FFF2-40B4-BE49-F238E27FC236}">
                <a16:creationId xmlns="" xmlns:a16="http://schemas.microsoft.com/office/drawing/2014/main" id="{2FD3C881-83E3-C04D-BC39-D4203B94E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15600" cy="51743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0F248654-9BD8-6D4F-A02B-1BD71384874E}"/>
              </a:ext>
            </a:extLst>
          </p:cNvPr>
          <p:cNvSpPr/>
          <p:nvPr/>
        </p:nvSpPr>
        <p:spPr>
          <a:xfrm>
            <a:off x="2220686" y="217714"/>
            <a:ext cx="9470571" cy="57476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1074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p:txBody>
          <a:bodyPr>
            <a:normAutofit/>
          </a:bodyPr>
          <a:lstStyle/>
          <a:p>
            <a:pPr marL="0" indent="0">
              <a:buNone/>
            </a:pPr>
            <a:r>
              <a:rPr lang="en-US" i="1" dirty="0" smtClean="0">
                <a:solidFill>
                  <a:schemeClr val="bg1"/>
                </a:solidFill>
              </a:rPr>
              <a:t>Therefore</a:t>
            </a:r>
            <a:r>
              <a:rPr lang="en-US" i="1" dirty="0">
                <a:solidFill>
                  <a:schemeClr val="bg1"/>
                </a:solidFill>
              </a:rPr>
              <a:t>, I urge you, brothers and sisters, in view of God’s mercy, to offer your bodies as a living sacrifice, holy and pleasing to God—this is your true and proper worship. </a:t>
            </a:r>
          </a:p>
          <a:p>
            <a:pPr marL="0" indent="0">
              <a:buNone/>
            </a:pPr>
            <a:r>
              <a:rPr lang="en-US" i="1" dirty="0">
                <a:solidFill>
                  <a:schemeClr val="bg1"/>
                </a:solidFill>
              </a:rPr>
              <a:t>								</a:t>
            </a:r>
            <a:endParaRPr lang="en-US" dirty="0"/>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8169639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452611BB-20E5-514F-8E66-579E6C59E659}"/>
              </a:ext>
            </a:extLst>
          </p:cNvPr>
          <p:cNvSpPr>
            <a:spLocks noGrp="1"/>
          </p:cNvSpPr>
          <p:nvPr>
            <p:ph idx="1"/>
          </p:nvPr>
        </p:nvSpPr>
        <p:spPr/>
        <p:txBody>
          <a:bodyPr/>
          <a:lstStyle/>
          <a:p>
            <a:endParaRPr lang="en-US"/>
          </a:p>
        </p:txBody>
      </p:sp>
      <p:pic>
        <p:nvPicPr>
          <p:cNvPr id="1026" name="Picture 2" descr="Image result for human lifecycle">
            <a:extLst>
              <a:ext uri="{FF2B5EF4-FFF2-40B4-BE49-F238E27FC236}">
                <a16:creationId xmlns="" xmlns:a16="http://schemas.microsoft.com/office/drawing/2014/main" id="{2FD3C881-83E3-C04D-BC39-D4203B94E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15600" cy="51743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1D4DBDEA-CA98-DF45-9A59-29E581F672E3}"/>
              </a:ext>
            </a:extLst>
          </p:cNvPr>
          <p:cNvSpPr/>
          <p:nvPr/>
        </p:nvSpPr>
        <p:spPr>
          <a:xfrm>
            <a:off x="3377184" y="217714"/>
            <a:ext cx="8314073" cy="57476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541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452611BB-20E5-514F-8E66-579E6C59E659}"/>
              </a:ext>
            </a:extLst>
          </p:cNvPr>
          <p:cNvSpPr>
            <a:spLocks noGrp="1"/>
          </p:cNvSpPr>
          <p:nvPr>
            <p:ph idx="1"/>
          </p:nvPr>
        </p:nvSpPr>
        <p:spPr/>
        <p:txBody>
          <a:bodyPr/>
          <a:lstStyle/>
          <a:p>
            <a:endParaRPr lang="en-US"/>
          </a:p>
        </p:txBody>
      </p:sp>
      <p:pic>
        <p:nvPicPr>
          <p:cNvPr id="1026" name="Picture 2" descr="Image result for human lifecycle">
            <a:extLst>
              <a:ext uri="{FF2B5EF4-FFF2-40B4-BE49-F238E27FC236}">
                <a16:creationId xmlns="" xmlns:a16="http://schemas.microsoft.com/office/drawing/2014/main" id="{2FD3C881-83E3-C04D-BC39-D4203B94E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15600" cy="51743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5F56D0A9-BCC9-744D-A20A-C33FBF2735D6}"/>
              </a:ext>
            </a:extLst>
          </p:cNvPr>
          <p:cNvSpPr/>
          <p:nvPr/>
        </p:nvSpPr>
        <p:spPr>
          <a:xfrm>
            <a:off x="4474464" y="217714"/>
            <a:ext cx="7216793" cy="57476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4427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452611BB-20E5-514F-8E66-579E6C59E659}"/>
              </a:ext>
            </a:extLst>
          </p:cNvPr>
          <p:cNvSpPr>
            <a:spLocks noGrp="1"/>
          </p:cNvSpPr>
          <p:nvPr>
            <p:ph idx="1"/>
          </p:nvPr>
        </p:nvSpPr>
        <p:spPr/>
        <p:txBody>
          <a:bodyPr/>
          <a:lstStyle/>
          <a:p>
            <a:endParaRPr lang="en-US"/>
          </a:p>
        </p:txBody>
      </p:sp>
      <p:pic>
        <p:nvPicPr>
          <p:cNvPr id="1026" name="Picture 2" descr="Image result for human lifecycle">
            <a:extLst>
              <a:ext uri="{FF2B5EF4-FFF2-40B4-BE49-F238E27FC236}">
                <a16:creationId xmlns="" xmlns:a16="http://schemas.microsoft.com/office/drawing/2014/main" id="{2FD3C881-83E3-C04D-BC39-D4203B94E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15600" cy="51743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19F35715-F1DD-6D4E-88EA-AB79675A4857}"/>
              </a:ext>
            </a:extLst>
          </p:cNvPr>
          <p:cNvSpPr/>
          <p:nvPr/>
        </p:nvSpPr>
        <p:spPr>
          <a:xfrm>
            <a:off x="5583936" y="217714"/>
            <a:ext cx="6107321" cy="57476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34471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452611BB-20E5-514F-8E66-579E6C59E659}"/>
              </a:ext>
            </a:extLst>
          </p:cNvPr>
          <p:cNvSpPr>
            <a:spLocks noGrp="1"/>
          </p:cNvSpPr>
          <p:nvPr>
            <p:ph idx="1"/>
          </p:nvPr>
        </p:nvSpPr>
        <p:spPr/>
        <p:txBody>
          <a:bodyPr/>
          <a:lstStyle/>
          <a:p>
            <a:endParaRPr lang="en-US"/>
          </a:p>
        </p:txBody>
      </p:sp>
      <p:pic>
        <p:nvPicPr>
          <p:cNvPr id="1026" name="Picture 2" descr="Image result for human lifecycle">
            <a:extLst>
              <a:ext uri="{FF2B5EF4-FFF2-40B4-BE49-F238E27FC236}">
                <a16:creationId xmlns="" xmlns:a16="http://schemas.microsoft.com/office/drawing/2014/main" id="{2FD3C881-83E3-C04D-BC39-D4203B94E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15600" cy="51743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B6C01A17-8230-3348-976E-25E8209D1496}"/>
              </a:ext>
            </a:extLst>
          </p:cNvPr>
          <p:cNvSpPr/>
          <p:nvPr/>
        </p:nvSpPr>
        <p:spPr>
          <a:xfrm>
            <a:off x="6986016" y="217714"/>
            <a:ext cx="4705241" cy="57476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00124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452611BB-20E5-514F-8E66-579E6C59E659}"/>
              </a:ext>
            </a:extLst>
          </p:cNvPr>
          <p:cNvSpPr>
            <a:spLocks noGrp="1"/>
          </p:cNvSpPr>
          <p:nvPr>
            <p:ph idx="1"/>
          </p:nvPr>
        </p:nvSpPr>
        <p:spPr/>
        <p:txBody>
          <a:bodyPr/>
          <a:lstStyle/>
          <a:p>
            <a:endParaRPr lang="en-US"/>
          </a:p>
        </p:txBody>
      </p:sp>
      <p:pic>
        <p:nvPicPr>
          <p:cNvPr id="1026" name="Picture 2" descr="Image result for human lifecycle">
            <a:extLst>
              <a:ext uri="{FF2B5EF4-FFF2-40B4-BE49-F238E27FC236}">
                <a16:creationId xmlns="" xmlns:a16="http://schemas.microsoft.com/office/drawing/2014/main" id="{2FD3C881-83E3-C04D-BC39-D4203B94E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15600" cy="51743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5C1F1ED9-77FE-A64D-9535-5B88EED0D858}"/>
              </a:ext>
            </a:extLst>
          </p:cNvPr>
          <p:cNvSpPr/>
          <p:nvPr/>
        </p:nvSpPr>
        <p:spPr>
          <a:xfrm>
            <a:off x="8388096" y="217714"/>
            <a:ext cx="3303161" cy="57476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19550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452611BB-20E5-514F-8E66-579E6C59E659}"/>
              </a:ext>
            </a:extLst>
          </p:cNvPr>
          <p:cNvSpPr>
            <a:spLocks noGrp="1"/>
          </p:cNvSpPr>
          <p:nvPr>
            <p:ph idx="1"/>
          </p:nvPr>
        </p:nvSpPr>
        <p:spPr/>
        <p:txBody>
          <a:bodyPr/>
          <a:lstStyle/>
          <a:p>
            <a:endParaRPr lang="en-US"/>
          </a:p>
        </p:txBody>
      </p:sp>
      <p:pic>
        <p:nvPicPr>
          <p:cNvPr id="1026" name="Picture 2" descr="Image result for human lifecycle">
            <a:extLst>
              <a:ext uri="{FF2B5EF4-FFF2-40B4-BE49-F238E27FC236}">
                <a16:creationId xmlns="" xmlns:a16="http://schemas.microsoft.com/office/drawing/2014/main" id="{2FD3C881-83E3-C04D-BC39-D4203B94E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15600" cy="51743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41DD8A4F-4F5F-6545-AF3A-CFE32D524D67}"/>
              </a:ext>
            </a:extLst>
          </p:cNvPr>
          <p:cNvSpPr/>
          <p:nvPr/>
        </p:nvSpPr>
        <p:spPr>
          <a:xfrm>
            <a:off x="9717024" y="217714"/>
            <a:ext cx="1974233" cy="57476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7737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452611BB-20E5-514F-8E66-579E6C59E659}"/>
              </a:ext>
            </a:extLst>
          </p:cNvPr>
          <p:cNvSpPr>
            <a:spLocks noGrp="1"/>
          </p:cNvSpPr>
          <p:nvPr>
            <p:ph idx="1"/>
          </p:nvPr>
        </p:nvSpPr>
        <p:spPr/>
        <p:txBody>
          <a:bodyPr/>
          <a:lstStyle/>
          <a:p>
            <a:endParaRPr lang="en-US"/>
          </a:p>
        </p:txBody>
      </p:sp>
      <p:pic>
        <p:nvPicPr>
          <p:cNvPr id="1026" name="Picture 2" descr="Image result for human lifecycle">
            <a:extLst>
              <a:ext uri="{FF2B5EF4-FFF2-40B4-BE49-F238E27FC236}">
                <a16:creationId xmlns="" xmlns:a16="http://schemas.microsoft.com/office/drawing/2014/main" id="{2FD3C881-83E3-C04D-BC39-D4203B94E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15600" cy="517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68192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452611BB-20E5-514F-8E66-579E6C59E659}"/>
              </a:ext>
            </a:extLst>
          </p:cNvPr>
          <p:cNvSpPr>
            <a:spLocks noGrp="1"/>
          </p:cNvSpPr>
          <p:nvPr>
            <p:ph idx="1"/>
          </p:nvPr>
        </p:nvSpPr>
        <p:spPr/>
        <p:txBody>
          <a:bodyPr/>
          <a:lstStyle/>
          <a:p>
            <a:endParaRPr lang="en-US"/>
          </a:p>
        </p:txBody>
      </p:sp>
      <p:pic>
        <p:nvPicPr>
          <p:cNvPr id="2050" name="Picture 2" descr="http://shalomindiaministries.com/wp-content/uploads/2016/06/life-stages.jpg">
            <a:extLst>
              <a:ext uri="{FF2B5EF4-FFF2-40B4-BE49-F238E27FC236}">
                <a16:creationId xmlns="" xmlns:a16="http://schemas.microsoft.com/office/drawing/2014/main" id="{671977E5-B166-B74B-945D-84E99F8AC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4"/>
            <a:ext cx="10515600"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5683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623DC5FA-8B17-2A49-8E84-022D0E84C960}"/>
              </a:ext>
            </a:extLst>
          </p:cNvPr>
          <p:cNvPicPr>
            <a:picLocks noGrp="1" noChangeAspect="1"/>
          </p:cNvPicPr>
          <p:nvPr>
            <p:ph idx="1"/>
          </p:nvPr>
        </p:nvPicPr>
        <p:blipFill rotWithShape="1">
          <a:blip r:embed="rId2"/>
          <a:srcRect b="7814"/>
          <a:stretch/>
        </p:blipFill>
        <p:spPr>
          <a:xfrm>
            <a:off x="690929" y="574482"/>
            <a:ext cx="10917578" cy="3445078"/>
          </a:xfrm>
          <a:prstGeom prst="rect">
            <a:avLst/>
          </a:prstGeom>
        </p:spPr>
      </p:pic>
      <p:sp>
        <p:nvSpPr>
          <p:cNvPr id="3" name="Rectangle 2">
            <a:extLst>
              <a:ext uri="{FF2B5EF4-FFF2-40B4-BE49-F238E27FC236}">
                <a16:creationId xmlns="" xmlns:a16="http://schemas.microsoft.com/office/drawing/2014/main" id="{5B5A2CFD-1C95-EA48-9FE0-C7F3621ABBB8}"/>
              </a:ext>
            </a:extLst>
          </p:cNvPr>
          <p:cNvSpPr/>
          <p:nvPr/>
        </p:nvSpPr>
        <p:spPr>
          <a:xfrm>
            <a:off x="3377184" y="217714"/>
            <a:ext cx="8314073" cy="57476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70274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623DC5FA-8B17-2A49-8E84-022D0E84C960}"/>
              </a:ext>
            </a:extLst>
          </p:cNvPr>
          <p:cNvPicPr>
            <a:picLocks noGrp="1" noChangeAspect="1"/>
          </p:cNvPicPr>
          <p:nvPr>
            <p:ph idx="1"/>
          </p:nvPr>
        </p:nvPicPr>
        <p:blipFill rotWithShape="1">
          <a:blip r:embed="rId2"/>
          <a:srcRect b="7814"/>
          <a:stretch/>
        </p:blipFill>
        <p:spPr>
          <a:xfrm>
            <a:off x="690929" y="574482"/>
            <a:ext cx="10917578" cy="3445078"/>
          </a:xfrm>
          <a:prstGeom prst="rect">
            <a:avLst/>
          </a:prstGeom>
        </p:spPr>
      </p:pic>
      <p:sp>
        <p:nvSpPr>
          <p:cNvPr id="3" name="Rectangle 2">
            <a:extLst>
              <a:ext uri="{FF2B5EF4-FFF2-40B4-BE49-F238E27FC236}">
                <a16:creationId xmlns="" xmlns:a16="http://schemas.microsoft.com/office/drawing/2014/main" id="{617D32EC-8E27-4A4C-AB61-2A1ADE47647E}"/>
              </a:ext>
            </a:extLst>
          </p:cNvPr>
          <p:cNvSpPr/>
          <p:nvPr/>
        </p:nvSpPr>
        <p:spPr>
          <a:xfrm>
            <a:off x="5791200" y="217714"/>
            <a:ext cx="5900057" cy="57476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2705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p:txBody>
          <a:bodyPr>
            <a:normAutofit/>
          </a:bodyPr>
          <a:lstStyle/>
          <a:p>
            <a:pPr marL="0" indent="0">
              <a:buNone/>
            </a:pPr>
            <a:r>
              <a:rPr lang="en-US" i="1" dirty="0" smtClean="0">
                <a:solidFill>
                  <a:schemeClr val="bg1"/>
                </a:solidFill>
              </a:rPr>
              <a:t>Therefore</a:t>
            </a:r>
            <a:r>
              <a:rPr lang="en-US" i="1" dirty="0">
                <a:solidFill>
                  <a:schemeClr val="bg1"/>
                </a:solidFill>
              </a:rPr>
              <a:t>, I urge you, brothers and sisters, in view of God’s mercy, to offer your bodies as a living sacrifice, holy and pleasing to God—this is your true and proper worship. </a:t>
            </a:r>
          </a:p>
          <a:p>
            <a:pPr marL="0" indent="0">
              <a:buNone/>
            </a:pPr>
            <a:r>
              <a:rPr lang="en-US" i="1" dirty="0">
                <a:solidFill>
                  <a:schemeClr val="bg1"/>
                </a:solidFill>
              </a:rPr>
              <a:t>Do not conform to the pattern of this world, but be transformed by the renewing of your mind. Then you will be able to test and approve what God’s will is—his good, pleasing and perfect will.</a:t>
            </a:r>
            <a:endParaRPr lang="en-US" dirty="0">
              <a:solidFill>
                <a:schemeClr val="bg1"/>
              </a:solidFill>
            </a:endParaRPr>
          </a:p>
          <a:p>
            <a:pPr marL="0" indent="0">
              <a:buNone/>
            </a:pPr>
            <a:r>
              <a:rPr lang="en-US" i="1" dirty="0">
                <a:solidFill>
                  <a:schemeClr val="bg1"/>
                </a:solidFill>
              </a:rPr>
              <a:t>								Romans 12:1-2</a:t>
            </a:r>
            <a:endParaRPr lang="en-US" dirty="0">
              <a:solidFill>
                <a:schemeClr val="bg1"/>
              </a:solidFill>
            </a:endParaRPr>
          </a:p>
          <a:p>
            <a:pPr marL="0" indent="0">
              <a:buNone/>
            </a:pPr>
            <a:endParaRPr lang="en-US" dirty="0"/>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29242775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623DC5FA-8B17-2A49-8E84-022D0E84C960}"/>
              </a:ext>
            </a:extLst>
          </p:cNvPr>
          <p:cNvPicPr>
            <a:picLocks noGrp="1" noChangeAspect="1"/>
          </p:cNvPicPr>
          <p:nvPr>
            <p:ph idx="1"/>
          </p:nvPr>
        </p:nvPicPr>
        <p:blipFill rotWithShape="1">
          <a:blip r:embed="rId2"/>
          <a:srcRect b="7814"/>
          <a:stretch/>
        </p:blipFill>
        <p:spPr>
          <a:xfrm>
            <a:off x="690929" y="574482"/>
            <a:ext cx="10917578" cy="3445078"/>
          </a:xfrm>
          <a:prstGeom prst="rect">
            <a:avLst/>
          </a:prstGeom>
        </p:spPr>
      </p:pic>
      <p:sp>
        <p:nvSpPr>
          <p:cNvPr id="3" name="Rectangle 2">
            <a:extLst>
              <a:ext uri="{FF2B5EF4-FFF2-40B4-BE49-F238E27FC236}">
                <a16:creationId xmlns="" xmlns:a16="http://schemas.microsoft.com/office/drawing/2014/main" id="{5705D98E-4390-704D-AC9B-300EE848B6BE}"/>
              </a:ext>
            </a:extLst>
          </p:cNvPr>
          <p:cNvSpPr/>
          <p:nvPr/>
        </p:nvSpPr>
        <p:spPr>
          <a:xfrm>
            <a:off x="8510016" y="217714"/>
            <a:ext cx="3181241" cy="57476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34441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623DC5FA-8B17-2A49-8E84-022D0E84C960}"/>
              </a:ext>
            </a:extLst>
          </p:cNvPr>
          <p:cNvPicPr>
            <a:picLocks noGrp="1" noChangeAspect="1"/>
          </p:cNvPicPr>
          <p:nvPr>
            <p:ph idx="1"/>
          </p:nvPr>
        </p:nvPicPr>
        <p:blipFill rotWithShape="1">
          <a:blip r:embed="rId2"/>
          <a:srcRect b="7814"/>
          <a:stretch/>
        </p:blipFill>
        <p:spPr>
          <a:xfrm>
            <a:off x="690929" y="574482"/>
            <a:ext cx="10917578" cy="3445078"/>
          </a:xfrm>
          <a:prstGeom prst="rect">
            <a:avLst/>
          </a:prstGeom>
        </p:spPr>
      </p:pic>
    </p:spTree>
    <p:extLst>
      <p:ext uri="{BB962C8B-B14F-4D97-AF65-F5344CB8AC3E}">
        <p14:creationId xmlns:p14="http://schemas.microsoft.com/office/powerpoint/2010/main" val="9846731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5B67B2-0A42-0643-A11E-6208B1C4C00A}"/>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E58F2AB2-CC2D-754A-B387-504CC2456E37}"/>
              </a:ext>
            </a:extLst>
          </p:cNvPr>
          <p:cNvSpPr>
            <a:spLocks noGrp="1"/>
          </p:cNvSpPr>
          <p:nvPr>
            <p:ph idx="1"/>
          </p:nvPr>
        </p:nvSpPr>
        <p:spPr/>
        <p:txBody>
          <a:bodyPr/>
          <a:lstStyle/>
          <a:p>
            <a:endParaRPr lang="en-US"/>
          </a:p>
        </p:txBody>
      </p:sp>
      <p:pic>
        <p:nvPicPr>
          <p:cNvPr id="3074" name="Picture 2" descr="http://www.stevegreerphotography.com/wp-content/uploads/2011/03/sg15-1073711.jpg">
            <a:extLst>
              <a:ext uri="{FF2B5EF4-FFF2-40B4-BE49-F238E27FC236}">
                <a16:creationId xmlns="" xmlns:a16="http://schemas.microsoft.com/office/drawing/2014/main" id="{D466F8CD-E3A5-1842-97D1-C52E7F41B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800"/>
            <a:ext cx="12192000" cy="6502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19BEEB7A-0DD1-084A-963E-11BE2A153E80}"/>
              </a:ext>
            </a:extLst>
          </p:cNvPr>
          <p:cNvSpPr/>
          <p:nvPr/>
        </p:nvSpPr>
        <p:spPr>
          <a:xfrm>
            <a:off x="2133600" y="0"/>
            <a:ext cx="100584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06529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5B67B2-0A42-0643-A11E-6208B1C4C00A}"/>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E58F2AB2-CC2D-754A-B387-504CC2456E37}"/>
              </a:ext>
            </a:extLst>
          </p:cNvPr>
          <p:cNvSpPr>
            <a:spLocks noGrp="1"/>
          </p:cNvSpPr>
          <p:nvPr>
            <p:ph idx="1"/>
          </p:nvPr>
        </p:nvSpPr>
        <p:spPr/>
        <p:txBody>
          <a:bodyPr/>
          <a:lstStyle/>
          <a:p>
            <a:endParaRPr lang="en-US"/>
          </a:p>
        </p:txBody>
      </p:sp>
      <p:pic>
        <p:nvPicPr>
          <p:cNvPr id="3074" name="Picture 2" descr="http://www.stevegreerphotography.com/wp-content/uploads/2011/03/sg15-1073711.jpg">
            <a:extLst>
              <a:ext uri="{FF2B5EF4-FFF2-40B4-BE49-F238E27FC236}">
                <a16:creationId xmlns="" xmlns:a16="http://schemas.microsoft.com/office/drawing/2014/main" id="{D466F8CD-E3A5-1842-97D1-C52E7F41B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800"/>
            <a:ext cx="12192000" cy="6502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52C5B0D4-21EA-0246-B37C-8E546793D146}"/>
              </a:ext>
            </a:extLst>
          </p:cNvPr>
          <p:cNvSpPr/>
          <p:nvPr/>
        </p:nvSpPr>
        <p:spPr>
          <a:xfrm>
            <a:off x="3206496" y="0"/>
            <a:ext cx="8985504"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1073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5B67B2-0A42-0643-A11E-6208B1C4C00A}"/>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E58F2AB2-CC2D-754A-B387-504CC2456E37}"/>
              </a:ext>
            </a:extLst>
          </p:cNvPr>
          <p:cNvSpPr>
            <a:spLocks noGrp="1"/>
          </p:cNvSpPr>
          <p:nvPr>
            <p:ph idx="1"/>
          </p:nvPr>
        </p:nvSpPr>
        <p:spPr/>
        <p:txBody>
          <a:bodyPr/>
          <a:lstStyle/>
          <a:p>
            <a:endParaRPr lang="en-US"/>
          </a:p>
        </p:txBody>
      </p:sp>
      <p:pic>
        <p:nvPicPr>
          <p:cNvPr id="3074" name="Picture 2" descr="http://www.stevegreerphotography.com/wp-content/uploads/2011/03/sg15-1073711.jpg">
            <a:extLst>
              <a:ext uri="{FF2B5EF4-FFF2-40B4-BE49-F238E27FC236}">
                <a16:creationId xmlns="" xmlns:a16="http://schemas.microsoft.com/office/drawing/2014/main" id="{D466F8CD-E3A5-1842-97D1-C52E7F41B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800"/>
            <a:ext cx="12192000" cy="6502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7BD50B63-A3FF-9748-9FAD-8802FEE23BE7}"/>
              </a:ext>
            </a:extLst>
          </p:cNvPr>
          <p:cNvSpPr/>
          <p:nvPr/>
        </p:nvSpPr>
        <p:spPr>
          <a:xfrm>
            <a:off x="4572000" y="0"/>
            <a:ext cx="7620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82661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5B67B2-0A42-0643-A11E-6208B1C4C00A}"/>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E58F2AB2-CC2D-754A-B387-504CC2456E37}"/>
              </a:ext>
            </a:extLst>
          </p:cNvPr>
          <p:cNvSpPr>
            <a:spLocks noGrp="1"/>
          </p:cNvSpPr>
          <p:nvPr>
            <p:ph idx="1"/>
          </p:nvPr>
        </p:nvSpPr>
        <p:spPr/>
        <p:txBody>
          <a:bodyPr/>
          <a:lstStyle/>
          <a:p>
            <a:endParaRPr lang="en-US"/>
          </a:p>
        </p:txBody>
      </p:sp>
      <p:pic>
        <p:nvPicPr>
          <p:cNvPr id="3074" name="Picture 2" descr="http://www.stevegreerphotography.com/wp-content/uploads/2011/03/sg15-1073711.jpg">
            <a:extLst>
              <a:ext uri="{FF2B5EF4-FFF2-40B4-BE49-F238E27FC236}">
                <a16:creationId xmlns="" xmlns:a16="http://schemas.microsoft.com/office/drawing/2014/main" id="{D466F8CD-E3A5-1842-97D1-C52E7F41B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800"/>
            <a:ext cx="12192000" cy="6502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C39A90BD-574A-1A4D-A578-10C08D68C9BF}"/>
              </a:ext>
            </a:extLst>
          </p:cNvPr>
          <p:cNvSpPr/>
          <p:nvPr/>
        </p:nvSpPr>
        <p:spPr>
          <a:xfrm>
            <a:off x="6571488" y="0"/>
            <a:ext cx="562051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71950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5B67B2-0A42-0643-A11E-6208B1C4C00A}"/>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E58F2AB2-CC2D-754A-B387-504CC2456E37}"/>
              </a:ext>
            </a:extLst>
          </p:cNvPr>
          <p:cNvSpPr>
            <a:spLocks noGrp="1"/>
          </p:cNvSpPr>
          <p:nvPr>
            <p:ph idx="1"/>
          </p:nvPr>
        </p:nvSpPr>
        <p:spPr/>
        <p:txBody>
          <a:bodyPr/>
          <a:lstStyle/>
          <a:p>
            <a:endParaRPr lang="en-US"/>
          </a:p>
        </p:txBody>
      </p:sp>
      <p:pic>
        <p:nvPicPr>
          <p:cNvPr id="3074" name="Picture 2" descr="http://www.stevegreerphotography.com/wp-content/uploads/2011/03/sg15-1073711.jpg">
            <a:extLst>
              <a:ext uri="{FF2B5EF4-FFF2-40B4-BE49-F238E27FC236}">
                <a16:creationId xmlns="" xmlns:a16="http://schemas.microsoft.com/office/drawing/2014/main" id="{D466F8CD-E3A5-1842-97D1-C52E7F41B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800"/>
            <a:ext cx="12192000" cy="6502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F1043BBE-CA7A-CE4D-ADF5-6E78A52DF84F}"/>
              </a:ext>
            </a:extLst>
          </p:cNvPr>
          <p:cNvSpPr/>
          <p:nvPr/>
        </p:nvSpPr>
        <p:spPr>
          <a:xfrm>
            <a:off x="8266176" y="0"/>
            <a:ext cx="3925824"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69246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5B67B2-0A42-0643-A11E-6208B1C4C00A}"/>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E58F2AB2-CC2D-754A-B387-504CC2456E37}"/>
              </a:ext>
            </a:extLst>
          </p:cNvPr>
          <p:cNvSpPr>
            <a:spLocks noGrp="1"/>
          </p:cNvSpPr>
          <p:nvPr>
            <p:ph idx="1"/>
          </p:nvPr>
        </p:nvSpPr>
        <p:spPr/>
        <p:txBody>
          <a:bodyPr/>
          <a:lstStyle/>
          <a:p>
            <a:endParaRPr lang="en-US"/>
          </a:p>
        </p:txBody>
      </p:sp>
      <p:pic>
        <p:nvPicPr>
          <p:cNvPr id="3074" name="Picture 2" descr="http://www.stevegreerphotography.com/wp-content/uploads/2011/03/sg15-1073711.jpg">
            <a:extLst>
              <a:ext uri="{FF2B5EF4-FFF2-40B4-BE49-F238E27FC236}">
                <a16:creationId xmlns="" xmlns:a16="http://schemas.microsoft.com/office/drawing/2014/main" id="{D466F8CD-E3A5-1842-97D1-C52E7F41B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800"/>
            <a:ext cx="12192000" cy="6502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45BC9712-F7BA-CE41-BA57-5896DD1F39C3}"/>
              </a:ext>
            </a:extLst>
          </p:cNvPr>
          <p:cNvSpPr/>
          <p:nvPr/>
        </p:nvSpPr>
        <p:spPr>
          <a:xfrm>
            <a:off x="10253472" y="0"/>
            <a:ext cx="1938528"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08696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5B67B2-0A42-0643-A11E-6208B1C4C00A}"/>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E58F2AB2-CC2D-754A-B387-504CC2456E37}"/>
              </a:ext>
            </a:extLst>
          </p:cNvPr>
          <p:cNvSpPr>
            <a:spLocks noGrp="1"/>
          </p:cNvSpPr>
          <p:nvPr>
            <p:ph idx="1"/>
          </p:nvPr>
        </p:nvSpPr>
        <p:spPr/>
        <p:txBody>
          <a:bodyPr/>
          <a:lstStyle/>
          <a:p>
            <a:endParaRPr lang="en-US"/>
          </a:p>
        </p:txBody>
      </p:sp>
      <p:pic>
        <p:nvPicPr>
          <p:cNvPr id="3074" name="Picture 2" descr="http://www.stevegreerphotography.com/wp-content/uploads/2011/03/sg15-1073711.jpg">
            <a:extLst>
              <a:ext uri="{FF2B5EF4-FFF2-40B4-BE49-F238E27FC236}">
                <a16:creationId xmlns="" xmlns:a16="http://schemas.microsoft.com/office/drawing/2014/main" id="{D466F8CD-E3A5-1842-97D1-C52E7F41B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800"/>
            <a:ext cx="12192000" cy="65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55437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452611BB-20E5-514F-8E66-579E6C59E659}"/>
              </a:ext>
            </a:extLst>
          </p:cNvPr>
          <p:cNvSpPr>
            <a:spLocks noGrp="1"/>
          </p:cNvSpPr>
          <p:nvPr>
            <p:ph idx="1"/>
          </p:nvPr>
        </p:nvSpPr>
        <p:spPr/>
        <p:txBody>
          <a:bodyPr/>
          <a:lstStyle/>
          <a:p>
            <a:endParaRPr lang="en-US"/>
          </a:p>
        </p:txBody>
      </p:sp>
      <p:pic>
        <p:nvPicPr>
          <p:cNvPr id="1026" name="Picture 2" descr="Image result for human lifecycle">
            <a:extLst>
              <a:ext uri="{FF2B5EF4-FFF2-40B4-BE49-F238E27FC236}">
                <a16:creationId xmlns="" xmlns:a16="http://schemas.microsoft.com/office/drawing/2014/main" id="{2FD3C881-83E3-C04D-BC39-D4203B94E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15600" cy="517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52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p:txBody>
          <a:bodyPr>
            <a:noAutofit/>
          </a:bodyPr>
          <a:lstStyle/>
          <a:p>
            <a:pPr marL="0" indent="0">
              <a:buNone/>
            </a:pPr>
            <a:r>
              <a:rPr lang="en-US" i="1" dirty="0">
                <a:solidFill>
                  <a:schemeClr val="bg1"/>
                </a:solidFill>
              </a:rPr>
              <a:t>Therefore, I urge you, brothers and sisters, in view of God’s </a:t>
            </a:r>
            <a:r>
              <a:rPr lang="en-US" i="1" dirty="0">
                <a:solidFill>
                  <a:srgbClr val="FFC000"/>
                </a:solidFill>
              </a:rPr>
              <a:t>mercy</a:t>
            </a:r>
            <a:r>
              <a:rPr lang="en-US" i="1" dirty="0">
                <a:solidFill>
                  <a:schemeClr val="bg1"/>
                </a:solidFill>
              </a:rPr>
              <a:t>, to offer your bodies as a living sacrifice, holy and pleasing to God—this is your true and proper worship. </a:t>
            </a:r>
          </a:p>
          <a:p>
            <a:pPr marL="0" indent="0">
              <a:buNone/>
            </a:pPr>
            <a:r>
              <a:rPr lang="en-US" i="1" dirty="0">
                <a:solidFill>
                  <a:schemeClr val="bg1"/>
                </a:solidFill>
              </a:rPr>
              <a:t>Do not conform to the pattern of this world, but be transformed by the renewing of your mind. Then you will be able to test and approve what God’s will is—his good, pleasing and perfect will.</a:t>
            </a:r>
          </a:p>
          <a:p>
            <a:pPr marL="0" indent="0">
              <a:buNone/>
            </a:pPr>
            <a:endParaRPr lang="en-US" i="1" dirty="0">
              <a:solidFill>
                <a:schemeClr val="bg1"/>
              </a:solidFill>
            </a:endParaRPr>
          </a:p>
          <a:p>
            <a:pPr marL="0" indent="0">
              <a:buNone/>
            </a:pPr>
            <a:r>
              <a:rPr lang="en-US" b="1" dirty="0">
                <a:solidFill>
                  <a:srgbClr val="FFC000"/>
                </a:solidFill>
              </a:rPr>
              <a:t>mercy</a:t>
            </a:r>
            <a:r>
              <a:rPr lang="en-US" dirty="0">
                <a:solidFill>
                  <a:schemeClr val="bg1"/>
                </a:solidFill>
              </a:rPr>
              <a:t> - "visceral compassions" - is used of the deep feelings God has for us (</a:t>
            </a:r>
            <a:r>
              <a:rPr lang="en-US" dirty="0">
                <a:solidFill>
                  <a:srgbClr val="FFC000"/>
                </a:solidFill>
              </a:rPr>
              <a:t>5X</a:t>
            </a:r>
            <a:r>
              <a:rPr lang="en-US" dirty="0">
                <a:solidFill>
                  <a:schemeClr val="bg1"/>
                </a:solidFill>
              </a:rPr>
              <a:t> in NT)</a:t>
            </a:r>
          </a:p>
          <a:p>
            <a:pPr marL="0" indent="0">
              <a:buNone/>
            </a:pPr>
            <a:r>
              <a:rPr lang="en-US" i="1" dirty="0">
                <a:solidFill>
                  <a:schemeClr val="bg1"/>
                </a:solidFill>
              </a:rPr>
              <a:t>							</a:t>
            </a:r>
            <a:endParaRPr lang="en-US" dirty="0"/>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157938840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5B67B2-0A42-0643-A11E-6208B1C4C00A}"/>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E58F2AB2-CC2D-754A-B387-504CC2456E37}"/>
              </a:ext>
            </a:extLst>
          </p:cNvPr>
          <p:cNvSpPr>
            <a:spLocks noGrp="1"/>
          </p:cNvSpPr>
          <p:nvPr>
            <p:ph idx="1"/>
          </p:nvPr>
        </p:nvSpPr>
        <p:spPr/>
        <p:txBody>
          <a:bodyPr/>
          <a:lstStyle/>
          <a:p>
            <a:endParaRPr lang="en-US"/>
          </a:p>
        </p:txBody>
      </p:sp>
      <p:pic>
        <p:nvPicPr>
          <p:cNvPr id="3074" name="Picture 2" descr="http://www.stevegreerphotography.com/wp-content/uploads/2011/03/sg15-1073711.jpg">
            <a:extLst>
              <a:ext uri="{FF2B5EF4-FFF2-40B4-BE49-F238E27FC236}">
                <a16:creationId xmlns="" xmlns:a16="http://schemas.microsoft.com/office/drawing/2014/main" id="{D466F8CD-E3A5-1842-97D1-C52E7F41B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800"/>
            <a:ext cx="12192000" cy="65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41241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https://s.hswstatic.com/gif/frog-life-cycle.gif">
            <a:extLst>
              <a:ext uri="{FF2B5EF4-FFF2-40B4-BE49-F238E27FC236}">
                <a16:creationId xmlns="" xmlns:a16="http://schemas.microsoft.com/office/drawing/2014/main" id="{3C45B825-3C4B-EE48-9800-CE359A358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224" y="225224"/>
            <a:ext cx="6407553" cy="640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60083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rmAutofit/>
          </a:bodyPr>
          <a:lstStyle/>
          <a:p>
            <a:pPr marL="0" indent="0">
              <a:buNone/>
            </a:pPr>
            <a:r>
              <a:rPr lang="en-US" sz="3200" b="1" dirty="0">
                <a:solidFill>
                  <a:schemeClr val="bg1"/>
                </a:solidFill>
              </a:rPr>
              <a:t>Two key questions:</a:t>
            </a:r>
            <a:endParaRPr lang="en-US" sz="3200" dirty="0">
              <a:solidFill>
                <a:schemeClr val="bg1"/>
              </a:solidFill>
            </a:endParaRPr>
          </a:p>
          <a:p>
            <a:pPr marL="0" lvl="0" indent="0">
              <a:buNone/>
            </a:pPr>
            <a:r>
              <a:rPr lang="en-US" sz="3200" dirty="0">
                <a:solidFill>
                  <a:schemeClr val="bg1"/>
                </a:solidFill>
              </a:rPr>
              <a:t> </a:t>
            </a:r>
            <a:r>
              <a:rPr lang="en-US" dirty="0">
                <a:solidFill>
                  <a:schemeClr val="bg1"/>
                </a:solidFill>
              </a:rPr>
              <a:t>	2. </a:t>
            </a:r>
            <a:r>
              <a:rPr lang="en-US" b="1" dirty="0">
                <a:solidFill>
                  <a:schemeClr val="bg1"/>
                </a:solidFill>
              </a:rPr>
              <a:t>How can you be not conformed, but transformed? 	</a:t>
            </a:r>
            <a:r>
              <a:rPr lang="en-US" b="1" dirty="0" smtClean="0">
                <a:solidFill>
                  <a:schemeClr val="bg1"/>
                </a:solidFill>
              </a:rPr>
              <a:t>	</a:t>
            </a:r>
            <a:r>
              <a:rPr lang="en-US" i="1" dirty="0" smtClean="0">
                <a:solidFill>
                  <a:schemeClr val="bg1"/>
                </a:solidFill>
              </a:rPr>
              <a:t>(</a:t>
            </a:r>
            <a:r>
              <a:rPr lang="en-US" i="1" dirty="0" err="1">
                <a:solidFill>
                  <a:schemeClr val="bg1"/>
                </a:solidFill>
              </a:rPr>
              <a:t>metamorphoo</a:t>
            </a:r>
            <a:r>
              <a:rPr lang="en-US" i="1" dirty="0">
                <a:solidFill>
                  <a:schemeClr val="bg1"/>
                </a:solidFill>
              </a:rPr>
              <a:t>)</a:t>
            </a:r>
            <a:endParaRPr lang="en-US" dirty="0">
              <a:solidFill>
                <a:schemeClr val="bg1"/>
              </a:solidFill>
            </a:endParaRPr>
          </a:p>
          <a:p>
            <a:pPr marL="0" indent="0">
              <a:buNone/>
            </a:pPr>
            <a:r>
              <a:rPr lang="en-US" b="1" dirty="0">
                <a:solidFill>
                  <a:schemeClr val="bg1"/>
                </a:solidFill>
              </a:rPr>
              <a:t> </a:t>
            </a:r>
            <a:endParaRPr lang="en-US" dirty="0">
              <a:solidFill>
                <a:schemeClr val="bg1"/>
              </a:solidFill>
            </a:endParaRPr>
          </a:p>
          <a:p>
            <a:pPr lvl="2"/>
            <a:r>
              <a:rPr lang="en-US" sz="2800" dirty="0">
                <a:solidFill>
                  <a:schemeClr val="bg1"/>
                </a:solidFill>
              </a:rPr>
              <a:t>Recognize that transformation is different than growth or change.</a:t>
            </a:r>
          </a:p>
          <a:p>
            <a:pPr marL="0" indent="0">
              <a:buNone/>
            </a:pP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221322227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rmAutofit/>
          </a:bodyPr>
          <a:lstStyle/>
          <a:p>
            <a:pPr marL="0" indent="0">
              <a:buNone/>
            </a:pPr>
            <a:r>
              <a:rPr lang="en-US" sz="3200" b="1" dirty="0">
                <a:solidFill>
                  <a:schemeClr val="bg1"/>
                </a:solidFill>
              </a:rPr>
              <a:t>Two key questions:</a:t>
            </a:r>
            <a:endParaRPr lang="en-US" sz="3200" dirty="0">
              <a:solidFill>
                <a:schemeClr val="bg1"/>
              </a:solidFill>
            </a:endParaRPr>
          </a:p>
          <a:p>
            <a:pPr marL="0" lvl="0" indent="0">
              <a:buNone/>
            </a:pPr>
            <a:r>
              <a:rPr lang="en-US" sz="3200" dirty="0">
                <a:solidFill>
                  <a:schemeClr val="bg1"/>
                </a:solidFill>
              </a:rPr>
              <a:t> </a:t>
            </a:r>
            <a:r>
              <a:rPr lang="en-US" dirty="0">
                <a:solidFill>
                  <a:schemeClr val="bg1"/>
                </a:solidFill>
              </a:rPr>
              <a:t>	2. </a:t>
            </a:r>
            <a:r>
              <a:rPr lang="en-US" b="1" dirty="0">
                <a:solidFill>
                  <a:schemeClr val="bg1"/>
                </a:solidFill>
              </a:rPr>
              <a:t>How can you be not conformed, but transformed? 		</a:t>
            </a:r>
            <a:r>
              <a:rPr lang="en-US" i="1" dirty="0" smtClean="0">
                <a:solidFill>
                  <a:schemeClr val="bg1"/>
                </a:solidFill>
              </a:rPr>
              <a:t>(</a:t>
            </a:r>
            <a:r>
              <a:rPr lang="en-US" i="1" dirty="0" err="1">
                <a:solidFill>
                  <a:schemeClr val="bg1"/>
                </a:solidFill>
              </a:rPr>
              <a:t>metamorphoo</a:t>
            </a:r>
            <a:r>
              <a:rPr lang="en-US" i="1" dirty="0">
                <a:solidFill>
                  <a:schemeClr val="bg1"/>
                </a:solidFill>
              </a:rPr>
              <a:t>)</a:t>
            </a:r>
            <a:endParaRPr lang="en-US" dirty="0">
              <a:solidFill>
                <a:schemeClr val="bg1"/>
              </a:solidFill>
            </a:endParaRPr>
          </a:p>
          <a:p>
            <a:pPr marL="0" indent="0">
              <a:buNone/>
            </a:pPr>
            <a:r>
              <a:rPr lang="en-US" b="1" dirty="0">
                <a:solidFill>
                  <a:schemeClr val="bg1"/>
                </a:solidFill>
              </a:rPr>
              <a:t> </a:t>
            </a:r>
            <a:endParaRPr lang="en-US" dirty="0">
              <a:solidFill>
                <a:schemeClr val="bg1"/>
              </a:solidFill>
            </a:endParaRPr>
          </a:p>
          <a:p>
            <a:pPr lvl="2"/>
            <a:r>
              <a:rPr lang="en-US" sz="2800" dirty="0">
                <a:solidFill>
                  <a:schemeClr val="bg1"/>
                </a:solidFill>
              </a:rPr>
              <a:t>Realize that you are not prepared for transformation until your body belongs to God (a living sacrifice)</a:t>
            </a:r>
          </a:p>
          <a:p>
            <a:pPr marL="914400" lvl="2" indent="0">
              <a:buNone/>
            </a:pPr>
            <a:endParaRPr lang="en-US" sz="2800" dirty="0">
              <a:solidFill>
                <a:schemeClr val="bg1"/>
              </a:solidFill>
            </a:endParaRPr>
          </a:p>
          <a:p>
            <a:pPr marL="0" indent="0">
              <a:buNone/>
            </a:pP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386267447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p:txBody>
          <a:bodyPr>
            <a:normAutofit fontScale="92500" lnSpcReduction="10000"/>
          </a:bodyPr>
          <a:lstStyle/>
          <a:p>
            <a:pPr marL="0" indent="0">
              <a:buNone/>
            </a:pPr>
            <a:r>
              <a:rPr lang="en-US" i="1" dirty="0">
                <a:solidFill>
                  <a:schemeClr val="bg1"/>
                </a:solidFill>
              </a:rPr>
              <a:t>Therefore, I urge you, brothers and sisters, in view of God’s mercy, to offer your bodies as a </a:t>
            </a:r>
            <a:r>
              <a:rPr lang="en-US" i="1" dirty="0">
                <a:solidFill>
                  <a:srgbClr val="FFC000"/>
                </a:solidFill>
              </a:rPr>
              <a:t>living</a:t>
            </a:r>
            <a:r>
              <a:rPr lang="en-US" i="1" dirty="0">
                <a:solidFill>
                  <a:schemeClr val="bg1"/>
                </a:solidFill>
              </a:rPr>
              <a:t> </a:t>
            </a:r>
            <a:r>
              <a:rPr lang="en-US" i="1" dirty="0">
                <a:solidFill>
                  <a:srgbClr val="FFC000"/>
                </a:solidFill>
              </a:rPr>
              <a:t>sacrifice</a:t>
            </a:r>
            <a:r>
              <a:rPr lang="en-US" i="1" dirty="0">
                <a:solidFill>
                  <a:schemeClr val="bg1"/>
                </a:solidFill>
              </a:rPr>
              <a:t>, holy and pleasing to God—this is your true and proper worship. </a:t>
            </a:r>
          </a:p>
          <a:p>
            <a:pPr marL="0" indent="0">
              <a:buNone/>
            </a:pPr>
            <a:r>
              <a:rPr lang="en-US" i="1" dirty="0">
                <a:solidFill>
                  <a:schemeClr val="bg1"/>
                </a:solidFill>
              </a:rPr>
              <a:t>Do not conform to the pattern of this world, but be transformed by the renewing of your mind. Then you will be able to test and approve what God’s will is—his good, pleasing and perfect will.</a:t>
            </a:r>
          </a:p>
          <a:p>
            <a:pPr marL="0" indent="0">
              <a:buNone/>
            </a:pPr>
            <a:endParaRPr lang="en-US" i="1" dirty="0">
              <a:solidFill>
                <a:schemeClr val="bg1"/>
              </a:solidFill>
            </a:endParaRPr>
          </a:p>
          <a:p>
            <a:pPr marL="0" indent="0">
              <a:buNone/>
            </a:pPr>
            <a:r>
              <a:rPr lang="en-US" b="1" dirty="0">
                <a:solidFill>
                  <a:srgbClr val="FFC000"/>
                </a:solidFill>
              </a:rPr>
              <a:t>Sacrifice</a:t>
            </a:r>
            <a:r>
              <a:rPr lang="en-US" dirty="0">
                <a:solidFill>
                  <a:schemeClr val="bg1"/>
                </a:solidFill>
              </a:rPr>
              <a:t> - an offering, an official sacrifice prescribed by God; hence an offering the Lord accepts because offered on His terms. (29X in NT)</a:t>
            </a:r>
          </a:p>
          <a:p>
            <a:pPr marL="0" indent="0">
              <a:buNone/>
            </a:pPr>
            <a:r>
              <a:rPr lang="en-US" i="1" dirty="0">
                <a:solidFill>
                  <a:schemeClr val="bg1"/>
                </a:solidFill>
              </a:rPr>
              <a:t>							</a:t>
            </a:r>
            <a:endParaRPr lang="en-US" dirty="0"/>
          </a:p>
        </p:txBody>
      </p:sp>
      <p:sp>
        <p:nvSpPr>
          <p:cNvPr id="7"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54517420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rmAutofit/>
          </a:bodyPr>
          <a:lstStyle/>
          <a:p>
            <a:pPr marL="0" indent="0">
              <a:buNone/>
            </a:pPr>
            <a:r>
              <a:rPr lang="en-US" sz="3200" b="1" dirty="0">
                <a:solidFill>
                  <a:schemeClr val="bg1"/>
                </a:solidFill>
              </a:rPr>
              <a:t>Two key questions:</a:t>
            </a:r>
            <a:endParaRPr lang="en-US" sz="3200" dirty="0">
              <a:solidFill>
                <a:schemeClr val="bg1"/>
              </a:solidFill>
            </a:endParaRPr>
          </a:p>
          <a:p>
            <a:pPr marL="0" lvl="0" indent="0">
              <a:buNone/>
            </a:pPr>
            <a:r>
              <a:rPr lang="en-US" sz="3200" dirty="0">
                <a:solidFill>
                  <a:schemeClr val="bg1"/>
                </a:solidFill>
              </a:rPr>
              <a:t> </a:t>
            </a:r>
            <a:r>
              <a:rPr lang="en-US" dirty="0">
                <a:solidFill>
                  <a:schemeClr val="bg1"/>
                </a:solidFill>
              </a:rPr>
              <a:t>	2. </a:t>
            </a:r>
            <a:r>
              <a:rPr lang="en-US" b="1" dirty="0">
                <a:solidFill>
                  <a:schemeClr val="bg1"/>
                </a:solidFill>
              </a:rPr>
              <a:t>How can you be not conformed, but transformed? 		</a:t>
            </a:r>
            <a:r>
              <a:rPr lang="en-US" i="1" dirty="0" smtClean="0">
                <a:solidFill>
                  <a:schemeClr val="bg1"/>
                </a:solidFill>
              </a:rPr>
              <a:t>(</a:t>
            </a:r>
            <a:r>
              <a:rPr lang="en-US" i="1" dirty="0" err="1">
                <a:solidFill>
                  <a:schemeClr val="bg1"/>
                </a:solidFill>
              </a:rPr>
              <a:t>metamorphoo</a:t>
            </a:r>
            <a:r>
              <a:rPr lang="en-US" i="1" dirty="0">
                <a:solidFill>
                  <a:schemeClr val="bg1"/>
                </a:solidFill>
              </a:rPr>
              <a:t>)</a:t>
            </a:r>
            <a:endParaRPr lang="en-US" dirty="0">
              <a:solidFill>
                <a:schemeClr val="bg1"/>
              </a:solidFill>
            </a:endParaRPr>
          </a:p>
          <a:p>
            <a:pPr marL="0" indent="0">
              <a:buNone/>
            </a:pPr>
            <a:r>
              <a:rPr lang="en-US" b="1" dirty="0">
                <a:solidFill>
                  <a:schemeClr val="bg1"/>
                </a:solidFill>
              </a:rPr>
              <a:t> </a:t>
            </a:r>
            <a:endParaRPr lang="en-US" dirty="0">
              <a:solidFill>
                <a:schemeClr val="bg1"/>
              </a:solidFill>
            </a:endParaRPr>
          </a:p>
          <a:p>
            <a:pPr lvl="2"/>
            <a:r>
              <a:rPr lang="en-US" sz="2800" dirty="0">
                <a:solidFill>
                  <a:schemeClr val="bg1"/>
                </a:solidFill>
              </a:rPr>
              <a:t>Transformation begins by renewing your mind </a:t>
            </a:r>
            <a:r>
              <a:rPr lang="en-US" sz="2800" dirty="0" smtClean="0">
                <a:solidFill>
                  <a:schemeClr val="bg1"/>
                </a:solidFill>
              </a:rPr>
              <a:t>	</a:t>
            </a:r>
            <a:r>
              <a:rPr lang="en-US" sz="2800" i="1" dirty="0" smtClean="0">
                <a:solidFill>
                  <a:schemeClr val="bg1"/>
                </a:solidFill>
              </a:rPr>
              <a:t>(</a:t>
            </a:r>
            <a:r>
              <a:rPr lang="en-US" sz="2800" i="1" dirty="0" err="1">
                <a:solidFill>
                  <a:schemeClr val="bg1"/>
                </a:solidFill>
              </a:rPr>
              <a:t>anakainōsei</a:t>
            </a:r>
            <a:r>
              <a:rPr lang="en-US" sz="2800" i="1" dirty="0">
                <a:solidFill>
                  <a:schemeClr val="bg1"/>
                </a:solidFill>
              </a:rPr>
              <a:t>)</a:t>
            </a:r>
          </a:p>
          <a:p>
            <a:pPr lvl="2"/>
            <a:endParaRPr lang="en-US" sz="2800" i="1" dirty="0">
              <a:solidFill>
                <a:schemeClr val="bg1"/>
              </a:solidFill>
            </a:endParaRPr>
          </a:p>
          <a:p>
            <a:pPr marL="1371600" lvl="3" indent="0">
              <a:buNone/>
            </a:pPr>
            <a:endParaRPr lang="en-US" sz="2800" dirty="0">
              <a:solidFill>
                <a:schemeClr val="bg1"/>
              </a:solidFill>
            </a:endParaRPr>
          </a:p>
          <a:p>
            <a:pPr marL="457200" lvl="1" indent="0">
              <a:buNone/>
            </a:pPr>
            <a:r>
              <a:rPr lang="en-US" sz="2800" i="1" dirty="0">
                <a:solidFill>
                  <a:schemeClr val="bg1"/>
                </a:solidFill>
              </a:rPr>
              <a:t>	</a:t>
            </a:r>
            <a:endParaRPr lang="en-US" sz="2800"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180663360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p:txBody>
          <a:bodyPr>
            <a:normAutofit/>
          </a:bodyPr>
          <a:lstStyle/>
          <a:p>
            <a:pPr marL="0" indent="0">
              <a:buNone/>
            </a:pPr>
            <a:r>
              <a:rPr lang="en-US" i="1" dirty="0">
                <a:solidFill>
                  <a:schemeClr val="bg1"/>
                </a:solidFill>
              </a:rPr>
              <a:t>Therefore, I urge you, brothers and sisters, in view of God’s mercy, to offer your bodies as a living sacrifice, holy and pleasing to God—this is your true and proper worship. </a:t>
            </a:r>
          </a:p>
          <a:p>
            <a:pPr marL="0" indent="0">
              <a:buNone/>
            </a:pPr>
            <a:r>
              <a:rPr lang="en-US" i="1" dirty="0">
                <a:solidFill>
                  <a:schemeClr val="bg1"/>
                </a:solidFill>
              </a:rPr>
              <a:t>Do not conform to the pattern of this world, but be transformed by the </a:t>
            </a:r>
            <a:r>
              <a:rPr lang="en-US" i="1" dirty="0">
                <a:solidFill>
                  <a:srgbClr val="FFC000"/>
                </a:solidFill>
              </a:rPr>
              <a:t>renewing</a:t>
            </a:r>
            <a:r>
              <a:rPr lang="en-US" i="1" dirty="0">
                <a:solidFill>
                  <a:schemeClr val="bg1"/>
                </a:solidFill>
              </a:rPr>
              <a:t> of your mind. Then you will be able to test and approve what God’s will is—his good, pleasing and perfect will.</a:t>
            </a:r>
          </a:p>
          <a:p>
            <a:pPr marL="0" indent="0">
              <a:buNone/>
            </a:pPr>
            <a:endParaRPr lang="en-US" i="1" dirty="0">
              <a:solidFill>
                <a:schemeClr val="bg1"/>
              </a:solidFill>
            </a:endParaRPr>
          </a:p>
          <a:p>
            <a:pPr marL="0" indent="0">
              <a:buNone/>
            </a:pPr>
            <a:r>
              <a:rPr lang="en-US" b="1" dirty="0">
                <a:solidFill>
                  <a:srgbClr val="FFC000"/>
                </a:solidFill>
              </a:rPr>
              <a:t>Renewing</a:t>
            </a:r>
            <a:r>
              <a:rPr lang="en-US" b="1" dirty="0">
                <a:solidFill>
                  <a:schemeClr val="bg1"/>
                </a:solidFill>
              </a:rPr>
              <a:t> </a:t>
            </a:r>
            <a:r>
              <a:rPr lang="en-US" dirty="0">
                <a:solidFill>
                  <a:schemeClr val="bg1"/>
                </a:solidFill>
              </a:rPr>
              <a:t>– “</a:t>
            </a:r>
            <a:r>
              <a:rPr lang="en-US" dirty="0" err="1">
                <a:solidFill>
                  <a:schemeClr val="bg1"/>
                </a:solidFill>
              </a:rPr>
              <a:t>anakainōsei</a:t>
            </a:r>
            <a:r>
              <a:rPr lang="en-US" dirty="0">
                <a:solidFill>
                  <a:schemeClr val="bg1"/>
                </a:solidFill>
              </a:rPr>
              <a:t>” -make fresh, new, a new development; a renewal, achieved by God's power. (</a:t>
            </a:r>
            <a:r>
              <a:rPr lang="en-US" dirty="0">
                <a:solidFill>
                  <a:srgbClr val="FFC000"/>
                </a:solidFill>
              </a:rPr>
              <a:t>1X</a:t>
            </a:r>
            <a:r>
              <a:rPr lang="en-US" dirty="0">
                <a:solidFill>
                  <a:schemeClr val="bg1"/>
                </a:solidFill>
              </a:rPr>
              <a:t> in NT)</a:t>
            </a: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326407063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rmAutofit lnSpcReduction="10000"/>
          </a:bodyPr>
          <a:lstStyle/>
          <a:p>
            <a:pPr marL="0" indent="0">
              <a:buNone/>
            </a:pPr>
            <a:r>
              <a:rPr lang="en-US" sz="3200" b="1" dirty="0">
                <a:solidFill>
                  <a:schemeClr val="bg1"/>
                </a:solidFill>
              </a:rPr>
              <a:t>Two key questions:</a:t>
            </a:r>
            <a:endParaRPr lang="en-US" sz="3200" dirty="0">
              <a:solidFill>
                <a:schemeClr val="bg1"/>
              </a:solidFill>
            </a:endParaRPr>
          </a:p>
          <a:p>
            <a:pPr marL="0" lvl="0" indent="0">
              <a:buNone/>
            </a:pPr>
            <a:r>
              <a:rPr lang="en-US" sz="3200" dirty="0">
                <a:solidFill>
                  <a:schemeClr val="bg1"/>
                </a:solidFill>
              </a:rPr>
              <a:t> </a:t>
            </a:r>
            <a:r>
              <a:rPr lang="en-US" dirty="0">
                <a:solidFill>
                  <a:schemeClr val="bg1"/>
                </a:solidFill>
              </a:rPr>
              <a:t>	2. </a:t>
            </a:r>
            <a:r>
              <a:rPr lang="en-US" b="1" dirty="0">
                <a:solidFill>
                  <a:schemeClr val="bg1"/>
                </a:solidFill>
              </a:rPr>
              <a:t>How can you be not conformed, but transformed? 		(</a:t>
            </a:r>
            <a:r>
              <a:rPr lang="en-US" i="1" dirty="0" err="1" smtClean="0">
                <a:solidFill>
                  <a:schemeClr val="bg1"/>
                </a:solidFill>
              </a:rPr>
              <a:t>metamorphoo</a:t>
            </a:r>
            <a:r>
              <a:rPr lang="en-US" i="1" dirty="0">
                <a:solidFill>
                  <a:schemeClr val="bg1"/>
                </a:solidFill>
              </a:rPr>
              <a:t>)</a:t>
            </a:r>
            <a:endParaRPr lang="en-US" dirty="0">
              <a:solidFill>
                <a:schemeClr val="bg1"/>
              </a:solidFill>
            </a:endParaRPr>
          </a:p>
          <a:p>
            <a:pPr marL="0" indent="0">
              <a:buNone/>
            </a:pPr>
            <a:r>
              <a:rPr lang="en-US" b="1" dirty="0">
                <a:solidFill>
                  <a:schemeClr val="bg1"/>
                </a:solidFill>
              </a:rPr>
              <a:t> </a:t>
            </a:r>
            <a:endParaRPr lang="en-US" dirty="0">
              <a:solidFill>
                <a:schemeClr val="bg1"/>
              </a:solidFill>
            </a:endParaRPr>
          </a:p>
          <a:p>
            <a:pPr lvl="2"/>
            <a:r>
              <a:rPr lang="en-US" sz="2800" dirty="0">
                <a:solidFill>
                  <a:schemeClr val="bg1"/>
                </a:solidFill>
              </a:rPr>
              <a:t>Transformation begins by renewing your mind </a:t>
            </a:r>
            <a:r>
              <a:rPr lang="en-US" sz="2800" dirty="0" smtClean="0">
                <a:solidFill>
                  <a:schemeClr val="bg1"/>
                </a:solidFill>
              </a:rPr>
              <a:t>	</a:t>
            </a:r>
            <a:r>
              <a:rPr lang="en-US" sz="2800" i="1" dirty="0" smtClean="0">
                <a:solidFill>
                  <a:schemeClr val="bg1"/>
                </a:solidFill>
              </a:rPr>
              <a:t>(</a:t>
            </a:r>
            <a:r>
              <a:rPr lang="en-US" sz="2800" i="1" dirty="0" err="1">
                <a:solidFill>
                  <a:schemeClr val="bg1"/>
                </a:solidFill>
              </a:rPr>
              <a:t>anakainōsei</a:t>
            </a:r>
            <a:r>
              <a:rPr lang="en-US" sz="2800" i="1" dirty="0">
                <a:solidFill>
                  <a:schemeClr val="bg1"/>
                </a:solidFill>
              </a:rPr>
              <a:t>)</a:t>
            </a:r>
          </a:p>
          <a:p>
            <a:pPr lvl="2"/>
            <a:endParaRPr lang="en-US" sz="2800" i="1" dirty="0">
              <a:solidFill>
                <a:schemeClr val="bg1"/>
              </a:solidFill>
            </a:endParaRPr>
          </a:p>
          <a:p>
            <a:pPr marL="2286000" lvl="5" indent="0">
              <a:buNone/>
            </a:pPr>
            <a:r>
              <a:rPr lang="en-US" sz="2800" dirty="0">
                <a:solidFill>
                  <a:schemeClr val="bg1"/>
                </a:solidFill>
              </a:rPr>
              <a:t>Transformation requires a radical third solution </a:t>
            </a:r>
          </a:p>
          <a:p>
            <a:pPr marL="1371600" lvl="3" indent="0">
              <a:buNone/>
            </a:pPr>
            <a:endParaRPr lang="en-US" sz="2800" dirty="0">
              <a:solidFill>
                <a:schemeClr val="bg1"/>
              </a:solidFill>
            </a:endParaRPr>
          </a:p>
          <a:p>
            <a:pPr marL="457200" lvl="1" indent="0">
              <a:buNone/>
            </a:pPr>
            <a:r>
              <a:rPr lang="en-US" sz="2800" i="1" dirty="0">
                <a:solidFill>
                  <a:schemeClr val="bg1"/>
                </a:solidFill>
              </a:rPr>
              <a:t>	</a:t>
            </a:r>
            <a:endParaRPr lang="en-US" sz="2800"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109722443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6AB72C-2496-E04E-B2D8-A480E54666DB}"/>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6C02394D-3E3F-4147-AEEB-B37BA1E2EC51}"/>
              </a:ext>
            </a:extLst>
          </p:cNvPr>
          <p:cNvSpPr>
            <a:spLocks noGrp="1"/>
          </p:cNvSpPr>
          <p:nvPr>
            <p:ph idx="1"/>
          </p:nvPr>
        </p:nvSpPr>
        <p:spPr/>
        <p:txBody>
          <a:bodyPr/>
          <a:lstStyle/>
          <a:p>
            <a:endParaRPr lang="en-US"/>
          </a:p>
        </p:txBody>
      </p:sp>
      <p:pic>
        <p:nvPicPr>
          <p:cNvPr id="5124" name="Picture 4" descr="Image result for pendulum potential energy">
            <a:extLst>
              <a:ext uri="{FF2B5EF4-FFF2-40B4-BE49-F238E27FC236}">
                <a16:creationId xmlns="" xmlns:a16="http://schemas.microsoft.com/office/drawing/2014/main" id="{D25A2A29-0B50-B549-98DC-4492F6107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37181" cy="563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96984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rmAutofit/>
          </a:bodyPr>
          <a:lstStyle/>
          <a:p>
            <a:pPr marL="0" indent="0">
              <a:buNone/>
            </a:pPr>
            <a:r>
              <a:rPr lang="en-US" sz="3200" b="1" dirty="0">
                <a:solidFill>
                  <a:schemeClr val="bg1"/>
                </a:solidFill>
              </a:rPr>
              <a:t>Two key questions:</a:t>
            </a:r>
            <a:endParaRPr lang="en-US" sz="3200" dirty="0">
              <a:solidFill>
                <a:schemeClr val="bg1"/>
              </a:solidFill>
            </a:endParaRPr>
          </a:p>
          <a:p>
            <a:pPr marL="0" lvl="0" indent="0">
              <a:buNone/>
            </a:pPr>
            <a:r>
              <a:rPr lang="en-US" sz="3200" dirty="0">
                <a:solidFill>
                  <a:schemeClr val="bg1"/>
                </a:solidFill>
              </a:rPr>
              <a:t> </a:t>
            </a:r>
            <a:r>
              <a:rPr lang="en-US" dirty="0">
                <a:solidFill>
                  <a:schemeClr val="bg1"/>
                </a:solidFill>
              </a:rPr>
              <a:t>	2. </a:t>
            </a:r>
            <a:r>
              <a:rPr lang="en-US" b="1" dirty="0">
                <a:solidFill>
                  <a:schemeClr val="bg1"/>
                </a:solidFill>
              </a:rPr>
              <a:t>How can you be not conformed, but transformed? 		</a:t>
            </a:r>
            <a:r>
              <a:rPr lang="en-US" i="1" dirty="0" smtClean="0">
                <a:solidFill>
                  <a:schemeClr val="bg1"/>
                </a:solidFill>
              </a:rPr>
              <a:t>(</a:t>
            </a:r>
            <a:r>
              <a:rPr lang="en-US" i="1" dirty="0" err="1">
                <a:solidFill>
                  <a:schemeClr val="bg1"/>
                </a:solidFill>
              </a:rPr>
              <a:t>metamorphoo</a:t>
            </a:r>
            <a:r>
              <a:rPr lang="en-US" i="1" dirty="0">
                <a:solidFill>
                  <a:schemeClr val="bg1"/>
                </a:solidFill>
              </a:rPr>
              <a:t>)</a:t>
            </a:r>
            <a:endParaRPr lang="en-US" dirty="0">
              <a:solidFill>
                <a:schemeClr val="bg1"/>
              </a:solidFill>
            </a:endParaRPr>
          </a:p>
          <a:p>
            <a:pPr marL="914400" lvl="2" indent="0">
              <a:buNone/>
            </a:pPr>
            <a:r>
              <a:rPr lang="en-US" b="1" dirty="0">
                <a:solidFill>
                  <a:schemeClr val="bg1"/>
                </a:solidFill>
              </a:rPr>
              <a:t> </a:t>
            </a:r>
            <a:endParaRPr lang="en-US" sz="2800" dirty="0">
              <a:solidFill>
                <a:schemeClr val="bg1"/>
              </a:solidFill>
            </a:endParaRPr>
          </a:p>
          <a:p>
            <a:pPr lvl="2"/>
            <a:r>
              <a:rPr lang="en-US" sz="2800" dirty="0">
                <a:solidFill>
                  <a:schemeClr val="bg1"/>
                </a:solidFill>
              </a:rPr>
              <a:t>It continues by testing until you determine God’s will for your particular situation. You know it will be good. </a:t>
            </a:r>
            <a:r>
              <a:rPr lang="en-US" sz="2800" i="1" dirty="0">
                <a:solidFill>
                  <a:schemeClr val="bg1"/>
                </a:solidFill>
              </a:rPr>
              <a:t>(</a:t>
            </a:r>
            <a:r>
              <a:rPr lang="en-US" sz="2800" i="1" dirty="0" err="1">
                <a:solidFill>
                  <a:schemeClr val="bg1"/>
                </a:solidFill>
              </a:rPr>
              <a:t>dokimazo</a:t>
            </a:r>
            <a:r>
              <a:rPr lang="en-US" sz="2800" i="1" dirty="0">
                <a:solidFill>
                  <a:schemeClr val="bg1"/>
                </a:solidFill>
              </a:rPr>
              <a:t>)</a:t>
            </a:r>
            <a:endParaRPr lang="en-US" sz="2800" dirty="0">
              <a:solidFill>
                <a:schemeClr val="bg1"/>
              </a:solidFill>
            </a:endParaRPr>
          </a:p>
          <a:p>
            <a:pPr marL="1371600" lvl="3" indent="0">
              <a:buNone/>
            </a:pPr>
            <a:endParaRPr lang="en-US" sz="2800" dirty="0">
              <a:solidFill>
                <a:schemeClr val="bg1"/>
              </a:solidFill>
            </a:endParaRPr>
          </a:p>
          <a:p>
            <a:pPr marL="457200" lvl="1" indent="0">
              <a:buNone/>
            </a:pPr>
            <a:r>
              <a:rPr lang="en-US" sz="2800" i="1" dirty="0">
                <a:solidFill>
                  <a:schemeClr val="bg1"/>
                </a:solidFill>
              </a:rPr>
              <a:t>	</a:t>
            </a:r>
            <a:endParaRPr lang="en-US" sz="2800"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9431771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p:txBody>
          <a:bodyPr>
            <a:noAutofit/>
          </a:bodyPr>
          <a:lstStyle/>
          <a:p>
            <a:pPr marL="0" indent="0">
              <a:buNone/>
            </a:pPr>
            <a:r>
              <a:rPr lang="en-US" i="1" dirty="0">
                <a:solidFill>
                  <a:schemeClr val="bg1"/>
                </a:solidFill>
              </a:rPr>
              <a:t>Therefore, I urge you, brothers and sisters, in view of God’s mercy, to offer your bodies as a living </a:t>
            </a:r>
            <a:r>
              <a:rPr lang="en-US" i="1" dirty="0">
                <a:solidFill>
                  <a:srgbClr val="FFC000"/>
                </a:solidFill>
              </a:rPr>
              <a:t>sacrifice</a:t>
            </a:r>
            <a:r>
              <a:rPr lang="en-US" i="1" dirty="0">
                <a:solidFill>
                  <a:schemeClr val="bg1"/>
                </a:solidFill>
              </a:rPr>
              <a:t>, holy and pleasing to God—this is your true and proper worship. </a:t>
            </a:r>
          </a:p>
          <a:p>
            <a:pPr marL="0" indent="0">
              <a:buNone/>
            </a:pPr>
            <a:r>
              <a:rPr lang="en-US" i="1" dirty="0">
                <a:solidFill>
                  <a:schemeClr val="bg1"/>
                </a:solidFill>
              </a:rPr>
              <a:t>Do not conform to the pattern of this world, but be transformed by the renewing of your mind. Then you will be able to test and approve what God’s will is—his good, pleasing and perfect will.</a:t>
            </a:r>
          </a:p>
          <a:p>
            <a:pPr marL="0" indent="0">
              <a:buNone/>
            </a:pPr>
            <a:endParaRPr lang="en-US" i="1" dirty="0">
              <a:solidFill>
                <a:schemeClr val="bg1"/>
              </a:solidFill>
            </a:endParaRPr>
          </a:p>
          <a:p>
            <a:pPr marL="0" indent="0">
              <a:buNone/>
            </a:pPr>
            <a:r>
              <a:rPr lang="en-US" b="1" dirty="0">
                <a:solidFill>
                  <a:srgbClr val="FFC000"/>
                </a:solidFill>
              </a:rPr>
              <a:t>sacrifice</a:t>
            </a:r>
            <a:r>
              <a:rPr lang="en-US" dirty="0">
                <a:solidFill>
                  <a:schemeClr val="bg1"/>
                </a:solidFill>
              </a:rPr>
              <a:t> - an offering, an official sacrifice prescribed by God; hence an offering the Lord accepts because offered on His terms. (29X in NT)</a:t>
            </a:r>
          </a:p>
          <a:p>
            <a:pPr marL="0" indent="0">
              <a:buNone/>
            </a:pPr>
            <a:r>
              <a:rPr lang="en-US" i="1" dirty="0">
                <a:solidFill>
                  <a:schemeClr val="bg1"/>
                </a:solidFill>
              </a:rPr>
              <a:t>							</a:t>
            </a:r>
            <a:endParaRPr lang="en-US" dirty="0"/>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89271887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p:txBody>
          <a:bodyPr>
            <a:normAutofit fontScale="92500" lnSpcReduction="10000"/>
          </a:bodyPr>
          <a:lstStyle/>
          <a:p>
            <a:pPr marL="0" indent="0">
              <a:buNone/>
            </a:pPr>
            <a:r>
              <a:rPr lang="en-US" i="1" dirty="0">
                <a:solidFill>
                  <a:schemeClr val="bg1"/>
                </a:solidFill>
              </a:rPr>
              <a:t>Therefore, I urge you, brothers and sisters, in view of God’s mercy, to offer your bodies as a living sacrifice, holy and pleasing to God—this is your true and proper worship. </a:t>
            </a:r>
          </a:p>
          <a:p>
            <a:pPr marL="0" indent="0">
              <a:buNone/>
            </a:pPr>
            <a:r>
              <a:rPr lang="en-US" i="1" dirty="0">
                <a:solidFill>
                  <a:schemeClr val="bg1"/>
                </a:solidFill>
              </a:rPr>
              <a:t>Do not conform to the pattern of this world, but be transformed by the renewing of your mind. Then you will be able to </a:t>
            </a:r>
            <a:r>
              <a:rPr lang="en-US" i="1" dirty="0">
                <a:solidFill>
                  <a:srgbClr val="FFC000"/>
                </a:solidFill>
              </a:rPr>
              <a:t>test and approve </a:t>
            </a:r>
            <a:r>
              <a:rPr lang="en-US" i="1" dirty="0">
                <a:solidFill>
                  <a:schemeClr val="bg1"/>
                </a:solidFill>
              </a:rPr>
              <a:t>what God’s will is—his good, pleasing and perfect will.</a:t>
            </a:r>
          </a:p>
          <a:p>
            <a:pPr marL="0" indent="0">
              <a:buNone/>
            </a:pPr>
            <a:endParaRPr lang="en-US" i="1" dirty="0">
              <a:solidFill>
                <a:schemeClr val="bg1"/>
              </a:solidFill>
            </a:endParaRPr>
          </a:p>
          <a:p>
            <a:pPr marL="0" indent="0">
              <a:buNone/>
            </a:pPr>
            <a:r>
              <a:rPr lang="en-US" b="1" dirty="0">
                <a:solidFill>
                  <a:srgbClr val="FFC000"/>
                </a:solidFill>
              </a:rPr>
              <a:t>Test and approve </a:t>
            </a:r>
            <a:r>
              <a:rPr lang="en-US" dirty="0">
                <a:solidFill>
                  <a:schemeClr val="bg1"/>
                </a:solidFill>
              </a:rPr>
              <a:t>– “</a:t>
            </a:r>
            <a:r>
              <a:rPr lang="en-US" dirty="0" err="1">
                <a:solidFill>
                  <a:schemeClr val="bg1"/>
                </a:solidFill>
              </a:rPr>
              <a:t>dokimazo</a:t>
            </a:r>
            <a:r>
              <a:rPr lang="en-US" dirty="0">
                <a:solidFill>
                  <a:schemeClr val="bg1"/>
                </a:solidFill>
              </a:rPr>
              <a:t>” I put to the test, prove, examine; I distinguish by testing, approve after testing. </a:t>
            </a:r>
            <a:r>
              <a:rPr lang="en-US" dirty="0" err="1">
                <a:solidFill>
                  <a:schemeClr val="bg1"/>
                </a:solidFill>
              </a:rPr>
              <a:t>Dokimazo</a:t>
            </a:r>
            <a:r>
              <a:rPr lang="en-US" dirty="0">
                <a:solidFill>
                  <a:schemeClr val="bg1"/>
                </a:solidFill>
              </a:rPr>
              <a:t> is done to </a:t>
            </a:r>
            <a:r>
              <a:rPr lang="en-US" i="1" dirty="0">
                <a:solidFill>
                  <a:schemeClr val="bg1"/>
                </a:solidFill>
              </a:rPr>
              <a:t>demonstrate</a:t>
            </a:r>
            <a:r>
              <a:rPr lang="en-US" dirty="0">
                <a:solidFill>
                  <a:schemeClr val="bg1"/>
                </a:solidFill>
              </a:rPr>
              <a:t> what is </a:t>
            </a:r>
            <a:r>
              <a:rPr lang="en-US" i="1" dirty="0">
                <a:solidFill>
                  <a:schemeClr val="bg1"/>
                </a:solidFill>
              </a:rPr>
              <a:t>good</a:t>
            </a:r>
            <a:r>
              <a:rPr lang="en-US" dirty="0">
                <a:solidFill>
                  <a:schemeClr val="bg1"/>
                </a:solidFill>
              </a:rPr>
              <a:t>, i.e. </a:t>
            </a:r>
            <a:r>
              <a:rPr lang="en-US" i="1" dirty="0">
                <a:solidFill>
                  <a:schemeClr val="bg1"/>
                </a:solidFill>
              </a:rPr>
              <a:t>passes the necessary test</a:t>
            </a:r>
            <a:r>
              <a:rPr lang="en-US" dirty="0">
                <a:solidFill>
                  <a:schemeClr val="bg1"/>
                </a:solidFill>
              </a:rPr>
              <a:t>. It does </a:t>
            </a:r>
            <a:r>
              <a:rPr lang="en-US" i="1" dirty="0">
                <a:solidFill>
                  <a:schemeClr val="bg1"/>
                </a:solidFill>
              </a:rPr>
              <a:t>not</a:t>
            </a:r>
            <a:r>
              <a:rPr lang="en-US" dirty="0">
                <a:solidFill>
                  <a:schemeClr val="bg1"/>
                </a:solidFill>
              </a:rPr>
              <a:t> focus on</a:t>
            </a:r>
            <a:r>
              <a:rPr lang="en-US" i="1" dirty="0">
                <a:solidFill>
                  <a:schemeClr val="bg1"/>
                </a:solidFill>
              </a:rPr>
              <a:t> disproving</a:t>
            </a:r>
            <a:r>
              <a:rPr lang="en-US" dirty="0">
                <a:solidFill>
                  <a:schemeClr val="bg1"/>
                </a:solidFill>
              </a:rPr>
              <a:t> something (i.e. to show it is </a:t>
            </a:r>
            <a:r>
              <a:rPr lang="en-US" i="1" dirty="0">
                <a:solidFill>
                  <a:schemeClr val="bg1"/>
                </a:solidFill>
              </a:rPr>
              <a:t>bad</a:t>
            </a:r>
            <a:r>
              <a:rPr lang="en-US" dirty="0">
                <a:solidFill>
                  <a:schemeClr val="bg1"/>
                </a:solidFill>
              </a:rPr>
              <a:t>). (22X in NT)</a:t>
            </a: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391869657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rmAutofit/>
          </a:bodyPr>
          <a:lstStyle/>
          <a:p>
            <a:pPr marL="0" indent="0">
              <a:buNone/>
            </a:pPr>
            <a:r>
              <a:rPr lang="en-US" sz="3200" b="1" dirty="0">
                <a:solidFill>
                  <a:schemeClr val="bg1"/>
                </a:solidFill>
              </a:rPr>
              <a:t>Two key questions:</a:t>
            </a:r>
            <a:endParaRPr lang="en-US" sz="3200" dirty="0">
              <a:solidFill>
                <a:schemeClr val="bg1"/>
              </a:solidFill>
            </a:endParaRPr>
          </a:p>
          <a:p>
            <a:pPr marL="0" lvl="0" indent="0">
              <a:buNone/>
            </a:pPr>
            <a:r>
              <a:rPr lang="en-US" sz="3200" dirty="0">
                <a:solidFill>
                  <a:schemeClr val="bg1"/>
                </a:solidFill>
              </a:rPr>
              <a:t> </a:t>
            </a:r>
            <a:r>
              <a:rPr lang="en-US" dirty="0">
                <a:solidFill>
                  <a:schemeClr val="bg1"/>
                </a:solidFill>
              </a:rPr>
              <a:t>	2. </a:t>
            </a:r>
            <a:r>
              <a:rPr lang="en-US" b="1" dirty="0">
                <a:solidFill>
                  <a:schemeClr val="bg1"/>
                </a:solidFill>
              </a:rPr>
              <a:t>How can you be not conformed, but transformed? 		</a:t>
            </a:r>
            <a:r>
              <a:rPr lang="en-US" i="1" dirty="0" smtClean="0">
                <a:solidFill>
                  <a:schemeClr val="bg1"/>
                </a:solidFill>
              </a:rPr>
              <a:t>(</a:t>
            </a:r>
            <a:r>
              <a:rPr lang="en-US" i="1" dirty="0" err="1">
                <a:solidFill>
                  <a:schemeClr val="bg1"/>
                </a:solidFill>
              </a:rPr>
              <a:t>metamorphoo</a:t>
            </a:r>
            <a:r>
              <a:rPr lang="en-US" i="1" dirty="0">
                <a:solidFill>
                  <a:schemeClr val="bg1"/>
                </a:solidFill>
              </a:rPr>
              <a:t>)</a:t>
            </a:r>
            <a:endParaRPr lang="en-US" dirty="0">
              <a:solidFill>
                <a:schemeClr val="bg1"/>
              </a:solidFill>
            </a:endParaRPr>
          </a:p>
          <a:p>
            <a:pPr marL="914400" lvl="2" indent="0">
              <a:buNone/>
            </a:pPr>
            <a:r>
              <a:rPr lang="en-US" b="1" dirty="0">
                <a:solidFill>
                  <a:schemeClr val="bg1"/>
                </a:solidFill>
              </a:rPr>
              <a:t> </a:t>
            </a:r>
            <a:endParaRPr lang="en-US" sz="2800" dirty="0">
              <a:solidFill>
                <a:schemeClr val="bg1"/>
              </a:solidFill>
            </a:endParaRPr>
          </a:p>
          <a:p>
            <a:pPr lvl="2"/>
            <a:r>
              <a:rPr lang="en-US" sz="2800" dirty="0">
                <a:solidFill>
                  <a:schemeClr val="bg1"/>
                </a:solidFill>
              </a:rPr>
              <a:t>It results in behavior that is good, pleasing and perfect in his eyes – and radically different than the pattern around you.</a:t>
            </a:r>
          </a:p>
          <a:p>
            <a:pPr lvl="3"/>
            <a:endParaRPr lang="en-US" sz="2800" dirty="0">
              <a:solidFill>
                <a:schemeClr val="bg1"/>
              </a:solidFill>
            </a:endParaRPr>
          </a:p>
          <a:p>
            <a:pPr marL="457200" lvl="1" indent="0">
              <a:buNone/>
            </a:pPr>
            <a:r>
              <a:rPr lang="en-US" sz="2800" i="1" dirty="0">
                <a:solidFill>
                  <a:schemeClr val="bg1"/>
                </a:solidFill>
              </a:rPr>
              <a:t>	</a:t>
            </a:r>
            <a:endParaRPr lang="en-US" sz="2800"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103339940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5"/>
            <a:ext cx="10624457" cy="4351338"/>
          </a:xfrm>
        </p:spPr>
        <p:txBody>
          <a:bodyPr>
            <a:normAutofit/>
          </a:bodyPr>
          <a:lstStyle/>
          <a:p>
            <a:pPr marL="0" indent="0">
              <a:buNone/>
            </a:pPr>
            <a:endParaRPr lang="en-US" sz="3200" b="1" dirty="0">
              <a:solidFill>
                <a:schemeClr val="bg1"/>
              </a:solidFill>
            </a:endParaRPr>
          </a:p>
          <a:p>
            <a:pPr marL="0" indent="0">
              <a:buNone/>
            </a:pPr>
            <a:r>
              <a:rPr lang="en-US" dirty="0">
                <a:solidFill>
                  <a:schemeClr val="bg1"/>
                </a:solidFill>
              </a:rPr>
              <a:t>	</a:t>
            </a:r>
            <a:r>
              <a:rPr lang="en-US" b="1" dirty="0">
                <a:solidFill>
                  <a:schemeClr val="bg1"/>
                </a:solidFill>
              </a:rPr>
              <a:t>Transformation test:</a:t>
            </a:r>
            <a:endParaRPr lang="en-US" dirty="0">
              <a:solidFill>
                <a:schemeClr val="bg1"/>
              </a:solidFill>
            </a:endParaRPr>
          </a:p>
          <a:p>
            <a:pPr marL="0" indent="0">
              <a:buNone/>
            </a:pPr>
            <a:r>
              <a:rPr lang="en-US" dirty="0">
                <a:solidFill>
                  <a:schemeClr val="bg1"/>
                </a:solidFill>
              </a:rPr>
              <a:t>		1. Living sacrifice</a:t>
            </a:r>
          </a:p>
          <a:p>
            <a:pPr marL="0" indent="0">
              <a:buNone/>
            </a:pPr>
            <a:r>
              <a:rPr lang="en-US" dirty="0">
                <a:solidFill>
                  <a:schemeClr val="bg1"/>
                </a:solidFill>
              </a:rPr>
              <a:t>		2. Renewed mind</a:t>
            </a:r>
          </a:p>
          <a:p>
            <a:pPr marL="0" indent="0">
              <a:buNone/>
            </a:pPr>
            <a:r>
              <a:rPr lang="en-US" dirty="0">
                <a:solidFill>
                  <a:schemeClr val="bg1"/>
                </a:solidFill>
              </a:rPr>
              <a:t>		3. Test and approve</a:t>
            </a:r>
          </a:p>
          <a:p>
            <a:pPr marL="0" indent="0">
              <a:buNone/>
            </a:pPr>
            <a:r>
              <a:rPr lang="en-US" dirty="0">
                <a:solidFill>
                  <a:schemeClr val="bg1"/>
                </a:solidFill>
              </a:rPr>
              <a:t>		4. Good pleasing and perfect</a:t>
            </a:r>
          </a:p>
          <a:p>
            <a:pPr lvl="3"/>
            <a:endParaRPr lang="en-US" sz="2800" dirty="0">
              <a:solidFill>
                <a:schemeClr val="bg1"/>
              </a:solidFill>
            </a:endParaRPr>
          </a:p>
          <a:p>
            <a:pPr marL="457200" lvl="1" indent="0">
              <a:buNone/>
            </a:pPr>
            <a:r>
              <a:rPr lang="en-US" sz="2800" i="1" dirty="0">
                <a:solidFill>
                  <a:schemeClr val="bg1"/>
                </a:solidFill>
              </a:rPr>
              <a:t>	</a:t>
            </a:r>
            <a:endParaRPr lang="en-US" sz="2800"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233400504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4"/>
            <a:ext cx="10624457" cy="4526407"/>
          </a:xfrm>
        </p:spPr>
        <p:txBody>
          <a:bodyPr>
            <a:normAutofit/>
          </a:bodyPr>
          <a:lstStyle/>
          <a:p>
            <a:pPr marL="0" indent="0">
              <a:buNone/>
            </a:pPr>
            <a:r>
              <a:rPr lang="en-US" sz="2400" b="1" dirty="0">
                <a:solidFill>
                  <a:schemeClr val="bg1"/>
                </a:solidFill>
              </a:rPr>
              <a:t>Five places you can experience transformation</a:t>
            </a:r>
            <a:endParaRPr lang="en-US" sz="2400" dirty="0">
              <a:solidFill>
                <a:schemeClr val="bg1"/>
              </a:solidFill>
            </a:endParaRPr>
          </a:p>
          <a:p>
            <a:pPr marL="457200" lvl="1" indent="0">
              <a:buNone/>
            </a:pPr>
            <a:r>
              <a:rPr lang="en-US" dirty="0">
                <a:solidFill>
                  <a:schemeClr val="bg1"/>
                </a:solidFill>
              </a:rPr>
              <a:t>1. Transform the way you serve – 12:3-8</a:t>
            </a:r>
          </a:p>
          <a:p>
            <a:pPr marL="457200" lvl="1" indent="0">
              <a:buNone/>
            </a:pPr>
            <a:r>
              <a:rPr lang="en-US" dirty="0">
                <a:solidFill>
                  <a:schemeClr val="bg1"/>
                </a:solidFill>
              </a:rPr>
              <a:t>	</a:t>
            </a:r>
          </a:p>
          <a:p>
            <a:pPr marL="457200" lvl="1" indent="0">
              <a:buNone/>
            </a:pP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177974688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4"/>
            <a:ext cx="10624457" cy="4526407"/>
          </a:xfrm>
        </p:spPr>
        <p:txBody>
          <a:bodyPr>
            <a:normAutofit/>
          </a:bodyPr>
          <a:lstStyle/>
          <a:p>
            <a:pPr marL="0" indent="0">
              <a:buNone/>
            </a:pPr>
            <a:r>
              <a:rPr lang="en-US" sz="2400" b="1" dirty="0">
                <a:solidFill>
                  <a:schemeClr val="bg1"/>
                </a:solidFill>
              </a:rPr>
              <a:t>Five places you can experience transformation</a:t>
            </a:r>
            <a:endParaRPr lang="en-US" sz="2400" dirty="0">
              <a:solidFill>
                <a:schemeClr val="bg1"/>
              </a:solidFill>
            </a:endParaRPr>
          </a:p>
          <a:p>
            <a:pPr marL="457200" lvl="1" indent="0">
              <a:buNone/>
            </a:pPr>
            <a:r>
              <a:rPr lang="en-US" dirty="0">
                <a:solidFill>
                  <a:schemeClr val="bg1"/>
                </a:solidFill>
              </a:rPr>
              <a:t>1. Transform the way you serve – 12:3-8</a:t>
            </a:r>
          </a:p>
          <a:p>
            <a:pPr marL="457200" lvl="1" indent="0">
              <a:buNone/>
            </a:pPr>
            <a:r>
              <a:rPr lang="en-US" dirty="0">
                <a:solidFill>
                  <a:schemeClr val="bg1"/>
                </a:solidFill>
              </a:rPr>
              <a:t>	</a:t>
            </a:r>
          </a:p>
          <a:p>
            <a:pPr marL="457200" lvl="1" indent="0">
              <a:buNone/>
            </a:pPr>
            <a:r>
              <a:rPr lang="en-US" dirty="0">
                <a:solidFill>
                  <a:schemeClr val="bg1"/>
                </a:solidFill>
              </a:rPr>
              <a:t>2. Transform the way you love – 12:9-13, 13:8-10</a:t>
            </a:r>
          </a:p>
          <a:p>
            <a:pPr marL="457200" lvl="1" indent="0">
              <a:buNone/>
            </a:pP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27435443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4"/>
            <a:ext cx="10624457" cy="4526407"/>
          </a:xfrm>
        </p:spPr>
        <p:txBody>
          <a:bodyPr>
            <a:normAutofit/>
          </a:bodyPr>
          <a:lstStyle/>
          <a:p>
            <a:pPr marL="0" indent="0">
              <a:buNone/>
            </a:pPr>
            <a:r>
              <a:rPr lang="en-US" sz="2400" b="1" dirty="0">
                <a:solidFill>
                  <a:schemeClr val="bg1"/>
                </a:solidFill>
              </a:rPr>
              <a:t>Five places you can experience transformation</a:t>
            </a:r>
            <a:endParaRPr lang="en-US" sz="2400" dirty="0">
              <a:solidFill>
                <a:schemeClr val="bg1"/>
              </a:solidFill>
            </a:endParaRPr>
          </a:p>
          <a:p>
            <a:pPr marL="457200" lvl="1" indent="0">
              <a:buNone/>
            </a:pPr>
            <a:r>
              <a:rPr lang="en-US" dirty="0">
                <a:solidFill>
                  <a:schemeClr val="bg1"/>
                </a:solidFill>
              </a:rPr>
              <a:t>1. Transform the way you serve – 12:3-8</a:t>
            </a:r>
          </a:p>
          <a:p>
            <a:pPr marL="457200" lvl="1" indent="0">
              <a:buNone/>
            </a:pPr>
            <a:r>
              <a:rPr lang="en-US" dirty="0">
                <a:solidFill>
                  <a:schemeClr val="bg1"/>
                </a:solidFill>
              </a:rPr>
              <a:t>	</a:t>
            </a:r>
          </a:p>
          <a:p>
            <a:pPr marL="457200" lvl="1" indent="0">
              <a:buNone/>
            </a:pPr>
            <a:r>
              <a:rPr lang="en-US" dirty="0">
                <a:solidFill>
                  <a:schemeClr val="bg1"/>
                </a:solidFill>
              </a:rPr>
              <a:t>2. Transform the way you love – 12:9-13, 13:8-10</a:t>
            </a:r>
          </a:p>
          <a:p>
            <a:pPr marL="457200" lvl="1" indent="0">
              <a:buNone/>
            </a:pPr>
            <a:r>
              <a:rPr lang="en-US" dirty="0">
                <a:solidFill>
                  <a:schemeClr val="bg1"/>
                </a:solidFill>
              </a:rPr>
              <a:t> </a:t>
            </a:r>
          </a:p>
          <a:p>
            <a:pPr marL="457200" lvl="1" indent="0">
              <a:buNone/>
            </a:pPr>
            <a:r>
              <a:rPr lang="en-US" dirty="0">
                <a:solidFill>
                  <a:schemeClr val="bg1"/>
                </a:solidFill>
              </a:rPr>
              <a:t>3. Transform the way you overcome evil – 12:14-21</a:t>
            </a:r>
          </a:p>
          <a:p>
            <a:pPr marL="457200" lvl="1" indent="0">
              <a:buNone/>
            </a:pP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324984104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4"/>
            <a:ext cx="10624457" cy="4526407"/>
          </a:xfrm>
        </p:spPr>
        <p:txBody>
          <a:bodyPr>
            <a:normAutofit/>
          </a:bodyPr>
          <a:lstStyle/>
          <a:p>
            <a:pPr marL="0" indent="0">
              <a:buNone/>
            </a:pPr>
            <a:r>
              <a:rPr lang="en-US" sz="2400" b="1" dirty="0">
                <a:solidFill>
                  <a:schemeClr val="bg1"/>
                </a:solidFill>
              </a:rPr>
              <a:t>Five places you can experience transformation</a:t>
            </a:r>
            <a:endParaRPr lang="en-US" sz="2400" dirty="0">
              <a:solidFill>
                <a:schemeClr val="bg1"/>
              </a:solidFill>
            </a:endParaRPr>
          </a:p>
          <a:p>
            <a:pPr marL="457200" lvl="1" indent="0">
              <a:buNone/>
            </a:pPr>
            <a:r>
              <a:rPr lang="en-US" dirty="0">
                <a:solidFill>
                  <a:schemeClr val="bg1"/>
                </a:solidFill>
              </a:rPr>
              <a:t>1. Transform the way you serve – 12:3-8</a:t>
            </a:r>
          </a:p>
          <a:p>
            <a:pPr marL="457200" lvl="1" indent="0">
              <a:buNone/>
            </a:pPr>
            <a:r>
              <a:rPr lang="en-US" dirty="0">
                <a:solidFill>
                  <a:schemeClr val="bg1"/>
                </a:solidFill>
              </a:rPr>
              <a:t>	</a:t>
            </a:r>
          </a:p>
          <a:p>
            <a:pPr marL="457200" lvl="1" indent="0">
              <a:buNone/>
            </a:pPr>
            <a:r>
              <a:rPr lang="en-US" dirty="0">
                <a:solidFill>
                  <a:schemeClr val="bg1"/>
                </a:solidFill>
              </a:rPr>
              <a:t>2. Transform the way you love – 12:9-13, 13:8-10</a:t>
            </a:r>
          </a:p>
          <a:p>
            <a:pPr marL="457200" lvl="1" indent="0">
              <a:buNone/>
            </a:pPr>
            <a:r>
              <a:rPr lang="en-US" dirty="0">
                <a:solidFill>
                  <a:schemeClr val="bg1"/>
                </a:solidFill>
              </a:rPr>
              <a:t> </a:t>
            </a:r>
          </a:p>
          <a:p>
            <a:pPr marL="457200" lvl="1" indent="0">
              <a:buNone/>
            </a:pPr>
            <a:r>
              <a:rPr lang="en-US" dirty="0">
                <a:solidFill>
                  <a:schemeClr val="bg1"/>
                </a:solidFill>
              </a:rPr>
              <a:t>3. Transform the way you overcome evil – 12:14-21</a:t>
            </a:r>
          </a:p>
          <a:p>
            <a:pPr marL="457200" lvl="1" indent="0">
              <a:buNone/>
            </a:pPr>
            <a:r>
              <a:rPr lang="en-US" dirty="0">
                <a:solidFill>
                  <a:schemeClr val="bg1"/>
                </a:solidFill>
              </a:rPr>
              <a:t> </a:t>
            </a:r>
          </a:p>
          <a:p>
            <a:pPr marL="457200" lvl="1" indent="0">
              <a:buNone/>
            </a:pPr>
            <a:r>
              <a:rPr lang="en-US" dirty="0">
                <a:solidFill>
                  <a:schemeClr val="bg1"/>
                </a:solidFill>
              </a:rPr>
              <a:t>4. Transform the way you relate to the government – 13:1-7</a:t>
            </a:r>
          </a:p>
          <a:p>
            <a:pPr marL="457200" lvl="1" indent="0">
              <a:buNone/>
            </a:pPr>
            <a:r>
              <a:rPr lang="en-US" dirty="0">
                <a:solidFill>
                  <a:schemeClr val="bg1"/>
                </a:solidFill>
              </a:rPr>
              <a:t> </a:t>
            </a: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39292874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4"/>
            <a:ext cx="10624457" cy="4526407"/>
          </a:xfrm>
        </p:spPr>
        <p:txBody>
          <a:bodyPr>
            <a:normAutofit/>
          </a:bodyPr>
          <a:lstStyle/>
          <a:p>
            <a:pPr marL="0" indent="0">
              <a:buNone/>
            </a:pPr>
            <a:r>
              <a:rPr lang="en-US" sz="2400" b="1" dirty="0">
                <a:solidFill>
                  <a:schemeClr val="bg1"/>
                </a:solidFill>
              </a:rPr>
              <a:t>Five places you can experience transformation</a:t>
            </a:r>
            <a:endParaRPr lang="en-US" sz="2400" dirty="0">
              <a:solidFill>
                <a:schemeClr val="bg1"/>
              </a:solidFill>
            </a:endParaRPr>
          </a:p>
          <a:p>
            <a:pPr marL="457200" lvl="1" indent="0">
              <a:buNone/>
            </a:pPr>
            <a:r>
              <a:rPr lang="en-US" dirty="0">
                <a:solidFill>
                  <a:schemeClr val="bg1"/>
                </a:solidFill>
              </a:rPr>
              <a:t>1. Transform the way you serve – 12:3-8</a:t>
            </a:r>
          </a:p>
          <a:p>
            <a:pPr marL="457200" lvl="1" indent="0">
              <a:buNone/>
            </a:pPr>
            <a:r>
              <a:rPr lang="en-US" dirty="0">
                <a:solidFill>
                  <a:schemeClr val="bg1"/>
                </a:solidFill>
              </a:rPr>
              <a:t>	</a:t>
            </a:r>
          </a:p>
          <a:p>
            <a:pPr marL="457200" lvl="1" indent="0">
              <a:buNone/>
            </a:pPr>
            <a:r>
              <a:rPr lang="en-US" dirty="0">
                <a:solidFill>
                  <a:schemeClr val="bg1"/>
                </a:solidFill>
              </a:rPr>
              <a:t>2. Transform the way you love – 12:9-13, 13:8-10</a:t>
            </a:r>
          </a:p>
          <a:p>
            <a:pPr marL="457200" lvl="1" indent="0">
              <a:buNone/>
            </a:pPr>
            <a:r>
              <a:rPr lang="en-US" dirty="0">
                <a:solidFill>
                  <a:schemeClr val="bg1"/>
                </a:solidFill>
              </a:rPr>
              <a:t> </a:t>
            </a:r>
          </a:p>
          <a:p>
            <a:pPr marL="457200" lvl="1" indent="0">
              <a:buNone/>
            </a:pPr>
            <a:r>
              <a:rPr lang="en-US" dirty="0">
                <a:solidFill>
                  <a:schemeClr val="bg1"/>
                </a:solidFill>
              </a:rPr>
              <a:t>3. Transform the way you overcome evil – 12:14-21</a:t>
            </a:r>
          </a:p>
          <a:p>
            <a:pPr marL="457200" lvl="1" indent="0">
              <a:buNone/>
            </a:pPr>
            <a:r>
              <a:rPr lang="en-US" dirty="0">
                <a:solidFill>
                  <a:schemeClr val="bg1"/>
                </a:solidFill>
              </a:rPr>
              <a:t> </a:t>
            </a:r>
          </a:p>
          <a:p>
            <a:pPr marL="457200" lvl="1" indent="0">
              <a:buNone/>
            </a:pPr>
            <a:r>
              <a:rPr lang="en-US" dirty="0">
                <a:solidFill>
                  <a:schemeClr val="bg1"/>
                </a:solidFill>
              </a:rPr>
              <a:t>4. Transform the way you relate to the government – 13:1-7</a:t>
            </a:r>
          </a:p>
          <a:p>
            <a:pPr marL="457200" lvl="1" indent="0">
              <a:buNone/>
            </a:pPr>
            <a:r>
              <a:rPr lang="en-US" dirty="0">
                <a:solidFill>
                  <a:schemeClr val="bg1"/>
                </a:solidFill>
              </a:rPr>
              <a:t> </a:t>
            </a:r>
          </a:p>
          <a:p>
            <a:pPr marL="457200" lvl="1" indent="0">
              <a:buNone/>
            </a:pPr>
            <a:r>
              <a:rPr lang="en-US" dirty="0">
                <a:solidFill>
                  <a:schemeClr val="bg1"/>
                </a:solidFill>
              </a:rPr>
              <a:t>5. Transform the way you respond to darkness and light – 13:11-14 </a:t>
            </a: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156567865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a:xfrm>
            <a:off x="838199" y="1825624"/>
            <a:ext cx="10624457" cy="4526407"/>
          </a:xfrm>
        </p:spPr>
        <p:txBody>
          <a:bodyPr>
            <a:noAutofit/>
          </a:bodyPr>
          <a:lstStyle/>
          <a:p>
            <a:pPr marL="0" indent="0">
              <a:lnSpc>
                <a:spcPct val="100000"/>
              </a:lnSpc>
              <a:buNone/>
            </a:pPr>
            <a:r>
              <a:rPr lang="en-US" sz="2200" b="1" dirty="0">
                <a:solidFill>
                  <a:schemeClr val="bg1"/>
                </a:solidFill>
              </a:rPr>
              <a:t>Discussion</a:t>
            </a:r>
            <a:endParaRPr lang="en-US" sz="2200" dirty="0">
              <a:solidFill>
                <a:schemeClr val="bg1"/>
              </a:solidFill>
            </a:endParaRPr>
          </a:p>
          <a:p>
            <a:pPr>
              <a:lnSpc>
                <a:spcPct val="100000"/>
              </a:lnSpc>
            </a:pPr>
            <a:r>
              <a:rPr lang="en-US" sz="2200" dirty="0">
                <a:solidFill>
                  <a:schemeClr val="bg1"/>
                </a:solidFill>
              </a:rPr>
              <a:t>What was the most important thought from this passage for you personally</a:t>
            </a:r>
            <a:r>
              <a:rPr lang="en-US" sz="2200" dirty="0" smtClean="0">
                <a:solidFill>
                  <a:schemeClr val="bg1"/>
                </a:solidFill>
              </a:rPr>
              <a:t>?</a:t>
            </a:r>
            <a:endParaRPr lang="en-US" sz="2200" dirty="0">
              <a:solidFill>
                <a:schemeClr val="bg1"/>
              </a:solidFill>
            </a:endParaRPr>
          </a:p>
          <a:p>
            <a:pPr>
              <a:lnSpc>
                <a:spcPct val="100000"/>
              </a:lnSpc>
            </a:pPr>
            <a:r>
              <a:rPr lang="en-US" sz="2200" dirty="0">
                <a:solidFill>
                  <a:schemeClr val="bg1"/>
                </a:solidFill>
              </a:rPr>
              <a:t>When you are around someone who is not just growing, or changing but rather transformed, how does it impact you?  What do you see it that person</a:t>
            </a:r>
            <a:r>
              <a:rPr lang="en-US" sz="2200" dirty="0" smtClean="0">
                <a:solidFill>
                  <a:schemeClr val="bg1"/>
                </a:solidFill>
              </a:rPr>
              <a:t>?</a:t>
            </a:r>
            <a:endParaRPr lang="en-US" sz="2200" dirty="0">
              <a:solidFill>
                <a:schemeClr val="bg1"/>
              </a:solidFill>
            </a:endParaRPr>
          </a:p>
          <a:p>
            <a:pPr>
              <a:lnSpc>
                <a:spcPct val="100000"/>
              </a:lnSpc>
            </a:pPr>
            <a:r>
              <a:rPr lang="en-US" sz="2200" dirty="0">
                <a:solidFill>
                  <a:schemeClr val="bg1"/>
                </a:solidFill>
              </a:rPr>
              <a:t>Of the four items in the transformation test, which is the hardest for you?  Which is easy? Where do you move quickly, and where do you get stuck</a:t>
            </a:r>
            <a:r>
              <a:rPr lang="en-US" sz="2200" dirty="0" smtClean="0">
                <a:solidFill>
                  <a:schemeClr val="bg1"/>
                </a:solidFill>
              </a:rPr>
              <a:t>?</a:t>
            </a:r>
            <a:endParaRPr lang="en-US" sz="2200" dirty="0">
              <a:solidFill>
                <a:schemeClr val="bg1"/>
              </a:solidFill>
            </a:endParaRPr>
          </a:p>
          <a:p>
            <a:pPr>
              <a:lnSpc>
                <a:spcPct val="100000"/>
              </a:lnSpc>
            </a:pPr>
            <a:r>
              <a:rPr lang="en-US" sz="2200" dirty="0">
                <a:solidFill>
                  <a:schemeClr val="bg1"/>
                </a:solidFill>
              </a:rPr>
              <a:t>Of the five places you can experience transformation, which is the most relevant and needed for you right now?</a:t>
            </a:r>
          </a:p>
          <a:p>
            <a:pPr marL="457200" lvl="1" indent="0">
              <a:lnSpc>
                <a:spcPct val="100000"/>
              </a:lnSpc>
              <a:buNone/>
            </a:pPr>
            <a:r>
              <a:rPr lang="en-US" sz="2200" i="1" dirty="0">
                <a:solidFill>
                  <a:schemeClr val="bg1"/>
                </a:solidFill>
              </a:rPr>
              <a:t>	</a:t>
            </a:r>
            <a:endParaRPr lang="en-US" sz="2200"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14659223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p:txBody>
          <a:bodyPr>
            <a:normAutofit/>
          </a:bodyPr>
          <a:lstStyle/>
          <a:p>
            <a:pPr marL="0" indent="0">
              <a:buNone/>
            </a:pPr>
            <a:r>
              <a:rPr lang="en-US" i="1" dirty="0">
                <a:solidFill>
                  <a:schemeClr val="bg1"/>
                </a:solidFill>
              </a:rPr>
              <a:t>Therefore, I urge you, brothers and sisters, in view of God’s mercy, to offer your bodies as a living sacrifice, </a:t>
            </a:r>
            <a:r>
              <a:rPr lang="en-US" i="1" dirty="0">
                <a:solidFill>
                  <a:srgbClr val="FFC000"/>
                </a:solidFill>
              </a:rPr>
              <a:t>holy</a:t>
            </a:r>
            <a:r>
              <a:rPr lang="en-US" i="1" dirty="0">
                <a:solidFill>
                  <a:schemeClr val="bg1"/>
                </a:solidFill>
              </a:rPr>
              <a:t> and pleasing to God—this is your true and proper worship. </a:t>
            </a:r>
          </a:p>
          <a:p>
            <a:pPr marL="0" indent="0">
              <a:buNone/>
            </a:pPr>
            <a:r>
              <a:rPr lang="en-US" i="1" dirty="0">
                <a:solidFill>
                  <a:schemeClr val="bg1"/>
                </a:solidFill>
              </a:rPr>
              <a:t>Do not conform to the pattern of this world, but be transformed by the renewing of your mind. Then you will be able to test and approve what God’s will is—his good, pleasing and perfect will.</a:t>
            </a:r>
          </a:p>
          <a:p>
            <a:pPr marL="0" indent="0">
              <a:buNone/>
            </a:pPr>
            <a:endParaRPr lang="en-US" i="1" dirty="0">
              <a:solidFill>
                <a:schemeClr val="bg1"/>
              </a:solidFill>
            </a:endParaRPr>
          </a:p>
          <a:p>
            <a:pPr marL="0" indent="0">
              <a:buNone/>
            </a:pPr>
            <a:r>
              <a:rPr lang="en-US" b="1" dirty="0">
                <a:solidFill>
                  <a:srgbClr val="FFC000"/>
                </a:solidFill>
              </a:rPr>
              <a:t>holy</a:t>
            </a:r>
            <a:r>
              <a:rPr lang="en-US" dirty="0">
                <a:solidFill>
                  <a:schemeClr val="bg1"/>
                </a:solidFill>
              </a:rPr>
              <a:t> – set apart, different</a:t>
            </a:r>
          </a:p>
          <a:p>
            <a:pPr marL="0" indent="0">
              <a:buNone/>
            </a:pPr>
            <a:r>
              <a:rPr lang="en-US" i="1" dirty="0">
                <a:solidFill>
                  <a:schemeClr val="bg1"/>
                </a:solidFill>
              </a:rPr>
              <a:t>							</a:t>
            </a:r>
            <a:endParaRPr lang="en-US" dirty="0"/>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37676538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p:txBody>
          <a:bodyPr>
            <a:noAutofit/>
          </a:bodyPr>
          <a:lstStyle/>
          <a:p>
            <a:pPr marL="0" indent="0">
              <a:buNone/>
            </a:pPr>
            <a:r>
              <a:rPr lang="en-US" i="1" dirty="0">
                <a:solidFill>
                  <a:schemeClr val="bg1"/>
                </a:solidFill>
              </a:rPr>
              <a:t>Therefore, I urge you, brothers and sisters, in view of God’s mercy, to offer your bodies as a living sacrifice, holy and pleasing to God—this is your </a:t>
            </a:r>
            <a:r>
              <a:rPr lang="en-US" i="1" dirty="0">
                <a:solidFill>
                  <a:srgbClr val="FFC000"/>
                </a:solidFill>
              </a:rPr>
              <a:t>true and proper </a:t>
            </a:r>
            <a:r>
              <a:rPr lang="en-US" i="1" dirty="0">
                <a:solidFill>
                  <a:schemeClr val="bg1"/>
                </a:solidFill>
              </a:rPr>
              <a:t>worship. </a:t>
            </a:r>
          </a:p>
          <a:p>
            <a:pPr marL="0" indent="0">
              <a:buNone/>
            </a:pPr>
            <a:r>
              <a:rPr lang="en-US" i="1" dirty="0">
                <a:solidFill>
                  <a:schemeClr val="bg1"/>
                </a:solidFill>
              </a:rPr>
              <a:t>Do not conform to the pattern of this world, but be transformed by the renewing of your mind. Then you will be able to test and approve what God’s will is—his good, pleasing and perfect will.</a:t>
            </a:r>
          </a:p>
          <a:p>
            <a:pPr marL="0" indent="0">
              <a:buNone/>
            </a:pPr>
            <a:endParaRPr lang="en-US" i="1" dirty="0">
              <a:solidFill>
                <a:schemeClr val="bg1"/>
              </a:solidFill>
            </a:endParaRPr>
          </a:p>
          <a:p>
            <a:pPr marL="0" indent="0">
              <a:buNone/>
            </a:pPr>
            <a:r>
              <a:rPr lang="en-US" b="1" dirty="0">
                <a:solidFill>
                  <a:srgbClr val="FFC000"/>
                </a:solidFill>
              </a:rPr>
              <a:t>true and proper </a:t>
            </a:r>
            <a:r>
              <a:rPr lang="en-US" dirty="0">
                <a:solidFill>
                  <a:schemeClr val="bg1"/>
                </a:solidFill>
              </a:rPr>
              <a:t>- “</a:t>
            </a:r>
            <a:r>
              <a:rPr lang="en-US" dirty="0" err="1">
                <a:solidFill>
                  <a:schemeClr val="bg1"/>
                </a:solidFill>
              </a:rPr>
              <a:t>logikēn</a:t>
            </a:r>
            <a:r>
              <a:rPr lang="en-US" dirty="0">
                <a:solidFill>
                  <a:schemeClr val="bg1"/>
                </a:solidFill>
              </a:rPr>
              <a:t>”, logical because divinely reasonable, i.e. "what is logical to God" logic working through the divine reasoning known through faith (</a:t>
            </a:r>
            <a:r>
              <a:rPr lang="en-US" dirty="0">
                <a:solidFill>
                  <a:srgbClr val="FFC000"/>
                </a:solidFill>
              </a:rPr>
              <a:t>2X</a:t>
            </a:r>
            <a:r>
              <a:rPr lang="en-US" dirty="0">
                <a:solidFill>
                  <a:schemeClr val="bg1"/>
                </a:solidFill>
              </a:rPr>
              <a:t> in NT)</a:t>
            </a: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36892599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9BAD59B2-B418-4B49-85C9-D226268C32AE}"/>
              </a:ext>
            </a:extLst>
          </p:cNvPr>
          <p:cNvSpPr>
            <a:spLocks noGrp="1"/>
          </p:cNvSpPr>
          <p:nvPr>
            <p:ph idx="1"/>
          </p:nvPr>
        </p:nvSpPr>
        <p:spPr/>
        <p:txBody>
          <a:bodyPr>
            <a:normAutofit/>
          </a:bodyPr>
          <a:lstStyle/>
          <a:p>
            <a:pPr marL="0" indent="0">
              <a:buNone/>
            </a:pPr>
            <a:r>
              <a:rPr lang="en-US" i="1" dirty="0">
                <a:solidFill>
                  <a:schemeClr val="bg1"/>
                </a:solidFill>
              </a:rPr>
              <a:t>Therefore, I urge you, brothers and sisters, in view of God’s mercy, to offer your bodies as a living sacrifice, holy and pleasing to God—this is your true and proper </a:t>
            </a:r>
            <a:r>
              <a:rPr lang="en-US" i="1" dirty="0">
                <a:solidFill>
                  <a:srgbClr val="FFC000"/>
                </a:solidFill>
              </a:rPr>
              <a:t>worship</a:t>
            </a:r>
            <a:r>
              <a:rPr lang="en-US" i="1" dirty="0">
                <a:solidFill>
                  <a:schemeClr val="bg1"/>
                </a:solidFill>
              </a:rPr>
              <a:t>. </a:t>
            </a:r>
          </a:p>
          <a:p>
            <a:pPr marL="0" indent="0">
              <a:buNone/>
            </a:pPr>
            <a:r>
              <a:rPr lang="en-US" i="1" dirty="0">
                <a:solidFill>
                  <a:schemeClr val="bg1"/>
                </a:solidFill>
              </a:rPr>
              <a:t>Do not conform to the pattern of this world, but be transformed by the renewing of your mind. Then you will be able to test and approve what God’s will is—his good, pleasing and perfect will.</a:t>
            </a:r>
          </a:p>
          <a:p>
            <a:pPr marL="0" indent="0">
              <a:buNone/>
            </a:pPr>
            <a:endParaRPr lang="en-US" i="1" dirty="0">
              <a:solidFill>
                <a:schemeClr val="bg1"/>
              </a:solidFill>
            </a:endParaRPr>
          </a:p>
          <a:p>
            <a:pPr marL="0" indent="0">
              <a:buNone/>
            </a:pPr>
            <a:r>
              <a:rPr lang="en-US" b="1" dirty="0">
                <a:solidFill>
                  <a:srgbClr val="FFC000"/>
                </a:solidFill>
              </a:rPr>
              <a:t>worship</a:t>
            </a:r>
            <a:r>
              <a:rPr lang="en-US" b="1" dirty="0">
                <a:solidFill>
                  <a:schemeClr val="bg1"/>
                </a:solidFill>
              </a:rPr>
              <a:t> </a:t>
            </a:r>
            <a:r>
              <a:rPr lang="en-US" dirty="0">
                <a:solidFill>
                  <a:schemeClr val="bg1"/>
                </a:solidFill>
              </a:rPr>
              <a:t>– “</a:t>
            </a:r>
            <a:r>
              <a:rPr lang="en-US" dirty="0" err="1">
                <a:solidFill>
                  <a:schemeClr val="bg1"/>
                </a:solidFill>
              </a:rPr>
              <a:t>latreia</a:t>
            </a:r>
            <a:r>
              <a:rPr lang="en-US" dirty="0">
                <a:solidFill>
                  <a:schemeClr val="bg1"/>
                </a:solidFill>
              </a:rPr>
              <a:t>” – service rendered to God (</a:t>
            </a:r>
            <a:r>
              <a:rPr lang="en-US" dirty="0">
                <a:solidFill>
                  <a:srgbClr val="FFC000"/>
                </a:solidFill>
              </a:rPr>
              <a:t>5X</a:t>
            </a:r>
            <a:r>
              <a:rPr lang="en-US" dirty="0">
                <a:solidFill>
                  <a:schemeClr val="bg1"/>
                </a:solidFill>
              </a:rPr>
              <a:t> in NT)</a:t>
            </a:r>
          </a:p>
          <a:p>
            <a:pPr marL="0" indent="0">
              <a:buNone/>
            </a:pPr>
            <a:r>
              <a:rPr lang="en-US" i="1" dirty="0">
                <a:solidFill>
                  <a:schemeClr val="bg1"/>
                </a:solidFill>
              </a:rPr>
              <a:t>							</a:t>
            </a:r>
            <a:endParaRPr lang="en-US" dirty="0">
              <a:solidFill>
                <a:schemeClr val="bg1"/>
              </a:solidFill>
            </a:endParaRPr>
          </a:p>
        </p:txBody>
      </p:sp>
      <p:sp>
        <p:nvSpPr>
          <p:cNvPr id="6" name="Title 1">
            <a:extLst>
              <a:ext uri="{FF2B5EF4-FFF2-40B4-BE49-F238E27FC236}">
                <a16:creationId xmlns="" xmlns:a16="http://schemas.microsoft.com/office/drawing/2014/main" id="{3D170374-38C1-7C41-B92E-64BA8FE1B064}"/>
              </a:ext>
            </a:extLst>
          </p:cNvPr>
          <p:cNvSpPr>
            <a:spLocks noGrp="1"/>
          </p:cNvSpPr>
          <p:nvPr>
            <p:ph type="title"/>
          </p:nvPr>
        </p:nvSpPr>
        <p:spPr>
          <a:xfrm>
            <a:off x="838200" y="365125"/>
            <a:ext cx="10515600" cy="1325563"/>
          </a:xfrm>
        </p:spPr>
        <p:txBody>
          <a:bodyPr>
            <a:noAutofit/>
          </a:bodyPr>
          <a:lstStyle/>
          <a:p>
            <a:pPr algn="ctr"/>
            <a:r>
              <a:rPr lang="en-US" sz="5400" b="1" dirty="0" smtClean="0">
                <a:solidFill>
                  <a:schemeClr val="bg1"/>
                </a:solidFill>
                <a:latin typeface="Open Sans Extrabold"/>
                <a:cs typeface="Open Sans Extrabold"/>
              </a:rPr>
              <a:t>TRANSFORMED LIVING </a:t>
            </a:r>
            <a:r>
              <a:rPr lang="en-US" b="1" dirty="0" smtClean="0">
                <a:solidFill>
                  <a:schemeClr val="bg1"/>
                </a:solidFill>
                <a:latin typeface="Open Sans Extrabold"/>
                <a:cs typeface="Open Sans Extrabold"/>
              </a:rPr>
              <a:t/>
            </a:r>
            <a:br>
              <a:rPr lang="en-US" b="1" dirty="0" smtClean="0">
                <a:solidFill>
                  <a:schemeClr val="bg1"/>
                </a:solidFill>
                <a:latin typeface="Open Sans Extrabold"/>
                <a:cs typeface="Open Sans Extrabold"/>
              </a:rPr>
            </a:br>
            <a:r>
              <a:rPr lang="en-US" sz="2800" dirty="0" smtClean="0">
                <a:solidFill>
                  <a:schemeClr val="bg1"/>
                </a:solidFill>
                <a:latin typeface="Open Sans"/>
                <a:cs typeface="Open Sans"/>
              </a:rPr>
              <a:t>Practical </a:t>
            </a:r>
            <a:r>
              <a:rPr lang="en-US" sz="2800" dirty="0">
                <a:solidFill>
                  <a:schemeClr val="bg1"/>
                </a:solidFill>
                <a:latin typeface="Open Sans"/>
                <a:cs typeface="Open Sans"/>
              </a:rPr>
              <a:t>Theology </a:t>
            </a:r>
            <a:r>
              <a:rPr lang="en-US" sz="2800" dirty="0" smtClean="0">
                <a:solidFill>
                  <a:schemeClr val="bg1"/>
                </a:solidFill>
                <a:latin typeface="Open Sans"/>
                <a:cs typeface="Open Sans"/>
              </a:rPr>
              <a:t>1 | Romans </a:t>
            </a:r>
            <a:r>
              <a:rPr lang="en-US" sz="2800" dirty="0">
                <a:solidFill>
                  <a:schemeClr val="bg1"/>
                </a:solidFill>
                <a:latin typeface="Open Sans"/>
                <a:cs typeface="Open Sans"/>
              </a:rPr>
              <a:t>12:1-13:14</a:t>
            </a:r>
          </a:p>
        </p:txBody>
      </p:sp>
    </p:spTree>
    <p:extLst>
      <p:ext uri="{BB962C8B-B14F-4D97-AF65-F5344CB8AC3E}">
        <p14:creationId xmlns:p14="http://schemas.microsoft.com/office/powerpoint/2010/main" val="11657198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5021</TotalTime>
  <Words>2019</Words>
  <Application>Microsoft Macintosh PowerPoint</Application>
  <PresentationFormat>Custom</PresentationFormat>
  <Paragraphs>270</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PowerPoint Presentation</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PowerPoint Presentation</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lpstr>TRANSFORMED LIVING  Practical Theology 1 | Romans 12:1-13:14</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Patty</dc:creator>
  <cp:lastModifiedBy>Kyle Evans</cp:lastModifiedBy>
  <cp:revision>65</cp:revision>
  <dcterms:created xsi:type="dcterms:W3CDTF">2018-04-23T21:30:05Z</dcterms:created>
  <dcterms:modified xsi:type="dcterms:W3CDTF">2018-05-15T10:27:52Z</dcterms:modified>
</cp:coreProperties>
</file>