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5" r:id="rId2"/>
    <p:sldId id="291" r:id="rId3"/>
    <p:sldId id="293" r:id="rId4"/>
    <p:sldId id="294" r:id="rId5"/>
    <p:sldId id="295" r:id="rId6"/>
    <p:sldId id="296" r:id="rId7"/>
    <p:sldId id="292" r:id="rId8"/>
    <p:sldId id="297" r:id="rId9"/>
    <p:sldId id="303" r:id="rId10"/>
    <p:sldId id="304" r:id="rId11"/>
    <p:sldId id="305" r:id="rId12"/>
    <p:sldId id="307" r:id="rId13"/>
    <p:sldId id="315" r:id="rId14"/>
    <p:sldId id="316" r:id="rId15"/>
    <p:sldId id="299" r:id="rId16"/>
    <p:sldId id="310" r:id="rId17"/>
    <p:sldId id="311" r:id="rId18"/>
    <p:sldId id="300" r:id="rId19"/>
    <p:sldId id="312" r:id="rId20"/>
    <p:sldId id="301" r:id="rId21"/>
    <p:sldId id="313" r:id="rId22"/>
    <p:sldId id="314" r:id="rId23"/>
    <p:sldId id="317" r:id="rId24"/>
    <p:sldId id="30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8"/>
    <p:restoredTop sz="91802"/>
  </p:normalViewPr>
  <p:slideViewPr>
    <p:cSldViewPr snapToGrid="0" snapToObjects="1">
      <p:cViewPr varScale="1">
        <p:scale>
          <a:sx n="87" d="100"/>
          <a:sy n="87" d="100"/>
        </p:scale>
        <p:origin x="-1952" y="-1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B21AA-4699-0D49-86E5-EFB715CD28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F1626114-3846-3F4C-86DB-32E3A39274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C561563-087D-1F41-B523-EB32BAD7C763}"/>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5" name="Footer Placeholder 4">
            <a:extLst>
              <a:ext uri="{FF2B5EF4-FFF2-40B4-BE49-F238E27FC236}">
                <a16:creationId xmlns:a16="http://schemas.microsoft.com/office/drawing/2014/main" xmlns="" id="{AF6135ED-4EEF-A945-A27D-2694EA0D65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E1C528C-1E6F-DB45-8902-660805A938ED}"/>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321167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757DCF-60EE-054C-9C56-3146D3E503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D02920A4-AB6E-244A-A9FA-A76BAFBAF38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EB80788-B6EF-B840-956F-5194B1064916}"/>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5" name="Footer Placeholder 4">
            <a:extLst>
              <a:ext uri="{FF2B5EF4-FFF2-40B4-BE49-F238E27FC236}">
                <a16:creationId xmlns:a16="http://schemas.microsoft.com/office/drawing/2014/main" xmlns="" id="{6B57761A-5ECA-2E42-92A3-32D130A616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033B818-F619-8942-BA89-4BD64DB43CAB}"/>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2131815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7A8D8D5-E6CE-B343-9EB9-81358D1128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C9D8AEB6-2265-5646-9175-4FB6C28BB1E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2AF9306-80E2-934F-9819-1BC003CB30FE}"/>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5" name="Footer Placeholder 4">
            <a:extLst>
              <a:ext uri="{FF2B5EF4-FFF2-40B4-BE49-F238E27FC236}">
                <a16:creationId xmlns:a16="http://schemas.microsoft.com/office/drawing/2014/main" xmlns="" id="{E50E8A29-0700-E749-B958-8048A96CBC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3DA41C2-A58E-8940-BB4A-990F310CD31B}"/>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514416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F01270-EC27-8F4D-A0D2-AC0BD2098B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CC2931F-6610-324E-8859-618173B5784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8D9F5F7-2C74-5349-A7B8-4B8CDF975CBC}"/>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5" name="Footer Placeholder 4">
            <a:extLst>
              <a:ext uri="{FF2B5EF4-FFF2-40B4-BE49-F238E27FC236}">
                <a16:creationId xmlns:a16="http://schemas.microsoft.com/office/drawing/2014/main" xmlns="" id="{2124447E-8092-1846-817B-F6350700D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8FD1B90-25F3-164C-A54B-08F76AA63AB7}"/>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4272701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1FCFCE-8525-A749-AB32-9DF2C27489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0B5B79C-0E34-6D44-973F-D6820D5C4D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91525857-F03B-FF4F-8F5F-09542E959DB7}"/>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5" name="Footer Placeholder 4">
            <a:extLst>
              <a:ext uri="{FF2B5EF4-FFF2-40B4-BE49-F238E27FC236}">
                <a16:creationId xmlns:a16="http://schemas.microsoft.com/office/drawing/2014/main" xmlns="" id="{D9F73176-F5F1-AC4D-BB72-154F1EC71A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C6CD1AA-D969-F540-B094-7CCB9F9EE9C6}"/>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1466373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63D244-9A02-3C45-86C7-A6F3129ADE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0951CE9-2B2A-7E4F-8E2A-4B3A861C4A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392BB86-94F5-314C-B509-132BEDFE50C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398AA1A-B4BB-AE48-A56F-70466C127E95}"/>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6" name="Footer Placeholder 5">
            <a:extLst>
              <a:ext uri="{FF2B5EF4-FFF2-40B4-BE49-F238E27FC236}">
                <a16:creationId xmlns:a16="http://schemas.microsoft.com/office/drawing/2014/main" xmlns="" id="{9777A1B9-51F4-1443-A60E-F610B992BE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9C05A90-E0B7-F34C-AD19-4D60E51743C6}"/>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2774669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04A43F-5474-D34E-A27C-1C46E9DE0B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AC81DAE-43CD-3F46-9B7D-5083E41A4E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98FC1EE5-F9BF-C146-B6A3-44FFA8A3846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CC9EE166-115D-7F4F-8D6F-6A06385B2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FA715A3-FDE8-404A-84E0-4C7D4F78633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D628161E-6A3E-0146-9ECD-98C9C0B2538C}"/>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8" name="Footer Placeholder 7">
            <a:extLst>
              <a:ext uri="{FF2B5EF4-FFF2-40B4-BE49-F238E27FC236}">
                <a16:creationId xmlns:a16="http://schemas.microsoft.com/office/drawing/2014/main" xmlns="" id="{368F2BA7-D641-C74B-BEFA-80BD36F8A2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3479A4A-52D0-CB47-9634-3C6C77440563}"/>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156069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24C698-AF1A-9242-9F01-E90E92E7F0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03F6B07-D886-5442-A207-0C8312CB49EF}"/>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4" name="Footer Placeholder 3">
            <a:extLst>
              <a:ext uri="{FF2B5EF4-FFF2-40B4-BE49-F238E27FC236}">
                <a16:creationId xmlns:a16="http://schemas.microsoft.com/office/drawing/2014/main" xmlns="" id="{4F8B098C-5D8A-644C-B1C7-93C16D37F6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58AFE9F-0E35-2641-99B6-F5BC603CD16F}"/>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1981168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E3C6A99-4E28-0649-B7B3-F86F0342632C}"/>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3" name="Footer Placeholder 2">
            <a:extLst>
              <a:ext uri="{FF2B5EF4-FFF2-40B4-BE49-F238E27FC236}">
                <a16:creationId xmlns:a16="http://schemas.microsoft.com/office/drawing/2014/main" xmlns="" id="{7DD48DCB-248F-DB40-87DE-BD9E1429B3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E6DB1538-4AB9-F246-8D10-397417032002}"/>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1789760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4810E2-790D-8540-96F2-DD35A62B1E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48CA617-D2CC-D245-9F21-FD7D8D5D18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0F786D9-8403-9942-9EC7-FA8C853053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7345828-8BAF-6C43-AD62-95056D08CB6B}"/>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6" name="Footer Placeholder 5">
            <a:extLst>
              <a:ext uri="{FF2B5EF4-FFF2-40B4-BE49-F238E27FC236}">
                <a16:creationId xmlns:a16="http://schemas.microsoft.com/office/drawing/2014/main" xmlns="" id="{1DA46E19-7F65-2843-AB85-613867ED1E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9F67EC2-9F21-464A-BE4B-153EFD41BE88}"/>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2764609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C515E0-E2AB-C341-B8C5-90A36939E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7D427E0-1C56-B84A-92B4-CA971220EC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99FD2A3-C9EC-354F-89E0-A70BD1CE4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DF7A513-6EF7-254B-B93B-3DEDCC9E003D}"/>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6" name="Footer Placeholder 5">
            <a:extLst>
              <a:ext uri="{FF2B5EF4-FFF2-40B4-BE49-F238E27FC236}">
                <a16:creationId xmlns:a16="http://schemas.microsoft.com/office/drawing/2014/main" xmlns="" id="{13568F2A-721C-0744-8E6D-AB623E8BF5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05FD907-7E04-E740-A8AE-2020D96F383A}"/>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27284903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 name="Picture 6" descr="16x9-Background_1.jpg"/>
          <p:cNvPicPr>
            <a:picLocks noChangeAspect="1"/>
          </p:cNvPicPr>
          <p:nvPr userDrawn="1"/>
        </p:nvPicPr>
        <p:blipFill>
          <a:blip r:embed="rId13">
            <a:alphaModFix amt="75000"/>
            <a:extLst>
              <a:ext uri="{28A0092B-C50C-407E-A947-70E740481C1C}">
                <a14:useLocalDpi xmlns:a14="http://schemas.microsoft.com/office/drawing/2010/main" val="0"/>
              </a:ext>
            </a:extLst>
          </a:blip>
          <a:stretch>
            <a:fillRect/>
          </a:stretch>
        </p:blipFill>
        <p:spPr>
          <a:xfrm>
            <a:off x="0" y="0"/>
            <a:ext cx="12192000" cy="6858000"/>
          </a:xfrm>
          <a:prstGeom prst="rect">
            <a:avLst/>
          </a:prstGeom>
          <a:ln>
            <a:noFill/>
          </a:ln>
        </p:spPr>
      </p:pic>
      <p:sp>
        <p:nvSpPr>
          <p:cNvPr id="2" name="Title Placeholder 1">
            <a:extLst>
              <a:ext uri="{FF2B5EF4-FFF2-40B4-BE49-F238E27FC236}">
                <a16:creationId xmlns:a16="http://schemas.microsoft.com/office/drawing/2014/main" xmlns="" id="{80B1ED03-4051-D34B-A480-9781BBF9CD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58CB509D-C76C-F54B-965F-7A46408558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D6B212A3-B488-BE45-8266-179ED98238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C0F972-8E18-D242-B8C1-942F56F65D43}" type="datetimeFigureOut">
              <a:rPr lang="en-US" smtClean="0"/>
              <a:t>5/15/18</a:t>
            </a:fld>
            <a:endParaRPr lang="en-US"/>
          </a:p>
        </p:txBody>
      </p:sp>
      <p:sp>
        <p:nvSpPr>
          <p:cNvPr id="5" name="Footer Placeholder 4">
            <a:extLst>
              <a:ext uri="{FF2B5EF4-FFF2-40B4-BE49-F238E27FC236}">
                <a16:creationId xmlns:a16="http://schemas.microsoft.com/office/drawing/2014/main" xmlns="" id="{F67B7215-4985-6540-A3F0-062E345947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550E821-C0D0-884B-80B9-307D029CE5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357990-CE55-C94C-86CE-D5CCC8783351}" type="slidenum">
              <a:rPr lang="en-US" smtClean="0"/>
              <a:t>‹#›</a:t>
            </a:fld>
            <a:endParaRPr lang="en-US"/>
          </a:p>
        </p:txBody>
      </p:sp>
    </p:spTree>
    <p:extLst>
      <p:ext uri="{BB962C8B-B14F-4D97-AF65-F5344CB8AC3E}">
        <p14:creationId xmlns:p14="http://schemas.microsoft.com/office/powerpoint/2010/main" val="55655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FFFFFF"/>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FFFFF"/>
          </a:solidFill>
          <a:latin typeface="Open Sans"/>
          <a:ea typeface="+mn-ea"/>
          <a:cs typeface="Open San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FFFFF"/>
          </a:solidFill>
          <a:latin typeface="Open Sans"/>
          <a:ea typeface="+mn-ea"/>
          <a:cs typeface="Open San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FFFFF"/>
          </a:solidFill>
          <a:latin typeface="Open Sans"/>
          <a:ea typeface="+mn-ea"/>
          <a:cs typeface="Open San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Open Sans"/>
          <a:ea typeface="+mn-ea"/>
          <a:cs typeface="Open San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Open Sans"/>
          <a:ea typeface="+mn-ea"/>
          <a:cs typeface="Open San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B87200-A015-B245-AF8A-91ECE8338E5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xmlns="" id="{5050A787-9778-7847-A3F6-7C293F08962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4144778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kinds of people does God use?</a:t>
            </a:r>
            <a:endParaRPr lang="en-US" sz="3200" dirty="0">
              <a:solidFill>
                <a:schemeClr val="bg1"/>
              </a:solidFill>
            </a:endParaRPr>
          </a:p>
          <a:p>
            <a:pPr marL="0" lvl="0" indent="0">
              <a:buNone/>
            </a:pPr>
            <a:r>
              <a:rPr lang="en-US" sz="3200" dirty="0">
                <a:solidFill>
                  <a:schemeClr val="bg1"/>
                </a:solidFill>
              </a:rPr>
              <a:t> 	</a:t>
            </a:r>
            <a:r>
              <a:rPr lang="en-US" sz="3200" b="1" dirty="0">
                <a:solidFill>
                  <a:schemeClr val="bg1"/>
                </a:solidFill>
              </a:rPr>
              <a:t>1. </a:t>
            </a:r>
            <a:r>
              <a:rPr lang="en-US" b="1" dirty="0">
                <a:solidFill>
                  <a:schemeClr val="bg1"/>
                </a:solidFill>
              </a:rPr>
              <a:t>Phoebe – </a:t>
            </a:r>
            <a:r>
              <a:rPr lang="en-US" dirty="0">
                <a:solidFill>
                  <a:schemeClr val="bg1"/>
                </a:solidFill>
              </a:rPr>
              <a:t>practical and financial service - 16:1-2</a:t>
            </a:r>
          </a:p>
          <a:p>
            <a:pPr marL="0" indent="0">
              <a:buNone/>
            </a:pPr>
            <a:r>
              <a:rPr lang="en-US" dirty="0">
                <a:solidFill>
                  <a:schemeClr val="bg1"/>
                </a:solidFill>
              </a:rPr>
              <a:t>  </a:t>
            </a:r>
          </a:p>
          <a:p>
            <a:pPr marL="0" lvl="0" indent="0">
              <a:buNone/>
            </a:pPr>
            <a:r>
              <a:rPr lang="en-US" b="1" dirty="0">
                <a:solidFill>
                  <a:schemeClr val="bg1"/>
                </a:solidFill>
              </a:rPr>
              <a:t>	2. Priscilla and Aquila – </a:t>
            </a:r>
            <a:r>
              <a:rPr lang="en-US" dirty="0">
                <a:solidFill>
                  <a:schemeClr val="bg1"/>
                </a:solidFill>
              </a:rPr>
              <a:t>marriage on mission – 16:3-4</a:t>
            </a:r>
          </a:p>
          <a:p>
            <a:pPr marL="0" indent="0">
              <a:buNone/>
            </a:pPr>
            <a:r>
              <a:rPr lang="en-US" dirty="0">
                <a:solidFill>
                  <a:schemeClr val="bg1"/>
                </a:solidFill>
              </a:rPr>
              <a:t> </a:t>
            </a:r>
          </a:p>
          <a:p>
            <a:pPr marL="0" indent="0">
              <a:buNone/>
            </a:pPr>
            <a:endParaRPr lang="en-US" sz="3200" dirty="0">
              <a:solidFill>
                <a:schemeClr val="bg1"/>
              </a:solidFill>
            </a:endParaRP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426682143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kinds of people does God use?</a:t>
            </a:r>
            <a:endParaRPr lang="en-US" sz="3200" dirty="0">
              <a:solidFill>
                <a:schemeClr val="bg1"/>
              </a:solidFill>
            </a:endParaRPr>
          </a:p>
          <a:p>
            <a:pPr marL="0" lvl="0" indent="0">
              <a:buNone/>
            </a:pPr>
            <a:r>
              <a:rPr lang="en-US" sz="3200" dirty="0">
                <a:solidFill>
                  <a:schemeClr val="bg1"/>
                </a:solidFill>
              </a:rPr>
              <a:t> 	</a:t>
            </a:r>
            <a:r>
              <a:rPr lang="en-US" sz="3200" b="1" dirty="0">
                <a:solidFill>
                  <a:schemeClr val="bg1"/>
                </a:solidFill>
              </a:rPr>
              <a:t>1.</a:t>
            </a:r>
            <a:r>
              <a:rPr lang="en-US" sz="3200" dirty="0">
                <a:solidFill>
                  <a:schemeClr val="bg1"/>
                </a:solidFill>
              </a:rPr>
              <a:t> </a:t>
            </a:r>
            <a:r>
              <a:rPr lang="en-US" b="1" dirty="0">
                <a:solidFill>
                  <a:schemeClr val="bg1"/>
                </a:solidFill>
              </a:rPr>
              <a:t>Phoebe – </a:t>
            </a:r>
            <a:r>
              <a:rPr lang="en-US" dirty="0">
                <a:solidFill>
                  <a:schemeClr val="bg1"/>
                </a:solidFill>
              </a:rPr>
              <a:t>practical and financial service - 16:1-2</a:t>
            </a:r>
          </a:p>
          <a:p>
            <a:pPr marL="0" indent="0">
              <a:buNone/>
            </a:pPr>
            <a:r>
              <a:rPr lang="en-US" dirty="0">
                <a:solidFill>
                  <a:schemeClr val="bg1"/>
                </a:solidFill>
              </a:rPr>
              <a:t>  </a:t>
            </a:r>
          </a:p>
          <a:p>
            <a:pPr marL="0" lvl="0" indent="0">
              <a:buNone/>
            </a:pPr>
            <a:r>
              <a:rPr lang="en-US" b="1" dirty="0">
                <a:solidFill>
                  <a:schemeClr val="bg1"/>
                </a:solidFill>
              </a:rPr>
              <a:t>	2. Priscilla and Aquila – </a:t>
            </a:r>
            <a:r>
              <a:rPr lang="en-US" dirty="0">
                <a:solidFill>
                  <a:schemeClr val="bg1"/>
                </a:solidFill>
              </a:rPr>
              <a:t>marriage on mission – 16:3-4</a:t>
            </a:r>
          </a:p>
          <a:p>
            <a:pPr marL="0" indent="0">
              <a:buNone/>
            </a:pPr>
            <a:r>
              <a:rPr lang="en-US" dirty="0">
                <a:solidFill>
                  <a:schemeClr val="bg1"/>
                </a:solidFill>
              </a:rPr>
              <a:t> </a:t>
            </a:r>
          </a:p>
          <a:p>
            <a:pPr marL="0" indent="0">
              <a:buNone/>
            </a:pPr>
            <a:r>
              <a:rPr lang="en-US" b="1" dirty="0">
                <a:solidFill>
                  <a:schemeClr val="bg1"/>
                </a:solidFill>
              </a:rPr>
              <a:t>	3. </a:t>
            </a:r>
            <a:r>
              <a:rPr lang="en-US" b="1" dirty="0" err="1">
                <a:solidFill>
                  <a:schemeClr val="bg1"/>
                </a:solidFill>
              </a:rPr>
              <a:t>Epenutus</a:t>
            </a:r>
            <a:r>
              <a:rPr lang="en-US" b="1" dirty="0">
                <a:solidFill>
                  <a:schemeClr val="bg1"/>
                </a:solidFill>
              </a:rPr>
              <a:t> </a:t>
            </a:r>
            <a:r>
              <a:rPr lang="en-US" dirty="0">
                <a:solidFill>
                  <a:schemeClr val="bg1"/>
                </a:solidFill>
              </a:rPr>
              <a:t>– first fruits – 16:5</a:t>
            </a:r>
          </a:p>
          <a:p>
            <a:pPr marL="0" indent="0">
              <a:buNone/>
            </a:pPr>
            <a:endParaRPr lang="en-US" sz="3200" dirty="0">
              <a:solidFill>
                <a:schemeClr val="bg1"/>
              </a:solidFill>
            </a:endParaRP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18941948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Autofit/>
          </a:bodyPr>
          <a:lstStyle/>
          <a:p>
            <a:pPr marL="0" indent="0">
              <a:buNone/>
            </a:pPr>
            <a:r>
              <a:rPr lang="en-US" sz="3200" b="1" dirty="0">
                <a:solidFill>
                  <a:schemeClr val="bg1"/>
                </a:solidFill>
              </a:rPr>
              <a:t>What kinds of people does God use?</a:t>
            </a:r>
            <a:endParaRPr lang="en-US" sz="3200" dirty="0">
              <a:solidFill>
                <a:schemeClr val="bg1"/>
              </a:solidFill>
            </a:endParaRPr>
          </a:p>
          <a:p>
            <a:pPr marL="0" indent="0">
              <a:buNone/>
            </a:pPr>
            <a:r>
              <a:rPr lang="en-US" sz="3200" dirty="0">
                <a:solidFill>
                  <a:schemeClr val="bg1"/>
                </a:solidFill>
              </a:rPr>
              <a:t> 	</a:t>
            </a:r>
            <a:r>
              <a:rPr lang="en-US" b="1" dirty="0">
                <a:solidFill>
                  <a:schemeClr val="bg1"/>
                </a:solidFill>
              </a:rPr>
              <a:t>4.  Mary, </a:t>
            </a:r>
            <a:r>
              <a:rPr lang="en-US" b="1" dirty="0" err="1">
                <a:solidFill>
                  <a:schemeClr val="bg1"/>
                </a:solidFill>
              </a:rPr>
              <a:t>Tryphaena</a:t>
            </a:r>
            <a:r>
              <a:rPr lang="en-US" b="1" dirty="0">
                <a:solidFill>
                  <a:schemeClr val="bg1"/>
                </a:solidFill>
              </a:rPr>
              <a:t>, Tryphosa, Persis – </a:t>
            </a:r>
            <a:r>
              <a:rPr lang="en-US" dirty="0">
                <a:solidFill>
                  <a:schemeClr val="bg1"/>
                </a:solidFill>
              </a:rPr>
              <a:t>hard workers </a:t>
            </a:r>
            <a:endParaRPr lang="en-US" dirty="0" smtClean="0">
              <a:solidFill>
                <a:schemeClr val="bg1"/>
              </a:solidFill>
            </a:endParaRPr>
          </a:p>
          <a:p>
            <a:pPr marL="0" indent="0">
              <a:buNone/>
            </a:pPr>
            <a:r>
              <a:rPr lang="en-US" dirty="0">
                <a:solidFill>
                  <a:schemeClr val="bg1"/>
                </a:solidFill>
              </a:rPr>
              <a:t>	</a:t>
            </a:r>
            <a:r>
              <a:rPr lang="en-US" dirty="0" smtClean="0">
                <a:solidFill>
                  <a:schemeClr val="bg1"/>
                </a:solidFill>
              </a:rPr>
              <a:t>	– 16</a:t>
            </a:r>
            <a:r>
              <a:rPr lang="en-US" dirty="0">
                <a:solidFill>
                  <a:schemeClr val="bg1"/>
                </a:solidFill>
              </a:rPr>
              <a:t>:6, </a:t>
            </a:r>
            <a:r>
              <a:rPr lang="en-US" dirty="0" smtClean="0">
                <a:solidFill>
                  <a:schemeClr val="bg1"/>
                </a:solidFill>
              </a:rPr>
              <a:t>12</a:t>
            </a:r>
            <a:endParaRPr lang="en-US" dirty="0">
              <a:solidFill>
                <a:schemeClr val="bg1"/>
              </a:solidFill>
            </a:endParaRPr>
          </a:p>
          <a:p>
            <a:pPr marL="0" indent="0">
              <a:buNone/>
            </a:pPr>
            <a:r>
              <a:rPr lang="en-US" b="1" dirty="0">
                <a:solidFill>
                  <a:schemeClr val="bg1"/>
                </a:solidFill>
              </a:rPr>
              <a:t> 	</a:t>
            </a:r>
            <a:endParaRPr lang="en-US" dirty="0" smtClean="0">
              <a:solidFill>
                <a:schemeClr val="bg1"/>
              </a:solidFill>
            </a:endParaRPr>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359765518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Autofit/>
          </a:bodyPr>
          <a:lstStyle/>
          <a:p>
            <a:pPr marL="0" indent="0">
              <a:buNone/>
            </a:pPr>
            <a:r>
              <a:rPr lang="en-US" sz="3200" b="1" dirty="0">
                <a:solidFill>
                  <a:schemeClr val="bg1"/>
                </a:solidFill>
              </a:rPr>
              <a:t>What kinds of people does God use?</a:t>
            </a:r>
            <a:endParaRPr lang="en-US" sz="3200" dirty="0">
              <a:solidFill>
                <a:schemeClr val="bg1"/>
              </a:solidFill>
            </a:endParaRPr>
          </a:p>
          <a:p>
            <a:pPr marL="0" indent="0">
              <a:buNone/>
            </a:pPr>
            <a:r>
              <a:rPr lang="en-US" sz="3200" dirty="0">
                <a:solidFill>
                  <a:schemeClr val="bg1"/>
                </a:solidFill>
              </a:rPr>
              <a:t> 	</a:t>
            </a:r>
            <a:r>
              <a:rPr lang="en-US" b="1" dirty="0">
                <a:solidFill>
                  <a:schemeClr val="bg1"/>
                </a:solidFill>
              </a:rPr>
              <a:t>4.</a:t>
            </a:r>
            <a:r>
              <a:rPr lang="en-US" dirty="0">
                <a:solidFill>
                  <a:schemeClr val="bg1"/>
                </a:solidFill>
              </a:rPr>
              <a:t> </a:t>
            </a:r>
            <a:r>
              <a:rPr lang="en-US" b="1" dirty="0">
                <a:solidFill>
                  <a:schemeClr val="bg1"/>
                </a:solidFill>
              </a:rPr>
              <a:t> Mary, </a:t>
            </a:r>
            <a:r>
              <a:rPr lang="en-US" b="1" dirty="0" err="1">
                <a:solidFill>
                  <a:schemeClr val="bg1"/>
                </a:solidFill>
              </a:rPr>
              <a:t>Tryphaena</a:t>
            </a:r>
            <a:r>
              <a:rPr lang="en-US" b="1" dirty="0">
                <a:solidFill>
                  <a:schemeClr val="bg1"/>
                </a:solidFill>
              </a:rPr>
              <a:t>, Tryphosa, Persis – </a:t>
            </a:r>
            <a:r>
              <a:rPr lang="en-US" dirty="0">
                <a:solidFill>
                  <a:schemeClr val="bg1"/>
                </a:solidFill>
              </a:rPr>
              <a:t>hard workers </a:t>
            </a:r>
            <a:endParaRPr lang="en-US" dirty="0" smtClean="0">
              <a:solidFill>
                <a:schemeClr val="bg1"/>
              </a:solidFill>
            </a:endParaRPr>
          </a:p>
          <a:p>
            <a:pPr marL="0" indent="0">
              <a:buNone/>
            </a:pPr>
            <a:r>
              <a:rPr lang="en-US" dirty="0">
                <a:solidFill>
                  <a:schemeClr val="bg1"/>
                </a:solidFill>
              </a:rPr>
              <a:t>	</a:t>
            </a:r>
            <a:r>
              <a:rPr lang="en-US" dirty="0" smtClean="0">
                <a:solidFill>
                  <a:schemeClr val="bg1"/>
                </a:solidFill>
              </a:rPr>
              <a:t>	– 16</a:t>
            </a:r>
            <a:r>
              <a:rPr lang="en-US" dirty="0">
                <a:solidFill>
                  <a:schemeClr val="bg1"/>
                </a:solidFill>
              </a:rPr>
              <a:t>:6, </a:t>
            </a:r>
            <a:r>
              <a:rPr lang="en-US" dirty="0" smtClean="0">
                <a:solidFill>
                  <a:schemeClr val="bg1"/>
                </a:solidFill>
              </a:rPr>
              <a:t>12</a:t>
            </a:r>
            <a:endParaRPr lang="en-US" dirty="0">
              <a:solidFill>
                <a:schemeClr val="bg1"/>
              </a:solidFill>
            </a:endParaRPr>
          </a:p>
          <a:p>
            <a:pPr marL="0" indent="0">
              <a:buNone/>
            </a:pPr>
            <a:r>
              <a:rPr lang="en-US" b="1" dirty="0">
                <a:solidFill>
                  <a:schemeClr val="bg1"/>
                </a:solidFill>
              </a:rPr>
              <a:t> 	5. Andronicus and </a:t>
            </a:r>
            <a:r>
              <a:rPr lang="en-US" b="1" dirty="0" err="1">
                <a:solidFill>
                  <a:schemeClr val="bg1"/>
                </a:solidFill>
              </a:rPr>
              <a:t>Junias</a:t>
            </a:r>
            <a:r>
              <a:rPr lang="en-US" b="1" dirty="0">
                <a:solidFill>
                  <a:schemeClr val="bg1"/>
                </a:solidFill>
              </a:rPr>
              <a:t>, Herodian – </a:t>
            </a:r>
            <a:r>
              <a:rPr lang="en-US" dirty="0">
                <a:solidFill>
                  <a:schemeClr val="bg1"/>
                </a:solidFill>
              </a:rPr>
              <a:t>family in two </a:t>
            </a:r>
            <a:endParaRPr lang="en-US" dirty="0" smtClean="0">
              <a:solidFill>
                <a:schemeClr val="bg1"/>
              </a:solidFill>
            </a:endParaRPr>
          </a:p>
          <a:p>
            <a:pPr marL="0" indent="0">
              <a:buNone/>
            </a:pPr>
            <a:r>
              <a:rPr lang="en-US" dirty="0">
                <a:solidFill>
                  <a:schemeClr val="bg1"/>
                </a:solidFill>
              </a:rPr>
              <a:t>	</a:t>
            </a:r>
            <a:r>
              <a:rPr lang="en-US" dirty="0" smtClean="0">
                <a:solidFill>
                  <a:schemeClr val="bg1"/>
                </a:solidFill>
              </a:rPr>
              <a:t>	ways </a:t>
            </a:r>
            <a:r>
              <a:rPr lang="en-US" dirty="0">
                <a:solidFill>
                  <a:schemeClr val="bg1"/>
                </a:solidFill>
              </a:rPr>
              <a:t>– </a:t>
            </a:r>
            <a:r>
              <a:rPr lang="en-US" dirty="0" smtClean="0">
                <a:solidFill>
                  <a:schemeClr val="bg1"/>
                </a:solidFill>
              </a:rPr>
              <a:t>16</a:t>
            </a:r>
            <a:r>
              <a:rPr lang="en-US" dirty="0">
                <a:solidFill>
                  <a:schemeClr val="bg1"/>
                </a:solidFill>
              </a:rPr>
              <a:t>:7, </a:t>
            </a:r>
            <a:r>
              <a:rPr lang="en-US" dirty="0" smtClean="0">
                <a:solidFill>
                  <a:schemeClr val="bg1"/>
                </a:solidFill>
              </a:rPr>
              <a:t>11</a:t>
            </a:r>
            <a:endParaRPr lang="en-US" dirty="0">
              <a:solidFill>
                <a:schemeClr val="bg1"/>
              </a:solidFill>
            </a:endParaRPr>
          </a:p>
          <a:p>
            <a:pPr marL="0" indent="0">
              <a:buNone/>
            </a:pPr>
            <a:r>
              <a:rPr lang="en-US" b="1" dirty="0">
                <a:solidFill>
                  <a:schemeClr val="bg1"/>
                </a:solidFill>
              </a:rPr>
              <a:t>	</a:t>
            </a:r>
            <a:endParaRPr lang="en-US" dirty="0" smtClean="0">
              <a:solidFill>
                <a:schemeClr val="bg1"/>
              </a:solidFill>
            </a:endParaRPr>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265734057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Autofit/>
          </a:bodyPr>
          <a:lstStyle/>
          <a:p>
            <a:pPr marL="0" indent="0">
              <a:buNone/>
            </a:pPr>
            <a:r>
              <a:rPr lang="en-US" sz="3200" b="1" dirty="0">
                <a:solidFill>
                  <a:schemeClr val="bg1"/>
                </a:solidFill>
              </a:rPr>
              <a:t>What kinds of people does God use?</a:t>
            </a:r>
            <a:endParaRPr lang="en-US" sz="3200" dirty="0">
              <a:solidFill>
                <a:schemeClr val="bg1"/>
              </a:solidFill>
            </a:endParaRPr>
          </a:p>
          <a:p>
            <a:pPr marL="0" indent="0">
              <a:buNone/>
            </a:pPr>
            <a:r>
              <a:rPr lang="en-US" sz="3200" dirty="0">
                <a:solidFill>
                  <a:schemeClr val="bg1"/>
                </a:solidFill>
              </a:rPr>
              <a:t> 	</a:t>
            </a:r>
            <a:r>
              <a:rPr lang="en-US" b="1" dirty="0">
                <a:solidFill>
                  <a:schemeClr val="bg1"/>
                </a:solidFill>
              </a:rPr>
              <a:t>4.</a:t>
            </a:r>
            <a:r>
              <a:rPr lang="en-US" dirty="0">
                <a:solidFill>
                  <a:schemeClr val="bg1"/>
                </a:solidFill>
              </a:rPr>
              <a:t> </a:t>
            </a:r>
            <a:r>
              <a:rPr lang="en-US" b="1" dirty="0">
                <a:solidFill>
                  <a:schemeClr val="bg1"/>
                </a:solidFill>
              </a:rPr>
              <a:t> Mary, </a:t>
            </a:r>
            <a:r>
              <a:rPr lang="en-US" b="1" dirty="0" err="1">
                <a:solidFill>
                  <a:schemeClr val="bg1"/>
                </a:solidFill>
              </a:rPr>
              <a:t>Tryphaena</a:t>
            </a:r>
            <a:r>
              <a:rPr lang="en-US" b="1" dirty="0">
                <a:solidFill>
                  <a:schemeClr val="bg1"/>
                </a:solidFill>
              </a:rPr>
              <a:t>, Tryphosa, Persis – </a:t>
            </a:r>
            <a:r>
              <a:rPr lang="en-US" dirty="0">
                <a:solidFill>
                  <a:schemeClr val="bg1"/>
                </a:solidFill>
              </a:rPr>
              <a:t>hard workers </a:t>
            </a:r>
            <a:endParaRPr lang="en-US" dirty="0" smtClean="0">
              <a:solidFill>
                <a:schemeClr val="bg1"/>
              </a:solidFill>
            </a:endParaRPr>
          </a:p>
          <a:p>
            <a:pPr marL="0" indent="0">
              <a:buNone/>
            </a:pPr>
            <a:r>
              <a:rPr lang="en-US" dirty="0">
                <a:solidFill>
                  <a:schemeClr val="bg1"/>
                </a:solidFill>
              </a:rPr>
              <a:t>	</a:t>
            </a:r>
            <a:r>
              <a:rPr lang="en-US" dirty="0" smtClean="0">
                <a:solidFill>
                  <a:schemeClr val="bg1"/>
                </a:solidFill>
              </a:rPr>
              <a:t>	– 16</a:t>
            </a:r>
            <a:r>
              <a:rPr lang="en-US" dirty="0">
                <a:solidFill>
                  <a:schemeClr val="bg1"/>
                </a:solidFill>
              </a:rPr>
              <a:t>:6, </a:t>
            </a:r>
            <a:r>
              <a:rPr lang="en-US" dirty="0" smtClean="0">
                <a:solidFill>
                  <a:schemeClr val="bg1"/>
                </a:solidFill>
              </a:rPr>
              <a:t>12</a:t>
            </a:r>
            <a:endParaRPr lang="en-US" dirty="0">
              <a:solidFill>
                <a:schemeClr val="bg1"/>
              </a:solidFill>
            </a:endParaRPr>
          </a:p>
          <a:p>
            <a:pPr marL="0" indent="0">
              <a:buNone/>
            </a:pPr>
            <a:r>
              <a:rPr lang="en-US" b="1" dirty="0">
                <a:solidFill>
                  <a:schemeClr val="bg1"/>
                </a:solidFill>
              </a:rPr>
              <a:t> 	5. Andronicus and </a:t>
            </a:r>
            <a:r>
              <a:rPr lang="en-US" b="1" dirty="0" err="1">
                <a:solidFill>
                  <a:schemeClr val="bg1"/>
                </a:solidFill>
              </a:rPr>
              <a:t>Junias</a:t>
            </a:r>
            <a:r>
              <a:rPr lang="en-US" b="1" dirty="0">
                <a:solidFill>
                  <a:schemeClr val="bg1"/>
                </a:solidFill>
              </a:rPr>
              <a:t>, Herodian – </a:t>
            </a:r>
            <a:r>
              <a:rPr lang="en-US" dirty="0">
                <a:solidFill>
                  <a:schemeClr val="bg1"/>
                </a:solidFill>
              </a:rPr>
              <a:t>family in two </a:t>
            </a:r>
            <a:endParaRPr lang="en-US" dirty="0" smtClean="0">
              <a:solidFill>
                <a:schemeClr val="bg1"/>
              </a:solidFill>
            </a:endParaRPr>
          </a:p>
          <a:p>
            <a:pPr marL="0" indent="0">
              <a:buNone/>
            </a:pPr>
            <a:r>
              <a:rPr lang="en-US" dirty="0">
                <a:solidFill>
                  <a:schemeClr val="bg1"/>
                </a:solidFill>
              </a:rPr>
              <a:t>	</a:t>
            </a:r>
            <a:r>
              <a:rPr lang="en-US" dirty="0" smtClean="0">
                <a:solidFill>
                  <a:schemeClr val="bg1"/>
                </a:solidFill>
              </a:rPr>
              <a:t>	ways </a:t>
            </a:r>
            <a:r>
              <a:rPr lang="en-US" dirty="0">
                <a:solidFill>
                  <a:schemeClr val="bg1"/>
                </a:solidFill>
              </a:rPr>
              <a:t>– </a:t>
            </a:r>
            <a:r>
              <a:rPr lang="en-US" dirty="0" smtClean="0">
                <a:solidFill>
                  <a:schemeClr val="bg1"/>
                </a:solidFill>
              </a:rPr>
              <a:t>16</a:t>
            </a:r>
            <a:r>
              <a:rPr lang="en-US" dirty="0">
                <a:solidFill>
                  <a:schemeClr val="bg1"/>
                </a:solidFill>
              </a:rPr>
              <a:t>:7, </a:t>
            </a:r>
            <a:r>
              <a:rPr lang="en-US" dirty="0" smtClean="0">
                <a:solidFill>
                  <a:schemeClr val="bg1"/>
                </a:solidFill>
              </a:rPr>
              <a:t>11</a:t>
            </a:r>
            <a:endParaRPr lang="en-US" dirty="0">
              <a:solidFill>
                <a:schemeClr val="bg1"/>
              </a:solidFill>
            </a:endParaRPr>
          </a:p>
          <a:p>
            <a:pPr marL="0" indent="0">
              <a:buNone/>
            </a:pPr>
            <a:r>
              <a:rPr lang="en-US" b="1" dirty="0">
                <a:solidFill>
                  <a:schemeClr val="bg1"/>
                </a:solidFill>
              </a:rPr>
              <a:t>	6. </a:t>
            </a:r>
            <a:r>
              <a:rPr lang="en-US" b="1" dirty="0" err="1">
                <a:solidFill>
                  <a:schemeClr val="bg1"/>
                </a:solidFill>
              </a:rPr>
              <a:t>Ampliatus</a:t>
            </a:r>
            <a:r>
              <a:rPr lang="en-US" b="1" dirty="0">
                <a:solidFill>
                  <a:schemeClr val="bg1"/>
                </a:solidFill>
              </a:rPr>
              <a:t>, </a:t>
            </a:r>
            <a:r>
              <a:rPr lang="en-US" b="1" dirty="0" err="1">
                <a:solidFill>
                  <a:schemeClr val="bg1"/>
                </a:solidFill>
              </a:rPr>
              <a:t>Urbanus</a:t>
            </a:r>
            <a:r>
              <a:rPr lang="en-US" b="1" dirty="0">
                <a:solidFill>
                  <a:schemeClr val="bg1"/>
                </a:solidFill>
              </a:rPr>
              <a:t> and </a:t>
            </a:r>
            <a:r>
              <a:rPr lang="en-US" b="1" dirty="0" err="1">
                <a:solidFill>
                  <a:schemeClr val="bg1"/>
                </a:solidFill>
              </a:rPr>
              <a:t>Stachys</a:t>
            </a:r>
            <a:r>
              <a:rPr lang="en-US" b="1" dirty="0">
                <a:solidFill>
                  <a:schemeClr val="bg1"/>
                </a:solidFill>
              </a:rPr>
              <a:t> </a:t>
            </a:r>
            <a:r>
              <a:rPr lang="en-US" dirty="0">
                <a:solidFill>
                  <a:schemeClr val="bg1"/>
                </a:solidFill>
              </a:rPr>
              <a:t>– co-workers and </a:t>
            </a:r>
            <a:endParaRPr lang="en-US" dirty="0" smtClean="0">
              <a:solidFill>
                <a:schemeClr val="bg1"/>
              </a:solidFill>
            </a:endParaRPr>
          </a:p>
          <a:p>
            <a:pPr marL="0" indent="0">
              <a:buNone/>
            </a:pPr>
            <a:r>
              <a:rPr lang="en-US" dirty="0">
                <a:solidFill>
                  <a:schemeClr val="bg1"/>
                </a:solidFill>
              </a:rPr>
              <a:t>	</a:t>
            </a:r>
            <a:r>
              <a:rPr lang="en-US" dirty="0" smtClean="0">
                <a:solidFill>
                  <a:schemeClr val="bg1"/>
                </a:solidFill>
              </a:rPr>
              <a:t>	friends </a:t>
            </a:r>
            <a:r>
              <a:rPr lang="en-US" dirty="0">
                <a:solidFill>
                  <a:schemeClr val="bg1"/>
                </a:solidFill>
              </a:rPr>
              <a:t>– </a:t>
            </a:r>
            <a:r>
              <a:rPr lang="en-US" dirty="0" smtClean="0">
                <a:solidFill>
                  <a:schemeClr val="bg1"/>
                </a:solidFill>
              </a:rPr>
              <a:t>16</a:t>
            </a:r>
            <a:r>
              <a:rPr lang="en-US" dirty="0">
                <a:solidFill>
                  <a:schemeClr val="bg1"/>
                </a:solidFill>
              </a:rPr>
              <a:t>:8-</a:t>
            </a:r>
            <a:r>
              <a:rPr lang="en-US" dirty="0" smtClean="0">
                <a:solidFill>
                  <a:schemeClr val="bg1"/>
                </a:solidFill>
              </a:rPr>
              <a:t>9</a:t>
            </a:r>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265734057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kinds of people does God use?</a:t>
            </a:r>
            <a:endParaRPr lang="en-US" sz="3200" dirty="0">
              <a:solidFill>
                <a:schemeClr val="bg1"/>
              </a:solidFill>
            </a:endParaRPr>
          </a:p>
          <a:p>
            <a:pPr marL="0" lvl="0" indent="0">
              <a:buNone/>
            </a:pPr>
            <a:r>
              <a:rPr lang="en-US" sz="3200" dirty="0">
                <a:solidFill>
                  <a:schemeClr val="bg1"/>
                </a:solidFill>
              </a:rPr>
              <a:t> 	</a:t>
            </a:r>
            <a:r>
              <a:rPr lang="en-US" sz="3200" b="1" dirty="0">
                <a:solidFill>
                  <a:schemeClr val="bg1"/>
                </a:solidFill>
              </a:rPr>
              <a:t>7. </a:t>
            </a:r>
            <a:r>
              <a:rPr lang="en-US" b="1" dirty="0">
                <a:solidFill>
                  <a:schemeClr val="bg1"/>
                </a:solidFill>
              </a:rPr>
              <a:t>Apelles –</a:t>
            </a:r>
            <a:r>
              <a:rPr lang="en-US" dirty="0">
                <a:solidFill>
                  <a:schemeClr val="bg1"/>
                </a:solidFill>
              </a:rPr>
              <a:t>  faithful to Christ – 16:10</a:t>
            </a: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146305429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kinds of people does God use?</a:t>
            </a:r>
            <a:endParaRPr lang="en-US" sz="3200" dirty="0">
              <a:solidFill>
                <a:schemeClr val="bg1"/>
              </a:solidFill>
            </a:endParaRPr>
          </a:p>
          <a:p>
            <a:pPr marL="0" lvl="0" indent="0">
              <a:buNone/>
            </a:pPr>
            <a:r>
              <a:rPr lang="en-US" sz="3200" dirty="0">
                <a:solidFill>
                  <a:schemeClr val="bg1"/>
                </a:solidFill>
              </a:rPr>
              <a:t> 	</a:t>
            </a:r>
            <a:r>
              <a:rPr lang="en-US" sz="3200" b="1" dirty="0">
                <a:solidFill>
                  <a:schemeClr val="bg1"/>
                </a:solidFill>
              </a:rPr>
              <a:t>7.</a:t>
            </a:r>
            <a:r>
              <a:rPr lang="en-US" sz="3200" dirty="0">
                <a:solidFill>
                  <a:schemeClr val="bg1"/>
                </a:solidFill>
              </a:rPr>
              <a:t> </a:t>
            </a:r>
            <a:r>
              <a:rPr lang="en-US" b="1" dirty="0">
                <a:solidFill>
                  <a:schemeClr val="bg1"/>
                </a:solidFill>
              </a:rPr>
              <a:t>Apelles –</a:t>
            </a:r>
            <a:r>
              <a:rPr lang="en-US" dirty="0">
                <a:solidFill>
                  <a:schemeClr val="bg1"/>
                </a:solidFill>
              </a:rPr>
              <a:t>  faithful to Christ – 16:10</a:t>
            </a:r>
          </a:p>
          <a:p>
            <a:pPr marL="0" indent="0">
              <a:buNone/>
            </a:pPr>
            <a:r>
              <a:rPr lang="en-US" b="1" dirty="0">
                <a:solidFill>
                  <a:schemeClr val="bg1"/>
                </a:solidFill>
              </a:rPr>
              <a:t> </a:t>
            </a:r>
            <a:endParaRPr lang="en-US" dirty="0">
              <a:solidFill>
                <a:schemeClr val="bg1"/>
              </a:solidFill>
            </a:endParaRPr>
          </a:p>
          <a:p>
            <a:pPr marL="0" lvl="0" indent="0">
              <a:buNone/>
            </a:pPr>
            <a:r>
              <a:rPr lang="en-US" b="1" dirty="0">
                <a:solidFill>
                  <a:schemeClr val="bg1"/>
                </a:solidFill>
              </a:rPr>
              <a:t>	8. Household of </a:t>
            </a:r>
            <a:r>
              <a:rPr lang="en-US" b="1" dirty="0" err="1">
                <a:solidFill>
                  <a:schemeClr val="bg1"/>
                </a:solidFill>
              </a:rPr>
              <a:t>Aristobulus</a:t>
            </a:r>
            <a:r>
              <a:rPr lang="en-US" b="1" dirty="0">
                <a:solidFill>
                  <a:schemeClr val="bg1"/>
                </a:solidFill>
              </a:rPr>
              <a:t> and household of Narcissus –</a:t>
            </a:r>
            <a:r>
              <a:rPr lang="en-US" dirty="0">
                <a:solidFill>
                  <a:schemeClr val="bg1"/>
                </a:solidFill>
              </a:rPr>
              <a:t> 		</a:t>
            </a:r>
            <a:r>
              <a:rPr lang="en-US" dirty="0" smtClean="0">
                <a:solidFill>
                  <a:schemeClr val="bg1"/>
                </a:solidFill>
              </a:rPr>
              <a:t>believing </a:t>
            </a:r>
            <a:r>
              <a:rPr lang="en-US" dirty="0">
                <a:solidFill>
                  <a:schemeClr val="bg1"/>
                </a:solidFill>
              </a:rPr>
              <a:t>in spite of family pressures – 16:10,11</a:t>
            </a:r>
          </a:p>
          <a:p>
            <a:pPr marL="0" indent="0">
              <a:buNone/>
            </a:pPr>
            <a:r>
              <a:rPr lang="en-US" dirty="0">
                <a:solidFill>
                  <a:schemeClr val="bg1"/>
                </a:solidFill>
              </a:rPr>
              <a:t> </a:t>
            </a:r>
          </a:p>
          <a:p>
            <a:pPr marL="0" indent="0">
              <a:buNone/>
            </a:pPr>
            <a:r>
              <a:rPr lang="en-US" dirty="0">
                <a:solidFill>
                  <a:schemeClr val="bg1"/>
                </a:solidFill>
              </a:rPr>
              <a:t> </a:t>
            </a:r>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59279539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kinds of people does God use?</a:t>
            </a:r>
            <a:endParaRPr lang="en-US" sz="3200" dirty="0">
              <a:solidFill>
                <a:schemeClr val="bg1"/>
              </a:solidFill>
            </a:endParaRPr>
          </a:p>
          <a:p>
            <a:pPr marL="0" lvl="0" indent="0">
              <a:buNone/>
            </a:pPr>
            <a:r>
              <a:rPr lang="en-US" sz="3200" dirty="0">
                <a:solidFill>
                  <a:schemeClr val="bg1"/>
                </a:solidFill>
              </a:rPr>
              <a:t> 	</a:t>
            </a:r>
            <a:r>
              <a:rPr lang="en-US" sz="3200" b="1" dirty="0">
                <a:solidFill>
                  <a:schemeClr val="bg1"/>
                </a:solidFill>
              </a:rPr>
              <a:t>7.</a:t>
            </a:r>
            <a:r>
              <a:rPr lang="en-US" sz="3200" dirty="0">
                <a:solidFill>
                  <a:schemeClr val="bg1"/>
                </a:solidFill>
              </a:rPr>
              <a:t> </a:t>
            </a:r>
            <a:r>
              <a:rPr lang="en-US" b="1" dirty="0">
                <a:solidFill>
                  <a:schemeClr val="bg1"/>
                </a:solidFill>
              </a:rPr>
              <a:t>Apelles –</a:t>
            </a:r>
            <a:r>
              <a:rPr lang="en-US" dirty="0">
                <a:solidFill>
                  <a:schemeClr val="bg1"/>
                </a:solidFill>
              </a:rPr>
              <a:t>  faithful to Christ – 16:10</a:t>
            </a:r>
          </a:p>
          <a:p>
            <a:pPr marL="0" indent="0">
              <a:buNone/>
            </a:pPr>
            <a:r>
              <a:rPr lang="en-US" b="1" dirty="0">
                <a:solidFill>
                  <a:schemeClr val="bg1"/>
                </a:solidFill>
              </a:rPr>
              <a:t> </a:t>
            </a:r>
            <a:endParaRPr lang="en-US" dirty="0">
              <a:solidFill>
                <a:schemeClr val="bg1"/>
              </a:solidFill>
            </a:endParaRPr>
          </a:p>
          <a:p>
            <a:pPr marL="0" lvl="0" indent="0">
              <a:buNone/>
            </a:pPr>
            <a:r>
              <a:rPr lang="en-US" b="1" dirty="0">
                <a:solidFill>
                  <a:schemeClr val="bg1"/>
                </a:solidFill>
              </a:rPr>
              <a:t>	8. Household of </a:t>
            </a:r>
            <a:r>
              <a:rPr lang="en-US" b="1" dirty="0" err="1">
                <a:solidFill>
                  <a:schemeClr val="bg1"/>
                </a:solidFill>
              </a:rPr>
              <a:t>Aristobulus</a:t>
            </a:r>
            <a:r>
              <a:rPr lang="en-US" b="1" dirty="0">
                <a:solidFill>
                  <a:schemeClr val="bg1"/>
                </a:solidFill>
              </a:rPr>
              <a:t> and household of Narcissus –</a:t>
            </a:r>
            <a:r>
              <a:rPr lang="en-US" dirty="0">
                <a:solidFill>
                  <a:schemeClr val="bg1"/>
                </a:solidFill>
              </a:rPr>
              <a:t> 		</a:t>
            </a:r>
            <a:r>
              <a:rPr lang="en-US" dirty="0" smtClean="0">
                <a:solidFill>
                  <a:schemeClr val="bg1"/>
                </a:solidFill>
              </a:rPr>
              <a:t>believing </a:t>
            </a:r>
            <a:r>
              <a:rPr lang="en-US" dirty="0">
                <a:solidFill>
                  <a:schemeClr val="bg1"/>
                </a:solidFill>
              </a:rPr>
              <a:t>in spite of family pressures – 16:10,11</a:t>
            </a:r>
          </a:p>
          <a:p>
            <a:pPr marL="0" indent="0">
              <a:buNone/>
            </a:pPr>
            <a:r>
              <a:rPr lang="en-US" dirty="0">
                <a:solidFill>
                  <a:schemeClr val="bg1"/>
                </a:solidFill>
              </a:rPr>
              <a:t> </a:t>
            </a:r>
          </a:p>
          <a:p>
            <a:pPr marL="0" indent="0">
              <a:buNone/>
            </a:pPr>
            <a:r>
              <a:rPr lang="en-US" dirty="0">
                <a:solidFill>
                  <a:schemeClr val="bg1"/>
                </a:solidFill>
              </a:rPr>
              <a:t> 	</a:t>
            </a:r>
            <a:r>
              <a:rPr lang="en-US" b="1" dirty="0">
                <a:solidFill>
                  <a:schemeClr val="bg1"/>
                </a:solidFill>
              </a:rPr>
              <a:t>9</a:t>
            </a:r>
            <a:r>
              <a:rPr lang="en-US" dirty="0">
                <a:solidFill>
                  <a:schemeClr val="bg1"/>
                </a:solidFill>
              </a:rPr>
              <a:t>. </a:t>
            </a:r>
            <a:r>
              <a:rPr lang="en-US" b="1" dirty="0">
                <a:solidFill>
                  <a:schemeClr val="bg1"/>
                </a:solidFill>
              </a:rPr>
              <a:t>Rufus and mom</a:t>
            </a:r>
            <a:r>
              <a:rPr lang="en-US" dirty="0">
                <a:solidFill>
                  <a:schemeClr val="bg1"/>
                </a:solidFill>
              </a:rPr>
              <a:t> – standing in the gap– 16:13</a:t>
            </a:r>
            <a:endParaRPr lang="en-US" sz="3200" dirty="0">
              <a:solidFill>
                <a:schemeClr val="bg1"/>
              </a:solidFill>
            </a:endParaRP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150118003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kinds of people does God use?</a:t>
            </a:r>
          </a:p>
          <a:p>
            <a:pPr marL="0" indent="0">
              <a:buNone/>
            </a:pPr>
            <a:endParaRPr lang="en-US" dirty="0">
              <a:solidFill>
                <a:schemeClr val="bg1"/>
              </a:solidFill>
            </a:endParaRPr>
          </a:p>
          <a:p>
            <a:pPr marL="0" indent="0">
              <a:buNone/>
            </a:pPr>
            <a:r>
              <a:rPr lang="en-US" dirty="0">
                <a:solidFill>
                  <a:schemeClr val="bg1"/>
                </a:solidFill>
              </a:rPr>
              <a:t>	 </a:t>
            </a:r>
            <a:r>
              <a:rPr lang="en-US" b="1" dirty="0">
                <a:solidFill>
                  <a:schemeClr val="bg1"/>
                </a:solidFill>
              </a:rPr>
              <a:t>10. </a:t>
            </a:r>
            <a:r>
              <a:rPr lang="en-US" b="1" dirty="0" err="1">
                <a:solidFill>
                  <a:schemeClr val="bg1"/>
                </a:solidFill>
              </a:rPr>
              <a:t>Asyncritus</a:t>
            </a:r>
            <a:r>
              <a:rPr lang="en-US" b="1" dirty="0">
                <a:solidFill>
                  <a:schemeClr val="bg1"/>
                </a:solidFill>
              </a:rPr>
              <a:t>, </a:t>
            </a:r>
            <a:r>
              <a:rPr lang="en-US" b="1" dirty="0" err="1">
                <a:solidFill>
                  <a:schemeClr val="bg1"/>
                </a:solidFill>
              </a:rPr>
              <a:t>Phlegon</a:t>
            </a:r>
            <a:r>
              <a:rPr lang="en-US" b="1" dirty="0">
                <a:solidFill>
                  <a:schemeClr val="bg1"/>
                </a:solidFill>
              </a:rPr>
              <a:t>, Hermes, </a:t>
            </a:r>
            <a:r>
              <a:rPr lang="en-US" b="1" dirty="0" err="1">
                <a:solidFill>
                  <a:schemeClr val="bg1"/>
                </a:solidFill>
              </a:rPr>
              <a:t>Patrobas</a:t>
            </a:r>
            <a:r>
              <a:rPr lang="en-US" b="1" dirty="0">
                <a:solidFill>
                  <a:schemeClr val="bg1"/>
                </a:solidFill>
              </a:rPr>
              <a:t>, </a:t>
            </a:r>
            <a:r>
              <a:rPr lang="en-US" b="1" dirty="0" err="1">
                <a:solidFill>
                  <a:schemeClr val="bg1"/>
                </a:solidFill>
              </a:rPr>
              <a:t>Hermas</a:t>
            </a:r>
            <a:r>
              <a:rPr lang="en-US" b="1" dirty="0">
                <a:solidFill>
                  <a:schemeClr val="bg1"/>
                </a:solidFill>
              </a:rPr>
              <a:t>, </a:t>
            </a:r>
            <a:endParaRPr lang="en-US" b="1" dirty="0" smtClean="0">
              <a:solidFill>
                <a:schemeClr val="bg1"/>
              </a:solidFill>
            </a:endParaRPr>
          </a:p>
          <a:p>
            <a:pPr marL="0" indent="0">
              <a:buNone/>
            </a:pPr>
            <a:r>
              <a:rPr lang="en-US" b="1" dirty="0">
                <a:solidFill>
                  <a:schemeClr val="bg1"/>
                </a:solidFill>
              </a:rPr>
              <a:t>	</a:t>
            </a:r>
            <a:r>
              <a:rPr lang="en-US" b="1" dirty="0" smtClean="0">
                <a:solidFill>
                  <a:schemeClr val="bg1"/>
                </a:solidFill>
              </a:rPr>
              <a:t>	</a:t>
            </a:r>
            <a:r>
              <a:rPr lang="en-US" b="1" dirty="0" err="1" smtClean="0">
                <a:solidFill>
                  <a:schemeClr val="bg1"/>
                </a:solidFill>
              </a:rPr>
              <a:t>Philologus</a:t>
            </a:r>
            <a:r>
              <a:rPr lang="en-US" b="1" dirty="0" smtClean="0">
                <a:solidFill>
                  <a:schemeClr val="bg1"/>
                </a:solidFill>
              </a:rPr>
              <a:t>, Julia</a:t>
            </a:r>
            <a:r>
              <a:rPr lang="en-US" b="1" dirty="0">
                <a:solidFill>
                  <a:schemeClr val="bg1"/>
                </a:solidFill>
              </a:rPr>
              <a:t>, </a:t>
            </a:r>
            <a:r>
              <a:rPr lang="en-US" b="1" dirty="0" err="1">
                <a:solidFill>
                  <a:schemeClr val="bg1"/>
                </a:solidFill>
              </a:rPr>
              <a:t>Nereus</a:t>
            </a:r>
            <a:r>
              <a:rPr lang="en-US" b="1" dirty="0">
                <a:solidFill>
                  <a:schemeClr val="bg1"/>
                </a:solidFill>
              </a:rPr>
              <a:t> and his sister, and </a:t>
            </a:r>
            <a:endParaRPr lang="en-US" b="1" dirty="0" smtClean="0">
              <a:solidFill>
                <a:schemeClr val="bg1"/>
              </a:solidFill>
            </a:endParaRPr>
          </a:p>
          <a:p>
            <a:pPr marL="0" indent="0">
              <a:buNone/>
            </a:pPr>
            <a:r>
              <a:rPr lang="en-US" b="1" dirty="0">
                <a:solidFill>
                  <a:schemeClr val="bg1"/>
                </a:solidFill>
              </a:rPr>
              <a:t>	</a:t>
            </a:r>
            <a:r>
              <a:rPr lang="en-US" b="1" dirty="0" smtClean="0">
                <a:solidFill>
                  <a:schemeClr val="bg1"/>
                </a:solidFill>
              </a:rPr>
              <a:t>	</a:t>
            </a:r>
            <a:r>
              <a:rPr lang="en-US" b="1" dirty="0" err="1" smtClean="0">
                <a:solidFill>
                  <a:schemeClr val="bg1"/>
                </a:solidFill>
              </a:rPr>
              <a:t>Olympas</a:t>
            </a:r>
            <a:r>
              <a:rPr lang="en-US" b="1" dirty="0" smtClean="0">
                <a:solidFill>
                  <a:schemeClr val="bg1"/>
                </a:solidFill>
              </a:rPr>
              <a:t> </a:t>
            </a:r>
            <a:r>
              <a:rPr lang="en-US" b="1" dirty="0">
                <a:solidFill>
                  <a:schemeClr val="bg1"/>
                </a:solidFill>
              </a:rPr>
              <a:t>– </a:t>
            </a:r>
            <a:r>
              <a:rPr lang="en-US" dirty="0">
                <a:solidFill>
                  <a:schemeClr val="bg1"/>
                </a:solidFill>
              </a:rPr>
              <a:t>serving on </a:t>
            </a:r>
            <a:r>
              <a:rPr lang="en-US" dirty="0" smtClean="0">
                <a:solidFill>
                  <a:schemeClr val="bg1"/>
                </a:solidFill>
              </a:rPr>
              <a:t>leadership </a:t>
            </a:r>
            <a:r>
              <a:rPr lang="en-US" dirty="0">
                <a:solidFill>
                  <a:schemeClr val="bg1"/>
                </a:solidFill>
              </a:rPr>
              <a:t>teams – 16:14-15</a:t>
            </a:r>
          </a:p>
          <a:p>
            <a:pPr marL="0" indent="0">
              <a:buNone/>
            </a:pPr>
            <a:endParaRPr lang="en-US" dirty="0">
              <a:solidFill>
                <a:schemeClr val="bg1"/>
              </a:solidFill>
            </a:endParaRPr>
          </a:p>
          <a:p>
            <a:pPr marL="0" lvl="0" indent="0">
              <a:buNone/>
            </a:pPr>
            <a:r>
              <a:rPr lang="en-US" b="1" dirty="0">
                <a:solidFill>
                  <a:schemeClr val="bg1"/>
                </a:solidFill>
              </a:rPr>
              <a:t>	</a:t>
            </a:r>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377882761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kinds of people does God use?</a:t>
            </a:r>
          </a:p>
          <a:p>
            <a:pPr marL="0" indent="0">
              <a:buNone/>
            </a:pPr>
            <a:endParaRPr lang="en-US" dirty="0">
              <a:solidFill>
                <a:schemeClr val="bg1"/>
              </a:solidFill>
            </a:endParaRPr>
          </a:p>
          <a:p>
            <a:pPr marL="0" indent="0">
              <a:buNone/>
            </a:pPr>
            <a:r>
              <a:rPr lang="en-US" dirty="0">
                <a:solidFill>
                  <a:schemeClr val="bg1"/>
                </a:solidFill>
              </a:rPr>
              <a:t>	</a:t>
            </a:r>
            <a:r>
              <a:rPr lang="en-US" b="1" dirty="0">
                <a:solidFill>
                  <a:schemeClr val="bg1"/>
                </a:solidFill>
              </a:rPr>
              <a:t> 10.</a:t>
            </a:r>
            <a:r>
              <a:rPr lang="en-US" dirty="0">
                <a:solidFill>
                  <a:schemeClr val="bg1"/>
                </a:solidFill>
              </a:rPr>
              <a:t> </a:t>
            </a:r>
            <a:r>
              <a:rPr lang="en-US" b="1" dirty="0" err="1">
                <a:solidFill>
                  <a:schemeClr val="bg1"/>
                </a:solidFill>
              </a:rPr>
              <a:t>Asyncritus</a:t>
            </a:r>
            <a:r>
              <a:rPr lang="en-US" b="1" dirty="0">
                <a:solidFill>
                  <a:schemeClr val="bg1"/>
                </a:solidFill>
              </a:rPr>
              <a:t>, </a:t>
            </a:r>
            <a:r>
              <a:rPr lang="en-US" b="1" dirty="0" err="1">
                <a:solidFill>
                  <a:schemeClr val="bg1"/>
                </a:solidFill>
              </a:rPr>
              <a:t>Phlegon</a:t>
            </a:r>
            <a:r>
              <a:rPr lang="en-US" b="1" dirty="0">
                <a:solidFill>
                  <a:schemeClr val="bg1"/>
                </a:solidFill>
              </a:rPr>
              <a:t>, Hermes, </a:t>
            </a:r>
            <a:r>
              <a:rPr lang="en-US" b="1" dirty="0" err="1">
                <a:solidFill>
                  <a:schemeClr val="bg1"/>
                </a:solidFill>
              </a:rPr>
              <a:t>Patrobas</a:t>
            </a:r>
            <a:r>
              <a:rPr lang="en-US" b="1" dirty="0">
                <a:solidFill>
                  <a:schemeClr val="bg1"/>
                </a:solidFill>
              </a:rPr>
              <a:t>, </a:t>
            </a:r>
            <a:r>
              <a:rPr lang="en-US" b="1" dirty="0" err="1">
                <a:solidFill>
                  <a:schemeClr val="bg1"/>
                </a:solidFill>
              </a:rPr>
              <a:t>Hermas</a:t>
            </a:r>
            <a:r>
              <a:rPr lang="en-US" b="1" dirty="0">
                <a:solidFill>
                  <a:schemeClr val="bg1"/>
                </a:solidFill>
              </a:rPr>
              <a:t>, </a:t>
            </a:r>
            <a:endParaRPr lang="en-US" b="1" dirty="0" smtClean="0">
              <a:solidFill>
                <a:schemeClr val="bg1"/>
              </a:solidFill>
            </a:endParaRPr>
          </a:p>
          <a:p>
            <a:pPr marL="0" indent="0">
              <a:buNone/>
            </a:pPr>
            <a:r>
              <a:rPr lang="en-US" b="1" dirty="0">
                <a:solidFill>
                  <a:schemeClr val="bg1"/>
                </a:solidFill>
              </a:rPr>
              <a:t>	</a:t>
            </a:r>
            <a:r>
              <a:rPr lang="en-US" b="1" dirty="0" smtClean="0">
                <a:solidFill>
                  <a:schemeClr val="bg1"/>
                </a:solidFill>
              </a:rPr>
              <a:t>	</a:t>
            </a:r>
            <a:r>
              <a:rPr lang="en-US" b="1" dirty="0" err="1" smtClean="0">
                <a:solidFill>
                  <a:schemeClr val="bg1"/>
                </a:solidFill>
              </a:rPr>
              <a:t>Philologus</a:t>
            </a:r>
            <a:r>
              <a:rPr lang="en-US" b="1" dirty="0">
                <a:solidFill>
                  <a:schemeClr val="bg1"/>
                </a:solidFill>
              </a:rPr>
              <a:t>, </a:t>
            </a:r>
            <a:r>
              <a:rPr lang="en-US" b="1" dirty="0" smtClean="0">
                <a:solidFill>
                  <a:schemeClr val="bg1"/>
                </a:solidFill>
              </a:rPr>
              <a:t>Julia</a:t>
            </a:r>
            <a:r>
              <a:rPr lang="en-US" b="1" dirty="0">
                <a:solidFill>
                  <a:schemeClr val="bg1"/>
                </a:solidFill>
              </a:rPr>
              <a:t>, </a:t>
            </a:r>
            <a:r>
              <a:rPr lang="en-US" b="1" dirty="0" err="1">
                <a:solidFill>
                  <a:schemeClr val="bg1"/>
                </a:solidFill>
              </a:rPr>
              <a:t>Nereus</a:t>
            </a:r>
            <a:r>
              <a:rPr lang="en-US" b="1" dirty="0">
                <a:solidFill>
                  <a:schemeClr val="bg1"/>
                </a:solidFill>
              </a:rPr>
              <a:t> and his sister, and </a:t>
            </a:r>
            <a:endParaRPr lang="en-US" b="1" dirty="0" smtClean="0">
              <a:solidFill>
                <a:schemeClr val="bg1"/>
              </a:solidFill>
            </a:endParaRPr>
          </a:p>
          <a:p>
            <a:pPr marL="0" indent="0">
              <a:buNone/>
            </a:pPr>
            <a:r>
              <a:rPr lang="en-US" b="1" dirty="0">
                <a:solidFill>
                  <a:schemeClr val="bg1"/>
                </a:solidFill>
              </a:rPr>
              <a:t>	</a:t>
            </a:r>
            <a:r>
              <a:rPr lang="en-US" b="1" dirty="0" smtClean="0">
                <a:solidFill>
                  <a:schemeClr val="bg1"/>
                </a:solidFill>
              </a:rPr>
              <a:t>	</a:t>
            </a:r>
            <a:r>
              <a:rPr lang="en-US" b="1" dirty="0" err="1" smtClean="0">
                <a:solidFill>
                  <a:schemeClr val="bg1"/>
                </a:solidFill>
              </a:rPr>
              <a:t>Olympas</a:t>
            </a:r>
            <a:r>
              <a:rPr lang="en-US" b="1" dirty="0" smtClean="0">
                <a:solidFill>
                  <a:schemeClr val="bg1"/>
                </a:solidFill>
              </a:rPr>
              <a:t> </a:t>
            </a:r>
            <a:r>
              <a:rPr lang="en-US" b="1" dirty="0">
                <a:solidFill>
                  <a:schemeClr val="bg1"/>
                </a:solidFill>
              </a:rPr>
              <a:t>– </a:t>
            </a:r>
            <a:r>
              <a:rPr lang="en-US" dirty="0">
                <a:solidFill>
                  <a:schemeClr val="bg1"/>
                </a:solidFill>
              </a:rPr>
              <a:t>serving </a:t>
            </a:r>
            <a:r>
              <a:rPr lang="en-US" dirty="0" smtClean="0">
                <a:solidFill>
                  <a:schemeClr val="bg1"/>
                </a:solidFill>
              </a:rPr>
              <a:t>on leadership </a:t>
            </a:r>
            <a:r>
              <a:rPr lang="en-US" dirty="0">
                <a:solidFill>
                  <a:schemeClr val="bg1"/>
                </a:solidFill>
              </a:rPr>
              <a:t>teams – 16:14-15</a:t>
            </a:r>
          </a:p>
          <a:p>
            <a:pPr marL="0" indent="0">
              <a:buNone/>
            </a:pPr>
            <a:endParaRPr lang="en-US" dirty="0">
              <a:solidFill>
                <a:schemeClr val="bg1"/>
              </a:solidFill>
            </a:endParaRPr>
          </a:p>
          <a:p>
            <a:pPr marL="0" lvl="0" indent="0">
              <a:buNone/>
            </a:pPr>
            <a:r>
              <a:rPr lang="en-US" b="1" dirty="0">
                <a:solidFill>
                  <a:schemeClr val="bg1"/>
                </a:solidFill>
              </a:rPr>
              <a:t>	11. Gaius</a:t>
            </a:r>
            <a:r>
              <a:rPr lang="en-US" dirty="0">
                <a:solidFill>
                  <a:schemeClr val="bg1"/>
                </a:solidFill>
              </a:rPr>
              <a:t> – hospitality enjoyed by all – 16:23</a:t>
            </a: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187882552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170374-38C1-7C41-B92E-64BA8FE1B064}"/>
              </a:ext>
            </a:extLst>
          </p:cNvPr>
          <p:cNvSpPr>
            <a:spLocks noGrp="1"/>
          </p:cNvSpPr>
          <p:nvPr>
            <p:ph type="title"/>
          </p:nvPr>
        </p:nvSpPr>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20800226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b="1" dirty="0">
                <a:solidFill>
                  <a:schemeClr val="bg1"/>
                </a:solidFill>
              </a:rPr>
              <a:t>How should you respond to these examples?</a:t>
            </a:r>
            <a:endParaRPr lang="en-US" dirty="0">
              <a:solidFill>
                <a:schemeClr val="bg1"/>
              </a:solidFill>
            </a:endParaRPr>
          </a:p>
          <a:p>
            <a:pPr marL="0" indent="0">
              <a:buNone/>
            </a:pPr>
            <a:r>
              <a:rPr lang="en-US" b="1" dirty="0">
                <a:solidFill>
                  <a:schemeClr val="bg1"/>
                </a:solidFill>
              </a:rPr>
              <a:t> </a:t>
            </a:r>
            <a:endParaRPr lang="en-US" dirty="0">
              <a:solidFill>
                <a:schemeClr val="bg1"/>
              </a:solidFill>
            </a:endParaRP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130767049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b="1" dirty="0">
                <a:solidFill>
                  <a:schemeClr val="bg1"/>
                </a:solidFill>
              </a:rPr>
              <a:t>How should you respond to these examples?</a:t>
            </a:r>
            <a:endParaRPr lang="en-US" dirty="0">
              <a:solidFill>
                <a:schemeClr val="bg1"/>
              </a:solidFill>
            </a:endParaRPr>
          </a:p>
          <a:p>
            <a:pPr marL="0" indent="0">
              <a:buNone/>
            </a:pPr>
            <a:r>
              <a:rPr lang="en-US" b="1" dirty="0">
                <a:solidFill>
                  <a:schemeClr val="bg1"/>
                </a:solidFill>
              </a:rPr>
              <a:t> </a:t>
            </a:r>
            <a:endParaRPr lang="en-US" dirty="0">
              <a:solidFill>
                <a:schemeClr val="bg1"/>
              </a:solidFill>
            </a:endParaRPr>
          </a:p>
          <a:p>
            <a:pPr marL="457200" lvl="1" indent="0">
              <a:buNone/>
            </a:pPr>
            <a:r>
              <a:rPr lang="en-US" sz="2800" i="1" dirty="0">
                <a:solidFill>
                  <a:schemeClr val="bg1"/>
                </a:solidFill>
              </a:rPr>
              <a:t>Remember your leaders, who spoke the word of God to you. Consider the outcome of their way of life and imitate their faith.  </a:t>
            </a:r>
            <a:r>
              <a:rPr lang="en-US" sz="2800" i="1" dirty="0" err="1">
                <a:solidFill>
                  <a:schemeClr val="bg1"/>
                </a:solidFill>
              </a:rPr>
              <a:t>Heb</a:t>
            </a:r>
            <a:r>
              <a:rPr lang="en-US" sz="2800" i="1" dirty="0">
                <a:solidFill>
                  <a:schemeClr val="bg1"/>
                </a:solidFill>
              </a:rPr>
              <a:t> 13:7</a:t>
            </a:r>
            <a:endParaRPr lang="en-US" sz="2800" dirty="0">
              <a:solidFill>
                <a:schemeClr val="bg1"/>
              </a:solidFill>
            </a:endParaRPr>
          </a:p>
          <a:p>
            <a:pPr marL="457200" lvl="1" indent="0">
              <a:buNone/>
            </a:pPr>
            <a:r>
              <a:rPr lang="en-US" sz="2800" i="1" dirty="0">
                <a:solidFill>
                  <a:schemeClr val="bg1"/>
                </a:solidFill>
              </a:rPr>
              <a:t> </a:t>
            </a:r>
            <a:endParaRPr lang="en-US" sz="2800" dirty="0">
              <a:solidFill>
                <a:schemeClr val="bg1"/>
              </a:solidFill>
            </a:endParaRP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75925109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b="1" dirty="0">
                <a:solidFill>
                  <a:schemeClr val="bg1"/>
                </a:solidFill>
              </a:rPr>
              <a:t>How should you respond to these examples?</a:t>
            </a:r>
            <a:endParaRPr lang="en-US" dirty="0">
              <a:solidFill>
                <a:schemeClr val="bg1"/>
              </a:solidFill>
            </a:endParaRPr>
          </a:p>
          <a:p>
            <a:pPr marL="0" indent="0">
              <a:buNone/>
            </a:pPr>
            <a:r>
              <a:rPr lang="en-US" b="1" dirty="0">
                <a:solidFill>
                  <a:schemeClr val="bg1"/>
                </a:solidFill>
              </a:rPr>
              <a:t> </a:t>
            </a:r>
            <a:endParaRPr lang="en-US" dirty="0">
              <a:solidFill>
                <a:schemeClr val="bg1"/>
              </a:solidFill>
            </a:endParaRPr>
          </a:p>
          <a:p>
            <a:pPr marL="457200" lvl="1" indent="0">
              <a:buNone/>
            </a:pPr>
            <a:r>
              <a:rPr lang="en-US" sz="2800" i="1" dirty="0">
                <a:solidFill>
                  <a:schemeClr val="bg1"/>
                </a:solidFill>
              </a:rPr>
              <a:t>Remember your leaders, who spoke the word of God to you. Consider the outcome of their way of life and imitate their faith.  </a:t>
            </a:r>
            <a:r>
              <a:rPr lang="en-US" sz="2800" i="1" dirty="0" err="1">
                <a:solidFill>
                  <a:schemeClr val="bg1"/>
                </a:solidFill>
              </a:rPr>
              <a:t>Heb</a:t>
            </a:r>
            <a:r>
              <a:rPr lang="en-US" sz="2800" i="1" dirty="0">
                <a:solidFill>
                  <a:schemeClr val="bg1"/>
                </a:solidFill>
              </a:rPr>
              <a:t> 13:7</a:t>
            </a:r>
            <a:endParaRPr lang="en-US" sz="2800" dirty="0">
              <a:solidFill>
                <a:schemeClr val="bg1"/>
              </a:solidFill>
            </a:endParaRPr>
          </a:p>
          <a:p>
            <a:pPr marL="457200" lvl="1" indent="0">
              <a:buNone/>
            </a:pPr>
            <a:r>
              <a:rPr lang="en-US" sz="2800" i="1" dirty="0">
                <a:solidFill>
                  <a:schemeClr val="bg1"/>
                </a:solidFill>
              </a:rPr>
              <a:t> </a:t>
            </a:r>
            <a:endParaRPr lang="en-US" sz="2800" dirty="0">
              <a:solidFill>
                <a:schemeClr val="bg1"/>
              </a:solidFill>
            </a:endParaRPr>
          </a:p>
          <a:p>
            <a:pPr marL="457200" lvl="1" indent="0">
              <a:buNone/>
            </a:pPr>
            <a:r>
              <a:rPr lang="en-US" sz="2800" i="1" dirty="0">
                <a:solidFill>
                  <a:schemeClr val="bg1"/>
                </a:solidFill>
              </a:rPr>
              <a:t>Join together in following my example, brothers and sisters, and just as you have us as a model, keep your eyes on those who live as we do.  Phil 3:17</a:t>
            </a:r>
            <a:endParaRPr lang="en-US" sz="2800" dirty="0">
              <a:solidFill>
                <a:schemeClr val="bg1"/>
              </a:solidFill>
            </a:endParaRP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19585398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b="1" dirty="0" smtClean="0">
                <a:solidFill>
                  <a:schemeClr val="bg1"/>
                </a:solidFill>
              </a:rPr>
              <a:t>Discussion:</a:t>
            </a:r>
          </a:p>
          <a:p>
            <a:r>
              <a:rPr lang="en-US" dirty="0" smtClean="0">
                <a:solidFill>
                  <a:schemeClr val="bg1"/>
                </a:solidFill>
              </a:rPr>
              <a:t>What general observations do you make about people God uses from looking at this list?</a:t>
            </a:r>
          </a:p>
          <a:p>
            <a:endParaRPr lang="en-US" dirty="0" smtClean="0">
              <a:solidFill>
                <a:schemeClr val="bg1"/>
              </a:solidFill>
            </a:endParaRPr>
          </a:p>
          <a:p>
            <a:r>
              <a:rPr lang="en-US" sz="2800" dirty="0" smtClean="0">
                <a:solidFill>
                  <a:schemeClr val="bg1"/>
                </a:solidFill>
              </a:rPr>
              <a:t>Are there any examples from this list that are particularly inspiring to you?</a:t>
            </a:r>
          </a:p>
          <a:p>
            <a:endParaRPr lang="en-US" sz="2800" dirty="0" smtClean="0">
              <a:solidFill>
                <a:schemeClr val="bg1"/>
              </a:solidFill>
            </a:endParaRPr>
          </a:p>
          <a:p>
            <a:r>
              <a:rPr lang="en-US" dirty="0" smtClean="0">
                <a:solidFill>
                  <a:schemeClr val="bg1"/>
                </a:solidFill>
              </a:rPr>
              <a:t>Which of those names do you identify the most and what can be learned from them?</a:t>
            </a:r>
            <a:endParaRPr lang="en-US" sz="2800" dirty="0" smtClean="0">
              <a:solidFill>
                <a:schemeClr val="bg1"/>
              </a:solidFill>
            </a:endParaRPr>
          </a:p>
          <a:p>
            <a:pPr marL="0" indent="0">
              <a:buNone/>
            </a:pPr>
            <a:endParaRPr lang="en-US" sz="2800" dirty="0">
              <a:solidFill>
                <a:schemeClr val="bg1"/>
              </a:solidFill>
            </a:endParaRP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327125941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b="1" dirty="0">
                <a:solidFill>
                  <a:schemeClr val="bg1"/>
                </a:solidFill>
              </a:rPr>
              <a:t>Paul’s benediction</a:t>
            </a:r>
            <a:endParaRPr lang="en-US" dirty="0">
              <a:solidFill>
                <a:schemeClr val="bg1"/>
              </a:solidFill>
            </a:endParaRPr>
          </a:p>
          <a:p>
            <a:pPr marL="0" indent="0">
              <a:buNone/>
            </a:pPr>
            <a:r>
              <a:rPr lang="en-US" b="1" dirty="0">
                <a:solidFill>
                  <a:schemeClr val="bg1"/>
                </a:solidFill>
              </a:rPr>
              <a:t> </a:t>
            </a:r>
            <a:endParaRPr lang="en-US" dirty="0">
              <a:solidFill>
                <a:schemeClr val="bg1"/>
              </a:solidFill>
            </a:endParaRPr>
          </a:p>
          <a:p>
            <a:pPr marL="457200" lvl="1" indent="0">
              <a:buNone/>
            </a:pPr>
            <a:r>
              <a:rPr lang="en-US" sz="2800" i="1" dirty="0">
                <a:solidFill>
                  <a:schemeClr val="bg1"/>
                </a:solidFill>
              </a:rPr>
              <a:t>Now to him who is able to establish you in accordance with my gospel, the message I proclaim about Jesus Christ, in keeping with the revelation of the mystery hidden for long ages past,</a:t>
            </a:r>
            <a:r>
              <a:rPr lang="en-US" sz="2800" b="1" i="1" u="sng" dirty="0">
                <a:solidFill>
                  <a:schemeClr val="bg1"/>
                </a:solidFill>
              </a:rPr>
              <a:t> </a:t>
            </a:r>
            <a:r>
              <a:rPr lang="en-US" sz="2800" i="1" dirty="0">
                <a:solidFill>
                  <a:schemeClr val="bg1"/>
                </a:solidFill>
              </a:rPr>
              <a:t>but now revealed and made known through the prophetic writings by the command of the eternal God, so that all the Gentiles might come to the obedience that comes from faith— to the only wise God be glory forever through Jesus Christ! Amen</a:t>
            </a:r>
            <a:endParaRPr lang="en-US" sz="2800" dirty="0">
              <a:solidFill>
                <a:schemeClr val="bg1"/>
              </a:solidFill>
            </a:endParaRP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6996916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lstStyle/>
          <a:p>
            <a:pPr marL="0" indent="0">
              <a:buNone/>
            </a:pPr>
            <a:r>
              <a:rPr lang="en-US" b="1" dirty="0">
                <a:solidFill>
                  <a:schemeClr val="bg1"/>
                </a:solidFill>
              </a:rPr>
              <a:t>This is the most extensive list of names from Paul in the entire New Testament</a:t>
            </a:r>
            <a:endParaRPr lang="en-US" dirty="0">
              <a:solidFill>
                <a:schemeClr val="bg1"/>
              </a:solidFill>
            </a:endParaRPr>
          </a:p>
          <a:p>
            <a:pPr marL="0" indent="0">
              <a:buNone/>
            </a:pPr>
            <a:r>
              <a:rPr lang="en-US" dirty="0">
                <a:solidFill>
                  <a:schemeClr val="bg1"/>
                </a:solidFill>
              </a:rPr>
              <a:t> </a:t>
            </a:r>
          </a:p>
          <a:p>
            <a:endParaRPr lang="en-US" dirty="0"/>
          </a:p>
        </p:txBody>
      </p:sp>
      <p:sp>
        <p:nvSpPr>
          <p:cNvPr id="7"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414359251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lstStyle/>
          <a:p>
            <a:pPr marL="0" indent="0">
              <a:buNone/>
            </a:pPr>
            <a:r>
              <a:rPr lang="en-US" b="1" dirty="0">
                <a:solidFill>
                  <a:schemeClr val="bg1"/>
                </a:solidFill>
              </a:rPr>
              <a:t>This is the most extensive list of names from Paul in the entire New Testament</a:t>
            </a:r>
            <a:endParaRPr lang="en-US" dirty="0">
              <a:solidFill>
                <a:schemeClr val="bg1"/>
              </a:solidFill>
            </a:endParaRPr>
          </a:p>
          <a:p>
            <a:pPr marL="0" indent="0">
              <a:buNone/>
            </a:pPr>
            <a:r>
              <a:rPr lang="en-US" dirty="0">
                <a:solidFill>
                  <a:schemeClr val="bg1"/>
                </a:solidFill>
              </a:rPr>
              <a:t> </a:t>
            </a:r>
          </a:p>
          <a:p>
            <a:pPr lvl="1"/>
            <a:r>
              <a:rPr lang="en-US" sz="2800" dirty="0">
                <a:solidFill>
                  <a:schemeClr val="bg1"/>
                </a:solidFill>
              </a:rPr>
              <a:t>34 individual names are mentioned in Romans 16</a:t>
            </a: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204154887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lstStyle/>
          <a:p>
            <a:pPr marL="0" indent="0">
              <a:buNone/>
            </a:pPr>
            <a:r>
              <a:rPr lang="en-US" b="1" dirty="0">
                <a:solidFill>
                  <a:schemeClr val="bg1"/>
                </a:solidFill>
              </a:rPr>
              <a:t>This is the most extensive list of names from Paul in the entire New Testament</a:t>
            </a:r>
            <a:endParaRPr lang="en-US" dirty="0">
              <a:solidFill>
                <a:schemeClr val="bg1"/>
              </a:solidFill>
            </a:endParaRPr>
          </a:p>
          <a:p>
            <a:pPr marL="0" indent="0">
              <a:buNone/>
            </a:pPr>
            <a:r>
              <a:rPr lang="en-US" dirty="0">
                <a:solidFill>
                  <a:schemeClr val="bg1"/>
                </a:solidFill>
              </a:rPr>
              <a:t> </a:t>
            </a:r>
          </a:p>
          <a:p>
            <a:pPr lvl="1"/>
            <a:r>
              <a:rPr lang="en-US" sz="2800" dirty="0">
                <a:solidFill>
                  <a:schemeClr val="bg1"/>
                </a:solidFill>
              </a:rPr>
              <a:t>34 individual names are mentioned in Romans 16</a:t>
            </a:r>
          </a:p>
          <a:p>
            <a:pPr lvl="1"/>
            <a:r>
              <a:rPr lang="en-US" sz="2800" dirty="0">
                <a:solidFill>
                  <a:schemeClr val="bg1"/>
                </a:solidFill>
              </a:rPr>
              <a:t>26 people in Rome</a:t>
            </a: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256134059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lstStyle/>
          <a:p>
            <a:pPr marL="0" indent="0">
              <a:buNone/>
            </a:pPr>
            <a:r>
              <a:rPr lang="en-US" b="1" dirty="0">
                <a:solidFill>
                  <a:schemeClr val="bg1"/>
                </a:solidFill>
              </a:rPr>
              <a:t>This is the most extensive list of names from Paul in the entire New Testament</a:t>
            </a:r>
            <a:endParaRPr lang="en-US" dirty="0">
              <a:solidFill>
                <a:schemeClr val="bg1"/>
              </a:solidFill>
            </a:endParaRPr>
          </a:p>
          <a:p>
            <a:pPr marL="0" indent="0">
              <a:buNone/>
            </a:pPr>
            <a:r>
              <a:rPr lang="en-US" dirty="0">
                <a:solidFill>
                  <a:schemeClr val="bg1"/>
                </a:solidFill>
              </a:rPr>
              <a:t> </a:t>
            </a:r>
          </a:p>
          <a:p>
            <a:pPr lvl="1"/>
            <a:r>
              <a:rPr lang="en-US" sz="2800" dirty="0">
                <a:solidFill>
                  <a:schemeClr val="bg1"/>
                </a:solidFill>
              </a:rPr>
              <a:t>34 individual names are mentioned in Romans 16</a:t>
            </a:r>
          </a:p>
          <a:p>
            <a:pPr lvl="1"/>
            <a:r>
              <a:rPr lang="en-US" sz="2800" dirty="0">
                <a:solidFill>
                  <a:schemeClr val="bg1"/>
                </a:solidFill>
              </a:rPr>
              <a:t>26 people in Rome</a:t>
            </a:r>
          </a:p>
          <a:p>
            <a:pPr lvl="1"/>
            <a:r>
              <a:rPr lang="en-US" sz="2800" dirty="0">
                <a:solidFill>
                  <a:schemeClr val="bg1"/>
                </a:solidFill>
              </a:rPr>
              <a:t>7 with him in Corinth</a:t>
            </a: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123473596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lstStyle/>
          <a:p>
            <a:pPr marL="0" indent="0">
              <a:buNone/>
            </a:pPr>
            <a:r>
              <a:rPr lang="en-US" b="1" dirty="0">
                <a:solidFill>
                  <a:schemeClr val="bg1"/>
                </a:solidFill>
              </a:rPr>
              <a:t>This is the most extensive list of names from Paul in the entire New Testament</a:t>
            </a:r>
            <a:endParaRPr lang="en-US" dirty="0">
              <a:solidFill>
                <a:schemeClr val="bg1"/>
              </a:solidFill>
            </a:endParaRPr>
          </a:p>
          <a:p>
            <a:pPr marL="0" indent="0">
              <a:buNone/>
            </a:pPr>
            <a:r>
              <a:rPr lang="en-US" dirty="0">
                <a:solidFill>
                  <a:schemeClr val="bg1"/>
                </a:solidFill>
              </a:rPr>
              <a:t> </a:t>
            </a:r>
          </a:p>
          <a:p>
            <a:pPr lvl="1"/>
            <a:r>
              <a:rPr lang="en-US" sz="2800" dirty="0">
                <a:solidFill>
                  <a:schemeClr val="bg1"/>
                </a:solidFill>
              </a:rPr>
              <a:t>34 individual names are mentioned in Romans 16</a:t>
            </a:r>
          </a:p>
          <a:p>
            <a:pPr lvl="1"/>
            <a:r>
              <a:rPr lang="en-US" sz="2800" dirty="0">
                <a:solidFill>
                  <a:schemeClr val="bg1"/>
                </a:solidFill>
              </a:rPr>
              <a:t>26 people in Rome</a:t>
            </a:r>
          </a:p>
          <a:p>
            <a:pPr lvl="1"/>
            <a:r>
              <a:rPr lang="en-US" sz="2800" dirty="0">
                <a:solidFill>
                  <a:schemeClr val="bg1"/>
                </a:solidFill>
              </a:rPr>
              <a:t>7 with him in Corinth</a:t>
            </a:r>
          </a:p>
          <a:p>
            <a:pPr lvl="1"/>
            <a:r>
              <a:rPr lang="en-US" sz="2800" dirty="0">
                <a:solidFill>
                  <a:schemeClr val="bg1"/>
                </a:solidFill>
              </a:rPr>
              <a:t>1 who was delivering the letter</a:t>
            </a: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8005391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kinds of people does God use?</a:t>
            </a:r>
            <a:endParaRPr lang="en-US" sz="3200" dirty="0">
              <a:solidFill>
                <a:schemeClr val="bg1"/>
              </a:solidFill>
            </a:endParaRPr>
          </a:p>
          <a:p>
            <a:pPr marL="0" lvl="0" indent="0">
              <a:buNone/>
            </a:pPr>
            <a:r>
              <a:rPr lang="en-US" sz="3200" dirty="0">
                <a:solidFill>
                  <a:schemeClr val="bg1"/>
                </a:solidFill>
              </a:rPr>
              <a:t> 	</a:t>
            </a: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29380696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kinds of people does God use?</a:t>
            </a:r>
            <a:endParaRPr lang="en-US" sz="3200" dirty="0">
              <a:solidFill>
                <a:schemeClr val="bg1"/>
              </a:solidFill>
            </a:endParaRPr>
          </a:p>
          <a:p>
            <a:pPr marL="0" lvl="0" indent="0">
              <a:buNone/>
            </a:pPr>
            <a:r>
              <a:rPr lang="en-US" sz="3200" dirty="0">
                <a:solidFill>
                  <a:schemeClr val="bg1"/>
                </a:solidFill>
              </a:rPr>
              <a:t> 	</a:t>
            </a:r>
            <a:r>
              <a:rPr lang="en-US" sz="3200" b="1" dirty="0">
                <a:solidFill>
                  <a:schemeClr val="bg1"/>
                </a:solidFill>
              </a:rPr>
              <a:t>1. </a:t>
            </a:r>
            <a:r>
              <a:rPr lang="en-US" b="1" dirty="0">
                <a:solidFill>
                  <a:schemeClr val="bg1"/>
                </a:solidFill>
              </a:rPr>
              <a:t>Phoebe – </a:t>
            </a:r>
            <a:r>
              <a:rPr lang="en-US" dirty="0">
                <a:solidFill>
                  <a:schemeClr val="bg1"/>
                </a:solidFill>
              </a:rPr>
              <a:t>practical and financial service - 16:1-2</a:t>
            </a:r>
          </a:p>
          <a:p>
            <a:pPr marL="0" indent="0">
              <a:buNone/>
            </a:pPr>
            <a:r>
              <a:rPr lang="en-US" dirty="0">
                <a:solidFill>
                  <a:schemeClr val="bg1"/>
                </a:solidFill>
              </a:rPr>
              <a:t>  </a:t>
            </a:r>
          </a:p>
          <a:p>
            <a:pPr marL="0" lvl="0" indent="0">
              <a:buNone/>
            </a:pPr>
            <a:r>
              <a:rPr lang="en-US" b="1" dirty="0">
                <a:solidFill>
                  <a:schemeClr val="bg1"/>
                </a:solidFill>
              </a:rPr>
              <a:t>	</a:t>
            </a:r>
            <a:endParaRPr lang="en-US" sz="3200" dirty="0">
              <a:solidFill>
                <a:schemeClr val="bg1"/>
              </a:solidFill>
            </a:endParaRPr>
          </a:p>
          <a:p>
            <a:endParaRPr lang="en-US" dirty="0"/>
          </a:p>
        </p:txBody>
      </p:sp>
      <p:sp>
        <p:nvSpPr>
          <p:cNvPr id="6" name="Title 1">
            <a:extLst>
              <a:ext uri="{FF2B5EF4-FFF2-40B4-BE49-F238E27FC236}">
                <a16:creationId xmlns:a16="http://schemas.microsoft.com/office/drawing/2014/main" xmlns="" id="{3D170374-38C1-7C41-B92E-64BA8FE1B064}"/>
              </a:ext>
            </a:extLst>
          </p:cNvPr>
          <p:cNvSpPr>
            <a:spLocks noGrp="1"/>
          </p:cNvSpPr>
          <p:nvPr>
            <p:ph type="title"/>
          </p:nvPr>
        </p:nvSpPr>
        <p:spPr>
          <a:xfrm>
            <a:off x="838200" y="365125"/>
            <a:ext cx="10515600" cy="1325563"/>
          </a:xfrm>
        </p:spPr>
        <p:txBody>
          <a:bodyPr>
            <a:normAutofit/>
          </a:bodyPr>
          <a:lstStyle/>
          <a:p>
            <a:pPr algn="ctr"/>
            <a:r>
              <a:rPr lang="en-US" sz="6000" b="1" dirty="0" smtClean="0">
                <a:solidFill>
                  <a:schemeClr val="bg1"/>
                </a:solidFill>
                <a:latin typeface="Open Sans Extrabold"/>
                <a:cs typeface="Open Sans Extrabold"/>
              </a:rPr>
              <a:t>PEOPLE GOD USES</a:t>
            </a:r>
            <a:br>
              <a:rPr lang="en-US" sz="6000" b="1" dirty="0" smtClean="0">
                <a:solidFill>
                  <a:schemeClr val="bg1"/>
                </a:solidFill>
                <a:latin typeface="Open Sans Extrabold"/>
                <a:cs typeface="Open Sans Extrabold"/>
              </a:rPr>
            </a:br>
            <a:r>
              <a:rPr lang="en-US" sz="2800" dirty="0" smtClean="0">
                <a:solidFill>
                  <a:schemeClr val="bg1"/>
                </a:solidFill>
                <a:latin typeface="Open Sans"/>
                <a:cs typeface="Open Sans"/>
              </a:rPr>
              <a:t>Practical </a:t>
            </a:r>
            <a:r>
              <a:rPr lang="en-US" sz="2800" dirty="0">
                <a:solidFill>
                  <a:schemeClr val="bg1"/>
                </a:solidFill>
                <a:latin typeface="Open Sans"/>
                <a:cs typeface="Open Sans"/>
              </a:rPr>
              <a:t>Theology </a:t>
            </a:r>
            <a:r>
              <a:rPr lang="en-US" sz="2800" dirty="0" smtClean="0">
                <a:solidFill>
                  <a:schemeClr val="bg1"/>
                </a:solidFill>
                <a:latin typeface="Open Sans"/>
                <a:cs typeface="Open Sans"/>
              </a:rPr>
              <a:t>2</a:t>
            </a:r>
            <a:r>
              <a:rPr lang="en-US" sz="2800" b="1" dirty="0">
                <a:solidFill>
                  <a:schemeClr val="bg1"/>
                </a:solidFill>
                <a:latin typeface="Open Sans"/>
                <a:cs typeface="Open Sans"/>
              </a:rPr>
              <a:t> </a:t>
            </a:r>
            <a:r>
              <a:rPr lang="en-US" sz="2800" b="1" dirty="0" smtClean="0">
                <a:solidFill>
                  <a:schemeClr val="bg1"/>
                </a:solidFill>
                <a:latin typeface="Open Sans"/>
                <a:cs typeface="Open Sans"/>
              </a:rPr>
              <a:t>| </a:t>
            </a:r>
            <a:r>
              <a:rPr lang="en-US" sz="2800" dirty="0" smtClean="0">
                <a:solidFill>
                  <a:schemeClr val="bg1"/>
                </a:solidFill>
                <a:latin typeface="Open Sans"/>
                <a:cs typeface="Open Sans"/>
              </a:rPr>
              <a:t>Romans </a:t>
            </a:r>
            <a:r>
              <a:rPr lang="en-US" sz="2800" dirty="0">
                <a:solidFill>
                  <a:schemeClr val="bg1"/>
                </a:solidFill>
                <a:latin typeface="Open Sans"/>
                <a:cs typeface="Open Sans"/>
              </a:rPr>
              <a:t>16:1-27</a:t>
            </a:r>
          </a:p>
        </p:txBody>
      </p:sp>
    </p:spTree>
    <p:extLst>
      <p:ext uri="{BB962C8B-B14F-4D97-AF65-F5344CB8AC3E}">
        <p14:creationId xmlns:p14="http://schemas.microsoft.com/office/powerpoint/2010/main" val="275641352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5034</TotalTime>
  <Words>315</Words>
  <Application>Microsoft Macintosh PowerPoint</Application>
  <PresentationFormat>Custom</PresentationFormat>
  <Paragraphs>125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lpstr>PEOPLE GOD USES Practical Theology 2 | Romans 16:1-27</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Patty</dc:creator>
  <cp:lastModifiedBy>Kyle Evans</cp:lastModifiedBy>
  <cp:revision>65</cp:revision>
  <dcterms:created xsi:type="dcterms:W3CDTF">2018-04-23T21:30:05Z</dcterms:created>
  <dcterms:modified xsi:type="dcterms:W3CDTF">2018-05-15T10:28:39Z</dcterms:modified>
</cp:coreProperties>
</file>