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33" r:id="rId2"/>
    <p:sldId id="452" r:id="rId3"/>
    <p:sldId id="454" r:id="rId4"/>
    <p:sldId id="456" r:id="rId5"/>
    <p:sldId id="455" r:id="rId6"/>
    <p:sldId id="477" r:id="rId7"/>
    <p:sldId id="490" r:id="rId8"/>
    <p:sldId id="486" r:id="rId9"/>
    <p:sldId id="458" r:id="rId10"/>
    <p:sldId id="460" r:id="rId11"/>
    <p:sldId id="461" r:id="rId12"/>
    <p:sldId id="463" r:id="rId13"/>
    <p:sldId id="479" r:id="rId14"/>
    <p:sldId id="483" r:id="rId15"/>
    <p:sldId id="484" r:id="rId16"/>
    <p:sldId id="491" r:id="rId17"/>
    <p:sldId id="482" r:id="rId18"/>
    <p:sldId id="481" r:id="rId19"/>
    <p:sldId id="473" r:id="rId20"/>
    <p:sldId id="466" r:id="rId21"/>
    <p:sldId id="492" r:id="rId22"/>
    <p:sldId id="488" r:id="rId23"/>
    <p:sldId id="489" r:id="rId24"/>
    <p:sldId id="487" r:id="rId25"/>
    <p:sldId id="493" r:id="rId26"/>
    <p:sldId id="494" r:id="rId27"/>
    <p:sldId id="475" r:id="rId2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o" initials="D" lastIdx="1" clrIdx="0">
    <p:extLst>
      <p:ext uri="{19B8F6BF-5375-455C-9EA6-DF929625EA0E}">
        <p15:presenceInfo xmlns:p15="http://schemas.microsoft.com/office/powerpoint/2012/main" userId="Di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00"/>
    <a:srgbClr val="FF66FF"/>
    <a:srgbClr val="00FF99"/>
    <a:srgbClr val="FFCC99"/>
    <a:srgbClr val="00FFFF"/>
    <a:srgbClr val="800080"/>
    <a:srgbClr val="FF0000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3C133-FC00-4F46-B082-D0DA96145945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D9C3085-47FC-427A-AB99-53BC14683E81}">
      <dgm:prSet phldrT="[Text]" custT="1"/>
      <dgm:spPr>
        <a:solidFill>
          <a:srgbClr val="92D050"/>
        </a:solidFill>
      </dgm:spPr>
      <dgm:t>
        <a:bodyPr/>
        <a:lstStyle/>
        <a:p>
          <a:endParaRPr lang="en-US" sz="1100" dirty="0"/>
        </a:p>
        <a:p>
          <a:r>
            <a:rPr lang="en-US" sz="1400" dirty="0">
              <a:solidFill>
                <a:schemeClr val="tx1"/>
              </a:solidFill>
            </a:rPr>
            <a:t>TRANSPARANSI</a:t>
          </a:r>
        </a:p>
        <a:p>
          <a:r>
            <a:rPr lang="en-US" sz="1400" dirty="0">
              <a:solidFill>
                <a:schemeClr val="tx1"/>
              </a:solidFill>
            </a:rPr>
            <a:t>AKUNTABILITAS</a:t>
          </a:r>
        </a:p>
        <a:p>
          <a:r>
            <a:rPr lang="en-US" sz="1400" dirty="0">
              <a:solidFill>
                <a:schemeClr val="tx1"/>
              </a:solidFill>
            </a:rPr>
            <a:t>KEBERLANJUTAN KEMANDIRIAN ORGANISASI</a:t>
          </a:r>
        </a:p>
        <a:p>
          <a:endParaRPr lang="en-US" sz="1100" dirty="0"/>
        </a:p>
      </dgm:t>
    </dgm:pt>
    <dgm:pt modelId="{F43CE3E4-DA0E-46E5-AF8B-F684FFF84AE7}" type="parTrans" cxnId="{AE3D5117-D558-4154-B23C-5F4C883D67EC}">
      <dgm:prSet/>
      <dgm:spPr/>
      <dgm:t>
        <a:bodyPr/>
        <a:lstStyle/>
        <a:p>
          <a:endParaRPr lang="en-US"/>
        </a:p>
      </dgm:t>
    </dgm:pt>
    <dgm:pt modelId="{53EBD4D4-F23E-496C-A91B-B07EF2CF7C0A}" type="sibTrans" cxnId="{AE3D5117-D558-4154-B23C-5F4C883D67EC}">
      <dgm:prSet/>
      <dgm:spPr/>
      <dgm:t>
        <a:bodyPr/>
        <a:lstStyle/>
        <a:p>
          <a:endParaRPr lang="en-US"/>
        </a:p>
      </dgm:t>
    </dgm:pt>
    <dgm:pt modelId="{587E663F-4B97-45AD-9E03-47DCA916F4CE}">
      <dgm:prSet phldrT="[Text]"/>
      <dgm:spPr>
        <a:solidFill>
          <a:srgbClr val="FF66FF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PERENCANAAN</a:t>
          </a:r>
        </a:p>
      </dgm:t>
    </dgm:pt>
    <dgm:pt modelId="{7AAE4B0D-2B38-45B9-AA63-681BBFF7E55B}" type="parTrans" cxnId="{0592E249-40C8-4F77-880E-8BC1CEC844AA}">
      <dgm:prSet/>
      <dgm:spPr/>
      <dgm:t>
        <a:bodyPr/>
        <a:lstStyle/>
        <a:p>
          <a:endParaRPr lang="en-US"/>
        </a:p>
      </dgm:t>
    </dgm:pt>
    <dgm:pt modelId="{55D3CD07-1470-4796-93BE-45DD0C0E670A}" type="sibTrans" cxnId="{0592E249-40C8-4F77-880E-8BC1CEC844AA}">
      <dgm:prSet/>
      <dgm:spPr/>
      <dgm:t>
        <a:bodyPr/>
        <a:lstStyle/>
        <a:p>
          <a:endParaRPr lang="en-US"/>
        </a:p>
      </dgm:t>
    </dgm:pt>
    <dgm:pt modelId="{8CA12A79-76A5-4108-9608-656A196C59D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 </a:t>
          </a:r>
          <a:r>
            <a:rPr lang="en-US" dirty="0">
              <a:solidFill>
                <a:schemeClr val="tx1"/>
              </a:solidFill>
            </a:rPr>
            <a:t>PENGELOLAAN KEUANGAN</a:t>
          </a:r>
        </a:p>
      </dgm:t>
    </dgm:pt>
    <dgm:pt modelId="{96DD8AFA-0232-4684-AC9D-DE9338AEF4E0}" type="parTrans" cxnId="{C0D199CB-A703-4670-BB02-017A57D6F97C}">
      <dgm:prSet/>
      <dgm:spPr/>
      <dgm:t>
        <a:bodyPr/>
        <a:lstStyle/>
        <a:p>
          <a:endParaRPr lang="en-US"/>
        </a:p>
      </dgm:t>
    </dgm:pt>
    <dgm:pt modelId="{078DE9F8-DDC5-46E7-AB50-1C7BD07EAE95}" type="sibTrans" cxnId="{C0D199CB-A703-4670-BB02-017A57D6F97C}">
      <dgm:prSet/>
      <dgm:spPr/>
      <dgm:t>
        <a:bodyPr/>
        <a:lstStyle/>
        <a:p>
          <a:endParaRPr lang="en-US"/>
        </a:p>
      </dgm:t>
    </dgm:pt>
    <dgm:pt modelId="{C6D937E8-5703-4BA2-B123-734B2032CE7F}">
      <dgm:prSet phldrT="[Text]"/>
      <dgm:spPr>
        <a:solidFill>
          <a:srgbClr val="FFCC99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PELAPORAN </a:t>
          </a:r>
        </a:p>
      </dgm:t>
    </dgm:pt>
    <dgm:pt modelId="{9F115061-D66D-482E-9A76-00842C9D7420}" type="parTrans" cxnId="{7B0F574A-8E27-4E28-B565-A8A14A3FF826}">
      <dgm:prSet/>
      <dgm:spPr/>
      <dgm:t>
        <a:bodyPr/>
        <a:lstStyle/>
        <a:p>
          <a:endParaRPr lang="en-US"/>
        </a:p>
      </dgm:t>
    </dgm:pt>
    <dgm:pt modelId="{6CC218C8-E38E-4877-9870-C59E4E925D27}" type="sibTrans" cxnId="{7B0F574A-8E27-4E28-B565-A8A14A3FF826}">
      <dgm:prSet/>
      <dgm:spPr/>
      <dgm:t>
        <a:bodyPr/>
        <a:lstStyle/>
        <a:p>
          <a:endParaRPr lang="en-US"/>
        </a:p>
      </dgm:t>
    </dgm:pt>
    <dgm:pt modelId="{0F86A164-7982-4DB3-829F-2B322CDB65B7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PENGAWASAN</a:t>
          </a:r>
        </a:p>
      </dgm:t>
    </dgm:pt>
    <dgm:pt modelId="{54D9E21C-EEFA-4D90-A8BB-82600EE76F08}" type="parTrans" cxnId="{EE0F7FF4-B720-4251-BE61-AF817649DCF0}">
      <dgm:prSet/>
      <dgm:spPr/>
      <dgm:t>
        <a:bodyPr/>
        <a:lstStyle/>
        <a:p>
          <a:endParaRPr lang="en-US"/>
        </a:p>
      </dgm:t>
    </dgm:pt>
    <dgm:pt modelId="{D5170CF2-1865-4F79-A86D-D6E40219F14F}" type="sibTrans" cxnId="{EE0F7FF4-B720-4251-BE61-AF817649DCF0}">
      <dgm:prSet/>
      <dgm:spPr/>
      <dgm:t>
        <a:bodyPr/>
        <a:lstStyle/>
        <a:p>
          <a:endParaRPr lang="en-US"/>
        </a:p>
      </dgm:t>
    </dgm:pt>
    <dgm:pt modelId="{886937E0-0CF9-40D7-B2F6-25DEE282CDB9}" type="pres">
      <dgm:prSet presAssocID="{DF33C133-FC00-4F46-B082-D0DA9614594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6257D4-8D53-4DB5-8A37-FB520179550A}" type="pres">
      <dgm:prSet presAssocID="{7D9C3085-47FC-427A-AB99-53BC14683E81}" presName="centerShape" presStyleLbl="node0" presStyleIdx="0" presStyleCnt="1" custScaleX="139804" custScaleY="92806" custLinFactNeighborX="-648" custLinFactNeighborY="-2537"/>
      <dgm:spPr/>
    </dgm:pt>
    <dgm:pt modelId="{FB3A7A0C-A2F4-42E4-B6D6-1A9094FEB8CB}" type="pres">
      <dgm:prSet presAssocID="{587E663F-4B97-45AD-9E03-47DCA916F4CE}" presName="node" presStyleLbl="node1" presStyleIdx="0" presStyleCnt="4" custScaleX="149387" custScaleY="70240">
        <dgm:presLayoutVars>
          <dgm:bulletEnabled val="1"/>
        </dgm:presLayoutVars>
      </dgm:prSet>
      <dgm:spPr/>
    </dgm:pt>
    <dgm:pt modelId="{D5AC4EE4-F052-4649-A0AC-5A3F885DED11}" type="pres">
      <dgm:prSet presAssocID="{587E663F-4B97-45AD-9E03-47DCA916F4CE}" presName="dummy" presStyleCnt="0"/>
      <dgm:spPr/>
    </dgm:pt>
    <dgm:pt modelId="{8211CBCB-E37B-480F-9349-79B3627B488F}" type="pres">
      <dgm:prSet presAssocID="{55D3CD07-1470-4796-93BE-45DD0C0E670A}" presName="sibTrans" presStyleLbl="sibTrans2D1" presStyleIdx="0" presStyleCnt="4" custLinFactNeighborX="704"/>
      <dgm:spPr/>
    </dgm:pt>
    <dgm:pt modelId="{616ECB82-5CDE-4851-BBFB-19C412B24C39}" type="pres">
      <dgm:prSet presAssocID="{8CA12A79-76A5-4108-9608-656A196C59D9}" presName="node" presStyleLbl="node1" presStyleIdx="1" presStyleCnt="4" custScaleX="177398" custScaleY="77560" custRadScaleRad="128080" custRadScaleInc="0">
        <dgm:presLayoutVars>
          <dgm:bulletEnabled val="1"/>
        </dgm:presLayoutVars>
      </dgm:prSet>
      <dgm:spPr/>
    </dgm:pt>
    <dgm:pt modelId="{BC0B5E09-2523-4FED-891A-EA7D72ECCF64}" type="pres">
      <dgm:prSet presAssocID="{8CA12A79-76A5-4108-9608-656A196C59D9}" presName="dummy" presStyleCnt="0"/>
      <dgm:spPr/>
    </dgm:pt>
    <dgm:pt modelId="{719CF987-D7A1-4890-95A9-80D2D7B81149}" type="pres">
      <dgm:prSet presAssocID="{078DE9F8-DDC5-46E7-AB50-1C7BD07EAE95}" presName="sibTrans" presStyleLbl="sibTrans2D1" presStyleIdx="1" presStyleCnt="4"/>
      <dgm:spPr/>
    </dgm:pt>
    <dgm:pt modelId="{9D889EE2-BAB9-400C-B2D6-331AB27852D0}" type="pres">
      <dgm:prSet presAssocID="{C6D937E8-5703-4BA2-B123-734B2032CE7F}" presName="node" presStyleLbl="node1" presStyleIdx="2" presStyleCnt="4" custScaleX="178763" custScaleY="69659" custRadScaleRad="96125" custRadScaleInc="-6190">
        <dgm:presLayoutVars>
          <dgm:bulletEnabled val="1"/>
        </dgm:presLayoutVars>
      </dgm:prSet>
      <dgm:spPr/>
    </dgm:pt>
    <dgm:pt modelId="{74671A45-58EE-4F82-9EC5-E94928B589B2}" type="pres">
      <dgm:prSet presAssocID="{C6D937E8-5703-4BA2-B123-734B2032CE7F}" presName="dummy" presStyleCnt="0"/>
      <dgm:spPr/>
    </dgm:pt>
    <dgm:pt modelId="{ED4888B1-CBBB-475B-BB1B-EDE913B3E730}" type="pres">
      <dgm:prSet presAssocID="{6CC218C8-E38E-4877-9870-C59E4E925D27}" presName="sibTrans" presStyleLbl="sibTrans2D1" presStyleIdx="2" presStyleCnt="4"/>
      <dgm:spPr/>
    </dgm:pt>
    <dgm:pt modelId="{8740EA72-FCA2-4036-996A-47B116C5C876}" type="pres">
      <dgm:prSet presAssocID="{0F86A164-7982-4DB3-829F-2B322CDB65B7}" presName="node" presStyleLbl="node1" presStyleIdx="3" presStyleCnt="4" custScaleX="160247" custScaleY="94819" custRadScaleRad="128704" custRadScaleInc="0">
        <dgm:presLayoutVars>
          <dgm:bulletEnabled val="1"/>
        </dgm:presLayoutVars>
      </dgm:prSet>
      <dgm:spPr/>
    </dgm:pt>
    <dgm:pt modelId="{70A8B36F-3482-4568-A344-E94BF235FD4A}" type="pres">
      <dgm:prSet presAssocID="{0F86A164-7982-4DB3-829F-2B322CDB65B7}" presName="dummy" presStyleCnt="0"/>
      <dgm:spPr/>
    </dgm:pt>
    <dgm:pt modelId="{2DD5660E-8F27-4B43-AF99-72C0404F6D65}" type="pres">
      <dgm:prSet presAssocID="{D5170CF2-1865-4F79-A86D-D6E40219F14F}" presName="sibTrans" presStyleLbl="sibTrans2D1" presStyleIdx="3" presStyleCnt="4"/>
      <dgm:spPr/>
    </dgm:pt>
  </dgm:ptLst>
  <dgm:cxnLst>
    <dgm:cxn modelId="{198BDD0D-6312-46AC-9AA7-CD4869AB4629}" type="presOf" srcId="{D5170CF2-1865-4F79-A86D-D6E40219F14F}" destId="{2DD5660E-8F27-4B43-AF99-72C0404F6D65}" srcOrd="0" destOrd="0" presId="urn:microsoft.com/office/officeart/2005/8/layout/radial6"/>
    <dgm:cxn modelId="{AE3D5117-D558-4154-B23C-5F4C883D67EC}" srcId="{DF33C133-FC00-4F46-B082-D0DA96145945}" destId="{7D9C3085-47FC-427A-AB99-53BC14683E81}" srcOrd="0" destOrd="0" parTransId="{F43CE3E4-DA0E-46E5-AF8B-F684FFF84AE7}" sibTransId="{53EBD4D4-F23E-496C-A91B-B07EF2CF7C0A}"/>
    <dgm:cxn modelId="{82EB2246-FA42-40CA-8C7F-A6E1394A0060}" type="presOf" srcId="{587E663F-4B97-45AD-9E03-47DCA916F4CE}" destId="{FB3A7A0C-A2F4-42E4-B6D6-1A9094FEB8CB}" srcOrd="0" destOrd="0" presId="urn:microsoft.com/office/officeart/2005/8/layout/radial6"/>
    <dgm:cxn modelId="{24DDA446-9827-4996-A84B-4EA038AD809C}" type="presOf" srcId="{55D3CD07-1470-4796-93BE-45DD0C0E670A}" destId="{8211CBCB-E37B-480F-9349-79B3627B488F}" srcOrd="0" destOrd="0" presId="urn:microsoft.com/office/officeart/2005/8/layout/radial6"/>
    <dgm:cxn modelId="{84F03668-77D9-4245-A68B-8DA89FE0D0E0}" type="presOf" srcId="{C6D937E8-5703-4BA2-B123-734B2032CE7F}" destId="{9D889EE2-BAB9-400C-B2D6-331AB27852D0}" srcOrd="0" destOrd="0" presId="urn:microsoft.com/office/officeart/2005/8/layout/radial6"/>
    <dgm:cxn modelId="{0592E249-40C8-4F77-880E-8BC1CEC844AA}" srcId="{7D9C3085-47FC-427A-AB99-53BC14683E81}" destId="{587E663F-4B97-45AD-9E03-47DCA916F4CE}" srcOrd="0" destOrd="0" parTransId="{7AAE4B0D-2B38-45B9-AA63-681BBFF7E55B}" sibTransId="{55D3CD07-1470-4796-93BE-45DD0C0E670A}"/>
    <dgm:cxn modelId="{7B0F574A-8E27-4E28-B565-A8A14A3FF826}" srcId="{7D9C3085-47FC-427A-AB99-53BC14683E81}" destId="{C6D937E8-5703-4BA2-B123-734B2032CE7F}" srcOrd="2" destOrd="0" parTransId="{9F115061-D66D-482E-9A76-00842C9D7420}" sibTransId="{6CC218C8-E38E-4877-9870-C59E4E925D27}"/>
    <dgm:cxn modelId="{92D0D06E-B7A5-4C7C-BEC5-2C86FB38E029}" type="presOf" srcId="{078DE9F8-DDC5-46E7-AB50-1C7BD07EAE95}" destId="{719CF987-D7A1-4890-95A9-80D2D7B81149}" srcOrd="0" destOrd="0" presId="urn:microsoft.com/office/officeart/2005/8/layout/radial6"/>
    <dgm:cxn modelId="{27EC0E50-8EFB-4351-86F6-46C1E95A01C3}" type="presOf" srcId="{7D9C3085-47FC-427A-AB99-53BC14683E81}" destId="{6E6257D4-8D53-4DB5-8A37-FB520179550A}" srcOrd="0" destOrd="0" presId="urn:microsoft.com/office/officeart/2005/8/layout/radial6"/>
    <dgm:cxn modelId="{2F0409B3-5CA9-489A-BD8A-4429DDCD0E79}" type="presOf" srcId="{0F86A164-7982-4DB3-829F-2B322CDB65B7}" destId="{8740EA72-FCA2-4036-996A-47B116C5C876}" srcOrd="0" destOrd="0" presId="urn:microsoft.com/office/officeart/2005/8/layout/radial6"/>
    <dgm:cxn modelId="{21D026B8-56D3-4D5B-8291-F76C2E5448EB}" type="presOf" srcId="{6CC218C8-E38E-4877-9870-C59E4E925D27}" destId="{ED4888B1-CBBB-475B-BB1B-EDE913B3E730}" srcOrd="0" destOrd="0" presId="urn:microsoft.com/office/officeart/2005/8/layout/radial6"/>
    <dgm:cxn modelId="{687295BB-B4FE-4231-8410-B68CBC2C50E3}" type="presOf" srcId="{DF33C133-FC00-4F46-B082-D0DA96145945}" destId="{886937E0-0CF9-40D7-B2F6-25DEE282CDB9}" srcOrd="0" destOrd="0" presId="urn:microsoft.com/office/officeart/2005/8/layout/radial6"/>
    <dgm:cxn modelId="{069BA6BB-E109-4408-89BD-0AF0F74A5786}" type="presOf" srcId="{8CA12A79-76A5-4108-9608-656A196C59D9}" destId="{616ECB82-5CDE-4851-BBFB-19C412B24C39}" srcOrd="0" destOrd="0" presId="urn:microsoft.com/office/officeart/2005/8/layout/radial6"/>
    <dgm:cxn modelId="{C0D199CB-A703-4670-BB02-017A57D6F97C}" srcId="{7D9C3085-47FC-427A-AB99-53BC14683E81}" destId="{8CA12A79-76A5-4108-9608-656A196C59D9}" srcOrd="1" destOrd="0" parTransId="{96DD8AFA-0232-4684-AC9D-DE9338AEF4E0}" sibTransId="{078DE9F8-DDC5-46E7-AB50-1C7BD07EAE95}"/>
    <dgm:cxn modelId="{EE0F7FF4-B720-4251-BE61-AF817649DCF0}" srcId="{7D9C3085-47FC-427A-AB99-53BC14683E81}" destId="{0F86A164-7982-4DB3-829F-2B322CDB65B7}" srcOrd="3" destOrd="0" parTransId="{54D9E21C-EEFA-4D90-A8BB-82600EE76F08}" sibTransId="{D5170CF2-1865-4F79-A86D-D6E40219F14F}"/>
    <dgm:cxn modelId="{9CB3D969-6917-451D-9496-6CC7C48DAA66}" type="presParOf" srcId="{886937E0-0CF9-40D7-B2F6-25DEE282CDB9}" destId="{6E6257D4-8D53-4DB5-8A37-FB520179550A}" srcOrd="0" destOrd="0" presId="urn:microsoft.com/office/officeart/2005/8/layout/radial6"/>
    <dgm:cxn modelId="{7808C909-4C0C-4E9E-BEE3-5C2742740B67}" type="presParOf" srcId="{886937E0-0CF9-40D7-B2F6-25DEE282CDB9}" destId="{FB3A7A0C-A2F4-42E4-B6D6-1A9094FEB8CB}" srcOrd="1" destOrd="0" presId="urn:microsoft.com/office/officeart/2005/8/layout/radial6"/>
    <dgm:cxn modelId="{B10F341D-7CBD-460E-BAF6-51BF58088A97}" type="presParOf" srcId="{886937E0-0CF9-40D7-B2F6-25DEE282CDB9}" destId="{D5AC4EE4-F052-4649-A0AC-5A3F885DED11}" srcOrd="2" destOrd="0" presId="urn:microsoft.com/office/officeart/2005/8/layout/radial6"/>
    <dgm:cxn modelId="{4FB77DE7-BB1D-42AA-B42E-55111F9AF635}" type="presParOf" srcId="{886937E0-0CF9-40D7-B2F6-25DEE282CDB9}" destId="{8211CBCB-E37B-480F-9349-79B3627B488F}" srcOrd="3" destOrd="0" presId="urn:microsoft.com/office/officeart/2005/8/layout/radial6"/>
    <dgm:cxn modelId="{EEB4DDA9-3B91-4BFA-93A4-53B6B56184E0}" type="presParOf" srcId="{886937E0-0CF9-40D7-B2F6-25DEE282CDB9}" destId="{616ECB82-5CDE-4851-BBFB-19C412B24C39}" srcOrd="4" destOrd="0" presId="urn:microsoft.com/office/officeart/2005/8/layout/radial6"/>
    <dgm:cxn modelId="{8F517451-F3A8-42D4-9035-97AE7876C015}" type="presParOf" srcId="{886937E0-0CF9-40D7-B2F6-25DEE282CDB9}" destId="{BC0B5E09-2523-4FED-891A-EA7D72ECCF64}" srcOrd="5" destOrd="0" presId="urn:microsoft.com/office/officeart/2005/8/layout/radial6"/>
    <dgm:cxn modelId="{720B542A-7032-403A-BC40-1A775E920BEA}" type="presParOf" srcId="{886937E0-0CF9-40D7-B2F6-25DEE282CDB9}" destId="{719CF987-D7A1-4890-95A9-80D2D7B81149}" srcOrd="6" destOrd="0" presId="urn:microsoft.com/office/officeart/2005/8/layout/radial6"/>
    <dgm:cxn modelId="{F744FF18-45E8-425E-80E4-5B4428CA375A}" type="presParOf" srcId="{886937E0-0CF9-40D7-B2F6-25DEE282CDB9}" destId="{9D889EE2-BAB9-400C-B2D6-331AB27852D0}" srcOrd="7" destOrd="0" presId="urn:microsoft.com/office/officeart/2005/8/layout/radial6"/>
    <dgm:cxn modelId="{9D2B0C5B-71A6-4133-8166-44C601740DB5}" type="presParOf" srcId="{886937E0-0CF9-40D7-B2F6-25DEE282CDB9}" destId="{74671A45-58EE-4F82-9EC5-E94928B589B2}" srcOrd="8" destOrd="0" presId="urn:microsoft.com/office/officeart/2005/8/layout/radial6"/>
    <dgm:cxn modelId="{A4C81CDD-2437-4782-A23D-536B13FB27F9}" type="presParOf" srcId="{886937E0-0CF9-40D7-B2F6-25DEE282CDB9}" destId="{ED4888B1-CBBB-475B-BB1B-EDE913B3E730}" srcOrd="9" destOrd="0" presId="urn:microsoft.com/office/officeart/2005/8/layout/radial6"/>
    <dgm:cxn modelId="{D7DC1C2F-1CFB-4277-A5B3-A0D49209F13C}" type="presParOf" srcId="{886937E0-0CF9-40D7-B2F6-25DEE282CDB9}" destId="{8740EA72-FCA2-4036-996A-47B116C5C876}" srcOrd="10" destOrd="0" presId="urn:microsoft.com/office/officeart/2005/8/layout/radial6"/>
    <dgm:cxn modelId="{90C158E7-E6A1-4A1F-A457-A689B583235D}" type="presParOf" srcId="{886937E0-0CF9-40D7-B2F6-25DEE282CDB9}" destId="{70A8B36F-3482-4568-A344-E94BF235FD4A}" srcOrd="11" destOrd="0" presId="urn:microsoft.com/office/officeart/2005/8/layout/radial6"/>
    <dgm:cxn modelId="{D40E20C3-FEA8-47D6-909D-53B9240BAB34}" type="presParOf" srcId="{886937E0-0CF9-40D7-B2F6-25DEE282CDB9}" destId="{2DD5660E-8F27-4B43-AF99-72C0404F6D6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663225-B884-4DCA-BD4B-12010FACDCCF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</dgm:pt>
    <dgm:pt modelId="{B9A410FB-12CA-44FB-BB27-0F0ED5676FE8}">
      <dgm:prSet phldrT="[Text]"/>
      <dgm:spPr/>
      <dgm:t>
        <a:bodyPr/>
        <a:lstStyle/>
        <a:p>
          <a:r>
            <a:rPr lang="en-US" dirty="0"/>
            <a:t>1. </a:t>
          </a:r>
          <a:r>
            <a:rPr lang="en-US" b="1" dirty="0"/>
            <a:t>Menyusun </a:t>
          </a:r>
          <a:r>
            <a:rPr lang="en-US" b="1" dirty="0" err="1"/>
            <a:t>Anggaran</a:t>
          </a:r>
          <a:endParaRPr lang="en-US" b="1" dirty="0"/>
        </a:p>
      </dgm:t>
    </dgm:pt>
    <dgm:pt modelId="{01F60A76-E607-47A2-81E6-6AD8CE7E637B}" type="parTrans" cxnId="{581CB9A2-B679-441B-950A-293D427856E5}">
      <dgm:prSet/>
      <dgm:spPr/>
      <dgm:t>
        <a:bodyPr/>
        <a:lstStyle/>
        <a:p>
          <a:endParaRPr lang="en-US"/>
        </a:p>
      </dgm:t>
    </dgm:pt>
    <dgm:pt modelId="{4C0AFC22-974E-49D2-9817-BCBF75049D8B}" type="sibTrans" cxnId="{581CB9A2-B679-441B-950A-293D427856E5}">
      <dgm:prSet/>
      <dgm:spPr/>
      <dgm:t>
        <a:bodyPr/>
        <a:lstStyle/>
        <a:p>
          <a:endParaRPr lang="en-US"/>
        </a:p>
      </dgm:t>
    </dgm:pt>
    <dgm:pt modelId="{F393B5BD-7CA4-4504-98D6-8AAE67E62C49}">
      <dgm:prSet phldrT="[Text]"/>
      <dgm:spPr/>
      <dgm:t>
        <a:bodyPr/>
        <a:lstStyle/>
        <a:p>
          <a:r>
            <a:rPr lang="en-US" dirty="0"/>
            <a:t>2. </a:t>
          </a:r>
          <a:r>
            <a:rPr lang="en-US" b="1" dirty="0" err="1"/>
            <a:t>Membuat</a:t>
          </a:r>
          <a:r>
            <a:rPr lang="en-US" b="1" dirty="0"/>
            <a:t> Kode </a:t>
          </a:r>
          <a:r>
            <a:rPr lang="en-US" b="1" dirty="0" err="1"/>
            <a:t>Perkiraan</a:t>
          </a:r>
          <a:r>
            <a:rPr lang="en-US" b="1" dirty="0"/>
            <a:t> / </a:t>
          </a:r>
          <a:r>
            <a:rPr lang="en-US" b="1" dirty="0" err="1"/>
            <a:t>Akun</a:t>
          </a:r>
          <a:r>
            <a:rPr lang="en-US" b="1" dirty="0"/>
            <a:t> </a:t>
          </a:r>
          <a:r>
            <a:rPr lang="en-US" b="0" i="1" dirty="0"/>
            <a:t>(5 </a:t>
          </a:r>
          <a:r>
            <a:rPr lang="en-US" b="0" i="1" dirty="0" err="1"/>
            <a:t>kelompok</a:t>
          </a:r>
          <a:r>
            <a:rPr lang="en-US" b="0" i="1" dirty="0"/>
            <a:t> </a:t>
          </a:r>
          <a:r>
            <a:rPr lang="en-US" b="0" i="1" dirty="0" err="1"/>
            <a:t>dasar</a:t>
          </a:r>
          <a:r>
            <a:rPr lang="en-US" b="0" i="1" dirty="0"/>
            <a:t>)</a:t>
          </a:r>
        </a:p>
      </dgm:t>
    </dgm:pt>
    <dgm:pt modelId="{2F97B9A6-4EFA-43AE-A82B-A044903F65D1}" type="parTrans" cxnId="{4A64B083-6575-4B5F-93BB-2F3FD7255FA9}">
      <dgm:prSet/>
      <dgm:spPr/>
      <dgm:t>
        <a:bodyPr/>
        <a:lstStyle/>
        <a:p>
          <a:endParaRPr lang="en-US"/>
        </a:p>
      </dgm:t>
    </dgm:pt>
    <dgm:pt modelId="{C880C465-E784-496C-AB04-14312C551FB3}" type="sibTrans" cxnId="{4A64B083-6575-4B5F-93BB-2F3FD7255FA9}">
      <dgm:prSet/>
      <dgm:spPr/>
      <dgm:t>
        <a:bodyPr/>
        <a:lstStyle/>
        <a:p>
          <a:endParaRPr lang="en-US"/>
        </a:p>
      </dgm:t>
    </dgm:pt>
    <dgm:pt modelId="{1E174DCF-DB60-4218-ACFC-C24409B81021}">
      <dgm:prSet phldrT="[Text]"/>
      <dgm:spPr/>
      <dgm:t>
        <a:bodyPr/>
        <a:lstStyle/>
        <a:p>
          <a:r>
            <a:rPr lang="en-US" dirty="0"/>
            <a:t>3. </a:t>
          </a:r>
          <a:r>
            <a:rPr lang="en-US" b="1" dirty="0" err="1"/>
            <a:t>Buku</a:t>
          </a:r>
          <a:r>
            <a:rPr lang="en-US" b="1" dirty="0"/>
            <a:t> Kas dan </a:t>
          </a:r>
          <a:r>
            <a:rPr lang="en-US" b="1" dirty="0" err="1"/>
            <a:t>Buku</a:t>
          </a:r>
          <a:r>
            <a:rPr lang="en-US" b="1" dirty="0"/>
            <a:t> Bank </a:t>
          </a:r>
        </a:p>
      </dgm:t>
    </dgm:pt>
    <dgm:pt modelId="{FBB33651-A584-4756-94D0-1C712E1820FF}" type="sibTrans" cxnId="{163E0BB4-6BD0-4FC6-9A98-E3E2D8B4F300}">
      <dgm:prSet/>
      <dgm:spPr/>
      <dgm:t>
        <a:bodyPr/>
        <a:lstStyle/>
        <a:p>
          <a:endParaRPr lang="en-US"/>
        </a:p>
      </dgm:t>
    </dgm:pt>
    <dgm:pt modelId="{6277461A-99CE-4377-92AF-80B6FF84975C}" type="parTrans" cxnId="{163E0BB4-6BD0-4FC6-9A98-E3E2D8B4F300}">
      <dgm:prSet/>
      <dgm:spPr/>
      <dgm:t>
        <a:bodyPr/>
        <a:lstStyle/>
        <a:p>
          <a:endParaRPr lang="en-US"/>
        </a:p>
      </dgm:t>
    </dgm:pt>
    <dgm:pt modelId="{290D966E-06E0-4BBE-9E37-3B9089C1B033}">
      <dgm:prSet phldrT="[Text]"/>
      <dgm:spPr/>
      <dgm:t>
        <a:bodyPr/>
        <a:lstStyle/>
        <a:p>
          <a:r>
            <a:rPr lang="en-US" dirty="0"/>
            <a:t>4. </a:t>
          </a:r>
          <a:r>
            <a:rPr lang="en-US" b="1" dirty="0"/>
            <a:t>Bukti </a:t>
          </a:r>
          <a:r>
            <a:rPr lang="en-US" b="1" dirty="0" err="1"/>
            <a:t>Transaksi</a:t>
          </a:r>
          <a:r>
            <a:rPr lang="en-US" b="1" dirty="0"/>
            <a:t> (</a:t>
          </a:r>
          <a:r>
            <a:rPr lang="en-US" b="1" dirty="0" err="1"/>
            <a:t>Penerimaan</a:t>
          </a:r>
          <a:r>
            <a:rPr lang="en-US" b="1" dirty="0"/>
            <a:t> dan </a:t>
          </a:r>
          <a:r>
            <a:rPr lang="en-US" b="1" dirty="0" err="1"/>
            <a:t>Pengeluaran</a:t>
          </a:r>
          <a:r>
            <a:rPr lang="en-US" b="1" dirty="0"/>
            <a:t>)</a:t>
          </a:r>
        </a:p>
      </dgm:t>
    </dgm:pt>
    <dgm:pt modelId="{E32CE1F8-1CE5-4A21-82AA-7013ECFE4E9C}" type="parTrans" cxnId="{69E131BF-234A-4963-A744-16F9DBE84B5F}">
      <dgm:prSet/>
      <dgm:spPr/>
      <dgm:t>
        <a:bodyPr/>
        <a:lstStyle/>
        <a:p>
          <a:endParaRPr lang="en-ID"/>
        </a:p>
      </dgm:t>
    </dgm:pt>
    <dgm:pt modelId="{D4BE0B73-4088-493E-A122-A2195D514EB0}" type="sibTrans" cxnId="{69E131BF-234A-4963-A744-16F9DBE84B5F}">
      <dgm:prSet/>
      <dgm:spPr/>
      <dgm:t>
        <a:bodyPr/>
        <a:lstStyle/>
        <a:p>
          <a:endParaRPr lang="en-ID"/>
        </a:p>
      </dgm:t>
    </dgm:pt>
    <dgm:pt modelId="{B4111E66-A2D3-4D29-80B3-659850B2028F}">
      <dgm:prSet phldrT="[Text]"/>
      <dgm:spPr/>
      <dgm:t>
        <a:bodyPr/>
        <a:lstStyle/>
        <a:p>
          <a:r>
            <a:rPr lang="en-US" dirty="0"/>
            <a:t>6. </a:t>
          </a:r>
          <a:r>
            <a:rPr lang="en-US" b="1" dirty="0" err="1"/>
            <a:t>Jurnal</a:t>
          </a:r>
          <a:r>
            <a:rPr lang="en-US" b="1" dirty="0"/>
            <a:t> </a:t>
          </a:r>
          <a:r>
            <a:rPr lang="en-US" b="1" dirty="0" err="1"/>
            <a:t>Transaksi</a:t>
          </a:r>
          <a:endParaRPr lang="en-US" b="1" dirty="0"/>
        </a:p>
      </dgm:t>
    </dgm:pt>
    <dgm:pt modelId="{6A2E73FA-D98E-4AC2-9D9B-DE1917E6225D}" type="parTrans" cxnId="{31FA47D7-9D9C-4E17-9D1F-3D4C6C74F7DB}">
      <dgm:prSet/>
      <dgm:spPr/>
      <dgm:t>
        <a:bodyPr/>
        <a:lstStyle/>
        <a:p>
          <a:endParaRPr lang="en-ID"/>
        </a:p>
      </dgm:t>
    </dgm:pt>
    <dgm:pt modelId="{AF4F3946-5BDD-4369-BDF3-30E4680CB565}" type="sibTrans" cxnId="{31FA47D7-9D9C-4E17-9D1F-3D4C6C74F7DB}">
      <dgm:prSet/>
      <dgm:spPr/>
      <dgm:t>
        <a:bodyPr/>
        <a:lstStyle/>
        <a:p>
          <a:endParaRPr lang="en-ID"/>
        </a:p>
      </dgm:t>
    </dgm:pt>
    <dgm:pt modelId="{277056E8-7654-4404-ADDA-8C2238DD4ED2}">
      <dgm:prSet phldrT="[Text]"/>
      <dgm:spPr/>
      <dgm:t>
        <a:bodyPr/>
        <a:lstStyle/>
        <a:p>
          <a:r>
            <a:rPr lang="en-US" dirty="0"/>
            <a:t>7</a:t>
          </a:r>
          <a:r>
            <a:rPr lang="en-US" b="1" dirty="0"/>
            <a:t>. </a:t>
          </a:r>
          <a:r>
            <a:rPr lang="en-US" b="1" dirty="0" err="1"/>
            <a:t>Buku</a:t>
          </a:r>
          <a:r>
            <a:rPr lang="en-US" b="1" dirty="0"/>
            <a:t> </a:t>
          </a:r>
          <a:r>
            <a:rPr lang="en-US" b="1" dirty="0" err="1"/>
            <a:t>Besar</a:t>
          </a:r>
          <a:endParaRPr lang="en-US" b="1" dirty="0"/>
        </a:p>
      </dgm:t>
    </dgm:pt>
    <dgm:pt modelId="{DE28610C-7842-46EA-B293-C532AD3B7EF9}" type="parTrans" cxnId="{CBD66224-4ED8-483C-9CF3-64513564F437}">
      <dgm:prSet/>
      <dgm:spPr/>
      <dgm:t>
        <a:bodyPr/>
        <a:lstStyle/>
        <a:p>
          <a:endParaRPr lang="en-ID"/>
        </a:p>
      </dgm:t>
    </dgm:pt>
    <dgm:pt modelId="{9DCB2411-E4AF-4A2C-87D0-3F726942F620}" type="sibTrans" cxnId="{CBD66224-4ED8-483C-9CF3-64513564F437}">
      <dgm:prSet/>
      <dgm:spPr/>
      <dgm:t>
        <a:bodyPr/>
        <a:lstStyle/>
        <a:p>
          <a:endParaRPr lang="en-ID"/>
        </a:p>
      </dgm:t>
    </dgm:pt>
    <dgm:pt modelId="{DC351799-CBB7-471B-A3A2-6DB2A488E199}">
      <dgm:prSet phldrT="[Text]"/>
      <dgm:spPr/>
      <dgm:t>
        <a:bodyPr/>
        <a:lstStyle/>
        <a:p>
          <a:r>
            <a:rPr lang="en-US" dirty="0"/>
            <a:t>8. </a:t>
          </a:r>
          <a:r>
            <a:rPr lang="en-US" b="1" dirty="0" err="1"/>
            <a:t>Rekonsiliasi</a:t>
          </a:r>
          <a:r>
            <a:rPr lang="en-US" b="1" dirty="0"/>
            <a:t> Bank</a:t>
          </a:r>
        </a:p>
      </dgm:t>
    </dgm:pt>
    <dgm:pt modelId="{E8232DCD-75B4-46E3-8011-714ED6B19927}" type="parTrans" cxnId="{60CEF7D4-06E8-4705-B8CA-04C289A1DBBD}">
      <dgm:prSet/>
      <dgm:spPr/>
      <dgm:t>
        <a:bodyPr/>
        <a:lstStyle/>
        <a:p>
          <a:endParaRPr lang="en-ID"/>
        </a:p>
      </dgm:t>
    </dgm:pt>
    <dgm:pt modelId="{E36FB265-255C-4D95-BD0C-C3D8D8D13B9C}" type="sibTrans" cxnId="{60CEF7D4-06E8-4705-B8CA-04C289A1DBBD}">
      <dgm:prSet/>
      <dgm:spPr/>
      <dgm:t>
        <a:bodyPr/>
        <a:lstStyle/>
        <a:p>
          <a:endParaRPr lang="en-ID"/>
        </a:p>
      </dgm:t>
    </dgm:pt>
    <dgm:pt modelId="{D9121B5C-2E50-4959-A785-98370F7CA720}">
      <dgm:prSet phldrT="[Text]"/>
      <dgm:spPr/>
      <dgm:t>
        <a:bodyPr/>
        <a:lstStyle/>
        <a:p>
          <a:r>
            <a:rPr lang="en-US" dirty="0"/>
            <a:t>9.</a:t>
          </a:r>
          <a:r>
            <a:rPr lang="en-US" b="1" dirty="0"/>
            <a:t> LAPORAN KEUANGAN</a:t>
          </a:r>
          <a:r>
            <a:rPr lang="en-US" dirty="0"/>
            <a:t> </a:t>
          </a:r>
        </a:p>
      </dgm:t>
    </dgm:pt>
    <dgm:pt modelId="{3FEB811E-7B03-48CD-A984-6084F7F87F0A}" type="parTrans" cxnId="{9F8D9066-3489-48B5-BB54-7DD2D1DB5E08}">
      <dgm:prSet/>
      <dgm:spPr/>
      <dgm:t>
        <a:bodyPr/>
        <a:lstStyle/>
        <a:p>
          <a:endParaRPr lang="en-ID"/>
        </a:p>
      </dgm:t>
    </dgm:pt>
    <dgm:pt modelId="{DB1DB594-8BD8-4521-800E-D439D50F7FCF}" type="sibTrans" cxnId="{9F8D9066-3489-48B5-BB54-7DD2D1DB5E08}">
      <dgm:prSet/>
      <dgm:spPr/>
      <dgm:t>
        <a:bodyPr/>
        <a:lstStyle/>
        <a:p>
          <a:endParaRPr lang="en-ID"/>
        </a:p>
      </dgm:t>
    </dgm:pt>
    <dgm:pt modelId="{ABFFB342-8F45-4370-9369-9EE53BD0FBB9}">
      <dgm:prSet phldrT="[Text]"/>
      <dgm:spPr/>
      <dgm:t>
        <a:bodyPr/>
        <a:lstStyle/>
        <a:p>
          <a:r>
            <a:rPr lang="en-US" dirty="0"/>
            <a:t> 5. </a:t>
          </a:r>
          <a:r>
            <a:rPr lang="en-US" b="1" dirty="0" err="1"/>
            <a:t>Dokumen</a:t>
          </a:r>
          <a:r>
            <a:rPr lang="en-US" b="1" dirty="0"/>
            <a:t> </a:t>
          </a:r>
          <a:r>
            <a:rPr lang="en-US" b="1" dirty="0" err="1"/>
            <a:t>Pendukung</a:t>
          </a:r>
          <a:endParaRPr lang="en-US" b="1" dirty="0"/>
        </a:p>
      </dgm:t>
    </dgm:pt>
    <dgm:pt modelId="{A4AAE030-47AC-456F-A689-E59C04AAA72F}" type="parTrans" cxnId="{317349D8-0083-43D4-8F0D-2CEB838F36B0}">
      <dgm:prSet/>
      <dgm:spPr/>
      <dgm:t>
        <a:bodyPr/>
        <a:lstStyle/>
        <a:p>
          <a:endParaRPr lang="en-ID"/>
        </a:p>
      </dgm:t>
    </dgm:pt>
    <dgm:pt modelId="{1B9A4276-3C5F-4167-A849-D0FDB39DC42B}" type="sibTrans" cxnId="{317349D8-0083-43D4-8F0D-2CEB838F36B0}">
      <dgm:prSet/>
      <dgm:spPr/>
      <dgm:t>
        <a:bodyPr/>
        <a:lstStyle/>
        <a:p>
          <a:endParaRPr lang="en-ID"/>
        </a:p>
      </dgm:t>
    </dgm:pt>
    <dgm:pt modelId="{BDC31112-0AE7-4EBE-AC00-3DC56D1D5E09}" type="pres">
      <dgm:prSet presAssocID="{87663225-B884-4DCA-BD4B-12010FACDCCF}" presName="Name0" presStyleCnt="0">
        <dgm:presLayoutVars>
          <dgm:dir/>
          <dgm:resizeHandles/>
        </dgm:presLayoutVars>
      </dgm:prSet>
      <dgm:spPr/>
    </dgm:pt>
    <dgm:pt modelId="{56630DE6-D948-46E0-B98D-ABCEA7D8E1E0}" type="pres">
      <dgm:prSet presAssocID="{B9A410FB-12CA-44FB-BB27-0F0ED5676FE8}" presName="compNode" presStyleCnt="0"/>
      <dgm:spPr/>
    </dgm:pt>
    <dgm:pt modelId="{4C32D3E2-E86F-41E7-AB0E-670666C99972}" type="pres">
      <dgm:prSet presAssocID="{B9A410FB-12CA-44FB-BB27-0F0ED5676FE8}" presName="dummyConnPt" presStyleCnt="0"/>
      <dgm:spPr/>
    </dgm:pt>
    <dgm:pt modelId="{AD42EF0B-269F-43E7-A457-3E4DA6693AF5}" type="pres">
      <dgm:prSet presAssocID="{B9A410FB-12CA-44FB-BB27-0F0ED5676FE8}" presName="node" presStyleLbl="node1" presStyleIdx="0" presStyleCnt="9">
        <dgm:presLayoutVars>
          <dgm:bulletEnabled val="1"/>
        </dgm:presLayoutVars>
      </dgm:prSet>
      <dgm:spPr/>
    </dgm:pt>
    <dgm:pt modelId="{858B0391-2560-46C3-BB5B-EA9DEC845694}" type="pres">
      <dgm:prSet presAssocID="{4C0AFC22-974E-49D2-9817-BCBF75049D8B}" presName="sibTrans" presStyleLbl="bgSibTrans2D1" presStyleIdx="0" presStyleCnt="8" custScaleX="11587" custScaleY="23586"/>
      <dgm:spPr/>
    </dgm:pt>
    <dgm:pt modelId="{1D94C628-8A0E-4459-8135-4D8244727B7C}" type="pres">
      <dgm:prSet presAssocID="{F393B5BD-7CA4-4504-98D6-8AAE67E62C49}" presName="compNode" presStyleCnt="0"/>
      <dgm:spPr/>
    </dgm:pt>
    <dgm:pt modelId="{12A7EDE5-95A0-4167-A911-25C536D66717}" type="pres">
      <dgm:prSet presAssocID="{F393B5BD-7CA4-4504-98D6-8AAE67E62C49}" presName="dummyConnPt" presStyleCnt="0"/>
      <dgm:spPr/>
    </dgm:pt>
    <dgm:pt modelId="{B930BCA2-07E1-43E4-AD7E-88CA60E5CD6A}" type="pres">
      <dgm:prSet presAssocID="{F393B5BD-7CA4-4504-98D6-8AAE67E62C49}" presName="node" presStyleLbl="node1" presStyleIdx="1" presStyleCnt="9">
        <dgm:presLayoutVars>
          <dgm:bulletEnabled val="1"/>
        </dgm:presLayoutVars>
      </dgm:prSet>
      <dgm:spPr/>
    </dgm:pt>
    <dgm:pt modelId="{82398313-14B6-432C-8348-28CBD9556B9A}" type="pres">
      <dgm:prSet presAssocID="{C880C465-E784-496C-AB04-14312C551FB3}" presName="sibTrans" presStyleLbl="bgSibTrans2D1" presStyleIdx="1" presStyleCnt="8" custFlipVert="1" custFlipHor="1" custScaleX="13246" custScaleY="483829" custLinFactY="400000" custLinFactNeighborX="53392" custLinFactNeighborY="447877"/>
      <dgm:spPr/>
    </dgm:pt>
    <dgm:pt modelId="{8EBC6EF6-B8B7-4DB6-B944-AEB0E53FC036}" type="pres">
      <dgm:prSet presAssocID="{1E174DCF-DB60-4218-ACFC-C24409B81021}" presName="compNode" presStyleCnt="0"/>
      <dgm:spPr/>
    </dgm:pt>
    <dgm:pt modelId="{A662FF54-C2DD-428A-A4F7-9F92CEB02EA7}" type="pres">
      <dgm:prSet presAssocID="{1E174DCF-DB60-4218-ACFC-C24409B81021}" presName="dummyConnPt" presStyleCnt="0"/>
      <dgm:spPr/>
    </dgm:pt>
    <dgm:pt modelId="{C08AC164-C7C4-43CF-BA3B-C45DE055323A}" type="pres">
      <dgm:prSet presAssocID="{1E174DCF-DB60-4218-ACFC-C24409B81021}" presName="node" presStyleLbl="node1" presStyleIdx="2" presStyleCnt="9">
        <dgm:presLayoutVars>
          <dgm:bulletEnabled val="1"/>
        </dgm:presLayoutVars>
      </dgm:prSet>
      <dgm:spPr/>
    </dgm:pt>
    <dgm:pt modelId="{924F70E7-7C38-4870-9BA3-6A2A5F021475}" type="pres">
      <dgm:prSet presAssocID="{FBB33651-A584-4756-94D0-1C712E1820FF}" presName="sibTrans" presStyleLbl="bgSibTrans2D1" presStyleIdx="2" presStyleCnt="8" custFlipHor="1" custScaleX="17428" custScaleY="135858" custLinFactY="45217" custLinFactNeighborX="2534" custLinFactNeighborY="100000"/>
      <dgm:spPr/>
    </dgm:pt>
    <dgm:pt modelId="{719DAC5A-19EC-448F-AA15-4117E75EC3C1}" type="pres">
      <dgm:prSet presAssocID="{290D966E-06E0-4BBE-9E37-3B9089C1B033}" presName="compNode" presStyleCnt="0"/>
      <dgm:spPr/>
    </dgm:pt>
    <dgm:pt modelId="{9E57C57E-36AC-46C2-8626-24C2AAE72439}" type="pres">
      <dgm:prSet presAssocID="{290D966E-06E0-4BBE-9E37-3B9089C1B033}" presName="dummyConnPt" presStyleCnt="0"/>
      <dgm:spPr/>
    </dgm:pt>
    <dgm:pt modelId="{5C3B6218-6243-43EC-A276-63EA2BF4F23D}" type="pres">
      <dgm:prSet presAssocID="{290D966E-06E0-4BBE-9E37-3B9089C1B033}" presName="node" presStyleLbl="node1" presStyleIdx="3" presStyleCnt="9">
        <dgm:presLayoutVars>
          <dgm:bulletEnabled val="1"/>
        </dgm:presLayoutVars>
      </dgm:prSet>
      <dgm:spPr/>
    </dgm:pt>
    <dgm:pt modelId="{F23F6419-E4CA-4E2F-921E-658CA5DEFE78}" type="pres">
      <dgm:prSet presAssocID="{D4BE0B73-4088-493E-A122-A2195D514EB0}" presName="sibTrans" presStyleLbl="bgSibTrans2D1" presStyleIdx="3" presStyleCnt="8" custScaleX="7988" custScaleY="32855"/>
      <dgm:spPr/>
    </dgm:pt>
    <dgm:pt modelId="{9BF6E313-A5AA-42A3-98C8-1D925BC50442}" type="pres">
      <dgm:prSet presAssocID="{ABFFB342-8F45-4370-9369-9EE53BD0FBB9}" presName="compNode" presStyleCnt="0"/>
      <dgm:spPr/>
    </dgm:pt>
    <dgm:pt modelId="{3D65D523-28BE-45F0-A17A-77532BB803A5}" type="pres">
      <dgm:prSet presAssocID="{ABFFB342-8F45-4370-9369-9EE53BD0FBB9}" presName="dummyConnPt" presStyleCnt="0"/>
      <dgm:spPr/>
    </dgm:pt>
    <dgm:pt modelId="{BFD48D6C-7712-4DDA-9816-38A1E3D6A81D}" type="pres">
      <dgm:prSet presAssocID="{ABFFB342-8F45-4370-9369-9EE53BD0FBB9}" presName="node" presStyleLbl="node1" presStyleIdx="4" presStyleCnt="9">
        <dgm:presLayoutVars>
          <dgm:bulletEnabled val="1"/>
        </dgm:presLayoutVars>
      </dgm:prSet>
      <dgm:spPr/>
    </dgm:pt>
    <dgm:pt modelId="{B808AEB0-1C9F-4122-8335-44D11F66D954}" type="pres">
      <dgm:prSet presAssocID="{1B9A4276-3C5F-4167-A849-D0FDB39DC42B}" presName="sibTrans" presStyleLbl="bgSibTrans2D1" presStyleIdx="4" presStyleCnt="8" custFlipHor="1" custScaleX="7208" custScaleY="214473" custLinFactY="-200000" custLinFactNeighborX="-10961" custLinFactNeighborY="-214264"/>
      <dgm:spPr/>
    </dgm:pt>
    <dgm:pt modelId="{3246ED81-C4F8-463F-B65A-75464C046D1F}" type="pres">
      <dgm:prSet presAssocID="{B4111E66-A2D3-4D29-80B3-659850B2028F}" presName="compNode" presStyleCnt="0"/>
      <dgm:spPr/>
    </dgm:pt>
    <dgm:pt modelId="{8CEB8C56-A081-4D63-BD62-6DFDA1222450}" type="pres">
      <dgm:prSet presAssocID="{B4111E66-A2D3-4D29-80B3-659850B2028F}" presName="dummyConnPt" presStyleCnt="0"/>
      <dgm:spPr/>
    </dgm:pt>
    <dgm:pt modelId="{21658E24-F4F7-484B-8727-9BAB2E5B5C10}" type="pres">
      <dgm:prSet presAssocID="{B4111E66-A2D3-4D29-80B3-659850B2028F}" presName="node" presStyleLbl="node1" presStyleIdx="5" presStyleCnt="9">
        <dgm:presLayoutVars>
          <dgm:bulletEnabled val="1"/>
        </dgm:presLayoutVars>
      </dgm:prSet>
      <dgm:spPr/>
    </dgm:pt>
    <dgm:pt modelId="{58FA2936-03E7-4EB7-A2EB-C952EA4870AD}" type="pres">
      <dgm:prSet presAssocID="{AF4F3946-5BDD-4369-BDF3-30E4680CB565}" presName="sibTrans" presStyleLbl="bgSibTrans2D1" presStyleIdx="5" presStyleCnt="8" custFlipHor="1" custScaleX="12697" custScaleY="92718"/>
      <dgm:spPr/>
    </dgm:pt>
    <dgm:pt modelId="{B4CF930C-6A37-4441-90D5-2D15654A2C0C}" type="pres">
      <dgm:prSet presAssocID="{277056E8-7654-4404-ADDA-8C2238DD4ED2}" presName="compNode" presStyleCnt="0"/>
      <dgm:spPr/>
    </dgm:pt>
    <dgm:pt modelId="{5F30FA45-7A3E-4397-8218-D2680D1B2449}" type="pres">
      <dgm:prSet presAssocID="{277056E8-7654-4404-ADDA-8C2238DD4ED2}" presName="dummyConnPt" presStyleCnt="0"/>
      <dgm:spPr/>
    </dgm:pt>
    <dgm:pt modelId="{2309F298-A988-49EF-B899-54B9D89AF4B7}" type="pres">
      <dgm:prSet presAssocID="{277056E8-7654-4404-ADDA-8C2238DD4ED2}" presName="node" presStyleLbl="node1" presStyleIdx="6" presStyleCnt="9">
        <dgm:presLayoutVars>
          <dgm:bulletEnabled val="1"/>
        </dgm:presLayoutVars>
      </dgm:prSet>
      <dgm:spPr/>
    </dgm:pt>
    <dgm:pt modelId="{FB874E39-6EE7-4971-B690-BD392C84A7C9}" type="pres">
      <dgm:prSet presAssocID="{9DCB2411-E4AF-4A2C-87D0-3F726942F620}" presName="sibTrans" presStyleLbl="bgSibTrans2D1" presStyleIdx="6" presStyleCnt="8" custFlipHor="1" custScaleX="26371" custScaleY="328269" custLinFactY="-60982" custLinFactNeighborX="11863" custLinFactNeighborY="-100000"/>
      <dgm:spPr/>
    </dgm:pt>
    <dgm:pt modelId="{C1DEFF22-41F6-4A38-BE9A-BC8310DB6B19}" type="pres">
      <dgm:prSet presAssocID="{DC351799-CBB7-471B-A3A2-6DB2A488E199}" presName="compNode" presStyleCnt="0"/>
      <dgm:spPr/>
    </dgm:pt>
    <dgm:pt modelId="{55E4AC84-26E2-4590-ABDE-F9AA6CFC9CDD}" type="pres">
      <dgm:prSet presAssocID="{DC351799-CBB7-471B-A3A2-6DB2A488E199}" presName="dummyConnPt" presStyleCnt="0"/>
      <dgm:spPr/>
    </dgm:pt>
    <dgm:pt modelId="{FABA9BEF-1F9F-412D-8AF5-8BABABAFD2B5}" type="pres">
      <dgm:prSet presAssocID="{DC351799-CBB7-471B-A3A2-6DB2A488E199}" presName="node" presStyleLbl="node1" presStyleIdx="7" presStyleCnt="9">
        <dgm:presLayoutVars>
          <dgm:bulletEnabled val="1"/>
        </dgm:presLayoutVars>
      </dgm:prSet>
      <dgm:spPr/>
    </dgm:pt>
    <dgm:pt modelId="{01CD717D-8619-407C-AC14-17B83F5FAFC6}" type="pres">
      <dgm:prSet presAssocID="{E36FB265-255C-4D95-BD0C-C3D8D8D13B9C}" presName="sibTrans" presStyleLbl="bgSibTrans2D1" presStyleIdx="7" presStyleCnt="8" custFlipHor="1" custScaleX="9282" custScaleY="92411"/>
      <dgm:spPr/>
    </dgm:pt>
    <dgm:pt modelId="{8E5FE4DD-5DD1-4A57-8966-7B8041E54DEF}" type="pres">
      <dgm:prSet presAssocID="{D9121B5C-2E50-4959-A785-98370F7CA720}" presName="compNode" presStyleCnt="0"/>
      <dgm:spPr/>
    </dgm:pt>
    <dgm:pt modelId="{B650A7D7-22FC-4FFC-B511-1C87AEE8194E}" type="pres">
      <dgm:prSet presAssocID="{D9121B5C-2E50-4959-A785-98370F7CA720}" presName="dummyConnPt" presStyleCnt="0"/>
      <dgm:spPr/>
    </dgm:pt>
    <dgm:pt modelId="{9CEE1264-7F94-4D4B-9714-838E5BCA775C}" type="pres">
      <dgm:prSet presAssocID="{D9121B5C-2E50-4959-A785-98370F7CA720}" presName="node" presStyleLbl="node1" presStyleIdx="8" presStyleCnt="9">
        <dgm:presLayoutVars>
          <dgm:bulletEnabled val="1"/>
        </dgm:presLayoutVars>
      </dgm:prSet>
      <dgm:spPr/>
    </dgm:pt>
  </dgm:ptLst>
  <dgm:cxnLst>
    <dgm:cxn modelId="{7CB9A501-70B5-4813-BF70-738D0B689661}" type="presOf" srcId="{AF4F3946-5BDD-4369-BDF3-30E4680CB565}" destId="{58FA2936-03E7-4EB7-A2EB-C952EA4870AD}" srcOrd="0" destOrd="0" presId="urn:microsoft.com/office/officeart/2005/8/layout/bProcess4"/>
    <dgm:cxn modelId="{95D0900D-44BF-410D-8731-CF5298DE246A}" type="presOf" srcId="{1E174DCF-DB60-4218-ACFC-C24409B81021}" destId="{C08AC164-C7C4-43CF-BA3B-C45DE055323A}" srcOrd="0" destOrd="0" presId="urn:microsoft.com/office/officeart/2005/8/layout/bProcess4"/>
    <dgm:cxn modelId="{CBD66224-4ED8-483C-9CF3-64513564F437}" srcId="{87663225-B884-4DCA-BD4B-12010FACDCCF}" destId="{277056E8-7654-4404-ADDA-8C2238DD4ED2}" srcOrd="6" destOrd="0" parTransId="{DE28610C-7842-46EA-B293-C532AD3B7EF9}" sibTransId="{9DCB2411-E4AF-4A2C-87D0-3F726942F620}"/>
    <dgm:cxn modelId="{FBBF612A-34F2-474B-BF52-1B5F9F0E78BF}" type="presOf" srcId="{ABFFB342-8F45-4370-9369-9EE53BD0FBB9}" destId="{BFD48D6C-7712-4DDA-9816-38A1E3D6A81D}" srcOrd="0" destOrd="0" presId="urn:microsoft.com/office/officeart/2005/8/layout/bProcess4"/>
    <dgm:cxn modelId="{B5E89744-1459-47F5-9306-D608EA675E33}" type="presOf" srcId="{87663225-B884-4DCA-BD4B-12010FACDCCF}" destId="{BDC31112-0AE7-4EBE-AC00-3DC56D1D5E09}" srcOrd="0" destOrd="0" presId="urn:microsoft.com/office/officeart/2005/8/layout/bProcess4"/>
    <dgm:cxn modelId="{9F8D9066-3489-48B5-BB54-7DD2D1DB5E08}" srcId="{87663225-B884-4DCA-BD4B-12010FACDCCF}" destId="{D9121B5C-2E50-4959-A785-98370F7CA720}" srcOrd="8" destOrd="0" parTransId="{3FEB811E-7B03-48CD-A984-6084F7F87F0A}" sibTransId="{DB1DB594-8BD8-4521-800E-D439D50F7FCF}"/>
    <dgm:cxn modelId="{1763B948-C38A-40DA-8A98-44D7752D56BE}" type="presOf" srcId="{290D966E-06E0-4BBE-9E37-3B9089C1B033}" destId="{5C3B6218-6243-43EC-A276-63EA2BF4F23D}" srcOrd="0" destOrd="0" presId="urn:microsoft.com/office/officeart/2005/8/layout/bProcess4"/>
    <dgm:cxn modelId="{1C33896B-15D4-49DC-907F-8D35F39C7FDB}" type="presOf" srcId="{B9A410FB-12CA-44FB-BB27-0F0ED5676FE8}" destId="{AD42EF0B-269F-43E7-A457-3E4DA6693AF5}" srcOrd="0" destOrd="0" presId="urn:microsoft.com/office/officeart/2005/8/layout/bProcess4"/>
    <dgm:cxn modelId="{B0645951-6B94-45FA-B1A7-8EF565355DEA}" type="presOf" srcId="{F393B5BD-7CA4-4504-98D6-8AAE67E62C49}" destId="{B930BCA2-07E1-43E4-AD7E-88CA60E5CD6A}" srcOrd="0" destOrd="0" presId="urn:microsoft.com/office/officeart/2005/8/layout/bProcess4"/>
    <dgm:cxn modelId="{1B4F2859-0FA6-44E5-9209-B3A73C940B5A}" type="presOf" srcId="{D9121B5C-2E50-4959-A785-98370F7CA720}" destId="{9CEE1264-7F94-4D4B-9714-838E5BCA775C}" srcOrd="0" destOrd="0" presId="urn:microsoft.com/office/officeart/2005/8/layout/bProcess4"/>
    <dgm:cxn modelId="{4A64B083-6575-4B5F-93BB-2F3FD7255FA9}" srcId="{87663225-B884-4DCA-BD4B-12010FACDCCF}" destId="{F393B5BD-7CA4-4504-98D6-8AAE67E62C49}" srcOrd="1" destOrd="0" parTransId="{2F97B9A6-4EFA-43AE-A82B-A044903F65D1}" sibTransId="{C880C465-E784-496C-AB04-14312C551FB3}"/>
    <dgm:cxn modelId="{7696D883-BE8B-46A2-8F85-470C4A3E4139}" type="presOf" srcId="{DC351799-CBB7-471B-A3A2-6DB2A488E199}" destId="{FABA9BEF-1F9F-412D-8AF5-8BABABAFD2B5}" srcOrd="0" destOrd="0" presId="urn:microsoft.com/office/officeart/2005/8/layout/bProcess4"/>
    <dgm:cxn modelId="{6136A395-1350-4F03-AC3B-53854CF4CBF1}" type="presOf" srcId="{277056E8-7654-4404-ADDA-8C2238DD4ED2}" destId="{2309F298-A988-49EF-B899-54B9D89AF4B7}" srcOrd="0" destOrd="0" presId="urn:microsoft.com/office/officeart/2005/8/layout/bProcess4"/>
    <dgm:cxn modelId="{581CB9A2-B679-441B-950A-293D427856E5}" srcId="{87663225-B884-4DCA-BD4B-12010FACDCCF}" destId="{B9A410FB-12CA-44FB-BB27-0F0ED5676FE8}" srcOrd="0" destOrd="0" parTransId="{01F60A76-E607-47A2-81E6-6AD8CE7E637B}" sibTransId="{4C0AFC22-974E-49D2-9817-BCBF75049D8B}"/>
    <dgm:cxn modelId="{B8F681AD-4D73-4F52-A22C-62F32C9AC6DF}" type="presOf" srcId="{D4BE0B73-4088-493E-A122-A2195D514EB0}" destId="{F23F6419-E4CA-4E2F-921E-658CA5DEFE78}" srcOrd="0" destOrd="0" presId="urn:microsoft.com/office/officeart/2005/8/layout/bProcess4"/>
    <dgm:cxn modelId="{0E6B55B2-D3E9-44F9-AA8E-6E5DBFA897C3}" type="presOf" srcId="{E36FB265-255C-4D95-BD0C-C3D8D8D13B9C}" destId="{01CD717D-8619-407C-AC14-17B83F5FAFC6}" srcOrd="0" destOrd="0" presId="urn:microsoft.com/office/officeart/2005/8/layout/bProcess4"/>
    <dgm:cxn modelId="{163E0BB4-6BD0-4FC6-9A98-E3E2D8B4F300}" srcId="{87663225-B884-4DCA-BD4B-12010FACDCCF}" destId="{1E174DCF-DB60-4218-ACFC-C24409B81021}" srcOrd="2" destOrd="0" parTransId="{6277461A-99CE-4377-92AF-80B6FF84975C}" sibTransId="{FBB33651-A584-4756-94D0-1C712E1820FF}"/>
    <dgm:cxn modelId="{69E131BF-234A-4963-A744-16F9DBE84B5F}" srcId="{87663225-B884-4DCA-BD4B-12010FACDCCF}" destId="{290D966E-06E0-4BBE-9E37-3B9089C1B033}" srcOrd="3" destOrd="0" parTransId="{E32CE1F8-1CE5-4A21-82AA-7013ECFE4E9C}" sibTransId="{D4BE0B73-4088-493E-A122-A2195D514EB0}"/>
    <dgm:cxn modelId="{D0568DC1-A2E2-4C0E-B0DE-0ED2F274CB43}" type="presOf" srcId="{1B9A4276-3C5F-4167-A849-D0FDB39DC42B}" destId="{B808AEB0-1C9F-4122-8335-44D11F66D954}" srcOrd="0" destOrd="0" presId="urn:microsoft.com/office/officeart/2005/8/layout/bProcess4"/>
    <dgm:cxn modelId="{720CA4C6-AFCC-4445-B404-68DD345A688F}" type="presOf" srcId="{C880C465-E784-496C-AB04-14312C551FB3}" destId="{82398313-14B6-432C-8348-28CBD9556B9A}" srcOrd="0" destOrd="0" presId="urn:microsoft.com/office/officeart/2005/8/layout/bProcess4"/>
    <dgm:cxn modelId="{BB6DB5CD-2869-4B2F-8070-95AED3E6F003}" type="presOf" srcId="{4C0AFC22-974E-49D2-9817-BCBF75049D8B}" destId="{858B0391-2560-46C3-BB5B-EA9DEC845694}" srcOrd="0" destOrd="0" presId="urn:microsoft.com/office/officeart/2005/8/layout/bProcess4"/>
    <dgm:cxn modelId="{C3EECBCF-3BB4-42BD-8735-C18461DF2CBC}" type="presOf" srcId="{B4111E66-A2D3-4D29-80B3-659850B2028F}" destId="{21658E24-F4F7-484B-8727-9BAB2E5B5C10}" srcOrd="0" destOrd="0" presId="urn:microsoft.com/office/officeart/2005/8/layout/bProcess4"/>
    <dgm:cxn modelId="{60CEF7D4-06E8-4705-B8CA-04C289A1DBBD}" srcId="{87663225-B884-4DCA-BD4B-12010FACDCCF}" destId="{DC351799-CBB7-471B-A3A2-6DB2A488E199}" srcOrd="7" destOrd="0" parTransId="{E8232DCD-75B4-46E3-8011-714ED6B19927}" sibTransId="{E36FB265-255C-4D95-BD0C-C3D8D8D13B9C}"/>
    <dgm:cxn modelId="{656ACAD6-F737-4DDC-85C2-47F504E79BCA}" type="presOf" srcId="{9DCB2411-E4AF-4A2C-87D0-3F726942F620}" destId="{FB874E39-6EE7-4971-B690-BD392C84A7C9}" srcOrd="0" destOrd="0" presId="urn:microsoft.com/office/officeart/2005/8/layout/bProcess4"/>
    <dgm:cxn modelId="{31FA47D7-9D9C-4E17-9D1F-3D4C6C74F7DB}" srcId="{87663225-B884-4DCA-BD4B-12010FACDCCF}" destId="{B4111E66-A2D3-4D29-80B3-659850B2028F}" srcOrd="5" destOrd="0" parTransId="{6A2E73FA-D98E-4AC2-9D9B-DE1917E6225D}" sibTransId="{AF4F3946-5BDD-4369-BDF3-30E4680CB565}"/>
    <dgm:cxn modelId="{317349D8-0083-43D4-8F0D-2CEB838F36B0}" srcId="{87663225-B884-4DCA-BD4B-12010FACDCCF}" destId="{ABFFB342-8F45-4370-9369-9EE53BD0FBB9}" srcOrd="4" destOrd="0" parTransId="{A4AAE030-47AC-456F-A689-E59C04AAA72F}" sibTransId="{1B9A4276-3C5F-4167-A849-D0FDB39DC42B}"/>
    <dgm:cxn modelId="{F33EDFDC-C656-4E8D-80E0-148D8AD5B5EF}" type="presOf" srcId="{FBB33651-A584-4756-94D0-1C712E1820FF}" destId="{924F70E7-7C38-4870-9BA3-6A2A5F021475}" srcOrd="0" destOrd="0" presId="urn:microsoft.com/office/officeart/2005/8/layout/bProcess4"/>
    <dgm:cxn modelId="{746005E9-570F-426A-831A-BE7E7261875E}" type="presParOf" srcId="{BDC31112-0AE7-4EBE-AC00-3DC56D1D5E09}" destId="{56630DE6-D948-46E0-B98D-ABCEA7D8E1E0}" srcOrd="0" destOrd="0" presId="urn:microsoft.com/office/officeart/2005/8/layout/bProcess4"/>
    <dgm:cxn modelId="{06FA5140-A392-4FDE-9264-59118D59221C}" type="presParOf" srcId="{56630DE6-D948-46E0-B98D-ABCEA7D8E1E0}" destId="{4C32D3E2-E86F-41E7-AB0E-670666C99972}" srcOrd="0" destOrd="0" presId="urn:microsoft.com/office/officeart/2005/8/layout/bProcess4"/>
    <dgm:cxn modelId="{6B4B2E80-BB3F-476A-9C02-DBC47014F7B3}" type="presParOf" srcId="{56630DE6-D948-46E0-B98D-ABCEA7D8E1E0}" destId="{AD42EF0B-269F-43E7-A457-3E4DA6693AF5}" srcOrd="1" destOrd="0" presId="urn:microsoft.com/office/officeart/2005/8/layout/bProcess4"/>
    <dgm:cxn modelId="{D5C83D61-DA5A-4182-89E4-20DAC63A55C8}" type="presParOf" srcId="{BDC31112-0AE7-4EBE-AC00-3DC56D1D5E09}" destId="{858B0391-2560-46C3-BB5B-EA9DEC845694}" srcOrd="1" destOrd="0" presId="urn:microsoft.com/office/officeart/2005/8/layout/bProcess4"/>
    <dgm:cxn modelId="{DD61F8CB-F60F-47B3-8653-C4F132DE659B}" type="presParOf" srcId="{BDC31112-0AE7-4EBE-AC00-3DC56D1D5E09}" destId="{1D94C628-8A0E-4459-8135-4D8244727B7C}" srcOrd="2" destOrd="0" presId="urn:microsoft.com/office/officeart/2005/8/layout/bProcess4"/>
    <dgm:cxn modelId="{E4E5809C-E544-4741-8F90-B5F0472BC57D}" type="presParOf" srcId="{1D94C628-8A0E-4459-8135-4D8244727B7C}" destId="{12A7EDE5-95A0-4167-A911-25C536D66717}" srcOrd="0" destOrd="0" presId="urn:microsoft.com/office/officeart/2005/8/layout/bProcess4"/>
    <dgm:cxn modelId="{679D4318-FC20-4401-9D99-67D5924E04B9}" type="presParOf" srcId="{1D94C628-8A0E-4459-8135-4D8244727B7C}" destId="{B930BCA2-07E1-43E4-AD7E-88CA60E5CD6A}" srcOrd="1" destOrd="0" presId="urn:microsoft.com/office/officeart/2005/8/layout/bProcess4"/>
    <dgm:cxn modelId="{0D9E59E9-51DC-47E3-923A-C7F7FF544978}" type="presParOf" srcId="{BDC31112-0AE7-4EBE-AC00-3DC56D1D5E09}" destId="{82398313-14B6-432C-8348-28CBD9556B9A}" srcOrd="3" destOrd="0" presId="urn:microsoft.com/office/officeart/2005/8/layout/bProcess4"/>
    <dgm:cxn modelId="{0DA640B3-340E-41DD-B117-1593ECC7ACAA}" type="presParOf" srcId="{BDC31112-0AE7-4EBE-AC00-3DC56D1D5E09}" destId="{8EBC6EF6-B8B7-4DB6-B944-AEB0E53FC036}" srcOrd="4" destOrd="0" presId="urn:microsoft.com/office/officeart/2005/8/layout/bProcess4"/>
    <dgm:cxn modelId="{3616E020-7DA0-4952-BF84-2BBE3A46A594}" type="presParOf" srcId="{8EBC6EF6-B8B7-4DB6-B944-AEB0E53FC036}" destId="{A662FF54-C2DD-428A-A4F7-9F92CEB02EA7}" srcOrd="0" destOrd="0" presId="urn:microsoft.com/office/officeart/2005/8/layout/bProcess4"/>
    <dgm:cxn modelId="{1F33AF90-FD45-4E07-B04B-FB8AABE22AD1}" type="presParOf" srcId="{8EBC6EF6-B8B7-4DB6-B944-AEB0E53FC036}" destId="{C08AC164-C7C4-43CF-BA3B-C45DE055323A}" srcOrd="1" destOrd="0" presId="urn:microsoft.com/office/officeart/2005/8/layout/bProcess4"/>
    <dgm:cxn modelId="{A0788CB7-19D4-4F05-9EE5-E6D122A2993C}" type="presParOf" srcId="{BDC31112-0AE7-4EBE-AC00-3DC56D1D5E09}" destId="{924F70E7-7C38-4870-9BA3-6A2A5F021475}" srcOrd="5" destOrd="0" presId="urn:microsoft.com/office/officeart/2005/8/layout/bProcess4"/>
    <dgm:cxn modelId="{5B6454EF-85D9-47DB-9374-CACE8DB25FC8}" type="presParOf" srcId="{BDC31112-0AE7-4EBE-AC00-3DC56D1D5E09}" destId="{719DAC5A-19EC-448F-AA15-4117E75EC3C1}" srcOrd="6" destOrd="0" presId="urn:microsoft.com/office/officeart/2005/8/layout/bProcess4"/>
    <dgm:cxn modelId="{0B5C53B2-EC1E-40EE-A2F6-9FFCC17965B6}" type="presParOf" srcId="{719DAC5A-19EC-448F-AA15-4117E75EC3C1}" destId="{9E57C57E-36AC-46C2-8626-24C2AAE72439}" srcOrd="0" destOrd="0" presId="urn:microsoft.com/office/officeart/2005/8/layout/bProcess4"/>
    <dgm:cxn modelId="{1954D376-5C9D-4E49-A944-89F3E1851549}" type="presParOf" srcId="{719DAC5A-19EC-448F-AA15-4117E75EC3C1}" destId="{5C3B6218-6243-43EC-A276-63EA2BF4F23D}" srcOrd="1" destOrd="0" presId="urn:microsoft.com/office/officeart/2005/8/layout/bProcess4"/>
    <dgm:cxn modelId="{95EFA667-530C-4E9F-9B8C-A8DC254AF64F}" type="presParOf" srcId="{BDC31112-0AE7-4EBE-AC00-3DC56D1D5E09}" destId="{F23F6419-E4CA-4E2F-921E-658CA5DEFE78}" srcOrd="7" destOrd="0" presId="urn:microsoft.com/office/officeart/2005/8/layout/bProcess4"/>
    <dgm:cxn modelId="{2F04BDC9-33B9-4A6D-B723-076C5585AA1A}" type="presParOf" srcId="{BDC31112-0AE7-4EBE-AC00-3DC56D1D5E09}" destId="{9BF6E313-A5AA-42A3-98C8-1D925BC50442}" srcOrd="8" destOrd="0" presId="urn:microsoft.com/office/officeart/2005/8/layout/bProcess4"/>
    <dgm:cxn modelId="{B50B79EE-270C-4BBC-872D-4C63DE125690}" type="presParOf" srcId="{9BF6E313-A5AA-42A3-98C8-1D925BC50442}" destId="{3D65D523-28BE-45F0-A17A-77532BB803A5}" srcOrd="0" destOrd="0" presId="urn:microsoft.com/office/officeart/2005/8/layout/bProcess4"/>
    <dgm:cxn modelId="{65A9B35D-6C86-434E-8D8C-58D62D47DEC8}" type="presParOf" srcId="{9BF6E313-A5AA-42A3-98C8-1D925BC50442}" destId="{BFD48D6C-7712-4DDA-9816-38A1E3D6A81D}" srcOrd="1" destOrd="0" presId="urn:microsoft.com/office/officeart/2005/8/layout/bProcess4"/>
    <dgm:cxn modelId="{70C562FB-31C0-4A8A-A31F-CA9FDBD937CC}" type="presParOf" srcId="{BDC31112-0AE7-4EBE-AC00-3DC56D1D5E09}" destId="{B808AEB0-1C9F-4122-8335-44D11F66D954}" srcOrd="9" destOrd="0" presId="urn:microsoft.com/office/officeart/2005/8/layout/bProcess4"/>
    <dgm:cxn modelId="{7F639400-EA02-49E8-8274-6CCC5E1913D7}" type="presParOf" srcId="{BDC31112-0AE7-4EBE-AC00-3DC56D1D5E09}" destId="{3246ED81-C4F8-463F-B65A-75464C046D1F}" srcOrd="10" destOrd="0" presId="urn:microsoft.com/office/officeart/2005/8/layout/bProcess4"/>
    <dgm:cxn modelId="{74971A73-EBD8-403B-8C16-0C9E126CC8B4}" type="presParOf" srcId="{3246ED81-C4F8-463F-B65A-75464C046D1F}" destId="{8CEB8C56-A081-4D63-BD62-6DFDA1222450}" srcOrd="0" destOrd="0" presId="urn:microsoft.com/office/officeart/2005/8/layout/bProcess4"/>
    <dgm:cxn modelId="{C637F64C-049F-4EA3-BD62-C12EBB4AA9F2}" type="presParOf" srcId="{3246ED81-C4F8-463F-B65A-75464C046D1F}" destId="{21658E24-F4F7-484B-8727-9BAB2E5B5C10}" srcOrd="1" destOrd="0" presId="urn:microsoft.com/office/officeart/2005/8/layout/bProcess4"/>
    <dgm:cxn modelId="{C75CF1E0-EA5A-41D1-98B5-ABF9680B7C48}" type="presParOf" srcId="{BDC31112-0AE7-4EBE-AC00-3DC56D1D5E09}" destId="{58FA2936-03E7-4EB7-A2EB-C952EA4870AD}" srcOrd="11" destOrd="0" presId="urn:microsoft.com/office/officeart/2005/8/layout/bProcess4"/>
    <dgm:cxn modelId="{CB0AE8B2-3C1A-4CCF-98FB-973C4C2A3E8F}" type="presParOf" srcId="{BDC31112-0AE7-4EBE-AC00-3DC56D1D5E09}" destId="{B4CF930C-6A37-4441-90D5-2D15654A2C0C}" srcOrd="12" destOrd="0" presId="urn:microsoft.com/office/officeart/2005/8/layout/bProcess4"/>
    <dgm:cxn modelId="{DA5EA675-A5F3-475C-93BD-DA51E1D68D05}" type="presParOf" srcId="{B4CF930C-6A37-4441-90D5-2D15654A2C0C}" destId="{5F30FA45-7A3E-4397-8218-D2680D1B2449}" srcOrd="0" destOrd="0" presId="urn:microsoft.com/office/officeart/2005/8/layout/bProcess4"/>
    <dgm:cxn modelId="{70F16B5F-83E5-4DC5-B9E6-2B69DA4226E1}" type="presParOf" srcId="{B4CF930C-6A37-4441-90D5-2D15654A2C0C}" destId="{2309F298-A988-49EF-B899-54B9D89AF4B7}" srcOrd="1" destOrd="0" presId="urn:microsoft.com/office/officeart/2005/8/layout/bProcess4"/>
    <dgm:cxn modelId="{075E3F28-D3F9-454B-BD6C-2C2BC9DAC508}" type="presParOf" srcId="{BDC31112-0AE7-4EBE-AC00-3DC56D1D5E09}" destId="{FB874E39-6EE7-4971-B690-BD392C84A7C9}" srcOrd="13" destOrd="0" presId="urn:microsoft.com/office/officeart/2005/8/layout/bProcess4"/>
    <dgm:cxn modelId="{C98A734F-59DE-4C15-9A86-6455B0345608}" type="presParOf" srcId="{BDC31112-0AE7-4EBE-AC00-3DC56D1D5E09}" destId="{C1DEFF22-41F6-4A38-BE9A-BC8310DB6B19}" srcOrd="14" destOrd="0" presId="urn:microsoft.com/office/officeart/2005/8/layout/bProcess4"/>
    <dgm:cxn modelId="{43727344-6908-4813-9E69-76D3B53596A8}" type="presParOf" srcId="{C1DEFF22-41F6-4A38-BE9A-BC8310DB6B19}" destId="{55E4AC84-26E2-4590-ABDE-F9AA6CFC9CDD}" srcOrd="0" destOrd="0" presId="urn:microsoft.com/office/officeart/2005/8/layout/bProcess4"/>
    <dgm:cxn modelId="{A1AF566C-09E3-4402-8448-7B919D965F41}" type="presParOf" srcId="{C1DEFF22-41F6-4A38-BE9A-BC8310DB6B19}" destId="{FABA9BEF-1F9F-412D-8AF5-8BABABAFD2B5}" srcOrd="1" destOrd="0" presId="urn:microsoft.com/office/officeart/2005/8/layout/bProcess4"/>
    <dgm:cxn modelId="{78918474-F51C-46B7-A35F-34CF7A97A1A9}" type="presParOf" srcId="{BDC31112-0AE7-4EBE-AC00-3DC56D1D5E09}" destId="{01CD717D-8619-407C-AC14-17B83F5FAFC6}" srcOrd="15" destOrd="0" presId="urn:microsoft.com/office/officeart/2005/8/layout/bProcess4"/>
    <dgm:cxn modelId="{BA3857B5-1323-44BB-BDA6-2477CDA979F5}" type="presParOf" srcId="{BDC31112-0AE7-4EBE-AC00-3DC56D1D5E09}" destId="{8E5FE4DD-5DD1-4A57-8966-7B8041E54DEF}" srcOrd="16" destOrd="0" presId="urn:microsoft.com/office/officeart/2005/8/layout/bProcess4"/>
    <dgm:cxn modelId="{6F54BFE4-FF96-4415-B696-37FEA40CECEA}" type="presParOf" srcId="{8E5FE4DD-5DD1-4A57-8966-7B8041E54DEF}" destId="{B650A7D7-22FC-4FFC-B511-1C87AEE8194E}" srcOrd="0" destOrd="0" presId="urn:microsoft.com/office/officeart/2005/8/layout/bProcess4"/>
    <dgm:cxn modelId="{50BD4CC9-A744-43E5-A7F9-CE3ADD3844C2}" type="presParOf" srcId="{8E5FE4DD-5DD1-4A57-8966-7B8041E54DEF}" destId="{9CEE1264-7F94-4D4B-9714-838E5BCA775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5660E-8F27-4B43-AF99-72C0404F6D65}">
      <dsp:nvSpPr>
        <dsp:cNvPr id="0" name=""/>
        <dsp:cNvSpPr/>
      </dsp:nvSpPr>
      <dsp:spPr>
        <a:xfrm>
          <a:off x="2011627" y="473979"/>
          <a:ext cx="3656499" cy="3656499"/>
        </a:xfrm>
        <a:prstGeom prst="blockArc">
          <a:avLst>
            <a:gd name="adj1" fmla="val 10654365"/>
            <a:gd name="adj2" fmla="val 17204070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888B1-CBBB-475B-BB1B-EDE913B3E730}">
      <dsp:nvSpPr>
        <dsp:cNvPr id="0" name=""/>
        <dsp:cNvSpPr/>
      </dsp:nvSpPr>
      <dsp:spPr>
        <a:xfrm>
          <a:off x="2013085" y="572373"/>
          <a:ext cx="3656499" cy="3656499"/>
        </a:xfrm>
        <a:prstGeom prst="blockArc">
          <a:avLst>
            <a:gd name="adj1" fmla="val 4286498"/>
            <a:gd name="adj2" fmla="val 10843816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CF987-D7A1-4890-95A9-80D2D7B81149}">
      <dsp:nvSpPr>
        <dsp:cNvPr id="0" name=""/>
        <dsp:cNvSpPr/>
      </dsp:nvSpPr>
      <dsp:spPr>
        <a:xfrm>
          <a:off x="3027368" y="536069"/>
          <a:ext cx="3656499" cy="3656499"/>
        </a:xfrm>
        <a:prstGeom prst="blockArc">
          <a:avLst>
            <a:gd name="adj1" fmla="val 26070"/>
            <a:gd name="adj2" fmla="val 6267512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1CBCB-E37B-480F-9349-79B3627B488F}">
      <dsp:nvSpPr>
        <dsp:cNvPr id="0" name=""/>
        <dsp:cNvSpPr/>
      </dsp:nvSpPr>
      <dsp:spPr>
        <a:xfrm>
          <a:off x="3054522" y="477331"/>
          <a:ext cx="3656499" cy="3656499"/>
        </a:xfrm>
        <a:prstGeom prst="blockArc">
          <a:avLst>
            <a:gd name="adj1" fmla="val 15218587"/>
            <a:gd name="adj2" fmla="val 139177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257D4-8D53-4DB5-8A37-FB520179550A}">
      <dsp:nvSpPr>
        <dsp:cNvPr id="0" name=""/>
        <dsp:cNvSpPr/>
      </dsp:nvSpPr>
      <dsp:spPr>
        <a:xfrm>
          <a:off x="3155321" y="1506830"/>
          <a:ext cx="2351258" cy="156083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TRANSPARANSI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AKUNTABILITAS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KEBERLANJUTAN KEMANDIRIAN ORGANISASI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499655" y="1735409"/>
        <a:ext cx="1662590" cy="1103676"/>
      </dsp:txXfrm>
    </dsp:sp>
    <dsp:sp modelId="{FB3A7A0C-A2F4-42E4-B6D6-1A9094FEB8CB}">
      <dsp:nvSpPr>
        <dsp:cNvPr id="0" name=""/>
        <dsp:cNvSpPr/>
      </dsp:nvSpPr>
      <dsp:spPr>
        <a:xfrm>
          <a:off x="3474746" y="178534"/>
          <a:ext cx="1758699" cy="826919"/>
        </a:xfrm>
        <a:prstGeom prst="ellipse">
          <a:avLst/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PERENCANAAN</a:t>
          </a:r>
        </a:p>
      </dsp:txBody>
      <dsp:txXfrm>
        <a:off x="3732302" y="299633"/>
        <a:ext cx="1243587" cy="584721"/>
      </dsp:txXfrm>
    </dsp:sp>
    <dsp:sp modelId="{616ECB82-5CDE-4851-BBFB-19C412B24C39}">
      <dsp:nvSpPr>
        <dsp:cNvPr id="0" name=""/>
        <dsp:cNvSpPr/>
      </dsp:nvSpPr>
      <dsp:spPr>
        <a:xfrm>
          <a:off x="5597202" y="1921314"/>
          <a:ext cx="2088466" cy="91309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</a:t>
          </a:r>
          <a:r>
            <a:rPr lang="en-US" sz="1200" kern="1200" dirty="0">
              <a:solidFill>
                <a:schemeClr val="tx1"/>
              </a:solidFill>
            </a:rPr>
            <a:t>PENGELOLAAN KEUANGAN</a:t>
          </a:r>
        </a:p>
      </dsp:txBody>
      <dsp:txXfrm>
        <a:off x="5903051" y="2055034"/>
        <a:ext cx="1476768" cy="645656"/>
      </dsp:txXfrm>
    </dsp:sp>
    <dsp:sp modelId="{9D889EE2-BAB9-400C-B2D6-331AB27852D0}">
      <dsp:nvSpPr>
        <dsp:cNvPr id="0" name=""/>
        <dsp:cNvSpPr/>
      </dsp:nvSpPr>
      <dsp:spPr>
        <a:xfrm>
          <a:off x="3357456" y="3683586"/>
          <a:ext cx="2104536" cy="820079"/>
        </a:xfrm>
        <a:prstGeom prst="ellipse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PELAPORAN </a:t>
          </a:r>
        </a:p>
      </dsp:txBody>
      <dsp:txXfrm>
        <a:off x="3665658" y="3803684"/>
        <a:ext cx="1488132" cy="579883"/>
      </dsp:txXfrm>
    </dsp:sp>
    <dsp:sp modelId="{8740EA72-FCA2-4036-996A-47B116C5C876}">
      <dsp:nvSpPr>
        <dsp:cNvPr id="0" name=""/>
        <dsp:cNvSpPr/>
      </dsp:nvSpPr>
      <dsp:spPr>
        <a:xfrm>
          <a:off x="1112336" y="1819721"/>
          <a:ext cx="1886551" cy="111628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PENGAWASAN</a:t>
          </a:r>
        </a:p>
      </dsp:txBody>
      <dsp:txXfrm>
        <a:off x="1388615" y="1983197"/>
        <a:ext cx="1333993" cy="789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B0391-2560-46C3-BB5B-EA9DEC845694}">
      <dsp:nvSpPr>
        <dsp:cNvPr id="0" name=""/>
        <dsp:cNvSpPr/>
      </dsp:nvSpPr>
      <dsp:spPr>
        <a:xfrm rot="5400000">
          <a:off x="515709" y="1103296"/>
          <a:ext cx="186082" cy="4572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42EF0B-269F-43E7-A457-3E4DA6693AF5}">
      <dsp:nvSpPr>
        <dsp:cNvPr id="0" name=""/>
        <dsp:cNvSpPr/>
      </dsp:nvSpPr>
      <dsp:spPr>
        <a:xfrm>
          <a:off x="173271" y="1448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 </a:t>
          </a:r>
          <a:r>
            <a:rPr lang="en-US" sz="1800" b="1" kern="1200" dirty="0"/>
            <a:t>Menyusun </a:t>
          </a:r>
          <a:r>
            <a:rPr lang="en-US" sz="1800" b="1" kern="1200" dirty="0" err="1"/>
            <a:t>Anggaran</a:t>
          </a:r>
          <a:endParaRPr lang="en-US" sz="1800" b="1" kern="1200" dirty="0"/>
        </a:p>
      </dsp:txBody>
      <dsp:txXfrm>
        <a:off x="211121" y="39298"/>
        <a:ext cx="2078140" cy="1216604"/>
      </dsp:txXfrm>
    </dsp:sp>
    <dsp:sp modelId="{82398313-14B6-432C-8348-28CBD9556B9A}">
      <dsp:nvSpPr>
        <dsp:cNvPr id="0" name=""/>
        <dsp:cNvSpPr/>
      </dsp:nvSpPr>
      <dsp:spPr>
        <a:xfrm rot="5400000" flipH="1" flipV="1">
          <a:off x="1359841" y="3916169"/>
          <a:ext cx="212725" cy="93788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30BCA2-07E1-43E4-AD7E-88CA60E5CD6A}">
      <dsp:nvSpPr>
        <dsp:cNvPr id="0" name=""/>
        <dsp:cNvSpPr/>
      </dsp:nvSpPr>
      <dsp:spPr>
        <a:xfrm>
          <a:off x="173271" y="161682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</a:t>
          </a:r>
          <a:r>
            <a:rPr lang="en-US" sz="1800" b="1" kern="1200" dirty="0" err="1"/>
            <a:t>Membuat</a:t>
          </a:r>
          <a:r>
            <a:rPr lang="en-US" sz="1800" b="1" kern="1200" dirty="0"/>
            <a:t> Kode </a:t>
          </a:r>
          <a:r>
            <a:rPr lang="en-US" sz="1800" b="1" kern="1200" dirty="0" err="1"/>
            <a:t>Perkiraan</a:t>
          </a:r>
          <a:r>
            <a:rPr lang="en-US" sz="1800" b="1" kern="1200" dirty="0"/>
            <a:t> / </a:t>
          </a:r>
          <a:r>
            <a:rPr lang="en-US" sz="1800" b="1" kern="1200" dirty="0" err="1"/>
            <a:t>Akun</a:t>
          </a:r>
          <a:r>
            <a:rPr lang="en-US" sz="1800" b="1" kern="1200" dirty="0"/>
            <a:t> </a:t>
          </a:r>
          <a:r>
            <a:rPr lang="en-US" sz="1800" b="0" i="1" kern="1200" dirty="0"/>
            <a:t>(5 </a:t>
          </a:r>
          <a:r>
            <a:rPr lang="en-US" sz="1800" b="0" i="1" kern="1200" dirty="0" err="1"/>
            <a:t>kelompok</a:t>
          </a:r>
          <a:r>
            <a:rPr lang="en-US" sz="1800" b="0" i="1" kern="1200" dirty="0"/>
            <a:t> </a:t>
          </a:r>
          <a:r>
            <a:rPr lang="en-US" sz="1800" b="0" i="1" kern="1200" dirty="0" err="1"/>
            <a:t>dasar</a:t>
          </a:r>
          <a:r>
            <a:rPr lang="en-US" sz="1800" b="0" i="1" kern="1200" dirty="0"/>
            <a:t>)</a:t>
          </a:r>
        </a:p>
      </dsp:txBody>
      <dsp:txXfrm>
        <a:off x="211121" y="1654679"/>
        <a:ext cx="2078140" cy="1216604"/>
      </dsp:txXfrm>
    </dsp:sp>
    <dsp:sp modelId="{924F70E7-7C38-4870-9BA3-6A2A5F021475}">
      <dsp:nvSpPr>
        <dsp:cNvPr id="0" name=""/>
        <dsp:cNvSpPr/>
      </dsp:nvSpPr>
      <dsp:spPr>
        <a:xfrm flipH="1">
          <a:off x="1864604" y="3699047"/>
          <a:ext cx="497601" cy="26335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8AC164-C7C4-43CF-BA3B-C45DE055323A}">
      <dsp:nvSpPr>
        <dsp:cNvPr id="0" name=""/>
        <dsp:cNvSpPr/>
      </dsp:nvSpPr>
      <dsp:spPr>
        <a:xfrm>
          <a:off x="173271" y="323220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</a:t>
          </a:r>
          <a:r>
            <a:rPr lang="en-US" sz="1800" b="1" kern="1200" dirty="0" err="1"/>
            <a:t>Buku</a:t>
          </a:r>
          <a:r>
            <a:rPr lang="en-US" sz="1800" b="1" kern="1200" dirty="0"/>
            <a:t> Kas dan </a:t>
          </a:r>
          <a:r>
            <a:rPr lang="en-US" sz="1800" b="1" kern="1200" dirty="0" err="1"/>
            <a:t>Buku</a:t>
          </a:r>
          <a:r>
            <a:rPr lang="en-US" sz="1800" b="1" kern="1200" dirty="0"/>
            <a:t> Bank </a:t>
          </a:r>
        </a:p>
      </dsp:txBody>
      <dsp:txXfrm>
        <a:off x="211121" y="3270059"/>
        <a:ext cx="2078140" cy="1216604"/>
      </dsp:txXfrm>
    </dsp:sp>
    <dsp:sp modelId="{F23F6419-E4CA-4E2F-921E-658CA5DEFE78}">
      <dsp:nvSpPr>
        <dsp:cNvPr id="0" name=""/>
        <dsp:cNvSpPr/>
      </dsp:nvSpPr>
      <dsp:spPr>
        <a:xfrm rot="16200000">
          <a:off x="3409216" y="2709693"/>
          <a:ext cx="128283" cy="6368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3B6218-6243-43EC-A276-63EA2BF4F23D}">
      <dsp:nvSpPr>
        <dsp:cNvPr id="0" name=""/>
        <dsp:cNvSpPr/>
      </dsp:nvSpPr>
      <dsp:spPr>
        <a:xfrm>
          <a:off x="3037879" y="323220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4. </a:t>
          </a:r>
          <a:r>
            <a:rPr lang="en-US" sz="1800" b="1" kern="1200" dirty="0"/>
            <a:t>Bukti </a:t>
          </a:r>
          <a:r>
            <a:rPr lang="en-US" sz="1800" b="1" kern="1200" dirty="0" err="1"/>
            <a:t>Transaksi</a:t>
          </a:r>
          <a:r>
            <a:rPr lang="en-US" sz="1800" b="1" kern="1200" dirty="0"/>
            <a:t> (</a:t>
          </a:r>
          <a:r>
            <a:rPr lang="en-US" sz="1800" b="1" kern="1200" dirty="0" err="1"/>
            <a:t>Penerimaan</a:t>
          </a:r>
          <a:r>
            <a:rPr lang="en-US" sz="1800" b="1" kern="1200" dirty="0"/>
            <a:t> dan </a:t>
          </a:r>
          <a:r>
            <a:rPr lang="en-US" sz="1800" b="1" kern="1200" dirty="0" err="1"/>
            <a:t>Pengeluaran</a:t>
          </a:r>
          <a:r>
            <a:rPr lang="en-US" sz="1800" b="1" kern="1200" dirty="0"/>
            <a:t>)</a:t>
          </a:r>
        </a:p>
      </dsp:txBody>
      <dsp:txXfrm>
        <a:off x="3075729" y="3270059"/>
        <a:ext cx="2078140" cy="1216604"/>
      </dsp:txXfrm>
    </dsp:sp>
    <dsp:sp modelId="{B808AEB0-1C9F-4122-8335-44D11F66D954}">
      <dsp:nvSpPr>
        <dsp:cNvPr id="0" name=""/>
        <dsp:cNvSpPr/>
      </dsp:nvSpPr>
      <dsp:spPr>
        <a:xfrm rot="5400000" flipH="1">
          <a:off x="3239450" y="115250"/>
          <a:ext cx="115757" cy="41574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D48D6C-7712-4DDA-9816-38A1E3D6A81D}">
      <dsp:nvSpPr>
        <dsp:cNvPr id="0" name=""/>
        <dsp:cNvSpPr/>
      </dsp:nvSpPr>
      <dsp:spPr>
        <a:xfrm>
          <a:off x="3037879" y="161682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5. </a:t>
          </a:r>
          <a:r>
            <a:rPr lang="en-US" sz="1800" b="1" kern="1200" dirty="0" err="1"/>
            <a:t>Dokumen</a:t>
          </a:r>
          <a:r>
            <a:rPr lang="en-US" sz="1800" b="1" kern="1200" dirty="0"/>
            <a:t> </a:t>
          </a:r>
          <a:r>
            <a:rPr lang="en-US" sz="1800" b="1" kern="1200" dirty="0" err="1"/>
            <a:t>Pendukung</a:t>
          </a:r>
          <a:endParaRPr lang="en-US" sz="1800" b="1" kern="1200" dirty="0"/>
        </a:p>
      </dsp:txBody>
      <dsp:txXfrm>
        <a:off x="3075729" y="1654679"/>
        <a:ext cx="2078140" cy="1216604"/>
      </dsp:txXfrm>
    </dsp:sp>
    <dsp:sp modelId="{58FA2936-03E7-4EB7-A2EB-C952EA4870AD}">
      <dsp:nvSpPr>
        <dsp:cNvPr id="0" name=""/>
        <dsp:cNvSpPr/>
      </dsp:nvSpPr>
      <dsp:spPr>
        <a:xfrm flipH="1">
          <a:off x="4724401" y="228601"/>
          <a:ext cx="362522" cy="1797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658E24-F4F7-484B-8727-9BAB2E5B5C10}">
      <dsp:nvSpPr>
        <dsp:cNvPr id="0" name=""/>
        <dsp:cNvSpPr/>
      </dsp:nvSpPr>
      <dsp:spPr>
        <a:xfrm>
          <a:off x="3037879" y="1448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6. </a:t>
          </a:r>
          <a:r>
            <a:rPr lang="en-US" sz="1800" b="1" kern="1200" dirty="0" err="1"/>
            <a:t>Jurnal</a:t>
          </a:r>
          <a:r>
            <a:rPr lang="en-US" sz="1800" b="1" kern="1200" dirty="0"/>
            <a:t> </a:t>
          </a:r>
          <a:r>
            <a:rPr lang="en-US" sz="1800" b="1" kern="1200" dirty="0" err="1"/>
            <a:t>Transaksi</a:t>
          </a:r>
          <a:endParaRPr lang="en-US" sz="1800" b="1" kern="1200" dirty="0"/>
        </a:p>
      </dsp:txBody>
      <dsp:txXfrm>
        <a:off x="3075729" y="39298"/>
        <a:ext cx="2078140" cy="1216604"/>
      </dsp:txXfrm>
    </dsp:sp>
    <dsp:sp modelId="{FB874E39-6EE7-4971-B690-BD392C84A7C9}">
      <dsp:nvSpPr>
        <dsp:cNvPr id="0" name=""/>
        <dsp:cNvSpPr/>
      </dsp:nvSpPr>
      <dsp:spPr>
        <a:xfrm rot="16200000" flipH="1">
          <a:off x="6316727" y="495932"/>
          <a:ext cx="423507" cy="63633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09F298-A988-49EF-B899-54B9D89AF4B7}">
      <dsp:nvSpPr>
        <dsp:cNvPr id="0" name=""/>
        <dsp:cNvSpPr/>
      </dsp:nvSpPr>
      <dsp:spPr>
        <a:xfrm>
          <a:off x="5902487" y="1448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7</a:t>
          </a:r>
          <a:r>
            <a:rPr lang="en-US" sz="1800" b="1" kern="1200" dirty="0"/>
            <a:t>. </a:t>
          </a:r>
          <a:r>
            <a:rPr lang="en-US" sz="1800" b="1" kern="1200" dirty="0" err="1"/>
            <a:t>Buku</a:t>
          </a:r>
          <a:r>
            <a:rPr lang="en-US" sz="1800" b="1" kern="1200" dirty="0"/>
            <a:t> </a:t>
          </a:r>
          <a:r>
            <a:rPr lang="en-US" sz="1800" b="1" kern="1200" dirty="0" err="1"/>
            <a:t>Besar</a:t>
          </a:r>
          <a:endParaRPr lang="en-US" sz="1800" b="1" kern="1200" dirty="0"/>
        </a:p>
      </dsp:txBody>
      <dsp:txXfrm>
        <a:off x="5940337" y="39298"/>
        <a:ext cx="2078140" cy="1216604"/>
      </dsp:txXfrm>
    </dsp:sp>
    <dsp:sp modelId="{01CD717D-8619-407C-AC14-17B83F5FAFC6}">
      <dsp:nvSpPr>
        <dsp:cNvPr id="0" name=""/>
        <dsp:cNvSpPr/>
      </dsp:nvSpPr>
      <dsp:spPr>
        <a:xfrm rot="16200000" flipH="1">
          <a:off x="6263434" y="2651970"/>
          <a:ext cx="149065" cy="17913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BA9BEF-1F9F-412D-8AF5-8BABABAFD2B5}">
      <dsp:nvSpPr>
        <dsp:cNvPr id="0" name=""/>
        <dsp:cNvSpPr/>
      </dsp:nvSpPr>
      <dsp:spPr>
        <a:xfrm>
          <a:off x="5902487" y="161682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8. </a:t>
          </a:r>
          <a:r>
            <a:rPr lang="en-US" sz="1800" b="1" kern="1200" dirty="0" err="1"/>
            <a:t>Rekonsiliasi</a:t>
          </a:r>
          <a:r>
            <a:rPr lang="en-US" sz="1800" b="1" kern="1200" dirty="0"/>
            <a:t> Bank</a:t>
          </a:r>
        </a:p>
      </dsp:txBody>
      <dsp:txXfrm>
        <a:off x="5940337" y="1654679"/>
        <a:ext cx="2078140" cy="1216604"/>
      </dsp:txXfrm>
    </dsp:sp>
    <dsp:sp modelId="{9CEE1264-7F94-4D4B-9714-838E5BCA775C}">
      <dsp:nvSpPr>
        <dsp:cNvPr id="0" name=""/>
        <dsp:cNvSpPr/>
      </dsp:nvSpPr>
      <dsp:spPr>
        <a:xfrm>
          <a:off x="5902487" y="323220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9.</a:t>
          </a:r>
          <a:r>
            <a:rPr lang="en-US" sz="1800" b="1" kern="1200" dirty="0"/>
            <a:t> LAPORAN KEUANGAN</a:t>
          </a:r>
          <a:r>
            <a:rPr lang="en-US" sz="1800" kern="1200" dirty="0"/>
            <a:t> </a:t>
          </a:r>
        </a:p>
      </dsp:txBody>
      <dsp:txXfrm>
        <a:off x="5940337" y="3270059"/>
        <a:ext cx="2078140" cy="1216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AEFFFA63-FFDD-4C03-B30C-12602D12E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6652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04A065-B7EE-4F43-9C86-1CFE7F1A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674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7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0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dulu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6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1F21A-4832-410E-902F-96F8F1D9C960}" type="datetime1">
              <a:rPr lang="en-US"/>
              <a:pPr>
                <a:defRPr/>
              </a:pPr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4A26F-942C-49F1-84FD-8B3F409A3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52F9F-A0BB-486C-AF9A-43D4721D801F}" type="datetime1">
              <a:rPr lang="en-US"/>
              <a:pPr>
                <a:defRPr/>
              </a:pPr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770C-0EC9-4E9F-A91E-13BB5619D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97D3-9A61-4331-9C62-95D493A8EA60}" type="datetime1">
              <a:rPr lang="en-US"/>
              <a:pPr>
                <a:defRPr/>
              </a:pPr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5630-63FE-4D21-B18C-160E4AEFE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59DE-278B-4408-9D98-B7BE91C24EE5}" type="datetime1">
              <a:rPr lang="en-US"/>
              <a:pPr>
                <a:defRPr/>
              </a:pPr>
              <a:t>10/11/2020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597F8-8ECD-4546-9413-2C148F0FF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6F7E-A552-42D9-A07F-1195A018FFD5}" type="datetime1">
              <a:rPr lang="en-US"/>
              <a:pPr>
                <a:defRPr/>
              </a:pPr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0058-25BC-4512-9725-58C75415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A157-9D8E-4176-B0CA-E3628FDF23AB}" type="datetime1">
              <a:rPr lang="en-US"/>
              <a:pPr>
                <a:defRPr/>
              </a:pPr>
              <a:t>10/11/2020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D879-18A4-4EEB-A3D6-B107EF507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5706B-388E-49E6-96CC-C0E82B6E0D2F}" type="datetime1">
              <a:rPr lang="en-US"/>
              <a:pPr>
                <a:defRPr/>
              </a:pPr>
              <a:t>10/11/2020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5682-E91F-42DD-A047-BDC6B15DC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EE3F-E6AE-4F3F-88B7-F0AEE43DAFC1}" type="datetime1">
              <a:rPr lang="en-US"/>
              <a:pPr>
                <a:defRPr/>
              </a:pPr>
              <a:t>10/11/2020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DFB40-7FD2-428B-A7FE-AD5388299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A796-4576-4C61-A34D-EE40454E5759}" type="datetime1">
              <a:rPr lang="en-US"/>
              <a:pPr>
                <a:defRPr/>
              </a:pPr>
              <a:t>10/11/2020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83A5E-2685-454E-B8B8-C3BB40361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68551-5070-4590-9CD1-FC249045C8B0}" type="datetime1">
              <a:rPr lang="en-US"/>
              <a:pPr>
                <a:defRPr/>
              </a:pPr>
              <a:t>10/11/2020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EF725-9DB8-4421-B807-640BDF979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98FD-82F8-4FFB-903F-88C76ACECA33}" type="datetime1">
              <a:rPr lang="en-US"/>
              <a:pPr>
                <a:defRPr/>
              </a:pPr>
              <a:t>10/11/2020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84551-7625-4519-92B4-9808546D1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D1415-F8E8-4D2C-A223-B230E4BB1B21}" type="datetime1">
              <a:rPr lang="en-US"/>
              <a:pPr>
                <a:defRPr/>
              </a:pPr>
              <a:t>10/11/2020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AE376-BB57-43DE-BA10-5520471D5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B46E7F43-328D-4E1E-9FE4-0B8CD9ACD4FE}" type="datetime1">
              <a:rPr lang="en-US"/>
              <a:pPr>
                <a:defRPr/>
              </a:pPr>
              <a:t>10/11/2020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D3FF712-38A2-42C6-8B4F-E49FF12D6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#_Toc321405373"/><Relationship Id="rId13" Type="http://schemas.openxmlformats.org/officeDocument/2006/relationships/hyperlink" Target="#_Toc321405378"/><Relationship Id="rId18" Type="http://schemas.openxmlformats.org/officeDocument/2006/relationships/hyperlink" Target="#_Toc321405383"/><Relationship Id="rId3" Type="http://schemas.openxmlformats.org/officeDocument/2006/relationships/hyperlink" Target="#_Toc321405368"/><Relationship Id="rId21" Type="http://schemas.openxmlformats.org/officeDocument/2006/relationships/hyperlink" Target="#_Toc321405386"/><Relationship Id="rId7" Type="http://schemas.openxmlformats.org/officeDocument/2006/relationships/hyperlink" Target="#_Toc321405372"/><Relationship Id="rId12" Type="http://schemas.openxmlformats.org/officeDocument/2006/relationships/hyperlink" Target="#_Toc321405377"/><Relationship Id="rId17" Type="http://schemas.openxmlformats.org/officeDocument/2006/relationships/hyperlink" Target="#_Toc321405382"/><Relationship Id="rId2" Type="http://schemas.openxmlformats.org/officeDocument/2006/relationships/hyperlink" Target="#_Toc321405367"/><Relationship Id="rId16" Type="http://schemas.openxmlformats.org/officeDocument/2006/relationships/hyperlink" Target="#_Toc321405381"/><Relationship Id="rId20" Type="http://schemas.openxmlformats.org/officeDocument/2006/relationships/hyperlink" Target="#_Toc321405385"/><Relationship Id="rId1" Type="http://schemas.openxmlformats.org/officeDocument/2006/relationships/slideLayout" Target="../slideLayouts/slideLayout2.xml"/><Relationship Id="rId6" Type="http://schemas.openxmlformats.org/officeDocument/2006/relationships/hyperlink" Target="#_Toc321405371"/><Relationship Id="rId11" Type="http://schemas.openxmlformats.org/officeDocument/2006/relationships/hyperlink" Target="#_Toc321405376"/><Relationship Id="rId5" Type="http://schemas.openxmlformats.org/officeDocument/2006/relationships/hyperlink" Target="#_Toc321405370"/><Relationship Id="rId15" Type="http://schemas.openxmlformats.org/officeDocument/2006/relationships/hyperlink" Target="#_Toc321405380"/><Relationship Id="rId10" Type="http://schemas.openxmlformats.org/officeDocument/2006/relationships/hyperlink" Target="#_Toc321405375"/><Relationship Id="rId19" Type="http://schemas.openxmlformats.org/officeDocument/2006/relationships/hyperlink" Target="#_Toc321405384"/><Relationship Id="rId4" Type="http://schemas.openxmlformats.org/officeDocument/2006/relationships/hyperlink" Target="#_Toc321405369"/><Relationship Id="rId9" Type="http://schemas.openxmlformats.org/officeDocument/2006/relationships/hyperlink" Target="#_Toc321405374"/><Relationship Id="rId14" Type="http://schemas.openxmlformats.org/officeDocument/2006/relationships/hyperlink" Target="#_Toc321405379"/><Relationship Id="rId2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#_Toc321405377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876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Modul</a:t>
            </a:r>
            <a:r>
              <a:rPr lang="en-US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 1: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MANAJEMEN KEUANGAN:</a:t>
            </a:r>
          </a:p>
          <a:p>
            <a:pPr marL="457200" indent="-457200" algn="ctr">
              <a:buFont typeface="Wingdings" pitchFamily="2" charset="2"/>
              <a:buChar char="§"/>
              <a:defRPr/>
            </a:pPr>
            <a:r>
              <a:rPr lang="en-US" sz="2800" b="1" dirty="0" err="1">
                <a:latin typeface="Verdana" pitchFamily="34" charset="0"/>
                <a:ea typeface="Verdana" pitchFamily="34" charset="0"/>
              </a:rPr>
              <a:t>Daur</a:t>
            </a:r>
            <a:r>
              <a:rPr lang="en-US" sz="28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</a:rPr>
              <a:t>Manajemen</a:t>
            </a:r>
            <a:r>
              <a:rPr lang="en-US" sz="28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</a:rPr>
              <a:t>Keuangan</a:t>
            </a:r>
            <a:endParaRPr lang="en-US" sz="2800" b="1" dirty="0">
              <a:latin typeface="Verdana" pitchFamily="34" charset="0"/>
              <a:ea typeface="Verdana" pitchFamily="34" charset="0"/>
            </a:endParaRPr>
          </a:p>
          <a:p>
            <a:pPr marL="457200" indent="-457200" algn="ctr">
              <a:buFont typeface="Wingdings" pitchFamily="2" charset="2"/>
              <a:buChar char="§"/>
              <a:defRPr/>
            </a:pPr>
            <a:r>
              <a:rPr lang="en-US" sz="2800" b="1" dirty="0" err="1">
                <a:latin typeface="Verdana" pitchFamily="34" charset="0"/>
                <a:ea typeface="Verdana" pitchFamily="34" charset="0"/>
              </a:rPr>
              <a:t>Penganggaran</a:t>
            </a:r>
            <a:endParaRPr lang="en-US" sz="2800" b="1" dirty="0">
              <a:latin typeface="Verdana" pitchFamily="34" charset="0"/>
              <a:ea typeface="Verdana" pitchFamily="34" charset="0"/>
            </a:endParaRPr>
          </a:p>
          <a:p>
            <a:pPr marL="457200" indent="-457200" algn="ctr">
              <a:buFont typeface="Wingdings" pitchFamily="2" charset="2"/>
              <a:buChar char="§"/>
              <a:defRPr/>
            </a:pPr>
            <a:r>
              <a:rPr lang="en-US" sz="2800" b="1" dirty="0" err="1">
                <a:latin typeface="Verdana" pitchFamily="34" charset="0"/>
                <a:ea typeface="Verdana" pitchFamily="34" charset="0"/>
              </a:rPr>
              <a:t>Sistem</a:t>
            </a:r>
            <a:r>
              <a:rPr lang="en-US" sz="28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</a:rPr>
              <a:t>Akutansi</a:t>
            </a:r>
            <a:r>
              <a:rPr lang="en-US" sz="2800" b="1" dirty="0">
                <a:latin typeface="Verdana" pitchFamily="34" charset="0"/>
                <a:ea typeface="Verdana" pitchFamily="34" charset="0"/>
              </a:rPr>
              <a:t> </a:t>
            </a:r>
          </a:p>
          <a:p>
            <a:pPr lvl="3">
              <a:buFont typeface="Wingdings" pitchFamily="2" charset="2"/>
              <a:buNone/>
              <a:defRPr/>
            </a:pPr>
            <a:endParaRPr lang="en-US" sz="28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  <p:pic>
        <p:nvPicPr>
          <p:cNvPr id="1030" name="Picture 6" descr="http://3.bp.blogspot.com/-MxRNmyQshEQ/USgVFqC_i7I/AAAAAAAACfY/XHc7SrE9E_o/s1600/keuangan+bisn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37778"/>
            <a:ext cx="4343400" cy="29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371600" y="0"/>
            <a:ext cx="6629400" cy="9906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AZAS POKOK PENYUSUNAN </a:t>
            </a:r>
          </a:p>
          <a:p>
            <a:pPr algn="ctr"/>
            <a:r>
              <a:rPr lang="en-US" altLang="en-US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ANGGARAN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52400" y="1164134"/>
            <a:ext cx="8915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400" b="1" i="1" dirty="0" err="1">
                <a:latin typeface="Verdana" pitchFamily="34" charset="0"/>
                <a:ea typeface="Verdana" pitchFamily="34" charset="0"/>
              </a:rPr>
              <a:t>Materialitas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,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makin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tinggi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biayanya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makin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besar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perhatian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yang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harus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diberikan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400" b="1" i="1" dirty="0" err="1">
                <a:latin typeface="Verdana" pitchFamily="34" charset="0"/>
                <a:ea typeface="Verdana" pitchFamily="34" charset="0"/>
              </a:rPr>
              <a:t>Koordinasi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,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membutuhkan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koordinasi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dan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partisipasi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pimpinan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dan unit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kerja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pelaksana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program.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400" b="1" i="1" dirty="0" err="1">
                <a:latin typeface="Verdana" pitchFamily="34" charset="0"/>
                <a:ea typeface="Verdana" pitchFamily="34" charset="0"/>
              </a:rPr>
              <a:t>Proyeksi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,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mempertimbangkan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kebijakan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rencana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strategis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dan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situasi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ang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terjadi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saat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ini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dan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akan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datang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400" b="1" i="1" dirty="0" err="1">
                <a:latin typeface="Verdana" pitchFamily="34" charset="0"/>
                <a:ea typeface="Verdana" pitchFamily="34" charset="0"/>
              </a:rPr>
              <a:t>Penentuan</a:t>
            </a:r>
            <a:r>
              <a:rPr lang="en-US" altLang="en-US" sz="2400" b="1" i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b="1" i="1" dirty="0" err="1">
                <a:latin typeface="Verdana" pitchFamily="34" charset="0"/>
                <a:ea typeface="Verdana" pitchFamily="34" charset="0"/>
              </a:rPr>
              <a:t>waktu</a:t>
            </a:r>
            <a:r>
              <a:rPr lang="en-US" altLang="en-US" sz="2400" b="1" i="1" dirty="0">
                <a:latin typeface="Verdana" pitchFamily="34" charset="0"/>
                <a:ea typeface="Verdana" pitchFamily="34" charset="0"/>
              </a:rPr>
              <a:t>/</a:t>
            </a:r>
            <a:r>
              <a:rPr lang="en-US" altLang="en-US" sz="2400" b="1" i="1" dirty="0" err="1">
                <a:latin typeface="Verdana" pitchFamily="34" charset="0"/>
                <a:ea typeface="Verdana" pitchFamily="34" charset="0"/>
              </a:rPr>
              <a:t>kalender</a:t>
            </a:r>
            <a:r>
              <a:rPr lang="en-US" altLang="en-US" sz="2400" b="1" i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b="1" i="1" dirty="0" err="1">
                <a:latin typeface="Verdana" pitchFamily="34" charset="0"/>
                <a:ea typeface="Verdana" pitchFamily="34" charset="0"/>
              </a:rPr>
              <a:t>anggaran</a:t>
            </a:r>
            <a:r>
              <a:rPr lang="en-US" altLang="en-US" sz="2400" b="1" i="1" dirty="0">
                <a:latin typeface="Verdana" pitchFamily="34" charset="0"/>
                <a:ea typeface="Verdana" pitchFamily="34" charset="0"/>
              </a:rPr>
              <a:t>,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perlu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ditentukan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secara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jelas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rincian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anggaran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,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perubahan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dan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pelaksanaan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dalam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periode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waktu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tertentu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400" b="1" i="1" dirty="0">
                <a:latin typeface="Verdana" pitchFamily="34" charset="0"/>
                <a:ea typeface="Verdana" pitchFamily="34" charset="0"/>
              </a:rPr>
              <a:t>Format </a:t>
            </a:r>
            <a:r>
              <a:rPr lang="en-US" altLang="en-US" sz="2400" b="1" i="1" dirty="0" err="1">
                <a:latin typeface="Verdana" pitchFamily="34" charset="0"/>
                <a:ea typeface="Verdana" pitchFamily="34" charset="0"/>
              </a:rPr>
              <a:t>anggaran</a:t>
            </a:r>
            <a:r>
              <a:rPr lang="en-US" altLang="en-US" sz="2400" b="1" i="1" dirty="0">
                <a:latin typeface="Verdana" pitchFamily="34" charset="0"/>
                <a:ea typeface="Verdana" pitchFamily="34" charset="0"/>
              </a:rPr>
              <a:t> yang </a:t>
            </a:r>
            <a:r>
              <a:rPr lang="en-US" altLang="en-US" sz="2400" b="1" i="1" dirty="0" err="1">
                <a:latin typeface="Verdana" pitchFamily="34" charset="0"/>
                <a:ea typeface="Verdana" pitchFamily="34" charset="0"/>
              </a:rPr>
              <a:t>ditetapkan</a:t>
            </a:r>
            <a:r>
              <a:rPr lang="en-US" altLang="en-US" sz="2400" b="1" i="1" dirty="0">
                <a:latin typeface="Verdana" pitchFamily="34" charset="0"/>
                <a:ea typeface="Verdana" pitchFamily="34" charset="0"/>
              </a:rPr>
              <a:t>,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untuk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menyajikan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dan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melihat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realisasi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biaya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kegiatan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dibandingkan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dengan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anggarannya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dalam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  <a:ea typeface="Verdana" pitchFamily="34" charset="0"/>
              </a:rPr>
              <a:t>prosentase</a:t>
            </a:r>
            <a:r>
              <a:rPr lang="en-US" altLang="en-US" sz="2400" dirty="0">
                <a:latin typeface="Verdana" pitchFamily="34" charset="0"/>
                <a:ea typeface="Verdana" pitchFamily="34" charset="0"/>
              </a:rPr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6563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05000" y="0"/>
            <a:ext cx="6778625" cy="570237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pPr algn="r"/>
            <a:r>
              <a:rPr lang="en-US" altLang="en-US" sz="20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Contoh</a:t>
            </a:r>
            <a:r>
              <a:rPr lang="en-US" altLang="en-US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anggaran</a:t>
            </a:r>
            <a:r>
              <a:rPr lang="en-US" altLang="en-US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sederhana</a:t>
            </a:r>
            <a:r>
              <a:rPr lang="en-US" altLang="en-US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: </a:t>
            </a:r>
            <a:r>
              <a:rPr lang="en-US" altLang="en-US" sz="1600" b="1" dirty="0" err="1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Serumpun</a:t>
            </a:r>
            <a:r>
              <a:rPr lang="en-US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 Nusantara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403FC6-A5A0-4DAA-ACF1-132500912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15944"/>
              </p:ext>
            </p:extLst>
          </p:nvPr>
        </p:nvGraphicFramePr>
        <p:xfrm>
          <a:off x="304800" y="570237"/>
          <a:ext cx="8378825" cy="6217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6853">
                  <a:extLst>
                    <a:ext uri="{9D8B030D-6E8A-4147-A177-3AD203B41FA5}">
                      <a16:colId xmlns:a16="http://schemas.microsoft.com/office/drawing/2014/main" val="1879949175"/>
                    </a:ext>
                  </a:extLst>
                </a:gridCol>
                <a:gridCol w="4910862">
                  <a:extLst>
                    <a:ext uri="{9D8B030D-6E8A-4147-A177-3AD203B41FA5}">
                      <a16:colId xmlns:a16="http://schemas.microsoft.com/office/drawing/2014/main" val="1781814433"/>
                    </a:ext>
                  </a:extLst>
                </a:gridCol>
                <a:gridCol w="1690163">
                  <a:extLst>
                    <a:ext uri="{9D8B030D-6E8A-4147-A177-3AD203B41FA5}">
                      <a16:colId xmlns:a16="http://schemas.microsoft.com/office/drawing/2014/main" val="2360711065"/>
                    </a:ext>
                  </a:extLst>
                </a:gridCol>
                <a:gridCol w="600947">
                  <a:extLst>
                    <a:ext uri="{9D8B030D-6E8A-4147-A177-3AD203B41FA5}">
                      <a16:colId xmlns:a16="http://schemas.microsoft.com/office/drawing/2014/main" val="2223225212"/>
                    </a:ext>
                  </a:extLst>
                </a:gridCol>
              </a:tblGrid>
              <a:tr h="128106"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en-ID" sz="1000" u="none" strike="noStrike" dirty="0">
                          <a:effectLst/>
                        </a:rPr>
                        <a:t>ANGGARAN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40813"/>
                  </a:ext>
                </a:extLst>
              </a:tr>
              <a:tr h="155848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000" u="none" strike="noStrike" dirty="0">
                          <a:effectLst/>
                        </a:rPr>
                        <a:t>Nama </a:t>
                      </a:r>
                      <a:r>
                        <a:rPr lang="en-ID" sz="1000" u="none" strike="noStrike" dirty="0" err="1">
                          <a:effectLst/>
                        </a:rPr>
                        <a:t>Organisasi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ID" sz="1000" u="none" strike="noStrike">
                          <a:effectLst/>
                        </a:rPr>
                        <a:t>:  YAYASAN SEMBOYA PEREMPUAN NUSANTARA (SERUMPUN NUSANTARA)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073813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000" u="none" strike="noStrike" dirty="0" err="1">
                          <a:effectLst/>
                        </a:rPr>
                        <a:t>Periode</a:t>
                      </a:r>
                      <a:r>
                        <a:rPr lang="en-ID" sz="1000" u="none" strike="noStrike" dirty="0">
                          <a:effectLst/>
                        </a:rPr>
                        <a:t> </a:t>
                      </a:r>
                      <a:r>
                        <a:rPr lang="en-ID" sz="1000" u="none" strike="noStrike" dirty="0" err="1">
                          <a:effectLst/>
                        </a:rPr>
                        <a:t>Anggaran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1000" u="none" strike="noStrike">
                          <a:effectLst/>
                        </a:rPr>
                        <a:t>: Januari - Desember 2020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1306148859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3477410276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000" u="none" strike="noStrike" dirty="0">
                          <a:effectLst/>
                        </a:rPr>
                        <a:t>Kode Budget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000" u="none" strike="noStrike" dirty="0">
                          <a:effectLst/>
                        </a:rPr>
                        <a:t>KETERANGAN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000" u="none" strike="noStrike" dirty="0">
                          <a:effectLst/>
                        </a:rPr>
                        <a:t>  JUMLAH  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1000" u="none" strike="noStrike" dirty="0">
                          <a:effectLst/>
                        </a:rPr>
                        <a:t>%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4276996478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PENERIMAAN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508956250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 dirty="0">
                          <a:effectLst/>
                        </a:rPr>
                        <a:t>1.1.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 err="1">
                          <a:effectLst/>
                        </a:rPr>
                        <a:t>Eksternal</a:t>
                      </a:r>
                      <a:r>
                        <a:rPr lang="en-ID" sz="900" u="none" strike="noStrike" dirty="0">
                          <a:effectLst/>
                        </a:rPr>
                        <a:t> :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3153516110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1.1.1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Donor BOFIC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100,000,000.00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63%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2898402845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1.1.2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Donor FORIS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  60,000,000.00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38%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2416301519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1.1.2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Donor DINSOS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  60,000,000.00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38%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3325796565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 dirty="0">
                          <a:effectLst/>
                        </a:rPr>
                        <a:t>Sub Total 1.1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160,000,000.00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90%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413900445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1.2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Internal :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1504030375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1.2.1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 err="1">
                          <a:effectLst/>
                        </a:rPr>
                        <a:t>Kontribusi</a:t>
                      </a:r>
                      <a:r>
                        <a:rPr lang="en-ID" sz="900" u="none" strike="noStrike" dirty="0">
                          <a:effectLst/>
                        </a:rPr>
                        <a:t> / </a:t>
                      </a:r>
                      <a:r>
                        <a:rPr lang="en-ID" sz="900" u="none" strike="noStrike" dirty="0" err="1">
                          <a:effectLst/>
                        </a:rPr>
                        <a:t>sumbangan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  10,000,000.00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56%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3168426631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1.2.2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Hasil </a:t>
                      </a:r>
                      <a:r>
                        <a:rPr lang="en-ID" sz="900" u="none" strike="noStrike" dirty="0" err="1">
                          <a:effectLst/>
                        </a:rPr>
                        <a:t>usaha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organisasi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    3,000,000.00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17%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2719271986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1.2.3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 err="1">
                          <a:effectLst/>
                        </a:rPr>
                        <a:t>Iuran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anggota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    5,000,000.00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28%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1167181265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 dirty="0">
                          <a:effectLst/>
                        </a:rPr>
                        <a:t>Sub Total 1.2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  18,000,000.00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10%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2054379249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 dirty="0">
                          <a:effectLst/>
                        </a:rPr>
                        <a:t>Total </a:t>
                      </a:r>
                      <a:r>
                        <a:rPr lang="en-ID" sz="900" u="none" strike="noStrike" dirty="0" err="1">
                          <a:effectLst/>
                        </a:rPr>
                        <a:t>Penerimaan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178,000,000.00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100%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4063677403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BIAYA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1610860567"/>
                  </a:ext>
                </a:extLst>
              </a:tr>
              <a:tr h="155848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 dirty="0">
                          <a:effectLst/>
                        </a:rPr>
                        <a:t>2.1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 err="1">
                          <a:effectLst/>
                        </a:rPr>
                        <a:t>Biaya</a:t>
                      </a:r>
                      <a:r>
                        <a:rPr lang="en-ID" sz="900" u="none" strike="noStrike" dirty="0">
                          <a:effectLst/>
                        </a:rPr>
                        <a:t> Program </a:t>
                      </a:r>
                      <a:r>
                        <a:rPr lang="en-ID" sz="900" u="none" strike="noStrike" dirty="0" err="1">
                          <a:effectLst/>
                        </a:rPr>
                        <a:t>Pendampingan</a:t>
                      </a:r>
                      <a:r>
                        <a:rPr lang="en-ID" sz="900" u="none" strike="noStrike" dirty="0">
                          <a:effectLst/>
                        </a:rPr>
                        <a:t> Perempuan Korban </a:t>
                      </a:r>
                      <a:r>
                        <a:rPr lang="en-ID" sz="900" u="none" strike="noStrike" dirty="0" err="1">
                          <a:effectLst/>
                        </a:rPr>
                        <a:t>Kekerasan</a:t>
                      </a:r>
                      <a:r>
                        <a:rPr lang="en-ID" sz="900" u="none" strike="noStrike" dirty="0">
                          <a:effectLst/>
                        </a:rPr>
                        <a:t> dan </a:t>
                      </a:r>
                      <a:r>
                        <a:rPr lang="en-ID" sz="900" u="none" strike="noStrike" dirty="0" err="1">
                          <a:effectLst/>
                        </a:rPr>
                        <a:t>Perdagangan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Manusia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3886693498"/>
                  </a:ext>
                </a:extLst>
              </a:tr>
              <a:tr h="282021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2.1.1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 err="1">
                          <a:effectLst/>
                        </a:rPr>
                        <a:t>Biaya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Kegiatan</a:t>
                      </a:r>
                      <a:r>
                        <a:rPr lang="en-ID" sz="900" u="none" strike="noStrike" dirty="0">
                          <a:effectLst/>
                        </a:rPr>
                        <a:t> 1. </a:t>
                      </a:r>
                      <a:br>
                        <a:rPr lang="en-ID" sz="900" u="none" strike="noStrike" dirty="0">
                          <a:effectLst/>
                        </a:rPr>
                      </a:br>
                      <a:r>
                        <a:rPr lang="en-ID" sz="900" u="none" strike="noStrike" dirty="0" err="1">
                          <a:effectLst/>
                        </a:rPr>
                        <a:t>Pelatihan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konseling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bagi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anggota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tim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  60,000,000.00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60%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3763249321"/>
                  </a:ext>
                </a:extLst>
              </a:tr>
              <a:tr h="282021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2.1.2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 err="1">
                          <a:effectLst/>
                        </a:rPr>
                        <a:t>Biaya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Kegiatan</a:t>
                      </a:r>
                      <a:r>
                        <a:rPr lang="en-ID" sz="900" u="none" strike="noStrike" dirty="0">
                          <a:effectLst/>
                        </a:rPr>
                        <a:t> 2</a:t>
                      </a:r>
                      <a:br>
                        <a:rPr lang="en-ID" sz="900" u="none" strike="noStrike" dirty="0">
                          <a:effectLst/>
                        </a:rPr>
                      </a:br>
                      <a:r>
                        <a:rPr lang="en-ID" sz="900" u="none" strike="noStrike" dirty="0" err="1">
                          <a:effectLst/>
                        </a:rPr>
                        <a:t>Pembuatan</a:t>
                      </a:r>
                      <a:r>
                        <a:rPr lang="en-ID" sz="900" u="none" strike="noStrike" dirty="0">
                          <a:effectLst/>
                        </a:rPr>
                        <a:t> SOP </a:t>
                      </a:r>
                      <a:r>
                        <a:rPr lang="en-ID" sz="900" u="none" strike="noStrike" dirty="0" err="1">
                          <a:effectLst/>
                        </a:rPr>
                        <a:t>penanganan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kasus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  25,000,000.00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25%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808449718"/>
                  </a:ext>
                </a:extLst>
              </a:tr>
              <a:tr h="282021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2.1.3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 err="1">
                          <a:effectLst/>
                        </a:rPr>
                        <a:t>Biaya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Manajemen</a:t>
                      </a:r>
                      <a:r>
                        <a:rPr lang="en-ID" sz="900" u="none" strike="noStrike" dirty="0">
                          <a:effectLst/>
                        </a:rPr>
                        <a:t> Program </a:t>
                      </a:r>
                      <a:r>
                        <a:rPr lang="en-ID" sz="900" u="none" strike="noStrike" dirty="0" err="1">
                          <a:effectLst/>
                        </a:rPr>
                        <a:t>Pendampingan</a:t>
                      </a:r>
                      <a:r>
                        <a:rPr lang="en-ID" sz="900" u="none" strike="noStrike" dirty="0">
                          <a:effectLst/>
                        </a:rPr>
                        <a:t> Perempuan Korban </a:t>
                      </a:r>
                      <a:r>
                        <a:rPr lang="en-ID" sz="900" u="none" strike="noStrike" dirty="0" err="1">
                          <a:effectLst/>
                        </a:rPr>
                        <a:t>Kekerasan</a:t>
                      </a:r>
                      <a:r>
                        <a:rPr lang="en-ID" sz="900" u="none" strike="noStrike" dirty="0">
                          <a:effectLst/>
                        </a:rPr>
                        <a:t> dan </a:t>
                      </a:r>
                      <a:r>
                        <a:rPr lang="en-ID" sz="900" u="none" strike="noStrike" dirty="0" err="1">
                          <a:effectLst/>
                        </a:rPr>
                        <a:t>Perdagangan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Manusia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  15,000,000.00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15%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2817721984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 dirty="0">
                          <a:effectLst/>
                        </a:rPr>
                        <a:t>Sub Total 2.1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100,000,000.00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63%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2726484356"/>
                  </a:ext>
                </a:extLst>
              </a:tr>
              <a:tr h="282021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2.2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 err="1">
                          <a:effectLst/>
                        </a:rPr>
                        <a:t>Biaya</a:t>
                      </a:r>
                      <a:r>
                        <a:rPr lang="en-ID" sz="900" u="none" strike="noStrike" dirty="0">
                          <a:effectLst/>
                        </a:rPr>
                        <a:t> Program Pendidikan </a:t>
                      </a:r>
                      <a:r>
                        <a:rPr lang="en-ID" sz="900" u="none" strike="noStrike" dirty="0" err="1">
                          <a:effectLst/>
                        </a:rPr>
                        <a:t>Penyadaran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Untuk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Pencegahan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Kekerasan</a:t>
                      </a:r>
                      <a:r>
                        <a:rPr lang="en-ID" sz="900" u="none" strike="noStrike" dirty="0">
                          <a:effectLst/>
                        </a:rPr>
                        <a:t> dan </a:t>
                      </a:r>
                      <a:r>
                        <a:rPr lang="en-ID" sz="900" u="none" strike="noStrike" dirty="0" err="1">
                          <a:effectLst/>
                        </a:rPr>
                        <a:t>Perdagangan</a:t>
                      </a:r>
                      <a:r>
                        <a:rPr lang="en-ID" sz="900" u="none" strike="noStrike" dirty="0">
                          <a:effectLst/>
                        </a:rPr>
                        <a:t> Perempuan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3726294162"/>
                  </a:ext>
                </a:extLst>
              </a:tr>
              <a:tr h="282021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2.2.1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Biaya Kegiatan 1</a:t>
                      </a:r>
                      <a:br>
                        <a:rPr lang="en-ID" sz="900" u="none" strike="noStrike">
                          <a:effectLst/>
                        </a:rPr>
                      </a:br>
                      <a:r>
                        <a:rPr lang="en-ID" sz="900" u="none" strike="noStrike">
                          <a:effectLst/>
                        </a:rPr>
                        <a:t>Worshop penyusunan rencana kerja tim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            30,000,000.00  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50%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646506233"/>
                  </a:ext>
                </a:extLst>
              </a:tr>
              <a:tr h="282021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2.1.2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Biaya Kegiatan 2</a:t>
                      </a:r>
                      <a:br>
                        <a:rPr lang="en-ID" sz="900" u="none" strike="noStrike">
                          <a:effectLst/>
                        </a:rPr>
                      </a:br>
                      <a:r>
                        <a:rPr lang="en-ID" sz="900" u="none" strike="noStrike">
                          <a:effectLst/>
                        </a:rPr>
                        <a:t>Pelatihan-pelatihan penyadaran sesuai rencana kerja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            20,000,000.00  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33%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3752491692"/>
                  </a:ext>
                </a:extLst>
              </a:tr>
              <a:tr h="282021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2.1.3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Biaya Manajemen Program Pendidikan Penyadaran Untuk Pencegahan Kekerasan dan Perdagangan Perempuan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            10,000,000.00  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17%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1627478919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Sub Total 2.2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  60,000,000.00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38%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2281271849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Total Biaya Program Donor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160,000,000.00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97%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3268820314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2.3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Biaya Internal Organisasi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498571235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2.3.1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Biaya Rapat anggota organisasi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    3,000,000.00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67%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1295736950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2.3.2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Biaya penguatan kapasitas internal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              1,500,000.00  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33%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3110490620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Total Biaya Program Organisasi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    4,500,000.00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3%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1879248613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Total Biaya Program Organisasi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164,500,000.00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100%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229136436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Dana Cadangan Organisasi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            13,500,000.00 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 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3717617506"/>
                  </a:ext>
                </a:extLst>
              </a:tr>
              <a:tr h="143498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 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 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 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5" marR="4925" marT="4925" marB="0" anchor="b"/>
                </a:tc>
                <a:extLst>
                  <a:ext uri="{0D108BD9-81ED-4DB2-BD59-A6C34878D82A}">
                    <a16:rowId xmlns:a16="http://schemas.microsoft.com/office/drawing/2014/main" val="716068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438039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0"/>
            <a:ext cx="8077200" cy="9906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SISTEM AKUNTANSI</a:t>
            </a:r>
          </a:p>
          <a:p>
            <a:pPr algn="ctr"/>
            <a:r>
              <a:rPr lang="en-US" altLang="en-US" sz="28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BAGI ORGANISASI NIRLABA</a:t>
            </a:r>
            <a:endParaRPr lang="en-US" altLang="en-US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471B94-4389-4416-853D-66435EBB146F}"/>
              </a:ext>
            </a:extLst>
          </p:cNvPr>
          <p:cNvSpPr/>
          <p:nvPr/>
        </p:nvSpPr>
        <p:spPr>
          <a:xfrm>
            <a:off x="4114800" y="921831"/>
            <a:ext cx="47244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90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Sebagai </a:t>
            </a:r>
            <a:r>
              <a:rPr lang="en-US" sz="2000" b="1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alat manajemen keuangan</a:t>
            </a:r>
            <a:r>
              <a:rPr lang="en-US" sz="200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190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sekaligus merupakan </a:t>
            </a:r>
            <a:r>
              <a:rPr lang="en-US" sz="2000" b="1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sistem informasi manajemen</a:t>
            </a:r>
            <a:r>
              <a:rPr lang="en-US" sz="200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190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untuk perencanaan, koordinasi, pelaksanaan, pengendalian (monitoring dan evaluasi) serta pengembangan sumberdaya keuangan/dana.</a:t>
            </a:r>
          </a:p>
          <a:p>
            <a:pPr marL="800100" marR="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90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Sebagai alat untuk mengukur </a:t>
            </a:r>
            <a:r>
              <a:rPr lang="en-US" sz="1900" b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efektifitas kinerja</a:t>
            </a:r>
            <a:r>
              <a:rPr lang="en-US" sz="190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keuangan organisasi.</a:t>
            </a:r>
          </a:p>
          <a:p>
            <a:pPr marL="800100" marR="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900" b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Proses akuntansi </a:t>
            </a:r>
            <a:r>
              <a:rPr lang="en-US" sz="190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meliputi pencatatan dan pelaporan setiap transaksi yang mempengaruhi perubahan status keuangan organisasi</a:t>
            </a:r>
            <a:r>
              <a:rPr lang="en-US" sz="240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erdana" pitchFamily="34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2.bp.blogspot.com/-MFcRQHv0m24/WEUFNU47HpI/AAAAAAAAAWQ/aTNZNjEPiwgeksnwfV7PIjKeo_pAKXdoQCLcB/w1200-h630-p-k-no-nu/images_blog_post__sistem_akutansi_perusahaan.jpg">
            <a:extLst>
              <a:ext uri="{FF2B5EF4-FFF2-40B4-BE49-F238E27FC236}">
                <a16:creationId xmlns:a16="http://schemas.microsoft.com/office/drawing/2014/main" id="{72E298D2-E090-4A95-8893-47DBCEB4E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4668"/>
            <a:ext cx="4114800" cy="531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28884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A808-1F35-4462-BE51-758D51A3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Proses </a:t>
            </a:r>
            <a:r>
              <a:rPr lang="en-US" b="1" dirty="0" err="1"/>
              <a:t>Akuntansi</a:t>
            </a:r>
            <a:endParaRPr lang="en-US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1BC1B73-C2DE-4719-8792-5CEE3FE3D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0046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452E558F-D6BA-4801-8B49-88FFDDE93909}"/>
              </a:ext>
            </a:extLst>
          </p:cNvPr>
          <p:cNvSpPr/>
          <p:nvPr/>
        </p:nvSpPr>
        <p:spPr bwMode="auto">
          <a:xfrm>
            <a:off x="1676400" y="2819400"/>
            <a:ext cx="484632" cy="44500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AutoShape 22">
            <a:extLst>
              <a:ext uri="{FF2B5EF4-FFF2-40B4-BE49-F238E27FC236}">
                <a16:creationId xmlns:a16="http://schemas.microsoft.com/office/drawing/2014/main" id="{7A4A7F86-0B60-40FF-B2DB-5B0422AF9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084" y="2636838"/>
            <a:ext cx="708947" cy="616527"/>
          </a:xfrm>
          <a:prstGeom prst="downArrow">
            <a:avLst>
              <a:gd name="adj1" fmla="val 44805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22">
            <a:extLst>
              <a:ext uri="{FF2B5EF4-FFF2-40B4-BE49-F238E27FC236}">
                <a16:creationId xmlns:a16="http://schemas.microsoft.com/office/drawing/2014/main" id="{F566CEEE-A8A3-4E3F-A1CD-40687A706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328" y="4381500"/>
            <a:ext cx="708946" cy="616527"/>
          </a:xfrm>
          <a:prstGeom prst="downArrow">
            <a:avLst>
              <a:gd name="adj1" fmla="val 44805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22">
            <a:extLst>
              <a:ext uri="{FF2B5EF4-FFF2-40B4-BE49-F238E27FC236}">
                <a16:creationId xmlns:a16="http://schemas.microsoft.com/office/drawing/2014/main" id="{CB0F803E-4A9E-46FE-B5BD-F1CFEC3D971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36340" y="4302976"/>
            <a:ext cx="693706" cy="608662"/>
          </a:xfrm>
          <a:prstGeom prst="downArrow">
            <a:avLst>
              <a:gd name="adj1" fmla="val 44805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22">
            <a:extLst>
              <a:ext uri="{FF2B5EF4-FFF2-40B4-BE49-F238E27FC236}">
                <a16:creationId xmlns:a16="http://schemas.microsoft.com/office/drawing/2014/main" id="{C20B4B2F-76C6-4B03-947E-1AAE5FE03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351" y="4381500"/>
            <a:ext cx="668707" cy="616527"/>
          </a:xfrm>
          <a:prstGeom prst="downArrow">
            <a:avLst>
              <a:gd name="adj1" fmla="val 44805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22">
            <a:extLst>
              <a:ext uri="{FF2B5EF4-FFF2-40B4-BE49-F238E27FC236}">
                <a16:creationId xmlns:a16="http://schemas.microsoft.com/office/drawing/2014/main" id="{AACACEA1-9CA8-4ABD-B448-7F0B7F52A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114" y="2636837"/>
            <a:ext cx="708945" cy="616527"/>
          </a:xfrm>
          <a:prstGeom prst="downArrow">
            <a:avLst>
              <a:gd name="adj1" fmla="val 44805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DB74A8B2-1629-4766-92C9-00B41C2F782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21100" y="2660696"/>
            <a:ext cx="708946" cy="608663"/>
          </a:xfrm>
          <a:prstGeom prst="downArrow">
            <a:avLst>
              <a:gd name="adj1" fmla="val 44805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8485E31-F5E5-43E4-A5F8-3D229E2E9202}"/>
              </a:ext>
            </a:extLst>
          </p:cNvPr>
          <p:cNvSpPr/>
          <p:nvPr/>
        </p:nvSpPr>
        <p:spPr bwMode="auto">
          <a:xfrm>
            <a:off x="2743200" y="5105400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AutoShape 22">
            <a:extLst>
              <a:ext uri="{FF2B5EF4-FFF2-40B4-BE49-F238E27FC236}">
                <a16:creationId xmlns:a16="http://schemas.microsoft.com/office/drawing/2014/main" id="{8910DFE8-DE8F-4EFC-A44E-31C45A3DEDF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775484" y="5253350"/>
            <a:ext cx="724864" cy="484632"/>
          </a:xfrm>
          <a:prstGeom prst="downArrow">
            <a:avLst>
              <a:gd name="adj1" fmla="val 44805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22">
            <a:extLst>
              <a:ext uri="{FF2B5EF4-FFF2-40B4-BE49-F238E27FC236}">
                <a16:creationId xmlns:a16="http://schemas.microsoft.com/office/drawing/2014/main" id="{D6437152-20E1-4AF1-9953-F514E248383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71084" y="1999151"/>
            <a:ext cx="724864" cy="484632"/>
          </a:xfrm>
          <a:prstGeom prst="downArrow">
            <a:avLst>
              <a:gd name="adj1" fmla="val 44805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9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20" y="6474480"/>
            <a:ext cx="2206625" cy="31432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121FB3E-BEE9-41DF-8FAC-488599049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4" y="68323"/>
            <a:ext cx="6477000" cy="78854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2. Kode </a:t>
            </a:r>
            <a:r>
              <a:rPr lang="en-US" altLang="en-US" sz="24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Akun</a:t>
            </a:r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/ Chart of Account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0B82FA1-3C78-4939-8D75-2A718A3EE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" y="997917"/>
            <a:ext cx="1577687" cy="762000"/>
          </a:xfrm>
          <a:prstGeom prst="rect">
            <a:avLst/>
          </a:prstGeom>
          <a:solidFill>
            <a:srgbClr val="FF66FF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600" b="1" dirty="0" err="1"/>
              <a:t>Perencanaan</a:t>
            </a:r>
            <a:endParaRPr lang="en-GB" altLang="en-US" sz="1600" b="1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794A4E2-1C31-4DC2-8A6F-3BF3233AC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492" y="997917"/>
            <a:ext cx="2087276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600" b="1" dirty="0" err="1"/>
              <a:t>Pencatatan</a:t>
            </a:r>
            <a:r>
              <a:rPr lang="en-US" altLang="en-US" sz="1600" b="1" dirty="0"/>
              <a:t>/ </a:t>
            </a:r>
          </a:p>
          <a:p>
            <a:pPr algn="ctr"/>
            <a:r>
              <a:rPr lang="en-US" altLang="en-US" sz="1600" b="1" dirty="0" err="1"/>
              <a:t>Pengelolaan</a:t>
            </a:r>
            <a:endParaRPr lang="en-GB" altLang="en-US" sz="1600" b="1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B27CA15-47CA-4221-9A70-76C4240EF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027" y="979659"/>
            <a:ext cx="1778163" cy="762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600" b="1" dirty="0" err="1"/>
              <a:t>Pelaporan</a:t>
            </a:r>
            <a:endParaRPr lang="en-GB" altLang="en-US" sz="1600" b="1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BEA55D7D-1120-4876-9F4B-607CF7E29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502" y="1065096"/>
            <a:ext cx="134663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600" b="1" dirty="0" err="1"/>
              <a:t>Pengawasan</a:t>
            </a:r>
            <a:endParaRPr lang="en-GB" altLang="en-US" sz="1600" b="1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B4D8D5F-FE83-4095-9A6D-BBB47A538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362588"/>
            <a:ext cx="2082081" cy="1599812"/>
          </a:xfrm>
          <a:prstGeom prst="rect">
            <a:avLst/>
          </a:prstGeom>
          <a:solidFill>
            <a:srgbClr val="FF66FF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Anggaran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Kode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Perkiraan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     “chart of account”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Perkiraan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aliran</a:t>
            </a: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dana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/Cash flow-</a:t>
            </a:r>
          </a:p>
          <a:p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     Forecasting</a:t>
            </a:r>
          </a:p>
          <a:p>
            <a:endParaRPr lang="en-GB" alt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5589B0E1-82BF-4852-BFDC-F531E2AB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1" y="1794552"/>
            <a:ext cx="471320" cy="56803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9110FDAB-2C16-4364-A971-98746E9E2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698" y="1174347"/>
            <a:ext cx="605983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5EBB0BCF-234D-49B7-A4C8-43C194A8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4" y="1215736"/>
            <a:ext cx="683099" cy="4108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A8FE5A4E-C570-4582-859A-0FB5A8FB3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311" y="1229076"/>
            <a:ext cx="703922" cy="3896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11">
            <a:extLst>
              <a:ext uri="{FF2B5EF4-FFF2-40B4-BE49-F238E27FC236}">
                <a16:creationId xmlns:a16="http://schemas.microsoft.com/office/drawing/2014/main" id="{032E8F96-FB19-4DA8-A8F7-491331506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296" y="2620543"/>
            <a:ext cx="605983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B75E8-B886-42E5-98AB-00BC0D393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178" y="2633793"/>
            <a:ext cx="5841983" cy="41083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pPr algn="ctr"/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Untuk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mengidentifikasi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kelompok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akun</a:t>
            </a:r>
            <a:endParaRPr lang="en-US" altLang="en-US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E61587-F8D6-44E5-8418-6CBAC9E0EDE9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2965470"/>
          <a:ext cx="4889500" cy="3509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9624">
                  <a:extLst>
                    <a:ext uri="{9D8B030D-6E8A-4147-A177-3AD203B41FA5}">
                      <a16:colId xmlns:a16="http://schemas.microsoft.com/office/drawing/2014/main" val="3180475746"/>
                    </a:ext>
                  </a:extLst>
                </a:gridCol>
                <a:gridCol w="989315">
                  <a:extLst>
                    <a:ext uri="{9D8B030D-6E8A-4147-A177-3AD203B41FA5}">
                      <a16:colId xmlns:a16="http://schemas.microsoft.com/office/drawing/2014/main" val="80283925"/>
                    </a:ext>
                  </a:extLst>
                </a:gridCol>
                <a:gridCol w="1550561">
                  <a:extLst>
                    <a:ext uri="{9D8B030D-6E8A-4147-A177-3AD203B41FA5}">
                      <a16:colId xmlns:a16="http://schemas.microsoft.com/office/drawing/2014/main" val="2030165796"/>
                    </a:ext>
                  </a:extLst>
                </a:gridCol>
              </a:tblGrid>
              <a:tr h="443577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u="none" strike="noStrike">
                          <a:effectLst/>
                        </a:rPr>
                        <a:t>Keterangan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>
                          <a:effectLst/>
                        </a:rPr>
                        <a:t>Kode Akun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KELOMPOk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4147689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Kas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 dirty="0">
                          <a:effectLst/>
                        </a:rPr>
                        <a:t>10-10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</a:rPr>
                        <a:t>AKTIVA</a:t>
                      </a:r>
                      <a:endParaRPr lang="en-ID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1973794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Bank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11-10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19024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Uang Muka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12-10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550151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Piutang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13-10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974287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Aktiva Tetap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14-10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418558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Akumulasi Depresiasi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15-10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954643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Hutang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20-10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PASIVA</a:t>
                      </a:r>
                      <a:endParaRPr lang="en-ID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0279825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Prepaid (Biaya Dibayar Dimuka)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20-20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0609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Pendapatan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40-10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PENDAPATAN</a:t>
                      </a:r>
                      <a:endParaRPr lang="en-ID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6477687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Bunga Bank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41-10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607696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Biaya Program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60-10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BIAYA</a:t>
                      </a:r>
                      <a:endParaRPr lang="en-ID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037501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Biaya ATK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60-50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08486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Biaya Gaji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60-51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25393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Biaya Langganan Koran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60-52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083113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Biaya Kebersihan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60-53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751618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Pajak Bunga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>
                          <a:effectLst/>
                        </a:rPr>
                        <a:t>60-54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1238"/>
                  </a:ext>
                </a:extLst>
              </a:tr>
              <a:tr h="158056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u="none" strike="noStrike">
                          <a:effectLst/>
                        </a:rPr>
                        <a:t>Biaya Bank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u="none" strike="noStrike" dirty="0">
                          <a:effectLst/>
                        </a:rPr>
                        <a:t>60-55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60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655737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20" y="6474480"/>
            <a:ext cx="2206625" cy="31432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121FB3E-BEE9-41DF-8FAC-488599049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91" y="238601"/>
            <a:ext cx="6477000" cy="78854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2. Kode </a:t>
            </a:r>
            <a:r>
              <a:rPr lang="en-US" altLang="en-US" sz="24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Akun</a:t>
            </a:r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/ Chart of Account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B75E8-B886-42E5-98AB-00BC0D393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25" y="1276954"/>
            <a:ext cx="6349295" cy="41083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Contoh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kode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akun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AAF029-BB92-4711-97E3-7D6C1010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07674"/>
            <a:ext cx="3276599" cy="6593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1.</a:t>
            </a:r>
            <a:r>
              <a:rPr lang="en-US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altLang="en-US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.</a:t>
            </a:r>
            <a:r>
              <a:rPr lang="en-US" altLang="en-US" sz="3600" b="1" dirty="0">
                <a:solidFill>
                  <a:srgbClr val="FF0000"/>
                </a:solidFill>
                <a:highlight>
                  <a:srgbClr val="66FF33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altLang="en-US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.</a:t>
            </a:r>
            <a:r>
              <a:rPr lang="en-US" altLang="en-US" sz="3600" b="1" dirty="0">
                <a:solidFill>
                  <a:srgbClr val="FF0000"/>
                </a:solidFill>
                <a:highlight>
                  <a:srgbClr val="FF66FF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altLang="en-US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.</a:t>
            </a:r>
            <a:r>
              <a:rPr lang="en-US" altLang="en-US" sz="3600" b="1" dirty="0">
                <a:solidFill>
                  <a:schemeClr val="bg1"/>
                </a:solidFill>
                <a:highlight>
                  <a:srgbClr val="0000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en-US" altLang="en-US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.</a:t>
            </a:r>
            <a:r>
              <a:rPr lang="en-US" altLang="en-US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930EB1-C6D3-40C3-AC2B-B6D1111C3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537" y="2763029"/>
            <a:ext cx="5613383" cy="41083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1 :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Kelompok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dasar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Aktiva</a:t>
            </a:r>
            <a:endParaRPr lang="en-US" altLang="en-US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4B5194-A5A1-451E-A687-8045270DE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57" y="3269888"/>
            <a:ext cx="5613383" cy="41083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: Petty Cash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5A516B-800C-4C2E-81C0-639BF04F1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01282"/>
            <a:ext cx="5412271" cy="273729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>
                <a:solidFill>
                  <a:srgbClr val="C00000"/>
                </a:solidFill>
                <a:highlight>
                  <a:srgbClr val="66FF33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: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Jenis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Petty Cash: IDR, USD, EUR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dll</a:t>
            </a:r>
            <a:endParaRPr lang="en-US" altLang="en-US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7FA925-B997-43EA-B7E5-3EAC81444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222" y="4263309"/>
            <a:ext cx="4735849" cy="41083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>
                <a:solidFill>
                  <a:srgbClr val="C00000"/>
                </a:solidFill>
                <a:highlight>
                  <a:srgbClr val="FF66FF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: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Identifikasi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Donor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B28F2A-B1C5-4E35-BAAC-27BC422C1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17" y="4849767"/>
            <a:ext cx="5156183" cy="41083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>
                <a:solidFill>
                  <a:schemeClr val="bg1"/>
                </a:solidFill>
                <a:highlight>
                  <a:srgbClr val="0000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en-US" altLang="en-US" b="1" dirty="0">
                <a:solidFill>
                  <a:srgbClr val="C00000"/>
                </a:solidFill>
                <a:highlight>
                  <a:srgbClr val="0000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Identifikasi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Jenis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Project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CC6417-A440-45B9-A4CE-65EE5B6A3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562041"/>
            <a:ext cx="5156183" cy="41083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3 :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Identifikasi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Daerah /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Tempat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OMS</a:t>
            </a:r>
          </a:p>
        </p:txBody>
      </p:sp>
    </p:spTree>
    <p:extLst>
      <p:ext uri="{BB962C8B-B14F-4D97-AF65-F5344CB8AC3E}">
        <p14:creationId xmlns:p14="http://schemas.microsoft.com/office/powerpoint/2010/main" val="3926737827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20" y="6474480"/>
            <a:ext cx="2206625" cy="31432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121FB3E-BEE9-41DF-8FAC-488599049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91" y="238601"/>
            <a:ext cx="6477000" cy="78854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2. Kode </a:t>
            </a:r>
            <a:r>
              <a:rPr lang="en-US" altLang="en-US" sz="24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Akun</a:t>
            </a:r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/ Chart of Account: </a:t>
            </a:r>
          </a:p>
          <a:p>
            <a:r>
              <a:rPr lang="en-US" altLang="en-US" sz="2400" b="1" dirty="0" err="1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Serumpun</a:t>
            </a:r>
            <a:r>
              <a:rPr lang="en-US" alt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 Nusantara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B75E8-B886-42E5-98AB-00BC0D393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25" y="1276954"/>
            <a:ext cx="6349295" cy="41083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Contoh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kode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akun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AAF029-BB92-4711-97E3-7D6C1010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07674"/>
            <a:ext cx="3276599" cy="6593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4.</a:t>
            </a:r>
            <a:r>
              <a:rPr lang="en-US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altLang="en-US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.</a:t>
            </a:r>
            <a:r>
              <a:rPr lang="en-US" altLang="en-US" sz="3600" b="1" dirty="0">
                <a:solidFill>
                  <a:srgbClr val="FF0000"/>
                </a:solidFill>
                <a:highlight>
                  <a:srgbClr val="66FF33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altLang="en-US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.</a:t>
            </a:r>
            <a:r>
              <a:rPr lang="en-US" altLang="en-US" sz="3600" b="1" dirty="0">
                <a:solidFill>
                  <a:srgbClr val="FF0000"/>
                </a:solidFill>
                <a:highlight>
                  <a:srgbClr val="FF66FF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altLang="en-US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.</a:t>
            </a:r>
            <a:r>
              <a:rPr lang="en-US" altLang="en-US" sz="3600" b="1" dirty="0">
                <a:solidFill>
                  <a:schemeClr val="bg1"/>
                </a:solidFill>
                <a:highlight>
                  <a:srgbClr val="0000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2</a:t>
            </a:r>
            <a:endParaRPr lang="en-US" altLang="en-US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930EB1-C6D3-40C3-AC2B-B6D1111C3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537" y="2763029"/>
            <a:ext cx="5893463" cy="41083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4 :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Kelompok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dasar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Pendapatan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/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Penerimaan</a:t>
            </a:r>
            <a:endParaRPr lang="en-US" altLang="en-US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4B5194-A5A1-451E-A687-8045270DE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57" y="3269888"/>
            <a:ext cx="5613383" cy="41083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: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Pendapatan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Eksternal</a:t>
            </a:r>
            <a:endParaRPr lang="en-US" altLang="en-US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5A516B-800C-4C2E-81C0-639BF04F1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01282"/>
            <a:ext cx="5412271" cy="37124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>
                <a:solidFill>
                  <a:srgbClr val="C00000"/>
                </a:solidFill>
                <a:highlight>
                  <a:srgbClr val="66FF33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: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Pendapatan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BOFIC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7FA925-B997-43EA-B7E5-3EAC81444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222" y="4263309"/>
            <a:ext cx="4735849" cy="41083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>
                <a:solidFill>
                  <a:srgbClr val="C00000"/>
                </a:solidFill>
                <a:highlight>
                  <a:srgbClr val="FF66FF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: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CC6417-A440-45B9-A4CE-65EE5B6A3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699" y="5375631"/>
            <a:ext cx="4735849" cy="41083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>
                <a:solidFill>
                  <a:srgbClr val="C00000"/>
                </a:solidFill>
                <a:highlight>
                  <a:srgbClr val="66FF33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: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Kontribusi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/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sumbangan</a:t>
            </a:r>
            <a:endParaRPr lang="en-US" altLang="en-US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E649AB-6C42-4050-AF62-BB99486F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657" y="4764918"/>
            <a:ext cx="5613383" cy="41083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: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Pendapatan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Internal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277061-2290-4F02-9D74-9E75D93FB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222" y="5925055"/>
            <a:ext cx="4735849" cy="41083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>
                <a:solidFill>
                  <a:srgbClr val="C00000"/>
                </a:solidFill>
                <a:highlight>
                  <a:srgbClr val="FF66FF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597957439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471B94-4389-4416-853D-66435EBB146F}"/>
              </a:ext>
            </a:extLst>
          </p:cNvPr>
          <p:cNvSpPr/>
          <p:nvPr/>
        </p:nvSpPr>
        <p:spPr>
          <a:xfrm>
            <a:off x="114300" y="908024"/>
            <a:ext cx="8915400" cy="49552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Melengkapi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bukti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transaksi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dokumen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pendukung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undangan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kerangka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acuan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anggaran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kegiatan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, invoice, nota,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kwitansi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dll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dilengkapi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stamp </a:t>
            </a:r>
            <a:r>
              <a:rPr lang="en-US" sz="3200" b="1" i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PAID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TANGGAL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dibayarkan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dokumen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serta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cek</a:t>
            </a:r>
            <a:r>
              <a:rPr lang="en-US" sz="3200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detail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setiap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bukti</a:t>
            </a:r>
            <a:r>
              <a:rPr lang="en-US" sz="3200" b="1" i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transaksi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Verdana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</a:pPr>
            <a:r>
              <a:rPr lang="en-US" sz="2400" b="1" i="1" u="sng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Contoh</a:t>
            </a:r>
            <a:r>
              <a:rPr lang="en-US" sz="2400" b="1" i="1" u="sng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i="1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voucher dan checklist</a:t>
            </a:r>
            <a:r>
              <a:rPr lang="en-US" sz="2800" b="1" i="1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slide </a:t>
            </a:r>
            <a:r>
              <a:rPr lang="en-US" sz="2000" i="1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berikutnya</a:t>
            </a:r>
            <a:r>
              <a:rPr lang="en-US" sz="2800" i="1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Verdana" pitchFamily="34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AE28D74-AD7F-43AB-836A-E1625A8B97B8}"/>
              </a:ext>
            </a:extLst>
          </p:cNvPr>
          <p:cNvSpPr/>
          <p:nvPr/>
        </p:nvSpPr>
        <p:spPr bwMode="auto">
          <a:xfrm>
            <a:off x="3200400" y="2743200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D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019073-DFEC-456B-8B2D-15A916711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4" y="68323"/>
            <a:ext cx="6477000" cy="78854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5. </a:t>
            </a:r>
            <a:r>
              <a:rPr lang="en-US" altLang="en-US" sz="24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Dokumen</a:t>
            </a:r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Transaksi</a:t>
            </a:r>
            <a:endParaRPr lang="en-US" altLang="en-US" sz="2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6825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31807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pPr algn="r"/>
            <a:r>
              <a:rPr lang="en-US" altLang="en-US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CONTOH VOUCHER</a:t>
            </a:r>
          </a:p>
          <a:p>
            <a:pPr algn="ctr"/>
            <a:endParaRPr lang="en-US" altLang="en-US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D52C68-4C14-4EFA-A4D2-BB0092653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1999"/>
            <a:ext cx="8455025" cy="56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06412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471B94-4389-4416-853D-66435EBB146F}"/>
              </a:ext>
            </a:extLst>
          </p:cNvPr>
          <p:cNvSpPr/>
          <p:nvPr/>
        </p:nvSpPr>
        <p:spPr>
          <a:xfrm>
            <a:off x="152400" y="1287482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Verdana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91440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menjalankan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seluruh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proses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akuntansi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atas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biasanya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dibantu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aplikasi</a:t>
            </a:r>
            <a:r>
              <a:rPr lang="en-US" sz="3600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software</a:t>
            </a:r>
            <a:r>
              <a:rPr lang="en-US" sz="3600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akuntansi</a:t>
            </a:r>
            <a:r>
              <a:rPr lang="en-US" sz="3600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 </a:t>
            </a:r>
          </a:p>
          <a:p>
            <a:pPr marL="1714500" lvl="2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Quickbook</a:t>
            </a:r>
            <a:endParaRPr lang="en-US" sz="2400" b="1" dirty="0">
              <a:latin typeface="Verdana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1714500" lvl="2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Sango</a:t>
            </a:r>
          </a:p>
          <a:p>
            <a:pPr marL="1714500" lvl="2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SUN System</a:t>
            </a:r>
          </a:p>
          <a:p>
            <a:pPr marL="1714500" lvl="2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FAS System</a:t>
            </a:r>
          </a:p>
        </p:txBody>
      </p:sp>
    </p:spTree>
    <p:extLst>
      <p:ext uri="{BB962C8B-B14F-4D97-AF65-F5344CB8AC3E}">
        <p14:creationId xmlns:p14="http://schemas.microsoft.com/office/powerpoint/2010/main" val="355276874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419600" y="0"/>
            <a:ext cx="4724400" cy="9906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PENGERTIAN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3400" y="1615857"/>
            <a:ext cx="84582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Manajemen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keuangan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merupakan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b="1" dirty="0">
                <a:latin typeface="Verdana" pitchFamily="34" charset="0"/>
                <a:ea typeface="Verdana" pitchFamily="34" charset="0"/>
              </a:rPr>
              <a:t>proses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merencanakan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,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mengelola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/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mengatur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,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mengarahkan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,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mengawasi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 dan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mengembangkan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informasi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b="1" dirty="0" err="1">
                <a:latin typeface="Verdana" pitchFamily="34" charset="0"/>
                <a:ea typeface="Verdana" pitchFamily="34" charset="0"/>
              </a:rPr>
              <a:t>keuanga</a:t>
            </a:r>
            <a:r>
              <a:rPr lang="en-US" altLang="en-US" sz="2800" b="1" dirty="0" err="1">
                <a:latin typeface="Verdana" pitchFamily="34" charset="0"/>
                <a:ea typeface="Verdana" pitchFamily="34" charset="0"/>
              </a:rPr>
              <a:t>n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untuk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mencapai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tujuan-tujuan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organisasi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sesuai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visi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,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misi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,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nilai-nilai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altLang="en-US" sz="2800" dirty="0" err="1">
                <a:latin typeface="Verdana" pitchFamily="34" charset="0"/>
                <a:ea typeface="Verdana" pitchFamily="34" charset="0"/>
              </a:rPr>
              <a:t>organisasi</a:t>
            </a:r>
            <a:r>
              <a:rPr lang="en-US" altLang="en-US" sz="2800" dirty="0">
                <a:latin typeface="Verdana" pitchFamily="34" charset="0"/>
                <a:ea typeface="Verdana" pitchFamily="34" charset="0"/>
              </a:rPr>
              <a:t>”.</a:t>
            </a:r>
          </a:p>
          <a:p>
            <a:pPr marL="0" indent="0">
              <a:buNone/>
            </a:pPr>
            <a:endParaRPr lang="en-US" sz="28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217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0" y="0"/>
            <a:ext cx="7162800" cy="9906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pPr algn="ctr"/>
            <a:r>
              <a:rPr lang="en-US" altLang="en-US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MONITORING </a:t>
            </a:r>
          </a:p>
          <a:p>
            <a:pPr algn="ctr"/>
            <a:r>
              <a:rPr lang="en-US" altLang="en-US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BUDGET DIBANDING AKTUAL</a:t>
            </a:r>
          </a:p>
          <a:p>
            <a:pPr algn="ctr"/>
            <a:endParaRPr lang="en-US" altLang="en-US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471B94-4389-4416-853D-66435EBB146F}"/>
              </a:ext>
            </a:extLst>
          </p:cNvPr>
          <p:cNvSpPr/>
          <p:nvPr/>
        </p:nvSpPr>
        <p:spPr>
          <a:xfrm>
            <a:off x="0" y="1096625"/>
            <a:ext cx="9067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Organisasi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wajib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membuat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laporan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keuangan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bulanan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sederhana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yaitu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yaitu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Budget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vs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Aktual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BvA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monitoring.</a:t>
            </a:r>
          </a:p>
          <a:p>
            <a:pPr marL="800100" marR="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sz="2400" dirty="0">
              <a:latin typeface="Verdana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800100" marR="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Laporan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BvA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bulanan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mengetahui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kegiatan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apa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saja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telah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dijalankan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berapa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biaya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dikeluarkan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adakah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selisih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deviasi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anggaran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ditetapkan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berapa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prosentase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selisih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deviasi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terjadi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.</a:t>
            </a:r>
          </a:p>
          <a:p>
            <a:pPr marL="800100" marR="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sz="2400" dirty="0">
              <a:latin typeface="Verdana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800100" marR="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Lembaga Donor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aturan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besaran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prosentase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selisih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deviasi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diperbolehkan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biasanya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antara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10% - 20%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anggaran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basis item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biaya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biasanya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tercantum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dalam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kontrak</a:t>
            </a:r>
            <a:r>
              <a:rPr lang="en-US" sz="2400" dirty="0"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.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Verdana" pitchFamily="34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056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152400"/>
            <a:ext cx="7391399" cy="4667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CONTOH LAPORAN BUDGET vs AKTUAL: </a:t>
            </a:r>
            <a:r>
              <a:rPr lang="en-US" altLang="en-US" sz="1600" b="1" dirty="0" err="1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Serumpun</a:t>
            </a:r>
            <a:r>
              <a:rPr lang="en-US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 Nusantara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AACE8C-9580-4DEB-AAAE-B62EFD3BD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512246"/>
              </p:ext>
            </p:extLst>
          </p:nvPr>
        </p:nvGraphicFramePr>
        <p:xfrm>
          <a:off x="609600" y="805383"/>
          <a:ext cx="8229599" cy="5890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687">
                  <a:extLst>
                    <a:ext uri="{9D8B030D-6E8A-4147-A177-3AD203B41FA5}">
                      <a16:colId xmlns:a16="http://schemas.microsoft.com/office/drawing/2014/main" val="1299778813"/>
                    </a:ext>
                  </a:extLst>
                </a:gridCol>
                <a:gridCol w="3172858">
                  <a:extLst>
                    <a:ext uri="{9D8B030D-6E8A-4147-A177-3AD203B41FA5}">
                      <a16:colId xmlns:a16="http://schemas.microsoft.com/office/drawing/2014/main" val="3297862002"/>
                    </a:ext>
                  </a:extLst>
                </a:gridCol>
                <a:gridCol w="1156770">
                  <a:extLst>
                    <a:ext uri="{9D8B030D-6E8A-4147-A177-3AD203B41FA5}">
                      <a16:colId xmlns:a16="http://schemas.microsoft.com/office/drawing/2014/main" val="1326263184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val="1042359847"/>
                    </a:ext>
                  </a:extLst>
                </a:gridCol>
                <a:gridCol w="1200839">
                  <a:extLst>
                    <a:ext uri="{9D8B030D-6E8A-4147-A177-3AD203B41FA5}">
                      <a16:colId xmlns:a16="http://schemas.microsoft.com/office/drawing/2014/main" val="2724566782"/>
                    </a:ext>
                  </a:extLst>
                </a:gridCol>
                <a:gridCol w="594910">
                  <a:extLst>
                    <a:ext uri="{9D8B030D-6E8A-4147-A177-3AD203B41FA5}">
                      <a16:colId xmlns:a16="http://schemas.microsoft.com/office/drawing/2014/main" val="2601763337"/>
                    </a:ext>
                  </a:extLst>
                </a:gridCol>
              </a:tblGrid>
              <a:tr h="12282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LAPORAN Budget vs </a:t>
                      </a:r>
                      <a:r>
                        <a:rPr lang="en-ID" sz="900" u="none" strike="noStrike" dirty="0" err="1">
                          <a:effectLst/>
                        </a:rPr>
                        <a:t>Aktual</a:t>
                      </a:r>
                      <a:r>
                        <a:rPr lang="en-ID" sz="900" u="none" strike="noStrike" dirty="0">
                          <a:effectLst/>
                        </a:rPr>
                        <a:t> (</a:t>
                      </a:r>
                      <a:r>
                        <a:rPr lang="en-ID" sz="900" u="none" strike="noStrike" dirty="0" err="1">
                          <a:effectLst/>
                        </a:rPr>
                        <a:t>BvA</a:t>
                      </a:r>
                      <a:r>
                        <a:rPr lang="en-ID" sz="900" u="none" strike="noStrike" dirty="0">
                          <a:effectLst/>
                        </a:rPr>
                        <a:t>)</a:t>
                      </a:r>
                      <a:endParaRPr lang="en-ID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2461112471"/>
                  </a:ext>
                </a:extLst>
              </a:tr>
              <a:tr h="116650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Nama </a:t>
                      </a:r>
                      <a:r>
                        <a:rPr lang="en-ID" sz="900" u="none" strike="noStrike" dirty="0" err="1">
                          <a:effectLst/>
                        </a:rPr>
                        <a:t>Organisasi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 gridSpan="5"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: YAYASAN SEMBOYA PEREMPUAN NUSANTARA (SERUMPUN NUSANTARA)</a:t>
                      </a:r>
                      <a:endParaRPr lang="en-ID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251736"/>
                  </a:ext>
                </a:extLst>
              </a:tr>
              <a:tr h="116650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 err="1">
                          <a:effectLst/>
                        </a:rPr>
                        <a:t>Periode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Laporan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: </a:t>
                      </a:r>
                      <a:r>
                        <a:rPr lang="en-ID" sz="900" u="none" strike="noStrike" dirty="0" err="1">
                          <a:effectLst/>
                        </a:rPr>
                        <a:t>Januari</a:t>
                      </a:r>
                      <a:r>
                        <a:rPr lang="en-ID" sz="900" u="none" strike="noStrike" dirty="0">
                          <a:effectLst/>
                        </a:rPr>
                        <a:t> - </a:t>
                      </a:r>
                      <a:r>
                        <a:rPr lang="en-ID" sz="900" u="none" strike="noStrike" dirty="0" err="1">
                          <a:effectLst/>
                        </a:rPr>
                        <a:t>Desember</a:t>
                      </a:r>
                      <a:r>
                        <a:rPr lang="en-ID" sz="900" u="none" strike="noStrike" dirty="0">
                          <a:effectLst/>
                        </a:rPr>
                        <a:t> 2020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944350646"/>
                  </a:ext>
                </a:extLst>
              </a:tr>
              <a:tr h="116650"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 dirty="0">
                          <a:effectLst/>
                        </a:rPr>
                        <a:t> 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 dirty="0">
                          <a:effectLst/>
                        </a:rPr>
                        <a:t> 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183778910"/>
                  </a:ext>
                </a:extLst>
              </a:tr>
              <a:tr h="1166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900" u="none" strike="noStrike" dirty="0">
                          <a:effectLst/>
                        </a:rPr>
                        <a:t>Kode Budget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900" u="none" strike="noStrike" dirty="0">
                          <a:effectLst/>
                        </a:rPr>
                        <a:t>KETERANGAN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 BUDGET 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AKTUAL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>
                          <a:effectLst/>
                        </a:rPr>
                        <a:t>SELISIH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900" u="none" strike="noStrike">
                          <a:effectLst/>
                        </a:rPr>
                        <a:t>%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1457560365"/>
                  </a:ext>
                </a:extLst>
              </a:tr>
              <a:tr h="1166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900" u="none" strike="noStrike" dirty="0">
                          <a:effectLst/>
                        </a:rPr>
                        <a:t>4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PENERIMAAN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 dirty="0">
                          <a:effectLst/>
                        </a:rPr>
                        <a:t> 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 dirty="0">
                          <a:effectLst/>
                        </a:rPr>
                        <a:t> 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900" u="none" strike="noStrike" dirty="0">
                          <a:effectLst/>
                        </a:rPr>
                        <a:t> 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 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3436569251"/>
                  </a:ext>
                </a:extLst>
              </a:tr>
              <a:tr h="116650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1.1.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 dirty="0" err="1">
                          <a:effectLst/>
                        </a:rPr>
                        <a:t>Eksternal</a:t>
                      </a:r>
                      <a:r>
                        <a:rPr lang="en-ID" sz="800" u="none" strike="noStrike" dirty="0">
                          <a:effectLst/>
                        </a:rPr>
                        <a:t> :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735854130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1.1.1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 dirty="0">
                          <a:effectLst/>
                        </a:rPr>
                        <a:t>Donor BOFIC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100,000,000.00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100,000,000.00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                    -  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100%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1716667458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1.1.2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 dirty="0">
                          <a:effectLst/>
                        </a:rPr>
                        <a:t>Donor FORIS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60,000,000.00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60,000,000.00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                    -  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100%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3482080211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Sub Total 1.1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160,000,000.00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160,000,000.00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                    -  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100%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1465050711"/>
                  </a:ext>
                </a:extLst>
              </a:tr>
              <a:tr h="116650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1.2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Internal :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2862852311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1.2.1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Kontribusi / sumbangan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10,000,000.00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7,000,000.00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3,000,000.00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70%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3922295164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1.2.2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Hasil usaha organisasi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 3,000,000.00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4,000,000.00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(1,000,000.00)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133%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2061324622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1.2.3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Iuran anggota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 5,000,000.00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3,000,000.00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2,000,000.00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60%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2462493494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Sub Total 1.2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18,000,000.00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14,000,000.00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4,000,000.00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78%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2814222516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Total Penerimaan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178,000,000.00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174,000,000.00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4,000,000.00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98%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1288017314"/>
                  </a:ext>
                </a:extLst>
              </a:tr>
              <a:tr h="1166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900" u="none" strike="noStrike">
                          <a:effectLst/>
                        </a:rPr>
                        <a:t>6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900" u="none" strike="noStrike" dirty="0">
                          <a:effectLst/>
                        </a:rPr>
                        <a:t>BIAYA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3207324576"/>
                  </a:ext>
                </a:extLst>
              </a:tr>
              <a:tr h="229356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2.1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 dirty="0" err="1">
                          <a:effectLst/>
                        </a:rPr>
                        <a:t>Biaya</a:t>
                      </a:r>
                      <a:r>
                        <a:rPr lang="en-ID" sz="800" u="none" strike="noStrike" dirty="0">
                          <a:effectLst/>
                        </a:rPr>
                        <a:t> Program </a:t>
                      </a:r>
                      <a:r>
                        <a:rPr lang="en-ID" sz="800" u="none" strike="noStrike" dirty="0" err="1">
                          <a:effectLst/>
                        </a:rPr>
                        <a:t>Pendampingan</a:t>
                      </a:r>
                      <a:r>
                        <a:rPr lang="en-ID" sz="800" u="none" strike="noStrike" dirty="0">
                          <a:effectLst/>
                        </a:rPr>
                        <a:t> Perempuan Korban </a:t>
                      </a:r>
                      <a:r>
                        <a:rPr lang="en-ID" sz="800" u="none" strike="noStrike" dirty="0" err="1">
                          <a:effectLst/>
                        </a:rPr>
                        <a:t>Kekerasan</a:t>
                      </a:r>
                      <a:r>
                        <a:rPr lang="en-ID" sz="800" u="none" strike="noStrike" dirty="0">
                          <a:effectLst/>
                        </a:rPr>
                        <a:t> dan </a:t>
                      </a:r>
                      <a:r>
                        <a:rPr lang="en-ID" sz="800" u="none" strike="noStrike" dirty="0" err="1">
                          <a:effectLst/>
                        </a:rPr>
                        <a:t>Perdagangan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Manusia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2416464203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2.1.1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 dirty="0" err="1">
                          <a:effectLst/>
                        </a:rPr>
                        <a:t>Biaya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Kegiatan</a:t>
                      </a:r>
                      <a:r>
                        <a:rPr lang="en-ID" sz="800" u="none" strike="noStrike" dirty="0">
                          <a:effectLst/>
                        </a:rPr>
                        <a:t> 1. </a:t>
                      </a:r>
                      <a:r>
                        <a:rPr lang="en-ID" sz="800" u="none" strike="noStrike" dirty="0" err="1">
                          <a:effectLst/>
                        </a:rPr>
                        <a:t>Pelatihan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konseling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bagi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anggota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tim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60,000,000.00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54,000,000.00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6,000,000.00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90%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1381776164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2.1.2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Biaya Kegiatan 2. Pembuatan SOP penanganan kasus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25,000,000.00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30,000,000.00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(5,000,000.00)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120%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3123995867"/>
                  </a:ext>
                </a:extLst>
              </a:tr>
              <a:tr h="255473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2.1.3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Biaya Manajemen Program Pendampingan Perempuan Korban Kekerasan dan Perdagangan Manusia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15,000,000.00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16,000,000.00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(1,000,000.00)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107%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3081869300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Sub Total 2.1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100,000,000.00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100,000,000.00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                    -  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100%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3799047350"/>
                  </a:ext>
                </a:extLst>
              </a:tr>
              <a:tr h="229356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2.2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Biaya Program Pendidikan Penyadaran Untuk Pencegahan Kekerasan dan Perdagangan Perempuan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454510312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2.2.1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Biaya Kegiatan 1. Worshop penyusunan rencana kerja tim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30,000,000.00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27,000,000.00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3,000,000.00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90%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3034760705"/>
                  </a:ext>
                </a:extLst>
              </a:tr>
              <a:tr h="229356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2.1.2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Biaya Kegiatan 2. Pelatihan-pelatihan penyadaran sesuai rencana kerja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20,000,000.00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21,000,000.00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(1,000,000.00)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105%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513776658"/>
                  </a:ext>
                </a:extLst>
              </a:tr>
              <a:tr h="255473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2.1.3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Biaya Manajemen Program Pendidikan Penyadaran Untuk Pencegahan Kekerasan dan Perdagangan Perempuan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10,000,000.00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9,800,000.00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   200,000.00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98%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1857529998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Sub Total 2.2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60,000,000.00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57,800,000.00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2,200,000.00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96%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1270234913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Total Biaya Program Donor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160,000,000.00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157,800,000.00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2,200,000.00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99%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5255915"/>
                  </a:ext>
                </a:extLst>
              </a:tr>
              <a:tr h="116650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2.3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Biaya Internal Organisasi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897458311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2.3.1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Biaya Rapat anggota organisasi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 3,000,000.00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4,500,000.00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(1,500,000.00)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150%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1813341368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2.3.2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D" sz="800" u="none" strike="noStrike">
                          <a:effectLst/>
                        </a:rPr>
                        <a:t>Biaya penguatan kapasitas internal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 1,500,000.00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                   -  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1,500,000.00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0%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1902418846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Total Biaya Program Organisasi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 4,500,000.00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4,500,000.00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                    -  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100%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1123904203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Total Biaya Program Organisasi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164,500,000.00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162,300,000.00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2,200,000.00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99%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575009351"/>
                  </a:ext>
                </a:extLst>
              </a:tr>
              <a:tr h="17195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Dana Cadangan Organisasi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13,500,000.00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11,700,000.00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>
                          <a:effectLst/>
                        </a:rPr>
                        <a:t>            1,800,000.00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D" sz="800" u="none" strike="noStrike" dirty="0">
                          <a:effectLst/>
                        </a:rPr>
                        <a:t>         0.87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266" marR="4266" marT="4266" marB="0" anchor="b"/>
                </a:tc>
                <a:extLst>
                  <a:ext uri="{0D108BD9-81ED-4DB2-BD59-A6C34878D82A}">
                    <a16:rowId xmlns:a16="http://schemas.microsoft.com/office/drawing/2014/main" val="187681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620471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95600" y="272350"/>
            <a:ext cx="6096000" cy="489647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pPr algn="r"/>
            <a:r>
              <a:rPr lang="en-US" altLang="en-US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CONTOH REKONSILIASI BANK</a:t>
            </a:r>
            <a:r>
              <a:rPr lang="en-US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 :</a:t>
            </a:r>
            <a:r>
              <a:rPr lang="en-US" altLang="en-US" sz="1600" b="1" dirty="0" err="1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Serumpun</a:t>
            </a:r>
            <a:r>
              <a:rPr lang="en-US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 Nusantara</a:t>
            </a:r>
            <a:endParaRPr lang="en-US" altLang="en-US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en-US" altLang="en-US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CCFA18-EC7A-4532-9AB3-E698EDB83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72480"/>
              </p:ext>
            </p:extLst>
          </p:nvPr>
        </p:nvGraphicFramePr>
        <p:xfrm>
          <a:off x="609600" y="841246"/>
          <a:ext cx="8077200" cy="5576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6776">
                  <a:extLst>
                    <a:ext uri="{9D8B030D-6E8A-4147-A177-3AD203B41FA5}">
                      <a16:colId xmlns:a16="http://schemas.microsoft.com/office/drawing/2014/main" val="2253463171"/>
                    </a:ext>
                  </a:extLst>
                </a:gridCol>
                <a:gridCol w="94159">
                  <a:extLst>
                    <a:ext uri="{9D8B030D-6E8A-4147-A177-3AD203B41FA5}">
                      <a16:colId xmlns:a16="http://schemas.microsoft.com/office/drawing/2014/main" val="2433216948"/>
                    </a:ext>
                  </a:extLst>
                </a:gridCol>
                <a:gridCol w="2448135">
                  <a:extLst>
                    <a:ext uri="{9D8B030D-6E8A-4147-A177-3AD203B41FA5}">
                      <a16:colId xmlns:a16="http://schemas.microsoft.com/office/drawing/2014/main" val="3743645612"/>
                    </a:ext>
                  </a:extLst>
                </a:gridCol>
                <a:gridCol w="813192">
                  <a:extLst>
                    <a:ext uri="{9D8B030D-6E8A-4147-A177-3AD203B41FA5}">
                      <a16:colId xmlns:a16="http://schemas.microsoft.com/office/drawing/2014/main" val="12848643"/>
                    </a:ext>
                  </a:extLst>
                </a:gridCol>
                <a:gridCol w="890230">
                  <a:extLst>
                    <a:ext uri="{9D8B030D-6E8A-4147-A177-3AD203B41FA5}">
                      <a16:colId xmlns:a16="http://schemas.microsoft.com/office/drawing/2014/main" val="3371730548"/>
                    </a:ext>
                  </a:extLst>
                </a:gridCol>
                <a:gridCol w="1434708">
                  <a:extLst>
                    <a:ext uri="{9D8B030D-6E8A-4147-A177-3AD203B41FA5}">
                      <a16:colId xmlns:a16="http://schemas.microsoft.com/office/drawing/2014/main" val="214137716"/>
                    </a:ext>
                  </a:extLst>
                </a:gridCol>
              </a:tblGrid>
              <a:tr h="114823"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 dirty="0">
                          <a:effectLst/>
                        </a:rPr>
                        <a:t>Nama </a:t>
                      </a:r>
                      <a:r>
                        <a:rPr lang="en-ID" sz="1000" u="none" strike="noStrike" dirty="0" err="1">
                          <a:effectLst/>
                        </a:rPr>
                        <a:t>Organisasi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: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YAYASAN SEMBOYA PEREMPUAN NUSANTARA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915382728"/>
                  </a:ext>
                </a:extLst>
              </a:tr>
              <a:tr h="100425"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310283127"/>
                  </a:ext>
                </a:extLst>
              </a:tr>
              <a:tr h="114823"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 dirty="0" err="1">
                          <a:effectLst/>
                        </a:rPr>
                        <a:t>Nomor</a:t>
                      </a:r>
                      <a:r>
                        <a:rPr lang="en-ID" sz="1000" u="none" strike="noStrike" dirty="0">
                          <a:effectLst/>
                        </a:rPr>
                        <a:t> </a:t>
                      </a:r>
                      <a:r>
                        <a:rPr lang="en-ID" sz="1000" u="none" strike="noStrike" dirty="0" err="1">
                          <a:effectLst/>
                        </a:rPr>
                        <a:t>Rekening</a:t>
                      </a:r>
                      <a:r>
                        <a:rPr lang="en-ID" sz="1000" u="none" strike="noStrike" dirty="0">
                          <a:effectLst/>
                        </a:rPr>
                        <a:t> Bank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 dirty="0">
                          <a:effectLst/>
                        </a:rPr>
                        <a:t>: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 dirty="0" err="1">
                          <a:effectLst/>
                        </a:rPr>
                        <a:t>xxxxxxxx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81165314"/>
                  </a:ext>
                </a:extLst>
              </a:tr>
              <a:tr h="100425"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042016651"/>
                  </a:ext>
                </a:extLst>
              </a:tr>
              <a:tr h="269960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Nama Project              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: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 - </a:t>
                      </a:r>
                      <a:r>
                        <a:rPr lang="en-ID" sz="1000" u="none" strike="noStrike" dirty="0" err="1">
                          <a:effectLst/>
                        </a:rPr>
                        <a:t>Pendampingan</a:t>
                      </a:r>
                      <a:r>
                        <a:rPr lang="en-ID" sz="1000" u="none" strike="noStrike" dirty="0">
                          <a:effectLst/>
                        </a:rPr>
                        <a:t> Perempuan Korban </a:t>
                      </a:r>
                      <a:r>
                        <a:rPr lang="en-ID" sz="1000" u="none" strike="noStrike" dirty="0" err="1">
                          <a:effectLst/>
                        </a:rPr>
                        <a:t>Kekerasan</a:t>
                      </a:r>
                      <a:r>
                        <a:rPr lang="en-ID" sz="1000" u="none" strike="noStrike" dirty="0">
                          <a:effectLst/>
                        </a:rPr>
                        <a:t> dan </a:t>
                      </a:r>
                      <a:r>
                        <a:rPr lang="en-ID" sz="1000" u="none" strike="noStrike" dirty="0" err="1">
                          <a:effectLst/>
                        </a:rPr>
                        <a:t>Perdagangan</a:t>
                      </a:r>
                      <a:r>
                        <a:rPr lang="en-ID" sz="1000" u="none" strike="noStrike" dirty="0">
                          <a:effectLst/>
                        </a:rPr>
                        <a:t> </a:t>
                      </a:r>
                      <a:r>
                        <a:rPr lang="en-ID" sz="1000" u="none" strike="noStrike" dirty="0" err="1">
                          <a:effectLst/>
                        </a:rPr>
                        <a:t>Manusia</a:t>
                      </a:r>
                      <a:r>
                        <a:rPr lang="en-ID" sz="1000" u="none" strike="noStrike" dirty="0">
                          <a:effectLst/>
                        </a:rPr>
                        <a:t> 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9" marR="5399" marT="5399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24052005"/>
                  </a:ext>
                </a:extLst>
              </a:tr>
              <a:tr h="100425"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085708038"/>
                  </a:ext>
                </a:extLst>
              </a:tr>
              <a:tr h="114823"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 dirty="0" err="1">
                          <a:effectLst/>
                        </a:rPr>
                        <a:t>Periode</a:t>
                      </a:r>
                      <a:r>
                        <a:rPr lang="en-ID" sz="1000" u="none" strike="noStrike" dirty="0">
                          <a:effectLst/>
                        </a:rPr>
                        <a:t> Project           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: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xxxxxxx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717191496"/>
                  </a:ext>
                </a:extLst>
              </a:tr>
              <a:tr h="100425"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717342138"/>
                  </a:ext>
                </a:extLst>
              </a:tr>
              <a:tr h="114823"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 dirty="0" err="1">
                          <a:effectLst/>
                        </a:rPr>
                        <a:t>Tanggal</a:t>
                      </a:r>
                      <a:r>
                        <a:rPr lang="en-ID" sz="1000" u="none" strike="noStrike" dirty="0">
                          <a:effectLst/>
                        </a:rPr>
                        <a:t>                          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 dirty="0">
                          <a:effectLst/>
                        </a:rPr>
                        <a:t>: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 dirty="0">
                          <a:effectLst/>
                        </a:rPr>
                        <a:t>31-07-2020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855642180"/>
                  </a:ext>
                </a:extLst>
              </a:tr>
              <a:tr h="100425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453926313"/>
                  </a:ext>
                </a:extLst>
              </a:tr>
              <a:tr h="10798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255768269"/>
                  </a:ext>
                </a:extLst>
              </a:tr>
              <a:tr h="11878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MATA UANG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u="none" strike="noStrike" dirty="0">
                          <a:effectLst/>
                        </a:rPr>
                        <a:t>Rp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4278260323"/>
                  </a:ext>
                </a:extLst>
              </a:tr>
              <a:tr h="100425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444462543"/>
                  </a:ext>
                </a:extLst>
              </a:tr>
              <a:tr h="11878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SALDO BUKU BANK LEMBAGA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 dirty="0">
                          <a:effectLst/>
                        </a:rPr>
                        <a:t>83.896.600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572868826"/>
                  </a:ext>
                </a:extLst>
              </a:tr>
              <a:tr h="1004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   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579874300"/>
                  </a:ext>
                </a:extLst>
              </a:tr>
              <a:tr h="12418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SALDO REKENING KORAN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 dirty="0">
                          <a:effectLst/>
                        </a:rPr>
                        <a:t>0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130386599"/>
                  </a:ext>
                </a:extLst>
              </a:tr>
              <a:tr h="1954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Kurang : Cek yang </a:t>
                      </a:r>
                      <a:r>
                        <a:rPr lang="en-US" sz="800" u="none" strike="noStrike" dirty="0" err="1">
                          <a:effectLst/>
                        </a:rPr>
                        <a:t>belum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diuangkan</a:t>
                      </a:r>
                      <a:r>
                        <a:rPr lang="en-US" sz="800" u="none" strike="noStrike" dirty="0">
                          <a:effectLst/>
                        </a:rPr>
                        <a:t> (Outstanding Check)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77303912"/>
                  </a:ext>
                </a:extLst>
              </a:tr>
              <a:tr h="107984"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u="none" strike="noStrike" dirty="0" err="1">
                          <a:effectLst/>
                        </a:rPr>
                        <a:t>Tanggal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u="none" strike="noStrike">
                          <a:effectLst/>
                        </a:rPr>
                        <a:t>Keterangan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u="none" strike="noStrike">
                          <a:effectLst/>
                        </a:rPr>
                        <a:t>Reference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u="none" strike="noStrike">
                          <a:effectLst/>
                        </a:rPr>
                        <a:t> Jumlah 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2949720430"/>
                  </a:ext>
                </a:extLst>
              </a:tr>
              <a:tr h="101505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664312151"/>
                  </a:ext>
                </a:extLst>
              </a:tr>
              <a:tr h="101505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172415512"/>
                  </a:ext>
                </a:extLst>
              </a:tr>
              <a:tr h="101505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509742074"/>
                  </a:ext>
                </a:extLst>
              </a:tr>
              <a:tr h="195451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 err="1">
                          <a:effectLst/>
                        </a:rPr>
                        <a:t>Jumlah</a:t>
                      </a:r>
                      <a:r>
                        <a:rPr lang="en-ID" sz="800" u="none" strike="noStrike" dirty="0">
                          <a:effectLst/>
                        </a:rPr>
                        <a:t> Cek yang </a:t>
                      </a:r>
                      <a:r>
                        <a:rPr lang="en-ID" sz="800" u="none" strike="noStrike" dirty="0" err="1">
                          <a:effectLst/>
                        </a:rPr>
                        <a:t>belum</a:t>
                      </a:r>
                      <a:r>
                        <a:rPr lang="en-ID" sz="800" u="none" strike="noStrike" dirty="0">
                          <a:effectLst/>
                        </a:rPr>
                        <a:t> di </a:t>
                      </a:r>
                      <a:r>
                        <a:rPr lang="en-ID" sz="800" u="none" strike="noStrike" dirty="0" err="1">
                          <a:effectLst/>
                        </a:rPr>
                        <a:t>uangkan</a:t>
                      </a:r>
                      <a:r>
                        <a:rPr lang="en-ID" sz="800" u="none" strike="noStrike" dirty="0">
                          <a:effectLst/>
                        </a:rPr>
                        <a:t> (Outstanding Check)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 dirty="0">
                          <a:effectLst/>
                        </a:rPr>
                        <a:t>0 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597295064"/>
                  </a:ext>
                </a:extLst>
              </a:tr>
              <a:tr h="1025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Rekonsiliasi lainnya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2653542653"/>
                  </a:ext>
                </a:extLst>
              </a:tr>
              <a:tr h="107984"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u="none" strike="noStrike">
                          <a:effectLst/>
                        </a:rPr>
                        <a:t>Tanggal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u="none" strike="noStrike">
                          <a:effectLst/>
                        </a:rPr>
                        <a:t>Keterangan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u="none" strike="noStrike">
                          <a:effectLst/>
                        </a:rPr>
                        <a:t>Reference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u="none" strike="noStrike">
                          <a:effectLst/>
                        </a:rPr>
                        <a:t> Jumlah 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257279413"/>
                  </a:ext>
                </a:extLst>
              </a:tr>
              <a:tr h="101505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2833937933"/>
                  </a:ext>
                </a:extLst>
              </a:tr>
              <a:tr h="101505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77323224"/>
                  </a:ext>
                </a:extLst>
              </a:tr>
              <a:tr h="101505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4258018797"/>
                  </a:ext>
                </a:extLst>
              </a:tr>
              <a:tr h="12310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Jumlah Rekonsiliasi lainnya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2095015263"/>
                  </a:ext>
                </a:extLst>
              </a:tr>
              <a:tr h="100425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281216939"/>
                  </a:ext>
                </a:extLst>
              </a:tr>
              <a:tr h="12310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Saldo Bank setelah rekonsiliasi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 dirty="0">
                          <a:effectLst/>
                        </a:rPr>
                        <a:t>0 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4181227453"/>
                  </a:ext>
                </a:extLst>
              </a:tr>
              <a:tr h="100425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717923448"/>
                  </a:ext>
                </a:extLst>
              </a:tr>
              <a:tr h="12310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Selisih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u="none" strike="noStrike" dirty="0">
                          <a:effectLst/>
                        </a:rPr>
                        <a:t>83.896.600 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538126115"/>
                  </a:ext>
                </a:extLst>
              </a:tr>
              <a:tr h="10798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4269770510"/>
                  </a:ext>
                </a:extLst>
              </a:tr>
              <a:tr h="195451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u="none" strike="noStrike" dirty="0">
                          <a:effectLst/>
                        </a:rPr>
                        <a:t>Please check posting!</a:t>
                      </a:r>
                      <a:endParaRPr lang="en-ID" sz="8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4244077354"/>
                  </a:ext>
                </a:extLst>
              </a:tr>
              <a:tr h="10798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3802927746"/>
                  </a:ext>
                </a:extLst>
              </a:tr>
              <a:tr h="10798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Disiapkan oleh :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Staf Keuangan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393551872"/>
                  </a:ext>
                </a:extLst>
              </a:tr>
              <a:tr h="10798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1201256800"/>
                  </a:ext>
                </a:extLst>
              </a:tr>
              <a:tr h="10798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Disetujui Oleh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Direktur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9" marR="5399" marT="5399" marB="0" anchor="b"/>
                </a:tc>
                <a:extLst>
                  <a:ext uri="{0D108BD9-81ED-4DB2-BD59-A6C34878D82A}">
                    <a16:rowId xmlns:a16="http://schemas.microsoft.com/office/drawing/2014/main" val="781991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032728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5257800" cy="3143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pPr algn="r"/>
            <a:r>
              <a:rPr lang="en-US" altLang="en-US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CONTOH CASH COUNT: </a:t>
            </a:r>
            <a:r>
              <a:rPr lang="en-US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Serumpun</a:t>
            </a:r>
            <a:r>
              <a:rPr lang="en-US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Times New Roman" pitchFamily="18" charset="0"/>
              </a:rPr>
              <a:t> Nusantara</a:t>
            </a:r>
            <a:endParaRPr lang="en-US" altLang="en-US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en-US" altLang="en-US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431279"/>
            <a:ext cx="2206625" cy="31432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4E713C-F803-4FC5-A258-93B497E45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77467"/>
              </p:ext>
            </p:extLst>
          </p:nvPr>
        </p:nvGraphicFramePr>
        <p:xfrm>
          <a:off x="609600" y="533400"/>
          <a:ext cx="6019799" cy="6226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970">
                  <a:extLst>
                    <a:ext uri="{9D8B030D-6E8A-4147-A177-3AD203B41FA5}">
                      <a16:colId xmlns:a16="http://schemas.microsoft.com/office/drawing/2014/main" val="3859887285"/>
                    </a:ext>
                  </a:extLst>
                </a:gridCol>
                <a:gridCol w="141945">
                  <a:extLst>
                    <a:ext uri="{9D8B030D-6E8A-4147-A177-3AD203B41FA5}">
                      <a16:colId xmlns:a16="http://schemas.microsoft.com/office/drawing/2014/main" val="2805210498"/>
                    </a:ext>
                  </a:extLst>
                </a:gridCol>
                <a:gridCol w="842207">
                  <a:extLst>
                    <a:ext uri="{9D8B030D-6E8A-4147-A177-3AD203B41FA5}">
                      <a16:colId xmlns:a16="http://schemas.microsoft.com/office/drawing/2014/main" val="3244096563"/>
                    </a:ext>
                  </a:extLst>
                </a:gridCol>
                <a:gridCol w="1135563">
                  <a:extLst>
                    <a:ext uri="{9D8B030D-6E8A-4147-A177-3AD203B41FA5}">
                      <a16:colId xmlns:a16="http://schemas.microsoft.com/office/drawing/2014/main" val="3422477560"/>
                    </a:ext>
                  </a:extLst>
                </a:gridCol>
                <a:gridCol w="1154488">
                  <a:extLst>
                    <a:ext uri="{9D8B030D-6E8A-4147-A177-3AD203B41FA5}">
                      <a16:colId xmlns:a16="http://schemas.microsoft.com/office/drawing/2014/main" val="3711373948"/>
                    </a:ext>
                  </a:extLst>
                </a:gridCol>
                <a:gridCol w="1458626">
                  <a:extLst>
                    <a:ext uri="{9D8B030D-6E8A-4147-A177-3AD203B41FA5}">
                      <a16:colId xmlns:a16="http://schemas.microsoft.com/office/drawing/2014/main" val="1630727129"/>
                    </a:ext>
                  </a:extLst>
                </a:gridCol>
              </a:tblGrid>
              <a:tr h="13584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 dirty="0">
                          <a:effectLst/>
                        </a:rPr>
                        <a:t>REKONSILIASI KAS / CASH COUNT</a:t>
                      </a:r>
                      <a:endParaRPr lang="en-ID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380576"/>
                  </a:ext>
                </a:extLst>
              </a:tr>
              <a:tr h="135847"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 dirty="0">
                          <a:effectLst/>
                        </a:rPr>
                        <a:t> 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3930061285"/>
                  </a:ext>
                </a:extLst>
              </a:tr>
              <a:tr h="135847"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 dirty="0">
                          <a:effectLst/>
                        </a:rPr>
                        <a:t>Nama </a:t>
                      </a:r>
                      <a:r>
                        <a:rPr lang="en-ID" sz="900" u="none" strike="noStrike" dirty="0" err="1">
                          <a:effectLst/>
                        </a:rPr>
                        <a:t>Organisasi</a:t>
                      </a:r>
                      <a:r>
                        <a:rPr lang="en-ID" sz="900" u="none" strike="noStrike" dirty="0">
                          <a:effectLst/>
                        </a:rPr>
                        <a:t>          </a:t>
                      </a:r>
                      <a:endParaRPr lang="en-ID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: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YAYASAN SEMBOYA PEREMPUAN NUSANTARA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560549402"/>
                  </a:ext>
                </a:extLst>
              </a:tr>
              <a:tr h="135847"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 dirty="0">
                          <a:effectLst/>
                        </a:rPr>
                        <a:t> </a:t>
                      </a:r>
                      <a:endParaRPr lang="en-ID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3568153276"/>
                  </a:ext>
                </a:extLst>
              </a:tr>
              <a:tr h="303494"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 dirty="0">
                          <a:effectLst/>
                        </a:rPr>
                        <a:t>Nama Project               </a:t>
                      </a:r>
                      <a:endParaRPr lang="en-ID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 dirty="0">
                          <a:effectLst/>
                        </a:rPr>
                        <a:t>:</a:t>
                      </a:r>
                      <a:endParaRPr lang="en-ID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 </a:t>
                      </a:r>
                      <a:r>
                        <a:rPr lang="en-ID" sz="900" u="none" strike="noStrike" dirty="0" err="1">
                          <a:effectLst/>
                        </a:rPr>
                        <a:t>Pendampingan</a:t>
                      </a:r>
                      <a:r>
                        <a:rPr lang="en-ID" sz="900" u="none" strike="noStrike" dirty="0">
                          <a:effectLst/>
                        </a:rPr>
                        <a:t> Perempuan Korban </a:t>
                      </a:r>
                      <a:r>
                        <a:rPr lang="en-ID" sz="900" u="none" strike="noStrike" dirty="0" err="1">
                          <a:effectLst/>
                        </a:rPr>
                        <a:t>Kekerasan</a:t>
                      </a:r>
                      <a:r>
                        <a:rPr lang="en-ID" sz="900" u="none" strike="noStrike" dirty="0">
                          <a:effectLst/>
                        </a:rPr>
                        <a:t> dan </a:t>
                      </a:r>
                      <a:r>
                        <a:rPr lang="en-ID" sz="900" u="none" strike="noStrike" dirty="0" err="1">
                          <a:effectLst/>
                        </a:rPr>
                        <a:t>Perdagangan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Manusia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3002142099"/>
                  </a:ext>
                </a:extLst>
              </a:tr>
              <a:tr h="135847"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2814916899"/>
                  </a:ext>
                </a:extLst>
              </a:tr>
              <a:tr h="135847"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Periode Project           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: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Juli 2020 - DESEMBER 2022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2532835577"/>
                  </a:ext>
                </a:extLst>
              </a:tr>
              <a:tr h="135847"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 </a:t>
                      </a:r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390293817"/>
                  </a:ext>
                </a:extLst>
              </a:tr>
              <a:tr h="135847"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Periode Pelaporan      :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>
                          <a:effectLst/>
                        </a:rPr>
                        <a:t>:</a:t>
                      </a:r>
                      <a:endParaRPr lang="en-ID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D" sz="900" u="none" strike="noStrike" dirty="0">
                          <a:effectLst/>
                        </a:rPr>
                        <a:t>JULI 2020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3819868931"/>
                  </a:ext>
                </a:extLst>
              </a:tr>
              <a:tr h="121110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2484788437"/>
                  </a:ext>
                </a:extLst>
              </a:tr>
              <a:tr h="121110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3759825464"/>
                  </a:ext>
                </a:extLst>
              </a:tr>
              <a:tr h="12111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 dirty="0">
                          <a:effectLst/>
                        </a:rPr>
                        <a:t>JENIS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PECAHAN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BANYAKNYA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 dirty="0">
                          <a:effectLst/>
                        </a:rPr>
                        <a:t> JUMLAH (Rp) 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3451787368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 dirty="0">
                          <a:effectLst/>
                        </a:rPr>
                        <a:t>UANG KERTAS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                      100.000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5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500.000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982448000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                        50.000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3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150.000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3436214828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                        20.000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5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100.000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1219122894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                        10.000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            -  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2927338012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                          5.000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5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  25.000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4103855917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                          2.000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            -  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238708544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                          1.000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            -  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1494225924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                              500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            -  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2271849593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                              100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            -  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792995539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 TOTAL LEMBAR 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775.000 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445578519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UANG LOGAM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                          1.000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            -  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2727837424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                              500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            -  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2688669315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                              200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            -  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228499471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                              100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            -  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4025711355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                                50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            -  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3933031988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                                25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            -  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1678672309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 TOTAL KOIN 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            -   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654982801"/>
                  </a:ext>
                </a:extLst>
              </a:tr>
              <a:tr h="122136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effectLst/>
                        </a:rPr>
                        <a:t>TOTAL UANG TUNAI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effectLst/>
                        </a:rPr>
                        <a:t>                           775.000 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extLst>
                  <a:ext uri="{0D108BD9-81ED-4DB2-BD59-A6C34878D82A}">
                    <a16:rowId xmlns:a16="http://schemas.microsoft.com/office/drawing/2014/main" val="587797619"/>
                  </a:ext>
                </a:extLst>
              </a:tr>
              <a:tr h="121110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3174332671"/>
                  </a:ext>
                </a:extLst>
              </a:tr>
              <a:tr h="121110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4160676881"/>
                  </a:ext>
                </a:extLst>
              </a:tr>
              <a:tr h="122136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Total Kas :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                           775.000 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813537607"/>
                  </a:ext>
                </a:extLst>
              </a:tr>
              <a:tr h="12213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Jumlah saldo tunai menurut catatan buku kas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                           775.000 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3596867750"/>
                  </a:ext>
                </a:extLst>
              </a:tr>
              <a:tr h="121110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1794883332"/>
                  </a:ext>
                </a:extLst>
              </a:tr>
              <a:tr h="122136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Selisih *)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                                       -   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3552827305"/>
                  </a:ext>
                </a:extLst>
              </a:tr>
              <a:tr h="121110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3216568638"/>
                  </a:ext>
                </a:extLst>
              </a:tr>
              <a:tr h="121110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*) Keterangan Selisih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500641269"/>
                  </a:ext>
                </a:extLst>
              </a:tr>
              <a:tr h="16532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92139"/>
                  </a:ext>
                </a:extLst>
              </a:tr>
              <a:tr h="121110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1532705511"/>
                  </a:ext>
                </a:extLst>
              </a:tr>
              <a:tr h="12111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Dana tersebut telah dihitung dan diperiksa pada tanggal 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3638598035"/>
                  </a:ext>
                </a:extLst>
              </a:tr>
              <a:tr h="121110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2929528860"/>
                  </a:ext>
                </a:extLst>
              </a:tr>
              <a:tr h="121110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1345631734"/>
                  </a:ext>
                </a:extLst>
              </a:tr>
              <a:tr h="12111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Disiapkan dan diperiksa oleh :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Disetujui</a:t>
                      </a:r>
                      <a:r>
                        <a:rPr lang="en-ID" sz="800" u="none" strike="noStrike" dirty="0">
                          <a:effectLst/>
                        </a:rPr>
                        <a:t> oleh :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2316563625"/>
                  </a:ext>
                </a:extLst>
              </a:tr>
              <a:tr h="121110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1026806065"/>
                  </a:ext>
                </a:extLst>
              </a:tr>
              <a:tr h="121110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 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   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2625477692"/>
                  </a:ext>
                </a:extLst>
              </a:tr>
              <a:tr h="121110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Finance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Direktur</a:t>
                      </a:r>
                      <a:r>
                        <a:rPr lang="en-ID" sz="800" u="none" strike="noStrike" dirty="0">
                          <a:effectLst/>
                        </a:rPr>
                        <a:t>  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8" marR="3328" marT="3328" marB="0" anchor="b"/>
                </a:tc>
                <a:extLst>
                  <a:ext uri="{0D108BD9-81ED-4DB2-BD59-A6C34878D82A}">
                    <a16:rowId xmlns:a16="http://schemas.microsoft.com/office/drawing/2014/main" val="2693502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743878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1000" y="76200"/>
            <a:ext cx="8458200" cy="1143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Verdana" pitchFamily="34" charset="0"/>
                <a:ea typeface="Verdana" pitchFamily="34" charset="0"/>
              </a:rPr>
              <a:t>Sistem</a:t>
            </a:r>
            <a:r>
              <a:rPr lang="en-US" sz="28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</a:rPr>
              <a:t>Prosedur</a:t>
            </a:r>
            <a:r>
              <a:rPr lang="en-US" sz="28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</a:rPr>
              <a:t>Operasional</a:t>
            </a:r>
            <a:r>
              <a:rPr lang="en-US" sz="2800" b="1" dirty="0">
                <a:latin typeface="Verdana" pitchFamily="34" charset="0"/>
                <a:ea typeface="Verdana" pitchFamily="34" charset="0"/>
              </a:rPr>
              <a:t> (SOP)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3400" y="1387019"/>
            <a:ext cx="83058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>
                <a:latin typeface="Verdana" pitchFamily="34" charset="0"/>
                <a:ea typeface="Verdana" pitchFamily="34" charset="0"/>
              </a:rPr>
              <a:t>SOP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Keuangan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adalah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pedoman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organisasi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untuk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pengelolaan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keuangan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sesuai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ketentuan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yang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berlaku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PSAK 45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>
                <a:latin typeface="Verdana" pitchFamily="34" charset="0"/>
                <a:ea typeface="Verdana" pitchFamily="34" charset="0"/>
              </a:rPr>
              <a:t>SOP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harus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disahkan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oleh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pengurus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organisasi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–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berlakunya</a:t>
            </a:r>
            <a:endParaRPr lang="en-US" sz="28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 err="1">
                <a:latin typeface="Verdana" pitchFamily="34" charset="0"/>
                <a:ea typeface="Verdana" pitchFamily="34" charset="0"/>
              </a:rPr>
              <a:t>Dalam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Pelaksanaannya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seluruh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proses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transaksi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dan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laporan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keuangan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berdasar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kepada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SOP yang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telah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disahkan</a:t>
            </a:r>
            <a:endParaRPr lang="en-US" sz="28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>
                <a:latin typeface="Verdana" pitchFamily="34" charset="0"/>
                <a:ea typeface="Verdana" pitchFamily="34" charset="0"/>
              </a:rPr>
              <a:t>SOP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Keuangan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secara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umum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meliputi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sebagai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Verdana" pitchFamily="34" charset="0"/>
              </a:rPr>
              <a:t>berikut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856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870E132-B357-4941-94E8-36D7792775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2900" y="1097493"/>
            <a:ext cx="80391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lvl="1" indent="0">
              <a:spcBef>
                <a:spcPct val="0"/>
              </a:spcBef>
              <a:buNone/>
            </a:pPr>
            <a:r>
              <a:rPr kumimoji="0" lang="id-ID" altLang="en-US" sz="16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I.PENDAHULUAN</a:t>
            </a:r>
            <a:r>
              <a:rPr lang="en-US" altLang="en-US" sz="1600" b="1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					3</a:t>
            </a:r>
            <a:endParaRPr kumimoji="0" lang="id-ID" altLang="en-US" sz="16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id-ID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 LATAR BELAKANG</a:t>
            </a:r>
            <a:r>
              <a:rPr lang="en-US" altLang="en-US" sz="1200" b="1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					3</a:t>
            </a:r>
            <a:endParaRPr kumimoji="0" lang="id-ID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id-ID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 PENTINGNYA SISTEM DAN PROSEDUR YANG BAIK</a:t>
            </a:r>
            <a:r>
              <a:rPr kumimoji="0" lang="en-US" altLang="en-US" sz="12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			3</a:t>
            </a:r>
            <a:endParaRPr kumimoji="0" lang="id-ID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id-ID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 RUANG LINGKUP SISTEM DAN PROSEDUR</a:t>
            </a:r>
            <a:r>
              <a:rPr kumimoji="0" lang="en-US" altLang="en-US" sz="12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				4</a:t>
            </a:r>
            <a:endParaRPr kumimoji="0" lang="id-ID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id-ID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D. KEBIJAKAN KEUANGAN</a:t>
            </a:r>
            <a:r>
              <a:rPr kumimoji="0" lang="en-US" altLang="en-US" sz="12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					4</a:t>
            </a:r>
            <a:endParaRPr kumimoji="0" lang="id-ID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400050" lvl="1" indent="0">
              <a:spcBef>
                <a:spcPct val="0"/>
              </a:spcBef>
              <a:buNone/>
            </a:pPr>
            <a:r>
              <a:rPr kumimoji="0" lang="id-ID" altLang="en-US" sz="16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II.PROSEDUR PENERIMAAN DAN PENGELUARAN UANG</a:t>
            </a:r>
            <a:r>
              <a:rPr kumimoji="0" lang="en-US" altLang="en-US" sz="16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		5</a:t>
            </a:r>
            <a:endParaRPr kumimoji="0" lang="id-ID" altLang="en-US" sz="16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 </a:t>
            </a:r>
            <a:r>
              <a:rPr kumimoji="0" lang="id-ID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PROSEDUR PENERIMAAN UANG</a:t>
            </a:r>
            <a:r>
              <a:rPr kumimoji="0" lang="en-US" altLang="en-US" sz="12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				5</a:t>
            </a:r>
            <a:endParaRPr kumimoji="0" lang="id-ID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id-ID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 PROSEDUR PENGELUARAN UANG (DARI BANK)</a:t>
            </a:r>
            <a:r>
              <a:rPr kumimoji="0" lang="en-US" altLang="en-US" sz="12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			9</a:t>
            </a:r>
            <a:endParaRPr kumimoji="0" lang="id-ID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 </a:t>
            </a:r>
            <a:r>
              <a:rPr kumimoji="0" lang="id-ID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PROSEDUR PERMOHONAN DAN PENYELESAIAN UANG MUKA</a:t>
            </a:r>
            <a:r>
              <a:rPr kumimoji="0" lang="en-US" altLang="en-US" sz="12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	                        13</a:t>
            </a:r>
            <a:endParaRPr kumimoji="0" lang="id-ID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kumimoji="0" lang="id-ID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kumimoji="0" lang="id-ID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ISTEM PEMBAYARAN DAN PENGGANTIAN KAS KECIL</a:t>
            </a:r>
            <a:r>
              <a:rPr kumimoji="0" lang="en-US" altLang="en-US" sz="12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		                        16</a:t>
            </a:r>
            <a:endParaRPr kumimoji="0" lang="id-ID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400050" lvl="1" indent="0">
              <a:spcBef>
                <a:spcPct val="0"/>
              </a:spcBef>
              <a:buNone/>
            </a:pPr>
            <a:r>
              <a:rPr kumimoji="0" lang="id-ID" altLang="en-US" sz="16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kumimoji="0" lang="en-US" altLang="en-US" sz="16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</a:t>
            </a:r>
            <a:r>
              <a:rPr kumimoji="0" lang="id-ID" altLang="en-US" sz="16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.PROSES AKUNTANSI</a:t>
            </a:r>
            <a:endParaRPr kumimoji="0" lang="id-ID" altLang="en-US" sz="16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id-ID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 BUKU HARIAN</a:t>
            </a:r>
            <a:endParaRPr kumimoji="0" lang="id-ID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 </a:t>
            </a:r>
            <a:r>
              <a:rPr kumimoji="0" lang="id-ID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BUKU BESAR/LEDGER</a:t>
            </a:r>
            <a:r>
              <a:rPr kumimoji="0" lang="es-E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dan Buku Besar Pembantu</a:t>
            </a:r>
            <a:endParaRPr kumimoji="0" lang="es-ES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 </a:t>
            </a:r>
            <a:r>
              <a:rPr kumimoji="0" lang="en-US" altLang="en-US" sz="1200" b="1" i="0" u="sng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Neraca</a:t>
            </a: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altLang="en-US" sz="1200" b="1" i="0" u="sng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Percobaan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D. </a:t>
            </a:r>
            <a:r>
              <a:rPr kumimoji="0" lang="en-US" altLang="en-US" sz="1200" b="1" i="0" u="sng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Neraca</a:t>
            </a: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(Balance Sheet)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 </a:t>
            </a:r>
            <a:r>
              <a:rPr kumimoji="0" lang="en-US" altLang="en-US" sz="1200" b="1" i="0" u="sng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Laporan</a:t>
            </a: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altLang="en-US" sz="1200" b="1" i="0" u="sng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Aktivitas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 </a:t>
            </a:r>
            <a:r>
              <a:rPr kumimoji="0" lang="en-US" altLang="en-US" sz="1200" b="1" i="0" u="sng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Laporan</a:t>
            </a: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Lain (Format </a:t>
            </a:r>
            <a:r>
              <a:rPr kumimoji="0" lang="en-US" altLang="en-US" sz="1200" b="1" i="0" u="sng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tertentu</a:t>
            </a: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400050" lvl="1" indent="0">
              <a:spcBef>
                <a:spcPct val="0"/>
              </a:spcBef>
              <a:buNone/>
            </a:pPr>
            <a:r>
              <a:rPr kumimoji="0" lang="en-US" altLang="en-US" sz="16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kumimoji="0" lang="id-ID" altLang="en-US" sz="16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V.PROSEDUR SISTEM PERENCANAAN DAN PELAPORAN</a:t>
            </a:r>
            <a:endParaRPr kumimoji="0" lang="id-ID" altLang="en-US" sz="16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 </a:t>
            </a:r>
            <a:r>
              <a:rPr kumimoji="0" lang="id-ID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PROSEDUR PERENCANAAN ANGGARAN</a:t>
            </a:r>
            <a:endParaRPr kumimoji="0" lang="id-ID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id-ID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 SISTEM PELAPORAN</a:t>
            </a:r>
            <a:endParaRPr kumimoji="0" lang="id-ID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400050" lvl="1" indent="0">
              <a:spcBef>
                <a:spcPct val="0"/>
              </a:spcBef>
              <a:buNone/>
            </a:pPr>
            <a:r>
              <a:rPr kumimoji="0" lang="id-ID" altLang="en-US" sz="16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V. LAIN-LAIN</a:t>
            </a:r>
            <a:endParaRPr kumimoji="0" lang="id-ID" altLang="en-US" sz="16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id-ID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 PROSEDUR PEMBELIAN BARANG</a:t>
            </a:r>
            <a:endParaRPr kumimoji="0" lang="id-ID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800100" lvl="2" indent="0">
              <a:spcBef>
                <a:spcPct val="0"/>
              </a:spcBef>
              <a:buNone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kumimoji="0" lang="id-ID" altLang="en-US" sz="12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KETENTUAN PERJALANAN DINAS</a:t>
            </a:r>
            <a:endParaRPr lang="en-US" altLang="en-US" sz="1200" b="1" dirty="0"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400050" lvl="1" indent="0">
              <a:spcBef>
                <a:spcPct val="0"/>
              </a:spcBef>
              <a:buNone/>
            </a:pPr>
            <a:r>
              <a:rPr kumimoji="0" lang="id-ID" altLang="en-US" sz="16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FORMULIR</a:t>
            </a:r>
            <a:endParaRPr kumimoji="0" lang="id-ID" altLang="en-US" sz="16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6E1455-B5F1-406E-BD16-7D6A0ED33B60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422BE82-29DD-4DCD-88EE-61A92EFBE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93638"/>
            <a:ext cx="8458200" cy="89049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Verdana" pitchFamily="34" charset="0"/>
                <a:ea typeface="Verdana" pitchFamily="34" charset="0"/>
              </a:rPr>
              <a:t>Contoh</a:t>
            </a:r>
            <a:r>
              <a:rPr lang="en-US" sz="2800" b="1" dirty="0">
                <a:latin typeface="Verdana" pitchFamily="34" charset="0"/>
                <a:ea typeface="Verdana" pitchFamily="34" charset="0"/>
              </a:rPr>
              <a:t> Daftar Isi </a:t>
            </a:r>
          </a:p>
          <a:p>
            <a:pPr algn="ctr"/>
            <a:r>
              <a:rPr lang="en-US" sz="2800" b="1" dirty="0" err="1">
                <a:latin typeface="Verdana" pitchFamily="34" charset="0"/>
                <a:ea typeface="Verdana" pitchFamily="34" charset="0"/>
              </a:rPr>
              <a:t>Sistem</a:t>
            </a:r>
            <a:r>
              <a:rPr lang="en-US" sz="28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</a:rPr>
              <a:t>Prosedur</a:t>
            </a:r>
            <a:r>
              <a:rPr lang="en-US" sz="28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</a:rPr>
              <a:t>Operasional</a:t>
            </a:r>
            <a:r>
              <a:rPr lang="en-US" sz="2800" b="1" dirty="0">
                <a:latin typeface="Verdana" pitchFamily="34" charset="0"/>
                <a:ea typeface="Verdana" pitchFamily="34" charset="0"/>
              </a:rPr>
              <a:t> (SOP)</a:t>
            </a:r>
          </a:p>
        </p:txBody>
      </p:sp>
    </p:spTree>
    <p:extLst>
      <p:ext uri="{BB962C8B-B14F-4D97-AF65-F5344CB8AC3E}">
        <p14:creationId xmlns:p14="http://schemas.microsoft.com/office/powerpoint/2010/main" val="4145759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870E132-B357-4941-94E8-36D7792775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000" y="533400"/>
            <a:ext cx="8039100" cy="497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buAutoNum type="arabicPeriod"/>
            </a:pPr>
            <a:r>
              <a:rPr lang="id-ID" sz="24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Dalam </a:t>
            </a:r>
            <a:r>
              <a:rPr lang="en-US" sz="2400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penyusunan</a:t>
            </a:r>
            <a:r>
              <a:rPr lang="en-US" sz="24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SOP </a:t>
            </a:r>
            <a:r>
              <a:rPr lang="en-US" sz="2400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hal</a:t>
            </a:r>
            <a:r>
              <a:rPr lang="en-US" sz="24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perlu</a:t>
            </a:r>
            <a:r>
              <a:rPr lang="en-US" sz="24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dirumuskan</a:t>
            </a:r>
            <a:r>
              <a:rPr lang="en-US" sz="24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dengan</a:t>
            </a:r>
            <a:r>
              <a:rPr lang="en-US" sz="24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jelas</a:t>
            </a:r>
            <a:r>
              <a:rPr lang="en-US" sz="24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di </a:t>
            </a:r>
            <a:r>
              <a:rPr lang="en-US" sz="2400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dalam</a:t>
            </a:r>
            <a:r>
              <a:rPr lang="en-US" sz="24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prosedur</a:t>
            </a:r>
            <a:r>
              <a:rPr lang="en-US" sz="24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tersebut</a:t>
            </a:r>
            <a:r>
              <a:rPr lang="en-US" sz="24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adalah</a:t>
            </a:r>
            <a:r>
              <a:rPr lang="en-US" sz="24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menyangkut</a:t>
            </a:r>
            <a:r>
              <a:rPr lang="en-US" sz="24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:</a:t>
            </a:r>
          </a:p>
          <a:p>
            <a:pPr marL="857250" lvl="1" indent="-457200" algn="just"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</a:rPr>
              <a:t>P</a:t>
            </a:r>
            <a:r>
              <a:rPr lang="id-ID" sz="20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emisahan fungsi yaitu: </a:t>
            </a:r>
            <a:r>
              <a:rPr lang="id-ID" sz="2000" b="1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Batang" panose="02030600000101010101" pitchFamily="18" charset="-127"/>
              </a:rPr>
              <a:t>Fungsi Otorisasi, Fungsi Verifikasi, Fungsi Pengajuan. </a:t>
            </a:r>
            <a:endParaRPr lang="en-US" sz="2000" b="1" i="1" dirty="0">
              <a:effectLst/>
              <a:highlight>
                <a:srgbClr val="FFFF00"/>
              </a:highlight>
              <a:latin typeface="Calibri" panose="020F0502020204030204" pitchFamily="34" charset="0"/>
              <a:ea typeface="Batang" panose="02030600000101010101" pitchFamily="18" charset="-127"/>
            </a:endParaRPr>
          </a:p>
          <a:p>
            <a:pPr marL="857250" lvl="1" indent="-457200" algn="just">
              <a:buAutoNum type="arabicPeriod"/>
            </a:pPr>
            <a:r>
              <a:rPr lang="en-US" sz="2000" i="1" dirty="0">
                <a:latin typeface="Calibri" panose="020F0502020204030204" pitchFamily="34" charset="0"/>
                <a:ea typeface="Batang" panose="02030600000101010101" pitchFamily="18" charset="-127"/>
              </a:rPr>
              <a:t>Di </a:t>
            </a:r>
            <a:r>
              <a:rPr lang="en-US" sz="20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dalam</a:t>
            </a:r>
            <a:r>
              <a:rPr lang="en-US" sz="20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organisasi</a:t>
            </a:r>
            <a:r>
              <a:rPr lang="en-US" sz="20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pemisahan</a:t>
            </a:r>
            <a:r>
              <a:rPr lang="en-US" sz="20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fungsi</a:t>
            </a:r>
            <a:r>
              <a:rPr lang="en-US" sz="20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itu</a:t>
            </a:r>
            <a:r>
              <a:rPr lang="en-US" sz="20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biasanya</a:t>
            </a:r>
            <a:r>
              <a:rPr lang="en-US" sz="20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melekat</a:t>
            </a:r>
            <a:r>
              <a:rPr lang="en-US" sz="2000" i="1" dirty="0">
                <a:latin typeface="Calibri" panose="020F0502020204030204" pitchFamily="34" charset="0"/>
                <a:ea typeface="Batang" panose="02030600000101010101" pitchFamily="18" charset="-127"/>
              </a:rPr>
              <a:t> pada </a:t>
            </a:r>
            <a:r>
              <a:rPr lang="en-US" sz="20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posisi-posisi</a:t>
            </a:r>
            <a:r>
              <a:rPr lang="en-US" sz="20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sebagai</a:t>
            </a:r>
            <a:r>
              <a:rPr lang="en-US" sz="20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berikut</a:t>
            </a:r>
            <a:r>
              <a:rPr lang="en-US" sz="2000" i="1" dirty="0">
                <a:latin typeface="Calibri" panose="020F0502020204030204" pitchFamily="34" charset="0"/>
                <a:ea typeface="Batang" panose="02030600000101010101" pitchFamily="18" charset="-127"/>
              </a:rPr>
              <a:t>: </a:t>
            </a:r>
            <a:r>
              <a:rPr lang="id-ID" sz="1800" i="1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Manager Keua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ngan</a:t>
            </a:r>
            <a:r>
              <a:rPr lang="id-ID" sz="18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, </a:t>
            </a:r>
            <a:r>
              <a:rPr lang="id-ID" sz="1800" i="1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Staf Keuanga</a:t>
            </a:r>
            <a:r>
              <a:rPr lang="en-US" sz="1800" i="1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n, </a:t>
            </a:r>
            <a:r>
              <a:rPr lang="id-ID" sz="1800" i="1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Kasir/Juru Bayar</a:t>
            </a:r>
            <a:endParaRPr lang="en-US" sz="1800" i="1" dirty="0">
              <a:latin typeface="Calibri" panose="020F0502020204030204" pitchFamily="34" charset="0"/>
              <a:ea typeface="Batang" panose="02030600000101010101" pitchFamily="18" charset="-127"/>
            </a:endParaRPr>
          </a:p>
          <a:p>
            <a:pPr marL="857250" lvl="1" indent="-457200" algn="just">
              <a:buAutoNum type="arabicPeriod"/>
            </a:pPr>
            <a:r>
              <a:rPr lang="en-US" sz="1800" i="1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P</a:t>
            </a:r>
            <a:r>
              <a:rPr lang="en-US" sz="18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rosedur</a:t>
            </a:r>
            <a:r>
              <a:rPr lang="en-US" sz="1800" i="1" dirty="0">
                <a:latin typeface="Calibri" panose="020F0502020204030204" pitchFamily="34" charset="0"/>
                <a:ea typeface="Batang" panose="02030600000101010101" pitchFamily="18" charset="-127"/>
              </a:rPr>
              <a:t> juga </a:t>
            </a:r>
            <a:r>
              <a:rPr lang="en-US" sz="18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perlu</a:t>
            </a:r>
            <a:r>
              <a:rPr lang="en-US" sz="18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dilengkapi</a:t>
            </a:r>
            <a:r>
              <a:rPr lang="en-US" sz="18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dengan</a:t>
            </a:r>
            <a:r>
              <a:rPr lang="en-US" sz="18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1800" i="1" dirty="0" err="1">
                <a:highlight>
                  <a:srgbClr val="FFFF00"/>
                </a:highlight>
                <a:latin typeface="Calibri" panose="020F0502020204030204" pitchFamily="34" charset="0"/>
                <a:ea typeface="Batang" panose="02030600000101010101" pitchFamily="18" charset="-127"/>
              </a:rPr>
              <a:t>d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Batang" panose="02030600000101010101" pitchFamily="18" charset="-127"/>
              </a:rPr>
              <a:t>okumen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Batang" panose="02030600000101010101" pitchFamily="18" charset="-127"/>
              </a:rPr>
              <a:t>atau</a:t>
            </a:r>
            <a:r>
              <a:rPr lang="en-US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Batang" panose="02030600000101010101" pitchFamily="18" charset="-127"/>
              </a:rPr>
              <a:t> format-format standard</a:t>
            </a:r>
            <a:r>
              <a:rPr lang="en-US" sz="1800" i="1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yang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diperlukan</a:t>
            </a:r>
            <a:r>
              <a:rPr lang="en-US" sz="1800" i="1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untuk</a:t>
            </a:r>
            <a:r>
              <a:rPr lang="en-US" sz="1800" i="1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itu</a:t>
            </a:r>
            <a:r>
              <a:rPr lang="en-US" sz="1800" i="1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(format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pengajuan</a:t>
            </a:r>
            <a:r>
              <a:rPr lang="en-US" sz="1800" i="1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uang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muka</a:t>
            </a:r>
            <a:r>
              <a:rPr lang="en-US" sz="1800" i="1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, format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pertanggung</a:t>
            </a:r>
            <a:r>
              <a:rPr lang="en-US" sz="1800" i="1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jawaban</a:t>
            </a:r>
            <a:r>
              <a:rPr lang="en-US" sz="1800" i="1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uang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muka</a:t>
            </a:r>
            <a:r>
              <a:rPr lang="en-US" sz="1800" i="1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,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pengeluaran</a:t>
            </a:r>
            <a:r>
              <a:rPr lang="en-US" sz="1800" i="1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bank,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setoran</a:t>
            </a:r>
            <a:r>
              <a:rPr lang="en-US" sz="1800" i="1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bank dan lain-lain)</a:t>
            </a:r>
            <a:endParaRPr lang="en-US" sz="1800" i="1" dirty="0">
              <a:latin typeface="Calibri" panose="020F0502020204030204" pitchFamily="34" charset="0"/>
              <a:ea typeface="Batang" panose="02030600000101010101" pitchFamily="18" charset="-127"/>
            </a:endParaRPr>
          </a:p>
          <a:p>
            <a:pPr marL="857250" lvl="1" indent="-457200" algn="just">
              <a:buAutoNum type="arabicPeriod"/>
            </a:pPr>
            <a:r>
              <a:rPr lang="en-US" sz="1800" i="1" dirty="0">
                <a:latin typeface="Calibri" panose="020F0502020204030204" pitchFamily="34" charset="0"/>
                <a:ea typeface="Batang" panose="02030600000101010101" pitchFamily="18" charset="-127"/>
              </a:rPr>
              <a:t>Akan </a:t>
            </a:r>
            <a:r>
              <a:rPr lang="en-US" sz="18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lebih</a:t>
            </a:r>
            <a:r>
              <a:rPr lang="en-US" sz="18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baik</a:t>
            </a:r>
            <a:r>
              <a:rPr lang="en-US" sz="18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bila</a:t>
            </a:r>
            <a:r>
              <a:rPr lang="en-US" sz="18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prosedur</a:t>
            </a:r>
            <a:r>
              <a:rPr lang="en-US" sz="1800" i="1" dirty="0">
                <a:latin typeface="Calibri" panose="020F0502020204030204" pitchFamily="34" charset="0"/>
                <a:ea typeface="Batang" panose="02030600000101010101" pitchFamily="18" charset="-127"/>
              </a:rPr>
              <a:t> yang </a:t>
            </a:r>
            <a:r>
              <a:rPr lang="en-US" sz="18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tertulis</a:t>
            </a:r>
            <a:r>
              <a:rPr lang="en-US" sz="18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tersebut</a:t>
            </a:r>
            <a:r>
              <a:rPr lang="en-US" sz="1800" i="1" dirty="0">
                <a:latin typeface="Calibri" panose="020F0502020204030204" pitchFamily="34" charset="0"/>
                <a:ea typeface="Batang" panose="02030600000101010101" pitchFamily="18" charset="-127"/>
              </a:rPr>
              <a:t> juga </a:t>
            </a:r>
            <a:r>
              <a:rPr lang="en-US" sz="18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dilengkapi</a:t>
            </a:r>
            <a:r>
              <a:rPr lang="en-US" sz="18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1800" i="1" dirty="0" err="1">
                <a:highlight>
                  <a:srgbClr val="FFFF00"/>
                </a:highlight>
                <a:latin typeface="Calibri" panose="020F0502020204030204" pitchFamily="34" charset="0"/>
                <a:ea typeface="Batang" panose="02030600000101010101" pitchFamily="18" charset="-127"/>
              </a:rPr>
              <a:t>bagan</a:t>
            </a:r>
            <a:r>
              <a:rPr lang="en-US" sz="1800" i="1" dirty="0">
                <a:highlight>
                  <a:srgbClr val="FFFF00"/>
                </a:highlight>
                <a:latin typeface="Calibri" panose="020F0502020204030204" pitchFamily="34" charset="0"/>
                <a:ea typeface="Batang" panose="02030600000101010101" pitchFamily="18" charset="-127"/>
              </a:rPr>
              <a:t>/flowchart </a:t>
            </a:r>
            <a:r>
              <a:rPr lang="en-US" sz="18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untuk</a:t>
            </a:r>
            <a:r>
              <a:rPr lang="en-US" sz="18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memperjelas</a:t>
            </a:r>
            <a:r>
              <a:rPr lang="en-US" sz="1800" i="1" dirty="0"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secara</a:t>
            </a:r>
            <a:r>
              <a:rPr lang="en-US" sz="1800" i="1" dirty="0">
                <a:latin typeface="Calibri" panose="020F0502020204030204" pitchFamily="34" charset="0"/>
                <a:ea typeface="Batang" panose="02030600000101010101" pitchFamily="18" charset="-127"/>
              </a:rPr>
              <a:t> visual proses </a:t>
            </a:r>
            <a:r>
              <a:rPr lang="en-US" sz="1800" i="1" dirty="0" err="1">
                <a:latin typeface="Calibri" panose="020F0502020204030204" pitchFamily="34" charset="0"/>
                <a:ea typeface="Batang" panose="02030600000101010101" pitchFamily="18" charset="-127"/>
              </a:rPr>
              <a:t>tersebut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lvl="1" indent="0">
              <a:spcBef>
                <a:spcPct val="0"/>
              </a:spcBef>
              <a:buNone/>
            </a:pPr>
            <a:endParaRPr kumimoji="0" lang="en-US" altLang="en-US" sz="1600" b="1" i="0" u="sng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00050" lvl="1" indent="0">
              <a:spcBef>
                <a:spcPct val="0"/>
              </a:spcBef>
              <a:buNone/>
            </a:pPr>
            <a:endParaRPr lang="en-US" altLang="en-US" sz="1600" b="1" u="sng" dirty="0"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00050" lvl="1" indent="0">
              <a:spcBef>
                <a:spcPct val="0"/>
              </a:spcBef>
              <a:buNone/>
            </a:pPr>
            <a:endParaRPr kumimoji="0" lang="id-ID" altLang="en-US" sz="16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6E1455-B5F1-406E-BD16-7D6A0ED33B6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61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52400" y="76200"/>
            <a:ext cx="883920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Blip>
                <a:blip r:embed="rId2"/>
              </a:buBlip>
            </a:pPr>
            <a:r>
              <a:rPr lang="en-US" altLang="en-US" sz="2800" b="1" dirty="0" err="1">
                <a:solidFill>
                  <a:srgbClr val="C00000"/>
                </a:solidFill>
                <a:latin typeface="Verdana" pitchFamily="34" charset="0"/>
              </a:rPr>
              <a:t>Praktek</a:t>
            </a:r>
            <a:r>
              <a:rPr lang="en-US" altLang="en-US" sz="2800" b="1" dirty="0">
                <a:solidFill>
                  <a:srgbClr val="C00000"/>
                </a:solidFill>
                <a:latin typeface="Verdana" pitchFamily="34" charset="0"/>
              </a:rPr>
              <a:t>/Latihan Modul 1:  </a:t>
            </a:r>
          </a:p>
          <a:p>
            <a:pPr marL="5715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altLang="en-US" sz="2400" dirty="0" err="1">
                <a:latin typeface="Verdana" pitchFamily="34" charset="0"/>
              </a:rPr>
              <a:t>Peserta</a:t>
            </a:r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</a:rPr>
              <a:t>diminta</a:t>
            </a:r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</a:rPr>
              <a:t>untuk</a:t>
            </a:r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</a:rPr>
              <a:t>membuat</a:t>
            </a:r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b="1" dirty="0" err="1">
                <a:latin typeface="Verdana" pitchFamily="34" charset="0"/>
              </a:rPr>
              <a:t>analisis</a:t>
            </a:r>
            <a:r>
              <a:rPr lang="en-US" altLang="en-US" sz="2400" b="1" dirty="0">
                <a:latin typeface="Verdana" pitchFamily="34" charset="0"/>
              </a:rPr>
              <a:t>/monitor </a:t>
            </a:r>
            <a:r>
              <a:rPr lang="en-US" altLang="en-US" sz="2400" b="1" dirty="0" err="1">
                <a:latin typeface="Verdana" pitchFamily="34" charset="0"/>
              </a:rPr>
              <a:t>anggaran</a:t>
            </a:r>
            <a:r>
              <a:rPr lang="en-US" altLang="en-US" sz="2400" b="1" dirty="0">
                <a:latin typeface="Verdana" pitchFamily="34" charset="0"/>
              </a:rPr>
              <a:t> vs actual </a:t>
            </a:r>
            <a:r>
              <a:rPr lang="en-US" altLang="en-US" sz="2400" dirty="0" err="1">
                <a:latin typeface="Verdana" pitchFamily="34" charset="0"/>
              </a:rPr>
              <a:t>dari</a:t>
            </a:r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b="1" dirty="0">
                <a:latin typeface="Verdana" pitchFamily="34" charset="0"/>
              </a:rPr>
              <a:t>data</a:t>
            </a:r>
            <a:r>
              <a:rPr lang="en-US" altLang="en-US" sz="2400" dirty="0">
                <a:latin typeface="Verdana" pitchFamily="34" charset="0"/>
              </a:rPr>
              <a:t> masing-masing </a:t>
            </a:r>
            <a:r>
              <a:rPr lang="en-US" altLang="en-US" sz="2400" b="1" dirty="0" err="1">
                <a:latin typeface="Verdana" pitchFamily="34" charset="0"/>
              </a:rPr>
              <a:t>organisasi</a:t>
            </a:r>
            <a:r>
              <a:rPr lang="en-US" altLang="en-US" sz="2400" b="1" dirty="0">
                <a:latin typeface="Verdana" pitchFamily="34" charset="0"/>
              </a:rPr>
              <a:t> </a:t>
            </a:r>
            <a:r>
              <a:rPr lang="en-US" altLang="en-US" sz="2400" dirty="0">
                <a:latin typeface="Verdana" pitchFamily="34" charset="0"/>
              </a:rPr>
              <a:t>period </a:t>
            </a:r>
            <a:r>
              <a:rPr lang="en-US" altLang="en-US" sz="2400" dirty="0" err="1">
                <a:latin typeface="Verdana" pitchFamily="34" charset="0"/>
              </a:rPr>
              <a:t>tahun</a:t>
            </a:r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</a:rPr>
              <a:t>fiskal</a:t>
            </a:r>
            <a:r>
              <a:rPr lang="en-US" altLang="en-US" sz="2400" dirty="0">
                <a:latin typeface="Verdana" pitchFamily="34" charset="0"/>
              </a:rPr>
              <a:t> 2019</a:t>
            </a:r>
          </a:p>
          <a:p>
            <a:pPr marL="5715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altLang="en-US" sz="2400" dirty="0" err="1">
                <a:latin typeface="Verdana" pitchFamily="34" charset="0"/>
              </a:rPr>
              <a:t>Peserta</a:t>
            </a:r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</a:rPr>
              <a:t>diminta</a:t>
            </a:r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</a:rPr>
              <a:t>untuk</a:t>
            </a:r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</a:rPr>
              <a:t>membuat</a:t>
            </a:r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b="1" dirty="0" err="1">
                <a:latin typeface="Verdana" pitchFamily="34" charset="0"/>
              </a:rPr>
              <a:t>Rekonsiliasi</a:t>
            </a:r>
            <a:r>
              <a:rPr lang="en-US" altLang="en-US" sz="2400" b="1" dirty="0">
                <a:latin typeface="Verdana" pitchFamily="34" charset="0"/>
              </a:rPr>
              <a:t> Bank </a:t>
            </a:r>
            <a:r>
              <a:rPr lang="en-US" altLang="en-US" sz="2400" dirty="0" err="1">
                <a:latin typeface="Verdana" pitchFamily="34" charset="0"/>
              </a:rPr>
              <a:t>dari</a:t>
            </a:r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b="1" dirty="0">
                <a:latin typeface="Verdana" pitchFamily="34" charset="0"/>
              </a:rPr>
              <a:t>data</a:t>
            </a:r>
            <a:r>
              <a:rPr lang="en-US" altLang="en-US" sz="2400" dirty="0">
                <a:latin typeface="Verdana" pitchFamily="34" charset="0"/>
              </a:rPr>
              <a:t> masing-masing </a:t>
            </a:r>
            <a:r>
              <a:rPr lang="en-US" altLang="en-US" sz="2400" b="1" dirty="0" err="1">
                <a:latin typeface="Verdana" pitchFamily="34" charset="0"/>
              </a:rPr>
              <a:t>organisasi</a:t>
            </a:r>
            <a:r>
              <a:rPr lang="en-US" altLang="en-US" sz="2400" b="1" dirty="0">
                <a:latin typeface="Verdana" pitchFamily="34" charset="0"/>
              </a:rPr>
              <a:t> </a:t>
            </a:r>
            <a:r>
              <a:rPr lang="en-US" altLang="en-US" sz="2400" dirty="0">
                <a:latin typeface="Verdana" pitchFamily="34" charset="0"/>
              </a:rPr>
              <a:t>period </a:t>
            </a:r>
            <a:r>
              <a:rPr lang="en-US" altLang="en-US" sz="2400" dirty="0" err="1">
                <a:latin typeface="Verdana" pitchFamily="34" charset="0"/>
              </a:rPr>
              <a:t>tahun</a:t>
            </a:r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dirty="0" err="1">
                <a:latin typeface="Verdana" pitchFamily="34" charset="0"/>
              </a:rPr>
              <a:t>fiskal</a:t>
            </a:r>
            <a:r>
              <a:rPr lang="en-US" altLang="en-US" sz="2400" dirty="0">
                <a:latin typeface="Verdana" pitchFamily="34" charset="0"/>
              </a:rPr>
              <a:t> 2019 (</a:t>
            </a:r>
            <a:r>
              <a:rPr lang="en-US" altLang="en-US" sz="2400" dirty="0" err="1">
                <a:latin typeface="Verdana" pitchFamily="34" charset="0"/>
              </a:rPr>
              <a:t>Desember</a:t>
            </a:r>
            <a:r>
              <a:rPr lang="en-US" altLang="en-US" sz="2400" dirty="0">
                <a:latin typeface="Verdana" pitchFamily="34" charset="0"/>
              </a:rPr>
              <a:t> 2019)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endParaRPr lang="en-US" altLang="en-US" sz="2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388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121FB3E-BEE9-41DF-8FAC-488599049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0"/>
            <a:ext cx="7391400" cy="9906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SIKLUS MANAJEMEN KEUANGAN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A43111-3401-4EC1-8219-DE1B9250E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78"/>
              </p:ext>
            </p:extLst>
          </p:nvPr>
        </p:nvGraphicFramePr>
        <p:xfrm>
          <a:off x="167425" y="1371600"/>
          <a:ext cx="8809149" cy="475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735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1000" y="76200"/>
            <a:ext cx="8458200" cy="1143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KRITERIA ORGANISASI </a:t>
            </a:r>
          </a:p>
          <a:p>
            <a:pPr algn="ctr"/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TELAH MENERAPKAN MANAJEMEN KEUANGAN </a:t>
            </a:r>
          </a:p>
          <a:p>
            <a:pPr algn="ctr"/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DENGAN BAIK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3400" y="1387019"/>
            <a:ext cx="83058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200" dirty="0" err="1">
                <a:latin typeface="Verdana" pitchFamily="34" charset="0"/>
                <a:ea typeface="Verdana" pitchFamily="34" charset="0"/>
              </a:rPr>
              <a:t>Memiliki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b="1" dirty="0" err="1">
                <a:highlight>
                  <a:srgbClr val="FFFF00"/>
                </a:highlight>
                <a:latin typeface="Verdana" pitchFamily="34" charset="0"/>
                <a:ea typeface="Verdana" pitchFamily="34" charset="0"/>
              </a:rPr>
              <a:t>Sistem</a:t>
            </a:r>
            <a:r>
              <a:rPr lang="en-US" sz="2200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b="1" dirty="0" err="1">
                <a:highlight>
                  <a:srgbClr val="FFFF00"/>
                </a:highlight>
                <a:latin typeface="Verdana" pitchFamily="34" charset="0"/>
                <a:ea typeface="Verdana" pitchFamily="34" charset="0"/>
              </a:rPr>
              <a:t>Prosedur</a:t>
            </a:r>
            <a:r>
              <a:rPr lang="en-US" sz="2200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b="1" dirty="0" err="1">
                <a:highlight>
                  <a:srgbClr val="FFFF00"/>
                </a:highlight>
                <a:latin typeface="Verdana" pitchFamily="34" charset="0"/>
                <a:ea typeface="Verdana" pitchFamily="34" charset="0"/>
              </a:rPr>
              <a:t>Operasional</a:t>
            </a:r>
            <a:r>
              <a:rPr lang="en-US" sz="2200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</a:rPr>
              <a:t> (SOP)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Keuangan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dan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komitmen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semua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pihak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di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dalam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organisasi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untuk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menjalankannya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secara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konsisten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200" dirty="0" err="1">
                <a:latin typeface="Verdana" pitchFamily="34" charset="0"/>
                <a:ea typeface="Verdana" pitchFamily="34" charset="0"/>
              </a:rPr>
              <a:t>Memiliki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b="1" dirty="0">
                <a:latin typeface="Verdana" pitchFamily="34" charset="0"/>
                <a:ea typeface="Verdana" pitchFamily="34" charset="0"/>
              </a:rPr>
              <a:t>SDM </a:t>
            </a:r>
            <a:r>
              <a:rPr lang="en-US" sz="2200" b="1" dirty="0" err="1">
                <a:latin typeface="Verdana" pitchFamily="34" charset="0"/>
                <a:ea typeface="Verdana" pitchFamily="34" charset="0"/>
              </a:rPr>
              <a:t>Keuangan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yang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jujur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/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berintegritas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dan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kemampuan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yang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memadai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serta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memahami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visi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dan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misi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organisasi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dengan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baik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200" dirty="0" err="1">
                <a:latin typeface="Verdana" pitchFamily="34" charset="0"/>
                <a:ea typeface="Verdana" pitchFamily="34" charset="0"/>
              </a:rPr>
              <a:t>Memiliki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  <a:ea typeface="Verdana" pitchFamily="34" charset="0"/>
              </a:rPr>
              <a:t>Pimpinan</a:t>
            </a:r>
            <a:r>
              <a:rPr lang="en-US" sz="2200" b="1" dirty="0">
                <a:latin typeface="Verdana" pitchFamily="34" charset="0"/>
                <a:ea typeface="Verdana" pitchFamily="34" charset="0"/>
              </a:rPr>
              <a:t> yang </a:t>
            </a:r>
            <a:r>
              <a:rPr lang="en-US" sz="2200" b="1" dirty="0" err="1">
                <a:latin typeface="Verdana" pitchFamily="34" charset="0"/>
                <a:ea typeface="Verdana" pitchFamily="34" charset="0"/>
              </a:rPr>
              <a:t>mendorong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pengelolaan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keuangan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secara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transparan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dan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akuntabel</a:t>
            </a:r>
            <a:endParaRPr lang="en-US" sz="22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200" dirty="0" err="1">
                <a:latin typeface="Verdana" pitchFamily="34" charset="0"/>
                <a:ea typeface="Verdana" pitchFamily="34" charset="0"/>
              </a:rPr>
              <a:t>Memiliki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  <a:ea typeface="Verdana" pitchFamily="34" charset="0"/>
              </a:rPr>
              <a:t>strategi</a:t>
            </a:r>
            <a:r>
              <a:rPr lang="en-US" sz="22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  <a:ea typeface="Verdana" pitchFamily="34" charset="0"/>
              </a:rPr>
              <a:t>keberlanjutan</a:t>
            </a:r>
            <a:r>
              <a:rPr lang="en-US" sz="22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  <a:ea typeface="Verdana" pitchFamily="34" charset="0"/>
              </a:rPr>
              <a:t>organisasi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, dan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upaya-upaya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mewujudkan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kemandirian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keuangan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organisasi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397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121FB3E-BEE9-41DF-8FAC-488599049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0"/>
            <a:ext cx="6477000" cy="78854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pPr algn="ctr"/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ASPEK MANAJEMEN KEUANGAN</a:t>
            </a:r>
          </a:p>
          <a:p>
            <a:pPr algn="ctr"/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SESUAI SIKLUS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0B82FA1-3C78-4939-8D75-2A718A3EE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" y="997917"/>
            <a:ext cx="1577687" cy="762000"/>
          </a:xfrm>
          <a:prstGeom prst="rect">
            <a:avLst/>
          </a:prstGeom>
          <a:solidFill>
            <a:srgbClr val="FF66FF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600" b="1" dirty="0" err="1"/>
              <a:t>Perencanaan</a:t>
            </a:r>
            <a:endParaRPr lang="en-GB" altLang="en-US" sz="1600" b="1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794A4E2-1C31-4DC2-8A6F-3BF3233AC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492" y="997917"/>
            <a:ext cx="2087276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600" b="1" dirty="0" err="1"/>
              <a:t>Pencatatan</a:t>
            </a:r>
            <a:r>
              <a:rPr lang="en-US" altLang="en-US" sz="1600" b="1" dirty="0"/>
              <a:t>/ </a:t>
            </a:r>
          </a:p>
          <a:p>
            <a:pPr algn="ctr"/>
            <a:r>
              <a:rPr lang="en-US" altLang="en-US" sz="1600" b="1" dirty="0" err="1"/>
              <a:t>Pengelolaan</a:t>
            </a:r>
            <a:endParaRPr lang="en-GB" altLang="en-US" sz="1600" b="1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B27CA15-47CA-4221-9A70-76C4240EF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027" y="979659"/>
            <a:ext cx="1778163" cy="762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600" b="1" dirty="0" err="1"/>
              <a:t>Pelaporan</a:t>
            </a:r>
            <a:endParaRPr lang="en-GB" altLang="en-US" sz="1600" b="1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BEA55D7D-1120-4876-9F4B-607CF7E29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502" y="1065096"/>
            <a:ext cx="134663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600" b="1" dirty="0" err="1"/>
              <a:t>Pengawasan</a:t>
            </a:r>
            <a:endParaRPr lang="en-GB" altLang="en-US" sz="1600" b="1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B4D8D5F-FE83-4095-9A6D-BBB47A538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438400"/>
            <a:ext cx="2082081" cy="2133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Anggaran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Kode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Perkiraan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     “chart of account”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Perkiraan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aliran</a:t>
            </a: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dana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/Cash flow-</a:t>
            </a:r>
          </a:p>
          <a:p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     Forecasting</a:t>
            </a:r>
          </a:p>
          <a:p>
            <a:endParaRPr lang="en-GB" alt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3ADFF5B1-B7ED-488E-B721-C83F7AC6D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492" y="2362588"/>
            <a:ext cx="2087276" cy="2209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Aspek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akunting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Pencatatan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transaksi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Buku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kas</a:t>
            </a:r>
          </a:p>
          <a:p>
            <a:pPr>
              <a:buFontTx/>
              <a:buChar char="•"/>
            </a:pP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Buku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Bank</a:t>
            </a:r>
          </a:p>
          <a:p>
            <a:pPr>
              <a:buFontTx/>
              <a:buChar char="•"/>
            </a:pP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Buku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jurnal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Pencatatan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asset</a:t>
            </a:r>
          </a:p>
          <a:p>
            <a:pPr>
              <a:buFontTx/>
              <a:buChar char="•"/>
            </a:pP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Hutang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Piutang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4F2E616A-D14D-4D94-92BD-0B986E898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234" y="2290966"/>
            <a:ext cx="2393690" cy="2410836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Laporan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bulanan</a:t>
            </a: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tahunan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antara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lain:</a:t>
            </a:r>
          </a:p>
          <a:p>
            <a:pPr>
              <a:buFontTx/>
              <a:buChar char="-"/>
            </a:pP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Laporan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Budget vs</a:t>
            </a:r>
          </a:p>
          <a:p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Aktual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BvA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Laporan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arus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kas</a:t>
            </a:r>
          </a:p>
          <a:p>
            <a:pPr>
              <a:buFontTx/>
              <a:buChar char="-"/>
            </a:pP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Neraca</a:t>
            </a: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Laporan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daftar</a:t>
            </a:r>
          </a:p>
          <a:p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 asset</a:t>
            </a:r>
          </a:p>
          <a:p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-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Laporan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lain (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sesuai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kebutuhan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pemberi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dana)</a:t>
            </a:r>
          </a:p>
          <a:p>
            <a:endParaRPr lang="en-GB" alt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2E8387EF-2EA4-49BC-BE04-547E5BBB2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438251"/>
            <a:ext cx="1730932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-"/>
            </a:pP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Internal audit</a:t>
            </a:r>
          </a:p>
          <a:p>
            <a:pPr>
              <a:buFontTx/>
              <a:buChar char="-"/>
            </a:pP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Eksternal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audit</a:t>
            </a:r>
          </a:p>
          <a:p>
            <a:pPr>
              <a:buFontTx/>
              <a:buChar char="-"/>
            </a:pP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SOP</a:t>
            </a:r>
          </a:p>
          <a:p>
            <a:pPr>
              <a:buFontTx/>
              <a:buChar char="-"/>
            </a:pPr>
            <a:endParaRPr lang="en-GB" alt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5589B0E1-82BF-4852-BFDC-F531E2AB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1" y="1794552"/>
            <a:ext cx="471320" cy="56803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9110FDAB-2C16-4364-A971-98746E9E2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698" y="1174347"/>
            <a:ext cx="605983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5EBB0BCF-234D-49B7-A4C8-43C194A8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4" y="1215736"/>
            <a:ext cx="683099" cy="4108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A8FE5A4E-C570-4582-859A-0FB5A8FB3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311" y="1229076"/>
            <a:ext cx="703922" cy="3896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A43D6C5B-4694-4B75-B384-477704C0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91" y="6170023"/>
            <a:ext cx="3568568" cy="462249"/>
          </a:xfrm>
          <a:prstGeom prst="rect">
            <a:avLst/>
          </a:prstGeom>
          <a:solidFill>
            <a:srgbClr val="00FFFF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600" b="1" dirty="0" err="1"/>
              <a:t>Kemandirian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Organisasi</a:t>
            </a:r>
            <a:endParaRPr lang="en-US" altLang="en-US" sz="1600" b="1" dirty="0"/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CA2D972E-6E18-4F40-B223-75B1423F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555" y="1746061"/>
            <a:ext cx="471320" cy="616527"/>
          </a:xfrm>
          <a:prstGeom prst="downArrow">
            <a:avLst>
              <a:gd name="adj1" fmla="val 44805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3231B329-CE4C-4FFE-96BC-C26D56EB7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040" y="1726667"/>
            <a:ext cx="471320" cy="5334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7203468F-6DB5-4D32-B0FC-740EEA927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338" y="1794552"/>
            <a:ext cx="47132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FA20E374-7EC9-41FC-8914-1F61DFA4D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238" y="4872139"/>
            <a:ext cx="6388074" cy="127962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 err="1"/>
              <a:t>Sistim</a:t>
            </a:r>
            <a:r>
              <a:rPr lang="en-US" sz="1600" b="1" dirty="0"/>
              <a:t> </a:t>
            </a:r>
            <a:r>
              <a:rPr lang="en-US" sz="1600" b="1" dirty="0" err="1"/>
              <a:t>Pengendalian</a:t>
            </a:r>
            <a:r>
              <a:rPr lang="en-US" sz="1600" b="1" dirty="0"/>
              <a:t> Internal</a:t>
            </a:r>
          </a:p>
          <a:p>
            <a:r>
              <a:rPr lang="en-US" sz="1600" b="1" dirty="0"/>
              <a:t>(</a:t>
            </a:r>
            <a:r>
              <a:rPr lang="en-US" sz="1600" b="1" dirty="0" err="1"/>
              <a:t>transparan</a:t>
            </a:r>
            <a:r>
              <a:rPr lang="en-US" sz="1600" b="1" dirty="0"/>
              <a:t> dan </a:t>
            </a:r>
            <a:r>
              <a:rPr lang="en-US" sz="1600" b="1" dirty="0" err="1"/>
              <a:t>akuntabel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3422431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A808-1F35-4462-BE51-758D51A3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2800" b="1" dirty="0"/>
              <a:t>PEMISAHAN TUGAS &amp; TANGGUNG JAWAB</a:t>
            </a:r>
            <a:br>
              <a:rPr lang="en-US" b="1" dirty="0"/>
            </a:br>
            <a:r>
              <a:rPr lang="en-US" sz="2000" b="1" dirty="0">
                <a:highlight>
                  <a:srgbClr val="FFFF00"/>
                </a:highlight>
              </a:rPr>
              <a:t>(</a:t>
            </a:r>
            <a:r>
              <a:rPr lang="en-US" sz="2000" b="1" i="1" u="sng" dirty="0">
                <a:highlight>
                  <a:srgbClr val="FFFF00"/>
                </a:highlight>
              </a:rPr>
              <a:t>SEGREGATION OF DUTY)</a:t>
            </a:r>
            <a:endParaRPr lang="en-US" sz="2000" b="1" dirty="0">
              <a:highlight>
                <a:srgbClr val="FFFF00"/>
              </a:highlight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7642520-6573-460F-BB13-3E4A4A057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249376"/>
              </p:ext>
            </p:extLst>
          </p:nvPr>
        </p:nvGraphicFramePr>
        <p:xfrm>
          <a:off x="609600" y="1395950"/>
          <a:ext cx="8074024" cy="5294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939762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5600784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1395194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25199"/>
                    </a:ext>
                  </a:extLst>
                </a:gridCol>
                <a:gridCol w="635029">
                  <a:extLst>
                    <a:ext uri="{9D8B030D-6E8A-4147-A177-3AD203B41FA5}">
                      <a16:colId xmlns:a16="http://schemas.microsoft.com/office/drawing/2014/main" val="1819253355"/>
                    </a:ext>
                  </a:extLst>
                </a:gridCol>
                <a:gridCol w="959505">
                  <a:extLst>
                    <a:ext uri="{9D8B030D-6E8A-4147-A177-3AD203B41FA5}">
                      <a16:colId xmlns:a16="http://schemas.microsoft.com/office/drawing/2014/main" val="3089259845"/>
                    </a:ext>
                  </a:extLst>
                </a:gridCol>
                <a:gridCol w="763245">
                  <a:extLst>
                    <a:ext uri="{9D8B030D-6E8A-4147-A177-3AD203B41FA5}">
                      <a16:colId xmlns:a16="http://schemas.microsoft.com/office/drawing/2014/main" val="3953189519"/>
                    </a:ext>
                  </a:extLst>
                </a:gridCol>
                <a:gridCol w="763245">
                  <a:extLst>
                    <a:ext uri="{9D8B030D-6E8A-4147-A177-3AD203B41FA5}">
                      <a16:colId xmlns:a16="http://schemas.microsoft.com/office/drawing/2014/main" val="2932152611"/>
                    </a:ext>
                  </a:extLst>
                </a:gridCol>
              </a:tblGrid>
              <a:tr h="42036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 err="1">
                          <a:effectLst/>
                        </a:rPr>
                        <a:t>Keterangan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 dirty="0">
                          <a:effectLst/>
                        </a:rPr>
                        <a:t>PROGRAM</a:t>
                      </a:r>
                      <a:endParaRPr lang="en-ID" sz="9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ADMIN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effectLst/>
                        </a:rPr>
                        <a:t>KASIR 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effectLst/>
                        </a:rPr>
                        <a:t>FINANCE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ACCOUNTING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u="none" strike="noStrike" dirty="0">
                          <a:effectLst/>
                        </a:rPr>
                        <a:t>KEPALA KEUANGAN / ADMIN</a:t>
                      </a:r>
                      <a:endParaRPr lang="en-ID" sz="9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PIMPINAN OMS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extLst>
                  <a:ext uri="{0D108BD9-81ED-4DB2-BD59-A6C34878D82A}">
                    <a16:rowId xmlns:a16="http://schemas.microsoft.com/office/drawing/2014/main" val="418021815"/>
                  </a:ext>
                </a:extLst>
              </a:tr>
              <a:tr h="170980"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Petty Cash</a:t>
                      </a:r>
                      <a:endParaRPr lang="en-ID" sz="1400" b="1" i="0" u="none" strike="noStrike" dirty="0">
                        <a:solidFill>
                          <a:srgbClr val="11111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2389007578"/>
                  </a:ext>
                </a:extLst>
              </a:tr>
              <a:tr h="170980"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 dirty="0" err="1">
                          <a:effectLst/>
                        </a:rPr>
                        <a:t>Pemegang</a:t>
                      </a:r>
                      <a:r>
                        <a:rPr lang="en-ID" sz="1100" u="none" strike="noStrike" dirty="0"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effectLst/>
                        </a:rPr>
                        <a:t>fisik</a:t>
                      </a:r>
                      <a:r>
                        <a:rPr lang="en-ID" sz="1100" u="none" strike="noStrike" dirty="0">
                          <a:effectLst/>
                        </a:rPr>
                        <a:t> Petty Cash</a:t>
                      </a:r>
                      <a:endParaRPr lang="en-ID" sz="11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X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2413036594"/>
                  </a:ext>
                </a:extLst>
              </a:tr>
              <a:tr h="337235"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 dirty="0" err="1">
                          <a:effectLst/>
                        </a:rPr>
                        <a:t>Menyiapkan</a:t>
                      </a:r>
                      <a:r>
                        <a:rPr lang="en-ID" sz="1100" u="none" strike="noStrike" dirty="0"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effectLst/>
                        </a:rPr>
                        <a:t>Dokumen</a:t>
                      </a:r>
                      <a:r>
                        <a:rPr lang="en-ID" sz="1100" u="none" strike="noStrike" dirty="0"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effectLst/>
                        </a:rPr>
                        <a:t>Pengeluaran</a:t>
                      </a:r>
                      <a:r>
                        <a:rPr lang="en-ID" sz="1100" u="none" strike="noStrike" dirty="0">
                          <a:effectLst/>
                        </a:rPr>
                        <a:t> Petty Cash</a:t>
                      </a:r>
                      <a:endParaRPr lang="en-ID" sz="11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X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3451376449"/>
                  </a:ext>
                </a:extLst>
              </a:tr>
              <a:tr h="311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Review </a:t>
                      </a:r>
                      <a:r>
                        <a:rPr lang="en-US" sz="1100" u="none" strike="noStrike" dirty="0" err="1">
                          <a:effectLst/>
                        </a:rPr>
                        <a:t>Dokumen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Pengeluaran</a:t>
                      </a:r>
                      <a:r>
                        <a:rPr lang="en-US" sz="1100" u="none" strike="noStrike" dirty="0">
                          <a:effectLst/>
                        </a:rPr>
                        <a:t> Petty Cash</a:t>
                      </a:r>
                      <a:endParaRPr lang="en-US" sz="11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X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2083411903"/>
                  </a:ext>
                </a:extLst>
              </a:tr>
              <a:tr h="337235"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 dirty="0">
                          <a:effectLst/>
                        </a:rPr>
                        <a:t>Approved / </a:t>
                      </a:r>
                      <a:r>
                        <a:rPr lang="en-ID" sz="1100" u="none" strike="noStrike" dirty="0" err="1">
                          <a:effectLst/>
                        </a:rPr>
                        <a:t>Menyetujui</a:t>
                      </a:r>
                      <a:r>
                        <a:rPr lang="en-ID" sz="1100" u="none" strike="noStrike" dirty="0"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effectLst/>
                        </a:rPr>
                        <a:t>Dokumen</a:t>
                      </a:r>
                      <a:r>
                        <a:rPr lang="en-ID" sz="1100" u="none" strike="noStrike" dirty="0"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effectLst/>
                        </a:rPr>
                        <a:t>Pengeluaran</a:t>
                      </a:r>
                      <a:r>
                        <a:rPr lang="en-ID" sz="1100" u="none" strike="noStrike" dirty="0">
                          <a:effectLst/>
                        </a:rPr>
                        <a:t> Petty Cash</a:t>
                      </a:r>
                      <a:endParaRPr lang="en-ID" sz="11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effectLst/>
                        </a:rPr>
                        <a:t>X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extLst>
                  <a:ext uri="{0D108BD9-81ED-4DB2-BD59-A6C34878D82A}">
                    <a16:rowId xmlns:a16="http://schemas.microsoft.com/office/drawing/2014/main" val="289376753"/>
                  </a:ext>
                </a:extLst>
              </a:tr>
              <a:tr h="150198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1640622664"/>
                  </a:ext>
                </a:extLst>
              </a:tr>
              <a:tr h="198689"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Bank</a:t>
                      </a:r>
                      <a:endParaRPr lang="en-ID" sz="1400" b="1" i="0" u="none" strike="noStrike" dirty="0">
                        <a:solidFill>
                          <a:srgbClr val="11111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2803782629"/>
                  </a:ext>
                </a:extLst>
              </a:tr>
              <a:tr h="170980"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 dirty="0" err="1">
                          <a:effectLst/>
                        </a:rPr>
                        <a:t>Pemegang</a:t>
                      </a:r>
                      <a:r>
                        <a:rPr lang="en-ID" sz="1100" u="none" strike="noStrike" dirty="0"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effectLst/>
                        </a:rPr>
                        <a:t>fisik</a:t>
                      </a:r>
                      <a:r>
                        <a:rPr lang="en-ID" sz="1100" u="none" strike="noStrike" dirty="0"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effectLst/>
                        </a:rPr>
                        <a:t>Buku</a:t>
                      </a:r>
                      <a:r>
                        <a:rPr lang="en-ID" sz="1100" u="none" strike="noStrike" dirty="0">
                          <a:effectLst/>
                        </a:rPr>
                        <a:t> Cek</a:t>
                      </a:r>
                      <a:endParaRPr lang="en-ID" sz="11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effectLst/>
                        </a:rPr>
                        <a:t>X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1107687526"/>
                  </a:ext>
                </a:extLst>
              </a:tr>
              <a:tr h="170980"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 dirty="0" err="1">
                          <a:effectLst/>
                        </a:rPr>
                        <a:t>Menyiapkan</a:t>
                      </a:r>
                      <a:r>
                        <a:rPr lang="en-ID" sz="1100" u="none" strike="noStrike" dirty="0"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effectLst/>
                        </a:rPr>
                        <a:t>Dokumen</a:t>
                      </a:r>
                      <a:r>
                        <a:rPr lang="en-ID" sz="1100" u="none" strike="noStrike" dirty="0"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effectLst/>
                        </a:rPr>
                        <a:t>Pengeluaran</a:t>
                      </a:r>
                      <a:r>
                        <a:rPr lang="en-ID" sz="1100" u="none" strike="noStrike" dirty="0">
                          <a:effectLst/>
                        </a:rPr>
                        <a:t> Bank</a:t>
                      </a:r>
                      <a:endParaRPr lang="en-ID" sz="11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effectLst/>
                        </a:rPr>
                        <a:t>X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2523203726"/>
                  </a:ext>
                </a:extLst>
              </a:tr>
              <a:tr h="170980"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 dirty="0">
                          <a:effectLst/>
                        </a:rPr>
                        <a:t>Review </a:t>
                      </a:r>
                      <a:r>
                        <a:rPr lang="en-ID" sz="1100" u="none" strike="noStrike" dirty="0" err="1">
                          <a:effectLst/>
                        </a:rPr>
                        <a:t>Dokumen</a:t>
                      </a:r>
                      <a:r>
                        <a:rPr lang="en-ID" sz="1100" u="none" strike="noStrike" dirty="0"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effectLst/>
                        </a:rPr>
                        <a:t>Pengeluaran</a:t>
                      </a:r>
                      <a:r>
                        <a:rPr lang="en-ID" sz="1100" u="none" strike="noStrike" dirty="0">
                          <a:effectLst/>
                        </a:rPr>
                        <a:t> Bank</a:t>
                      </a:r>
                      <a:endParaRPr lang="en-ID" sz="11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X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2210278443"/>
                  </a:ext>
                </a:extLst>
              </a:tr>
              <a:tr h="337235">
                <a:tc>
                  <a:txBody>
                    <a:bodyPr/>
                    <a:lstStyle/>
                    <a:p>
                      <a:pPr algn="l" fontAlgn="ctr"/>
                      <a:r>
                        <a:rPr lang="en-ID" sz="1100" u="none" strike="noStrike" dirty="0">
                          <a:effectLst/>
                        </a:rPr>
                        <a:t>Approved / </a:t>
                      </a:r>
                      <a:r>
                        <a:rPr lang="en-ID" sz="1100" u="none" strike="noStrike" dirty="0" err="1">
                          <a:effectLst/>
                        </a:rPr>
                        <a:t>Menyetujui</a:t>
                      </a:r>
                      <a:r>
                        <a:rPr lang="en-ID" sz="1100" u="none" strike="noStrike" dirty="0"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effectLst/>
                        </a:rPr>
                        <a:t>Dokumen</a:t>
                      </a:r>
                      <a:r>
                        <a:rPr lang="en-ID" sz="1100" u="none" strike="noStrike" dirty="0"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effectLst/>
                        </a:rPr>
                        <a:t>Pengeluaran</a:t>
                      </a:r>
                      <a:r>
                        <a:rPr lang="en-ID" sz="1100" u="none" strike="noStrike" dirty="0">
                          <a:effectLst/>
                        </a:rPr>
                        <a:t> Bank</a:t>
                      </a:r>
                      <a:endParaRPr lang="en-ID" sz="11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effectLst/>
                        </a:rPr>
                        <a:t>X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extLst>
                  <a:ext uri="{0D108BD9-81ED-4DB2-BD59-A6C34878D82A}">
                    <a16:rowId xmlns:a16="http://schemas.microsoft.com/office/drawing/2014/main" val="3163268030"/>
                  </a:ext>
                </a:extLst>
              </a:tr>
              <a:tr h="150198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1691358605"/>
                  </a:ext>
                </a:extLst>
              </a:tr>
              <a:tr h="150198"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</a:rPr>
                        <a:t>Pengadaan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Barang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atau</a:t>
                      </a:r>
                      <a:r>
                        <a:rPr lang="en-ID" sz="1400" u="none" strike="noStrike" dirty="0">
                          <a:effectLst/>
                        </a:rPr>
                        <a:t> Jasa</a:t>
                      </a:r>
                      <a:endParaRPr lang="en-ID" sz="14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3637519369"/>
                  </a:ext>
                </a:extLst>
              </a:tr>
              <a:tr h="150198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Permintaan Barang atau Jasa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X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2489124573"/>
                  </a:ext>
                </a:extLst>
              </a:tr>
              <a:tr h="150198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Menyiapkan Dokumen Pengadaan Barang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X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3894370998"/>
                  </a:ext>
                </a:extLst>
              </a:tr>
              <a:tr h="150198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Review Dokumen Pengadaan Barang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effectLst/>
                        </a:rPr>
                        <a:t>X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4059253256"/>
                  </a:ext>
                </a:extLst>
              </a:tr>
              <a:tr h="295671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Approved / Menyetujui Dokumen Pengadaan Barang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effectLst/>
                        </a:rPr>
                        <a:t>X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extLst>
                  <a:ext uri="{0D108BD9-81ED-4DB2-BD59-A6C34878D82A}">
                    <a16:rowId xmlns:a16="http://schemas.microsoft.com/office/drawing/2014/main" val="2806569418"/>
                  </a:ext>
                </a:extLst>
              </a:tr>
              <a:tr h="150198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2742218620"/>
                  </a:ext>
                </a:extLst>
              </a:tr>
              <a:tr h="198689">
                <a:tc>
                  <a:txBody>
                    <a:bodyPr/>
                    <a:lstStyle/>
                    <a:p>
                      <a:pPr algn="l" fontAlgn="ctr"/>
                      <a:r>
                        <a:rPr lang="en-ID" sz="1300" b="1" u="none" strike="noStrike" dirty="0" err="1">
                          <a:effectLst/>
                        </a:rPr>
                        <a:t>Pelaporan</a:t>
                      </a:r>
                      <a:r>
                        <a:rPr lang="en-ID" sz="1300" b="1" u="none" strike="noStrike" dirty="0">
                          <a:effectLst/>
                        </a:rPr>
                        <a:t> </a:t>
                      </a:r>
                      <a:r>
                        <a:rPr lang="en-ID" sz="1300" b="1" u="none" strike="noStrike" dirty="0" err="1">
                          <a:effectLst/>
                        </a:rPr>
                        <a:t>Keuangan</a:t>
                      </a:r>
                      <a:endParaRPr lang="en-ID" sz="13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3711397102"/>
                  </a:ext>
                </a:extLst>
              </a:tr>
              <a:tr h="150198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Input transaksi berdasarkan dokumen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X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4214275068"/>
                  </a:ext>
                </a:extLst>
              </a:tr>
              <a:tr h="150198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Review transaksi keuangan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X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1394893438"/>
                  </a:ext>
                </a:extLst>
              </a:tr>
              <a:tr h="150198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Menyiapkan Laporan Keuangan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X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2937133929"/>
                  </a:ext>
                </a:extLst>
              </a:tr>
              <a:tr h="150198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Approved / Menyetujui Laporan Keuangan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effectLst/>
                        </a:rPr>
                        <a:t>X</a:t>
                      </a:r>
                      <a:endParaRPr lang="en-ID" sz="1000" b="1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8" marR="5198" marT="4725" marB="0" anchor="ctr"/>
                </a:tc>
                <a:extLst>
                  <a:ext uri="{0D108BD9-81ED-4DB2-BD59-A6C34878D82A}">
                    <a16:rowId xmlns:a16="http://schemas.microsoft.com/office/drawing/2014/main" val="2254929065"/>
                  </a:ext>
                </a:extLst>
              </a:tr>
              <a:tr h="115562">
                <a:tc>
                  <a:txBody>
                    <a:bodyPr/>
                    <a:lstStyle/>
                    <a:p>
                      <a:pPr algn="l" fontAlgn="ctr"/>
                      <a:r>
                        <a:rPr lang="en-ID" sz="500" u="none" strike="noStrike">
                          <a:effectLst/>
                        </a:rPr>
                        <a:t> </a:t>
                      </a:r>
                      <a:endParaRPr lang="en-ID" sz="5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1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73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>
                          <a:effectLst/>
                        </a:rPr>
                        <a:t> </a:t>
                      </a:r>
                      <a:endParaRPr lang="en-ID" sz="700" b="0" i="0" u="none" strike="noStrike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u="none" strike="noStrike" dirty="0">
                          <a:effectLst/>
                        </a:rPr>
                        <a:t> </a:t>
                      </a:r>
                      <a:endParaRPr lang="en-ID" sz="700" b="0" i="0" u="none" strike="noStrike" dirty="0">
                        <a:solidFill>
                          <a:srgbClr val="1111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786" marR="5198" marT="4725" marB="0" anchor="ctr"/>
                </a:tc>
                <a:extLst>
                  <a:ext uri="{0D108BD9-81ED-4DB2-BD59-A6C34878D82A}">
                    <a16:rowId xmlns:a16="http://schemas.microsoft.com/office/drawing/2014/main" val="109268591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E3821FA-00DE-44C3-B0FA-3354DAD100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9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A808-1F35-4462-BE51-758D51A3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502"/>
            <a:ext cx="8229600" cy="1020762"/>
          </a:xfrm>
        </p:spPr>
        <p:txBody>
          <a:bodyPr/>
          <a:lstStyle/>
          <a:p>
            <a:r>
              <a:rPr lang="en-US" sz="2800" b="1" dirty="0"/>
              <a:t>PEMISAHAN TUGAS &amp; TANGGUNG JAWAB</a:t>
            </a:r>
            <a:br>
              <a:rPr lang="en-US" b="1" dirty="0"/>
            </a:br>
            <a:r>
              <a:rPr lang="en-US" sz="2000" b="1" dirty="0">
                <a:highlight>
                  <a:srgbClr val="FFFF00"/>
                </a:highlight>
              </a:rPr>
              <a:t>(</a:t>
            </a:r>
            <a:r>
              <a:rPr lang="en-US" sz="2000" b="1" i="1" u="sng" dirty="0">
                <a:highlight>
                  <a:srgbClr val="FFFF00"/>
                </a:highlight>
              </a:rPr>
              <a:t>SEGREGATION OF DUTY</a:t>
            </a:r>
            <a:r>
              <a:rPr lang="en-US" sz="2000" b="1" dirty="0">
                <a:highlight>
                  <a:srgbClr val="FFFF00"/>
                </a:highlight>
              </a:rPr>
              <a:t>) – </a:t>
            </a:r>
            <a:r>
              <a:rPr lang="en-US" sz="2000" b="1" dirty="0" err="1">
                <a:highlight>
                  <a:srgbClr val="FFFF00"/>
                </a:highlight>
              </a:rPr>
              <a:t>Serumpun</a:t>
            </a:r>
            <a:r>
              <a:rPr lang="en-US" sz="2000" b="1" dirty="0">
                <a:highlight>
                  <a:srgbClr val="FFFF00"/>
                </a:highlight>
              </a:rPr>
              <a:t> Nusantara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3821FA-00DE-44C3-B0FA-3354DAD100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27B9C80-A29D-4296-954A-DB9D7229D6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185292"/>
              </p:ext>
            </p:extLst>
          </p:nvPr>
        </p:nvGraphicFramePr>
        <p:xfrm>
          <a:off x="457200" y="1112692"/>
          <a:ext cx="8458200" cy="5168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6114">
                  <a:extLst>
                    <a:ext uri="{9D8B030D-6E8A-4147-A177-3AD203B41FA5}">
                      <a16:colId xmlns:a16="http://schemas.microsoft.com/office/drawing/2014/main" val="1482989866"/>
                    </a:ext>
                  </a:extLst>
                </a:gridCol>
                <a:gridCol w="968667">
                  <a:extLst>
                    <a:ext uri="{9D8B030D-6E8A-4147-A177-3AD203B41FA5}">
                      <a16:colId xmlns:a16="http://schemas.microsoft.com/office/drawing/2014/main" val="1794969235"/>
                    </a:ext>
                  </a:extLst>
                </a:gridCol>
                <a:gridCol w="1039181">
                  <a:extLst>
                    <a:ext uri="{9D8B030D-6E8A-4147-A177-3AD203B41FA5}">
                      <a16:colId xmlns:a16="http://schemas.microsoft.com/office/drawing/2014/main" val="2751395861"/>
                    </a:ext>
                  </a:extLst>
                </a:gridCol>
                <a:gridCol w="1039181">
                  <a:extLst>
                    <a:ext uri="{9D8B030D-6E8A-4147-A177-3AD203B41FA5}">
                      <a16:colId xmlns:a16="http://schemas.microsoft.com/office/drawing/2014/main" val="2921439796"/>
                    </a:ext>
                  </a:extLst>
                </a:gridCol>
                <a:gridCol w="835057">
                  <a:extLst>
                    <a:ext uri="{9D8B030D-6E8A-4147-A177-3AD203B41FA5}">
                      <a16:colId xmlns:a16="http://schemas.microsoft.com/office/drawing/2014/main" val="706390385"/>
                    </a:ext>
                  </a:extLst>
                </a:gridCol>
              </a:tblGrid>
              <a:tr h="164953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ID" sz="1100" u="none" strike="noStrike">
                          <a:effectLst/>
                        </a:rPr>
                        <a:t>Keterangan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ID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Dewan Pembina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956219"/>
                  </a:ext>
                </a:extLst>
              </a:tr>
              <a:tr h="16495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0" fontAlgn="ctr"/>
                      <a:r>
                        <a:rPr lang="en-ID" sz="11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Dewan </a:t>
                      </a:r>
                      <a:r>
                        <a:rPr lang="en-ID" sz="1100" u="none" strike="noStrike" dirty="0" err="1">
                          <a:effectLst/>
                          <a:highlight>
                            <a:srgbClr val="00FFFF"/>
                          </a:highlight>
                        </a:rPr>
                        <a:t>Pengawas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980328"/>
                  </a:ext>
                </a:extLst>
              </a:tr>
              <a:tr h="82052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1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Sekretaris</a:t>
                      </a:r>
                      <a:r>
                        <a:rPr lang="en-ID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Dewan </a:t>
                      </a:r>
                      <a:r>
                        <a:rPr lang="en-ID" sz="11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Pengurus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1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Bendarahara</a:t>
                      </a:r>
                      <a:r>
                        <a:rPr lang="en-ID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Dewan </a:t>
                      </a:r>
                      <a:r>
                        <a:rPr lang="en-ID" sz="11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Pengurus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1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Ketua</a:t>
                      </a:r>
                      <a:r>
                        <a:rPr lang="en-ID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Dewan </a:t>
                      </a:r>
                      <a:r>
                        <a:rPr lang="en-ID" sz="11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Pengurus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794288444"/>
                  </a:ext>
                </a:extLst>
              </a:tr>
              <a:tr h="33592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100" u="none" strike="noStrike" dirty="0">
                          <a:effectLst/>
                        </a:rPr>
                        <a:t>Manager Program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100" u="none" strike="noStrike">
                          <a:effectLst/>
                        </a:rPr>
                        <a:t> 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100" u="none" strike="noStrike">
                          <a:effectLst/>
                        </a:rPr>
                        <a:t>Manager Keuangan 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100" u="none" strike="noStrike">
                          <a:effectLst/>
                        </a:rPr>
                        <a:t> Direktur Eksekutif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2071570681"/>
                  </a:ext>
                </a:extLst>
              </a:tr>
              <a:tr h="33592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100" u="none" strike="noStrike" dirty="0" err="1">
                          <a:effectLst/>
                        </a:rPr>
                        <a:t>Koordinator</a:t>
                      </a:r>
                      <a:r>
                        <a:rPr lang="en-ID" sz="1100" u="none" strike="noStrike" dirty="0">
                          <a:effectLst/>
                        </a:rPr>
                        <a:t> Program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100" u="none" strike="noStrike" dirty="0">
                          <a:effectLst/>
                        </a:rPr>
                        <a:t>Staff </a:t>
                      </a:r>
                    </a:p>
                    <a:p>
                      <a:pPr algn="ctr" rtl="0" fontAlgn="ctr"/>
                      <a:r>
                        <a:rPr lang="en-ID" sz="1100" u="none" strike="noStrike" dirty="0" err="1">
                          <a:effectLst/>
                        </a:rPr>
                        <a:t>Keuangan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100" u="none" strike="noStrike" dirty="0">
                          <a:effectLst/>
                        </a:rPr>
                        <a:t> 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100" u="none" strike="noStrike" dirty="0">
                          <a:effectLst/>
                        </a:rPr>
                        <a:t> 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507696353"/>
                  </a:ext>
                </a:extLst>
              </a:tr>
              <a:tr h="1908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05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Petty Cash</a:t>
                      </a:r>
                      <a:endParaRPr lang="en-ID" sz="105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 dirty="0">
                          <a:effectLst/>
                        </a:rPr>
                        <a:t> 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663976880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900" u="none" strike="noStrike" dirty="0" err="1">
                          <a:effectLst/>
                        </a:rPr>
                        <a:t>Pemegang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fisik</a:t>
                      </a:r>
                      <a:r>
                        <a:rPr lang="en-ID" sz="900" u="none" strike="noStrike" dirty="0">
                          <a:effectLst/>
                        </a:rPr>
                        <a:t> Petty Cash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X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3171303556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900" u="none" strike="noStrike" dirty="0" err="1">
                          <a:effectLst/>
                        </a:rPr>
                        <a:t>Menyiapkan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Dokumen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Pengeluaran</a:t>
                      </a:r>
                      <a:r>
                        <a:rPr lang="en-ID" sz="900" u="none" strike="noStrike" dirty="0">
                          <a:effectLst/>
                        </a:rPr>
                        <a:t> Petty Cash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X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3491824597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Review </a:t>
                      </a:r>
                      <a:r>
                        <a:rPr lang="en-US" sz="900" u="none" strike="noStrike" dirty="0" err="1">
                          <a:effectLst/>
                        </a:rPr>
                        <a:t>Dokumen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Pengeluaran</a:t>
                      </a:r>
                      <a:r>
                        <a:rPr lang="en-US" sz="900" u="none" strike="noStrike" dirty="0">
                          <a:effectLst/>
                        </a:rPr>
                        <a:t> Petty Cash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X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4192771120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900" u="none" strike="noStrike" dirty="0">
                          <a:effectLst/>
                        </a:rPr>
                        <a:t>Approved / </a:t>
                      </a:r>
                      <a:r>
                        <a:rPr lang="en-ID" sz="900" u="none" strike="noStrike" dirty="0" err="1">
                          <a:effectLst/>
                        </a:rPr>
                        <a:t>Menyetujui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Dokumen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Pengeluaran</a:t>
                      </a:r>
                      <a:r>
                        <a:rPr lang="en-ID" sz="900" u="none" strike="noStrike" dirty="0">
                          <a:effectLst/>
                        </a:rPr>
                        <a:t> Petty Cash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X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2355209051"/>
                  </a:ext>
                </a:extLst>
              </a:tr>
              <a:tr h="1908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05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Bank</a:t>
                      </a:r>
                      <a:endParaRPr lang="en-ID" sz="105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2151865793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900" u="none" strike="noStrike" dirty="0" err="1">
                          <a:effectLst/>
                        </a:rPr>
                        <a:t>Pemegang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fisik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Buku</a:t>
                      </a:r>
                      <a:r>
                        <a:rPr lang="en-ID" sz="900" u="none" strike="noStrike" dirty="0">
                          <a:effectLst/>
                        </a:rPr>
                        <a:t> Cek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X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29292311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900" u="none" strike="noStrike" dirty="0" err="1">
                          <a:effectLst/>
                        </a:rPr>
                        <a:t>Menyiapkan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Dokumen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Pengeluaran</a:t>
                      </a:r>
                      <a:r>
                        <a:rPr lang="en-ID" sz="900" u="none" strike="noStrike" dirty="0">
                          <a:effectLst/>
                        </a:rPr>
                        <a:t> Bank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X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307605144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900" u="none" strike="noStrike" dirty="0">
                          <a:effectLst/>
                        </a:rPr>
                        <a:t>Review </a:t>
                      </a:r>
                      <a:r>
                        <a:rPr lang="en-ID" sz="900" u="none" strike="noStrike" dirty="0" err="1">
                          <a:effectLst/>
                        </a:rPr>
                        <a:t>Dokumen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Pengeluaran</a:t>
                      </a:r>
                      <a:r>
                        <a:rPr lang="en-ID" sz="900" u="none" strike="noStrike" dirty="0">
                          <a:effectLst/>
                        </a:rPr>
                        <a:t> Bank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X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961268202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900" u="none" strike="noStrike" dirty="0">
                          <a:effectLst/>
                        </a:rPr>
                        <a:t>Approved / </a:t>
                      </a:r>
                      <a:r>
                        <a:rPr lang="en-ID" sz="900" u="none" strike="noStrike" dirty="0" err="1">
                          <a:effectLst/>
                        </a:rPr>
                        <a:t>Menyetujui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Dokumen</a:t>
                      </a:r>
                      <a:r>
                        <a:rPr lang="en-ID" sz="900" u="none" strike="noStrike" dirty="0">
                          <a:effectLst/>
                        </a:rPr>
                        <a:t> </a:t>
                      </a:r>
                      <a:r>
                        <a:rPr lang="en-ID" sz="900" u="none" strike="noStrike" dirty="0" err="1">
                          <a:effectLst/>
                        </a:rPr>
                        <a:t>Pengeluaran</a:t>
                      </a:r>
                      <a:r>
                        <a:rPr lang="en-ID" sz="900" u="none" strike="noStrike" dirty="0">
                          <a:effectLst/>
                        </a:rPr>
                        <a:t> Bank</a:t>
                      </a:r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X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430410730"/>
                  </a:ext>
                </a:extLst>
              </a:tr>
              <a:tr h="1908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100" u="none" strike="noStrike" dirty="0" err="1">
                          <a:effectLst/>
                        </a:rPr>
                        <a:t>Pengadaan</a:t>
                      </a:r>
                      <a:r>
                        <a:rPr lang="en-ID" sz="1100" u="none" strike="noStrike" dirty="0"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effectLst/>
                        </a:rPr>
                        <a:t>Barang</a:t>
                      </a:r>
                      <a:r>
                        <a:rPr lang="en-ID" sz="1100" u="none" strike="noStrike" dirty="0">
                          <a:effectLst/>
                        </a:rPr>
                        <a:t> </a:t>
                      </a:r>
                      <a:r>
                        <a:rPr lang="en-ID" sz="1100" u="none" strike="noStrike" dirty="0" err="1">
                          <a:effectLst/>
                        </a:rPr>
                        <a:t>atau</a:t>
                      </a:r>
                      <a:r>
                        <a:rPr lang="en-ID" sz="1100" u="none" strike="noStrike" dirty="0">
                          <a:effectLst/>
                        </a:rPr>
                        <a:t> Jasa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1971320997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 dirty="0" err="1">
                          <a:effectLst/>
                        </a:rPr>
                        <a:t>Permintaan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Barang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atau</a:t>
                      </a:r>
                      <a:r>
                        <a:rPr lang="en-ID" sz="800" u="none" strike="noStrike" dirty="0">
                          <a:effectLst/>
                        </a:rPr>
                        <a:t> Jasa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X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3105768009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 dirty="0" err="1">
                          <a:effectLst/>
                        </a:rPr>
                        <a:t>Menyiapkan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Dokumen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Pengadaan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Barang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3" marR="7173" marT="7173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X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3832123075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 dirty="0">
                          <a:effectLst/>
                        </a:rPr>
                        <a:t>Review </a:t>
                      </a:r>
                      <a:r>
                        <a:rPr lang="en-ID" sz="800" u="none" strike="noStrike" dirty="0" err="1">
                          <a:effectLst/>
                        </a:rPr>
                        <a:t>Dokumen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Pengadaan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Barang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X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447959741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 dirty="0">
                          <a:effectLst/>
                        </a:rPr>
                        <a:t>Approved / </a:t>
                      </a:r>
                      <a:r>
                        <a:rPr lang="en-ID" sz="800" u="none" strike="noStrike" dirty="0" err="1">
                          <a:effectLst/>
                        </a:rPr>
                        <a:t>Menyetujui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Dokumen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Pengadaan</a:t>
                      </a:r>
                      <a:r>
                        <a:rPr lang="en-ID" sz="800" u="none" strike="noStrike" dirty="0">
                          <a:effectLst/>
                        </a:rPr>
                        <a:t> </a:t>
                      </a:r>
                      <a:r>
                        <a:rPr lang="en-ID" sz="800" u="none" strike="noStrike" dirty="0" err="1">
                          <a:effectLst/>
                        </a:rPr>
                        <a:t>Barang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X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2616062322"/>
                  </a:ext>
                </a:extLst>
              </a:tr>
              <a:tr h="1755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000" u="none" strike="noStrike" dirty="0" err="1">
                          <a:effectLst/>
                        </a:rPr>
                        <a:t>Pelaporan</a:t>
                      </a:r>
                      <a:r>
                        <a:rPr lang="en-ID" sz="1000" u="none" strike="noStrike" dirty="0">
                          <a:effectLst/>
                        </a:rPr>
                        <a:t> </a:t>
                      </a:r>
                      <a:r>
                        <a:rPr lang="en-ID" sz="1000" u="none" strike="noStrike" dirty="0" err="1">
                          <a:effectLst/>
                        </a:rPr>
                        <a:t>Keuangan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2160549012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Input transaksi berdasarkan dokumen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X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1073970090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Review transaksi keuangan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X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2769585355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Menyiapkan Laporan Keuangan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>
                          <a:effectLst/>
                        </a:rPr>
                        <a:t>X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3865444902"/>
                  </a:ext>
                </a:extLst>
              </a:tr>
              <a:tr h="160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Approved / Menyetujui Laporan Keuangan</a:t>
                      </a:r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554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800" u="none" strike="noStrike">
                          <a:effectLst/>
                        </a:rPr>
                        <a:t> </a:t>
                      </a:r>
                      <a:endParaRPr lang="en-ID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800" u="none" strike="noStrike" dirty="0">
                          <a:effectLst/>
                        </a:rPr>
                        <a:t>X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" marR="7173" marT="7173" marB="0" anchor="ctr"/>
                </a:tc>
                <a:extLst>
                  <a:ext uri="{0D108BD9-81ED-4DB2-BD59-A6C34878D82A}">
                    <a16:rowId xmlns:a16="http://schemas.microsoft.com/office/drawing/2014/main" val="1554856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02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20" y="6474480"/>
            <a:ext cx="2206625" cy="31432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121FB3E-BEE9-41DF-8FAC-488599049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031" y="0"/>
            <a:ext cx="6742569" cy="78854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pPr algn="ctr"/>
            <a:r>
              <a:rPr lang="en-US" altLang="en-US" sz="24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Pemisahan</a:t>
            </a:r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Tugas</a:t>
            </a:r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dan </a:t>
            </a:r>
            <a:r>
              <a:rPr lang="en-US" altLang="en-US" sz="24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Tanggung</a:t>
            </a:r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Jawab</a:t>
            </a:r>
          </a:p>
          <a:p>
            <a:pPr algn="ctr"/>
            <a:r>
              <a:rPr lang="en-US" altLang="en-US" sz="24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Contoh</a:t>
            </a:r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Pengelolaan</a:t>
            </a:r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Petty Cash</a:t>
            </a:r>
          </a:p>
          <a:p>
            <a:pPr algn="ctr"/>
            <a:endParaRPr lang="en-US" altLang="en-US" sz="2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0B82FA1-3C78-4939-8D75-2A718A3EE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2" y="1065094"/>
            <a:ext cx="1577687" cy="868206"/>
          </a:xfrm>
          <a:prstGeom prst="rect">
            <a:avLst/>
          </a:prstGeom>
          <a:solidFill>
            <a:srgbClr val="FF66FF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US" sz="1600" b="1" dirty="0"/>
              <a:t>Tim Program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794A4E2-1C31-4DC2-8A6F-3BF3233AC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600" y="1065096"/>
            <a:ext cx="2087276" cy="868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600" b="1" dirty="0" err="1"/>
              <a:t>Bendahara</a:t>
            </a:r>
            <a:endParaRPr lang="en-GB" altLang="en-US" sz="1600" b="1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B27CA15-47CA-4221-9A70-76C4240EF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739" y="1083327"/>
            <a:ext cx="1310372" cy="849975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600" b="1" dirty="0" err="1"/>
              <a:t>Sekertaris</a:t>
            </a:r>
            <a:endParaRPr lang="en-GB" altLang="en-US" sz="1600" b="1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BEA55D7D-1120-4876-9F4B-607CF7E29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592" y="1065095"/>
            <a:ext cx="1577687" cy="86820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600" b="1" dirty="0" err="1"/>
              <a:t>Pimpinan</a:t>
            </a:r>
            <a:r>
              <a:rPr lang="en-US" altLang="en-US" sz="1600" b="1" dirty="0"/>
              <a:t> OMS</a:t>
            </a:r>
            <a:endParaRPr lang="en-GB" altLang="en-US" sz="1600" b="1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B4D8D5F-FE83-4095-9A6D-BBB47A538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" y="2567407"/>
            <a:ext cx="1628499" cy="1166393"/>
          </a:xfrm>
          <a:prstGeom prst="rect">
            <a:avLst/>
          </a:prstGeom>
          <a:solidFill>
            <a:srgbClr val="FF66FF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Mengajukan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permohonan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pengeluaran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uang </a:t>
            </a:r>
          </a:p>
          <a:p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melalui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Petty Cash</a:t>
            </a:r>
          </a:p>
          <a:p>
            <a:endParaRPr lang="en-GB" alt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9110FDAB-2C16-4364-A971-98746E9E2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245" y="1428825"/>
            <a:ext cx="605983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5EBB0BCF-234D-49B7-A4C8-43C194A8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067" y="1413910"/>
            <a:ext cx="683099" cy="4108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A8FE5A4E-C570-4582-859A-0FB5A8FB3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052" y="1401383"/>
            <a:ext cx="703922" cy="3896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11">
            <a:extLst>
              <a:ext uri="{FF2B5EF4-FFF2-40B4-BE49-F238E27FC236}">
                <a16:creationId xmlns:a16="http://schemas.microsoft.com/office/drawing/2014/main" id="{032E8F96-FB19-4DA8-A8F7-49133150606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41669" y="5265370"/>
            <a:ext cx="508074" cy="495412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B75E8-B886-42E5-98AB-00BC0D393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817151"/>
            <a:ext cx="5841983" cy="799587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t"/>
          <a:lstStyle/>
          <a:p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Untuk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mencatat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/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mengelola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seluruh</a:t>
            </a:r>
            <a:endParaRPr lang="en-US" altLang="en-US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transaksi</a:t>
            </a:r>
            <a:r>
              <a:rPr lang="en-US" altLang="en-US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project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9DDAA6-8592-4BC0-B908-9F66ADFEB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162" y="2610329"/>
            <a:ext cx="1661319" cy="11663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Menyiapkan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 </a:t>
            </a:r>
          </a:p>
          <a:p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Voucher Petty Cash </a:t>
            </a:r>
          </a:p>
          <a:p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Dan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melengkapai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 </a:t>
            </a:r>
          </a:p>
          <a:p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dokumen</a:t>
            </a: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pendukung</a:t>
            </a:r>
            <a:endParaRPr lang="en-US" alt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6B82DA8-52D5-4B74-B290-770EE02AF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478" y="2610329"/>
            <a:ext cx="1396893" cy="1166393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dirty="0" err="1"/>
              <a:t>Verifikasi</a:t>
            </a:r>
            <a:r>
              <a:rPr lang="en-US" altLang="en-US" sz="1400" dirty="0"/>
              <a:t> </a:t>
            </a:r>
          </a:p>
          <a:p>
            <a:pPr algn="ctr"/>
            <a:r>
              <a:rPr lang="en-US" altLang="en-US" sz="1400" dirty="0" err="1"/>
              <a:t>Dokumen</a:t>
            </a:r>
            <a:r>
              <a:rPr lang="en-US" altLang="en-US" sz="1400" dirty="0"/>
              <a:t> &amp; </a:t>
            </a:r>
          </a:p>
          <a:p>
            <a:pPr algn="ctr"/>
            <a:r>
              <a:rPr lang="en-US" altLang="en-US" sz="1400" dirty="0" err="1"/>
              <a:t>kelengkapan</a:t>
            </a:r>
            <a:r>
              <a:rPr lang="en-US" altLang="en-US" sz="1400" dirty="0"/>
              <a:t> </a:t>
            </a:r>
          </a:p>
          <a:p>
            <a:pPr algn="ctr"/>
            <a:r>
              <a:rPr lang="en-US" altLang="en-US" sz="1400" dirty="0" err="1"/>
              <a:t>dokumen</a:t>
            </a:r>
            <a:endParaRPr lang="en-GB" altLang="en-US" sz="1400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970D101-492A-4D03-98C9-07D8EDC81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591" y="2617445"/>
            <a:ext cx="1577687" cy="86820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dirty="0"/>
              <a:t>Approval </a:t>
            </a:r>
          </a:p>
          <a:p>
            <a:pPr algn="ctr"/>
            <a:r>
              <a:rPr lang="en-US" altLang="en-US" sz="1400" dirty="0" err="1"/>
              <a:t>Dokumen</a:t>
            </a:r>
            <a:r>
              <a:rPr lang="en-US" altLang="en-US" sz="1400" dirty="0"/>
              <a:t> </a:t>
            </a:r>
          </a:p>
          <a:p>
            <a:pPr algn="ctr"/>
            <a:r>
              <a:rPr lang="en-US" altLang="en-US" sz="1400" dirty="0" err="1"/>
              <a:t>Pengeluaran</a:t>
            </a:r>
            <a:r>
              <a:rPr lang="en-US" altLang="en-US" sz="1400" dirty="0"/>
              <a:t> PC</a:t>
            </a:r>
            <a:endParaRPr lang="en-GB" altLang="en-US" sz="1400" dirty="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A516F1E3-C3E0-42B2-87A2-126DA9186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599" y="4229660"/>
            <a:ext cx="2087276" cy="8682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600" b="1" dirty="0" err="1"/>
              <a:t>Pengelola</a:t>
            </a:r>
            <a:r>
              <a:rPr lang="en-US" altLang="en-US" sz="1600" b="1" dirty="0"/>
              <a:t> </a:t>
            </a:r>
          </a:p>
          <a:p>
            <a:pPr algn="ctr"/>
            <a:r>
              <a:rPr lang="en-US" altLang="en-US" sz="1600" b="1" dirty="0" err="1"/>
              <a:t>Keuangan</a:t>
            </a:r>
            <a:endParaRPr lang="en-US" altLang="en-US" sz="1600" b="1" dirty="0"/>
          </a:p>
          <a:p>
            <a:pPr algn="ctr"/>
            <a:r>
              <a:rPr lang="en-US" altLang="en-US" sz="1600" b="1" dirty="0"/>
              <a:t>Project</a:t>
            </a:r>
            <a:endParaRPr lang="en-GB" altLang="en-US" sz="1600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0A9699-3E3C-4018-B1E6-D6D52EE650E4}"/>
              </a:ext>
            </a:extLst>
          </p:cNvPr>
          <p:cNvCxnSpPr>
            <a:cxnSpLocks/>
          </p:cNvCxnSpPr>
          <p:nvPr/>
        </p:nvCxnSpPr>
        <p:spPr bwMode="auto">
          <a:xfrm>
            <a:off x="3560821" y="1933300"/>
            <a:ext cx="0" cy="586207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17A4B1C-CE80-40EE-966F-FC7D2E2DC4A1}"/>
              </a:ext>
            </a:extLst>
          </p:cNvPr>
          <p:cNvCxnSpPr>
            <a:cxnSpLocks/>
          </p:cNvCxnSpPr>
          <p:nvPr/>
        </p:nvCxnSpPr>
        <p:spPr bwMode="auto">
          <a:xfrm>
            <a:off x="830594" y="1933299"/>
            <a:ext cx="0" cy="586207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51861F-BABA-421C-948A-058D4C8A6D51}"/>
              </a:ext>
            </a:extLst>
          </p:cNvPr>
          <p:cNvCxnSpPr>
            <a:cxnSpLocks/>
          </p:cNvCxnSpPr>
          <p:nvPr/>
        </p:nvCxnSpPr>
        <p:spPr bwMode="auto">
          <a:xfrm>
            <a:off x="5815924" y="1933299"/>
            <a:ext cx="0" cy="586207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21FF4E3-1750-4956-94E0-CC1CE9E873FB}"/>
              </a:ext>
            </a:extLst>
          </p:cNvPr>
          <p:cNvCxnSpPr>
            <a:cxnSpLocks/>
          </p:cNvCxnSpPr>
          <p:nvPr/>
        </p:nvCxnSpPr>
        <p:spPr bwMode="auto">
          <a:xfrm>
            <a:off x="8183435" y="1981200"/>
            <a:ext cx="0" cy="586207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8FFCAE-D423-4D66-9264-3071B4DBD2B6}"/>
              </a:ext>
            </a:extLst>
          </p:cNvPr>
          <p:cNvCxnSpPr>
            <a:cxnSpLocks/>
          </p:cNvCxnSpPr>
          <p:nvPr/>
        </p:nvCxnSpPr>
        <p:spPr bwMode="auto">
          <a:xfrm>
            <a:off x="2438400" y="1933299"/>
            <a:ext cx="0" cy="2296361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596938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48000" y="0"/>
            <a:ext cx="6096000" cy="9906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 anchor="ctr"/>
          <a:lstStyle/>
          <a:p>
            <a:pPr algn="r"/>
            <a:r>
              <a:rPr lang="en-US" altLang="en-US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PENGANGGARAN</a:t>
            </a:r>
          </a:p>
          <a:p>
            <a:pPr algn="r"/>
            <a:r>
              <a:rPr lang="en-US" altLang="en-US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Definisi</a:t>
            </a:r>
            <a:r>
              <a:rPr lang="en-US" altLang="en-US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Fungsi</a:t>
            </a:r>
            <a:r>
              <a:rPr lang="en-US" altLang="en-US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, dan </a:t>
            </a:r>
            <a:r>
              <a:rPr lang="en-US" altLang="en-US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Contoh</a:t>
            </a:r>
            <a:r>
              <a:rPr lang="en-US" altLang="en-US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809999" y="1340108"/>
            <a:ext cx="4956175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buClrTx/>
              <a:buFont typeface="Wingdings" pitchFamily="2" charset="2"/>
              <a:buChar char="q"/>
            </a:pPr>
            <a:r>
              <a:rPr lang="en-US" sz="2200" dirty="0" err="1">
                <a:latin typeface="Verdana" pitchFamily="34" charset="0"/>
                <a:ea typeface="Verdana" pitchFamily="34" charset="0"/>
              </a:rPr>
              <a:t>Merupakan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proses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perencanaan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yang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menggambarkan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rangkaian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program dan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kegiatan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yang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disusun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secara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sistematis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dalam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  <a:ea typeface="Verdana" pitchFamily="34" charset="0"/>
              </a:rPr>
              <a:t>satuan</a:t>
            </a:r>
            <a:r>
              <a:rPr lang="en-US" sz="22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  <a:ea typeface="Verdana" pitchFamily="34" charset="0"/>
              </a:rPr>
              <a:t>keuangan</a:t>
            </a:r>
            <a:r>
              <a:rPr lang="en-US" sz="22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untuk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jangka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waktu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yang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akan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datang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untuk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mencapai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tujuan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organisasi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. </a:t>
            </a:r>
          </a:p>
          <a:p>
            <a:pPr marL="457200" indent="-457200">
              <a:buClrTx/>
              <a:buFont typeface="Wingdings" pitchFamily="2" charset="2"/>
              <a:buChar char="q"/>
            </a:pPr>
            <a:endParaRPr lang="en-US" sz="22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ClrTx/>
              <a:buFont typeface="Wingdings" pitchFamily="2" charset="2"/>
              <a:buChar char="q"/>
            </a:pPr>
            <a:r>
              <a:rPr lang="en-US" sz="2200" dirty="0" err="1">
                <a:latin typeface="Verdana" pitchFamily="34" charset="0"/>
                <a:ea typeface="Verdana" pitchFamily="34" charset="0"/>
              </a:rPr>
              <a:t>Penyusunan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anggaran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dilakukan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bersamaan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dengan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penyusunan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rencana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strategis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dan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rencana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program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kerja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200" dirty="0" err="1">
                <a:latin typeface="Verdana" pitchFamily="34" charset="0"/>
                <a:ea typeface="Verdana" pitchFamily="34" charset="0"/>
              </a:rPr>
              <a:t>organisasi</a:t>
            </a:r>
            <a:r>
              <a:rPr lang="en-US" sz="2200" dirty="0">
                <a:latin typeface="Verdana" pitchFamily="34" charset="0"/>
                <a:ea typeface="Verdana" pitchFamily="34" charset="0"/>
              </a:rPr>
              <a:t>.</a:t>
            </a:r>
            <a:endParaRPr lang="en-US" sz="22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400800"/>
            <a:ext cx="2206625" cy="314325"/>
          </a:xfrm>
          <a:prstGeom prst="rect">
            <a:avLst/>
          </a:prstGeom>
        </p:spPr>
      </p:pic>
      <p:pic>
        <p:nvPicPr>
          <p:cNvPr id="2" name="Picture 2" descr="https://4.bp.blogspot.com/-zL4-nGLECTY/V-9H_OZst9I/AAAAAAAAAGc/2bmcfoniaZ49RH-1gnoNvJ5TYCi-ETM2wCLcB/s1600/logo%2B2.jpg">
            <a:extLst>
              <a:ext uri="{FF2B5EF4-FFF2-40B4-BE49-F238E27FC236}">
                <a16:creationId xmlns:a16="http://schemas.microsoft.com/office/drawing/2014/main" id="{9C5BBC32-F861-4073-BD90-890DBCC80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6" y="1447800"/>
            <a:ext cx="3432173" cy="46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247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20750</TotalTime>
  <Words>3066</Words>
  <Application>Microsoft Office PowerPoint</Application>
  <PresentationFormat>On-screen Show (4:3)</PresentationFormat>
  <Paragraphs>1317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PEMISAHAN TUGAS &amp; TANGGUNG JAWAB (SEGREGATION OF DUTY)</vt:lpstr>
      <vt:lpstr>PEMISAHAN TUGAS &amp; TANGGUNG JAWAB (SEGREGATION OF DUTY) – Serumpun Nusantara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Akuntansi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Handoko</dc:creator>
  <cp:lastModifiedBy>Novi Sita Paramayanti</cp:lastModifiedBy>
  <cp:revision>478</cp:revision>
  <cp:lastPrinted>2015-01-21T09:32:33Z</cp:lastPrinted>
  <dcterms:created xsi:type="dcterms:W3CDTF">2005-11-14T14:26:36Z</dcterms:created>
  <dcterms:modified xsi:type="dcterms:W3CDTF">2020-10-11T06:26:28Z</dcterms:modified>
</cp:coreProperties>
</file>