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49" r:id="rId2"/>
    <p:sldId id="503" r:id="rId3"/>
    <p:sldId id="487" r:id="rId4"/>
    <p:sldId id="510" r:id="rId5"/>
    <p:sldId id="489" r:id="rId6"/>
    <p:sldId id="493" r:id="rId7"/>
    <p:sldId id="502" r:id="rId8"/>
    <p:sldId id="506" r:id="rId9"/>
    <p:sldId id="501" r:id="rId10"/>
    <p:sldId id="508" r:id="rId11"/>
    <p:sldId id="507" r:id="rId12"/>
    <p:sldId id="490" r:id="rId13"/>
    <p:sldId id="491" r:id="rId14"/>
    <p:sldId id="492" r:id="rId15"/>
    <p:sldId id="504" r:id="rId16"/>
    <p:sldId id="477" r:id="rId1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FF"/>
    <a:srgbClr val="00FF99"/>
    <a:srgbClr val="66FF33"/>
    <a:srgbClr val="FFCC99"/>
    <a:srgbClr val="800080"/>
    <a:srgbClr val="FF0000"/>
    <a:srgbClr val="8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85" autoAdjust="0"/>
  </p:normalViewPr>
  <p:slideViewPr>
    <p:cSldViewPr>
      <p:cViewPr varScale="1">
        <p:scale>
          <a:sx n="62" d="100"/>
          <a:sy n="62" d="100"/>
        </p:scale>
        <p:origin x="162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9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pPr>
              <a:defRPr/>
            </a:pPr>
            <a:fld id="{AEFFFA63-FFDD-4C03-B30C-12602D12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6652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416425"/>
            <a:ext cx="55054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404A065-B7EE-4F43-9C86-1CFE7F1A4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9674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0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1F21A-4832-410E-902F-96F8F1D9C960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4A26F-942C-49F1-84FD-8B3F409A3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52F9F-A0BB-486C-AF9A-43D4721D801F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8770C-0EC9-4E9F-A91E-13BB5619D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A97D3-9A61-4331-9C62-95D493A8EA60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05630-63FE-4D21-B18C-160E4AEFE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59DE-278B-4408-9D98-B7BE91C24EE5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597F8-8ECD-4546-9413-2C148F0F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6F7E-A552-42D9-A07F-1195A018FFD5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60058-25BC-4512-9725-58C75415C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FA157-9D8E-4176-B0CA-E3628FDF23AB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CD879-18A4-4EEB-A3D6-B107EF507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5706B-388E-49E6-96CC-C0E82B6E0D2F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95682-E91F-42DD-A047-BDC6B15DC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3EE3F-E6AE-4F3F-88B7-F0AEE43DAFC1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DFB40-7FD2-428B-A7FE-AD5388299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9A796-4576-4C61-A34D-EE40454E5759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83A5E-2685-454E-B8B8-C3BB40361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68551-5070-4590-9CD1-FC249045C8B0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EF725-9DB8-4421-B807-640BDF979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C98FD-82F8-4FFB-903F-88C76ACECA33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4551-7625-4519-92B4-9808546D1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D1415-F8E8-4D2C-A223-B230E4BB1B21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AE376-BB57-43DE-BA10-5520471D5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B46E7F43-328D-4E1E-9FE4-0B8CD9ACD4FE}" type="datetime1">
              <a:rPr lang="en-US"/>
              <a:pPr>
                <a:defRPr/>
              </a:pPr>
              <a:t>10/11/2020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D3FF712-38A2-42C6-8B4F-E49FF12D6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" y="76200"/>
            <a:ext cx="8686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b="1" err="1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Modul</a:t>
            </a:r>
            <a:r>
              <a:rPr lang="en-US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 2:</a:t>
            </a:r>
            <a:endParaRPr 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</a:rPr>
              <a:t>LAPORAN KEUANGAN ORGANISASI NIRLABA</a:t>
            </a:r>
          </a:p>
          <a:p>
            <a:pPr marL="457200" indent="-457200" algn="ctr">
              <a:buFont typeface="Wingdings" pitchFamily="2" charset="2"/>
              <a:buChar char="§"/>
              <a:defRPr/>
            </a:pPr>
            <a:r>
              <a:rPr lang="en-US" sz="2800" b="1" dirty="0" err="1">
                <a:latin typeface="Verdana" pitchFamily="34" charset="0"/>
                <a:ea typeface="Verdana" pitchFamily="34" charset="0"/>
              </a:rPr>
              <a:t>Laporan</a:t>
            </a:r>
            <a:r>
              <a:rPr lang="en-US" sz="2800" b="1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sz="2800" b="1" dirty="0" err="1">
                <a:latin typeface="Verdana" pitchFamily="34" charset="0"/>
                <a:ea typeface="Verdana" pitchFamily="34" charset="0"/>
              </a:rPr>
              <a:t>Bulanan</a:t>
            </a:r>
            <a:endParaRPr lang="en-US" sz="2800" b="1" dirty="0">
              <a:latin typeface="Verdana" pitchFamily="34" charset="0"/>
              <a:ea typeface="Verdana" pitchFamily="34" charset="0"/>
            </a:endParaRPr>
          </a:p>
          <a:p>
            <a:pPr marL="457200" indent="-457200" algn="ctr">
              <a:buFont typeface="Wingdings" pitchFamily="2" charset="2"/>
              <a:buChar char="§"/>
              <a:defRPr/>
            </a:pPr>
            <a:r>
              <a:rPr lang="en-US" sz="2800" b="1" dirty="0" err="1">
                <a:latin typeface="Verdana" pitchFamily="34" charset="0"/>
                <a:ea typeface="Verdana" pitchFamily="34" charset="0"/>
              </a:rPr>
              <a:t>Laporan</a:t>
            </a:r>
            <a:r>
              <a:rPr lang="en-US" sz="2800" b="1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sz="2800" b="1" dirty="0" err="1">
                <a:latin typeface="Verdana" pitchFamily="34" charset="0"/>
                <a:ea typeface="Verdana" pitchFamily="34" charset="0"/>
              </a:rPr>
              <a:t>Tahunan</a:t>
            </a:r>
            <a:endParaRPr lang="en-US" sz="2800" b="1" dirty="0">
              <a:latin typeface="Verdana" pitchFamily="34" charset="0"/>
              <a:ea typeface="Verdana" pitchFamily="34" charset="0"/>
            </a:endParaRPr>
          </a:p>
          <a:p>
            <a:pPr lvl="3">
              <a:buFont typeface="Wingdings" pitchFamily="2" charset="2"/>
              <a:buNone/>
              <a:defRPr/>
            </a:pPr>
            <a:endParaRPr lang="en-US" sz="2800" b="1" dirty="0"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pic>
        <p:nvPicPr>
          <p:cNvPr id="4098" name="Picture 2" descr="https://s3-ap-southeast-1.amazonaws.com/jurnal-blog-assets/wp-content/uploads/2019/02/12144542/Jurnal_Blog_4-Format-Laporan-Keuangan-yang-Wajib-Anda-Ketahui.jpg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45878"/>
            <a:ext cx="4787900" cy="300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44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28800" y="142875"/>
            <a:ext cx="7235825" cy="1126337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r"/>
            <a:r>
              <a:rPr lang="en-US" altLang="en-US" sz="24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Keuangan:LAPORAN</a:t>
            </a:r>
            <a:r>
              <a:rPr lang="en-US" altLang="en-US" sz="24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AKTIVITAS</a:t>
            </a:r>
          </a:p>
          <a:p>
            <a:pPr algn="r"/>
            <a:r>
              <a:rPr lang="en-US" altLang="en-US" sz="2400" b="1" dirty="0">
                <a:solidFill>
                  <a:srgbClr val="C00000"/>
                </a:solidFill>
                <a:highlight>
                  <a:srgbClr val="FFFF00"/>
                </a:highlight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highlight>
                  <a:srgbClr val="FFFF00"/>
                </a:highlight>
                <a:latin typeface="Verdana" pitchFamily="34" charset="0"/>
                <a:ea typeface="Verdana" pitchFamily="34" charset="0"/>
                <a:cs typeface="Times New Roman" pitchFamily="18" charset="0"/>
              </a:rPr>
              <a:t>Serumpun</a:t>
            </a:r>
            <a:r>
              <a:rPr lang="en-US" altLang="en-US" sz="2400" b="1" dirty="0">
                <a:solidFill>
                  <a:srgbClr val="C00000"/>
                </a:solidFill>
                <a:highlight>
                  <a:srgbClr val="FFFF00"/>
                </a:highlight>
                <a:latin typeface="Verdana" pitchFamily="34" charset="0"/>
                <a:ea typeface="Verdana" pitchFamily="34" charset="0"/>
                <a:cs typeface="Times New Roman" pitchFamily="18" charset="0"/>
              </a:rPr>
              <a:t> Nusantara</a:t>
            </a:r>
            <a:endParaRPr lang="en-US" altLang="en-US" sz="24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381000" y="533400"/>
            <a:ext cx="83026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8768B18-D81A-4D46-9A86-42B39375E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449421"/>
              </p:ext>
            </p:extLst>
          </p:nvPr>
        </p:nvGraphicFramePr>
        <p:xfrm>
          <a:off x="528736" y="1439006"/>
          <a:ext cx="8154889" cy="45259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7078">
                  <a:extLst>
                    <a:ext uri="{9D8B030D-6E8A-4147-A177-3AD203B41FA5}">
                      <a16:colId xmlns:a16="http://schemas.microsoft.com/office/drawing/2014/main" val="2962208868"/>
                    </a:ext>
                  </a:extLst>
                </a:gridCol>
                <a:gridCol w="2370370">
                  <a:extLst>
                    <a:ext uri="{9D8B030D-6E8A-4147-A177-3AD203B41FA5}">
                      <a16:colId xmlns:a16="http://schemas.microsoft.com/office/drawing/2014/main" val="2980349113"/>
                    </a:ext>
                  </a:extLst>
                </a:gridCol>
                <a:gridCol w="1172065">
                  <a:extLst>
                    <a:ext uri="{9D8B030D-6E8A-4147-A177-3AD203B41FA5}">
                      <a16:colId xmlns:a16="http://schemas.microsoft.com/office/drawing/2014/main" val="3394239674"/>
                    </a:ext>
                  </a:extLst>
                </a:gridCol>
                <a:gridCol w="1189558">
                  <a:extLst>
                    <a:ext uri="{9D8B030D-6E8A-4147-A177-3AD203B41FA5}">
                      <a16:colId xmlns:a16="http://schemas.microsoft.com/office/drawing/2014/main" val="107573929"/>
                    </a:ext>
                  </a:extLst>
                </a:gridCol>
                <a:gridCol w="1201221">
                  <a:extLst>
                    <a:ext uri="{9D8B030D-6E8A-4147-A177-3AD203B41FA5}">
                      <a16:colId xmlns:a16="http://schemas.microsoft.com/office/drawing/2014/main" val="245674110"/>
                    </a:ext>
                  </a:extLst>
                </a:gridCol>
                <a:gridCol w="1084597">
                  <a:extLst>
                    <a:ext uri="{9D8B030D-6E8A-4147-A177-3AD203B41FA5}">
                      <a16:colId xmlns:a16="http://schemas.microsoft.com/office/drawing/2014/main" val="3185319958"/>
                    </a:ext>
                  </a:extLst>
                </a:gridCol>
              </a:tblGrid>
              <a:tr h="305808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ID" sz="1400" b="1" i="1" u="none" strike="noStrike" dirty="0">
                          <a:effectLst/>
                        </a:rPr>
                        <a:t>YAYASAN SEMBOYA PEREMPUAN NUSANTARA</a:t>
                      </a:r>
                      <a:endParaRPr lang="en-ID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940527615"/>
                  </a:ext>
                </a:extLst>
              </a:tr>
              <a:tr h="305808">
                <a:tc gridSpan="3">
                  <a:txBody>
                    <a:bodyPr/>
                    <a:lstStyle/>
                    <a:p>
                      <a:pPr algn="l" fontAlgn="b"/>
                      <a:r>
                        <a:rPr lang="sv-SE" sz="1400" b="1" i="1" u="none" strike="noStrike" dirty="0">
                          <a:effectLst/>
                        </a:rPr>
                        <a:t>LAPORAN AKTIVITAS (Budget Vs Actual)</a:t>
                      </a:r>
                      <a:endParaRPr lang="sv-SE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2237587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l" fontAlgn="b"/>
                      <a:endParaRPr lang="en-ID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55634925"/>
                  </a:ext>
                </a:extLst>
              </a:tr>
              <a:tr h="2446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500" u="none" strike="noStrike">
                          <a:effectLst/>
                        </a:rPr>
                        <a:t>Kode Akun</a:t>
                      </a:r>
                      <a:endParaRPr lang="en-ID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D" sz="1200" u="none" strike="noStrike" dirty="0" err="1">
                          <a:effectLst/>
                        </a:rPr>
                        <a:t>Keterangan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 Budget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Actual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Selisih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Penyerapan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69272396"/>
                  </a:ext>
                </a:extLst>
              </a:tr>
              <a:tr h="244647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375365774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40-11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Pendapatan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250.000.000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100.000.000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150.000.000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67%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444512399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41-10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Bunga Bank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             -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     3.000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-              3.000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-100%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273636305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 </a:t>
                      </a:r>
                      <a:endParaRPr lang="en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Total </a:t>
                      </a:r>
                      <a:r>
                        <a:rPr lang="en-ID" sz="1200" u="none" strike="noStrike" dirty="0" err="1">
                          <a:effectLst/>
                        </a:rPr>
                        <a:t>Pendapatan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250.000.000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100.003.000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149.997.000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67%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980887833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 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 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0901191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60-10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Program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200.000.000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6.500.000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193.500.000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3%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891612868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60-50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ATK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3.650.000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600.000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3.050.000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20%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553241574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60-51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Gaji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45.000.000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8.500.000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36.500.000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23%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728706930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 dirty="0">
                          <a:effectLst/>
                        </a:rPr>
                        <a:t>60-52</a:t>
                      </a:r>
                      <a:endParaRPr lang="en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Langganan</a:t>
                      </a:r>
                      <a:r>
                        <a:rPr lang="en-ID" sz="1200" u="none" strike="noStrike" dirty="0">
                          <a:effectLst/>
                        </a:rPr>
                        <a:t> Koran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1.200.000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200.000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1.000.000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20%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776468544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>
                          <a:effectLst/>
                        </a:rPr>
                        <a:t>60-53</a:t>
                      </a:r>
                      <a:endParaRPr lang="en-ID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Kebersihan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150.000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  25.000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125.000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20%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1995888801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>
                          <a:effectLst/>
                        </a:rPr>
                        <a:t>60-54</a:t>
                      </a:r>
                      <a:endParaRPr lang="en-ID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Pajak</a:t>
                      </a:r>
                      <a:r>
                        <a:rPr lang="en-ID" sz="1200" u="none" strike="noStrike" dirty="0">
                          <a:effectLst/>
                        </a:rPr>
                        <a:t> Bunga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        400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-                 400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-100%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4032258395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>
                          <a:effectLst/>
                        </a:rPr>
                        <a:t>60-55</a:t>
                      </a:r>
                      <a:endParaRPr lang="en-ID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r>
                        <a:rPr lang="en-ID" sz="1200" u="none" strike="noStrike" dirty="0">
                          <a:effectLst/>
                        </a:rPr>
                        <a:t> Bank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 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           6.000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-              6.000 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-100%</a:t>
                      </a:r>
                      <a:endParaRPr lang="en-ID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2289795449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>
                          <a:effectLst/>
                        </a:rPr>
                        <a:t> </a:t>
                      </a:r>
                      <a:endParaRPr lang="en-ID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Total </a:t>
                      </a:r>
                      <a:r>
                        <a:rPr lang="en-ID" sz="1200" u="none" strike="noStrike" dirty="0" err="1">
                          <a:effectLst/>
                        </a:rPr>
                        <a:t>Biaya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250.000.000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  15.831.400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>
                          <a:effectLst/>
                        </a:rPr>
                        <a:t>  234.168.600 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>
                          <a:effectLst/>
                        </a:rPr>
                        <a:t>7%</a:t>
                      </a:r>
                      <a:endParaRPr lang="en-ID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019097608"/>
                  </a:ext>
                </a:extLst>
              </a:tr>
              <a:tr h="244647">
                <a:tc>
                  <a:txBody>
                    <a:bodyPr/>
                    <a:lstStyle/>
                    <a:p>
                      <a:pPr algn="ctr" fontAlgn="b"/>
                      <a:r>
                        <a:rPr lang="en-ID" sz="1500" u="none" strike="noStrike">
                          <a:effectLst/>
                        </a:rPr>
                        <a:t> </a:t>
                      </a:r>
                      <a:endParaRPr lang="en-ID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 err="1">
                          <a:effectLst/>
                        </a:rPr>
                        <a:t>Saldo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                       - 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    84.171.600 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200" u="none" strike="noStrike" dirty="0">
                          <a:effectLst/>
                        </a:rPr>
                        <a:t>-   84.171.600 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200" u="none" strike="noStrike" dirty="0">
                          <a:effectLst/>
                        </a:rPr>
                        <a:t> 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37" marR="8737" marT="8737" marB="0" anchor="b"/>
                </a:tc>
                <a:extLst>
                  <a:ext uri="{0D108BD9-81ED-4DB2-BD59-A6C34878D82A}">
                    <a16:rowId xmlns:a16="http://schemas.microsoft.com/office/drawing/2014/main" val="3758948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4296014"/>
      </p:ext>
    </p:extLst>
  </p:cSld>
  <p:clrMapOvr>
    <a:masterClrMapping/>
  </p:clrMapOvr>
  <p:transition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0"/>
            <a:ext cx="60960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381000" y="533400"/>
            <a:ext cx="86487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lvl="1"/>
            <a:endParaRPr lang="en-US" altLang="en-US" sz="2800" dirty="0">
              <a:latin typeface="Verdana" pitchFamily="34" charset="0"/>
              <a:ea typeface="Verdana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3.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Arus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Kas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berisi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informasi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penerimaan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pengeluaran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kas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dalam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periode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tertentu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253234"/>
      </p:ext>
    </p:extLst>
  </p:cSld>
  <p:clrMapOvr>
    <a:masterClrMapping/>
  </p:clrMapOvr>
  <p:transition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371600" y="28903"/>
            <a:ext cx="6858000" cy="352098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Contoh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Tahunan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Neraca</a:t>
            </a:r>
            <a:endParaRPr lang="en-US" altLang="en-US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162283-6719-441E-85B3-09184763C2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5976"/>
            <a:ext cx="3657600" cy="5469583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ED55FABF-306E-48EC-9207-722CBFD4D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72440"/>
            <a:ext cx="3810000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Lap.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Neraca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Nirlaba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22D03F4-A470-4302-8A4E-F6BF13E4E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45901"/>
            <a:ext cx="4343400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Lap.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Neraca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yang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berorientasi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Laba</a:t>
            </a:r>
            <a:endParaRPr lang="en-US" altLang="en-US" sz="1200" b="1" dirty="0"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1026" name="Picture 2" descr="√ 4 Contoh Laporan Neraca Perusahaan (Dagang dan Jasa)">
            <a:extLst>
              <a:ext uri="{FF2B5EF4-FFF2-40B4-BE49-F238E27FC236}">
                <a16:creationId xmlns:a16="http://schemas.microsoft.com/office/drawing/2014/main" id="{90A5F92E-BDEB-43B9-AEEF-B2BEF9A3F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915976"/>
            <a:ext cx="4264025" cy="533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058109"/>
      </p:ext>
    </p:extLst>
  </p:cSld>
  <p:clrMapOvr>
    <a:masterClrMapping/>
  </p:clrMapOvr>
  <p:transition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85800" y="0"/>
            <a:ext cx="7696200" cy="4837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Contoh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Tahunan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Aktivitas</a:t>
            </a:r>
            <a:endParaRPr lang="en-US" altLang="en-US" sz="16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38100" y="533400"/>
            <a:ext cx="899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9736FB-17A9-4726-8072-4EA81DAA2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" y="912037"/>
            <a:ext cx="3810000" cy="5353180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297EFDE1-BB2C-4CF7-88A5-8618FF14C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54" y="472440"/>
            <a:ext cx="3871546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Aktivitas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Nirlaba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C8E8AB-A8DC-4227-808F-3E7E39219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26" y="445901"/>
            <a:ext cx="4289474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Aktivitas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yang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berorientasi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Laba</a:t>
            </a:r>
            <a:endParaRPr lang="en-US" altLang="en-US" sz="1200" b="1" dirty="0"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2050" name="Picture 2" descr="LAPORAN LABA RUGI: Pengertian+Cara MUDAH membuatnya">
            <a:extLst>
              <a:ext uri="{FF2B5EF4-FFF2-40B4-BE49-F238E27FC236}">
                <a16:creationId xmlns:a16="http://schemas.microsoft.com/office/drawing/2014/main" id="{F67E7C6B-E4C7-4CE7-BA02-AD15294B6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26" y="797998"/>
            <a:ext cx="4289474" cy="548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771423"/>
      </p:ext>
    </p:extLst>
  </p:cSld>
  <p:clrMapOvr>
    <a:masterClrMapping/>
  </p:clrMapOvr>
  <p:transition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295400" y="0"/>
            <a:ext cx="6553200" cy="4837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Contoh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Tahunan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en-US" altLang="en-US" sz="16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Arus</a:t>
            </a:r>
            <a:r>
              <a:rPr lang="en-US" altLang="en-US" sz="16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kas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38100" y="533400"/>
            <a:ext cx="899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sz="2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EEBD35-616F-465D-AB1B-389E5A3A9C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33400"/>
            <a:ext cx="3429000" cy="5715000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45EB19B2-66A0-4DCD-A481-EFBAEA317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54" y="472440"/>
            <a:ext cx="3871546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Arus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Kas: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6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Nirlaba</a:t>
            </a:r>
            <a:r>
              <a:rPr lang="en-US" altLang="en-US" sz="16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D3BC32-BAD2-4AE8-800A-5A47ED78F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26" y="445901"/>
            <a:ext cx="4289474" cy="3520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 anchor="t"/>
          <a:lstStyle/>
          <a:p>
            <a:pPr algn="ctr"/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Lap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Arus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Kas: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Organisasi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yang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berorientasi</a:t>
            </a:r>
            <a:r>
              <a:rPr lang="en-US" altLang="en-US" sz="1200" b="1" dirty="0"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1200" b="1" dirty="0" err="1">
                <a:latin typeface="Verdana" pitchFamily="34" charset="0"/>
                <a:ea typeface="Verdana" pitchFamily="34" charset="0"/>
                <a:cs typeface="Times New Roman" pitchFamily="18" charset="0"/>
              </a:rPr>
              <a:t>Laba</a:t>
            </a:r>
            <a:endParaRPr lang="en-US" altLang="en-US" sz="1200" b="1" dirty="0"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3074" name="Picture 2" descr="Cara Mengerjakan Arus Kas Perusahaan Dagang - Guru Ilmu Sosial">
            <a:extLst>
              <a:ext uri="{FF2B5EF4-FFF2-40B4-BE49-F238E27FC236}">
                <a16:creationId xmlns:a16="http://schemas.microsoft.com/office/drawing/2014/main" id="{7728751A-9309-43C1-ABB9-4E7737534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526" y="929641"/>
            <a:ext cx="4289474" cy="516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612115"/>
      </p:ext>
    </p:extLst>
  </p:cSld>
  <p:clrMapOvr>
    <a:masterClrMapping/>
  </p:clrMapOvr>
  <p:transition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57508-C12E-4CDD-A787-DDDDC9258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pPr algn="l"/>
            <a:r>
              <a:rPr lang="en-US" sz="4800" b="1" dirty="0"/>
              <a:t>AUDITOR</a:t>
            </a:r>
            <a:endParaRPr lang="en-ID" sz="4800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D4807563-E880-4E1D-B61A-676F6D88E9D7}"/>
              </a:ext>
            </a:extLst>
          </p:cNvPr>
          <p:cNvSpPr/>
          <p:nvPr/>
        </p:nvSpPr>
        <p:spPr bwMode="auto">
          <a:xfrm>
            <a:off x="1371600" y="5791200"/>
            <a:ext cx="978408" cy="484632"/>
          </a:xfrm>
          <a:prstGeom prst="rightArrow">
            <a:avLst>
              <a:gd name="adj1" fmla="val 0"/>
              <a:gd name="adj2" fmla="val 5000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D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97A8E-1CF3-4E2F-84C0-4537A882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75183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Auditor / Kantor </a:t>
            </a:r>
            <a:r>
              <a:rPr lang="en-US" dirty="0" err="1"/>
              <a:t>Akuntan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b="1" dirty="0">
                <a:highlight>
                  <a:srgbClr val="FFFF00"/>
                </a:highlight>
              </a:rPr>
              <a:t>LAPORAN KEUANGAN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dan </a:t>
            </a:r>
            <a:r>
              <a:rPr lang="en-US" b="1" i="1" dirty="0" err="1"/>
              <a:t>transaksi</a:t>
            </a:r>
            <a:r>
              <a:rPr lang="en-US" b="1" i="1" dirty="0"/>
              <a:t> </a:t>
            </a:r>
            <a:r>
              <a:rPr lang="en-US" b="1" i="1" dirty="0" err="1"/>
              <a:t>keuangan</a:t>
            </a:r>
            <a:r>
              <a:rPr lang="en-US" b="1" i="1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diperiksa</a:t>
            </a:r>
            <a:endParaRPr lang="en-US" dirty="0"/>
          </a:p>
          <a:p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>
                <a:highlight>
                  <a:srgbClr val="FFFF00"/>
                </a:highlight>
              </a:rPr>
              <a:t>pertanggungjawaban</a:t>
            </a:r>
            <a:r>
              <a:rPr lang="en-US" dirty="0"/>
              <a:t> 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juga </a:t>
            </a:r>
            <a:r>
              <a:rPr lang="en-US" dirty="0" err="1"/>
              <a:t>ke</a:t>
            </a:r>
            <a:r>
              <a:rPr lang="en-US" dirty="0"/>
              <a:t> dewan Pembina/</a:t>
            </a:r>
            <a:r>
              <a:rPr lang="en-US" dirty="0" err="1"/>
              <a:t>Pengurus</a:t>
            </a:r>
            <a:endParaRPr lang="en-US" dirty="0"/>
          </a:p>
          <a:p>
            <a:r>
              <a:rPr lang="en-US" b="1" i="1" dirty="0">
                <a:highlight>
                  <a:srgbClr val="FFFF00"/>
                </a:highlight>
              </a:rPr>
              <a:t>AUDIT PROGRAM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i="1" dirty="0"/>
              <a:t>DONOR - USAID</a:t>
            </a:r>
          </a:p>
          <a:p>
            <a:endParaRPr lang="en-US" b="1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b="1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35BDD2-1586-49EF-83D0-35893F5F1E7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093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52400" y="545842"/>
            <a:ext cx="8839201" cy="626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fontAlgn="base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fontAlgn="base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fontAlgn="base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fontAlgn="base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Blip>
                <a:blip r:embed="rId2"/>
              </a:buBlip>
            </a:pP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</a:rPr>
              <a:t>Praktek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</a:rPr>
              <a:t>/Latihan Modul 2:   </a:t>
            </a:r>
          </a:p>
          <a:p>
            <a:pPr marL="571500" lvl="1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dirty="0" err="1">
                <a:latin typeface="Verdana" pitchFamily="34" charset="0"/>
              </a:rPr>
              <a:t>Peserta</a:t>
            </a:r>
            <a:r>
              <a:rPr lang="en-US" altLang="en-US" dirty="0">
                <a:latin typeface="Verdana" pitchFamily="34" charset="0"/>
              </a:rPr>
              <a:t> </a:t>
            </a:r>
            <a:r>
              <a:rPr lang="en-US" altLang="en-US" dirty="0" err="1">
                <a:latin typeface="Verdana" pitchFamily="34" charset="0"/>
              </a:rPr>
              <a:t>diminta</a:t>
            </a:r>
            <a:r>
              <a:rPr lang="en-US" altLang="en-US" dirty="0">
                <a:latin typeface="Verdana" pitchFamily="34" charset="0"/>
              </a:rPr>
              <a:t> </a:t>
            </a:r>
            <a:r>
              <a:rPr lang="en-US" altLang="en-US" dirty="0" err="1">
                <a:latin typeface="Verdana" pitchFamily="34" charset="0"/>
              </a:rPr>
              <a:t>membuat</a:t>
            </a:r>
            <a:r>
              <a:rPr lang="en-US" altLang="en-US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laporan</a:t>
            </a:r>
            <a:r>
              <a:rPr lang="en-US" altLang="en-US" b="1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keuangan</a:t>
            </a:r>
            <a:r>
              <a:rPr lang="en-US" altLang="en-US" b="1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tahun</a:t>
            </a:r>
            <a:r>
              <a:rPr lang="en-US" altLang="en-US" b="1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fiskal</a:t>
            </a:r>
            <a:r>
              <a:rPr lang="en-US" altLang="en-US" b="1" dirty="0">
                <a:latin typeface="Verdana" pitchFamily="34" charset="0"/>
              </a:rPr>
              <a:t> 2019 (</a:t>
            </a:r>
            <a:r>
              <a:rPr lang="en-US" altLang="en-US" b="1" dirty="0" err="1">
                <a:latin typeface="Verdana" pitchFamily="34" charset="0"/>
              </a:rPr>
              <a:t>Desember</a:t>
            </a:r>
            <a:r>
              <a:rPr lang="en-US" altLang="en-US" b="1" dirty="0">
                <a:latin typeface="Verdana" pitchFamily="34" charset="0"/>
              </a:rPr>
              <a:t> 2019):</a:t>
            </a:r>
          </a:p>
          <a:p>
            <a:pPr marL="1028700" lvl="2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b="1" dirty="0" err="1">
                <a:latin typeface="Verdana" pitchFamily="34" charset="0"/>
              </a:rPr>
              <a:t>Neraca</a:t>
            </a:r>
            <a:endParaRPr lang="en-US" altLang="en-US" b="1" dirty="0">
              <a:latin typeface="Verdana" pitchFamily="34" charset="0"/>
            </a:endParaRPr>
          </a:p>
          <a:p>
            <a:pPr marL="1028700" lvl="2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b="1" dirty="0" err="1">
                <a:latin typeface="Verdana" pitchFamily="34" charset="0"/>
              </a:rPr>
              <a:t>Laporan</a:t>
            </a:r>
            <a:r>
              <a:rPr lang="en-US" altLang="en-US" b="1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Aktivitas</a:t>
            </a:r>
            <a:endParaRPr lang="en-US" altLang="en-US" b="1" dirty="0">
              <a:latin typeface="Verdana" pitchFamily="34" charset="0"/>
            </a:endParaRPr>
          </a:p>
          <a:p>
            <a:pPr marL="1028700" lvl="2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altLang="en-US" b="1" dirty="0" err="1">
                <a:latin typeface="Verdana" pitchFamily="34" charset="0"/>
              </a:rPr>
              <a:t>Laporan</a:t>
            </a:r>
            <a:r>
              <a:rPr lang="en-US" altLang="en-US" b="1" dirty="0">
                <a:latin typeface="Verdana" pitchFamily="34" charset="0"/>
              </a:rPr>
              <a:t> </a:t>
            </a:r>
            <a:r>
              <a:rPr lang="en-US" altLang="en-US" b="1" dirty="0" err="1">
                <a:latin typeface="Verdana" pitchFamily="34" charset="0"/>
              </a:rPr>
              <a:t>Arus</a:t>
            </a:r>
            <a:r>
              <a:rPr lang="en-US" altLang="en-US" b="1" dirty="0">
                <a:latin typeface="Verdana" pitchFamily="34" charset="0"/>
              </a:rPr>
              <a:t> Kas</a:t>
            </a:r>
          </a:p>
          <a:p>
            <a:pPr marL="685800" lvl="2" algn="just">
              <a:spcBef>
                <a:spcPts val="600"/>
              </a:spcBef>
              <a:spcAft>
                <a:spcPts val="600"/>
              </a:spcAft>
            </a:pPr>
            <a:r>
              <a:rPr lang="en-US" altLang="en-US" dirty="0" err="1">
                <a:latin typeface="Verdana" pitchFamily="34" charset="0"/>
              </a:rPr>
              <a:t>berdasarkan</a:t>
            </a:r>
            <a:r>
              <a:rPr lang="en-US" altLang="en-US" dirty="0">
                <a:latin typeface="Verdana" pitchFamily="34" charset="0"/>
              </a:rPr>
              <a:t> </a:t>
            </a:r>
            <a:r>
              <a:rPr lang="en-US" altLang="en-US" b="1" dirty="0">
                <a:latin typeface="Verdana" pitchFamily="34" charset="0"/>
              </a:rPr>
              <a:t>data</a:t>
            </a:r>
            <a:r>
              <a:rPr lang="en-US" altLang="en-US" dirty="0">
                <a:latin typeface="Verdana" pitchFamily="34" charset="0"/>
              </a:rPr>
              <a:t> </a:t>
            </a:r>
            <a:r>
              <a:rPr lang="en-US" altLang="en-US" dirty="0" err="1">
                <a:latin typeface="Verdana" pitchFamily="34" charset="0"/>
              </a:rPr>
              <a:t>dari</a:t>
            </a:r>
            <a:r>
              <a:rPr lang="en-US" altLang="en-US" dirty="0">
                <a:latin typeface="Verdana" pitchFamily="34" charset="0"/>
              </a:rPr>
              <a:t> masing-masing </a:t>
            </a:r>
            <a:r>
              <a:rPr lang="en-US" altLang="en-US" b="1" dirty="0" err="1">
                <a:latin typeface="Verdana" pitchFamily="34" charset="0"/>
              </a:rPr>
              <a:t>Organisasi</a:t>
            </a:r>
            <a:r>
              <a:rPr lang="en-US" altLang="en-US" b="1" dirty="0">
                <a:latin typeface="Verdana" pitchFamily="34" charset="0"/>
              </a:rPr>
              <a:t> /Lembaga</a:t>
            </a:r>
            <a:endParaRPr lang="en-US" altLang="en-US" dirty="0">
              <a:latin typeface="Verdana" pitchFamily="34" charset="0"/>
            </a:endParaRPr>
          </a:p>
          <a:p>
            <a:pPr marL="571500" lvl="1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altLang="en-US" dirty="0">
              <a:latin typeface="Verdana" pitchFamily="34" charset="0"/>
            </a:endParaRPr>
          </a:p>
          <a:p>
            <a:pPr marL="228600" lvl="1">
              <a:spcBef>
                <a:spcPts val="600"/>
              </a:spcBef>
              <a:spcAft>
                <a:spcPts val="600"/>
              </a:spcAft>
            </a:pPr>
            <a:endParaRPr lang="en-US" altLang="en-US" dirty="0">
              <a:latin typeface="Verdana" pitchFamily="34" charset="0"/>
            </a:endParaRPr>
          </a:p>
          <a:p>
            <a:pPr marL="228600"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latin typeface="Verdana" pitchFamily="34" charset="0"/>
              </a:rPr>
              <a:t>  </a:t>
            </a: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866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0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7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05200" y="0"/>
            <a:ext cx="56388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Definisi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762000" y="815400"/>
            <a:ext cx="82677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adalah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penyajian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informasi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antara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anggaran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dan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realisasi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sangat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berguna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untuk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pengambilan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keputusan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organisasi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terkait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Komponen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400" b="1" dirty="0" err="1">
                <a:latin typeface="Verdana" panose="020B0604030504040204" pitchFamily="34" charset="0"/>
                <a:ea typeface="Verdana" panose="020B0604030504040204" pitchFamily="34" charset="0"/>
              </a:rPr>
              <a:t>Laporan</a:t>
            </a:r>
            <a:r>
              <a:rPr lang="en-ID" sz="2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400" b="1" dirty="0" err="1">
                <a:latin typeface="Verdana" panose="020B0604030504040204" pitchFamily="34" charset="0"/>
                <a:ea typeface="Verdana" panose="020B0604030504040204" pitchFamily="34" charset="0"/>
              </a:rPr>
              <a:t>Keuangan</a:t>
            </a:r>
            <a:r>
              <a:rPr lang="en-ID" sz="24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400" b="1" dirty="0" err="1">
                <a:latin typeface="Verdana" panose="020B0604030504040204" pitchFamily="34" charset="0"/>
                <a:ea typeface="Verdana" panose="020B0604030504040204" pitchFamily="34" charset="0"/>
              </a:rPr>
              <a:t>Menurut</a:t>
            </a:r>
            <a:r>
              <a:rPr lang="en-ID" sz="2400" b="1" dirty="0">
                <a:latin typeface="Verdana" panose="020B0604030504040204" pitchFamily="34" charset="0"/>
                <a:ea typeface="Verdana" panose="020B0604030504040204" pitchFamily="34" charset="0"/>
              </a:rPr>
              <a:t> PSAK </a:t>
            </a:r>
            <a:r>
              <a:rPr lang="en-ID" sz="2400" b="1" dirty="0" err="1">
                <a:latin typeface="Verdana" panose="020B0604030504040204" pitchFamily="34" charset="0"/>
                <a:ea typeface="Verdana" panose="020B0604030504040204" pitchFamily="34" charset="0"/>
              </a:rPr>
              <a:t>Nomor</a:t>
            </a:r>
            <a:r>
              <a:rPr lang="en-ID" sz="2400" b="1" dirty="0">
                <a:latin typeface="Verdana" panose="020B0604030504040204" pitchFamily="34" charset="0"/>
                <a:ea typeface="Verdana" panose="020B0604030504040204" pitchFamily="34" charset="0"/>
              </a:rPr>
              <a:t> 45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menjelaskan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bahwa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komponen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laporan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keuangan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organisasi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nirlaba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meliputi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ID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Laporan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Posisi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Keuangan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, 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Kemampuan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organisasi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untuk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memberikan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jasa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secara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berkelanjutan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; dan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Likuiditas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fleksibilitas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keuangan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kemampuan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untuk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memenuhi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kewajibannya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, dan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kebutuhan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pendanaan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eksternal</a:t>
            </a:r>
            <a:endParaRPr lang="en-ID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Laporan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ID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Aktivitas</a:t>
            </a:r>
            <a:r>
              <a:rPr lang="en-ID" sz="2000" dirty="0">
                <a:latin typeface="Verdana" panose="020B0604030504040204" pitchFamily="34" charset="0"/>
                <a:ea typeface="Verdana" panose="020B0604030504040204" pitchFamily="34" charset="0"/>
              </a:rPr>
              <a:t>, </a:t>
            </a:r>
          </a:p>
          <a:p>
            <a:endParaRPr lang="en-ID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26479"/>
      </p:ext>
    </p:extLst>
  </p:cSld>
  <p:clrMapOvr>
    <a:masterClrMapping/>
  </p:clrMapOvr>
  <p:transition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05200" y="0"/>
            <a:ext cx="56388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Definisi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762000" y="815400"/>
            <a:ext cx="82677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0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0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Neraca</a:t>
            </a:r>
            <a:endParaRPr lang="en-US" sz="24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Aktivitas</a:t>
            </a:r>
            <a:endParaRPr lang="en-US" sz="24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Arus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Kas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sz="24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Periode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Bulanan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disusun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setiap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akhir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bulan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)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Tahunan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disusun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setiap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akhir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tahun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49955797"/>
      </p:ext>
    </p:extLst>
  </p:cSld>
  <p:clrMapOvr>
    <a:masterClrMapping/>
  </p:clrMapOvr>
  <p:transition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3A808-1F35-4462-BE51-758D51A3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020762"/>
          </a:xfrm>
        </p:spPr>
        <p:txBody>
          <a:bodyPr/>
          <a:lstStyle/>
          <a:p>
            <a:r>
              <a:rPr lang="en-US" sz="2800" b="1" dirty="0"/>
              <a:t>PEMISAHAN TUGAS &amp; TANGGUNG JAWAB</a:t>
            </a:r>
            <a:br>
              <a:rPr lang="en-US" b="1" dirty="0"/>
            </a:br>
            <a:r>
              <a:rPr lang="en-US" sz="2000" b="1" dirty="0">
                <a:highlight>
                  <a:srgbClr val="FFFF00"/>
                </a:highlight>
              </a:rPr>
              <a:t>(</a:t>
            </a:r>
            <a:r>
              <a:rPr lang="en-US" sz="2000" b="1" i="1" u="sng" dirty="0">
                <a:highlight>
                  <a:srgbClr val="FFFF00"/>
                </a:highlight>
              </a:rPr>
              <a:t>SEGREGATION OF DUTY</a:t>
            </a:r>
            <a:r>
              <a:rPr lang="en-US" sz="2000" b="1" dirty="0">
                <a:highlight>
                  <a:srgbClr val="FFFF00"/>
                </a:highlight>
              </a:rPr>
              <a:t>) – </a:t>
            </a:r>
            <a:r>
              <a:rPr lang="en-US" sz="2000" b="1" dirty="0" err="1">
                <a:highlight>
                  <a:srgbClr val="FFFF00"/>
                </a:highlight>
              </a:rPr>
              <a:t>Serumpun</a:t>
            </a:r>
            <a:r>
              <a:rPr lang="en-US" sz="2000" b="1" dirty="0">
                <a:highlight>
                  <a:srgbClr val="FFFF00"/>
                </a:highlight>
              </a:rPr>
              <a:t> Nusantara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3821FA-00DE-44C3-B0FA-3354DAD1003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7B9C80-A29D-4296-954A-DB9D7229D6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033429"/>
              </p:ext>
            </p:extLst>
          </p:nvPr>
        </p:nvGraphicFramePr>
        <p:xfrm>
          <a:off x="457200" y="1096856"/>
          <a:ext cx="8382000" cy="53493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4888">
                  <a:extLst>
                    <a:ext uri="{9D8B030D-6E8A-4147-A177-3AD203B41FA5}">
                      <a16:colId xmlns:a16="http://schemas.microsoft.com/office/drawing/2014/main" val="1482989866"/>
                    </a:ext>
                  </a:extLst>
                </a:gridCol>
                <a:gridCol w="959940">
                  <a:extLst>
                    <a:ext uri="{9D8B030D-6E8A-4147-A177-3AD203B41FA5}">
                      <a16:colId xmlns:a16="http://schemas.microsoft.com/office/drawing/2014/main" val="1794969235"/>
                    </a:ext>
                  </a:extLst>
                </a:gridCol>
                <a:gridCol w="1029819">
                  <a:extLst>
                    <a:ext uri="{9D8B030D-6E8A-4147-A177-3AD203B41FA5}">
                      <a16:colId xmlns:a16="http://schemas.microsoft.com/office/drawing/2014/main" val="2751395861"/>
                    </a:ext>
                  </a:extLst>
                </a:gridCol>
                <a:gridCol w="1029819">
                  <a:extLst>
                    <a:ext uri="{9D8B030D-6E8A-4147-A177-3AD203B41FA5}">
                      <a16:colId xmlns:a16="http://schemas.microsoft.com/office/drawing/2014/main" val="2921439796"/>
                    </a:ext>
                  </a:extLst>
                </a:gridCol>
                <a:gridCol w="827534">
                  <a:extLst>
                    <a:ext uri="{9D8B030D-6E8A-4147-A177-3AD203B41FA5}">
                      <a16:colId xmlns:a16="http://schemas.microsoft.com/office/drawing/2014/main" val="706390385"/>
                    </a:ext>
                  </a:extLst>
                </a:gridCol>
              </a:tblGrid>
              <a:tr h="169694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>
                          <a:effectLst/>
                        </a:rPr>
                        <a:t>Keterangan</a:t>
                      </a:r>
                      <a:endParaRPr lang="en-ID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  <a:highlight>
                            <a:srgbClr val="00FF00"/>
                          </a:highlight>
                        </a:rPr>
                        <a:t>Dewan Pembina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956219"/>
                  </a:ext>
                </a:extLst>
              </a:tr>
              <a:tr h="169694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0" fontAlgn="ctr"/>
                      <a:r>
                        <a:rPr lang="en-ID" sz="1100" u="none" strike="noStrike" dirty="0">
                          <a:effectLst/>
                          <a:highlight>
                            <a:srgbClr val="00FFFF"/>
                          </a:highlight>
                        </a:rPr>
                        <a:t>Dewan </a:t>
                      </a:r>
                      <a:r>
                        <a:rPr lang="en-ID" sz="1100" u="none" strike="noStrike" dirty="0" err="1">
                          <a:effectLst/>
                          <a:highlight>
                            <a:srgbClr val="00FFFF"/>
                          </a:highlight>
                        </a:rPr>
                        <a:t>Pengawas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80328"/>
                  </a:ext>
                </a:extLst>
              </a:tr>
              <a:tr h="832291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Sekretaris</a:t>
                      </a:r>
                      <a:r>
                        <a:rPr lang="en-ID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Dewan </a:t>
                      </a:r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Pengurus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Bendarahara</a:t>
                      </a:r>
                      <a:r>
                        <a:rPr lang="en-ID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Dewan </a:t>
                      </a:r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Pengurus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Ketua</a:t>
                      </a:r>
                      <a:r>
                        <a:rPr lang="en-ID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 Dewan </a:t>
                      </a:r>
                      <a:r>
                        <a:rPr lang="en-ID" sz="1100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Pengurus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794288444"/>
                  </a:ext>
                </a:extLst>
              </a:tr>
              <a:tr h="34074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</a:rPr>
                        <a:t>Manager Program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>
                          <a:effectLst/>
                        </a:rPr>
                        <a:t> 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>
                          <a:effectLst/>
                        </a:rPr>
                        <a:t>Manager Keuangan 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>
                          <a:effectLst/>
                        </a:rPr>
                        <a:t> Direktur Eksekutif</a:t>
                      </a:r>
                      <a:endParaRPr lang="en-ID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071570681"/>
                  </a:ext>
                </a:extLst>
              </a:tr>
              <a:tr h="340740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 err="1">
                          <a:effectLst/>
                        </a:rPr>
                        <a:t>Koordinator</a:t>
                      </a:r>
                      <a:r>
                        <a:rPr lang="en-ID" sz="1100" u="none" strike="noStrike" dirty="0">
                          <a:effectLst/>
                        </a:rPr>
                        <a:t> Program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</a:rPr>
                        <a:t>Staff </a:t>
                      </a:r>
                    </a:p>
                    <a:p>
                      <a:pPr algn="ctr" rtl="0" fontAlgn="ctr"/>
                      <a:r>
                        <a:rPr lang="en-ID" sz="1100" u="none" strike="noStrike" dirty="0" err="1">
                          <a:effectLst/>
                        </a:rPr>
                        <a:t>Keuangan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</a:rPr>
                        <a:t> 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1100" u="none" strike="noStrike" dirty="0">
                          <a:effectLst/>
                        </a:rPr>
                        <a:t> </a:t>
                      </a:r>
                      <a:endParaRPr lang="en-ID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507696353"/>
                  </a:ext>
                </a:extLst>
              </a:tr>
              <a:tr h="1936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100" u="none" strike="noStrike" dirty="0">
                          <a:effectLst/>
                        </a:rPr>
                        <a:t>Petty Cash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663976880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Pemegang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fisik</a:t>
                      </a:r>
                      <a:r>
                        <a:rPr lang="en-ID" sz="800" u="none" strike="noStrike" dirty="0">
                          <a:effectLst/>
                        </a:rPr>
                        <a:t> Petty Cash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171303556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Menyiapkan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Pengeluaran</a:t>
                      </a:r>
                      <a:r>
                        <a:rPr lang="en-ID" sz="800" u="none" strike="noStrike" dirty="0">
                          <a:effectLst/>
                        </a:rPr>
                        <a:t> Petty Cash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491824597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800" u="none" strike="noStrike" dirty="0">
                          <a:effectLst/>
                        </a:rPr>
                        <a:t>Review </a:t>
                      </a:r>
                      <a:r>
                        <a:rPr lang="en-US" sz="800" u="none" strike="noStrike" dirty="0" err="1">
                          <a:effectLst/>
                        </a:rPr>
                        <a:t>Dokumen</a:t>
                      </a:r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</a:rPr>
                        <a:t>Pengeluaran</a:t>
                      </a:r>
                      <a:r>
                        <a:rPr lang="en-US" sz="800" u="none" strike="noStrike" dirty="0">
                          <a:effectLst/>
                        </a:rPr>
                        <a:t> Petty Cash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4192771120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>
                          <a:effectLst/>
                        </a:rPr>
                        <a:t>Approved / </a:t>
                      </a:r>
                      <a:r>
                        <a:rPr lang="en-ID" sz="800" u="none" strike="noStrike" dirty="0" err="1">
                          <a:effectLst/>
                        </a:rPr>
                        <a:t>Menyetujui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Pengeluaran</a:t>
                      </a:r>
                      <a:r>
                        <a:rPr lang="en-ID" sz="800" u="none" strike="noStrike" dirty="0">
                          <a:effectLst/>
                        </a:rPr>
                        <a:t> Petty Cash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355209051"/>
                  </a:ext>
                </a:extLst>
              </a:tr>
              <a:tr h="1936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100" u="none" strike="noStrike" dirty="0">
                          <a:effectLst/>
                        </a:rPr>
                        <a:t>Bank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151865793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Pemegang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fisik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Buku</a:t>
                      </a:r>
                      <a:r>
                        <a:rPr lang="en-ID" sz="800" u="none" strike="noStrike" dirty="0">
                          <a:effectLst/>
                        </a:rPr>
                        <a:t> Cek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9292311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Menyiapkan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Pengeluaran</a:t>
                      </a:r>
                      <a:r>
                        <a:rPr lang="en-ID" sz="800" u="none" strike="noStrike" dirty="0">
                          <a:effectLst/>
                        </a:rPr>
                        <a:t> Bank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07605144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>
                          <a:effectLst/>
                        </a:rPr>
                        <a:t>Review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Pengeluaran</a:t>
                      </a:r>
                      <a:r>
                        <a:rPr lang="en-ID" sz="800" u="none" strike="noStrike" dirty="0">
                          <a:effectLst/>
                        </a:rPr>
                        <a:t> Bank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961268202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>
                          <a:effectLst/>
                        </a:rPr>
                        <a:t>Approved / </a:t>
                      </a:r>
                      <a:r>
                        <a:rPr lang="en-ID" sz="800" u="none" strike="noStrike" dirty="0" err="1">
                          <a:effectLst/>
                        </a:rPr>
                        <a:t>Menyetujui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Pengeluaran</a:t>
                      </a:r>
                      <a:r>
                        <a:rPr lang="en-ID" sz="800" u="none" strike="noStrike" dirty="0">
                          <a:effectLst/>
                        </a:rPr>
                        <a:t> Bank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430410730"/>
                  </a:ext>
                </a:extLst>
              </a:tr>
              <a:tr h="1936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100" u="none" strike="noStrike" dirty="0" err="1">
                          <a:effectLst/>
                        </a:rPr>
                        <a:t>Pengadaan</a:t>
                      </a:r>
                      <a:r>
                        <a:rPr lang="en-ID" sz="1100" u="none" strike="noStrike" dirty="0">
                          <a:effectLst/>
                        </a:rPr>
                        <a:t> </a:t>
                      </a:r>
                      <a:r>
                        <a:rPr lang="en-ID" sz="1100" u="none" strike="noStrike" dirty="0" err="1">
                          <a:effectLst/>
                        </a:rPr>
                        <a:t>Barang</a:t>
                      </a:r>
                      <a:r>
                        <a:rPr lang="en-ID" sz="1100" u="none" strike="noStrike" dirty="0">
                          <a:effectLst/>
                        </a:rPr>
                        <a:t> </a:t>
                      </a:r>
                      <a:r>
                        <a:rPr lang="en-ID" sz="1100" u="none" strike="noStrike" dirty="0" err="1">
                          <a:effectLst/>
                        </a:rPr>
                        <a:t>atau</a:t>
                      </a:r>
                      <a:r>
                        <a:rPr lang="en-ID" sz="1100" u="none" strike="noStrike" dirty="0">
                          <a:effectLst/>
                        </a:rPr>
                        <a:t> Jasa</a:t>
                      </a:r>
                      <a:endParaRPr lang="en-ID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1971320997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Permintaan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Barang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atau</a:t>
                      </a:r>
                      <a:r>
                        <a:rPr lang="en-ID" sz="800" u="none" strike="noStrike" dirty="0">
                          <a:effectLst/>
                        </a:rPr>
                        <a:t> Jasa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105768009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 err="1">
                          <a:effectLst/>
                        </a:rPr>
                        <a:t>Menyiapkan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Pengadaan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Barang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73" marR="7173" marT="7173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832123075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>
                          <a:effectLst/>
                        </a:rPr>
                        <a:t>Review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Pengadaan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Barang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447959741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 dirty="0">
                          <a:effectLst/>
                        </a:rPr>
                        <a:t>Approved / </a:t>
                      </a:r>
                      <a:r>
                        <a:rPr lang="en-ID" sz="800" u="none" strike="noStrike" dirty="0" err="1">
                          <a:effectLst/>
                        </a:rPr>
                        <a:t>Menyetujui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Dokumen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Pengadaan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Barang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616062322"/>
                  </a:ext>
                </a:extLst>
              </a:tr>
              <a:tr h="1781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200" b="1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Pelaporan</a:t>
                      </a:r>
                      <a:r>
                        <a:rPr lang="en-ID" sz="1200" b="1" u="none" strike="noStrike" dirty="0"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ID" sz="1200" b="1" u="none" strike="noStrike" dirty="0" err="1">
                          <a:effectLst/>
                          <a:highlight>
                            <a:srgbClr val="FFFF00"/>
                          </a:highlight>
                        </a:rPr>
                        <a:t>Keuangan</a:t>
                      </a:r>
                      <a:endParaRPr lang="en-ID" sz="12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160549012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200" u="none" strike="noStrike" dirty="0">
                          <a:effectLst/>
                        </a:rPr>
                        <a:t>Input </a:t>
                      </a:r>
                      <a:r>
                        <a:rPr lang="en-ID" sz="1200" u="none" strike="noStrike" dirty="0" err="1">
                          <a:effectLst/>
                        </a:rPr>
                        <a:t>transaksi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berdasarkan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dokumen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1073970090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200" u="none" strike="noStrike" dirty="0">
                          <a:effectLst/>
                        </a:rPr>
                        <a:t>Review </a:t>
                      </a:r>
                      <a:r>
                        <a:rPr lang="en-ID" sz="1200" u="none" strike="noStrike" dirty="0" err="1">
                          <a:effectLst/>
                        </a:rPr>
                        <a:t>transaksi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keuangan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2769585355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200" u="none" strike="noStrike" dirty="0" err="1">
                          <a:effectLst/>
                        </a:rPr>
                        <a:t>Menyiapkan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Laporan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Keuangan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>
                          <a:effectLst/>
                        </a:rPr>
                        <a:t>X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3865444902"/>
                  </a:ext>
                </a:extLst>
              </a:tr>
              <a:tr h="162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1200" u="none" strike="noStrike" dirty="0">
                          <a:effectLst/>
                        </a:rPr>
                        <a:t>Approved / </a:t>
                      </a:r>
                      <a:r>
                        <a:rPr lang="en-ID" sz="1200" u="none" strike="noStrike" dirty="0" err="1">
                          <a:effectLst/>
                        </a:rPr>
                        <a:t>Menyetujui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Laporan</a:t>
                      </a:r>
                      <a:r>
                        <a:rPr lang="en-ID" sz="1200" u="none" strike="noStrike" dirty="0">
                          <a:effectLst/>
                        </a:rPr>
                        <a:t> </a:t>
                      </a:r>
                      <a:r>
                        <a:rPr lang="en-ID" sz="1200" u="none" strike="noStrike" dirty="0" err="1">
                          <a:effectLst/>
                        </a:rPr>
                        <a:t>Keuangan</a:t>
                      </a:r>
                      <a:endParaRPr lang="en-ID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554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D" sz="800" u="none" strike="noStrike">
                          <a:effectLst/>
                        </a:rPr>
                        <a:t> 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D" sz="800" u="none" strike="noStrike" dirty="0">
                          <a:effectLst/>
                        </a:rPr>
                        <a:t>X</a:t>
                      </a:r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73" marR="7173" marT="7173" marB="0" anchor="ctr"/>
                </a:tc>
                <a:extLst>
                  <a:ext uri="{0D108BD9-81ED-4DB2-BD59-A6C34878D82A}">
                    <a16:rowId xmlns:a16="http://schemas.microsoft.com/office/drawing/2014/main" val="1554856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02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49660"/>
            <a:ext cx="60960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228600" y="944225"/>
            <a:ext cx="88011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Berdasarkan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standar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akuntansi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organisasi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nirlaba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</a:t>
            </a:r>
            <a:r>
              <a:rPr lang="en-US" sz="2400" b="1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PSAK </a:t>
            </a:r>
            <a:r>
              <a:rPr lang="en-US" sz="2400" b="1" u="sng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Nomor</a:t>
            </a:r>
            <a:r>
              <a:rPr lang="en-US" sz="2400" b="1" u="sng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45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),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harus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disusun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3 </a:t>
            </a:r>
            <a:r>
              <a:rPr lang="en-US" sz="20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0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Posisi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/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Neraca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yaitu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berisi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informasi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terkait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</a:p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3DBC445-5BD6-4FC2-88FC-BC578821E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7650" y="3473925"/>
            <a:ext cx="2476500" cy="585226"/>
          </a:xfrm>
          <a:solidFill>
            <a:srgbClr val="00FFFF"/>
          </a:solidFill>
        </p:spPr>
        <p:txBody>
          <a:bodyPr/>
          <a:lstStyle/>
          <a:p>
            <a:r>
              <a:rPr lang="en-US" dirty="0"/>
              <a:t>AKTIVA / </a:t>
            </a:r>
            <a:r>
              <a:rPr lang="en-US" dirty="0" err="1"/>
              <a:t>Harta</a:t>
            </a:r>
            <a:r>
              <a:rPr lang="en-US" dirty="0"/>
              <a:t>:</a:t>
            </a:r>
            <a:endParaRPr lang="en-ID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83A4D85-31E4-4BE2-A97E-E468C3B58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4038599"/>
            <a:ext cx="2476500" cy="219159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sz="2000" i="1" dirty="0"/>
              <a:t>Kas</a:t>
            </a:r>
          </a:p>
          <a:p>
            <a:r>
              <a:rPr lang="en-US" sz="2000" i="1" dirty="0"/>
              <a:t>Bank</a:t>
            </a:r>
          </a:p>
          <a:p>
            <a:r>
              <a:rPr lang="en-US" sz="2000" i="1" dirty="0" err="1"/>
              <a:t>Piutang</a:t>
            </a:r>
            <a:endParaRPr lang="en-US" sz="2000" i="1" dirty="0"/>
          </a:p>
          <a:p>
            <a:r>
              <a:rPr lang="en-US" sz="2000" i="1" dirty="0" err="1"/>
              <a:t>Uang</a:t>
            </a:r>
            <a:r>
              <a:rPr lang="en-US" sz="2000" i="1" dirty="0"/>
              <a:t> </a:t>
            </a:r>
            <a:r>
              <a:rPr lang="en-US" sz="2000" i="1" dirty="0" err="1"/>
              <a:t>Muka</a:t>
            </a:r>
            <a:endParaRPr lang="en-US" sz="2000" i="1" dirty="0"/>
          </a:p>
          <a:p>
            <a:r>
              <a:rPr lang="en-US" sz="2000" i="1" dirty="0" err="1"/>
              <a:t>Persediaan</a:t>
            </a:r>
            <a:endParaRPr lang="en-US" sz="2000" i="1" dirty="0"/>
          </a:p>
          <a:p>
            <a:r>
              <a:rPr lang="en-US" sz="2000" i="1" dirty="0" err="1"/>
              <a:t>Aktiva</a:t>
            </a:r>
            <a:r>
              <a:rPr lang="en-US" sz="2000" i="1" dirty="0"/>
              <a:t> </a:t>
            </a:r>
            <a:r>
              <a:rPr lang="en-US" sz="2000" i="1" dirty="0" err="1"/>
              <a:t>Tetap</a:t>
            </a:r>
            <a:endParaRPr lang="en-ID" sz="2000" i="1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C2B7F743-603D-4175-AF3F-553F07021752}"/>
              </a:ext>
            </a:extLst>
          </p:cNvPr>
          <p:cNvSpPr txBox="1">
            <a:spLocks/>
          </p:cNvSpPr>
          <p:nvPr/>
        </p:nvSpPr>
        <p:spPr bwMode="auto">
          <a:xfrm>
            <a:off x="3390900" y="3537627"/>
            <a:ext cx="2476500" cy="729573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PASIVA / </a:t>
            </a:r>
            <a:r>
              <a:rPr lang="en-US" kern="0" dirty="0" err="1"/>
              <a:t>Kewajiban</a:t>
            </a:r>
            <a:r>
              <a:rPr lang="en-US" kern="0" dirty="0"/>
              <a:t>:</a:t>
            </a:r>
            <a:endParaRPr lang="en-ID" kern="0" dirty="0"/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02AC191F-E9AB-4AA7-B4C5-CDA9A350C098}"/>
              </a:ext>
            </a:extLst>
          </p:cNvPr>
          <p:cNvSpPr txBox="1">
            <a:spLocks/>
          </p:cNvSpPr>
          <p:nvPr/>
        </p:nvSpPr>
        <p:spPr bwMode="auto">
          <a:xfrm>
            <a:off x="3390900" y="4343400"/>
            <a:ext cx="2476500" cy="19109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i="1" kern="0" dirty="0" err="1"/>
              <a:t>Hutang</a:t>
            </a:r>
            <a:endParaRPr lang="en-US" sz="2000" i="1" kern="0" dirty="0"/>
          </a:p>
          <a:p>
            <a:r>
              <a:rPr lang="en-US" sz="2000" i="1" kern="0" dirty="0" err="1"/>
              <a:t>Biaya</a:t>
            </a:r>
            <a:r>
              <a:rPr lang="en-US" sz="2000" i="1" kern="0" dirty="0"/>
              <a:t> </a:t>
            </a:r>
            <a:r>
              <a:rPr lang="en-US" sz="2000" i="1" kern="0" dirty="0" err="1"/>
              <a:t>dibayar</a:t>
            </a:r>
            <a:r>
              <a:rPr lang="en-US" sz="2000" i="1" kern="0" dirty="0"/>
              <a:t> </a:t>
            </a:r>
            <a:r>
              <a:rPr lang="en-US" sz="2000" i="1" kern="0" dirty="0" err="1"/>
              <a:t>dimuka</a:t>
            </a:r>
            <a:endParaRPr lang="en-US" sz="2000" i="1" kern="0" dirty="0"/>
          </a:p>
          <a:p>
            <a:r>
              <a:rPr lang="en-US" sz="2000" i="1" kern="0" dirty="0"/>
              <a:t>Dan </a:t>
            </a:r>
            <a:r>
              <a:rPr lang="en-US" sz="2000" i="1" kern="0" dirty="0" err="1"/>
              <a:t>lainnya</a:t>
            </a:r>
            <a:endParaRPr lang="en-US" sz="2000" i="1" kern="0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A0B615CA-F889-42D3-A207-B7F1C47FC723}"/>
              </a:ext>
            </a:extLst>
          </p:cNvPr>
          <p:cNvSpPr txBox="1">
            <a:spLocks/>
          </p:cNvSpPr>
          <p:nvPr/>
        </p:nvSpPr>
        <p:spPr bwMode="auto">
          <a:xfrm>
            <a:off x="6177231" y="3537627"/>
            <a:ext cx="2738169" cy="585226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AKTIVA BERSIH:</a:t>
            </a:r>
            <a:endParaRPr lang="en-ID" kern="0" dirty="0"/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047E1D42-190C-43F8-B8DF-4DB5DFEE1706}"/>
              </a:ext>
            </a:extLst>
          </p:cNvPr>
          <p:cNvSpPr txBox="1">
            <a:spLocks/>
          </p:cNvSpPr>
          <p:nvPr/>
        </p:nvSpPr>
        <p:spPr bwMode="auto">
          <a:xfrm>
            <a:off x="6215331" y="4122853"/>
            <a:ext cx="2476500" cy="21915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i="1" kern="0" dirty="0" err="1"/>
              <a:t>Aktiva</a:t>
            </a:r>
            <a:r>
              <a:rPr lang="en-US" sz="2000" i="1" kern="0" dirty="0"/>
              <a:t> </a:t>
            </a:r>
            <a:r>
              <a:rPr lang="en-US" sz="2000" i="1" kern="0" dirty="0" err="1"/>
              <a:t>bersih</a:t>
            </a:r>
            <a:r>
              <a:rPr lang="en-US" sz="2000" i="1" kern="0" dirty="0"/>
              <a:t> </a:t>
            </a:r>
            <a:r>
              <a:rPr lang="en-US" sz="2000" i="1" kern="0" dirty="0" err="1"/>
              <a:t>terikat</a:t>
            </a:r>
            <a:endParaRPr lang="en-US" sz="2000" i="1" kern="0" dirty="0"/>
          </a:p>
          <a:p>
            <a:r>
              <a:rPr lang="en-US" sz="2000" i="1" kern="0" dirty="0" err="1"/>
              <a:t>Aktiva</a:t>
            </a:r>
            <a:r>
              <a:rPr lang="en-US" sz="2000" i="1" kern="0" dirty="0"/>
              <a:t> </a:t>
            </a:r>
            <a:r>
              <a:rPr lang="en-US" sz="2000" i="1" kern="0" dirty="0" err="1"/>
              <a:t>bersih</a:t>
            </a:r>
            <a:r>
              <a:rPr lang="en-US" sz="2000" i="1" kern="0" dirty="0"/>
              <a:t> </a:t>
            </a:r>
            <a:r>
              <a:rPr lang="en-US" sz="2000" i="1" kern="0" dirty="0" err="1"/>
              <a:t>tidak</a:t>
            </a:r>
            <a:r>
              <a:rPr lang="en-US" sz="2000" i="1" kern="0" dirty="0"/>
              <a:t> </a:t>
            </a:r>
            <a:r>
              <a:rPr lang="en-US" sz="2000" i="1" kern="0" dirty="0" err="1"/>
              <a:t>terikat</a:t>
            </a:r>
            <a:endParaRPr lang="en-US" sz="2000" i="1" kern="0" dirty="0"/>
          </a:p>
        </p:txBody>
      </p:sp>
    </p:spTree>
    <p:extLst>
      <p:ext uri="{BB962C8B-B14F-4D97-AF65-F5344CB8AC3E}">
        <p14:creationId xmlns:p14="http://schemas.microsoft.com/office/powerpoint/2010/main" val="1743078621"/>
      </p:ext>
    </p:extLst>
  </p:cSld>
  <p:clrMapOvr>
    <a:masterClrMapping/>
  </p:clrMapOvr>
  <p:transition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276600" y="0"/>
            <a:ext cx="58674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Bulanan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228600" y="886980"/>
            <a:ext cx="8991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Neraca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aktivitas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dan </a:t>
            </a:r>
            <a:r>
              <a:rPr lang="en-US" sz="28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arus</a:t>
            </a:r>
            <a:r>
              <a:rPr lang="en-US" sz="28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kas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dilakukan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secara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dan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dikonsolidasi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akhir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tahun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>
              <a:buFont typeface="Wingdings" pitchFamily="2" charset="2"/>
              <a:buChar char="q"/>
            </a:pP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Setiap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bulan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ada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bulanan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harus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disusun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antara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lain:</a:t>
            </a:r>
          </a:p>
          <a:p>
            <a:pPr marL="914400" lvl="1" indent="-457200">
              <a:buAutoNum type="arabicPeriod"/>
            </a:pP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Berapa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dana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sudah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diterima</a:t>
            </a: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914400" lvl="1" indent="-457200">
              <a:buAutoNum type="arabicPeriod"/>
            </a:pP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Berapa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dana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sudah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dibelanjakan</a:t>
            </a: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914400" lvl="1" indent="-457200">
              <a:buAutoNum type="arabicPeriod"/>
            </a:pP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Berapa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perbandingan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antara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anggaran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(budget)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disepakati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dengan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realisasinya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180559"/>
      </p:ext>
    </p:extLst>
  </p:cSld>
  <p:clrMapOvr>
    <a:masterClrMapping/>
  </p:clrMapOvr>
  <p:transition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49660"/>
            <a:ext cx="60960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533400" y="944225"/>
            <a:ext cx="84963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1.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Posisi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/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Neraca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yaitu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berisi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informasi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terkait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</a:t>
            </a:r>
          </a:p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Aktiva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/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Harta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kas, bank,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piutang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uang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muka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persediaan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asset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tetap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Kewajiban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hutang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biaya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dibayar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dimuka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dll</a:t>
            </a: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Aktiva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Bersih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terdiri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Bersih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Terikat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harta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terikat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pihak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lain) dan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Bersih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Terikat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harta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sudah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bersih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milik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organisasi</a:t>
            </a:r>
            <a:r>
              <a:rPr lang="en-US" sz="24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)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59568"/>
      </p:ext>
    </p:extLst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49660"/>
            <a:ext cx="6096000" cy="8382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: NERACA </a:t>
            </a:r>
          </a:p>
          <a:p>
            <a:pPr algn="r"/>
            <a:r>
              <a:rPr lang="en-US" altLang="en-US" sz="2800" b="1" dirty="0" err="1">
                <a:solidFill>
                  <a:srgbClr val="C00000"/>
                </a:solidFill>
                <a:highlight>
                  <a:srgbClr val="FFFF00"/>
                </a:highlight>
                <a:latin typeface="Verdana" pitchFamily="34" charset="0"/>
                <a:ea typeface="Verdana" pitchFamily="34" charset="0"/>
                <a:cs typeface="Times New Roman" pitchFamily="18" charset="0"/>
              </a:rPr>
              <a:t>Serumpun</a:t>
            </a:r>
            <a:r>
              <a:rPr lang="en-US" altLang="en-US" sz="2800" b="1" dirty="0">
                <a:solidFill>
                  <a:srgbClr val="C00000"/>
                </a:solidFill>
                <a:highlight>
                  <a:srgbClr val="FFFF00"/>
                </a:highlight>
                <a:latin typeface="Verdana" pitchFamily="34" charset="0"/>
                <a:ea typeface="Verdana" pitchFamily="34" charset="0"/>
                <a:cs typeface="Times New Roman" pitchFamily="18" charset="0"/>
              </a:rPr>
              <a:t> Nusantara</a:t>
            </a: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571500" y="457410"/>
            <a:ext cx="62865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400" b="1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Posisi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Keuangan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/</a:t>
            </a:r>
            <a:r>
              <a:rPr lang="en-US" sz="24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Neraca</a:t>
            </a:r>
            <a:r>
              <a:rPr lang="en-US" sz="24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</a:t>
            </a:r>
          </a:p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75D1A33-622F-4BDB-9CA4-A9D92496C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3928"/>
              </p:ext>
            </p:extLst>
          </p:nvPr>
        </p:nvGraphicFramePr>
        <p:xfrm>
          <a:off x="685800" y="1741298"/>
          <a:ext cx="7277100" cy="458330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741700">
                  <a:extLst>
                    <a:ext uri="{9D8B030D-6E8A-4147-A177-3AD203B41FA5}">
                      <a16:colId xmlns:a16="http://schemas.microsoft.com/office/drawing/2014/main" val="15537873"/>
                    </a:ext>
                  </a:extLst>
                </a:gridCol>
                <a:gridCol w="2952881">
                  <a:extLst>
                    <a:ext uri="{9D8B030D-6E8A-4147-A177-3AD203B41FA5}">
                      <a16:colId xmlns:a16="http://schemas.microsoft.com/office/drawing/2014/main" val="871450223"/>
                    </a:ext>
                  </a:extLst>
                </a:gridCol>
                <a:gridCol w="2582519">
                  <a:extLst>
                    <a:ext uri="{9D8B030D-6E8A-4147-A177-3AD203B41FA5}">
                      <a16:colId xmlns:a16="http://schemas.microsoft.com/office/drawing/2014/main" val="910508691"/>
                    </a:ext>
                  </a:extLst>
                </a:gridCol>
              </a:tblGrid>
              <a:tr h="16639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YAYASAN SEMBOYA PEREMPUAN NUSANTARA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144418"/>
                  </a:ext>
                </a:extLst>
              </a:tr>
              <a:tr h="1663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NERACA/ Balance Sheet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21431149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104808453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KETERANGAN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Juli</a:t>
                      </a:r>
                      <a:r>
                        <a:rPr lang="en-ID" sz="1000" u="none" strike="noStrike" dirty="0">
                          <a:effectLst/>
                        </a:rPr>
                        <a:t> 2020 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087118649"/>
                  </a:ext>
                </a:extLst>
              </a:tr>
              <a:tr h="155303"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AKTIVA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861116814"/>
                  </a:ext>
                </a:extLst>
              </a:tr>
              <a:tr h="1553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AKTIVA LANCAR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61524055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10-10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Kas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775.000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119884361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11-10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Bank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83.896.600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306304453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12-10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Uang </a:t>
                      </a:r>
                      <a:r>
                        <a:rPr lang="en-ID" sz="800" u="none" strike="noStrike" dirty="0" err="1">
                          <a:effectLst/>
                        </a:rPr>
                        <a:t>Muka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88232550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13-10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 err="1">
                          <a:effectLst/>
                        </a:rPr>
                        <a:t>Piutang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566266727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Total </a:t>
                      </a:r>
                      <a:r>
                        <a:rPr lang="en-ID" sz="800" u="none" strike="noStrike" dirty="0" err="1">
                          <a:effectLst/>
                        </a:rPr>
                        <a:t>Aktiva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Lancar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84.671.600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105594138"/>
                  </a:ext>
                </a:extLst>
              </a:tr>
              <a:tr h="155303"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 err="1">
                          <a:effectLst/>
                        </a:rPr>
                        <a:t>Aktiva</a:t>
                      </a:r>
                      <a:r>
                        <a:rPr lang="en-ID" sz="1000" u="none" strike="noStrike" dirty="0">
                          <a:effectLst/>
                        </a:rPr>
                        <a:t> </a:t>
                      </a:r>
                      <a:r>
                        <a:rPr lang="en-ID" sz="1000" u="none" strike="noStrike" dirty="0" err="1">
                          <a:effectLst/>
                        </a:rPr>
                        <a:t>Tetap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978454053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14-10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 err="1">
                          <a:effectLst/>
                        </a:rPr>
                        <a:t>Aktiva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Tetap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315367058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15-10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 err="1">
                          <a:effectLst/>
                        </a:rPr>
                        <a:t>Akumulasi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Depresiasi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075079848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Total </a:t>
                      </a:r>
                      <a:r>
                        <a:rPr lang="en-ID" sz="800" u="none" strike="noStrike" dirty="0" err="1">
                          <a:effectLst/>
                        </a:rPr>
                        <a:t>Aktiva</a:t>
                      </a:r>
                      <a:r>
                        <a:rPr lang="en-ID" sz="800" u="none" strike="noStrike" dirty="0">
                          <a:effectLst/>
                        </a:rPr>
                        <a:t> </a:t>
                      </a:r>
                      <a:r>
                        <a:rPr lang="en-ID" sz="800" u="none" strike="noStrike" dirty="0" err="1">
                          <a:effectLst/>
                        </a:rPr>
                        <a:t>Tetap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34099148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21427805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 </a:t>
                      </a:r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TOTAL AKTIVA</a:t>
                      </a:r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84.671.600 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49346145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573979553"/>
                  </a:ext>
                </a:extLst>
              </a:tr>
              <a:tr h="155303"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u="none" strike="noStrike" dirty="0">
                          <a:effectLst/>
                        </a:rPr>
                        <a:t>HUTANG</a:t>
                      </a:r>
                      <a:endParaRPr lang="en-ID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624873413"/>
                  </a:ext>
                </a:extLst>
              </a:tr>
              <a:tr h="1553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HUTANG LANCAR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639145747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20-10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Hutang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500.000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403620534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20-20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Biaya Dibayar Dimuka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018772788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Total Hutang Lancar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500.000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178615075"/>
                  </a:ext>
                </a:extLst>
              </a:tr>
              <a:tr h="1553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D" sz="900" u="none" strike="noStrike" dirty="0">
                          <a:effectLst/>
                        </a:rPr>
                        <a:t>HUTANG JANGKA PANJANG</a:t>
                      </a:r>
                      <a:endParaRPr lang="en-ID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 h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911973828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 dirty="0">
                          <a:effectLst/>
                        </a:rPr>
                        <a:t>20-30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Hutang Jangka Panjang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              -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38010394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19153624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TOTAL HUTANG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      500.000 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4015514132"/>
                  </a:ext>
                </a:extLst>
              </a:tr>
              <a:tr h="155303">
                <a:tc>
                  <a:txBody>
                    <a:bodyPr/>
                    <a:lstStyle/>
                    <a:p>
                      <a:pPr algn="l" fontAlgn="b"/>
                      <a:r>
                        <a:rPr lang="en-ID" sz="1000" b="1" u="none" strike="noStrike" dirty="0">
                          <a:effectLst/>
                        </a:rPr>
                        <a:t>MODAL</a:t>
                      </a:r>
                      <a:endParaRPr lang="en-ID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969293472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50-10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Modal Awal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 dirty="0">
                          <a:effectLst/>
                        </a:rPr>
                        <a:t>                                       - 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729827314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Laba Rugi tahun berjalan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84.171.600 </a:t>
                      </a:r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2570197183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D" sz="800" u="none" strike="noStrike">
                          <a:effectLst/>
                        </a:rPr>
                        <a:t>TOTAL MODAL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>
                          <a:effectLst/>
                        </a:rPr>
                        <a:t>                   84.171.600 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343495290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D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871028819"/>
                  </a:ext>
                </a:extLst>
              </a:tr>
              <a:tr h="129419"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 dirty="0">
                          <a:effectLst/>
                        </a:rPr>
                        <a:t> </a:t>
                      </a:r>
                      <a:endParaRPr lang="en-ID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800" u="none" strike="noStrike">
                          <a:effectLst/>
                        </a:rPr>
                        <a:t>TOTAL HUTANG &amp; MODAL</a:t>
                      </a:r>
                      <a:endParaRPr lang="en-ID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D" sz="800" u="none" strike="noStrike" dirty="0">
                          <a:effectLst/>
                        </a:rPr>
                        <a:t>                   84.671.600 </a:t>
                      </a:r>
                      <a:endParaRPr lang="en-ID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98" marR="3698" marT="3698" marB="0" anchor="b"/>
                </a:tc>
                <a:extLst>
                  <a:ext uri="{0D108BD9-81ED-4DB2-BD59-A6C34878D82A}">
                    <a16:rowId xmlns:a16="http://schemas.microsoft.com/office/drawing/2014/main" val="1130237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874915"/>
      </p:ext>
    </p:extLst>
  </p:cSld>
  <p:clrMapOvr>
    <a:masterClrMapping/>
  </p:clrMapOvr>
  <p:transition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048000" y="0"/>
            <a:ext cx="6096000" cy="63614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Laporan</a:t>
            </a:r>
            <a:r>
              <a:rPr lang="en-US" altLang="en-US" sz="28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Times New Roman" pitchFamily="18" charset="0"/>
              </a:rPr>
              <a:t>Keuangan</a:t>
            </a:r>
            <a:endParaRPr lang="en-US" altLang="en-US" sz="28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Times New Roman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6400800"/>
            <a:ext cx="2206625" cy="31432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1471B94-4389-4416-853D-66435EBB146F}"/>
              </a:ext>
            </a:extLst>
          </p:cNvPr>
          <p:cNvSpPr/>
          <p:nvPr/>
        </p:nvSpPr>
        <p:spPr>
          <a:xfrm>
            <a:off x="0" y="887860"/>
            <a:ext cx="906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81C7D5-3C1E-4A9E-99F2-F0B9AF67F895}"/>
              </a:ext>
            </a:extLst>
          </p:cNvPr>
          <p:cNvSpPr/>
          <p:nvPr/>
        </p:nvSpPr>
        <p:spPr>
          <a:xfrm>
            <a:off x="381000" y="533400"/>
            <a:ext cx="830262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2. </a:t>
            </a:r>
            <a:r>
              <a:rPr lang="en-US" sz="40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4000" b="1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Aktivitas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, </a:t>
            </a:r>
          </a:p>
          <a:p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  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yaitu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laporan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berisi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informasi</a:t>
            </a:r>
            <a:r>
              <a:rPr lang="en-US" sz="2800" dirty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Calibri" panose="020F0502020204030204" pitchFamily="34" charset="0"/>
              </a:rPr>
              <a:t>: </a:t>
            </a:r>
            <a:r>
              <a:rPr lang="en-US" altLang="en-US" sz="2800" dirty="0">
                <a:latin typeface="Verdana" pitchFamily="34" charset="0"/>
                <a:ea typeface="Verdana" pitchFamily="34" charset="0"/>
              </a:rPr>
              <a:t>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Perubahan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transaksi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dan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peristiwa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lain yang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mengubah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jumlah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dan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sifat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aktiva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bersih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endParaRPr lang="en-US" altLang="en-US" sz="2400" dirty="0">
              <a:latin typeface="Verdana" pitchFamily="34" charset="0"/>
              <a:ea typeface="Verdana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Hubungan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antar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transaksi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.</a:t>
            </a:r>
          </a:p>
          <a:p>
            <a:pPr marL="914400" lvl="1" indent="-457200">
              <a:buFont typeface="+mj-lt"/>
              <a:buAutoNum type="alphaLcParenR"/>
            </a:pPr>
            <a:endParaRPr lang="en-US" altLang="en-US" sz="2400" dirty="0">
              <a:latin typeface="Verdana" pitchFamily="34" charset="0"/>
              <a:ea typeface="Verdana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Penggunaan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sumber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daya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(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keuangan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)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dalam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pelaksanaan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2400" dirty="0" err="1">
                <a:latin typeface="Verdana" pitchFamily="34" charset="0"/>
                <a:ea typeface="Verdana" pitchFamily="34" charset="0"/>
              </a:rPr>
              <a:t>berbagai</a:t>
            </a:r>
            <a:r>
              <a:rPr lang="en-US" altLang="en-US" sz="2400" dirty="0">
                <a:latin typeface="Verdana" pitchFamily="34" charset="0"/>
                <a:ea typeface="Verdana" pitchFamily="34" charset="0"/>
              </a:rPr>
              <a:t> program</a:t>
            </a:r>
            <a:r>
              <a:rPr lang="en-US" altLang="en-US" sz="2800" dirty="0">
                <a:latin typeface="Verdana" pitchFamily="34" charset="0"/>
                <a:ea typeface="Verdana" pitchFamily="34" charset="0"/>
              </a:rPr>
              <a:t>.</a:t>
            </a:r>
          </a:p>
          <a:p>
            <a:pPr lvl="1"/>
            <a:endParaRPr lang="en-US" altLang="en-US" sz="2000" dirty="0">
              <a:latin typeface="Verdana" pitchFamily="34" charset="0"/>
              <a:ea typeface="Verdana" pitchFamily="34" charset="0"/>
            </a:endParaRPr>
          </a:p>
          <a:p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endParaRPr lang="en-US" sz="2800" dirty="0">
              <a:solidFill>
                <a:srgbClr val="000000"/>
              </a:solidFill>
              <a:latin typeface="Verdana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387550"/>
      </p:ext>
    </p:extLst>
  </p:cSld>
  <p:clrMapOvr>
    <a:masterClrMapping/>
  </p:clrMapOvr>
  <p:transition>
    <p:split orient="vert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20230</TotalTime>
  <Words>1010</Words>
  <Application>Microsoft Office PowerPoint</Application>
  <PresentationFormat>On-screen Show (4:3)</PresentationFormat>
  <Paragraphs>386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Wingdings</vt:lpstr>
      <vt:lpstr>Default Design</vt:lpstr>
      <vt:lpstr>PowerPoint Presentation</vt:lpstr>
      <vt:lpstr>PowerPoint Presentation</vt:lpstr>
      <vt:lpstr>PowerPoint Presentation</vt:lpstr>
      <vt:lpstr>PEMISAHAN TUGAS &amp; TANGGUNG JAWAB (SEGREGATION OF DUTY) – Serumpun Nusantara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AUDITOR</vt:lpstr>
      <vt:lpstr>PowerPoint Presentation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Handoko</dc:creator>
  <cp:lastModifiedBy>Novi Sita Paramayanti</cp:lastModifiedBy>
  <cp:revision>427</cp:revision>
  <cp:lastPrinted>2015-01-21T09:32:33Z</cp:lastPrinted>
  <dcterms:created xsi:type="dcterms:W3CDTF">2005-11-14T14:26:36Z</dcterms:created>
  <dcterms:modified xsi:type="dcterms:W3CDTF">2020-10-11T06:23:31Z</dcterms:modified>
</cp:coreProperties>
</file>