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Corbel"/>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jQ/rGk4onFZB6ZKBKRVbjiGVVM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3483E9-8425-4FB4-BBD1-25346C4E73C0}">
  <a:tblStyle styleId="{793483E9-8425-4FB4-BBD1-25346C4E73C0}" styleName="Table_0">
    <a:wholeTbl>
      <a:tcTxStyle b="off" i="off">
        <a:font>
          <a:latin typeface="Corbel"/>
          <a:ea typeface="Corbel"/>
          <a:cs typeface="Corbe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B"/>
          </a:solidFill>
        </a:fill>
      </a:tcStyle>
    </a:wholeTbl>
    <a:band1H>
      <a:tcTxStyle/>
      <a:tcStyle>
        <a:fill>
          <a:solidFill>
            <a:srgbClr val="CCE2F8"/>
          </a:solidFill>
        </a:fill>
      </a:tcStyle>
    </a:band1H>
    <a:band2H>
      <a:tcTxStyle/>
    </a:band2H>
    <a:band1V>
      <a:tcTxStyle/>
      <a:tcStyle>
        <a:fill>
          <a:solidFill>
            <a:srgbClr val="CCE2F8"/>
          </a:solidFill>
        </a:fill>
      </a:tcStyle>
    </a:band1V>
    <a:band2V>
      <a:tcTxStyle/>
    </a:band2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rbel"/>
          <a:ea typeface="Corbel"/>
          <a:cs typeface="Corbe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Corbel-italic.fntdata"/><Relationship Id="rId10" Type="http://schemas.openxmlformats.org/officeDocument/2006/relationships/slide" Target="slides/slide4.xml"/><Relationship Id="rId32" Type="http://schemas.openxmlformats.org/officeDocument/2006/relationships/font" Target="fonts/Corbel-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Corbel-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able">
  <p:cSld name="1_Title and Table">
    <p:spTree>
      <p:nvGrpSpPr>
        <p:cNvPr id="22" name="Shape 22"/>
        <p:cNvGrpSpPr/>
        <p:nvPr/>
      </p:nvGrpSpPr>
      <p:grpSpPr>
        <a:xfrm>
          <a:off x="0" y="0"/>
          <a:ext cx="0" cy="0"/>
          <a:chOff x="0" y="0"/>
          <a:chExt cx="0" cy="0"/>
        </a:xfrm>
      </p:grpSpPr>
      <p:sp>
        <p:nvSpPr>
          <p:cNvPr id="23" name="Google Shape;23;p26"/>
          <p:cNvSpPr txBox="1"/>
          <p:nvPr>
            <p:ph type="title"/>
          </p:nvPr>
        </p:nvSpPr>
        <p:spPr>
          <a:xfrm>
            <a:off x="1248833" y="139700"/>
            <a:ext cx="10653184" cy="914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002056"/>
              </a:buClr>
              <a:buSzPts val="4000"/>
              <a:buFont typeface="Arial"/>
              <a:buNone/>
              <a:defRPr>
                <a:solidFill>
                  <a:srgbClr val="00205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37"/>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800"/>
              <a:buFont typeface="Corbe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84" name="Google Shape;84;p37"/>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85" name="Google Shape;85;p3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8" name="Shape 88"/>
        <p:cNvGrpSpPr/>
        <p:nvPr/>
      </p:nvGrpSpPr>
      <p:grpSpPr>
        <a:xfrm>
          <a:off x="0" y="0"/>
          <a:ext cx="0" cy="0"/>
          <a:chOff x="0" y="0"/>
          <a:chExt cx="0" cy="0"/>
        </a:xfrm>
      </p:grpSpPr>
      <p:sp>
        <p:nvSpPr>
          <p:cNvPr id="89" name="Google Shape;89;p38"/>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91" name="Google Shape;91;p38"/>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92" name="Google Shape;92;p3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5" name="Shape 95"/>
        <p:cNvGrpSpPr/>
        <p:nvPr/>
      </p:nvGrpSpPr>
      <p:grpSpPr>
        <a:xfrm>
          <a:off x="0" y="0"/>
          <a:ext cx="0" cy="0"/>
          <a:chOff x="0" y="0"/>
          <a:chExt cx="0" cy="0"/>
        </a:xfrm>
      </p:grpSpPr>
      <p:sp>
        <p:nvSpPr>
          <p:cNvPr id="96" name="Google Shape;96;p39"/>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9"/>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98" name="Google Shape;98;p3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1" name="Shape 101"/>
        <p:cNvGrpSpPr/>
        <p:nvPr/>
      </p:nvGrpSpPr>
      <p:grpSpPr>
        <a:xfrm>
          <a:off x="0" y="0"/>
          <a:ext cx="0" cy="0"/>
          <a:chOff x="0" y="0"/>
          <a:chExt cx="0" cy="0"/>
        </a:xfrm>
      </p:grpSpPr>
      <p:sp>
        <p:nvSpPr>
          <p:cNvPr id="102" name="Google Shape;102;p40"/>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03" name="Google Shape;103;p40"/>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04" name="Google Shape;104;p40"/>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0"/>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2610"/>
              <a:buFont typeface="Corbel"/>
              <a:buNone/>
              <a:defRPr sz="1800"/>
            </a:lvl1pPr>
            <a:lvl2pPr indent="-228600" lvl="1" marL="914400" algn="l">
              <a:spcBef>
                <a:spcPts val="600"/>
              </a:spcBef>
              <a:spcAft>
                <a:spcPts val="0"/>
              </a:spcAft>
              <a:buSzPts val="2900"/>
              <a:buFont typeface="Corbel"/>
              <a:buNone/>
              <a:defRPr/>
            </a:lvl2pPr>
            <a:lvl3pPr indent="-228600" lvl="2" marL="1371600" algn="l">
              <a:spcBef>
                <a:spcPts val="600"/>
              </a:spcBef>
              <a:spcAft>
                <a:spcPts val="0"/>
              </a:spcAft>
              <a:buSzPts val="2610"/>
              <a:buFont typeface="Corbel"/>
              <a:buNone/>
              <a:defRPr/>
            </a:lvl3pPr>
            <a:lvl4pPr indent="-228600" lvl="3" marL="1828800" algn="l">
              <a:spcBef>
                <a:spcPts val="600"/>
              </a:spcBef>
              <a:spcAft>
                <a:spcPts val="0"/>
              </a:spcAft>
              <a:buSzPts val="2320"/>
              <a:buFont typeface="Corbel"/>
              <a:buNone/>
              <a:defRPr/>
            </a:lvl4pPr>
            <a:lvl5pPr indent="-228600" lvl="4" marL="2286000" algn="l">
              <a:spcBef>
                <a:spcPts val="600"/>
              </a:spcBef>
              <a:spcAft>
                <a:spcPts val="0"/>
              </a:spcAft>
              <a:buSzPts val="2030"/>
              <a:buFont typeface="Corbel"/>
              <a:buNone/>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06" name="Google Shape;106;p40"/>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07" name="Google Shape;107;p4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0" name="Shape 110"/>
        <p:cNvGrpSpPr/>
        <p:nvPr/>
      </p:nvGrpSpPr>
      <p:grpSpPr>
        <a:xfrm>
          <a:off x="0" y="0"/>
          <a:ext cx="0" cy="0"/>
          <a:chOff x="0" y="0"/>
          <a:chExt cx="0" cy="0"/>
        </a:xfrm>
      </p:grpSpPr>
      <p:sp>
        <p:nvSpPr>
          <p:cNvPr id="111" name="Google Shape;111;p41"/>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1"/>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13" name="Google Shape;113;p4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6" name="Shape 116"/>
        <p:cNvGrpSpPr/>
        <p:nvPr/>
      </p:nvGrpSpPr>
      <p:grpSpPr>
        <a:xfrm>
          <a:off x="0" y="0"/>
          <a:ext cx="0" cy="0"/>
          <a:chOff x="0" y="0"/>
          <a:chExt cx="0" cy="0"/>
        </a:xfrm>
      </p:grpSpPr>
      <p:sp>
        <p:nvSpPr>
          <p:cNvPr id="117" name="Google Shape;117;p42"/>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18" name="Google Shape;118;p42"/>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119" name="Google Shape;119;p42"/>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2"/>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480"/>
              </a:spcBef>
              <a:spcAft>
                <a:spcPts val="0"/>
              </a:spcAft>
              <a:buSzPts val="3480"/>
              <a:buNone/>
              <a:defRPr b="0" sz="24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21" name="Google Shape;121;p42"/>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2" name="Google Shape;122;p4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43"/>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28" name="Google Shape;128;p43"/>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129" name="Google Shape;129;p4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4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4"/>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35" name="Google Shape;135;p4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8" name="Shape 138"/>
        <p:cNvGrpSpPr/>
        <p:nvPr/>
      </p:nvGrpSpPr>
      <p:grpSpPr>
        <a:xfrm>
          <a:off x="0" y="0"/>
          <a:ext cx="0" cy="0"/>
          <a:chOff x="0" y="0"/>
          <a:chExt cx="0" cy="0"/>
        </a:xfrm>
      </p:grpSpPr>
      <p:sp>
        <p:nvSpPr>
          <p:cNvPr id="139" name="Google Shape;139;p45"/>
          <p:cNvSpPr txBox="1"/>
          <p:nvPr>
            <p:ph type="title"/>
          </p:nvPr>
        </p:nvSpPr>
        <p:spPr>
          <a:xfrm rot="5400000">
            <a:off x="8065140" y="2353316"/>
            <a:ext cx="5105400" cy="17703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141" name="Google Shape;141;p4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able">
  <p:cSld name="1_Title and Table">
    <p:spTree>
      <p:nvGrpSpPr>
        <p:cNvPr id="157" name="Shape 157"/>
        <p:cNvGrpSpPr/>
        <p:nvPr/>
      </p:nvGrpSpPr>
      <p:grpSpPr>
        <a:xfrm>
          <a:off x="0" y="0"/>
          <a:ext cx="0" cy="0"/>
          <a:chOff x="0" y="0"/>
          <a:chExt cx="0" cy="0"/>
        </a:xfrm>
      </p:grpSpPr>
      <p:sp>
        <p:nvSpPr>
          <p:cNvPr id="158" name="Google Shape;158;p28"/>
          <p:cNvSpPr txBox="1"/>
          <p:nvPr>
            <p:ph type="title"/>
          </p:nvPr>
        </p:nvSpPr>
        <p:spPr>
          <a:xfrm>
            <a:off x="1248833" y="139700"/>
            <a:ext cx="10653184" cy="914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002056"/>
              </a:buClr>
              <a:buSzPts val="4000"/>
              <a:buFont typeface="Arial"/>
              <a:buNone/>
              <a:defRPr>
                <a:solidFill>
                  <a:srgbClr val="00205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29"/>
          <p:cNvGrpSpPr/>
          <p:nvPr/>
        </p:nvGrpSpPr>
        <p:grpSpPr>
          <a:xfrm>
            <a:off x="546100" y="-4763"/>
            <a:ext cx="5014912" cy="6862763"/>
            <a:chOff x="2928938" y="-4763"/>
            <a:chExt cx="5014912" cy="6862763"/>
          </a:xfrm>
        </p:grpSpPr>
        <p:sp>
          <p:nvSpPr>
            <p:cNvPr id="26" name="Google Shape;26;p2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7" name="Google Shape;27;p2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8" name="Google Shape;28;p2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9" name="Google Shape;29;p2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30" name="Google Shape;30;p2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31" name="Google Shape;31;p2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32" name="Google Shape;32;p29"/>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34" name="Google Shape;34;p2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3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40" name="Google Shape;40;p3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31"/>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000"/>
              <a:buFont typeface="Corbe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1"/>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46" name="Google Shape;46;p3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3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2" name="Google Shape;52;p32"/>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53" name="Google Shape;53;p3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3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59" name="Google Shape;59;p33"/>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0" name="Google Shape;60;p33"/>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61" name="Google Shape;61;p33"/>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62" name="Google Shape;62;p3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34"/>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3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6"/>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77" name="Google Shape;77;p36"/>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78" name="Google Shape;78;p3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9.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25"/>
          <p:cNvGrpSpPr/>
          <p:nvPr/>
        </p:nvGrpSpPr>
        <p:grpSpPr>
          <a:xfrm>
            <a:off x="150812" y="0"/>
            <a:ext cx="2436813" cy="6858001"/>
            <a:chOff x="1320800" y="0"/>
            <a:chExt cx="2436813" cy="6858001"/>
          </a:xfrm>
        </p:grpSpPr>
        <p:sp>
          <p:nvSpPr>
            <p:cNvPr id="11" name="Google Shape;11;p25"/>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2" name="Google Shape;12;p25"/>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13" name="Google Shape;13;p25"/>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14" name="Google Shape;14;p25"/>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15" name="Google Shape;15;p25"/>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16" name="Google Shape;16;p25"/>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17" name="Google Shape;17;p25"/>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25"/>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2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0" name="Google Shape;20;p2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1" name="Google Shape;21;p2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0" marR="0" rtl="0" algn="r">
              <a:spcBef>
                <a:spcPts val="0"/>
              </a:spcBef>
              <a:buNone/>
              <a:defRPr b="0" i="0" sz="1000" u="none" cap="none" strike="noStrike">
                <a:solidFill>
                  <a:schemeClr val="dk1"/>
                </a:solidFill>
                <a:latin typeface="Corbel"/>
                <a:ea typeface="Corbel"/>
                <a:cs typeface="Corbel"/>
                <a:sym typeface="Corbel"/>
              </a:defRPr>
            </a:lvl2pPr>
            <a:lvl3pPr indent="0" lvl="2" marL="0" marR="0" rtl="0" algn="r">
              <a:spcBef>
                <a:spcPts val="0"/>
              </a:spcBef>
              <a:buNone/>
              <a:defRPr b="0" i="0" sz="1000" u="none" cap="none" strike="noStrike">
                <a:solidFill>
                  <a:schemeClr val="dk1"/>
                </a:solidFill>
                <a:latin typeface="Corbel"/>
                <a:ea typeface="Corbel"/>
                <a:cs typeface="Corbel"/>
                <a:sym typeface="Corbel"/>
              </a:defRPr>
            </a:lvl3pPr>
            <a:lvl4pPr indent="0" lvl="3" marL="0" marR="0" rtl="0" algn="r">
              <a:spcBef>
                <a:spcPts val="0"/>
              </a:spcBef>
              <a:buNone/>
              <a:defRPr b="0" i="0" sz="1000" u="none" cap="none" strike="noStrike">
                <a:solidFill>
                  <a:schemeClr val="dk1"/>
                </a:solidFill>
                <a:latin typeface="Corbel"/>
                <a:ea typeface="Corbel"/>
                <a:cs typeface="Corbel"/>
                <a:sym typeface="Corbel"/>
              </a:defRPr>
            </a:lvl4pPr>
            <a:lvl5pPr indent="0" lvl="4" marL="0" marR="0" rtl="0" algn="r">
              <a:spcBef>
                <a:spcPts val="0"/>
              </a:spcBef>
              <a:buNone/>
              <a:defRPr b="0" i="0" sz="1000" u="none" cap="none" strike="noStrike">
                <a:solidFill>
                  <a:schemeClr val="dk1"/>
                </a:solidFill>
                <a:latin typeface="Corbel"/>
                <a:ea typeface="Corbel"/>
                <a:cs typeface="Corbel"/>
                <a:sym typeface="Corbel"/>
              </a:defRPr>
            </a:lvl5pPr>
            <a:lvl6pPr indent="0" lvl="5" marL="0" marR="0" rtl="0" algn="r">
              <a:spcBef>
                <a:spcPts val="0"/>
              </a:spcBef>
              <a:buNone/>
              <a:defRPr b="0" i="0" sz="1000" u="none" cap="none" strike="noStrike">
                <a:solidFill>
                  <a:schemeClr val="dk1"/>
                </a:solidFill>
                <a:latin typeface="Corbel"/>
                <a:ea typeface="Corbel"/>
                <a:cs typeface="Corbel"/>
                <a:sym typeface="Corbel"/>
              </a:defRPr>
            </a:lvl6pPr>
            <a:lvl7pPr indent="0" lvl="6" marL="0" marR="0" rtl="0" algn="r">
              <a:spcBef>
                <a:spcPts val="0"/>
              </a:spcBef>
              <a:buNone/>
              <a:defRPr b="0" i="0" sz="1000" u="none" cap="none" strike="noStrike">
                <a:solidFill>
                  <a:schemeClr val="dk1"/>
                </a:solidFill>
                <a:latin typeface="Corbel"/>
                <a:ea typeface="Corbel"/>
                <a:cs typeface="Corbel"/>
                <a:sym typeface="Corbel"/>
              </a:defRPr>
            </a:lvl7pPr>
            <a:lvl8pPr indent="0" lvl="7" marL="0" marR="0" rtl="0" algn="r">
              <a:spcBef>
                <a:spcPts val="0"/>
              </a:spcBef>
              <a:buNone/>
              <a:defRPr b="0" i="0" sz="1000" u="none" cap="none" strike="noStrike">
                <a:solidFill>
                  <a:schemeClr val="dk1"/>
                </a:solidFill>
                <a:latin typeface="Corbel"/>
                <a:ea typeface="Corbel"/>
                <a:cs typeface="Corbel"/>
                <a:sym typeface="Corbel"/>
              </a:defRPr>
            </a:lvl8pPr>
            <a:lvl9pPr indent="0" lvl="8" marL="0" marR="0" rtl="0" algn="r">
              <a:spcBef>
                <a:spcPts val="0"/>
              </a:spcBef>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4" name="Shape 144"/>
        <p:cNvGrpSpPr/>
        <p:nvPr/>
      </p:nvGrpSpPr>
      <p:grpSpPr>
        <a:xfrm>
          <a:off x="0" y="0"/>
          <a:ext cx="0" cy="0"/>
          <a:chOff x="0" y="0"/>
          <a:chExt cx="0" cy="0"/>
        </a:xfrm>
      </p:grpSpPr>
      <p:grpSp>
        <p:nvGrpSpPr>
          <p:cNvPr id="145" name="Google Shape;145;p27"/>
          <p:cNvGrpSpPr/>
          <p:nvPr/>
        </p:nvGrpSpPr>
        <p:grpSpPr>
          <a:xfrm>
            <a:off x="150812" y="0"/>
            <a:ext cx="2436813" cy="6858001"/>
            <a:chOff x="1320800" y="0"/>
            <a:chExt cx="2436813" cy="6858001"/>
          </a:xfrm>
        </p:grpSpPr>
        <p:sp>
          <p:nvSpPr>
            <p:cNvPr id="146" name="Google Shape;146;p27"/>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147" name="Google Shape;147;p27"/>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FEFEFE"/>
            </a:solidFill>
            <a:ln>
              <a:noFill/>
            </a:ln>
          </p:spPr>
        </p:sp>
        <p:sp>
          <p:nvSpPr>
            <p:cNvPr id="148" name="Google Shape;148;p27"/>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FEFEFE"/>
            </a:solidFill>
            <a:ln>
              <a:noFill/>
            </a:ln>
          </p:spPr>
        </p:sp>
        <p:sp>
          <p:nvSpPr>
            <p:cNvPr id="149" name="Google Shape;149;p27"/>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150" name="Google Shape;150;p27"/>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151" name="Google Shape;151;p27"/>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sp>
      </p:grpSp>
      <p:sp>
        <p:nvSpPr>
          <p:cNvPr id="152" name="Google Shape;152;p27"/>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000"/>
              <a:buFont typeface="Corbel"/>
              <a:buNone/>
              <a:defRPr b="0" i="0" sz="4000" u="none" cap="none" strike="noStrike">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53" name="Google Shape;153;p27"/>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lt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lt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lt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lt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lt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lt1"/>
                </a:solidFill>
                <a:latin typeface="Corbel"/>
                <a:ea typeface="Corbel"/>
                <a:cs typeface="Corbel"/>
                <a:sym typeface="Corbel"/>
              </a:defRPr>
            </a:lvl9pPr>
          </a:lstStyle>
          <a:p/>
        </p:txBody>
      </p:sp>
      <p:sp>
        <p:nvSpPr>
          <p:cNvPr id="154" name="Google Shape;154;p2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5" name="Google Shape;155;p2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a:solidFill>
                  <a:schemeClr val="l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6" name="Google Shape;156;p2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a:solidFill>
                  <a:schemeClr val="lt1"/>
                </a:solidFill>
                <a:latin typeface="Corbel"/>
                <a:ea typeface="Corbel"/>
                <a:cs typeface="Corbel"/>
                <a:sym typeface="Corbel"/>
              </a:defRPr>
            </a:lvl1pPr>
            <a:lvl2pPr indent="0" lvl="1" marL="0" marR="0" rtl="0" algn="r">
              <a:spcBef>
                <a:spcPts val="0"/>
              </a:spcBef>
              <a:buNone/>
              <a:defRPr b="0" i="0" sz="1000" u="none">
                <a:solidFill>
                  <a:schemeClr val="lt1"/>
                </a:solidFill>
                <a:latin typeface="Corbel"/>
                <a:ea typeface="Corbel"/>
                <a:cs typeface="Corbel"/>
                <a:sym typeface="Corbel"/>
              </a:defRPr>
            </a:lvl2pPr>
            <a:lvl3pPr indent="0" lvl="2" marL="0" marR="0" rtl="0" algn="r">
              <a:spcBef>
                <a:spcPts val="0"/>
              </a:spcBef>
              <a:buNone/>
              <a:defRPr b="0" i="0" sz="1000" u="none">
                <a:solidFill>
                  <a:schemeClr val="lt1"/>
                </a:solidFill>
                <a:latin typeface="Corbel"/>
                <a:ea typeface="Corbel"/>
                <a:cs typeface="Corbel"/>
                <a:sym typeface="Corbel"/>
              </a:defRPr>
            </a:lvl3pPr>
            <a:lvl4pPr indent="0" lvl="3" marL="0" marR="0" rtl="0" algn="r">
              <a:spcBef>
                <a:spcPts val="0"/>
              </a:spcBef>
              <a:buNone/>
              <a:defRPr b="0" i="0" sz="1000" u="none">
                <a:solidFill>
                  <a:schemeClr val="lt1"/>
                </a:solidFill>
                <a:latin typeface="Corbel"/>
                <a:ea typeface="Corbel"/>
                <a:cs typeface="Corbel"/>
                <a:sym typeface="Corbel"/>
              </a:defRPr>
            </a:lvl4pPr>
            <a:lvl5pPr indent="0" lvl="4" marL="0" marR="0" rtl="0" algn="r">
              <a:spcBef>
                <a:spcPts val="0"/>
              </a:spcBef>
              <a:buNone/>
              <a:defRPr b="0" i="0" sz="1000" u="none">
                <a:solidFill>
                  <a:schemeClr val="lt1"/>
                </a:solidFill>
                <a:latin typeface="Corbel"/>
                <a:ea typeface="Corbel"/>
                <a:cs typeface="Corbel"/>
                <a:sym typeface="Corbel"/>
              </a:defRPr>
            </a:lvl5pPr>
            <a:lvl6pPr indent="0" lvl="5" marL="0" marR="0" rtl="0" algn="r">
              <a:spcBef>
                <a:spcPts val="0"/>
              </a:spcBef>
              <a:buNone/>
              <a:defRPr b="0" i="0" sz="1000" u="none">
                <a:solidFill>
                  <a:schemeClr val="lt1"/>
                </a:solidFill>
                <a:latin typeface="Corbel"/>
                <a:ea typeface="Corbel"/>
                <a:cs typeface="Corbel"/>
                <a:sym typeface="Corbel"/>
              </a:defRPr>
            </a:lvl6pPr>
            <a:lvl7pPr indent="0" lvl="6" marL="0" marR="0" rtl="0" algn="r">
              <a:spcBef>
                <a:spcPts val="0"/>
              </a:spcBef>
              <a:buNone/>
              <a:defRPr b="0" i="0" sz="1000" u="none">
                <a:solidFill>
                  <a:schemeClr val="lt1"/>
                </a:solidFill>
                <a:latin typeface="Corbel"/>
                <a:ea typeface="Corbel"/>
                <a:cs typeface="Corbel"/>
                <a:sym typeface="Corbel"/>
              </a:defRPr>
            </a:lvl7pPr>
            <a:lvl8pPr indent="0" lvl="7" marL="0" marR="0" rtl="0" algn="r">
              <a:spcBef>
                <a:spcPts val="0"/>
              </a:spcBef>
              <a:buNone/>
              <a:defRPr b="0" i="0" sz="1000" u="none">
                <a:solidFill>
                  <a:schemeClr val="lt1"/>
                </a:solidFill>
                <a:latin typeface="Corbel"/>
                <a:ea typeface="Corbel"/>
                <a:cs typeface="Corbel"/>
                <a:sym typeface="Corbel"/>
              </a:defRPr>
            </a:lvl8pPr>
            <a:lvl9pPr indent="0" lvl="8" marL="0" marR="0" rtl="0" algn="r">
              <a:spcBef>
                <a:spcPts val="0"/>
              </a:spcBef>
              <a:buNone/>
              <a:defRPr b="0" i="0" sz="1000" u="non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17.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title"/>
          </p:nvPr>
        </p:nvSpPr>
        <p:spPr>
          <a:xfrm>
            <a:off x="1248833" y="13970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t/>
            </a:r>
            <a:endParaRPr/>
          </a:p>
        </p:txBody>
      </p:sp>
      <p:pic>
        <p:nvPicPr>
          <p:cNvPr id="164" name="Google Shape;164;p1"/>
          <p:cNvPicPr preferRelativeResize="0"/>
          <p:nvPr/>
        </p:nvPicPr>
        <p:blipFill rotWithShape="1">
          <a:blip r:embed="rId3">
            <a:alphaModFix/>
          </a:blip>
          <a:srcRect b="0" l="0" r="0" t="0"/>
          <a:stretch/>
        </p:blipFill>
        <p:spPr>
          <a:xfrm>
            <a:off x="-3170" y="0"/>
            <a:ext cx="12195170" cy="6856218"/>
          </a:xfrm>
          <a:prstGeom prst="rect">
            <a:avLst/>
          </a:prstGeom>
          <a:noFill/>
          <a:ln>
            <a:noFill/>
          </a:ln>
        </p:spPr>
      </p:pic>
      <p:sp>
        <p:nvSpPr>
          <p:cNvPr id="165" name="Google Shape;165;p1"/>
          <p:cNvSpPr/>
          <p:nvPr/>
        </p:nvSpPr>
        <p:spPr>
          <a:xfrm>
            <a:off x="9296150" y="4572000"/>
            <a:ext cx="2605800" cy="223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66" name="Google Shape;166;p1"/>
          <p:cNvSpPr/>
          <p:nvPr/>
        </p:nvSpPr>
        <p:spPr>
          <a:xfrm>
            <a:off x="-3175" y="429125"/>
            <a:ext cx="4009500" cy="637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10"/>
          <p:cNvSpPr txBox="1"/>
          <p:nvPr>
            <p:ph type="title"/>
          </p:nvPr>
        </p:nvSpPr>
        <p:spPr>
          <a:xfrm>
            <a:off x="769408" y="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rPr lang="en-US"/>
              <a:t>Burndown Chart</a:t>
            </a:r>
            <a:endParaRPr/>
          </a:p>
        </p:txBody>
      </p:sp>
      <p:grpSp>
        <p:nvGrpSpPr>
          <p:cNvPr id="281" name="Google Shape;281;p10"/>
          <p:cNvGrpSpPr/>
          <p:nvPr/>
        </p:nvGrpSpPr>
        <p:grpSpPr>
          <a:xfrm>
            <a:off x="240266" y="1767191"/>
            <a:ext cx="11711465" cy="5067949"/>
            <a:chOff x="240266" y="1767191"/>
            <a:chExt cx="11711465" cy="5067949"/>
          </a:xfrm>
        </p:grpSpPr>
        <p:sp>
          <p:nvSpPr>
            <p:cNvPr id="282" name="Google Shape;282;p10"/>
            <p:cNvSpPr txBox="1"/>
            <p:nvPr/>
          </p:nvSpPr>
          <p:spPr>
            <a:xfrm>
              <a:off x="240266" y="1767191"/>
              <a:ext cx="11711465" cy="15850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orbel"/>
                  <a:ea typeface="Corbel"/>
                  <a:cs typeface="Corbel"/>
                  <a:sym typeface="Corbel"/>
                </a:rPr>
                <a:t>The report consists of two lines:</a:t>
              </a:r>
              <a:endParaRPr/>
            </a:p>
            <a:p>
              <a:pPr indent="-114300" lvl="0" marL="0" marR="0" rtl="0" algn="l">
                <a:spcBef>
                  <a:spcPts val="600"/>
                </a:spcBef>
                <a:spcAft>
                  <a:spcPts val="0"/>
                </a:spcAft>
                <a:buClr>
                  <a:schemeClr val="dk1"/>
                </a:buClr>
                <a:buSzPts val="1800"/>
                <a:buFont typeface="Arial"/>
                <a:buChar char="•"/>
              </a:pPr>
              <a:r>
                <a:rPr b="1" lang="en-US" sz="1800">
                  <a:solidFill>
                    <a:schemeClr val="dk1"/>
                  </a:solidFill>
                  <a:latin typeface="Corbel"/>
                  <a:ea typeface="Corbel"/>
                  <a:cs typeface="Corbel"/>
                  <a:sym typeface="Corbel"/>
                </a:rPr>
                <a:t>Work Remaining Line</a:t>
              </a:r>
              <a:r>
                <a:rPr lang="en-US" sz="1800">
                  <a:solidFill>
                    <a:schemeClr val="dk1"/>
                  </a:solidFill>
                  <a:latin typeface="Corbel"/>
                  <a:ea typeface="Corbel"/>
                  <a:cs typeface="Corbel"/>
                  <a:sym typeface="Corbel"/>
                </a:rPr>
                <a:t>: This line shows the total effort left to complete the project or sprint, decreasing as work is completed.</a:t>
              </a:r>
              <a:endParaRPr/>
            </a:p>
            <a:p>
              <a:pPr indent="-114300" lvl="0" marL="0" marR="0" rtl="0" algn="l">
                <a:spcBef>
                  <a:spcPts val="0"/>
                </a:spcBef>
                <a:spcAft>
                  <a:spcPts val="0"/>
                </a:spcAft>
                <a:buClr>
                  <a:schemeClr val="dk1"/>
                </a:buClr>
                <a:buSzPts val="1800"/>
                <a:buFont typeface="Arial"/>
                <a:buChar char="•"/>
              </a:pPr>
              <a:r>
                <a:rPr b="1" lang="en-US" sz="1800">
                  <a:solidFill>
                    <a:schemeClr val="dk1"/>
                  </a:solidFill>
                  <a:latin typeface="Corbel"/>
                  <a:ea typeface="Corbel"/>
                  <a:cs typeface="Corbel"/>
                  <a:sym typeface="Corbel"/>
                </a:rPr>
                <a:t>Ideal Work Line</a:t>
              </a:r>
              <a:r>
                <a:rPr lang="en-US" sz="1800">
                  <a:solidFill>
                    <a:schemeClr val="dk1"/>
                  </a:solidFill>
                  <a:latin typeface="Corbel"/>
                  <a:ea typeface="Corbel"/>
                  <a:cs typeface="Corbel"/>
                  <a:sym typeface="Corbel"/>
                </a:rPr>
                <a:t>: A diagonal line that shows the ideal pace for completing work, often representing the target trajectory for finishing all tasks by the end of the sprint.</a:t>
              </a:r>
              <a:endParaRPr/>
            </a:p>
          </p:txBody>
        </p:sp>
        <p:pic>
          <p:nvPicPr>
            <p:cNvPr id="283" name="Google Shape;283;p10"/>
            <p:cNvPicPr preferRelativeResize="0"/>
            <p:nvPr/>
          </p:nvPicPr>
          <p:blipFill rotWithShape="1">
            <a:blip r:embed="rId3">
              <a:alphaModFix/>
            </a:blip>
            <a:srcRect b="0" l="0" r="0" t="0"/>
            <a:stretch/>
          </p:blipFill>
          <p:spPr>
            <a:xfrm>
              <a:off x="577056" y="3505760"/>
              <a:ext cx="11037887" cy="3329380"/>
            </a:xfrm>
            <a:prstGeom prst="rect">
              <a:avLst/>
            </a:prstGeom>
            <a:noFill/>
            <a:ln cap="flat" cmpd="sng" w="38100">
              <a:solidFill>
                <a:schemeClr val="dk1"/>
              </a:solidFill>
              <a:prstDash val="solid"/>
              <a:round/>
              <a:headEnd len="sm" w="sm" type="none"/>
              <a:tailEnd len="sm" w="sm" type="none"/>
            </a:ln>
          </p:spPr>
        </p:pic>
      </p:grpSp>
      <p:sp>
        <p:nvSpPr>
          <p:cNvPr id="284" name="Google Shape;284;p10"/>
          <p:cNvSpPr txBox="1"/>
          <p:nvPr/>
        </p:nvSpPr>
        <p:spPr>
          <a:xfrm>
            <a:off x="297180" y="760880"/>
            <a:ext cx="1164717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A </a:t>
            </a:r>
            <a:r>
              <a:rPr b="1" lang="en-US" sz="1800">
                <a:solidFill>
                  <a:schemeClr val="dk1"/>
                </a:solidFill>
                <a:latin typeface="Corbel"/>
                <a:ea typeface="Corbel"/>
                <a:cs typeface="Corbel"/>
                <a:sym typeface="Corbel"/>
              </a:rPr>
              <a:t>burndown chart</a:t>
            </a:r>
            <a:r>
              <a:rPr lang="en-US" sz="1800">
                <a:solidFill>
                  <a:schemeClr val="dk1"/>
                </a:solidFill>
                <a:latin typeface="Corbel"/>
                <a:ea typeface="Corbel"/>
                <a:cs typeface="Corbel"/>
                <a:sym typeface="Corbel"/>
              </a:rPr>
              <a:t> is used to track the amount of work remaining over time in a sprint or project. It shows how much work is left (vertical axis) versus the number of days or iterations (horizontal axis), helping teams monitor progress and determine whether they are on track to meet their goals.</a:t>
            </a:r>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5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5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grpSp>
        <p:nvGrpSpPr>
          <p:cNvPr id="289" name="Google Shape;289;p11"/>
          <p:cNvGrpSpPr/>
          <p:nvPr/>
        </p:nvGrpSpPr>
        <p:grpSpPr>
          <a:xfrm>
            <a:off x="150812" y="0"/>
            <a:ext cx="2436813" cy="6858001"/>
            <a:chOff x="1320800" y="0"/>
            <a:chExt cx="2436813" cy="6858001"/>
          </a:xfrm>
        </p:grpSpPr>
        <p:sp>
          <p:nvSpPr>
            <p:cNvPr id="290" name="Google Shape;290;p11"/>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91" name="Google Shape;291;p11"/>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92" name="Google Shape;292;p11"/>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93" name="Google Shape;293;p11"/>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94" name="Google Shape;294;p11"/>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95" name="Google Shape;295;p11"/>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296" name="Google Shape;296;p11"/>
          <p:cNvSpPr txBox="1"/>
          <p:nvPr>
            <p:ph type="title"/>
          </p:nvPr>
        </p:nvSpPr>
        <p:spPr>
          <a:xfrm>
            <a:off x="3160034" y="-656707"/>
            <a:ext cx="6738346" cy="210582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solidFill>
                  <a:schemeClr val="dk1"/>
                </a:solidFill>
                <a:latin typeface="Corbel"/>
                <a:ea typeface="Corbel"/>
                <a:cs typeface="Corbel"/>
                <a:sym typeface="Corbel"/>
              </a:rPr>
              <a:t>Burndown Chart, Continued</a:t>
            </a:r>
            <a:endParaRPr/>
          </a:p>
        </p:txBody>
      </p:sp>
      <p:sp>
        <p:nvSpPr>
          <p:cNvPr id="297" name="Google Shape;297;p11"/>
          <p:cNvSpPr txBox="1"/>
          <p:nvPr/>
        </p:nvSpPr>
        <p:spPr>
          <a:xfrm>
            <a:off x="1621874" y="708661"/>
            <a:ext cx="10419314" cy="1954530"/>
          </a:xfrm>
          <a:prstGeom prst="rect">
            <a:avLst/>
          </a:prstGeom>
          <a:noFill/>
          <a:ln>
            <a:noFill/>
          </a:ln>
        </p:spPr>
        <p:txBody>
          <a:bodyPr anchorCtr="0" anchor="t" bIns="45700" lIns="91425" spcFirstLastPara="1" rIns="91425" wrap="square" tIns="45700">
            <a:noAutofit/>
          </a:bodyPr>
          <a:lstStyle/>
          <a:p>
            <a:pPr indent="-156527" lvl="0" marL="0" marR="0" rtl="0" algn="l">
              <a:spcBef>
                <a:spcPts val="0"/>
              </a:spcBef>
              <a:spcAft>
                <a:spcPts val="0"/>
              </a:spcAft>
              <a:buClr>
                <a:srgbClr val="1186C3"/>
              </a:buClr>
              <a:buSzPts val="2465"/>
              <a:buFont typeface="Arial"/>
              <a:buChar char="•"/>
            </a:pPr>
            <a:r>
              <a:rPr lang="en-US" sz="1700">
                <a:solidFill>
                  <a:schemeClr val="dk1"/>
                </a:solidFill>
                <a:latin typeface="Corbel"/>
                <a:ea typeface="Corbel"/>
                <a:cs typeface="Corbel"/>
                <a:sym typeface="Corbel"/>
              </a:rPr>
              <a:t>The </a:t>
            </a:r>
            <a:r>
              <a:rPr b="1" i="1" lang="en-US" sz="1700">
                <a:solidFill>
                  <a:schemeClr val="dk1"/>
                </a:solidFill>
                <a:latin typeface="Corbel"/>
                <a:ea typeface="Corbel"/>
                <a:cs typeface="Corbel"/>
                <a:sym typeface="Corbel"/>
              </a:rPr>
              <a:t>ideal Work Remaining Line</a:t>
            </a:r>
            <a:r>
              <a:rPr i="1" lang="en-US" sz="1700">
                <a:solidFill>
                  <a:schemeClr val="dk1"/>
                </a:solidFill>
                <a:latin typeface="Corbel"/>
                <a:ea typeface="Corbel"/>
                <a:cs typeface="Corbel"/>
                <a:sym typeface="Corbel"/>
              </a:rPr>
              <a:t> </a:t>
            </a:r>
            <a:r>
              <a:rPr lang="en-US" sz="1700">
                <a:solidFill>
                  <a:schemeClr val="dk1"/>
                </a:solidFill>
                <a:latin typeface="Corbel"/>
                <a:ea typeface="Corbel"/>
                <a:cs typeface="Corbel"/>
                <a:sym typeface="Corbel"/>
              </a:rPr>
              <a:t>in a burndown chart is a </a:t>
            </a:r>
            <a:r>
              <a:rPr b="1" lang="en-US" sz="1700">
                <a:solidFill>
                  <a:schemeClr val="dk1"/>
                </a:solidFill>
                <a:latin typeface="Corbel"/>
                <a:ea typeface="Corbel"/>
                <a:cs typeface="Corbel"/>
                <a:sym typeface="Corbel"/>
              </a:rPr>
              <a:t>smooth, diagonal line</a:t>
            </a:r>
            <a:r>
              <a:rPr lang="en-US" sz="1700">
                <a:solidFill>
                  <a:schemeClr val="dk1"/>
                </a:solidFill>
                <a:latin typeface="Corbel"/>
                <a:ea typeface="Corbel"/>
                <a:cs typeface="Corbel"/>
                <a:sym typeface="Corbel"/>
              </a:rPr>
              <a:t> that starts at the total amount of planned work at the beginning of the sprint and reaches zero by the sprint’s end. </a:t>
            </a:r>
            <a:endParaRPr/>
          </a:p>
          <a:p>
            <a:pPr indent="-156527" lvl="0" marL="0" marR="0" rtl="0" algn="l">
              <a:spcBef>
                <a:spcPts val="340"/>
              </a:spcBef>
              <a:spcAft>
                <a:spcPts val="0"/>
              </a:spcAft>
              <a:buClr>
                <a:srgbClr val="1186C3"/>
              </a:buClr>
              <a:buSzPts val="2465"/>
              <a:buFont typeface="Arial"/>
              <a:buChar char="•"/>
            </a:pPr>
            <a:r>
              <a:rPr lang="en-US" sz="1700">
                <a:solidFill>
                  <a:schemeClr val="dk1"/>
                </a:solidFill>
                <a:latin typeface="Corbel"/>
                <a:ea typeface="Corbel"/>
                <a:cs typeface="Corbel"/>
                <a:sym typeface="Corbel"/>
              </a:rPr>
              <a:t>This line represents the </a:t>
            </a:r>
            <a:r>
              <a:rPr b="1" lang="en-US" sz="1700">
                <a:solidFill>
                  <a:schemeClr val="dk1"/>
                </a:solidFill>
                <a:latin typeface="Corbel"/>
                <a:ea typeface="Corbel"/>
                <a:cs typeface="Corbel"/>
                <a:sym typeface="Corbel"/>
              </a:rPr>
              <a:t>optimal pace</a:t>
            </a:r>
            <a:r>
              <a:rPr lang="en-US" sz="1700">
                <a:solidFill>
                  <a:schemeClr val="dk1"/>
                </a:solidFill>
                <a:latin typeface="Corbel"/>
                <a:ea typeface="Corbel"/>
                <a:cs typeface="Corbel"/>
                <a:sym typeface="Corbel"/>
              </a:rPr>
              <a:t> at which the team should be completing tasks to finish all work by the deadline.</a:t>
            </a:r>
            <a:endParaRPr/>
          </a:p>
          <a:p>
            <a:pPr indent="-156527" lvl="0" marL="0" marR="0" rtl="0" algn="l">
              <a:spcBef>
                <a:spcPts val="340"/>
              </a:spcBef>
              <a:spcAft>
                <a:spcPts val="0"/>
              </a:spcAft>
              <a:buClr>
                <a:srgbClr val="1186C3"/>
              </a:buClr>
              <a:buSzPts val="2465"/>
              <a:buFont typeface="Arial"/>
              <a:buChar char="•"/>
            </a:pPr>
            <a:r>
              <a:rPr lang="en-US" sz="1700">
                <a:solidFill>
                  <a:schemeClr val="dk1"/>
                </a:solidFill>
                <a:latin typeface="Corbel"/>
                <a:ea typeface="Corbel"/>
                <a:cs typeface="Corbel"/>
                <a:sym typeface="Corbel"/>
              </a:rPr>
              <a:t>A constant decline shows a steady reduction in the amount of work remaining, meaning that the team is completing tasks consistently throughout the sprint. It also suggests that the team is working at a balanced pace, finishing a proportional amount of work each day.</a:t>
            </a:r>
            <a:endParaRPr/>
          </a:p>
        </p:txBody>
      </p:sp>
      <p:pic>
        <p:nvPicPr>
          <p:cNvPr id="298" name="Google Shape;298;p11"/>
          <p:cNvPicPr preferRelativeResize="0"/>
          <p:nvPr/>
        </p:nvPicPr>
        <p:blipFill rotWithShape="1">
          <a:blip r:embed="rId4">
            <a:alphaModFix/>
          </a:blip>
          <a:srcRect b="0" l="0" r="0" t="0"/>
          <a:stretch/>
        </p:blipFill>
        <p:spPr>
          <a:xfrm>
            <a:off x="2820388" y="4537825"/>
            <a:ext cx="7329900" cy="2217300"/>
          </a:xfrm>
          <a:prstGeom prst="roundRect">
            <a:avLst>
              <a:gd fmla="val 4380" name="adj"/>
            </a:avLst>
          </a:prstGeom>
          <a:noFill/>
          <a:ln cap="flat" cmpd="sng" w="38100">
            <a:solidFill>
              <a:schemeClr val="lt2"/>
            </a:solidFill>
            <a:prstDash val="solid"/>
            <a:round/>
            <a:headEnd len="sm" w="sm" type="none"/>
            <a:tailEnd len="sm" w="sm" type="none"/>
          </a:ln>
        </p:spPr>
      </p:pic>
      <p:sp>
        <p:nvSpPr>
          <p:cNvPr id="299" name="Google Shape;299;p11"/>
          <p:cNvSpPr txBox="1"/>
          <p:nvPr/>
        </p:nvSpPr>
        <p:spPr>
          <a:xfrm>
            <a:off x="1621874" y="2884392"/>
            <a:ext cx="9726930" cy="180664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1" lang="en-US" sz="1600">
                <a:solidFill>
                  <a:schemeClr val="dk1"/>
                </a:solidFill>
                <a:latin typeface="Corbel"/>
                <a:ea typeface="Corbel"/>
                <a:cs typeface="Corbel"/>
                <a:sym typeface="Corbel"/>
              </a:rPr>
              <a:t>Why is it Ideal?</a:t>
            </a:r>
            <a:endParaRPr/>
          </a:p>
          <a:p>
            <a:pPr indent="-147320" lvl="0" marL="0" marR="0" rtl="0" algn="l">
              <a:lnSpc>
                <a:spcPct val="90000"/>
              </a:lnSpc>
              <a:spcBef>
                <a:spcPts val="920"/>
              </a:spcBef>
              <a:spcAft>
                <a:spcPts val="0"/>
              </a:spcAft>
              <a:buClr>
                <a:srgbClr val="1186C3"/>
              </a:buClr>
              <a:buSzPts val="2320"/>
              <a:buFont typeface="Arial"/>
              <a:buChar char="•"/>
            </a:pPr>
            <a:r>
              <a:rPr b="1" lang="en-US" sz="1600">
                <a:solidFill>
                  <a:schemeClr val="dk1"/>
                </a:solidFill>
                <a:latin typeface="Corbel"/>
                <a:ea typeface="Corbel"/>
                <a:cs typeface="Corbel"/>
                <a:sym typeface="Corbel"/>
              </a:rPr>
              <a:t>Tracks Balanced Progress:</a:t>
            </a:r>
            <a:r>
              <a:rPr lang="en-US" sz="1600">
                <a:solidFill>
                  <a:schemeClr val="dk1"/>
                </a:solidFill>
                <a:latin typeface="Corbel"/>
                <a:ea typeface="Corbel"/>
                <a:cs typeface="Corbel"/>
                <a:sym typeface="Corbel"/>
              </a:rPr>
              <a:t> It reflects a well-planned sprint where the team avoids both last-minute rushes and early burnout by distributing effort evenly.</a:t>
            </a:r>
            <a:endParaRPr/>
          </a:p>
          <a:p>
            <a:pPr indent="-147320" lvl="0" marL="0" marR="0" rtl="0" algn="l">
              <a:lnSpc>
                <a:spcPct val="90000"/>
              </a:lnSpc>
              <a:spcBef>
                <a:spcPts val="920"/>
              </a:spcBef>
              <a:spcAft>
                <a:spcPts val="0"/>
              </a:spcAft>
              <a:buClr>
                <a:srgbClr val="1186C3"/>
              </a:buClr>
              <a:buSzPts val="2320"/>
              <a:buFont typeface="Arial"/>
              <a:buChar char="•"/>
            </a:pPr>
            <a:r>
              <a:rPr b="1" lang="en-US" sz="1600">
                <a:solidFill>
                  <a:schemeClr val="dk1"/>
                </a:solidFill>
                <a:latin typeface="Corbel"/>
                <a:ea typeface="Corbel"/>
                <a:cs typeface="Corbel"/>
                <a:sym typeface="Corbel"/>
              </a:rPr>
              <a:t>Enables Easy Comparison:</a:t>
            </a:r>
            <a:r>
              <a:rPr lang="en-US" sz="1600">
                <a:solidFill>
                  <a:schemeClr val="dk1"/>
                </a:solidFill>
                <a:latin typeface="Corbel"/>
                <a:ea typeface="Corbel"/>
                <a:cs typeface="Corbel"/>
                <a:sym typeface="Corbel"/>
              </a:rPr>
              <a:t> This ideal line serves as a benchmark for comparing actual progress. Deviations from this line can signal potential issues, such as scope creep, inefficiencies, or over/under-estimations of task difficulty.</a:t>
            </a:r>
            <a:endParaRPr/>
          </a:p>
          <a:p>
            <a:pPr indent="0" lvl="0" marL="0" marR="0" rtl="0" algn="l">
              <a:spcBef>
                <a:spcPts val="60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5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500"/>
                                        <p:tgtEl>
                                          <p:spTgt spid="2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Effect filter="fade" transition="in">
                                      <p:cBhvr>
                                        <p:cTn dur="500"/>
                                        <p:tgtEl>
                                          <p:spTgt spid="2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Effect filter="fade" transition="in">
                                      <p:cBhvr>
                                        <p:cTn dur="500"/>
                                        <p:tgtEl>
                                          <p:spTgt spid="2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Effect filter="fade" transition="in">
                                      <p:cBhvr>
                                        <p:cTn dur="500"/>
                                        <p:tgtEl>
                                          <p:spTgt spid="2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xEl>
                                              <p:pRg end="3" st="3"/>
                                            </p:txEl>
                                          </p:spTgt>
                                        </p:tgtEl>
                                        <p:attrNameLst>
                                          <p:attrName>style.visibility</p:attrName>
                                        </p:attrNameLst>
                                      </p:cBhvr>
                                      <p:to>
                                        <p:strVal val="visible"/>
                                      </p:to>
                                    </p:set>
                                    <p:animEffect filter="fade" transition="in">
                                      <p:cBhvr>
                                        <p:cTn dur="500"/>
                                        <p:tgtEl>
                                          <p:spTgt spid="29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grpSp>
        <p:nvGrpSpPr>
          <p:cNvPr id="304" name="Google Shape;304;p12"/>
          <p:cNvGrpSpPr/>
          <p:nvPr/>
        </p:nvGrpSpPr>
        <p:grpSpPr>
          <a:xfrm>
            <a:off x="150812" y="0"/>
            <a:ext cx="2436813" cy="6858001"/>
            <a:chOff x="1320800" y="0"/>
            <a:chExt cx="2436813" cy="6858001"/>
          </a:xfrm>
        </p:grpSpPr>
        <p:sp>
          <p:nvSpPr>
            <p:cNvPr id="305" name="Google Shape;305;p12"/>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06" name="Google Shape;306;p12"/>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07" name="Google Shape;307;p12"/>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08" name="Google Shape;308;p12"/>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09" name="Google Shape;309;p12"/>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10" name="Google Shape;310;p12"/>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311" name="Google Shape;311;p12"/>
          <p:cNvSpPr txBox="1"/>
          <p:nvPr>
            <p:ph type="title"/>
          </p:nvPr>
        </p:nvSpPr>
        <p:spPr>
          <a:xfrm>
            <a:off x="1379536" y="-9523"/>
            <a:ext cx="5878513"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solidFill>
                  <a:schemeClr val="dk1"/>
                </a:solidFill>
                <a:latin typeface="Corbel"/>
                <a:ea typeface="Corbel"/>
                <a:cs typeface="Corbel"/>
                <a:sym typeface="Corbel"/>
              </a:rPr>
              <a:t>Burndown Chart, Continued</a:t>
            </a:r>
            <a:endParaRPr/>
          </a:p>
        </p:txBody>
      </p:sp>
      <p:sp>
        <p:nvSpPr>
          <p:cNvPr id="312" name="Google Shape;312;p12"/>
          <p:cNvSpPr txBox="1"/>
          <p:nvPr/>
        </p:nvSpPr>
        <p:spPr>
          <a:xfrm>
            <a:off x="1593145" y="1525904"/>
            <a:ext cx="5279464" cy="4659631"/>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None/>
            </a:pPr>
            <a:r>
              <a:rPr lang="en-US" sz="1600">
                <a:solidFill>
                  <a:schemeClr val="dk1"/>
                </a:solidFill>
                <a:latin typeface="Corbel"/>
                <a:ea typeface="Corbel"/>
                <a:cs typeface="Corbel"/>
                <a:sym typeface="Corbel"/>
              </a:rPr>
              <a:t>When the </a:t>
            </a:r>
            <a:r>
              <a:rPr b="1" lang="en-US" sz="1600">
                <a:solidFill>
                  <a:schemeClr val="dk1"/>
                </a:solidFill>
                <a:latin typeface="Corbel"/>
                <a:ea typeface="Corbel"/>
                <a:cs typeface="Corbel"/>
                <a:sym typeface="Corbel"/>
              </a:rPr>
              <a:t>Work Remaining Line</a:t>
            </a:r>
            <a:r>
              <a:rPr lang="en-US" sz="1600">
                <a:solidFill>
                  <a:schemeClr val="dk1"/>
                </a:solidFill>
                <a:latin typeface="Corbel"/>
                <a:ea typeface="Corbel"/>
                <a:cs typeface="Corbel"/>
                <a:sym typeface="Corbel"/>
              </a:rPr>
              <a:t> in a burndown chart diverges from the ideal line, it signals deviations in the team's progress:</a:t>
            </a:r>
            <a:endParaRPr/>
          </a:p>
          <a:p>
            <a:pPr indent="0" lvl="0" marL="0" marR="0" rtl="0" algn="l">
              <a:lnSpc>
                <a:spcPct val="90000"/>
              </a:lnSpc>
              <a:spcBef>
                <a:spcPts val="896"/>
              </a:spcBef>
              <a:spcAft>
                <a:spcPts val="0"/>
              </a:spcAft>
              <a:buNone/>
            </a:pPr>
            <a:r>
              <a:rPr b="1" lang="en-US" sz="1600">
                <a:solidFill>
                  <a:schemeClr val="dk1"/>
                </a:solidFill>
                <a:latin typeface="Corbel"/>
                <a:ea typeface="Corbel"/>
                <a:cs typeface="Corbel"/>
                <a:sym typeface="Corbel"/>
              </a:rPr>
              <a:t>Above the Ideal Line:</a:t>
            </a:r>
            <a:endParaRPr sz="1600">
              <a:solidFill>
                <a:schemeClr val="dk1"/>
              </a:solidFill>
              <a:latin typeface="Corbel"/>
              <a:ea typeface="Corbel"/>
              <a:cs typeface="Corbel"/>
              <a:sym typeface="Corbel"/>
            </a:endParaRPr>
          </a:p>
          <a:p>
            <a:pPr indent="-285750" lvl="1" marL="742950" marR="0" rtl="0" algn="l">
              <a:lnSpc>
                <a:spcPct val="90000"/>
              </a:lnSpc>
              <a:spcBef>
                <a:spcPts val="896"/>
              </a:spcBef>
              <a:spcAft>
                <a:spcPts val="0"/>
              </a:spcAft>
              <a:buClr>
                <a:srgbClr val="1186C3"/>
              </a:buClr>
              <a:buSzPct val="145000"/>
              <a:buFont typeface="Arial"/>
              <a:buChar char="•"/>
            </a:pPr>
            <a:r>
              <a:rPr b="1" i="0" lang="en-US" sz="1600" u="none" cap="none" strike="noStrike">
                <a:solidFill>
                  <a:schemeClr val="dk1"/>
                </a:solidFill>
                <a:latin typeface="Corbel"/>
                <a:ea typeface="Corbel"/>
                <a:cs typeface="Corbel"/>
                <a:sym typeface="Corbel"/>
              </a:rPr>
              <a:t>Falling Behind:</a:t>
            </a:r>
            <a:r>
              <a:rPr b="0" i="0" lang="en-US" sz="1600" u="none" cap="none" strike="noStrike">
                <a:solidFill>
                  <a:schemeClr val="dk1"/>
                </a:solidFill>
                <a:latin typeface="Corbel"/>
                <a:ea typeface="Corbel"/>
                <a:cs typeface="Corbel"/>
                <a:sym typeface="Corbel"/>
              </a:rPr>
              <a:t> Progress is slower than expected due to underestimating tasks, roadblocks, or unforeseen issues.</a:t>
            </a:r>
            <a:endParaRPr/>
          </a:p>
          <a:p>
            <a:pPr indent="-285750" lvl="1" marL="742950" marR="0" rtl="0" algn="l">
              <a:lnSpc>
                <a:spcPct val="90000"/>
              </a:lnSpc>
              <a:spcBef>
                <a:spcPts val="896"/>
              </a:spcBef>
              <a:spcAft>
                <a:spcPts val="0"/>
              </a:spcAft>
              <a:buClr>
                <a:srgbClr val="1186C3"/>
              </a:buClr>
              <a:buSzPct val="145000"/>
              <a:buFont typeface="Arial"/>
              <a:buChar char="•"/>
            </a:pPr>
            <a:r>
              <a:rPr b="1" i="0" lang="en-US" sz="1600" u="none" cap="none" strike="noStrike">
                <a:solidFill>
                  <a:schemeClr val="dk1"/>
                </a:solidFill>
                <a:latin typeface="Corbel"/>
                <a:ea typeface="Corbel"/>
                <a:cs typeface="Corbel"/>
                <a:sym typeface="Corbel"/>
              </a:rPr>
              <a:t>Scope Creep:</a:t>
            </a:r>
            <a:r>
              <a:rPr b="0" i="0" lang="en-US" sz="1600" u="none" cap="none" strike="noStrike">
                <a:solidFill>
                  <a:schemeClr val="dk1"/>
                </a:solidFill>
                <a:latin typeface="Corbel"/>
                <a:ea typeface="Corbel"/>
                <a:cs typeface="Corbel"/>
                <a:sym typeface="Corbel"/>
              </a:rPr>
              <a:t> New tasks or scope changes have been added, increasing the workload without adjusting the timeline.</a:t>
            </a:r>
            <a:endParaRPr/>
          </a:p>
          <a:p>
            <a:pPr indent="0" lvl="0" marL="0" marR="0" rtl="0" algn="l">
              <a:lnSpc>
                <a:spcPct val="90000"/>
              </a:lnSpc>
              <a:spcBef>
                <a:spcPts val="896"/>
              </a:spcBef>
              <a:spcAft>
                <a:spcPts val="0"/>
              </a:spcAft>
              <a:buNone/>
            </a:pPr>
            <a:r>
              <a:rPr b="1" lang="en-US" sz="1600">
                <a:solidFill>
                  <a:schemeClr val="dk1"/>
                </a:solidFill>
                <a:latin typeface="Corbel"/>
                <a:ea typeface="Corbel"/>
                <a:cs typeface="Corbel"/>
                <a:sym typeface="Corbel"/>
              </a:rPr>
              <a:t>Below the Ideal Line:</a:t>
            </a:r>
            <a:endParaRPr sz="1600">
              <a:solidFill>
                <a:schemeClr val="dk1"/>
              </a:solidFill>
              <a:latin typeface="Corbel"/>
              <a:ea typeface="Corbel"/>
              <a:cs typeface="Corbel"/>
              <a:sym typeface="Corbel"/>
            </a:endParaRPr>
          </a:p>
          <a:p>
            <a:pPr indent="-285750" lvl="1" marL="742950" marR="0" rtl="0" algn="l">
              <a:lnSpc>
                <a:spcPct val="90000"/>
              </a:lnSpc>
              <a:spcBef>
                <a:spcPts val="896"/>
              </a:spcBef>
              <a:spcAft>
                <a:spcPts val="0"/>
              </a:spcAft>
              <a:buClr>
                <a:srgbClr val="1186C3"/>
              </a:buClr>
              <a:buSzPct val="145000"/>
              <a:buFont typeface="Arial"/>
              <a:buChar char="•"/>
            </a:pPr>
            <a:r>
              <a:rPr b="1" i="0" lang="en-US" sz="1600" u="none" cap="none" strike="noStrike">
                <a:solidFill>
                  <a:schemeClr val="dk1"/>
                </a:solidFill>
                <a:latin typeface="Corbel"/>
                <a:ea typeface="Corbel"/>
                <a:cs typeface="Corbel"/>
                <a:sym typeface="Corbel"/>
              </a:rPr>
              <a:t>Ahead of Schedule:</a:t>
            </a:r>
            <a:r>
              <a:rPr b="0" i="0" lang="en-US" sz="1600" u="none" cap="none" strike="noStrike">
                <a:solidFill>
                  <a:schemeClr val="dk1"/>
                </a:solidFill>
                <a:latin typeface="Corbel"/>
                <a:ea typeface="Corbel"/>
                <a:cs typeface="Corbel"/>
                <a:sym typeface="Corbel"/>
              </a:rPr>
              <a:t> Tasks are being completed faster than planned, possibly due to overestimation or efficiency.</a:t>
            </a:r>
            <a:endParaRPr/>
          </a:p>
          <a:p>
            <a:pPr indent="-285750" lvl="1" marL="742950" marR="0" rtl="0" algn="l">
              <a:lnSpc>
                <a:spcPct val="90000"/>
              </a:lnSpc>
              <a:spcBef>
                <a:spcPts val="896"/>
              </a:spcBef>
              <a:spcAft>
                <a:spcPts val="0"/>
              </a:spcAft>
              <a:buClr>
                <a:srgbClr val="1186C3"/>
              </a:buClr>
              <a:buSzPct val="145000"/>
              <a:buFont typeface="Arial"/>
              <a:buChar char="•"/>
            </a:pPr>
            <a:r>
              <a:rPr b="1" i="0" lang="en-US" sz="1600" u="none" cap="none" strike="noStrike">
                <a:solidFill>
                  <a:schemeClr val="dk1"/>
                </a:solidFill>
                <a:latin typeface="Corbel"/>
                <a:ea typeface="Corbel"/>
                <a:cs typeface="Corbel"/>
                <a:sym typeface="Corbel"/>
              </a:rPr>
              <a:t>Rescoping:</a:t>
            </a:r>
            <a:r>
              <a:rPr b="0" i="0" lang="en-US" sz="1600" u="none" cap="none" strike="noStrike">
                <a:solidFill>
                  <a:schemeClr val="dk1"/>
                </a:solidFill>
                <a:latin typeface="Corbel"/>
                <a:ea typeface="Corbel"/>
                <a:cs typeface="Corbel"/>
                <a:sym typeface="Corbel"/>
              </a:rPr>
              <a:t> Work is removed or simplified, reducing the workload.</a:t>
            </a:r>
            <a:endParaRPr/>
          </a:p>
          <a:p>
            <a:pPr indent="0" lvl="0" marL="0" marR="0" rtl="0" algn="l">
              <a:lnSpc>
                <a:spcPct val="90000"/>
              </a:lnSpc>
              <a:spcBef>
                <a:spcPts val="896"/>
              </a:spcBef>
              <a:spcAft>
                <a:spcPts val="0"/>
              </a:spcAft>
              <a:buNone/>
            </a:pPr>
            <a:r>
              <a:rPr b="1" lang="en-US" sz="1600">
                <a:solidFill>
                  <a:schemeClr val="dk1"/>
                </a:solidFill>
                <a:latin typeface="Corbel"/>
                <a:ea typeface="Corbel"/>
                <a:cs typeface="Corbel"/>
                <a:sym typeface="Corbel"/>
              </a:rPr>
              <a:t>Irregular Fluctuations:</a:t>
            </a:r>
            <a:endParaRPr sz="1600">
              <a:solidFill>
                <a:schemeClr val="dk1"/>
              </a:solidFill>
              <a:latin typeface="Corbel"/>
              <a:ea typeface="Corbel"/>
              <a:cs typeface="Corbel"/>
              <a:sym typeface="Corbel"/>
            </a:endParaRPr>
          </a:p>
          <a:p>
            <a:pPr indent="-285750" lvl="1" marL="742950" marR="0" rtl="0" algn="l">
              <a:lnSpc>
                <a:spcPct val="90000"/>
              </a:lnSpc>
              <a:spcBef>
                <a:spcPts val="896"/>
              </a:spcBef>
              <a:spcAft>
                <a:spcPts val="0"/>
              </a:spcAft>
              <a:buClr>
                <a:srgbClr val="1186C3"/>
              </a:buClr>
              <a:buSzPct val="145000"/>
              <a:buFont typeface="Arial"/>
              <a:buChar char="•"/>
            </a:pPr>
            <a:r>
              <a:rPr b="1" i="0" lang="en-US" sz="1600" u="none" cap="none" strike="noStrike">
                <a:solidFill>
                  <a:schemeClr val="dk1"/>
                </a:solidFill>
                <a:latin typeface="Corbel"/>
                <a:ea typeface="Corbel"/>
                <a:cs typeface="Corbel"/>
                <a:sym typeface="Corbel"/>
              </a:rPr>
              <a:t>Inconsistent Progress:</a:t>
            </a:r>
            <a:r>
              <a:rPr b="0" i="0" lang="en-US" sz="1600" u="none" cap="none" strike="noStrike">
                <a:solidFill>
                  <a:schemeClr val="dk1"/>
                </a:solidFill>
                <a:latin typeface="Corbel"/>
                <a:ea typeface="Corbel"/>
                <a:cs typeface="Corbel"/>
                <a:sym typeface="Corbel"/>
              </a:rPr>
              <a:t> Large dips and plateaus indicate uneven task completion, often due to poor task breakdowns or dependencies.</a:t>
            </a:r>
            <a:endParaRPr/>
          </a:p>
        </p:txBody>
      </p:sp>
      <p:pic>
        <p:nvPicPr>
          <p:cNvPr id="313" name="Google Shape;313;p12"/>
          <p:cNvPicPr preferRelativeResize="0"/>
          <p:nvPr/>
        </p:nvPicPr>
        <p:blipFill rotWithShape="1">
          <a:blip r:embed="rId4">
            <a:alphaModFix/>
          </a:blip>
          <a:srcRect b="0" l="0" r="0" t="0"/>
          <a:stretch/>
        </p:blipFill>
        <p:spPr>
          <a:xfrm>
            <a:off x="6886191" y="1687355"/>
            <a:ext cx="5279465" cy="1752599"/>
          </a:xfrm>
          <a:prstGeom prst="roundRect">
            <a:avLst>
              <a:gd fmla="val 4380" name="adj"/>
            </a:avLst>
          </a:prstGeom>
          <a:noFill/>
          <a:ln cap="flat" cmpd="sng" w="38100">
            <a:solidFill>
              <a:schemeClr val="lt2"/>
            </a:solidFill>
            <a:prstDash val="solid"/>
            <a:round/>
            <a:headEnd len="sm" w="sm" type="none"/>
            <a:tailEnd len="sm" w="sm" type="none"/>
          </a:ln>
        </p:spPr>
      </p:pic>
      <p:pic>
        <p:nvPicPr>
          <p:cNvPr id="314" name="Google Shape;314;p12"/>
          <p:cNvPicPr preferRelativeResize="0"/>
          <p:nvPr/>
        </p:nvPicPr>
        <p:blipFill rotWithShape="1">
          <a:blip r:embed="rId5">
            <a:alphaModFix/>
          </a:blip>
          <a:srcRect b="0" l="0" r="0" t="0"/>
          <a:stretch/>
        </p:blipFill>
        <p:spPr>
          <a:xfrm>
            <a:off x="6886191" y="4452938"/>
            <a:ext cx="5257801" cy="1752599"/>
          </a:xfrm>
          <a:prstGeom prst="roundRect">
            <a:avLst>
              <a:gd fmla="val 4380" name="adj"/>
            </a:avLst>
          </a:prstGeom>
          <a:noFill/>
          <a:ln cap="flat" cmpd="sng" w="38100">
            <a:solidFill>
              <a:schemeClr val="lt2"/>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grpSp>
        <p:nvGrpSpPr>
          <p:cNvPr id="319" name="Google Shape;319;p13"/>
          <p:cNvGrpSpPr/>
          <p:nvPr/>
        </p:nvGrpSpPr>
        <p:grpSpPr>
          <a:xfrm>
            <a:off x="546100" y="-4763"/>
            <a:ext cx="5014912" cy="6862763"/>
            <a:chOff x="2928938" y="-4763"/>
            <a:chExt cx="5014912" cy="6862763"/>
          </a:xfrm>
        </p:grpSpPr>
        <p:sp>
          <p:nvSpPr>
            <p:cNvPr id="320" name="Google Shape;320;p13"/>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21" name="Google Shape;321;p13"/>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22" name="Google Shape;322;p13"/>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23" name="Google Shape;323;p13"/>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24" name="Google Shape;324;p13"/>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25" name="Google Shape;325;p13"/>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326" name="Google Shape;326;p13"/>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327" name="Google Shape;327;p13"/>
          <p:cNvSpPr txBox="1"/>
          <p:nvPr>
            <p:ph type="title"/>
          </p:nvPr>
        </p:nvSpPr>
        <p:spPr>
          <a:xfrm>
            <a:off x="8251033" y="1220430"/>
            <a:ext cx="3461281" cy="3347337"/>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4800"/>
              <a:buFont typeface="Corbel"/>
              <a:buNone/>
            </a:pPr>
            <a:r>
              <a:rPr lang="en-US" sz="4800">
                <a:solidFill>
                  <a:schemeClr val="dk1"/>
                </a:solidFill>
                <a:latin typeface="Corbel"/>
                <a:ea typeface="Corbel"/>
                <a:cs typeface="Corbel"/>
                <a:sym typeface="Corbel"/>
              </a:rPr>
              <a:t>Burndown Chart, Continued</a:t>
            </a:r>
            <a:endParaRPr/>
          </a:p>
        </p:txBody>
      </p:sp>
      <p:grpSp>
        <p:nvGrpSpPr>
          <p:cNvPr id="328" name="Google Shape;328;p13"/>
          <p:cNvGrpSpPr/>
          <p:nvPr/>
        </p:nvGrpSpPr>
        <p:grpSpPr>
          <a:xfrm>
            <a:off x="886714" y="-4763"/>
            <a:ext cx="5014912" cy="6862763"/>
            <a:chOff x="2928938" y="-4763"/>
            <a:chExt cx="5014912" cy="6862763"/>
          </a:xfrm>
        </p:grpSpPr>
        <p:sp>
          <p:nvSpPr>
            <p:cNvPr id="329" name="Google Shape;329;p13"/>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30" name="Google Shape;330;p13"/>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31" name="Google Shape;331;p13"/>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32" name="Google Shape;332;p13"/>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33" name="Google Shape;333;p13"/>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34" name="Google Shape;334;p13"/>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335" name="Google Shape;335;p13"/>
          <p:cNvSpPr/>
          <p:nvPr/>
        </p:nvSpPr>
        <p:spPr>
          <a:xfrm>
            <a:off x="656693" y="648931"/>
            <a:ext cx="6854433" cy="5231964"/>
          </a:xfrm>
          <a:prstGeom prst="roundRect">
            <a:avLst>
              <a:gd fmla="val 4834" name="adj"/>
            </a:avLst>
          </a:prstGeom>
          <a:solidFill>
            <a:schemeClr val="lt1"/>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aphicFrame>
        <p:nvGraphicFramePr>
          <p:cNvPr id="336" name="Google Shape;336;p13"/>
          <p:cNvGraphicFramePr/>
          <p:nvPr/>
        </p:nvGraphicFramePr>
        <p:xfrm>
          <a:off x="838233" y="771952"/>
          <a:ext cx="3000000" cy="3000000"/>
        </p:xfrm>
        <a:graphic>
          <a:graphicData uri="http://schemas.openxmlformats.org/drawingml/2006/table">
            <a:tbl>
              <a:tblPr bandRow="1" firstRow="1">
                <a:noFill/>
                <a:tableStyleId>{793483E9-8425-4FB4-BBD1-25346C4E73C0}</a:tableStyleId>
              </a:tblPr>
              <a:tblGrid>
                <a:gridCol w="3248025"/>
                <a:gridCol w="3243325"/>
              </a:tblGrid>
              <a:tr h="358325">
                <a:tc>
                  <a:txBody>
                    <a:bodyPr/>
                    <a:lstStyle/>
                    <a:p>
                      <a:pPr indent="0" lvl="0" marL="0" marR="0" rtl="0" algn="l">
                        <a:lnSpc>
                          <a:spcPct val="100000"/>
                        </a:lnSpc>
                        <a:spcBef>
                          <a:spcPts val="0"/>
                        </a:spcBef>
                        <a:spcAft>
                          <a:spcPts val="0"/>
                        </a:spcAft>
                        <a:buClr>
                          <a:schemeClr val="dk1"/>
                        </a:buClr>
                        <a:buSzPts val="1800"/>
                        <a:buFont typeface="Corbel"/>
                        <a:buNone/>
                      </a:pPr>
                      <a:r>
                        <a:rPr b="1" lang="en-US" sz="1800"/>
                        <a:t>Benefits:</a:t>
                      </a:r>
                      <a:endParaRPr/>
                    </a:p>
                  </a:txBody>
                  <a:tcPr marT="27800" marB="27800" marR="55600" marL="55600"/>
                </a:tc>
                <a:tc>
                  <a:txBody>
                    <a:bodyPr/>
                    <a:lstStyle/>
                    <a:p>
                      <a:pPr indent="0" lvl="0" marL="0" marR="0" rtl="0" algn="l">
                        <a:lnSpc>
                          <a:spcPct val="100000"/>
                        </a:lnSpc>
                        <a:spcBef>
                          <a:spcPts val="0"/>
                        </a:spcBef>
                        <a:spcAft>
                          <a:spcPts val="0"/>
                        </a:spcAft>
                        <a:buClr>
                          <a:schemeClr val="dk1"/>
                        </a:buClr>
                        <a:buSzPts val="1800"/>
                        <a:buFont typeface="Corbel"/>
                        <a:buNone/>
                      </a:pPr>
                      <a:r>
                        <a:rPr b="1" lang="en-US" sz="1800"/>
                        <a:t>Limitations:</a:t>
                      </a:r>
                      <a:endParaRPr/>
                    </a:p>
                  </a:txBody>
                  <a:tcPr marT="27800" marB="27800" marR="55600" marL="55600"/>
                </a:tc>
              </a:tr>
              <a:tr h="4516575">
                <a:tc>
                  <a:txBody>
                    <a:bodyPr/>
                    <a:lstStyle/>
                    <a:p>
                      <a:pPr indent="-285750" lvl="0" marL="285750" marR="0" rtl="0" algn="l">
                        <a:spcBef>
                          <a:spcPts val="0"/>
                        </a:spcBef>
                        <a:spcAft>
                          <a:spcPts val="0"/>
                        </a:spcAft>
                        <a:buClr>
                          <a:schemeClr val="dk1"/>
                        </a:buClr>
                        <a:buSzPts val="1500"/>
                        <a:buFont typeface="Arial"/>
                        <a:buChar char="•"/>
                      </a:pPr>
                      <a:r>
                        <a:rPr b="1" lang="en-US" sz="1500"/>
                        <a:t>Visual Tracking</a:t>
                      </a:r>
                      <a:r>
                        <a:rPr lang="en-US" sz="1500"/>
                        <a:t>: Clearly shows progress by highlighting remaining work in a sprint or project.</a:t>
                      </a:r>
                      <a:endParaRPr/>
                    </a:p>
                    <a:p>
                      <a:pPr indent="-285750" lvl="0" marL="285750" marR="0" rtl="0" algn="l">
                        <a:spcBef>
                          <a:spcPts val="0"/>
                        </a:spcBef>
                        <a:spcAft>
                          <a:spcPts val="0"/>
                        </a:spcAft>
                        <a:buClr>
                          <a:schemeClr val="dk1"/>
                        </a:buClr>
                        <a:buSzPts val="1500"/>
                        <a:buFont typeface="Arial"/>
                        <a:buChar char="•"/>
                      </a:pPr>
                      <a:r>
                        <a:rPr b="1" lang="en-US" sz="1500"/>
                        <a:t>Accountability</a:t>
                      </a:r>
                      <a:r>
                        <a:rPr lang="en-US" sz="1500"/>
                        <a:t>: Helps team members gauge whether they're on track, fostering accountability.</a:t>
                      </a:r>
                      <a:endParaRPr/>
                    </a:p>
                    <a:p>
                      <a:pPr indent="-285750" lvl="0" marL="285750" marR="0" rtl="0" algn="l">
                        <a:spcBef>
                          <a:spcPts val="0"/>
                        </a:spcBef>
                        <a:spcAft>
                          <a:spcPts val="0"/>
                        </a:spcAft>
                        <a:buClr>
                          <a:schemeClr val="dk1"/>
                        </a:buClr>
                        <a:buSzPts val="1500"/>
                        <a:buFont typeface="Arial"/>
                        <a:buChar char="•"/>
                      </a:pPr>
                      <a:r>
                        <a:rPr b="1" lang="en-US" sz="1500"/>
                        <a:t>Early Issue Detection</a:t>
                      </a:r>
                      <a:r>
                        <a:rPr lang="en-US" sz="1500"/>
                        <a:t>: Highlights problems like delays or scope creep by comparing actual vs. ideal progress.</a:t>
                      </a:r>
                      <a:endParaRPr/>
                    </a:p>
                    <a:p>
                      <a:pPr indent="-285750" lvl="0" marL="285750" marR="0" rtl="0" algn="l">
                        <a:spcBef>
                          <a:spcPts val="0"/>
                        </a:spcBef>
                        <a:spcAft>
                          <a:spcPts val="0"/>
                        </a:spcAft>
                        <a:buClr>
                          <a:schemeClr val="dk1"/>
                        </a:buClr>
                        <a:buSzPts val="1500"/>
                        <a:buFont typeface="Arial"/>
                        <a:buChar char="•"/>
                      </a:pPr>
                      <a:r>
                        <a:rPr b="1" lang="en-US" sz="1500"/>
                        <a:t>Completion Focus</a:t>
                      </a:r>
                      <a:r>
                        <a:rPr lang="en-US" sz="1500"/>
                        <a:t>: Encourages teams to prioritize finishing tasks, not just working on them.</a:t>
                      </a:r>
                      <a:endParaRPr/>
                    </a:p>
                    <a:p>
                      <a:pPr indent="-285750" lvl="0" marL="285750" marR="0" rtl="0" algn="l">
                        <a:spcBef>
                          <a:spcPts val="0"/>
                        </a:spcBef>
                        <a:spcAft>
                          <a:spcPts val="0"/>
                        </a:spcAft>
                        <a:buClr>
                          <a:schemeClr val="dk1"/>
                        </a:buClr>
                        <a:buSzPts val="1500"/>
                        <a:buFont typeface="Arial"/>
                        <a:buChar char="•"/>
                      </a:pPr>
                      <a:r>
                        <a:rPr b="1" lang="en-US" sz="1500"/>
                        <a:t>Improves Estimation</a:t>
                      </a:r>
                      <a:r>
                        <a:rPr lang="en-US" sz="1500"/>
                        <a:t>: Analyzing burndown charts across sprints enhances future forecasting.</a:t>
                      </a:r>
                      <a:endParaRPr/>
                    </a:p>
                    <a:p>
                      <a:pPr indent="-285750" lvl="0" marL="285750" marR="0" rtl="0" algn="l">
                        <a:spcBef>
                          <a:spcPts val="0"/>
                        </a:spcBef>
                        <a:spcAft>
                          <a:spcPts val="0"/>
                        </a:spcAft>
                        <a:buClr>
                          <a:schemeClr val="dk1"/>
                        </a:buClr>
                        <a:buSzPts val="1500"/>
                        <a:buFont typeface="Arial"/>
                        <a:buChar char="•"/>
                      </a:pPr>
                      <a:r>
                        <a:rPr b="1" lang="en-US" sz="1500"/>
                        <a:t>Promotes Collaboration</a:t>
                      </a:r>
                      <a:r>
                        <a:rPr lang="en-US" sz="1500"/>
                        <a:t>: Helps teams address bottlenecks together as they appear on the chart.</a:t>
                      </a:r>
                      <a:endParaRPr/>
                    </a:p>
                  </a:txBody>
                  <a:tcPr marT="27800" marB="27800" marR="55600" marL="55600"/>
                </a:tc>
                <a:tc>
                  <a:txBody>
                    <a:bodyPr/>
                    <a:lstStyle/>
                    <a:p>
                      <a:pPr indent="-285750" lvl="0" marL="285750" marR="0" rtl="0" algn="l">
                        <a:spcBef>
                          <a:spcPts val="0"/>
                        </a:spcBef>
                        <a:spcAft>
                          <a:spcPts val="0"/>
                        </a:spcAft>
                        <a:buClr>
                          <a:schemeClr val="dk1"/>
                        </a:buClr>
                        <a:buSzPts val="1500"/>
                        <a:buFont typeface="Arial"/>
                        <a:buChar char="•"/>
                      </a:pPr>
                      <a:r>
                        <a:rPr b="1" lang="en-US" sz="1500"/>
                        <a:t>Limited Info</a:t>
                      </a:r>
                      <a:r>
                        <a:rPr lang="en-US" sz="1500"/>
                        <a:t>: Tracks remaining effort but doesn’t explain delays or quality issues.</a:t>
                      </a:r>
                      <a:endParaRPr/>
                    </a:p>
                    <a:p>
                      <a:pPr indent="-285750" lvl="0" marL="285750" marR="0" rtl="0" algn="l">
                        <a:spcBef>
                          <a:spcPts val="0"/>
                        </a:spcBef>
                        <a:spcAft>
                          <a:spcPts val="0"/>
                        </a:spcAft>
                        <a:buClr>
                          <a:schemeClr val="dk1"/>
                        </a:buClr>
                        <a:buSzPts val="1500"/>
                        <a:buFont typeface="Arial"/>
                        <a:buChar char="•"/>
                      </a:pPr>
                      <a:r>
                        <a:rPr b="1" lang="en-US" sz="1500"/>
                        <a:t>No Work Distribution</a:t>
                      </a:r>
                      <a:r>
                        <a:rPr lang="en-US" sz="1500"/>
                        <a:t>: Doesn't show workload distribution, making imbalances hard to detect.</a:t>
                      </a:r>
                      <a:endParaRPr/>
                    </a:p>
                    <a:p>
                      <a:pPr indent="-285750" lvl="0" marL="285750" marR="0" rtl="0" algn="l">
                        <a:spcBef>
                          <a:spcPts val="0"/>
                        </a:spcBef>
                        <a:spcAft>
                          <a:spcPts val="0"/>
                        </a:spcAft>
                        <a:buClr>
                          <a:schemeClr val="dk1"/>
                        </a:buClr>
                        <a:buSzPts val="1500"/>
                        <a:buFont typeface="Arial"/>
                        <a:buChar char="•"/>
                      </a:pPr>
                      <a:r>
                        <a:rPr b="1" lang="en-US" sz="1500"/>
                        <a:t>Ignores Scope Changes</a:t>
                      </a:r>
                      <a:r>
                        <a:rPr lang="en-US" sz="1500"/>
                        <a:t>: Fails to reflect scope adjustments unless manually updated.</a:t>
                      </a:r>
                      <a:endParaRPr/>
                    </a:p>
                    <a:p>
                      <a:pPr indent="-285750" lvl="0" marL="285750" marR="0" rtl="0" algn="l">
                        <a:spcBef>
                          <a:spcPts val="0"/>
                        </a:spcBef>
                        <a:spcAft>
                          <a:spcPts val="0"/>
                        </a:spcAft>
                        <a:buClr>
                          <a:schemeClr val="dk1"/>
                        </a:buClr>
                        <a:buSzPts val="1500"/>
                        <a:buFont typeface="Arial"/>
                        <a:buChar char="•"/>
                      </a:pPr>
                      <a:r>
                        <a:rPr b="1" lang="en-US" sz="1500"/>
                        <a:t>Estimation Reliance</a:t>
                      </a:r>
                      <a:r>
                        <a:rPr lang="en-US" sz="1500"/>
                        <a:t>: Accuracy depends on effort estimates; poor ones mislead progress.</a:t>
                      </a:r>
                      <a:endParaRPr/>
                    </a:p>
                    <a:p>
                      <a:pPr indent="-285750" lvl="0" marL="285750" marR="0" rtl="0" algn="l">
                        <a:spcBef>
                          <a:spcPts val="0"/>
                        </a:spcBef>
                        <a:spcAft>
                          <a:spcPts val="0"/>
                        </a:spcAft>
                        <a:buClr>
                          <a:schemeClr val="dk1"/>
                        </a:buClr>
                        <a:buSzPts val="1500"/>
                        <a:buFont typeface="Arial"/>
                        <a:buChar char="•"/>
                      </a:pPr>
                      <a:r>
                        <a:rPr b="1" lang="en-US" sz="1500"/>
                        <a:t>Needs Updates</a:t>
                      </a:r>
                      <a:r>
                        <a:rPr lang="en-US" sz="1500"/>
                        <a:t>: Can mislead if not regularly updated.</a:t>
                      </a:r>
                      <a:endParaRPr/>
                    </a:p>
                  </a:txBody>
                  <a:tcPr marT="27800" marB="27800" marR="55600" marL="55600"/>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0" name="Shape 340"/>
        <p:cNvGrpSpPr/>
        <p:nvPr/>
      </p:nvGrpSpPr>
      <p:grpSpPr>
        <a:xfrm>
          <a:off x="0" y="0"/>
          <a:ext cx="0" cy="0"/>
          <a:chOff x="0" y="0"/>
          <a:chExt cx="0" cy="0"/>
        </a:xfrm>
      </p:grpSpPr>
      <p:grpSp>
        <p:nvGrpSpPr>
          <p:cNvPr id="341" name="Google Shape;341;p14"/>
          <p:cNvGrpSpPr/>
          <p:nvPr/>
        </p:nvGrpSpPr>
        <p:grpSpPr>
          <a:xfrm>
            <a:off x="150812" y="0"/>
            <a:ext cx="2436813" cy="6858001"/>
            <a:chOff x="1320800" y="0"/>
            <a:chExt cx="2436813" cy="6858001"/>
          </a:xfrm>
        </p:grpSpPr>
        <p:sp>
          <p:nvSpPr>
            <p:cNvPr id="342" name="Google Shape;342;p14"/>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3" name="Google Shape;343;p14"/>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4" name="Google Shape;344;p14"/>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5" name="Google Shape;345;p14"/>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6" name="Google Shape;346;p14"/>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47" name="Google Shape;347;p14"/>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
        <p:nvSpPr>
          <p:cNvPr id="348" name="Google Shape;348;p1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Graph" id="349" name="Google Shape;349;p14"/>
          <p:cNvPicPr preferRelativeResize="0"/>
          <p:nvPr/>
        </p:nvPicPr>
        <p:blipFill rotWithShape="1">
          <a:blip r:embed="rId3">
            <a:alphaModFix amt="10000"/>
          </a:blip>
          <a:srcRect b="6019" l="0" r="0" t="3980"/>
          <a:stretch/>
        </p:blipFill>
        <p:spPr>
          <a:xfrm>
            <a:off x="20" y="10"/>
            <a:ext cx="12191980" cy="6857990"/>
          </a:xfrm>
          <a:prstGeom prst="rect">
            <a:avLst/>
          </a:prstGeom>
          <a:noFill/>
          <a:ln>
            <a:noFill/>
          </a:ln>
        </p:spPr>
      </p:pic>
      <p:sp>
        <p:nvSpPr>
          <p:cNvPr id="350" name="Google Shape;350;p14"/>
          <p:cNvSpPr txBox="1"/>
          <p:nvPr>
            <p:ph type="title"/>
          </p:nvPr>
        </p:nvSpPr>
        <p:spPr>
          <a:xfrm>
            <a:off x="643467" y="639099"/>
            <a:ext cx="3647493" cy="4965833"/>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4000"/>
              <a:buFont typeface="Corbel"/>
              <a:buNone/>
            </a:pPr>
            <a:r>
              <a:rPr lang="en-US">
                <a:solidFill>
                  <a:schemeClr val="lt1"/>
                </a:solidFill>
                <a:latin typeface="Corbel"/>
                <a:ea typeface="Corbel"/>
                <a:cs typeface="Corbel"/>
                <a:sym typeface="Corbel"/>
              </a:rPr>
              <a:t>Burnup vs. Burndown</a:t>
            </a:r>
            <a:endParaRPr/>
          </a:p>
        </p:txBody>
      </p:sp>
      <p:cxnSp>
        <p:nvCxnSpPr>
          <p:cNvPr id="351" name="Google Shape;351;p14"/>
          <p:cNvCxnSpPr/>
          <p:nvPr/>
        </p:nvCxnSpPr>
        <p:spPr>
          <a:xfrm>
            <a:off x="4654296" y="1406171"/>
            <a:ext cx="0" cy="3431689"/>
          </a:xfrm>
          <a:prstGeom prst="straightConnector1">
            <a:avLst/>
          </a:prstGeom>
          <a:noFill/>
          <a:ln cap="flat" cmpd="sng" w="19050">
            <a:solidFill>
              <a:schemeClr val="accent1"/>
            </a:solidFill>
            <a:prstDash val="solid"/>
            <a:round/>
            <a:headEnd len="sm" w="sm" type="none"/>
            <a:tailEnd len="sm" w="sm" type="none"/>
          </a:ln>
        </p:spPr>
      </p:cxnSp>
      <p:grpSp>
        <p:nvGrpSpPr>
          <p:cNvPr id="352" name="Google Shape;352;p14"/>
          <p:cNvGrpSpPr/>
          <p:nvPr/>
        </p:nvGrpSpPr>
        <p:grpSpPr>
          <a:xfrm>
            <a:off x="4979938" y="1741289"/>
            <a:ext cx="6591346" cy="3626471"/>
            <a:chOff x="4979938" y="1741289"/>
            <a:chExt cx="6591346" cy="3626471"/>
          </a:xfrm>
        </p:grpSpPr>
        <p:sp>
          <p:nvSpPr>
            <p:cNvPr id="353" name="Google Shape;353;p14"/>
            <p:cNvSpPr txBox="1"/>
            <p:nvPr/>
          </p:nvSpPr>
          <p:spPr>
            <a:xfrm>
              <a:off x="4979938" y="2288858"/>
              <a:ext cx="6591346" cy="3078902"/>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t/>
              </a:r>
              <a:endParaRPr b="1" sz="1800">
                <a:solidFill>
                  <a:schemeClr val="lt1"/>
                </a:solidFill>
                <a:latin typeface="Corbel"/>
                <a:ea typeface="Corbel"/>
                <a:cs typeface="Corbel"/>
                <a:sym typeface="Corbel"/>
              </a:endParaRPr>
            </a:p>
            <a:p>
              <a:pPr indent="-165735" lvl="0" marL="0" marR="0" rtl="0" algn="l">
                <a:spcBef>
                  <a:spcPts val="960"/>
                </a:spcBef>
                <a:spcAft>
                  <a:spcPts val="0"/>
                </a:spcAft>
                <a:buClr>
                  <a:srgbClr val="1186C3"/>
                </a:buClr>
                <a:buSzPts val="2610"/>
                <a:buFont typeface="Arial"/>
                <a:buChar char="•"/>
              </a:pPr>
              <a:r>
                <a:rPr b="1" lang="en-US" sz="1800">
                  <a:solidFill>
                    <a:schemeClr val="lt1"/>
                  </a:solidFill>
                  <a:latin typeface="Corbel"/>
                  <a:ea typeface="Corbel"/>
                  <a:cs typeface="Corbel"/>
                  <a:sym typeface="Corbel"/>
                </a:rPr>
                <a:t>Burndown charts</a:t>
              </a:r>
              <a:r>
                <a:rPr lang="en-US" sz="1800">
                  <a:solidFill>
                    <a:schemeClr val="lt1"/>
                  </a:solidFill>
                  <a:latin typeface="Corbel"/>
                  <a:ea typeface="Corbel"/>
                  <a:cs typeface="Corbel"/>
                  <a:sym typeface="Corbel"/>
                </a:rPr>
                <a:t> are ideal when teams need a simple and direct way to track remaining work, especially in short sprints or fixed-scope projects.</a:t>
              </a:r>
              <a:endParaRPr/>
            </a:p>
            <a:p>
              <a:pPr indent="-165735" lvl="0" marL="0" marR="0" rtl="0" algn="l">
                <a:spcBef>
                  <a:spcPts val="960"/>
                </a:spcBef>
                <a:spcAft>
                  <a:spcPts val="0"/>
                </a:spcAft>
                <a:buClr>
                  <a:srgbClr val="1186C3"/>
                </a:buClr>
                <a:buSzPts val="2610"/>
                <a:buFont typeface="Arial"/>
                <a:buChar char="•"/>
              </a:pPr>
              <a:r>
                <a:rPr b="1" lang="en-US" sz="1800">
                  <a:solidFill>
                    <a:schemeClr val="lt1"/>
                  </a:solidFill>
                  <a:latin typeface="Corbel"/>
                  <a:ea typeface="Corbel"/>
                  <a:cs typeface="Corbel"/>
                  <a:sym typeface="Corbel"/>
                </a:rPr>
                <a:t>Burnup charts</a:t>
              </a:r>
              <a:r>
                <a:rPr lang="en-US" sz="1800">
                  <a:solidFill>
                    <a:schemeClr val="lt1"/>
                  </a:solidFill>
                  <a:latin typeface="Corbel"/>
                  <a:ea typeface="Corbel"/>
                  <a:cs typeface="Corbel"/>
                  <a:sym typeface="Corbel"/>
                </a:rPr>
                <a:t> are more useful for larger projects or those where the scope may fluctuate, as they offer greater clarity on scope changes and overall progress.</a:t>
              </a:r>
              <a:endParaRPr/>
            </a:p>
          </p:txBody>
        </p:sp>
        <p:sp>
          <p:nvSpPr>
            <p:cNvPr id="354" name="Google Shape;354;p14"/>
            <p:cNvSpPr txBox="1"/>
            <p:nvPr/>
          </p:nvSpPr>
          <p:spPr>
            <a:xfrm>
              <a:off x="4979938" y="1741289"/>
              <a:ext cx="609790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Both charts provide valuable insight, but burnup charts tend to offer a more comprehensive view of project dynamics, while burndown charts offer quick, actionable feedback.</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9" name="Shape 359"/>
        <p:cNvGrpSpPr/>
        <p:nvPr/>
      </p:nvGrpSpPr>
      <p:grpSpPr>
        <a:xfrm>
          <a:off x="0" y="0"/>
          <a:ext cx="0" cy="0"/>
          <a:chOff x="0" y="0"/>
          <a:chExt cx="0" cy="0"/>
        </a:xfrm>
      </p:grpSpPr>
      <p:grpSp>
        <p:nvGrpSpPr>
          <p:cNvPr id="360" name="Google Shape;360;p15"/>
          <p:cNvGrpSpPr/>
          <p:nvPr/>
        </p:nvGrpSpPr>
        <p:grpSpPr>
          <a:xfrm>
            <a:off x="546100" y="-4763"/>
            <a:ext cx="5014912" cy="6862763"/>
            <a:chOff x="2928938" y="-4763"/>
            <a:chExt cx="5014912" cy="6862763"/>
          </a:xfrm>
        </p:grpSpPr>
        <p:sp>
          <p:nvSpPr>
            <p:cNvPr id="361" name="Google Shape;361;p15"/>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2" name="Google Shape;362;p15"/>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3" name="Google Shape;363;p15"/>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4" name="Google Shape;364;p15"/>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5" name="Google Shape;365;p15"/>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66" name="Google Shape;366;p15"/>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pic>
        <p:nvPicPr>
          <p:cNvPr descr="A screenshot of a computer&#10;&#10;Description automatically generated" id="367" name="Google Shape;367;p15"/>
          <p:cNvPicPr preferRelativeResize="0"/>
          <p:nvPr/>
        </p:nvPicPr>
        <p:blipFill rotWithShape="1">
          <a:blip r:embed="rId3">
            <a:alphaModFix amt="35000"/>
          </a:blip>
          <a:srcRect b="1" l="0" r="21333" t="0"/>
          <a:stretch/>
        </p:blipFill>
        <p:spPr>
          <a:xfrm>
            <a:off x="115103" y="20384"/>
            <a:ext cx="12191980" cy="6857990"/>
          </a:xfrm>
          <a:prstGeom prst="rect">
            <a:avLst/>
          </a:prstGeom>
          <a:noFill/>
          <a:ln>
            <a:noFill/>
          </a:ln>
        </p:spPr>
      </p:pic>
      <p:sp>
        <p:nvSpPr>
          <p:cNvPr id="368" name="Google Shape;368;p15"/>
          <p:cNvSpPr txBox="1"/>
          <p:nvPr>
            <p:ph type="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US" sz="6000">
                <a:solidFill>
                  <a:schemeClr val="lt1"/>
                </a:solidFill>
                <a:latin typeface="Corbel"/>
                <a:ea typeface="Corbel"/>
                <a:cs typeface="Corbel"/>
                <a:sym typeface="Corbel"/>
              </a:rPr>
              <a:t>Sprint Report</a:t>
            </a:r>
            <a:endParaRPr/>
          </a:p>
        </p:txBody>
      </p:sp>
      <p:grpSp>
        <p:nvGrpSpPr>
          <p:cNvPr id="369" name="Google Shape;369;p15"/>
          <p:cNvGrpSpPr/>
          <p:nvPr/>
        </p:nvGrpSpPr>
        <p:grpSpPr>
          <a:xfrm>
            <a:off x="546100" y="-4763"/>
            <a:ext cx="5014912" cy="6862763"/>
            <a:chOff x="2928938" y="-4763"/>
            <a:chExt cx="5014912" cy="6862763"/>
          </a:xfrm>
        </p:grpSpPr>
        <p:sp>
          <p:nvSpPr>
            <p:cNvPr id="370" name="Google Shape;370;p15"/>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rgbClr val="30ACE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1" name="Google Shape;371;p15"/>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2" name="Google Shape;372;p15"/>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3" name="Google Shape;373;p15"/>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4" name="Google Shape;374;p15"/>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375" name="Google Shape;375;p15"/>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9" name="Shape 379"/>
        <p:cNvGrpSpPr/>
        <p:nvPr/>
      </p:nvGrpSpPr>
      <p:grpSpPr>
        <a:xfrm>
          <a:off x="0" y="0"/>
          <a:ext cx="0" cy="0"/>
          <a:chOff x="0" y="0"/>
          <a:chExt cx="0" cy="0"/>
        </a:xfrm>
      </p:grpSpPr>
      <p:grpSp>
        <p:nvGrpSpPr>
          <p:cNvPr id="380" name="Google Shape;380;p16"/>
          <p:cNvGrpSpPr/>
          <p:nvPr/>
        </p:nvGrpSpPr>
        <p:grpSpPr>
          <a:xfrm>
            <a:off x="150812" y="0"/>
            <a:ext cx="2436813" cy="6858001"/>
            <a:chOff x="1320800" y="0"/>
            <a:chExt cx="2436813" cy="6858001"/>
          </a:xfrm>
        </p:grpSpPr>
        <p:sp>
          <p:nvSpPr>
            <p:cNvPr id="381" name="Google Shape;381;p16"/>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82" name="Google Shape;382;p16"/>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83" name="Google Shape;383;p16"/>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84" name="Google Shape;384;p16"/>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85" name="Google Shape;385;p16"/>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386" name="Google Shape;386;p16"/>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387" name="Google Shape;387;p16"/>
          <p:cNvSpPr txBox="1"/>
          <p:nvPr>
            <p:ph type="title"/>
          </p:nvPr>
        </p:nvSpPr>
        <p:spPr>
          <a:xfrm>
            <a:off x="1493245" y="1251143"/>
            <a:ext cx="4379913" cy="118533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2056"/>
              </a:buClr>
              <a:buSzPts val="1600"/>
              <a:buFont typeface="Arial"/>
              <a:buNone/>
            </a:pPr>
            <a:r>
              <a:rPr lang="en-US" sz="1600"/>
              <a:t>A Sprint Report in Jira provides real-time insights into the current sprint, helping teams track their progress and make informed decisions. </a:t>
            </a:r>
            <a:br>
              <a:rPr lang="en-US" sz="1600"/>
            </a:br>
            <a:br>
              <a:rPr lang="en-US" sz="1600"/>
            </a:br>
            <a:r>
              <a:rPr lang="en-US" sz="1600"/>
              <a:t>It helps you monitor the work completed and what is being pushed back to the backlog as the sprint progresses. </a:t>
            </a:r>
            <a:br>
              <a:rPr lang="en-US" sz="1600"/>
            </a:br>
            <a:br>
              <a:rPr lang="en-US" sz="1600"/>
            </a:br>
            <a:r>
              <a:rPr lang="en-US" sz="1600"/>
              <a:t>This allows you to spot potential issues like overcommitment or scope creep early on.</a:t>
            </a:r>
            <a:endParaRPr/>
          </a:p>
        </p:txBody>
      </p:sp>
      <p:grpSp>
        <p:nvGrpSpPr>
          <p:cNvPr id="388" name="Google Shape;388;p16"/>
          <p:cNvGrpSpPr/>
          <p:nvPr/>
        </p:nvGrpSpPr>
        <p:grpSpPr>
          <a:xfrm>
            <a:off x="68949" y="376985"/>
            <a:ext cx="12123051" cy="6104030"/>
            <a:chOff x="68949" y="376985"/>
            <a:chExt cx="12123051" cy="6104030"/>
          </a:xfrm>
        </p:grpSpPr>
        <p:pic>
          <p:nvPicPr>
            <p:cNvPr id="389" name="Google Shape;389;p16"/>
            <p:cNvPicPr preferRelativeResize="0"/>
            <p:nvPr/>
          </p:nvPicPr>
          <p:blipFill rotWithShape="1">
            <a:blip r:embed="rId4">
              <a:alphaModFix/>
            </a:blip>
            <a:srcRect b="0" l="0" r="0" t="0"/>
            <a:stretch/>
          </p:blipFill>
          <p:spPr>
            <a:xfrm>
              <a:off x="5786839" y="376985"/>
              <a:ext cx="6405161" cy="2834283"/>
            </a:xfrm>
            <a:prstGeom prst="roundRect">
              <a:avLst>
                <a:gd fmla="val 4380" name="adj"/>
              </a:avLst>
            </a:prstGeom>
            <a:noFill/>
            <a:ln cap="flat" cmpd="sng" w="38100">
              <a:solidFill>
                <a:schemeClr val="lt2"/>
              </a:solidFill>
              <a:prstDash val="solid"/>
              <a:round/>
              <a:headEnd len="sm" w="sm" type="none"/>
              <a:tailEnd len="sm" w="sm" type="none"/>
            </a:ln>
          </p:spPr>
        </p:pic>
        <p:pic>
          <p:nvPicPr>
            <p:cNvPr id="390" name="Google Shape;390;p16"/>
            <p:cNvPicPr preferRelativeResize="0"/>
            <p:nvPr/>
          </p:nvPicPr>
          <p:blipFill rotWithShape="1">
            <a:blip r:embed="rId5">
              <a:alphaModFix/>
            </a:blip>
            <a:srcRect b="0" l="0" r="0" t="0"/>
            <a:stretch/>
          </p:blipFill>
          <p:spPr>
            <a:xfrm>
              <a:off x="68949" y="3588253"/>
              <a:ext cx="12054101" cy="1446490"/>
            </a:xfrm>
            <a:prstGeom prst="roundRect">
              <a:avLst>
                <a:gd fmla="val 4380" name="adj"/>
              </a:avLst>
            </a:prstGeom>
            <a:noFill/>
            <a:ln cap="flat" cmpd="sng" w="38100">
              <a:solidFill>
                <a:schemeClr val="lt2"/>
              </a:solidFill>
              <a:prstDash val="solid"/>
              <a:round/>
              <a:headEnd len="sm" w="sm" type="none"/>
              <a:tailEnd len="sm" w="sm" type="none"/>
            </a:ln>
          </p:spPr>
        </p:pic>
        <p:pic>
          <p:nvPicPr>
            <p:cNvPr id="391" name="Google Shape;391;p16"/>
            <p:cNvPicPr preferRelativeResize="0"/>
            <p:nvPr/>
          </p:nvPicPr>
          <p:blipFill rotWithShape="1">
            <a:blip r:embed="rId6">
              <a:alphaModFix/>
            </a:blip>
            <a:srcRect b="0" l="0" r="0" t="0"/>
            <a:stretch/>
          </p:blipFill>
          <p:spPr>
            <a:xfrm>
              <a:off x="68949" y="5094796"/>
              <a:ext cx="12054101" cy="1386219"/>
            </a:xfrm>
            <a:prstGeom prst="roundRect">
              <a:avLst>
                <a:gd fmla="val 4380" name="adj"/>
              </a:avLst>
            </a:prstGeom>
            <a:noFill/>
            <a:ln cap="flat" cmpd="sng" w="38100">
              <a:solidFill>
                <a:schemeClr val="lt2"/>
              </a:solidFill>
              <a:prstDash val="solid"/>
              <a:round/>
              <a:headEnd len="sm" w="sm" type="none"/>
              <a:tailEnd len="sm" w="sm" type="none"/>
            </a:ln>
          </p:spPr>
        </p:pic>
      </p:grpSp>
      <p:sp>
        <p:nvSpPr>
          <p:cNvPr id="392" name="Google Shape;392;p16"/>
          <p:cNvSpPr/>
          <p:nvPr/>
        </p:nvSpPr>
        <p:spPr>
          <a:xfrm>
            <a:off x="5761800" y="276975"/>
            <a:ext cx="6430200" cy="299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393" name="Google Shape;393;p16"/>
          <p:cNvSpPr/>
          <p:nvPr/>
        </p:nvSpPr>
        <p:spPr>
          <a:xfrm>
            <a:off x="150800" y="3776450"/>
            <a:ext cx="11883900" cy="299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EAEA"/>
            </a:gs>
            <a:gs pos="100000">
              <a:srgbClr val="A3A5A6"/>
            </a:gs>
          </a:gsLst>
          <a:lin ang="5400000" scaled="0"/>
        </a:gradFill>
      </p:bgPr>
    </p:bg>
    <p:spTree>
      <p:nvGrpSpPr>
        <p:cNvPr id="397" name="Shape 397"/>
        <p:cNvGrpSpPr/>
        <p:nvPr/>
      </p:nvGrpSpPr>
      <p:grpSpPr>
        <a:xfrm>
          <a:off x="0" y="0"/>
          <a:ext cx="0" cy="0"/>
          <a:chOff x="0" y="0"/>
          <a:chExt cx="0" cy="0"/>
        </a:xfrm>
      </p:grpSpPr>
      <p:grpSp>
        <p:nvGrpSpPr>
          <p:cNvPr id="398" name="Google Shape;398;p17"/>
          <p:cNvGrpSpPr/>
          <p:nvPr/>
        </p:nvGrpSpPr>
        <p:grpSpPr>
          <a:xfrm>
            <a:off x="150812" y="0"/>
            <a:ext cx="2436813" cy="6858001"/>
            <a:chOff x="1320800" y="0"/>
            <a:chExt cx="2436813" cy="6858001"/>
          </a:xfrm>
        </p:grpSpPr>
        <p:sp>
          <p:nvSpPr>
            <p:cNvPr id="399" name="Google Shape;399;p17"/>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00" name="Google Shape;400;p17"/>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01" name="Google Shape;401;p17"/>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02" name="Google Shape;402;p17"/>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03" name="Google Shape;403;p17"/>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04" name="Google Shape;404;p17"/>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405" name="Google Shape;405;p17"/>
          <p:cNvSpPr/>
          <p:nvPr/>
        </p:nvSpPr>
        <p:spPr>
          <a:xfrm>
            <a:off x="0" y="0"/>
            <a:ext cx="12192000" cy="6858000"/>
          </a:xfrm>
          <a:prstGeom prst="rect">
            <a:avLst/>
          </a:prstGeom>
          <a:gradFill>
            <a:gsLst>
              <a:gs pos="0">
                <a:srgbClr val="E9EAEA"/>
              </a:gs>
              <a:gs pos="100000">
                <a:srgbClr val="A3A5A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06" name="Google Shape;406;p17"/>
          <p:cNvSpPr/>
          <p:nvPr/>
        </p:nvSpPr>
        <p:spPr>
          <a:xfrm flipH="1" rot="10800000">
            <a:off x="-1" y="-1"/>
            <a:ext cx="4403709"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a:gsLst>
              <a:gs pos="0">
                <a:srgbClr val="636363"/>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407" name="Google Shape;407;p17"/>
          <p:cNvSpPr txBox="1"/>
          <p:nvPr>
            <p:ph type="title"/>
          </p:nvPr>
        </p:nvSpPr>
        <p:spPr>
          <a:xfrm>
            <a:off x="535021" y="685800"/>
            <a:ext cx="2639962" cy="5105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000"/>
              <a:buFont typeface="Corbel"/>
              <a:buNone/>
            </a:pPr>
            <a:r>
              <a:rPr lang="en-US">
                <a:solidFill>
                  <a:srgbClr val="FFFFFF"/>
                </a:solidFill>
                <a:latin typeface="Corbel"/>
                <a:ea typeface="Corbel"/>
                <a:cs typeface="Corbel"/>
                <a:sym typeface="Corbel"/>
              </a:rPr>
              <a:t>Sprint Report</a:t>
            </a:r>
            <a:endParaRPr/>
          </a:p>
        </p:txBody>
      </p:sp>
      <p:grpSp>
        <p:nvGrpSpPr>
          <p:cNvPr id="408" name="Google Shape;408;p17"/>
          <p:cNvGrpSpPr/>
          <p:nvPr/>
        </p:nvGrpSpPr>
        <p:grpSpPr>
          <a:xfrm>
            <a:off x="3315292" y="0"/>
            <a:ext cx="2436813" cy="6858001"/>
            <a:chOff x="1320800" y="0"/>
            <a:chExt cx="2436813" cy="6858001"/>
          </a:xfrm>
        </p:grpSpPr>
        <p:sp>
          <p:nvSpPr>
            <p:cNvPr id="409" name="Google Shape;409;p17"/>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10" name="Google Shape;410;p17"/>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11" name="Google Shape;411;p17"/>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12" name="Google Shape;412;p17"/>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13" name="Google Shape;413;p17"/>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14" name="Google Shape;414;p17"/>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grpSp>
        <p:nvGrpSpPr>
          <p:cNvPr id="415" name="Google Shape;415;p17"/>
          <p:cNvGrpSpPr/>
          <p:nvPr/>
        </p:nvGrpSpPr>
        <p:grpSpPr>
          <a:xfrm>
            <a:off x="5090615" y="986460"/>
            <a:ext cx="6492875" cy="5104152"/>
            <a:chOff x="0" y="623"/>
            <a:chExt cx="6492875" cy="5104152"/>
          </a:xfrm>
        </p:grpSpPr>
        <p:cxnSp>
          <p:nvCxnSpPr>
            <p:cNvPr id="416" name="Google Shape;416;p17"/>
            <p:cNvCxnSpPr/>
            <p:nvPr/>
          </p:nvCxnSpPr>
          <p:spPr>
            <a:xfrm>
              <a:off x="0" y="623"/>
              <a:ext cx="6492875" cy="0"/>
            </a:xfrm>
            <a:prstGeom prst="straightConnector1">
              <a:avLst/>
            </a:prstGeom>
            <a:solidFill>
              <a:schemeClr val="accent2"/>
            </a:solidFill>
            <a:ln cap="rnd" cmpd="sng" w="15875">
              <a:solidFill>
                <a:schemeClr val="accent2"/>
              </a:solidFill>
              <a:prstDash val="solid"/>
              <a:round/>
              <a:headEnd len="sm" w="sm" type="none"/>
              <a:tailEnd len="sm" w="sm" type="none"/>
            </a:ln>
          </p:spPr>
        </p:cxnSp>
        <p:sp>
          <p:nvSpPr>
            <p:cNvPr id="417" name="Google Shape;417;p17"/>
            <p:cNvSpPr/>
            <p:nvPr/>
          </p:nvSpPr>
          <p:spPr>
            <a:xfrm>
              <a:off x="0" y="623"/>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txBox="1"/>
            <p:nvPr/>
          </p:nvSpPr>
          <p:spPr>
            <a:xfrm>
              <a:off x="0" y="623"/>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Real-Time Progress Tracking</a:t>
              </a:r>
              <a:r>
                <a:rPr lang="en-US" sz="1500">
                  <a:solidFill>
                    <a:schemeClr val="dk1"/>
                  </a:solidFill>
                  <a:latin typeface="Corbel"/>
                  <a:ea typeface="Corbel"/>
                  <a:cs typeface="Corbel"/>
                  <a:sym typeface="Corbel"/>
                </a:rPr>
                <a:t>: Teams can continuously check what work has been completed and what remains, ensuring they stay aligned with the sprint goal.</a:t>
              </a:r>
              <a:endParaRPr/>
            </a:p>
          </p:txBody>
        </p:sp>
        <p:cxnSp>
          <p:nvCxnSpPr>
            <p:cNvPr id="419" name="Google Shape;419;p17"/>
            <p:cNvCxnSpPr/>
            <p:nvPr/>
          </p:nvCxnSpPr>
          <p:spPr>
            <a:xfrm>
              <a:off x="0" y="729788"/>
              <a:ext cx="6492875" cy="0"/>
            </a:xfrm>
            <a:prstGeom prst="straightConnector1">
              <a:avLst/>
            </a:prstGeom>
            <a:solidFill>
              <a:srgbClr val="94C74B"/>
            </a:solidFill>
            <a:ln cap="rnd" cmpd="sng" w="15875">
              <a:solidFill>
                <a:srgbClr val="94C74B"/>
              </a:solidFill>
              <a:prstDash val="solid"/>
              <a:round/>
              <a:headEnd len="sm" w="sm" type="none"/>
              <a:tailEnd len="sm" w="sm" type="none"/>
            </a:ln>
          </p:spPr>
        </p:cxnSp>
        <p:sp>
          <p:nvSpPr>
            <p:cNvPr id="420" name="Google Shape;420;p17"/>
            <p:cNvSpPr/>
            <p:nvPr/>
          </p:nvSpPr>
          <p:spPr>
            <a:xfrm>
              <a:off x="0" y="729788"/>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txBox="1"/>
            <p:nvPr/>
          </p:nvSpPr>
          <p:spPr>
            <a:xfrm>
              <a:off x="0" y="729788"/>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Identifying Bottlenecks</a:t>
              </a:r>
              <a:r>
                <a:rPr lang="en-US" sz="1500">
                  <a:solidFill>
                    <a:schemeClr val="dk1"/>
                  </a:solidFill>
                  <a:latin typeface="Corbel"/>
                  <a:ea typeface="Corbel"/>
                  <a:cs typeface="Corbel"/>
                  <a:sym typeface="Corbel"/>
                </a:rPr>
                <a:t>: It highlights tasks that are taking longer than expected, enabling early detection of bottlenecks or blockers.</a:t>
              </a:r>
              <a:endParaRPr/>
            </a:p>
          </p:txBody>
        </p:sp>
        <p:cxnSp>
          <p:nvCxnSpPr>
            <p:cNvPr id="422" name="Google Shape;422;p17"/>
            <p:cNvCxnSpPr/>
            <p:nvPr/>
          </p:nvCxnSpPr>
          <p:spPr>
            <a:xfrm>
              <a:off x="0" y="1458952"/>
              <a:ext cx="6492875" cy="0"/>
            </a:xfrm>
            <a:prstGeom prst="straightConnector1">
              <a:avLst/>
            </a:prstGeom>
            <a:solidFill>
              <a:srgbClr val="ABCD48"/>
            </a:solidFill>
            <a:ln cap="rnd" cmpd="sng" w="15875">
              <a:solidFill>
                <a:srgbClr val="ABCD48"/>
              </a:solidFill>
              <a:prstDash val="solid"/>
              <a:round/>
              <a:headEnd len="sm" w="sm" type="none"/>
              <a:tailEnd len="sm" w="sm" type="none"/>
            </a:ln>
          </p:spPr>
        </p:cxnSp>
        <p:sp>
          <p:nvSpPr>
            <p:cNvPr id="423" name="Google Shape;423;p17"/>
            <p:cNvSpPr/>
            <p:nvPr/>
          </p:nvSpPr>
          <p:spPr>
            <a:xfrm>
              <a:off x="0" y="1458952"/>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txBox="1"/>
            <p:nvPr/>
          </p:nvSpPr>
          <p:spPr>
            <a:xfrm>
              <a:off x="0" y="1458952"/>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Scope Changes</a:t>
              </a:r>
              <a:r>
                <a:rPr lang="en-US" sz="1500">
                  <a:solidFill>
                    <a:schemeClr val="dk1"/>
                  </a:solidFill>
                  <a:latin typeface="Corbel"/>
                  <a:ea typeface="Corbel"/>
                  <a:cs typeface="Corbel"/>
                  <a:sym typeface="Corbel"/>
                </a:rPr>
                <a:t>: Any scope changes (added or removed work) are visible, helping teams adjust their plans and priorities mid-sprint.</a:t>
              </a:r>
              <a:endParaRPr/>
            </a:p>
          </p:txBody>
        </p:sp>
        <p:cxnSp>
          <p:nvCxnSpPr>
            <p:cNvPr id="425" name="Google Shape;425;p17"/>
            <p:cNvCxnSpPr/>
            <p:nvPr/>
          </p:nvCxnSpPr>
          <p:spPr>
            <a:xfrm>
              <a:off x="0" y="2188117"/>
              <a:ext cx="6492875" cy="0"/>
            </a:xfrm>
            <a:prstGeom prst="straightConnector1">
              <a:avLst/>
            </a:prstGeom>
            <a:solidFill>
              <a:srgbClr val="C6D245"/>
            </a:solidFill>
            <a:ln cap="rnd" cmpd="sng" w="15875">
              <a:solidFill>
                <a:srgbClr val="C6D245"/>
              </a:solidFill>
              <a:prstDash val="solid"/>
              <a:round/>
              <a:headEnd len="sm" w="sm" type="none"/>
              <a:tailEnd len="sm" w="sm" type="none"/>
            </a:ln>
          </p:spPr>
        </p:cxnSp>
        <p:sp>
          <p:nvSpPr>
            <p:cNvPr id="426" name="Google Shape;426;p17"/>
            <p:cNvSpPr/>
            <p:nvPr/>
          </p:nvSpPr>
          <p:spPr>
            <a:xfrm>
              <a:off x="0" y="2188117"/>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7"/>
            <p:cNvSpPr txBox="1"/>
            <p:nvPr/>
          </p:nvSpPr>
          <p:spPr>
            <a:xfrm>
              <a:off x="0" y="2188117"/>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Burn Down Chart Monitoring</a:t>
              </a:r>
              <a:r>
                <a:rPr lang="en-US" sz="1500">
                  <a:solidFill>
                    <a:schemeClr val="dk1"/>
                  </a:solidFill>
                  <a:latin typeface="Corbel"/>
                  <a:ea typeface="Corbel"/>
                  <a:cs typeface="Corbel"/>
                  <a:sym typeface="Corbel"/>
                </a:rPr>
                <a:t>: By tracking the burn down chart throughout the sprint, teams can assess whether they are on pace to complete all work by the sprint's end.</a:t>
              </a:r>
              <a:endParaRPr/>
            </a:p>
          </p:txBody>
        </p:sp>
        <p:cxnSp>
          <p:nvCxnSpPr>
            <p:cNvPr id="428" name="Google Shape;428;p17"/>
            <p:cNvCxnSpPr/>
            <p:nvPr/>
          </p:nvCxnSpPr>
          <p:spPr>
            <a:xfrm>
              <a:off x="0" y="2917282"/>
              <a:ext cx="6492875" cy="0"/>
            </a:xfrm>
            <a:prstGeom prst="straightConnector1">
              <a:avLst/>
            </a:prstGeom>
            <a:solidFill>
              <a:srgbClr val="D7C942"/>
            </a:solidFill>
            <a:ln cap="rnd" cmpd="sng" w="15875">
              <a:solidFill>
                <a:srgbClr val="D7C942"/>
              </a:solidFill>
              <a:prstDash val="solid"/>
              <a:round/>
              <a:headEnd len="sm" w="sm" type="none"/>
              <a:tailEnd len="sm" w="sm" type="none"/>
            </a:ln>
          </p:spPr>
        </p:cxnSp>
        <p:sp>
          <p:nvSpPr>
            <p:cNvPr id="429" name="Google Shape;429;p17"/>
            <p:cNvSpPr/>
            <p:nvPr/>
          </p:nvSpPr>
          <p:spPr>
            <a:xfrm>
              <a:off x="0" y="2917282"/>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7"/>
            <p:cNvSpPr txBox="1"/>
            <p:nvPr/>
          </p:nvSpPr>
          <p:spPr>
            <a:xfrm>
              <a:off x="0" y="2917282"/>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Managing Overcommitment</a:t>
              </a:r>
              <a:r>
                <a:rPr lang="en-US" sz="1500">
                  <a:solidFill>
                    <a:schemeClr val="dk1"/>
                  </a:solidFill>
                  <a:latin typeface="Corbel"/>
                  <a:ea typeface="Corbel"/>
                  <a:cs typeface="Corbel"/>
                  <a:sym typeface="Corbel"/>
                </a:rPr>
                <a:t>: Teams can see if too much work has been taken on and make decisions to adjust priorities or defer tasks before the sprint concludes.</a:t>
              </a:r>
              <a:endParaRPr/>
            </a:p>
          </p:txBody>
        </p:sp>
        <p:cxnSp>
          <p:nvCxnSpPr>
            <p:cNvPr id="431" name="Google Shape;431;p17"/>
            <p:cNvCxnSpPr/>
            <p:nvPr/>
          </p:nvCxnSpPr>
          <p:spPr>
            <a:xfrm>
              <a:off x="0" y="3646447"/>
              <a:ext cx="6492875" cy="0"/>
            </a:xfrm>
            <a:prstGeom prst="straightConnector1">
              <a:avLst/>
            </a:prstGeom>
            <a:solidFill>
              <a:srgbClr val="DCB33F"/>
            </a:solidFill>
            <a:ln cap="rnd" cmpd="sng" w="15875">
              <a:solidFill>
                <a:srgbClr val="DCB33F"/>
              </a:solidFill>
              <a:prstDash val="solid"/>
              <a:round/>
              <a:headEnd len="sm" w="sm" type="none"/>
              <a:tailEnd len="sm" w="sm" type="none"/>
            </a:ln>
          </p:spPr>
        </p:cxnSp>
        <p:sp>
          <p:nvSpPr>
            <p:cNvPr id="432" name="Google Shape;432;p17"/>
            <p:cNvSpPr/>
            <p:nvPr/>
          </p:nvSpPr>
          <p:spPr>
            <a:xfrm>
              <a:off x="0" y="3646447"/>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7"/>
            <p:cNvSpPr txBox="1"/>
            <p:nvPr/>
          </p:nvSpPr>
          <p:spPr>
            <a:xfrm>
              <a:off x="0" y="3646447"/>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rPr b="1" lang="en-US" sz="1500">
                  <a:solidFill>
                    <a:schemeClr val="dk1"/>
                  </a:solidFill>
                  <a:latin typeface="Corbel"/>
                  <a:ea typeface="Corbel"/>
                  <a:cs typeface="Corbel"/>
                  <a:sym typeface="Corbel"/>
                </a:rPr>
                <a:t>Team Collaboration</a:t>
              </a:r>
              <a:r>
                <a:rPr lang="en-US" sz="1500">
                  <a:solidFill>
                    <a:schemeClr val="dk1"/>
                  </a:solidFill>
                  <a:latin typeface="Corbel"/>
                  <a:ea typeface="Corbel"/>
                  <a:cs typeface="Corbel"/>
                  <a:sym typeface="Corbel"/>
                </a:rPr>
                <a:t>: Encourages discussions around ongoing issues or risks and enables the team to collaborate to ensure the sprint remains on track.</a:t>
              </a:r>
              <a:endParaRPr/>
            </a:p>
          </p:txBody>
        </p:sp>
        <p:cxnSp>
          <p:nvCxnSpPr>
            <p:cNvPr id="434" name="Google Shape;434;p17"/>
            <p:cNvCxnSpPr/>
            <p:nvPr/>
          </p:nvCxnSpPr>
          <p:spPr>
            <a:xfrm>
              <a:off x="0" y="4375611"/>
              <a:ext cx="6492875" cy="0"/>
            </a:xfrm>
            <a:prstGeom prst="straightConnector1">
              <a:avLst/>
            </a:prstGeom>
            <a:solidFill>
              <a:srgbClr val="E19C3D"/>
            </a:solidFill>
            <a:ln cap="rnd" cmpd="sng" w="15875">
              <a:solidFill>
                <a:srgbClr val="E19C3D"/>
              </a:solidFill>
              <a:prstDash val="solid"/>
              <a:round/>
              <a:headEnd len="sm" w="sm" type="none"/>
              <a:tailEnd len="sm" w="sm" type="none"/>
            </a:ln>
          </p:spPr>
        </p:cxnSp>
        <p:sp>
          <p:nvSpPr>
            <p:cNvPr id="435" name="Google Shape;435;p17"/>
            <p:cNvSpPr/>
            <p:nvPr/>
          </p:nvSpPr>
          <p:spPr>
            <a:xfrm>
              <a:off x="0" y="4375611"/>
              <a:ext cx="6492875" cy="7291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
            <p:cNvSpPr txBox="1"/>
            <p:nvPr/>
          </p:nvSpPr>
          <p:spPr>
            <a:xfrm>
              <a:off x="0" y="4375611"/>
              <a:ext cx="6492875" cy="729164"/>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Clr>
                  <a:schemeClr val="dk1"/>
                </a:buClr>
                <a:buSzPts val="1500"/>
                <a:buFont typeface="Corbel"/>
                <a:buNone/>
              </a:pPr>
              <a:r>
                <a:t/>
              </a:r>
              <a:endParaRPr sz="1500">
                <a:solidFill>
                  <a:schemeClr val="dk1"/>
                </a:solidFill>
                <a:latin typeface="Corbel"/>
                <a:ea typeface="Corbel"/>
                <a:cs typeface="Corbel"/>
                <a:sym typeface="Corbel"/>
              </a:endParaRPr>
            </a:p>
          </p:txBody>
        </p:sp>
      </p:grpSp>
      <p:sp>
        <p:nvSpPr>
          <p:cNvPr id="437" name="Google Shape;437;p17"/>
          <p:cNvSpPr txBox="1"/>
          <p:nvPr/>
        </p:nvSpPr>
        <p:spPr>
          <a:xfrm>
            <a:off x="5010742" y="294738"/>
            <a:ext cx="6692804"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orbel"/>
                <a:ea typeface="Corbel"/>
                <a:cs typeface="Corbel"/>
                <a:sym typeface="Corbel"/>
              </a:rPr>
              <a:t>How the Sprint Report is Helpful During a Sprint:</a:t>
            </a:r>
            <a:endParaRPr sz="2400">
              <a:solidFill>
                <a:schemeClr val="dk1"/>
              </a:solidFill>
              <a:latin typeface="Corbel"/>
              <a:ea typeface="Corbel"/>
              <a:cs typeface="Corbel"/>
              <a:sym typeface="Corbel"/>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38" name="Google Shape;438;p17"/>
          <p:cNvSpPr txBox="1"/>
          <p:nvPr/>
        </p:nvSpPr>
        <p:spPr>
          <a:xfrm>
            <a:off x="5090615" y="5448210"/>
            <a:ext cx="661293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By using the sprint report during the sprint, teams can continuously adjust their approach, improve task management, and ensure they are on track to meet the sprint goals, reducing surprises at the end.</a:t>
            </a:r>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3" name="Shape 443"/>
        <p:cNvGrpSpPr/>
        <p:nvPr/>
      </p:nvGrpSpPr>
      <p:grpSpPr>
        <a:xfrm>
          <a:off x="0" y="0"/>
          <a:ext cx="0" cy="0"/>
          <a:chOff x="0" y="0"/>
          <a:chExt cx="0" cy="0"/>
        </a:xfrm>
      </p:grpSpPr>
      <p:grpSp>
        <p:nvGrpSpPr>
          <p:cNvPr id="444" name="Google Shape;444;p18"/>
          <p:cNvGrpSpPr/>
          <p:nvPr/>
        </p:nvGrpSpPr>
        <p:grpSpPr>
          <a:xfrm>
            <a:off x="546100" y="-4763"/>
            <a:ext cx="5014912" cy="6862763"/>
            <a:chOff x="2928938" y="-4763"/>
            <a:chExt cx="5014912" cy="6862763"/>
          </a:xfrm>
        </p:grpSpPr>
        <p:sp>
          <p:nvSpPr>
            <p:cNvPr id="445" name="Google Shape;445;p1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6" name="Google Shape;446;p1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7" name="Google Shape;447;p1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8" name="Google Shape;448;p1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49" name="Google Shape;449;p1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50" name="Google Shape;450;p1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451" name="Google Shape;451;p1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id="452" name="Google Shape;452;p18"/>
          <p:cNvPicPr preferRelativeResize="0"/>
          <p:nvPr/>
        </p:nvPicPr>
        <p:blipFill rotWithShape="1">
          <a:blip r:embed="rId4">
            <a:alphaModFix/>
          </a:blip>
          <a:srcRect b="1" l="1071" r="22969" t="9091"/>
          <a:stretch/>
        </p:blipFill>
        <p:spPr>
          <a:xfrm>
            <a:off x="20" y="10"/>
            <a:ext cx="12191980" cy="6857990"/>
          </a:xfrm>
          <a:prstGeom prst="rect">
            <a:avLst/>
          </a:prstGeom>
          <a:noFill/>
          <a:ln>
            <a:noFill/>
          </a:ln>
        </p:spPr>
      </p:pic>
      <p:sp>
        <p:nvSpPr>
          <p:cNvPr id="453" name="Google Shape;453;p18"/>
          <p:cNvSpPr/>
          <p:nvPr/>
        </p:nvSpPr>
        <p:spPr>
          <a:xfrm>
            <a:off x="-16933" y="-16933"/>
            <a:ext cx="7340600" cy="6883400"/>
          </a:xfrm>
          <a:custGeom>
            <a:rect b="b" l="l" r="r" t="t"/>
            <a:pathLst>
              <a:path extrusionOk="0" h="6883400" w="7340600">
                <a:moveTo>
                  <a:pt x="5427133" y="8466"/>
                </a:moveTo>
                <a:lnTo>
                  <a:pt x="4783666" y="2573866"/>
                </a:lnTo>
                <a:lnTo>
                  <a:pt x="7340600" y="6874933"/>
                </a:lnTo>
                <a:lnTo>
                  <a:pt x="0" y="6883400"/>
                </a:lnTo>
                <a:lnTo>
                  <a:pt x="8466" y="0"/>
                </a:lnTo>
                <a:lnTo>
                  <a:pt x="5427133" y="8466"/>
                </a:lnTo>
                <a:close/>
              </a:path>
            </a:pathLst>
          </a:custGeom>
          <a:solidFill>
            <a:srgbClr val="0C0C0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54" name="Google Shape;454;p18"/>
          <p:cNvSpPr txBox="1"/>
          <p:nvPr>
            <p:ph type="title"/>
          </p:nvPr>
        </p:nvSpPr>
        <p:spPr>
          <a:xfrm>
            <a:off x="669662" y="536787"/>
            <a:ext cx="4080932" cy="331046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400"/>
              <a:buFont typeface="Corbel"/>
              <a:buNone/>
            </a:pPr>
            <a:r>
              <a:rPr lang="en-US" sz="5400">
                <a:solidFill>
                  <a:schemeClr val="lt1"/>
                </a:solidFill>
                <a:latin typeface="Corbel"/>
                <a:ea typeface="Corbel"/>
                <a:cs typeface="Corbel"/>
                <a:sym typeface="Corbel"/>
              </a:rPr>
              <a:t>Velocity Chart</a:t>
            </a:r>
            <a:endParaRPr/>
          </a:p>
        </p:txBody>
      </p:sp>
      <p:grpSp>
        <p:nvGrpSpPr>
          <p:cNvPr id="455" name="Google Shape;455;p18"/>
          <p:cNvGrpSpPr/>
          <p:nvPr/>
        </p:nvGrpSpPr>
        <p:grpSpPr>
          <a:xfrm>
            <a:off x="4864100" y="-4763"/>
            <a:ext cx="5014912" cy="6862763"/>
            <a:chOff x="2928938" y="-4763"/>
            <a:chExt cx="5014912" cy="6862763"/>
          </a:xfrm>
        </p:grpSpPr>
        <p:sp>
          <p:nvSpPr>
            <p:cNvPr id="456" name="Google Shape;456;p1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57" name="Google Shape;457;p1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58" name="Google Shape;458;p1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59" name="Google Shape;459;p1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0" name="Google Shape;460;p1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1" name="Google Shape;461;p1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5" name="Shape 465"/>
        <p:cNvGrpSpPr/>
        <p:nvPr/>
      </p:nvGrpSpPr>
      <p:grpSpPr>
        <a:xfrm>
          <a:off x="0" y="0"/>
          <a:ext cx="0" cy="0"/>
          <a:chOff x="0" y="0"/>
          <a:chExt cx="0" cy="0"/>
        </a:xfrm>
      </p:grpSpPr>
      <p:grpSp>
        <p:nvGrpSpPr>
          <p:cNvPr id="466" name="Google Shape;466;p19"/>
          <p:cNvGrpSpPr/>
          <p:nvPr/>
        </p:nvGrpSpPr>
        <p:grpSpPr>
          <a:xfrm>
            <a:off x="150812" y="0"/>
            <a:ext cx="2436813" cy="6858001"/>
            <a:chOff x="1320800" y="0"/>
            <a:chExt cx="2436813" cy="6858001"/>
          </a:xfrm>
        </p:grpSpPr>
        <p:sp>
          <p:nvSpPr>
            <p:cNvPr id="467" name="Google Shape;467;p19"/>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8" name="Google Shape;468;p19"/>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69" name="Google Shape;469;p19"/>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0" name="Google Shape;470;p19"/>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1" name="Google Shape;471;p19"/>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72" name="Google Shape;472;p19"/>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473" name="Google Shape;473;p19"/>
          <p:cNvSpPr txBox="1"/>
          <p:nvPr>
            <p:ph type="title"/>
          </p:nvPr>
        </p:nvSpPr>
        <p:spPr>
          <a:xfrm>
            <a:off x="4410329" y="-294321"/>
            <a:ext cx="3777553" cy="150433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orbel"/>
              <a:buNone/>
            </a:pPr>
            <a:r>
              <a:rPr lang="en-US" sz="4400">
                <a:solidFill>
                  <a:schemeClr val="dk1"/>
                </a:solidFill>
                <a:latin typeface="Corbel"/>
                <a:ea typeface="Corbel"/>
                <a:cs typeface="Corbel"/>
                <a:sym typeface="Corbel"/>
              </a:rPr>
              <a:t>Velocity Chart</a:t>
            </a:r>
            <a:endParaRPr/>
          </a:p>
        </p:txBody>
      </p:sp>
      <p:sp>
        <p:nvSpPr>
          <p:cNvPr id="474" name="Google Shape;474;p19"/>
          <p:cNvSpPr txBox="1"/>
          <p:nvPr/>
        </p:nvSpPr>
        <p:spPr>
          <a:xfrm>
            <a:off x="1427985" y="3643752"/>
            <a:ext cx="2850901"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The chart typically displays both the </a:t>
            </a:r>
            <a:r>
              <a:rPr b="1" lang="en-US" sz="1800">
                <a:solidFill>
                  <a:schemeClr val="dk1"/>
                </a:solidFill>
                <a:latin typeface="Corbel"/>
                <a:ea typeface="Corbel"/>
                <a:cs typeface="Corbel"/>
                <a:sym typeface="Corbel"/>
              </a:rPr>
              <a:t>committed</a:t>
            </a:r>
            <a:r>
              <a:rPr lang="en-US" sz="1800">
                <a:solidFill>
                  <a:schemeClr val="dk1"/>
                </a:solidFill>
                <a:latin typeface="Corbel"/>
                <a:ea typeface="Corbel"/>
                <a:cs typeface="Corbel"/>
                <a:sym typeface="Corbel"/>
              </a:rPr>
              <a:t> and </a:t>
            </a:r>
            <a:r>
              <a:rPr b="1" lang="en-US" sz="1800">
                <a:solidFill>
                  <a:schemeClr val="dk1"/>
                </a:solidFill>
                <a:latin typeface="Corbel"/>
                <a:ea typeface="Corbel"/>
                <a:cs typeface="Corbel"/>
                <a:sym typeface="Corbel"/>
              </a:rPr>
              <a:t>completed</a:t>
            </a:r>
            <a:r>
              <a:rPr lang="en-US" sz="1800">
                <a:solidFill>
                  <a:schemeClr val="dk1"/>
                </a:solidFill>
                <a:latin typeface="Corbel"/>
                <a:ea typeface="Corbel"/>
                <a:cs typeface="Corbel"/>
                <a:sym typeface="Corbel"/>
              </a:rPr>
              <a:t> story points over a series of sprints, allowing for easy comparison between the team's expectations and their actual performance.</a:t>
            </a:r>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nvGrpSpPr>
          <p:cNvPr id="475" name="Google Shape;475;p19"/>
          <p:cNvGrpSpPr/>
          <p:nvPr/>
        </p:nvGrpSpPr>
        <p:grpSpPr>
          <a:xfrm>
            <a:off x="1628011" y="910114"/>
            <a:ext cx="10563989" cy="5948866"/>
            <a:chOff x="1628011" y="910114"/>
            <a:chExt cx="10563989" cy="5948866"/>
          </a:xfrm>
        </p:grpSpPr>
        <p:sp>
          <p:nvSpPr>
            <p:cNvPr id="476" name="Google Shape;476;p19"/>
            <p:cNvSpPr txBox="1"/>
            <p:nvPr/>
          </p:nvSpPr>
          <p:spPr>
            <a:xfrm>
              <a:off x="1628011" y="910114"/>
              <a:ext cx="10413177" cy="312420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600">
                  <a:solidFill>
                    <a:schemeClr val="dk1"/>
                  </a:solidFill>
                  <a:latin typeface="Corbel"/>
                  <a:ea typeface="Corbel"/>
                  <a:cs typeface="Corbel"/>
                  <a:sym typeface="Corbel"/>
                </a:rPr>
                <a:t>A </a:t>
              </a:r>
              <a:r>
                <a:rPr b="1" lang="en-US" sz="1600">
                  <a:solidFill>
                    <a:schemeClr val="dk1"/>
                  </a:solidFill>
                  <a:latin typeface="Corbel"/>
                  <a:ea typeface="Corbel"/>
                  <a:cs typeface="Corbel"/>
                  <a:sym typeface="Corbel"/>
                </a:rPr>
                <a:t>Velocity Chart</a:t>
              </a:r>
              <a:r>
                <a:rPr lang="en-US" sz="1600">
                  <a:solidFill>
                    <a:schemeClr val="dk1"/>
                  </a:solidFill>
                  <a:latin typeface="Corbel"/>
                  <a:ea typeface="Corbel"/>
                  <a:cs typeface="Corbel"/>
                  <a:sym typeface="Corbel"/>
                </a:rPr>
                <a:t> tracks a team's work capacity across multiple sprints. It helps teams understand their past performance and predict how much work they can realistically complete in future sprints.</a:t>
              </a:r>
              <a:endParaRPr/>
            </a:p>
            <a:p>
              <a:pPr indent="0" lvl="0" marL="0" marR="0" rtl="0" algn="l">
                <a:lnSpc>
                  <a:spcPct val="90000"/>
                </a:lnSpc>
                <a:spcBef>
                  <a:spcPts val="920"/>
                </a:spcBef>
                <a:spcAft>
                  <a:spcPts val="0"/>
                </a:spcAft>
                <a:buNone/>
              </a:pPr>
              <a:r>
                <a:rPr b="1" i="1" lang="en-US" sz="1600">
                  <a:solidFill>
                    <a:schemeClr val="dk1"/>
                  </a:solidFill>
                  <a:latin typeface="Corbel"/>
                  <a:ea typeface="Corbel"/>
                  <a:cs typeface="Corbel"/>
                  <a:sym typeface="Corbel"/>
                </a:rPr>
                <a:t>Key Components of a Velocity Chart:</a:t>
              </a:r>
              <a:endParaRPr/>
            </a:p>
            <a:p>
              <a:pPr indent="-147320" lvl="0" marL="0" marR="0" rtl="0" algn="l">
                <a:lnSpc>
                  <a:spcPct val="90000"/>
                </a:lnSpc>
                <a:spcBef>
                  <a:spcPts val="920"/>
                </a:spcBef>
                <a:spcAft>
                  <a:spcPts val="0"/>
                </a:spcAft>
                <a:buClr>
                  <a:srgbClr val="1186C3"/>
                </a:buClr>
                <a:buSzPts val="2320"/>
                <a:buFont typeface="Arial"/>
                <a:buChar char="•"/>
              </a:pPr>
              <a:r>
                <a:rPr b="1" lang="en-US" sz="1600">
                  <a:solidFill>
                    <a:schemeClr val="dk1"/>
                  </a:solidFill>
                  <a:latin typeface="Corbel"/>
                  <a:ea typeface="Corbel"/>
                  <a:cs typeface="Corbel"/>
                  <a:sym typeface="Corbel"/>
                </a:rPr>
                <a:t>Completed Story Points</a:t>
              </a:r>
              <a:r>
                <a:rPr lang="en-US" sz="1600">
                  <a:solidFill>
                    <a:schemeClr val="dk1"/>
                  </a:solidFill>
                  <a:latin typeface="Corbel"/>
                  <a:ea typeface="Corbel"/>
                  <a:cs typeface="Corbel"/>
                  <a:sym typeface="Corbel"/>
                </a:rPr>
                <a:t>: This shows how many story points (or other units of work, like tasks or issues) the team actually completed in each sprint.</a:t>
              </a:r>
              <a:endParaRPr/>
            </a:p>
            <a:p>
              <a:pPr indent="-147320" lvl="0" marL="0" marR="0" rtl="0" algn="l">
                <a:lnSpc>
                  <a:spcPct val="90000"/>
                </a:lnSpc>
                <a:spcBef>
                  <a:spcPts val="920"/>
                </a:spcBef>
                <a:spcAft>
                  <a:spcPts val="0"/>
                </a:spcAft>
                <a:buClr>
                  <a:srgbClr val="1186C3"/>
                </a:buClr>
                <a:buSzPts val="2320"/>
                <a:buFont typeface="Arial"/>
                <a:buChar char="•"/>
              </a:pPr>
              <a:r>
                <a:rPr b="1" lang="en-US" sz="1600">
                  <a:solidFill>
                    <a:schemeClr val="dk1"/>
                  </a:solidFill>
                  <a:latin typeface="Corbel"/>
                  <a:ea typeface="Corbel"/>
                  <a:cs typeface="Corbel"/>
                  <a:sym typeface="Corbel"/>
                </a:rPr>
                <a:t>Committed Story Points</a:t>
              </a:r>
              <a:r>
                <a:rPr lang="en-US" sz="1600">
                  <a:solidFill>
                    <a:schemeClr val="dk1"/>
                  </a:solidFill>
                  <a:latin typeface="Corbel"/>
                  <a:ea typeface="Corbel"/>
                  <a:cs typeface="Corbel"/>
                  <a:sym typeface="Corbel"/>
                </a:rPr>
                <a:t>: This reflects how many story points the team initially committed to completing at the start of each sprint.</a:t>
              </a:r>
              <a:endParaRPr/>
            </a:p>
          </p:txBody>
        </p:sp>
        <p:pic>
          <p:nvPicPr>
            <p:cNvPr id="477" name="Google Shape;477;p19"/>
            <p:cNvPicPr preferRelativeResize="0"/>
            <p:nvPr/>
          </p:nvPicPr>
          <p:blipFill rotWithShape="1">
            <a:blip r:embed="rId3">
              <a:alphaModFix/>
            </a:blip>
            <a:srcRect b="0" l="0" r="0" t="0"/>
            <a:stretch/>
          </p:blipFill>
          <p:spPr>
            <a:xfrm>
              <a:off x="4176522" y="3084855"/>
              <a:ext cx="8015478" cy="3774125"/>
            </a:xfrm>
            <a:prstGeom prst="rect">
              <a:avLst/>
            </a:prstGeom>
            <a:noFill/>
            <a:ln cap="flat" cmpd="sng" w="12700">
              <a:solidFill>
                <a:schemeClr val="dk1"/>
              </a:solidFill>
              <a:prstDash val="solid"/>
              <a:round/>
              <a:headEnd len="sm" w="sm" type="none"/>
              <a:tailEnd len="sm" w="sm" type="none"/>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title"/>
          </p:nvPr>
        </p:nvSpPr>
        <p:spPr>
          <a:xfrm>
            <a:off x="1248833" y="13970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rPr lang="en-US"/>
              <a:t>Why Use Jira Reports?</a:t>
            </a:r>
            <a:endParaRPr/>
          </a:p>
        </p:txBody>
      </p:sp>
      <p:sp>
        <p:nvSpPr>
          <p:cNvPr id="173" name="Google Shape;173;p2"/>
          <p:cNvSpPr txBox="1"/>
          <p:nvPr/>
        </p:nvSpPr>
        <p:spPr>
          <a:xfrm>
            <a:off x="2756376" y="1491287"/>
            <a:ext cx="7638097" cy="440120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Reports in Jira provide a comprehensive view of a Scrum team's progress during a sprint.</a:t>
            </a:r>
            <a:endParaRPr/>
          </a:p>
          <a:p>
            <a:pPr indent="0" lvl="0" marL="0" marR="0" rtl="0" algn="l">
              <a:spcBef>
                <a:spcPts val="0"/>
              </a:spcBef>
              <a:spcAft>
                <a:spcPts val="0"/>
              </a:spcAft>
              <a:buNone/>
            </a:pPr>
            <a:r>
              <a:rPr b="0" i="0" lang="en-US" sz="2000" u="none" cap="none" strike="noStrike">
                <a:solidFill>
                  <a:schemeClr val="dk1"/>
                </a:solidFill>
                <a:latin typeface="Corbel"/>
                <a:ea typeface="Corbel"/>
                <a:cs typeface="Corbel"/>
                <a:sym typeface="Corbel"/>
              </a:rPr>
              <a:t> </a:t>
            </a:r>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orbel"/>
                <a:ea typeface="Corbel"/>
                <a:cs typeface="Corbel"/>
                <a:sym typeface="Corbel"/>
              </a:rPr>
              <a:t>These reports track the work completed, in progress, and not finished, offering insights into how well the team is meeting its sprint goals.</a:t>
            </a:r>
            <a:endParaRPr/>
          </a:p>
          <a:p>
            <a:pPr indent="0" lvl="0" marL="0" marR="0" rtl="0" algn="l">
              <a:spcBef>
                <a:spcPts val="0"/>
              </a:spcBef>
              <a:spcAft>
                <a:spcPts val="0"/>
              </a:spcAft>
              <a:buNone/>
            </a:pPr>
            <a:r>
              <a:t/>
            </a:r>
            <a:endParaRPr sz="2000">
              <a:solidFill>
                <a:schemeClr val="dk1"/>
              </a:solidFill>
              <a:latin typeface="Corbel"/>
              <a:ea typeface="Corbel"/>
              <a:cs typeface="Corbel"/>
              <a:sym typeface="Corbel"/>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orbel"/>
                <a:ea typeface="Corbel"/>
                <a:cs typeface="Corbel"/>
                <a:sym typeface="Corbel"/>
              </a:rPr>
              <a:t>They are valuable tools for both team members and stakeholders, as they offer transparency and help in identifying potential bottlenecks.</a:t>
            </a:r>
            <a:endParaRPr/>
          </a:p>
          <a:p>
            <a:pPr indent="-215900" lvl="0" marL="342900" marR="0" rtl="0" algn="l">
              <a:spcBef>
                <a:spcPts val="0"/>
              </a:spcBef>
              <a:spcAft>
                <a:spcPts val="0"/>
              </a:spcAft>
              <a:buClr>
                <a:schemeClr val="dk1"/>
              </a:buClr>
              <a:buSzPts val="2000"/>
              <a:buFont typeface="Noto Sans Symbols"/>
              <a:buNone/>
            </a:pPr>
            <a:r>
              <a:t/>
            </a:r>
            <a:endParaRPr sz="2000">
              <a:solidFill>
                <a:schemeClr val="dk1"/>
              </a:solidFill>
              <a:latin typeface="Corbel"/>
              <a:ea typeface="Corbel"/>
              <a:cs typeface="Corbel"/>
              <a:sym typeface="Corbel"/>
            </a:endParaRPr>
          </a:p>
          <a:p>
            <a:pPr indent="-342900" lvl="0" marL="342900" marR="0" rtl="0" algn="l">
              <a:spcBef>
                <a:spcPts val="0"/>
              </a:spcBef>
              <a:spcAft>
                <a:spcPts val="0"/>
              </a:spcAft>
              <a:buClr>
                <a:schemeClr val="dk1"/>
              </a:buClr>
              <a:buSzPts val="2000"/>
              <a:buFont typeface="Noto Sans Symbols"/>
              <a:buChar char="⮚"/>
            </a:pPr>
            <a:r>
              <a:rPr lang="en-US" sz="2000">
                <a:solidFill>
                  <a:schemeClr val="dk1"/>
                </a:solidFill>
                <a:latin typeface="Corbel"/>
                <a:ea typeface="Corbel"/>
                <a:cs typeface="Corbel"/>
                <a:sym typeface="Corbel"/>
              </a:rPr>
              <a:t>Overall, these reports help Scrum teams stay on track, improve sprint performance, and maintain transparency across the project lifecycle.</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5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5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5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500"/>
                                        <p:tgtEl>
                                          <p:spTgt spid="1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animEffect filter="fade" transition="in">
                                      <p:cBhvr>
                                        <p:cTn dur="500"/>
                                        <p:tgtEl>
                                          <p:spTgt spid="1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animEffect filter="fade" transition="in">
                                      <p:cBhvr>
                                        <p:cTn dur="500"/>
                                        <p:tgtEl>
                                          <p:spTgt spid="17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EAEA"/>
            </a:gs>
            <a:gs pos="100000">
              <a:srgbClr val="A3A5A6"/>
            </a:gs>
          </a:gsLst>
          <a:lin ang="5400000" scaled="0"/>
        </a:gradFill>
      </p:bgPr>
    </p:bg>
    <p:spTree>
      <p:nvGrpSpPr>
        <p:cNvPr id="481" name="Shape 481"/>
        <p:cNvGrpSpPr/>
        <p:nvPr/>
      </p:nvGrpSpPr>
      <p:grpSpPr>
        <a:xfrm>
          <a:off x="0" y="0"/>
          <a:ext cx="0" cy="0"/>
          <a:chOff x="0" y="0"/>
          <a:chExt cx="0" cy="0"/>
        </a:xfrm>
      </p:grpSpPr>
      <p:grpSp>
        <p:nvGrpSpPr>
          <p:cNvPr id="482" name="Google Shape;482;p20"/>
          <p:cNvGrpSpPr/>
          <p:nvPr/>
        </p:nvGrpSpPr>
        <p:grpSpPr>
          <a:xfrm>
            <a:off x="150812" y="0"/>
            <a:ext cx="2436813" cy="6858001"/>
            <a:chOff x="1320800" y="0"/>
            <a:chExt cx="2436813" cy="6858001"/>
          </a:xfrm>
        </p:grpSpPr>
        <p:sp>
          <p:nvSpPr>
            <p:cNvPr id="483" name="Google Shape;483;p2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84" name="Google Shape;484;p2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85" name="Google Shape;485;p2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86" name="Google Shape;486;p2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87" name="Google Shape;487;p2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88" name="Google Shape;488;p2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489" name="Google Shape;489;p20"/>
          <p:cNvSpPr/>
          <p:nvPr/>
        </p:nvSpPr>
        <p:spPr>
          <a:xfrm>
            <a:off x="0" y="0"/>
            <a:ext cx="12192000" cy="6858000"/>
          </a:xfrm>
          <a:prstGeom prst="rect">
            <a:avLst/>
          </a:prstGeom>
          <a:gradFill>
            <a:gsLst>
              <a:gs pos="0">
                <a:srgbClr val="E9EAEA"/>
              </a:gs>
              <a:gs pos="100000">
                <a:srgbClr val="A3A5A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490" name="Google Shape;490;p20"/>
          <p:cNvSpPr/>
          <p:nvPr/>
        </p:nvSpPr>
        <p:spPr>
          <a:xfrm flipH="1" rot="10800000">
            <a:off x="-1" y="-1"/>
            <a:ext cx="4403709"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a:gsLst>
              <a:gs pos="0">
                <a:srgbClr val="636363"/>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orbel"/>
              <a:ea typeface="Corbel"/>
              <a:cs typeface="Corbel"/>
              <a:sym typeface="Corbel"/>
            </a:endParaRPr>
          </a:p>
        </p:txBody>
      </p:sp>
      <p:sp>
        <p:nvSpPr>
          <p:cNvPr id="491" name="Google Shape;491;p20"/>
          <p:cNvSpPr txBox="1"/>
          <p:nvPr>
            <p:ph type="title"/>
          </p:nvPr>
        </p:nvSpPr>
        <p:spPr>
          <a:xfrm>
            <a:off x="295457" y="-1347787"/>
            <a:ext cx="3437971" cy="5105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4000"/>
              <a:buFont typeface="Corbel"/>
              <a:buNone/>
            </a:pPr>
            <a:r>
              <a:rPr lang="en-US">
                <a:solidFill>
                  <a:srgbClr val="FFFFFF"/>
                </a:solidFill>
                <a:latin typeface="Corbel"/>
                <a:ea typeface="Corbel"/>
                <a:cs typeface="Corbel"/>
                <a:sym typeface="Corbel"/>
              </a:rPr>
              <a:t>Velocity Chart, Continued</a:t>
            </a:r>
            <a:endParaRPr/>
          </a:p>
        </p:txBody>
      </p:sp>
      <p:grpSp>
        <p:nvGrpSpPr>
          <p:cNvPr id="492" name="Google Shape;492;p20"/>
          <p:cNvGrpSpPr/>
          <p:nvPr/>
        </p:nvGrpSpPr>
        <p:grpSpPr>
          <a:xfrm>
            <a:off x="3315292" y="0"/>
            <a:ext cx="2436813" cy="6858001"/>
            <a:chOff x="1320800" y="0"/>
            <a:chExt cx="2436813" cy="6858001"/>
          </a:xfrm>
        </p:grpSpPr>
        <p:sp>
          <p:nvSpPr>
            <p:cNvPr id="493" name="Google Shape;493;p2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94" name="Google Shape;494;p2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95" name="Google Shape;495;p2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96" name="Google Shape;496;p2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97" name="Google Shape;497;p2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498" name="Google Shape;498;p2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499" name="Google Shape;499;p20"/>
          <p:cNvSpPr txBox="1"/>
          <p:nvPr/>
        </p:nvSpPr>
        <p:spPr>
          <a:xfrm>
            <a:off x="241769" y="2251710"/>
            <a:ext cx="2986293"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Corbel"/>
                <a:ea typeface="Corbel"/>
                <a:cs typeface="Corbel"/>
                <a:sym typeface="Corbel"/>
              </a:rPr>
              <a:t>Overall, the velocity chart in Jira is a key tool for agile teams to optimize planning, improve predictability, and monitor their ongoing progress.</a:t>
            </a:r>
            <a:endParaRPr/>
          </a:p>
        </p:txBody>
      </p:sp>
      <p:grpSp>
        <p:nvGrpSpPr>
          <p:cNvPr id="500" name="Google Shape;500;p20"/>
          <p:cNvGrpSpPr/>
          <p:nvPr/>
        </p:nvGrpSpPr>
        <p:grpSpPr>
          <a:xfrm>
            <a:off x="4828118" y="699694"/>
            <a:ext cx="6856938" cy="5089033"/>
            <a:chOff x="-182032" y="13894"/>
            <a:chExt cx="6856938" cy="5089033"/>
          </a:xfrm>
        </p:grpSpPr>
        <p:sp>
          <p:nvSpPr>
            <p:cNvPr id="501" name="Google Shape;501;p20"/>
            <p:cNvSpPr/>
            <p:nvPr/>
          </p:nvSpPr>
          <p:spPr>
            <a:xfrm>
              <a:off x="-182032" y="13894"/>
              <a:ext cx="4999513" cy="918972"/>
            </a:xfrm>
            <a:prstGeom prst="roundRect">
              <a:avLst>
                <a:gd fmla="val 10000" name="adj"/>
              </a:avLst>
            </a:prstGeom>
            <a:solidFill>
              <a:schemeClr val="accent2"/>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0"/>
            <p:cNvSpPr txBox="1"/>
            <p:nvPr/>
          </p:nvSpPr>
          <p:spPr>
            <a:xfrm>
              <a:off x="-155116" y="40810"/>
              <a:ext cx="3900351" cy="86514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Corbel"/>
                <a:buNone/>
              </a:pPr>
              <a:r>
                <a:rPr b="1" lang="en-US" sz="2000">
                  <a:solidFill>
                    <a:schemeClr val="lt1"/>
                  </a:solidFill>
                  <a:latin typeface="Corbel"/>
                  <a:ea typeface="Corbel"/>
                  <a:cs typeface="Corbel"/>
                  <a:sym typeface="Corbel"/>
                </a:rPr>
                <a:t>How the Velocity Chart is Helpful:</a:t>
              </a:r>
              <a:endParaRPr sz="2000">
                <a:solidFill>
                  <a:schemeClr val="lt1"/>
                </a:solidFill>
                <a:latin typeface="Corbel"/>
                <a:ea typeface="Corbel"/>
                <a:cs typeface="Corbel"/>
                <a:sym typeface="Corbel"/>
              </a:endParaRPr>
            </a:p>
          </p:txBody>
        </p:sp>
        <p:sp>
          <p:nvSpPr>
            <p:cNvPr id="503" name="Google Shape;503;p20"/>
            <p:cNvSpPr/>
            <p:nvPr/>
          </p:nvSpPr>
          <p:spPr>
            <a:xfrm>
              <a:off x="-55592" y="1046607"/>
              <a:ext cx="5493315" cy="918972"/>
            </a:xfrm>
            <a:prstGeom prst="roundRect">
              <a:avLst>
                <a:gd fmla="val 10000" name="adj"/>
              </a:avLst>
            </a:prstGeom>
            <a:solidFill>
              <a:srgbClr val="E19D3C"/>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0"/>
            <p:cNvSpPr txBox="1"/>
            <p:nvPr/>
          </p:nvSpPr>
          <p:spPr>
            <a:xfrm>
              <a:off x="-28676" y="1073523"/>
              <a:ext cx="4372938" cy="865140"/>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orbel"/>
                <a:buNone/>
              </a:pPr>
              <a:r>
                <a:rPr b="1" lang="en-US" sz="1400">
                  <a:solidFill>
                    <a:schemeClr val="lt1"/>
                  </a:solidFill>
                  <a:latin typeface="Corbel"/>
                  <a:ea typeface="Corbel"/>
                  <a:cs typeface="Corbel"/>
                  <a:sym typeface="Corbel"/>
                </a:rPr>
                <a:t>Capacity Planning</a:t>
              </a:r>
              <a:r>
                <a:rPr lang="en-US" sz="1400">
                  <a:solidFill>
                    <a:schemeClr val="lt1"/>
                  </a:solidFill>
                  <a:latin typeface="Corbel"/>
                  <a:ea typeface="Corbel"/>
                  <a:cs typeface="Corbel"/>
                  <a:sym typeface="Corbel"/>
                </a:rPr>
                <a:t>: By reviewing past sprints, teams can estimate how much work they can commit to in upcoming sprints. If a team consistently completes 30 story points, that becomes a reliable benchmark for future sprints.</a:t>
              </a:r>
              <a:endParaRPr/>
            </a:p>
          </p:txBody>
        </p:sp>
        <p:sp>
          <p:nvSpPr>
            <p:cNvPr id="505" name="Google Shape;505;p20"/>
            <p:cNvSpPr/>
            <p:nvPr/>
          </p:nvSpPr>
          <p:spPr>
            <a:xfrm>
              <a:off x="276976" y="2093214"/>
              <a:ext cx="5574857" cy="918972"/>
            </a:xfrm>
            <a:prstGeom prst="roundRect">
              <a:avLst>
                <a:gd fmla="val 10000" name="adj"/>
              </a:avLst>
            </a:prstGeom>
            <a:solidFill>
              <a:srgbClr val="D54839"/>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0"/>
            <p:cNvSpPr txBox="1"/>
            <p:nvPr/>
          </p:nvSpPr>
          <p:spPr>
            <a:xfrm>
              <a:off x="303892" y="2120130"/>
              <a:ext cx="4438648" cy="865139"/>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Corbel"/>
                <a:buNone/>
              </a:pPr>
              <a:r>
                <a:rPr b="1" lang="en-US" sz="1400">
                  <a:solidFill>
                    <a:schemeClr val="lt1"/>
                  </a:solidFill>
                  <a:latin typeface="Corbel"/>
                  <a:ea typeface="Corbel"/>
                  <a:cs typeface="Corbel"/>
                  <a:sym typeface="Corbel"/>
                </a:rPr>
                <a:t>Progress Tracking</a:t>
              </a:r>
              <a:r>
                <a:rPr lang="en-US" sz="1400">
                  <a:solidFill>
                    <a:schemeClr val="lt1"/>
                  </a:solidFill>
                  <a:latin typeface="Corbel"/>
                  <a:ea typeface="Corbel"/>
                  <a:cs typeface="Corbel"/>
                  <a:sym typeface="Corbel"/>
                </a:rPr>
                <a:t>: The chart highlights trends, such as whether the team is improving, staying consistent, or struggling to complete work.</a:t>
              </a:r>
              <a:endParaRPr/>
            </a:p>
          </p:txBody>
        </p:sp>
        <p:sp>
          <p:nvSpPr>
            <p:cNvPr id="507" name="Google Shape;507;p20"/>
            <p:cNvSpPr/>
            <p:nvPr/>
          </p:nvSpPr>
          <p:spPr>
            <a:xfrm>
              <a:off x="559925" y="3139821"/>
              <a:ext cx="5755640" cy="918972"/>
            </a:xfrm>
            <a:prstGeom prst="roundRect">
              <a:avLst>
                <a:gd fmla="val 10000" name="adj"/>
              </a:avLst>
            </a:prstGeom>
            <a:solidFill>
              <a:srgbClr val="D64487"/>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txBox="1"/>
            <p:nvPr/>
          </p:nvSpPr>
          <p:spPr>
            <a:xfrm>
              <a:off x="586841" y="3166737"/>
              <a:ext cx="4584331" cy="865139"/>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350"/>
                <a:buFont typeface="Corbel"/>
                <a:buNone/>
              </a:pPr>
              <a:r>
                <a:rPr b="1" lang="en-US" sz="1350">
                  <a:solidFill>
                    <a:schemeClr val="lt1"/>
                  </a:solidFill>
                  <a:latin typeface="Corbel"/>
                  <a:ea typeface="Corbel"/>
                  <a:cs typeface="Corbel"/>
                  <a:sym typeface="Corbel"/>
                </a:rPr>
                <a:t>Improvement Identification</a:t>
              </a:r>
              <a:r>
                <a:rPr lang="en-US" sz="1350">
                  <a:solidFill>
                    <a:schemeClr val="lt1"/>
                  </a:solidFill>
                  <a:latin typeface="Corbel"/>
                  <a:ea typeface="Corbel"/>
                  <a:cs typeface="Corbel"/>
                  <a:sym typeface="Corbel"/>
                </a:rPr>
                <a:t>: If the team regularly completes less work than committed, it may indicate issues such as overcommitment, external blockers, or underestimation of effort. This allows teams to adjust their approach.</a:t>
              </a:r>
              <a:endParaRPr/>
            </a:p>
          </p:txBody>
        </p:sp>
        <p:sp>
          <p:nvSpPr>
            <p:cNvPr id="509" name="Google Shape;509;p20"/>
            <p:cNvSpPr/>
            <p:nvPr/>
          </p:nvSpPr>
          <p:spPr>
            <a:xfrm>
              <a:off x="947264" y="4183955"/>
              <a:ext cx="5727642" cy="918972"/>
            </a:xfrm>
            <a:prstGeom prst="roundRect">
              <a:avLst>
                <a:gd fmla="val 10000" name="adj"/>
              </a:avLst>
            </a:prstGeom>
            <a:solidFill>
              <a:srgbClr val="A465DF"/>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0"/>
            <p:cNvSpPr txBox="1"/>
            <p:nvPr/>
          </p:nvSpPr>
          <p:spPr>
            <a:xfrm>
              <a:off x="974180" y="4210871"/>
              <a:ext cx="4561770" cy="86514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Corbel"/>
                <a:buNone/>
              </a:pPr>
              <a:r>
                <a:rPr b="1" lang="en-US" sz="1600">
                  <a:solidFill>
                    <a:schemeClr val="lt1"/>
                  </a:solidFill>
                  <a:latin typeface="Corbel"/>
                  <a:ea typeface="Corbel"/>
                  <a:cs typeface="Corbel"/>
                  <a:sym typeface="Corbel"/>
                </a:rPr>
                <a:t>Stakeholder Communication</a:t>
              </a:r>
              <a:r>
                <a:rPr lang="en-US" sz="1600">
                  <a:solidFill>
                    <a:schemeClr val="lt1"/>
                  </a:solidFill>
                  <a:latin typeface="Corbel"/>
                  <a:ea typeface="Corbel"/>
                  <a:cs typeface="Corbel"/>
                  <a:sym typeface="Corbel"/>
                </a:rPr>
                <a:t>: The velocity chart helps stakeholders understand the team’s capacity and manage expectations for deliverables.</a:t>
              </a:r>
              <a:endParaRPr/>
            </a:p>
          </p:txBody>
        </p:sp>
        <p:sp>
          <p:nvSpPr>
            <p:cNvPr id="511" name="Google Shape;511;p20"/>
            <p:cNvSpPr/>
            <p:nvPr/>
          </p:nvSpPr>
          <p:spPr>
            <a:xfrm>
              <a:off x="4220149" y="671360"/>
              <a:ext cx="597331" cy="597331"/>
            </a:xfrm>
            <a:prstGeom prst="downArrow">
              <a:avLst>
                <a:gd fmla="val 55000" name="adj1"/>
                <a:gd fmla="val 45000" name="adj2"/>
              </a:avLst>
            </a:prstGeom>
            <a:solidFill>
              <a:srgbClr val="D7E9CF">
                <a:alpha val="89803"/>
              </a:srgbClr>
            </a:solidFill>
            <a:ln cap="rnd" cmpd="sng" w="15875">
              <a:solidFill>
                <a:srgbClr val="D7E9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txBox="1"/>
            <p:nvPr/>
          </p:nvSpPr>
          <p:spPr>
            <a:xfrm>
              <a:off x="4354548" y="671360"/>
              <a:ext cx="328533" cy="44949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sz="2700">
                <a:solidFill>
                  <a:schemeClr val="dk1"/>
                </a:solidFill>
                <a:latin typeface="Corbel"/>
                <a:ea typeface="Corbel"/>
                <a:cs typeface="Corbel"/>
                <a:sym typeface="Corbel"/>
              </a:endParaRPr>
            </a:p>
          </p:txBody>
        </p:sp>
        <p:sp>
          <p:nvSpPr>
            <p:cNvPr id="513" name="Google Shape;513;p20"/>
            <p:cNvSpPr/>
            <p:nvPr/>
          </p:nvSpPr>
          <p:spPr>
            <a:xfrm>
              <a:off x="4593489" y="1717967"/>
              <a:ext cx="597331" cy="597331"/>
            </a:xfrm>
            <a:prstGeom prst="downArrow">
              <a:avLst>
                <a:gd fmla="val 55000" name="adj1"/>
                <a:gd fmla="val 45000" name="adj2"/>
              </a:avLst>
            </a:prstGeom>
            <a:solidFill>
              <a:srgbClr val="F4DECD">
                <a:alpha val="89803"/>
              </a:srgbClr>
            </a:solidFill>
            <a:ln cap="rnd" cmpd="sng" w="15875">
              <a:solidFill>
                <a:srgbClr val="F4DE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txBox="1"/>
            <p:nvPr/>
          </p:nvSpPr>
          <p:spPr>
            <a:xfrm>
              <a:off x="4727888" y="1717967"/>
              <a:ext cx="328533" cy="44949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sz="2700">
                <a:solidFill>
                  <a:schemeClr val="dk1"/>
                </a:solidFill>
                <a:latin typeface="Corbel"/>
                <a:ea typeface="Corbel"/>
                <a:cs typeface="Corbel"/>
                <a:sym typeface="Corbel"/>
              </a:endParaRPr>
            </a:p>
          </p:txBody>
        </p:sp>
        <p:sp>
          <p:nvSpPr>
            <p:cNvPr id="515" name="Google Shape;515;p20"/>
            <p:cNvSpPr/>
            <p:nvPr/>
          </p:nvSpPr>
          <p:spPr>
            <a:xfrm>
              <a:off x="4966830" y="2749257"/>
              <a:ext cx="597331" cy="597331"/>
            </a:xfrm>
            <a:prstGeom prst="downArrow">
              <a:avLst>
                <a:gd fmla="val 55000" name="adj1"/>
                <a:gd fmla="val 45000" name="adj2"/>
              </a:avLst>
            </a:prstGeom>
            <a:solidFill>
              <a:srgbClr val="F0CECD">
                <a:alpha val="89803"/>
              </a:srgbClr>
            </a:solidFill>
            <a:ln cap="rnd" cmpd="sng" w="15875">
              <a:solidFill>
                <a:srgbClr val="F0CE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
            <p:cNvSpPr txBox="1"/>
            <p:nvPr/>
          </p:nvSpPr>
          <p:spPr>
            <a:xfrm>
              <a:off x="5101229" y="2749257"/>
              <a:ext cx="328533" cy="44949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sz="2700">
                <a:solidFill>
                  <a:schemeClr val="dk1"/>
                </a:solidFill>
                <a:latin typeface="Corbel"/>
                <a:ea typeface="Corbel"/>
                <a:cs typeface="Corbel"/>
                <a:sym typeface="Corbel"/>
              </a:endParaRPr>
            </a:p>
          </p:txBody>
        </p:sp>
        <p:sp>
          <p:nvSpPr>
            <p:cNvPr id="517" name="Google Shape;517;p20"/>
            <p:cNvSpPr/>
            <p:nvPr/>
          </p:nvSpPr>
          <p:spPr>
            <a:xfrm>
              <a:off x="5340170" y="3806075"/>
              <a:ext cx="597331" cy="597331"/>
            </a:xfrm>
            <a:prstGeom prst="downArrow">
              <a:avLst>
                <a:gd fmla="val 55000" name="adj1"/>
                <a:gd fmla="val 45000" name="adj2"/>
              </a:avLst>
            </a:prstGeom>
            <a:solidFill>
              <a:srgbClr val="EFCED9">
                <a:alpha val="89803"/>
              </a:srgbClr>
            </a:solidFill>
            <a:ln cap="rnd" cmpd="sng" w="15875">
              <a:solidFill>
                <a:srgbClr val="EFCED9">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0"/>
            <p:cNvSpPr txBox="1"/>
            <p:nvPr/>
          </p:nvSpPr>
          <p:spPr>
            <a:xfrm>
              <a:off x="5474569" y="3806075"/>
              <a:ext cx="328533" cy="449492"/>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orbel"/>
                <a:buNone/>
              </a:pPr>
              <a:r>
                <a:t/>
              </a:r>
              <a:endParaRPr sz="2700">
                <a:solidFill>
                  <a:schemeClr val="dk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99"/>
                                        </p:tgtEl>
                                        <p:attrNameLst>
                                          <p:attrName>style.visibility</p:attrName>
                                        </p:attrNameLst>
                                      </p:cBhvr>
                                      <p:to>
                                        <p:strVal val="visible"/>
                                      </p:to>
                                    </p:set>
                                    <p:anim calcmode="lin" valueType="num">
                                      <p:cBhvr additive="base">
                                        <p:cTn dur="500"/>
                                        <p:tgtEl>
                                          <p:spTgt spid="4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3" name="Shape 523"/>
        <p:cNvGrpSpPr/>
        <p:nvPr/>
      </p:nvGrpSpPr>
      <p:grpSpPr>
        <a:xfrm>
          <a:off x="0" y="0"/>
          <a:ext cx="0" cy="0"/>
          <a:chOff x="0" y="0"/>
          <a:chExt cx="0" cy="0"/>
        </a:xfrm>
      </p:grpSpPr>
      <p:grpSp>
        <p:nvGrpSpPr>
          <p:cNvPr id="524" name="Google Shape;524;p21"/>
          <p:cNvGrpSpPr/>
          <p:nvPr/>
        </p:nvGrpSpPr>
        <p:grpSpPr>
          <a:xfrm>
            <a:off x="546100" y="-4763"/>
            <a:ext cx="5014912" cy="6862763"/>
            <a:chOff x="2928938" y="-4763"/>
            <a:chExt cx="5014912" cy="6862763"/>
          </a:xfrm>
        </p:grpSpPr>
        <p:sp>
          <p:nvSpPr>
            <p:cNvPr id="525" name="Google Shape;525;p2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6" name="Google Shape;526;p2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7" name="Google Shape;527;p2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8" name="Google Shape;528;p2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29" name="Google Shape;529;p2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0" name="Google Shape;530;p2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FEFE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pic>
        <p:nvPicPr>
          <p:cNvPr id="531" name="Google Shape;531;p21"/>
          <p:cNvPicPr preferRelativeResize="0"/>
          <p:nvPr/>
        </p:nvPicPr>
        <p:blipFill rotWithShape="1">
          <a:blip r:embed="rId3">
            <a:alphaModFix amt="35000"/>
          </a:blip>
          <a:srcRect b="12975" l="0" r="0" t="1146"/>
          <a:stretch/>
        </p:blipFill>
        <p:spPr>
          <a:xfrm>
            <a:off x="20" y="10"/>
            <a:ext cx="12191980" cy="6857990"/>
          </a:xfrm>
          <a:prstGeom prst="rect">
            <a:avLst/>
          </a:prstGeom>
          <a:noFill/>
          <a:ln>
            <a:noFill/>
          </a:ln>
        </p:spPr>
      </p:pic>
      <p:sp>
        <p:nvSpPr>
          <p:cNvPr id="532" name="Google Shape;532;p21"/>
          <p:cNvSpPr txBox="1"/>
          <p:nvPr>
            <p:ph type="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chemeClr val="lt1"/>
              </a:buClr>
              <a:buSzPts val="6000"/>
              <a:buFont typeface="Corbel"/>
              <a:buNone/>
            </a:pPr>
            <a:r>
              <a:rPr lang="en-US" sz="6000">
                <a:solidFill>
                  <a:schemeClr val="lt1"/>
                </a:solidFill>
                <a:latin typeface="Corbel"/>
                <a:ea typeface="Corbel"/>
                <a:cs typeface="Corbel"/>
                <a:sym typeface="Corbel"/>
              </a:rPr>
              <a:t>Cumulative Flow Diagram</a:t>
            </a:r>
            <a:endParaRPr/>
          </a:p>
        </p:txBody>
      </p:sp>
      <p:grpSp>
        <p:nvGrpSpPr>
          <p:cNvPr id="533" name="Google Shape;533;p21"/>
          <p:cNvGrpSpPr/>
          <p:nvPr/>
        </p:nvGrpSpPr>
        <p:grpSpPr>
          <a:xfrm>
            <a:off x="546100" y="-4763"/>
            <a:ext cx="5014912" cy="6862763"/>
            <a:chOff x="2928938" y="-4763"/>
            <a:chExt cx="5014912" cy="6862763"/>
          </a:xfrm>
        </p:grpSpPr>
        <p:sp>
          <p:nvSpPr>
            <p:cNvPr id="534" name="Google Shape;534;p21"/>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rgbClr val="30ACE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5" name="Google Shape;535;p21"/>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6" name="Google Shape;536;p21"/>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7" name="Google Shape;537;p21"/>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8" name="Google Shape;538;p21"/>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539" name="Google Shape;539;p21"/>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3" name="Shape 543"/>
        <p:cNvGrpSpPr/>
        <p:nvPr/>
      </p:nvGrpSpPr>
      <p:grpSpPr>
        <a:xfrm>
          <a:off x="0" y="0"/>
          <a:ext cx="0" cy="0"/>
          <a:chOff x="0" y="0"/>
          <a:chExt cx="0" cy="0"/>
        </a:xfrm>
      </p:grpSpPr>
      <p:grpSp>
        <p:nvGrpSpPr>
          <p:cNvPr id="544" name="Google Shape;544;p22"/>
          <p:cNvGrpSpPr/>
          <p:nvPr/>
        </p:nvGrpSpPr>
        <p:grpSpPr>
          <a:xfrm>
            <a:off x="150812" y="0"/>
            <a:ext cx="2436813" cy="6858001"/>
            <a:chOff x="1320800" y="0"/>
            <a:chExt cx="2436813" cy="6858001"/>
          </a:xfrm>
        </p:grpSpPr>
        <p:sp>
          <p:nvSpPr>
            <p:cNvPr id="545" name="Google Shape;545;p22"/>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46" name="Google Shape;546;p22"/>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47" name="Google Shape;547;p22"/>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48" name="Google Shape;548;p22"/>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49" name="Google Shape;549;p22"/>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0" name="Google Shape;550;p22"/>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grpSp>
        <p:nvGrpSpPr>
          <p:cNvPr id="551" name="Google Shape;551;p22"/>
          <p:cNvGrpSpPr/>
          <p:nvPr/>
        </p:nvGrpSpPr>
        <p:grpSpPr>
          <a:xfrm>
            <a:off x="150812" y="0"/>
            <a:ext cx="2436813" cy="6858001"/>
            <a:chOff x="1320800" y="0"/>
            <a:chExt cx="2436813" cy="6858001"/>
          </a:xfrm>
        </p:grpSpPr>
        <p:sp>
          <p:nvSpPr>
            <p:cNvPr id="552" name="Google Shape;552;p22"/>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3" name="Google Shape;553;p22"/>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4" name="Google Shape;554;p22"/>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5" name="Google Shape;555;p22"/>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6" name="Google Shape;556;p22"/>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57" name="Google Shape;557;p22"/>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558" name="Google Shape;558;p22"/>
          <p:cNvSpPr txBox="1"/>
          <p:nvPr>
            <p:ph type="title"/>
          </p:nvPr>
        </p:nvSpPr>
        <p:spPr>
          <a:xfrm>
            <a:off x="1484312" y="685800"/>
            <a:ext cx="2812385" cy="175259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orbel"/>
              <a:buNone/>
            </a:pPr>
            <a:r>
              <a:rPr b="1" lang="en-US" sz="3200">
                <a:solidFill>
                  <a:schemeClr val="dk1"/>
                </a:solidFill>
                <a:latin typeface="Corbel"/>
                <a:ea typeface="Corbel"/>
                <a:cs typeface="Corbel"/>
                <a:sym typeface="Corbel"/>
              </a:rPr>
              <a:t>Cumulative Flow Diagram</a:t>
            </a:r>
            <a:endParaRPr sz="3200">
              <a:solidFill>
                <a:schemeClr val="dk1"/>
              </a:solidFill>
              <a:latin typeface="Corbel"/>
              <a:ea typeface="Corbel"/>
              <a:cs typeface="Corbel"/>
              <a:sym typeface="Corbel"/>
            </a:endParaRPr>
          </a:p>
        </p:txBody>
      </p:sp>
      <p:sp>
        <p:nvSpPr>
          <p:cNvPr id="559" name="Google Shape;559;p22"/>
          <p:cNvSpPr/>
          <p:nvPr/>
        </p:nvSpPr>
        <p:spPr>
          <a:xfrm>
            <a:off x="4621162" y="648931"/>
            <a:ext cx="6881862" cy="5231964"/>
          </a:xfrm>
          <a:prstGeom prst="roundRect">
            <a:avLst>
              <a:gd fmla="val 4834" name="adj"/>
            </a:avLst>
          </a:prstGeom>
          <a:solidFill>
            <a:schemeClr val="lt1"/>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pSp>
        <p:nvGrpSpPr>
          <p:cNvPr id="560" name="Google Shape;560;p22"/>
          <p:cNvGrpSpPr/>
          <p:nvPr/>
        </p:nvGrpSpPr>
        <p:grpSpPr>
          <a:xfrm>
            <a:off x="1293177" y="788670"/>
            <a:ext cx="10161905" cy="5304949"/>
            <a:chOff x="1293177" y="788670"/>
            <a:chExt cx="10161905" cy="5304949"/>
          </a:xfrm>
        </p:grpSpPr>
        <p:sp>
          <p:nvSpPr>
            <p:cNvPr id="561" name="Google Shape;561;p22"/>
            <p:cNvSpPr txBox="1"/>
            <p:nvPr/>
          </p:nvSpPr>
          <p:spPr>
            <a:xfrm>
              <a:off x="1293177" y="2174081"/>
              <a:ext cx="3289907" cy="3919538"/>
            </a:xfrm>
            <a:prstGeom prst="rect">
              <a:avLst/>
            </a:prstGeom>
            <a:noFill/>
            <a:ln>
              <a:noFill/>
            </a:ln>
          </p:spPr>
          <p:txBody>
            <a:bodyPr anchorCtr="0" anchor="ctr" bIns="45700" lIns="91425" spcFirstLastPara="1" rIns="91425" wrap="square" tIns="45700">
              <a:normAutofit fontScale="92500" lnSpcReduction="10000"/>
            </a:bodyPr>
            <a:lstStyle/>
            <a:p>
              <a:pPr indent="-153304" lvl="0" marL="0" marR="0" rtl="0" algn="l">
                <a:spcBef>
                  <a:spcPts val="0"/>
                </a:spcBef>
                <a:spcAft>
                  <a:spcPts val="0"/>
                </a:spcAft>
                <a:buClr>
                  <a:srgbClr val="1186C3"/>
                </a:buClr>
                <a:buSzPct val="145000"/>
                <a:buFont typeface="Arial"/>
                <a:buChar char="•"/>
              </a:pPr>
              <a:r>
                <a:rPr lang="en-US" sz="1800">
                  <a:solidFill>
                    <a:schemeClr val="dk1"/>
                  </a:solidFill>
                  <a:latin typeface="Corbel"/>
                  <a:ea typeface="Corbel"/>
                  <a:cs typeface="Corbel"/>
                  <a:sym typeface="Corbel"/>
                </a:rPr>
                <a:t>A Cumulative Flow Diagram tracks the progress of tasks through different workflow stages over time. It helps teams monitor the flow of work and identify bottlenecks, inefficiencies, or potential issues in the process.</a:t>
              </a:r>
              <a:endParaRPr/>
            </a:p>
            <a:p>
              <a:pPr indent="0" lvl="0" marL="0" marR="0" rtl="0" algn="l">
                <a:spcBef>
                  <a:spcPts val="933"/>
                </a:spcBef>
                <a:spcAft>
                  <a:spcPts val="0"/>
                </a:spcAft>
                <a:buClr>
                  <a:srgbClr val="1186C3"/>
                </a:buClr>
                <a:buSzPct val="145000"/>
                <a:buFont typeface="Arial"/>
                <a:buNone/>
              </a:pPr>
              <a:r>
                <a:t/>
              </a:r>
              <a:endParaRPr sz="1800">
                <a:solidFill>
                  <a:schemeClr val="dk1"/>
                </a:solidFill>
                <a:latin typeface="Corbel"/>
                <a:ea typeface="Corbel"/>
                <a:cs typeface="Corbel"/>
                <a:sym typeface="Corbel"/>
              </a:endParaRPr>
            </a:p>
            <a:p>
              <a:pPr indent="-153304" lvl="0" marL="0" marR="0" rtl="0" algn="l">
                <a:spcBef>
                  <a:spcPts val="933"/>
                </a:spcBef>
                <a:spcAft>
                  <a:spcPts val="0"/>
                </a:spcAft>
                <a:buClr>
                  <a:srgbClr val="1186C3"/>
                </a:buClr>
                <a:buSzPct val="145000"/>
                <a:buFont typeface="Arial"/>
                <a:buChar char="•"/>
              </a:pPr>
              <a:r>
                <a:rPr lang="en-US" sz="1800">
                  <a:solidFill>
                    <a:schemeClr val="dk1"/>
                  </a:solidFill>
                  <a:latin typeface="Corbel"/>
                  <a:ea typeface="Corbel"/>
                  <a:cs typeface="Corbel"/>
                  <a:sym typeface="Corbel"/>
                </a:rPr>
                <a:t>Overall, this report provides an at-a-glance overview of a team's work progress, helping ensure smooth, efficient workflow management by identifying areas that need attention.</a:t>
              </a:r>
              <a:endParaRPr/>
            </a:p>
            <a:p>
              <a:pPr indent="0" lvl="0" marL="0" marR="0" rtl="0" algn="l">
                <a:spcBef>
                  <a:spcPts val="933"/>
                </a:spcBef>
                <a:spcAft>
                  <a:spcPts val="0"/>
                </a:spcAft>
                <a:buClr>
                  <a:srgbClr val="1186C3"/>
                </a:buClr>
                <a:buSzPct val="145000"/>
                <a:buFont typeface="Arial"/>
                <a:buNone/>
              </a:pPr>
              <a:r>
                <a:t/>
              </a:r>
              <a:endParaRPr sz="1800">
                <a:solidFill>
                  <a:schemeClr val="dk1"/>
                </a:solidFill>
                <a:latin typeface="Corbel"/>
                <a:ea typeface="Corbel"/>
                <a:cs typeface="Corbel"/>
                <a:sym typeface="Corbel"/>
              </a:endParaRPr>
            </a:p>
          </p:txBody>
        </p:sp>
        <p:pic>
          <p:nvPicPr>
            <p:cNvPr id="562" name="Google Shape;562;p22"/>
            <p:cNvPicPr preferRelativeResize="0"/>
            <p:nvPr/>
          </p:nvPicPr>
          <p:blipFill rotWithShape="1">
            <a:blip r:embed="rId4">
              <a:alphaModFix/>
            </a:blip>
            <a:srcRect b="0" l="0" r="0" t="0"/>
            <a:stretch/>
          </p:blipFill>
          <p:spPr>
            <a:xfrm>
              <a:off x="4703394" y="788670"/>
              <a:ext cx="6751688" cy="5002530"/>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6" name="Shape 566"/>
        <p:cNvGrpSpPr/>
        <p:nvPr/>
      </p:nvGrpSpPr>
      <p:grpSpPr>
        <a:xfrm>
          <a:off x="0" y="0"/>
          <a:ext cx="0" cy="0"/>
          <a:chOff x="0" y="0"/>
          <a:chExt cx="0" cy="0"/>
        </a:xfrm>
      </p:grpSpPr>
      <p:grpSp>
        <p:nvGrpSpPr>
          <p:cNvPr id="567" name="Google Shape;567;p23"/>
          <p:cNvGrpSpPr/>
          <p:nvPr/>
        </p:nvGrpSpPr>
        <p:grpSpPr>
          <a:xfrm>
            <a:off x="150812" y="0"/>
            <a:ext cx="2436813" cy="6858001"/>
            <a:chOff x="1320800" y="0"/>
            <a:chExt cx="2436813" cy="6858001"/>
          </a:xfrm>
        </p:grpSpPr>
        <p:sp>
          <p:nvSpPr>
            <p:cNvPr id="568" name="Google Shape;568;p23"/>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69" name="Google Shape;569;p23"/>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70" name="Google Shape;570;p23"/>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71" name="Google Shape;571;p23"/>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72" name="Google Shape;572;p23"/>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73" name="Google Shape;573;p23"/>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574" name="Google Shape;574;p23"/>
          <p:cNvSpPr txBox="1"/>
          <p:nvPr>
            <p:ph type="title"/>
          </p:nvPr>
        </p:nvSpPr>
        <p:spPr>
          <a:xfrm>
            <a:off x="1460633" y="776594"/>
            <a:ext cx="3333495" cy="150433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orbel"/>
              <a:buNone/>
            </a:pPr>
            <a:r>
              <a:rPr b="1" lang="en-US" sz="2800">
                <a:solidFill>
                  <a:schemeClr val="dk1"/>
                </a:solidFill>
                <a:latin typeface="Corbel"/>
                <a:ea typeface="Corbel"/>
                <a:cs typeface="Corbel"/>
                <a:sym typeface="Corbel"/>
              </a:rPr>
              <a:t>Cumulative Flow Diagram, Continued</a:t>
            </a:r>
            <a:endParaRPr sz="2800">
              <a:solidFill>
                <a:schemeClr val="dk1"/>
              </a:solidFill>
              <a:latin typeface="Corbel"/>
              <a:ea typeface="Corbel"/>
              <a:cs typeface="Corbel"/>
              <a:sym typeface="Corbel"/>
            </a:endParaRPr>
          </a:p>
        </p:txBody>
      </p:sp>
      <p:pic>
        <p:nvPicPr>
          <p:cNvPr id="575" name="Google Shape;575;p23"/>
          <p:cNvPicPr preferRelativeResize="0"/>
          <p:nvPr/>
        </p:nvPicPr>
        <p:blipFill rotWithShape="1">
          <a:blip r:embed="rId4">
            <a:alphaModFix/>
          </a:blip>
          <a:srcRect b="0" l="0" r="0" t="0"/>
          <a:stretch/>
        </p:blipFill>
        <p:spPr>
          <a:xfrm>
            <a:off x="8234562" y="881327"/>
            <a:ext cx="908383" cy="914479"/>
          </a:xfrm>
          <a:prstGeom prst="rect">
            <a:avLst/>
          </a:prstGeom>
          <a:noFill/>
          <a:ln>
            <a:noFill/>
          </a:ln>
        </p:spPr>
      </p:pic>
      <p:grpSp>
        <p:nvGrpSpPr>
          <p:cNvPr id="576" name="Google Shape;576;p23"/>
          <p:cNvGrpSpPr/>
          <p:nvPr/>
        </p:nvGrpSpPr>
        <p:grpSpPr>
          <a:xfrm>
            <a:off x="1307177" y="685799"/>
            <a:ext cx="10194517" cy="5486402"/>
            <a:chOff x="1307177" y="685799"/>
            <a:chExt cx="10194517" cy="5486402"/>
          </a:xfrm>
        </p:grpSpPr>
        <p:grpSp>
          <p:nvGrpSpPr>
            <p:cNvPr id="577" name="Google Shape;577;p23"/>
            <p:cNvGrpSpPr/>
            <p:nvPr/>
          </p:nvGrpSpPr>
          <p:grpSpPr>
            <a:xfrm>
              <a:off x="1307177" y="685799"/>
              <a:ext cx="10194517" cy="5053050"/>
              <a:chOff x="1307177" y="685799"/>
              <a:chExt cx="10194517" cy="5053050"/>
            </a:xfrm>
          </p:grpSpPr>
          <p:pic>
            <p:nvPicPr>
              <p:cNvPr id="578" name="Google Shape;578;p23"/>
              <p:cNvPicPr preferRelativeResize="0"/>
              <p:nvPr/>
            </p:nvPicPr>
            <p:blipFill rotWithShape="1">
              <a:blip r:embed="rId5">
                <a:alphaModFix/>
              </a:blip>
              <a:srcRect b="0" l="0" r="0" t="0"/>
              <a:stretch/>
            </p:blipFill>
            <p:spPr>
              <a:xfrm>
                <a:off x="5263361" y="685799"/>
                <a:ext cx="6238333" cy="5053050"/>
              </a:xfrm>
              <a:prstGeom prst="roundRect">
                <a:avLst>
                  <a:gd fmla="val 4380" name="adj"/>
                </a:avLst>
              </a:prstGeom>
              <a:noFill/>
              <a:ln cap="flat" cmpd="sng" w="38100">
                <a:solidFill>
                  <a:schemeClr val="lt2"/>
                </a:solidFill>
                <a:prstDash val="solid"/>
                <a:round/>
                <a:headEnd len="sm" w="sm" type="none"/>
                <a:tailEnd len="sm" w="sm" type="none"/>
              </a:ln>
            </p:spPr>
          </p:pic>
          <p:grpSp>
            <p:nvGrpSpPr>
              <p:cNvPr id="579" name="Google Shape;579;p23"/>
              <p:cNvGrpSpPr/>
              <p:nvPr/>
            </p:nvGrpSpPr>
            <p:grpSpPr>
              <a:xfrm>
                <a:off x="1307177" y="2215318"/>
                <a:ext cx="3763963" cy="3350532"/>
                <a:chOff x="0" y="0"/>
                <a:chExt cx="3763963" cy="3350532"/>
              </a:xfrm>
            </p:grpSpPr>
            <p:cxnSp>
              <p:nvCxnSpPr>
                <p:cNvPr id="580" name="Google Shape;580;p23"/>
                <p:cNvCxnSpPr/>
                <p:nvPr/>
              </p:nvCxnSpPr>
              <p:spPr>
                <a:xfrm>
                  <a:off x="0" y="0"/>
                  <a:ext cx="3763963" cy="0"/>
                </a:xfrm>
                <a:prstGeom prst="straightConnector1">
                  <a:avLst/>
                </a:prstGeom>
                <a:gradFill>
                  <a:gsLst>
                    <a:gs pos="0">
                      <a:srgbClr val="E2A456"/>
                    </a:gs>
                    <a:gs pos="100000">
                      <a:srgbClr val="CF8C2C"/>
                    </a:gs>
                  </a:gsLst>
                  <a:path path="circle">
                    <a:fillToRect b="0%" l="0%" r="100%" t="100%"/>
                  </a:path>
                  <a:tileRect b="-100%" l="-100%" r="0%" t="0%"/>
                </a:gradFill>
                <a:ln cap="rnd" cmpd="sng" w="9525">
                  <a:solidFill>
                    <a:srgbClr val="E19D3C"/>
                  </a:solidFill>
                  <a:prstDash val="solid"/>
                  <a:round/>
                  <a:headEnd len="sm" w="sm" type="none"/>
                  <a:tailEnd len="sm" w="sm" type="none"/>
                </a:ln>
                <a:effectLst>
                  <a:reflection blurRad="0" dir="5400000" dist="12700" endA="0" endPos="32000" kx="0" rotWithShape="0" stA="26000" stPos="0" sy="-100000" ky="0"/>
                </a:effectLst>
              </p:spPr>
            </p:cxnSp>
            <p:sp>
              <p:nvSpPr>
                <p:cNvPr id="581" name="Google Shape;581;p23"/>
                <p:cNvSpPr/>
                <p:nvPr/>
              </p:nvSpPr>
              <p:spPr>
                <a:xfrm>
                  <a:off x="0" y="0"/>
                  <a:ext cx="3763963" cy="8376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3"/>
                <p:cNvSpPr txBox="1"/>
                <p:nvPr/>
              </p:nvSpPr>
              <p:spPr>
                <a:xfrm>
                  <a:off x="0" y="0"/>
                  <a:ext cx="3763963" cy="83763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orbel"/>
                    <a:buNone/>
                  </a:pPr>
                  <a:r>
                    <a:rPr b="1" i="1" lang="en-US" sz="1800">
                      <a:solidFill>
                        <a:schemeClr val="dk1"/>
                      </a:solidFill>
                      <a:latin typeface="Corbel"/>
                      <a:ea typeface="Corbel"/>
                      <a:cs typeface="Corbel"/>
                      <a:sym typeface="Corbel"/>
                    </a:rPr>
                    <a:t>Key Components of a Cumulative Flow Diagram:</a:t>
                  </a:r>
                  <a:endParaRPr sz="1800">
                    <a:solidFill>
                      <a:schemeClr val="dk1"/>
                    </a:solidFill>
                    <a:latin typeface="Corbel"/>
                    <a:ea typeface="Corbel"/>
                    <a:cs typeface="Corbel"/>
                    <a:sym typeface="Corbel"/>
                  </a:endParaRPr>
                </a:p>
              </p:txBody>
            </p:sp>
            <p:cxnSp>
              <p:nvCxnSpPr>
                <p:cNvPr id="583" name="Google Shape;583;p23"/>
                <p:cNvCxnSpPr/>
                <p:nvPr/>
              </p:nvCxnSpPr>
              <p:spPr>
                <a:xfrm>
                  <a:off x="0" y="837633"/>
                  <a:ext cx="3763963" cy="0"/>
                </a:xfrm>
                <a:prstGeom prst="straightConnector1">
                  <a:avLst/>
                </a:prstGeom>
                <a:gradFill>
                  <a:gsLst>
                    <a:gs pos="0">
                      <a:srgbClr val="E2A456"/>
                    </a:gs>
                    <a:gs pos="100000">
                      <a:srgbClr val="CF8C2C"/>
                    </a:gs>
                  </a:gsLst>
                  <a:path path="circle">
                    <a:fillToRect b="0%" l="0%" r="100%" t="100%"/>
                  </a:path>
                  <a:tileRect b="-100%" l="-100%" r="0%" t="0%"/>
                </a:gradFill>
                <a:ln cap="rnd" cmpd="sng" w="9525">
                  <a:solidFill>
                    <a:srgbClr val="E19D3C"/>
                  </a:solidFill>
                  <a:prstDash val="solid"/>
                  <a:round/>
                  <a:headEnd len="sm" w="sm" type="none"/>
                  <a:tailEnd len="sm" w="sm" type="none"/>
                </a:ln>
                <a:effectLst>
                  <a:reflection blurRad="0" dir="5400000" dist="12700" endA="0" endPos="32000" kx="0" rotWithShape="0" stA="26000" stPos="0" sy="-100000" ky="0"/>
                </a:effectLst>
              </p:spPr>
            </p:cxnSp>
            <p:sp>
              <p:nvSpPr>
                <p:cNvPr id="584" name="Google Shape;584;p23"/>
                <p:cNvSpPr/>
                <p:nvPr/>
              </p:nvSpPr>
              <p:spPr>
                <a:xfrm>
                  <a:off x="0" y="837633"/>
                  <a:ext cx="3763963" cy="8376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3"/>
                <p:cNvSpPr txBox="1"/>
                <p:nvPr/>
              </p:nvSpPr>
              <p:spPr>
                <a:xfrm>
                  <a:off x="0" y="837633"/>
                  <a:ext cx="3763963" cy="83763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lang="en-US" sz="1400">
                      <a:solidFill>
                        <a:schemeClr val="dk1"/>
                      </a:solidFill>
                      <a:latin typeface="Corbel"/>
                      <a:ea typeface="Corbel"/>
                      <a:cs typeface="Corbel"/>
                      <a:sym typeface="Corbel"/>
                    </a:rPr>
                    <a:t>Columns Represent Workflow Stages</a:t>
                  </a:r>
                  <a:r>
                    <a:rPr lang="en-US" sz="1400">
                      <a:solidFill>
                        <a:schemeClr val="dk1"/>
                      </a:solidFill>
                      <a:latin typeface="Corbel"/>
                      <a:ea typeface="Corbel"/>
                      <a:cs typeface="Corbel"/>
                      <a:sym typeface="Corbel"/>
                    </a:rPr>
                    <a:t>: The vertical axis represents various workflow stages (e.g., To Do, In Progress, Done). Each stage is depicted as a colored band.</a:t>
                  </a:r>
                  <a:endParaRPr/>
                </a:p>
              </p:txBody>
            </p:sp>
            <p:cxnSp>
              <p:nvCxnSpPr>
                <p:cNvPr id="586" name="Google Shape;586;p23"/>
                <p:cNvCxnSpPr/>
                <p:nvPr/>
              </p:nvCxnSpPr>
              <p:spPr>
                <a:xfrm>
                  <a:off x="0" y="1673222"/>
                  <a:ext cx="3763963" cy="0"/>
                </a:xfrm>
                <a:prstGeom prst="straightConnector1">
                  <a:avLst/>
                </a:prstGeom>
                <a:gradFill>
                  <a:gsLst>
                    <a:gs pos="0">
                      <a:srgbClr val="E2A456"/>
                    </a:gs>
                    <a:gs pos="100000">
                      <a:srgbClr val="CF8C2C"/>
                    </a:gs>
                  </a:gsLst>
                  <a:path path="circle">
                    <a:fillToRect b="0%" l="0%" r="100%" t="100%"/>
                  </a:path>
                  <a:tileRect b="-100%" l="-100%" r="0%" t="0%"/>
                </a:gradFill>
                <a:ln cap="rnd" cmpd="sng" w="9525">
                  <a:solidFill>
                    <a:srgbClr val="E19D3C"/>
                  </a:solidFill>
                  <a:prstDash val="solid"/>
                  <a:round/>
                  <a:headEnd len="sm" w="sm" type="none"/>
                  <a:tailEnd len="sm" w="sm" type="none"/>
                </a:ln>
                <a:effectLst>
                  <a:reflection blurRad="0" dir="5400000" dist="12700" endA="0" endPos="32000" kx="0" rotWithShape="0" stA="26000" stPos="0" sy="-100000" ky="0"/>
                </a:effectLst>
              </p:spPr>
            </p:cxnSp>
            <p:sp>
              <p:nvSpPr>
                <p:cNvPr id="587" name="Google Shape;587;p23"/>
                <p:cNvSpPr/>
                <p:nvPr/>
              </p:nvSpPr>
              <p:spPr>
                <a:xfrm>
                  <a:off x="0" y="1675266"/>
                  <a:ext cx="3763963" cy="8376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3"/>
                <p:cNvSpPr txBox="1"/>
                <p:nvPr/>
              </p:nvSpPr>
              <p:spPr>
                <a:xfrm>
                  <a:off x="0" y="1675266"/>
                  <a:ext cx="3763963" cy="83763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lang="en-US" sz="1400">
                      <a:solidFill>
                        <a:schemeClr val="dk1"/>
                      </a:solidFill>
                      <a:latin typeface="Corbel"/>
                      <a:ea typeface="Corbel"/>
                      <a:cs typeface="Corbel"/>
                      <a:sym typeface="Corbel"/>
                    </a:rPr>
                    <a:t>Work Items Over Time</a:t>
                  </a:r>
                  <a:r>
                    <a:rPr lang="en-US" sz="1400">
                      <a:solidFill>
                        <a:schemeClr val="dk1"/>
                      </a:solidFill>
                      <a:latin typeface="Corbel"/>
                      <a:ea typeface="Corbel"/>
                      <a:cs typeface="Corbel"/>
                      <a:sym typeface="Corbel"/>
                    </a:rPr>
                    <a:t>: The horizontal axis shows time, and the diagram depicts how many work items (stories, tasks, issues) are in each stage at any given moment.</a:t>
                  </a:r>
                  <a:endParaRPr/>
                </a:p>
              </p:txBody>
            </p:sp>
            <p:cxnSp>
              <p:nvCxnSpPr>
                <p:cNvPr id="589" name="Google Shape;589;p23"/>
                <p:cNvCxnSpPr/>
                <p:nvPr/>
              </p:nvCxnSpPr>
              <p:spPr>
                <a:xfrm>
                  <a:off x="0" y="2512899"/>
                  <a:ext cx="3763963" cy="0"/>
                </a:xfrm>
                <a:prstGeom prst="straightConnector1">
                  <a:avLst/>
                </a:prstGeom>
                <a:gradFill>
                  <a:gsLst>
                    <a:gs pos="0">
                      <a:srgbClr val="E2A456"/>
                    </a:gs>
                    <a:gs pos="100000">
                      <a:srgbClr val="CF8C2C"/>
                    </a:gs>
                  </a:gsLst>
                  <a:path path="circle">
                    <a:fillToRect b="0%" l="0%" r="100%" t="100%"/>
                  </a:path>
                  <a:tileRect b="-100%" l="-100%" r="0%" t="0%"/>
                </a:gradFill>
                <a:ln cap="rnd" cmpd="sng" w="9525">
                  <a:solidFill>
                    <a:srgbClr val="E19D3C"/>
                  </a:solidFill>
                  <a:prstDash val="solid"/>
                  <a:round/>
                  <a:headEnd len="sm" w="sm" type="none"/>
                  <a:tailEnd len="sm" w="sm" type="none"/>
                </a:ln>
                <a:effectLst>
                  <a:reflection blurRad="0" dir="5400000" dist="12700" endA="0" endPos="32000" kx="0" rotWithShape="0" stA="26000" stPos="0" sy="-100000" ky="0"/>
                </a:effectLst>
              </p:spPr>
            </p:cxnSp>
            <p:sp>
              <p:nvSpPr>
                <p:cNvPr id="590" name="Google Shape;590;p23"/>
                <p:cNvSpPr/>
                <p:nvPr/>
              </p:nvSpPr>
              <p:spPr>
                <a:xfrm>
                  <a:off x="0" y="2512899"/>
                  <a:ext cx="3763963" cy="83763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3"/>
                <p:cNvSpPr txBox="1"/>
                <p:nvPr/>
              </p:nvSpPr>
              <p:spPr>
                <a:xfrm>
                  <a:off x="0" y="2512899"/>
                  <a:ext cx="3763963" cy="837633"/>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chemeClr val="dk1"/>
                    </a:buClr>
                    <a:buSzPts val="1400"/>
                    <a:buFont typeface="Corbel"/>
                    <a:buNone/>
                  </a:pPr>
                  <a:r>
                    <a:rPr b="1" lang="en-US" sz="1400">
                      <a:solidFill>
                        <a:schemeClr val="dk1"/>
                      </a:solidFill>
                      <a:latin typeface="Corbel"/>
                      <a:ea typeface="Corbel"/>
                      <a:cs typeface="Corbel"/>
                      <a:sym typeface="Corbel"/>
                    </a:rPr>
                    <a:t>Cumulative Work</a:t>
                  </a:r>
                  <a:r>
                    <a:rPr lang="en-US" sz="1400">
                      <a:solidFill>
                        <a:schemeClr val="dk1"/>
                      </a:solidFill>
                      <a:latin typeface="Corbel"/>
                      <a:ea typeface="Corbel"/>
                      <a:cs typeface="Corbel"/>
                      <a:sym typeface="Corbel"/>
                    </a:rPr>
                    <a:t>: As work progresses, the bands grow, representing the accumulation of completed tasks or tasks that have moved to later stages.</a:t>
                  </a:r>
                  <a:endParaRPr/>
                </a:p>
              </p:txBody>
            </p:sp>
          </p:grpSp>
        </p:grpSp>
        <p:sp>
          <p:nvSpPr>
            <p:cNvPr id="592" name="Google Shape;592;p23"/>
            <p:cNvSpPr txBox="1"/>
            <p:nvPr/>
          </p:nvSpPr>
          <p:spPr>
            <a:xfrm>
              <a:off x="5909334" y="5802869"/>
              <a:ext cx="55588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You can also click </a:t>
              </a:r>
              <a:r>
                <a:rPr b="1" lang="en-US" sz="1800">
                  <a:solidFill>
                    <a:schemeClr val="dk1"/>
                  </a:solidFill>
                  <a:latin typeface="Corbel"/>
                  <a:ea typeface="Corbel"/>
                  <a:cs typeface="Corbel"/>
                  <a:sym typeface="Corbel"/>
                </a:rPr>
                <a:t>Refine Report </a:t>
              </a:r>
              <a:r>
                <a:rPr lang="en-US" sz="1800">
                  <a:solidFill>
                    <a:schemeClr val="dk1"/>
                  </a:solidFill>
                  <a:latin typeface="Corbel"/>
                  <a:ea typeface="Corbel"/>
                  <a:cs typeface="Corbel"/>
                  <a:sym typeface="Corbel"/>
                </a:rPr>
                <a:t>to access filter options.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6" name="Shape 596"/>
        <p:cNvGrpSpPr/>
        <p:nvPr/>
      </p:nvGrpSpPr>
      <p:grpSpPr>
        <a:xfrm>
          <a:off x="0" y="0"/>
          <a:ext cx="0" cy="0"/>
          <a:chOff x="0" y="0"/>
          <a:chExt cx="0" cy="0"/>
        </a:xfrm>
      </p:grpSpPr>
      <p:grpSp>
        <p:nvGrpSpPr>
          <p:cNvPr id="597" name="Google Shape;597;p24"/>
          <p:cNvGrpSpPr/>
          <p:nvPr/>
        </p:nvGrpSpPr>
        <p:grpSpPr>
          <a:xfrm>
            <a:off x="150812" y="0"/>
            <a:ext cx="2436813" cy="6858001"/>
            <a:chOff x="1320800" y="0"/>
            <a:chExt cx="2436813" cy="6858001"/>
          </a:xfrm>
        </p:grpSpPr>
        <p:sp>
          <p:nvSpPr>
            <p:cNvPr id="598" name="Google Shape;598;p24"/>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599" name="Google Shape;599;p24"/>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600" name="Google Shape;600;p24"/>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601" name="Google Shape;601;p24"/>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602" name="Google Shape;602;p24"/>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603" name="Google Shape;603;p24"/>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604" name="Google Shape;604;p24"/>
          <p:cNvSpPr txBox="1"/>
          <p:nvPr>
            <p:ph type="title"/>
          </p:nvPr>
        </p:nvSpPr>
        <p:spPr>
          <a:xfrm>
            <a:off x="1885951" y="0"/>
            <a:ext cx="9742318" cy="13849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b="1" lang="en-US">
                <a:solidFill>
                  <a:schemeClr val="dk1"/>
                </a:solidFill>
                <a:latin typeface="Corbel"/>
                <a:ea typeface="Corbel"/>
                <a:cs typeface="Corbel"/>
                <a:sym typeface="Corbel"/>
              </a:rPr>
              <a:t>Cumulative Flow Diagram, Continued</a:t>
            </a:r>
            <a:endParaRPr>
              <a:solidFill>
                <a:schemeClr val="dk1"/>
              </a:solidFill>
              <a:latin typeface="Corbel"/>
              <a:ea typeface="Corbel"/>
              <a:cs typeface="Corbel"/>
              <a:sym typeface="Corbel"/>
            </a:endParaRPr>
          </a:p>
        </p:txBody>
      </p:sp>
      <p:grpSp>
        <p:nvGrpSpPr>
          <p:cNvPr id="605" name="Google Shape;605;p24"/>
          <p:cNvGrpSpPr/>
          <p:nvPr/>
        </p:nvGrpSpPr>
        <p:grpSpPr>
          <a:xfrm>
            <a:off x="1174169" y="2171662"/>
            <a:ext cx="10755521" cy="3294318"/>
            <a:chOff x="8627" y="308572"/>
            <a:chExt cx="10755521" cy="3294318"/>
          </a:xfrm>
        </p:grpSpPr>
        <p:sp>
          <p:nvSpPr>
            <p:cNvPr id="606" name="Google Shape;606;p24"/>
            <p:cNvSpPr/>
            <p:nvPr/>
          </p:nvSpPr>
          <p:spPr>
            <a:xfrm>
              <a:off x="18994" y="308572"/>
              <a:ext cx="1173381" cy="1141327"/>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a:off x="356868" y="613844"/>
              <a:ext cx="525623" cy="52562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1242637" y="624762"/>
              <a:ext cx="2136154" cy="9062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4"/>
            <p:cNvSpPr txBox="1"/>
            <p:nvPr/>
          </p:nvSpPr>
          <p:spPr>
            <a:xfrm>
              <a:off x="1242637" y="624762"/>
              <a:ext cx="2136154" cy="906247"/>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600"/>
                <a:buFont typeface="Corbel"/>
                <a:buNone/>
              </a:pPr>
              <a:r>
                <a:rPr b="1" lang="en-US" sz="1600">
                  <a:solidFill>
                    <a:schemeClr val="dk1"/>
                  </a:solidFill>
                  <a:latin typeface="Corbel"/>
                  <a:ea typeface="Corbel"/>
                  <a:cs typeface="Corbel"/>
                  <a:sym typeface="Corbel"/>
                </a:rPr>
                <a:t>Flow Stability</a:t>
              </a:r>
              <a:r>
                <a:rPr lang="en-US" sz="1600">
                  <a:solidFill>
                    <a:schemeClr val="dk1"/>
                  </a:solidFill>
                  <a:latin typeface="Corbel"/>
                  <a:ea typeface="Corbel"/>
                  <a:cs typeface="Corbel"/>
                  <a:sym typeface="Corbel"/>
                </a:rPr>
                <a:t>: The CFD shows how consistently work is moving through the process. Ideally, the bands should be parallel to each other, indicating a steady flow of work through each stage.</a:t>
              </a:r>
              <a:endParaRPr/>
            </a:p>
            <a:p>
              <a:pPr indent="0" lvl="0" marL="0" marR="0" rtl="0" algn="l">
                <a:lnSpc>
                  <a:spcPct val="90000"/>
                </a:lnSpc>
                <a:spcBef>
                  <a:spcPts val="560"/>
                </a:spcBef>
                <a:spcAft>
                  <a:spcPts val="0"/>
                </a:spcAft>
                <a:buClr>
                  <a:schemeClr val="dk1"/>
                </a:buClr>
                <a:buSzPts val="1600"/>
                <a:buFont typeface="Corbel"/>
                <a:buNone/>
              </a:pPr>
              <a:r>
                <a:t/>
              </a:r>
              <a:endParaRPr sz="1600">
                <a:solidFill>
                  <a:schemeClr val="dk1"/>
                </a:solidFill>
                <a:latin typeface="Corbel"/>
                <a:ea typeface="Corbel"/>
                <a:cs typeface="Corbel"/>
                <a:sym typeface="Corbel"/>
              </a:endParaRPr>
            </a:p>
          </p:txBody>
        </p:sp>
        <p:sp>
          <p:nvSpPr>
            <p:cNvPr id="610" name="Google Shape;610;p24"/>
            <p:cNvSpPr/>
            <p:nvPr/>
          </p:nvSpPr>
          <p:spPr>
            <a:xfrm>
              <a:off x="3688722" y="468810"/>
              <a:ext cx="1241739" cy="1195294"/>
            </a:xfrm>
            <a:prstGeom prst="ellipse">
              <a:avLst/>
            </a:prstGeom>
            <a:solidFill>
              <a:srgbClr val="E19D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4"/>
            <p:cNvSpPr/>
            <p:nvPr/>
          </p:nvSpPr>
          <p:spPr>
            <a:xfrm>
              <a:off x="3977951" y="742950"/>
              <a:ext cx="719241" cy="66987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p:nvPr/>
          </p:nvSpPr>
          <p:spPr>
            <a:xfrm>
              <a:off x="5019189" y="451270"/>
              <a:ext cx="2136154" cy="9062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txBox="1"/>
            <p:nvPr/>
          </p:nvSpPr>
          <p:spPr>
            <a:xfrm>
              <a:off x="5019189" y="451270"/>
              <a:ext cx="2136154" cy="906247"/>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600"/>
                <a:buFont typeface="Corbel"/>
                <a:buNone/>
              </a:pPr>
              <a:r>
                <a:rPr b="1" lang="en-US" sz="1600">
                  <a:solidFill>
                    <a:schemeClr val="dk1"/>
                  </a:solidFill>
                  <a:latin typeface="Corbel"/>
                  <a:ea typeface="Corbel"/>
                  <a:cs typeface="Corbel"/>
                  <a:sym typeface="Corbel"/>
                </a:rPr>
                <a:t>Identifying Bottlenecks</a:t>
              </a:r>
              <a:r>
                <a:rPr lang="en-US" sz="1600">
                  <a:solidFill>
                    <a:schemeClr val="dk1"/>
                  </a:solidFill>
                  <a:latin typeface="Corbel"/>
                  <a:ea typeface="Corbel"/>
                  <a:cs typeface="Corbel"/>
                  <a:sym typeface="Corbel"/>
                </a:rPr>
                <a:t>: A sudden widening of a particular band (e.g., "In Progress" or "Review") indicates a bottleneck, meaning too much work is piling up in that stage without progressing.</a:t>
              </a:r>
              <a:endParaRPr/>
            </a:p>
          </p:txBody>
        </p:sp>
        <p:sp>
          <p:nvSpPr>
            <p:cNvPr id="614" name="Google Shape;614;p24"/>
            <p:cNvSpPr/>
            <p:nvPr/>
          </p:nvSpPr>
          <p:spPr>
            <a:xfrm>
              <a:off x="7527551" y="624762"/>
              <a:ext cx="906247" cy="906247"/>
            </a:xfrm>
            <a:prstGeom prst="ellipse">
              <a:avLst/>
            </a:prstGeom>
            <a:solidFill>
              <a:srgbClr val="D548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
            <p:cNvSpPr/>
            <p:nvPr/>
          </p:nvSpPr>
          <p:spPr>
            <a:xfrm>
              <a:off x="7717863" y="815074"/>
              <a:ext cx="525623" cy="52562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4"/>
            <p:cNvSpPr/>
            <p:nvPr/>
          </p:nvSpPr>
          <p:spPr>
            <a:xfrm>
              <a:off x="8627994" y="624762"/>
              <a:ext cx="2136154" cy="9062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txBox="1"/>
            <p:nvPr/>
          </p:nvSpPr>
          <p:spPr>
            <a:xfrm>
              <a:off x="8627994" y="624762"/>
              <a:ext cx="2136154" cy="906247"/>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600"/>
                <a:buFont typeface="Corbel"/>
                <a:buNone/>
              </a:pPr>
              <a:r>
                <a:rPr b="1" lang="en-US" sz="1600">
                  <a:solidFill>
                    <a:schemeClr val="dk1"/>
                  </a:solidFill>
                  <a:latin typeface="Corbel"/>
                  <a:ea typeface="Corbel"/>
                  <a:cs typeface="Corbel"/>
                  <a:sym typeface="Corbel"/>
                </a:rPr>
                <a:t>Monitoring Work in Progress (WIP)</a:t>
              </a:r>
              <a:r>
                <a:rPr lang="en-US" sz="1600">
                  <a:solidFill>
                    <a:schemeClr val="dk1"/>
                  </a:solidFill>
                  <a:latin typeface="Corbel"/>
                  <a:ea typeface="Corbel"/>
                  <a:cs typeface="Corbel"/>
                  <a:sym typeface="Corbel"/>
                </a:rPr>
                <a:t>: Teams can track how much work is in each stage and ensure they are not exceeding WIP limits.</a:t>
              </a:r>
              <a:endParaRPr/>
            </a:p>
          </p:txBody>
        </p:sp>
        <p:sp>
          <p:nvSpPr>
            <p:cNvPr id="618" name="Google Shape;618;p24"/>
            <p:cNvSpPr/>
            <p:nvPr/>
          </p:nvSpPr>
          <p:spPr>
            <a:xfrm>
              <a:off x="8627" y="2386073"/>
              <a:ext cx="1176970" cy="1157223"/>
            </a:xfrm>
            <a:prstGeom prst="ellipse">
              <a:avLst/>
            </a:prstGeom>
            <a:solidFill>
              <a:srgbClr val="D64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334300" y="2701873"/>
              <a:ext cx="525623" cy="525623"/>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
            <p:cNvSpPr/>
            <p:nvPr/>
          </p:nvSpPr>
          <p:spPr>
            <a:xfrm>
              <a:off x="1244431" y="2511561"/>
              <a:ext cx="2136154" cy="9062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4"/>
            <p:cNvSpPr txBox="1"/>
            <p:nvPr/>
          </p:nvSpPr>
          <p:spPr>
            <a:xfrm>
              <a:off x="1244431" y="2511561"/>
              <a:ext cx="2136154" cy="906247"/>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600"/>
                <a:buFont typeface="Corbel"/>
                <a:buNone/>
              </a:pPr>
              <a:r>
                <a:rPr b="1" lang="en-US" sz="1600">
                  <a:solidFill>
                    <a:schemeClr val="dk1"/>
                  </a:solidFill>
                  <a:latin typeface="Corbel"/>
                  <a:ea typeface="Corbel"/>
                  <a:cs typeface="Corbel"/>
                  <a:sym typeface="Corbel"/>
                </a:rPr>
                <a:t>Predicting Completion</a:t>
              </a:r>
              <a:r>
                <a:rPr lang="en-US" sz="1600">
                  <a:solidFill>
                    <a:schemeClr val="dk1"/>
                  </a:solidFill>
                  <a:latin typeface="Corbel"/>
                  <a:ea typeface="Corbel"/>
                  <a:cs typeface="Corbel"/>
                  <a:sym typeface="Corbel"/>
                </a:rPr>
                <a:t>: The “Done” band gives a clear view of how much work has been completed over time, helping predict when remaining work will likely be finished.</a:t>
              </a:r>
              <a:endParaRPr/>
            </a:p>
          </p:txBody>
        </p:sp>
        <p:sp>
          <p:nvSpPr>
            <p:cNvPr id="622" name="Google Shape;622;p24"/>
            <p:cNvSpPr/>
            <p:nvPr/>
          </p:nvSpPr>
          <p:spPr>
            <a:xfrm>
              <a:off x="3703104" y="2400301"/>
              <a:ext cx="1227357" cy="1202589"/>
            </a:xfrm>
            <a:prstGeom prst="ellipse">
              <a:avLst/>
            </a:prstGeom>
            <a:solidFill>
              <a:srgbClr val="A465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4"/>
            <p:cNvSpPr/>
            <p:nvPr/>
          </p:nvSpPr>
          <p:spPr>
            <a:xfrm>
              <a:off x="3897948" y="2580373"/>
              <a:ext cx="822747" cy="821954"/>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4"/>
            <p:cNvSpPr/>
            <p:nvPr/>
          </p:nvSpPr>
          <p:spPr>
            <a:xfrm>
              <a:off x="5033872" y="2564667"/>
              <a:ext cx="2136154" cy="90624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4"/>
            <p:cNvSpPr txBox="1"/>
            <p:nvPr/>
          </p:nvSpPr>
          <p:spPr>
            <a:xfrm>
              <a:off x="5033872" y="2564667"/>
              <a:ext cx="2136154" cy="906247"/>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450"/>
                <a:buFont typeface="Corbel"/>
                <a:buNone/>
              </a:pPr>
              <a:r>
                <a:rPr b="1" lang="en-US" sz="1450">
                  <a:solidFill>
                    <a:schemeClr val="dk1"/>
                  </a:solidFill>
                  <a:latin typeface="Corbel"/>
                  <a:ea typeface="Corbel"/>
                  <a:cs typeface="Corbel"/>
                  <a:sym typeface="Corbel"/>
                </a:rPr>
                <a:t>Cycle Time and Lead Time</a:t>
              </a:r>
              <a:r>
                <a:rPr lang="en-US" sz="1450">
                  <a:solidFill>
                    <a:schemeClr val="dk1"/>
                  </a:solidFill>
                  <a:latin typeface="Corbel"/>
                  <a:ea typeface="Corbel"/>
                  <a:cs typeface="Corbel"/>
                  <a:sym typeface="Corbel"/>
                </a:rPr>
                <a:t>: By analyzing how quickly tasks move from "To Do" to "Done," teams can measure cycle time (time spent working on tasks) and lead time (total time from start to finish), helping with future planning and efficiency improvements.</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78" name="Shape 178"/>
        <p:cNvGrpSpPr/>
        <p:nvPr/>
      </p:nvGrpSpPr>
      <p:grpSpPr>
        <a:xfrm>
          <a:off x="0" y="0"/>
          <a:ext cx="0" cy="0"/>
          <a:chOff x="0" y="0"/>
          <a:chExt cx="0" cy="0"/>
        </a:xfrm>
      </p:grpSpPr>
      <p:sp>
        <p:nvSpPr>
          <p:cNvPr id="179" name="Google Shape;179;p3"/>
          <p:cNvSpPr txBox="1"/>
          <p:nvPr/>
        </p:nvSpPr>
        <p:spPr>
          <a:xfrm>
            <a:off x="4109932" y="4806219"/>
            <a:ext cx="3543300" cy="95738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What did you do yesterday?</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What do you plan to do today?</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Any obstacles or challenges?</a:t>
            </a:r>
            <a:endParaRPr sz="1800">
              <a:solidFill>
                <a:schemeClr val="lt1"/>
              </a:solidFill>
              <a:latin typeface="Arial"/>
              <a:ea typeface="Arial"/>
              <a:cs typeface="Arial"/>
              <a:sym typeface="Arial"/>
            </a:endParaRPr>
          </a:p>
        </p:txBody>
      </p:sp>
      <p:pic>
        <p:nvPicPr>
          <p:cNvPr id="180" name="Google Shape;180;p3"/>
          <p:cNvPicPr preferRelativeResize="0"/>
          <p:nvPr/>
        </p:nvPicPr>
        <p:blipFill rotWithShape="1">
          <a:blip r:embed="rId3">
            <a:alphaModFix/>
          </a:blip>
          <a:srcRect b="0" l="0" r="0" t="0"/>
          <a:stretch/>
        </p:blipFill>
        <p:spPr>
          <a:xfrm>
            <a:off x="7620" y="102870"/>
            <a:ext cx="12176760" cy="6652260"/>
          </a:xfrm>
          <a:prstGeom prst="rect">
            <a:avLst/>
          </a:prstGeom>
          <a:noFill/>
          <a:ln cap="flat" cmpd="sng" w="57150">
            <a:solidFill>
              <a:schemeClr val="dk1"/>
            </a:solidFill>
            <a:prstDash val="solid"/>
            <a:round/>
            <a:headEnd len="sm" w="sm" type="none"/>
            <a:tailEnd len="sm" w="sm" type="none"/>
          </a:ln>
        </p:spPr>
      </p:pic>
      <p:pic>
        <p:nvPicPr>
          <p:cNvPr id="181" name="Google Shape;181;p3"/>
          <p:cNvPicPr preferRelativeResize="0"/>
          <p:nvPr/>
        </p:nvPicPr>
        <p:blipFill rotWithShape="1">
          <a:blip r:embed="rId4">
            <a:alphaModFix/>
          </a:blip>
          <a:srcRect b="0" l="0" r="0" t="0"/>
          <a:stretch/>
        </p:blipFill>
        <p:spPr>
          <a:xfrm>
            <a:off x="393582" y="1315667"/>
            <a:ext cx="908383" cy="914479"/>
          </a:xfrm>
          <a:prstGeom prst="rect">
            <a:avLst/>
          </a:prstGeom>
          <a:noFill/>
          <a:ln>
            <a:noFill/>
          </a:ln>
        </p:spPr>
      </p:pic>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grpSp>
        <p:nvGrpSpPr>
          <p:cNvPr id="186" name="Google Shape;186;p4"/>
          <p:cNvGrpSpPr/>
          <p:nvPr/>
        </p:nvGrpSpPr>
        <p:grpSpPr>
          <a:xfrm>
            <a:off x="546100" y="-4763"/>
            <a:ext cx="5014912" cy="6862763"/>
            <a:chOff x="2928938" y="-4763"/>
            <a:chExt cx="5014912" cy="6862763"/>
          </a:xfrm>
        </p:grpSpPr>
        <p:sp>
          <p:nvSpPr>
            <p:cNvPr id="187" name="Google Shape;187;p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88" name="Google Shape;188;p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89" name="Google Shape;189;p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90" name="Google Shape;190;p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91" name="Google Shape;191;p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92" name="Google Shape;192;p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193" name="Google Shape;193;p4"/>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descr="A graph with green line and red line&#10;&#10;Description automatically generated" id="194" name="Google Shape;194;p4"/>
          <p:cNvPicPr preferRelativeResize="0"/>
          <p:nvPr/>
        </p:nvPicPr>
        <p:blipFill rotWithShape="1">
          <a:blip r:embed="rId4">
            <a:alphaModFix/>
          </a:blip>
          <a:srcRect b="2209" l="0" r="52727" t="6881"/>
          <a:stretch/>
        </p:blipFill>
        <p:spPr>
          <a:xfrm>
            <a:off x="20" y="10"/>
            <a:ext cx="12191980" cy="6857990"/>
          </a:xfrm>
          <a:prstGeom prst="rect">
            <a:avLst/>
          </a:prstGeom>
          <a:noFill/>
          <a:ln>
            <a:noFill/>
          </a:ln>
        </p:spPr>
      </p:pic>
      <p:sp>
        <p:nvSpPr>
          <p:cNvPr id="195" name="Google Shape;195;p4"/>
          <p:cNvSpPr/>
          <p:nvPr/>
        </p:nvSpPr>
        <p:spPr>
          <a:xfrm>
            <a:off x="-16933" y="-16933"/>
            <a:ext cx="7340600" cy="6883400"/>
          </a:xfrm>
          <a:custGeom>
            <a:rect b="b" l="l" r="r" t="t"/>
            <a:pathLst>
              <a:path extrusionOk="0" h="6883400" w="7340600">
                <a:moveTo>
                  <a:pt x="5427133" y="8466"/>
                </a:moveTo>
                <a:lnTo>
                  <a:pt x="4783666" y="2573866"/>
                </a:lnTo>
                <a:lnTo>
                  <a:pt x="7340600" y="6874933"/>
                </a:lnTo>
                <a:lnTo>
                  <a:pt x="0" y="6883400"/>
                </a:lnTo>
                <a:lnTo>
                  <a:pt x="8466" y="0"/>
                </a:lnTo>
                <a:lnTo>
                  <a:pt x="5427133" y="8466"/>
                </a:lnTo>
                <a:close/>
              </a:path>
            </a:pathLst>
          </a:custGeom>
          <a:solidFill>
            <a:srgbClr val="0C0C0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196" name="Google Shape;196;p4"/>
          <p:cNvSpPr txBox="1"/>
          <p:nvPr>
            <p:ph type="title"/>
          </p:nvPr>
        </p:nvSpPr>
        <p:spPr>
          <a:xfrm>
            <a:off x="783168" y="445769"/>
            <a:ext cx="4080932" cy="331046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400"/>
              <a:buFont typeface="Corbel"/>
              <a:buNone/>
            </a:pPr>
            <a:r>
              <a:rPr lang="en-US" sz="5400">
                <a:solidFill>
                  <a:schemeClr val="lt1"/>
                </a:solidFill>
                <a:latin typeface="Corbel"/>
                <a:ea typeface="Corbel"/>
                <a:cs typeface="Corbel"/>
                <a:sym typeface="Corbel"/>
              </a:rPr>
              <a:t>Burnup Chart</a:t>
            </a:r>
            <a:endParaRPr/>
          </a:p>
        </p:txBody>
      </p:sp>
      <p:grpSp>
        <p:nvGrpSpPr>
          <p:cNvPr id="197" name="Google Shape;197;p4"/>
          <p:cNvGrpSpPr/>
          <p:nvPr/>
        </p:nvGrpSpPr>
        <p:grpSpPr>
          <a:xfrm>
            <a:off x="4864100" y="-4763"/>
            <a:ext cx="5014912" cy="6862763"/>
            <a:chOff x="2928938" y="-4763"/>
            <a:chExt cx="5014912" cy="6862763"/>
          </a:xfrm>
        </p:grpSpPr>
        <p:sp>
          <p:nvSpPr>
            <p:cNvPr id="198" name="Google Shape;198;p4"/>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199" name="Google Shape;199;p4"/>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00" name="Google Shape;200;p4"/>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01" name="Google Shape;201;p4"/>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02" name="Google Shape;202;p4"/>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03" name="Google Shape;203;p4"/>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sp>
        <p:nvSpPr>
          <p:cNvPr id="208" name="Google Shape;208;p5"/>
          <p:cNvSpPr txBox="1"/>
          <p:nvPr>
            <p:ph type="title"/>
          </p:nvPr>
        </p:nvSpPr>
        <p:spPr>
          <a:xfrm>
            <a:off x="769408" y="13970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rPr lang="en-US"/>
              <a:t>Burnup Chart</a:t>
            </a:r>
            <a:endParaRPr/>
          </a:p>
        </p:txBody>
      </p:sp>
      <p:sp>
        <p:nvSpPr>
          <p:cNvPr id="209" name="Google Shape;209;p5"/>
          <p:cNvSpPr txBox="1"/>
          <p:nvPr/>
        </p:nvSpPr>
        <p:spPr>
          <a:xfrm>
            <a:off x="1153743" y="940058"/>
            <a:ext cx="1080918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rbel"/>
                <a:ea typeface="Corbel"/>
                <a:cs typeface="Corbel"/>
                <a:sym typeface="Corbel"/>
              </a:rPr>
              <a:t>A </a:t>
            </a:r>
            <a:r>
              <a:rPr b="1" lang="en-US" sz="1800">
                <a:solidFill>
                  <a:schemeClr val="dk1"/>
                </a:solidFill>
                <a:latin typeface="Corbel"/>
                <a:ea typeface="Corbel"/>
                <a:cs typeface="Corbel"/>
                <a:sym typeface="Corbel"/>
              </a:rPr>
              <a:t>burnup chart </a:t>
            </a:r>
            <a:r>
              <a:rPr lang="en-US" sz="1800">
                <a:solidFill>
                  <a:schemeClr val="dk1"/>
                </a:solidFill>
                <a:latin typeface="Corbel"/>
                <a:ea typeface="Corbel"/>
                <a:cs typeface="Corbel"/>
                <a:sym typeface="Corbel"/>
              </a:rPr>
              <a:t>tracks a team's progress over time by showing completed work against total work (which may change due to scope adjustments). Burnup charts are great for visualizing progress and handling scope changes but may lack detail for daily tracking within sprints.</a:t>
            </a:r>
            <a:endParaRPr/>
          </a:p>
        </p:txBody>
      </p:sp>
      <p:grpSp>
        <p:nvGrpSpPr>
          <p:cNvPr id="210" name="Google Shape;210;p5"/>
          <p:cNvGrpSpPr/>
          <p:nvPr/>
        </p:nvGrpSpPr>
        <p:grpSpPr>
          <a:xfrm>
            <a:off x="128666" y="2089114"/>
            <a:ext cx="11934668" cy="4629186"/>
            <a:chOff x="28257" y="2089114"/>
            <a:chExt cx="12135486" cy="4768886"/>
          </a:xfrm>
        </p:grpSpPr>
        <p:pic>
          <p:nvPicPr>
            <p:cNvPr id="211" name="Google Shape;211;p5"/>
            <p:cNvPicPr preferRelativeResize="0"/>
            <p:nvPr/>
          </p:nvPicPr>
          <p:blipFill rotWithShape="1">
            <a:blip r:embed="rId3">
              <a:alphaModFix/>
            </a:blip>
            <a:srcRect b="0" l="0" r="0" t="0"/>
            <a:stretch/>
          </p:blipFill>
          <p:spPr>
            <a:xfrm>
              <a:off x="28257" y="3177907"/>
              <a:ext cx="12135486" cy="3680093"/>
            </a:xfrm>
            <a:prstGeom prst="rect">
              <a:avLst/>
            </a:prstGeom>
            <a:noFill/>
            <a:ln cap="flat" cmpd="sng" w="28575">
              <a:solidFill>
                <a:schemeClr val="dk1"/>
              </a:solidFill>
              <a:prstDash val="solid"/>
              <a:round/>
              <a:headEnd len="sm" w="sm" type="none"/>
              <a:tailEnd len="sm" w="sm" type="none"/>
            </a:ln>
          </p:spPr>
        </p:pic>
        <p:pic>
          <p:nvPicPr>
            <p:cNvPr id="212" name="Google Shape;212;p5"/>
            <p:cNvPicPr preferRelativeResize="0"/>
            <p:nvPr/>
          </p:nvPicPr>
          <p:blipFill rotWithShape="1">
            <a:blip r:embed="rId4">
              <a:alphaModFix/>
            </a:blip>
            <a:srcRect b="0" l="0" r="0" t="0"/>
            <a:stretch/>
          </p:blipFill>
          <p:spPr>
            <a:xfrm>
              <a:off x="769408" y="4219479"/>
              <a:ext cx="5220429" cy="371527"/>
            </a:xfrm>
            <a:prstGeom prst="rect">
              <a:avLst/>
            </a:prstGeom>
            <a:noFill/>
            <a:ln>
              <a:noFill/>
            </a:ln>
          </p:spPr>
        </p:pic>
        <p:sp>
          <p:nvSpPr>
            <p:cNvPr id="213" name="Google Shape;213;p5"/>
            <p:cNvSpPr txBox="1"/>
            <p:nvPr/>
          </p:nvSpPr>
          <p:spPr>
            <a:xfrm>
              <a:off x="1153743" y="2089114"/>
              <a:ext cx="10938510" cy="10310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Corbel"/>
                  <a:ea typeface="Corbel"/>
                  <a:cs typeface="Corbel"/>
                  <a:sym typeface="Corbel"/>
                </a:rPr>
                <a:t>The report consists of two lines:</a:t>
              </a:r>
              <a:endParaRPr/>
            </a:p>
            <a:p>
              <a:pPr indent="-114300" lvl="0" marL="0" marR="0" rtl="0" algn="l">
                <a:spcBef>
                  <a:spcPts val="600"/>
                </a:spcBef>
                <a:spcAft>
                  <a:spcPts val="0"/>
                </a:spcAft>
                <a:buClr>
                  <a:schemeClr val="dk1"/>
                </a:buClr>
                <a:buSzPts val="1800"/>
                <a:buFont typeface="Arial"/>
                <a:buChar char="•"/>
              </a:pPr>
              <a:r>
                <a:rPr b="1" lang="en-US" sz="1800">
                  <a:solidFill>
                    <a:schemeClr val="dk1"/>
                  </a:solidFill>
                  <a:latin typeface="Corbel"/>
                  <a:ea typeface="Corbel"/>
                  <a:cs typeface="Corbel"/>
                  <a:sym typeface="Corbel"/>
                </a:rPr>
                <a:t>Work Completed Line (Green)</a:t>
              </a:r>
              <a:r>
                <a:rPr lang="en-US" sz="1800">
                  <a:solidFill>
                    <a:schemeClr val="dk1"/>
                  </a:solidFill>
                  <a:latin typeface="Corbel"/>
                  <a:ea typeface="Corbel"/>
                  <a:cs typeface="Corbel"/>
                  <a:sym typeface="Corbel"/>
                </a:rPr>
                <a:t>: Tracks cumulative work finished.</a:t>
              </a:r>
              <a:endParaRPr/>
            </a:p>
            <a:p>
              <a:pPr indent="-114300" lvl="0" marL="0" marR="0" rtl="0" algn="l">
                <a:spcBef>
                  <a:spcPts val="0"/>
                </a:spcBef>
                <a:spcAft>
                  <a:spcPts val="0"/>
                </a:spcAft>
                <a:buClr>
                  <a:schemeClr val="dk1"/>
                </a:buClr>
                <a:buSzPts val="1800"/>
                <a:buFont typeface="Arial"/>
                <a:buChar char="•"/>
              </a:pPr>
              <a:r>
                <a:rPr b="1" lang="en-US" sz="1800">
                  <a:solidFill>
                    <a:schemeClr val="dk1"/>
                  </a:solidFill>
                  <a:latin typeface="Corbel"/>
                  <a:ea typeface="Corbel"/>
                  <a:cs typeface="Corbel"/>
                  <a:sym typeface="Corbel"/>
                </a:rPr>
                <a:t>Total Scope Line (Red)</a:t>
              </a:r>
              <a:r>
                <a:rPr lang="en-US" sz="1800">
                  <a:solidFill>
                    <a:schemeClr val="dk1"/>
                  </a:solidFill>
                  <a:latin typeface="Corbel"/>
                  <a:ea typeface="Corbel"/>
                  <a:cs typeface="Corbel"/>
                  <a:sym typeface="Corbel"/>
                </a:rPr>
                <a:t>: Reflects the overall project scope, which can shift as tasks are added or removed.</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7" name="Shape 217"/>
        <p:cNvGrpSpPr/>
        <p:nvPr/>
      </p:nvGrpSpPr>
      <p:grpSpPr>
        <a:xfrm>
          <a:off x="0" y="0"/>
          <a:ext cx="0" cy="0"/>
          <a:chOff x="0" y="0"/>
          <a:chExt cx="0" cy="0"/>
        </a:xfrm>
      </p:grpSpPr>
      <p:sp>
        <p:nvSpPr>
          <p:cNvPr id="218" name="Google Shape;218;p6"/>
          <p:cNvSpPr txBox="1"/>
          <p:nvPr>
            <p:ph type="title"/>
          </p:nvPr>
        </p:nvSpPr>
        <p:spPr>
          <a:xfrm>
            <a:off x="769408" y="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rPr lang="en-US"/>
              <a:t>Burnup Chart, Continued</a:t>
            </a:r>
            <a:endParaRPr/>
          </a:p>
        </p:txBody>
      </p:sp>
      <p:grpSp>
        <p:nvGrpSpPr>
          <p:cNvPr id="219" name="Google Shape;219;p6"/>
          <p:cNvGrpSpPr/>
          <p:nvPr/>
        </p:nvGrpSpPr>
        <p:grpSpPr>
          <a:xfrm>
            <a:off x="240030" y="1831263"/>
            <a:ext cx="11711940" cy="5001292"/>
            <a:chOff x="240030" y="1831263"/>
            <a:chExt cx="11711940" cy="5001292"/>
          </a:xfrm>
        </p:grpSpPr>
        <p:sp>
          <p:nvSpPr>
            <p:cNvPr id="220" name="Google Shape;220;p6"/>
            <p:cNvSpPr txBox="1"/>
            <p:nvPr/>
          </p:nvSpPr>
          <p:spPr>
            <a:xfrm>
              <a:off x="240030" y="1831263"/>
              <a:ext cx="1171194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Corbel"/>
                  <a:ea typeface="Corbel"/>
                  <a:cs typeface="Corbel"/>
                  <a:sym typeface="Corbel"/>
                </a:rPr>
                <a:t>Why is this ideal?</a:t>
              </a:r>
              <a:endParaRPr/>
            </a:p>
            <a:p>
              <a:pPr indent="-114300" lvl="0" marL="0" marR="0" rtl="0" algn="l">
                <a:spcBef>
                  <a:spcPts val="0"/>
                </a:spcBef>
                <a:spcAft>
                  <a:spcPts val="0"/>
                </a:spcAft>
                <a:buClr>
                  <a:schemeClr val="dk1"/>
                </a:buClr>
                <a:buSzPts val="1800"/>
                <a:buFont typeface="Corbel"/>
                <a:buAutoNum type="arabicPeriod"/>
              </a:pPr>
              <a:r>
                <a:rPr b="1" lang="en-US" sz="1800">
                  <a:solidFill>
                    <a:schemeClr val="dk1"/>
                  </a:solidFill>
                  <a:latin typeface="Corbel"/>
                  <a:ea typeface="Corbel"/>
                  <a:cs typeface="Corbel"/>
                  <a:sym typeface="Corbel"/>
                </a:rPr>
                <a:t>Stable Planning:</a:t>
              </a:r>
              <a:r>
                <a:rPr lang="en-US" sz="1800">
                  <a:solidFill>
                    <a:schemeClr val="dk1"/>
                  </a:solidFill>
                  <a:latin typeface="Corbel"/>
                  <a:ea typeface="Corbel"/>
                  <a:cs typeface="Corbel"/>
                  <a:sym typeface="Corbel"/>
                </a:rPr>
                <a:t> A fixed scope allows the team to work with a clear and stable plan, improving their ability to estimate, allocate resources, and manage time effectively.</a:t>
              </a:r>
              <a:endParaRPr/>
            </a:p>
            <a:p>
              <a:pPr indent="-114300" lvl="0" marL="0" marR="0" rtl="0" algn="l">
                <a:spcBef>
                  <a:spcPts val="0"/>
                </a:spcBef>
                <a:spcAft>
                  <a:spcPts val="0"/>
                </a:spcAft>
                <a:buClr>
                  <a:schemeClr val="dk1"/>
                </a:buClr>
                <a:buSzPts val="1800"/>
                <a:buFont typeface="Corbel"/>
                <a:buAutoNum type="arabicPeriod"/>
              </a:pPr>
              <a:r>
                <a:rPr b="1" lang="en-US" sz="1800">
                  <a:solidFill>
                    <a:schemeClr val="dk1"/>
                  </a:solidFill>
                  <a:latin typeface="Corbel"/>
                  <a:ea typeface="Corbel"/>
                  <a:cs typeface="Corbel"/>
                  <a:sym typeface="Corbel"/>
                </a:rPr>
                <a:t>Predictable Progress:</a:t>
              </a:r>
              <a:r>
                <a:rPr lang="en-US" sz="1800">
                  <a:solidFill>
                    <a:schemeClr val="dk1"/>
                  </a:solidFill>
                  <a:latin typeface="Corbel"/>
                  <a:ea typeface="Corbel"/>
                  <a:cs typeface="Corbel"/>
                  <a:sym typeface="Corbel"/>
                </a:rPr>
                <a:t> With no scope changes, the team can focus on completing the planned work without disruptions, which makes it easier to track and predict when the work will be completed.</a:t>
              </a:r>
              <a:endParaRPr/>
            </a:p>
            <a:p>
              <a:pPr indent="-114300" lvl="0" marL="0" marR="0" rtl="0" algn="l">
                <a:spcBef>
                  <a:spcPts val="0"/>
                </a:spcBef>
                <a:spcAft>
                  <a:spcPts val="0"/>
                </a:spcAft>
                <a:buClr>
                  <a:schemeClr val="dk1"/>
                </a:buClr>
                <a:buSzPts val="1800"/>
                <a:buFont typeface="Corbel"/>
                <a:buAutoNum type="arabicPeriod"/>
              </a:pPr>
              <a:r>
                <a:rPr b="1" lang="en-US" sz="1800">
                  <a:solidFill>
                    <a:schemeClr val="dk1"/>
                  </a:solidFill>
                  <a:latin typeface="Corbel"/>
                  <a:ea typeface="Corbel"/>
                  <a:cs typeface="Corbel"/>
                  <a:sym typeface="Corbel"/>
                </a:rPr>
                <a:t>Less Risk of Overload:</a:t>
              </a:r>
              <a:r>
                <a:rPr lang="en-US" sz="1800">
                  <a:solidFill>
                    <a:schemeClr val="dk1"/>
                  </a:solidFill>
                  <a:latin typeface="Corbel"/>
                  <a:ea typeface="Corbel"/>
                  <a:cs typeface="Corbel"/>
                  <a:sym typeface="Corbel"/>
                </a:rPr>
                <a:t> By avoiding scope creep (the addition of new tasks during a sprint or project), the team can stay focused on delivering what was initially agreed upon, reducing the risk of missing deadlines or exceeding capacity.</a:t>
              </a:r>
              <a:endParaRPr/>
            </a:p>
            <a:p>
              <a:pPr indent="0" lvl="0" marL="0" marR="0" rtl="0" algn="l">
                <a:spcBef>
                  <a:spcPts val="0"/>
                </a:spcBef>
                <a:spcAft>
                  <a:spcPts val="0"/>
                </a:spcAft>
                <a:buClr>
                  <a:schemeClr val="dk1"/>
                </a:buClr>
                <a:buSzPts val="1800"/>
                <a:buFont typeface="Corbel"/>
                <a:buNone/>
              </a:pPr>
              <a:r>
                <a:t/>
              </a:r>
              <a:endParaRPr sz="1800">
                <a:solidFill>
                  <a:schemeClr val="dk1"/>
                </a:solidFill>
                <a:latin typeface="Corbel"/>
                <a:ea typeface="Corbel"/>
                <a:cs typeface="Corbel"/>
                <a:sym typeface="Corbel"/>
              </a:endParaRPr>
            </a:p>
          </p:txBody>
        </p:sp>
        <p:pic>
          <p:nvPicPr>
            <p:cNvPr id="221" name="Google Shape;221;p6"/>
            <p:cNvPicPr preferRelativeResize="0"/>
            <p:nvPr/>
          </p:nvPicPr>
          <p:blipFill rotWithShape="1">
            <a:blip r:embed="rId3">
              <a:alphaModFix/>
            </a:blip>
            <a:srcRect b="0" l="0" r="0" t="0"/>
            <a:stretch/>
          </p:blipFill>
          <p:spPr>
            <a:xfrm>
              <a:off x="1472040" y="4038465"/>
              <a:ext cx="9213798" cy="2794090"/>
            </a:xfrm>
            <a:prstGeom prst="rect">
              <a:avLst/>
            </a:prstGeom>
            <a:noFill/>
            <a:ln cap="flat" cmpd="sng" w="28575">
              <a:solidFill>
                <a:schemeClr val="dk1"/>
              </a:solidFill>
              <a:prstDash val="solid"/>
              <a:round/>
              <a:headEnd len="sm" w="sm" type="none"/>
              <a:tailEnd len="sm" w="sm" type="none"/>
            </a:ln>
          </p:spPr>
        </p:pic>
        <p:pic>
          <p:nvPicPr>
            <p:cNvPr id="222" name="Google Shape;222;p6"/>
            <p:cNvPicPr preferRelativeResize="0"/>
            <p:nvPr/>
          </p:nvPicPr>
          <p:blipFill rotWithShape="1">
            <a:blip r:embed="rId4">
              <a:alphaModFix/>
            </a:blip>
            <a:srcRect b="0" l="0" r="0" t="0"/>
            <a:stretch/>
          </p:blipFill>
          <p:spPr>
            <a:xfrm>
              <a:off x="1860660" y="4599103"/>
              <a:ext cx="4901602" cy="348837"/>
            </a:xfrm>
            <a:prstGeom prst="rect">
              <a:avLst/>
            </a:prstGeom>
            <a:noFill/>
            <a:ln>
              <a:noFill/>
            </a:ln>
          </p:spPr>
        </p:pic>
      </p:grpSp>
      <p:sp>
        <p:nvSpPr>
          <p:cNvPr id="223" name="Google Shape;223;p6"/>
          <p:cNvSpPr txBox="1"/>
          <p:nvPr/>
        </p:nvSpPr>
        <p:spPr>
          <a:xfrm>
            <a:off x="302370" y="784097"/>
            <a:ext cx="113957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orbel"/>
                <a:ea typeface="Corbel"/>
                <a:cs typeface="Corbel"/>
                <a:sym typeface="Corbel"/>
              </a:rPr>
              <a:t>The </a:t>
            </a:r>
            <a:r>
              <a:rPr b="1" i="1" lang="en-US" sz="1800">
                <a:solidFill>
                  <a:schemeClr val="dk1"/>
                </a:solidFill>
                <a:latin typeface="Corbel"/>
                <a:ea typeface="Corbel"/>
                <a:cs typeface="Corbel"/>
                <a:sym typeface="Corbel"/>
              </a:rPr>
              <a:t>ideal Total Scope Line</a:t>
            </a:r>
            <a:r>
              <a:rPr i="1" lang="en-US" sz="1800">
                <a:solidFill>
                  <a:schemeClr val="dk1"/>
                </a:solidFill>
                <a:latin typeface="Corbel"/>
                <a:ea typeface="Corbel"/>
                <a:cs typeface="Corbel"/>
                <a:sym typeface="Corbel"/>
              </a:rPr>
              <a:t> in a burnup chart is a </a:t>
            </a:r>
            <a:r>
              <a:rPr b="1" i="1" lang="en-US" sz="1800">
                <a:solidFill>
                  <a:schemeClr val="dk1"/>
                </a:solidFill>
                <a:latin typeface="Corbel"/>
                <a:ea typeface="Corbel"/>
                <a:cs typeface="Corbel"/>
                <a:sym typeface="Corbel"/>
              </a:rPr>
              <a:t>flat, constant line</a:t>
            </a:r>
            <a:r>
              <a:rPr i="1" lang="en-US" sz="1800">
                <a:solidFill>
                  <a:schemeClr val="dk1"/>
                </a:solidFill>
                <a:latin typeface="Corbel"/>
                <a:ea typeface="Corbel"/>
                <a:cs typeface="Corbel"/>
                <a:sym typeface="Corbel"/>
              </a:rPr>
              <a:t> that represents a fixed amount of work from the start of the project or sprint to the end. This means that the project scope remains stable, without any new tasks being added or removed throughout the work cycle.</a:t>
            </a:r>
            <a:endParaRPr/>
          </a:p>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sp>
        <p:nvSpPr>
          <p:cNvPr id="228" name="Google Shape;228;p7"/>
          <p:cNvSpPr txBox="1"/>
          <p:nvPr>
            <p:ph type="title"/>
          </p:nvPr>
        </p:nvSpPr>
        <p:spPr>
          <a:xfrm>
            <a:off x="769408" y="0"/>
            <a:ext cx="10653184" cy="9144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2056"/>
              </a:buClr>
              <a:buSzPts val="4000"/>
              <a:buFont typeface="Arial"/>
              <a:buNone/>
            </a:pPr>
            <a:r>
              <a:rPr lang="en-US"/>
              <a:t>Burnup Chart, Continued</a:t>
            </a:r>
            <a:endParaRPr/>
          </a:p>
        </p:txBody>
      </p:sp>
      <p:sp>
        <p:nvSpPr>
          <p:cNvPr id="229" name="Google Shape;229;p7"/>
          <p:cNvSpPr txBox="1"/>
          <p:nvPr/>
        </p:nvSpPr>
        <p:spPr>
          <a:xfrm>
            <a:off x="240030" y="915305"/>
            <a:ext cx="1171194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Corbel"/>
                <a:ea typeface="Corbel"/>
                <a:cs typeface="Corbel"/>
                <a:sym typeface="Corbel"/>
              </a:rPr>
              <a:t>When the Total Scope Line isn't flat:</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rbel"/>
                <a:ea typeface="Corbel"/>
                <a:cs typeface="Corbel"/>
                <a:sym typeface="Corbel"/>
              </a:rPr>
              <a:t>If the Total Scope Line increases during the project, it indicates </a:t>
            </a:r>
            <a:r>
              <a:rPr b="1" lang="en-US" sz="1800">
                <a:solidFill>
                  <a:schemeClr val="dk1"/>
                </a:solidFill>
                <a:latin typeface="Corbel"/>
                <a:ea typeface="Corbel"/>
                <a:cs typeface="Corbel"/>
                <a:sym typeface="Corbel"/>
              </a:rPr>
              <a:t>scope creep</a:t>
            </a:r>
            <a:r>
              <a:rPr lang="en-US" sz="1800">
                <a:solidFill>
                  <a:schemeClr val="dk1"/>
                </a:solidFill>
                <a:latin typeface="Corbel"/>
                <a:ea typeface="Corbel"/>
                <a:cs typeface="Corbel"/>
                <a:sym typeface="Corbel"/>
              </a:rPr>
              <a:t>, which can lead to delays, resource strain, or incomplete work.</a:t>
            </a:r>
            <a:endParaRPr/>
          </a:p>
          <a:p>
            <a:pPr indent="-114300" lvl="0" marL="0" marR="0" rtl="0" algn="l">
              <a:spcBef>
                <a:spcPts val="0"/>
              </a:spcBef>
              <a:spcAft>
                <a:spcPts val="0"/>
              </a:spcAft>
              <a:buClr>
                <a:schemeClr val="dk1"/>
              </a:buClr>
              <a:buSzPts val="1800"/>
              <a:buFont typeface="Arial"/>
              <a:buChar char="•"/>
            </a:pPr>
            <a:r>
              <a:rPr lang="en-US" sz="1800">
                <a:solidFill>
                  <a:schemeClr val="dk1"/>
                </a:solidFill>
                <a:latin typeface="Corbel"/>
                <a:ea typeface="Corbel"/>
                <a:cs typeface="Corbel"/>
                <a:sym typeface="Corbel"/>
              </a:rPr>
              <a:t>A decreasing Total Scope Line could indicate that tasks are being removed, which may be intentional (e.g., prioritization adjustments) or problematic (e.g., descoping due to time pressure).</a:t>
            </a:r>
            <a:endParaRPr/>
          </a:p>
          <a:p>
            <a:pPr indent="0" lvl="0" marL="0" marR="0" rtl="0" algn="l">
              <a:spcBef>
                <a:spcPts val="0"/>
              </a:spcBef>
              <a:spcAft>
                <a:spcPts val="0"/>
              </a:spcAft>
              <a:buNone/>
            </a:pPr>
            <a:r>
              <a:rPr lang="en-US" sz="1800">
                <a:solidFill>
                  <a:schemeClr val="dk1"/>
                </a:solidFill>
                <a:latin typeface="Corbel"/>
                <a:ea typeface="Corbel"/>
                <a:cs typeface="Corbel"/>
                <a:sym typeface="Corbel"/>
              </a:rPr>
              <a:t>In summary, an ideal flat Total Scope Line indicates a well-defined, stable project scope, allowing for predictable and efficient progress. In reality, scope changes are sometimes inevitable, and teams must adapt while keeping an eye on how these changes impact overall progress.</a:t>
            </a:r>
            <a:endParaRPr/>
          </a:p>
        </p:txBody>
      </p:sp>
      <p:pic>
        <p:nvPicPr>
          <p:cNvPr id="230" name="Google Shape;230;p7"/>
          <p:cNvPicPr preferRelativeResize="0"/>
          <p:nvPr/>
        </p:nvPicPr>
        <p:blipFill rotWithShape="1">
          <a:blip r:embed="rId3">
            <a:alphaModFix/>
          </a:blip>
          <a:srcRect b="0" l="0" r="0" t="0"/>
          <a:stretch/>
        </p:blipFill>
        <p:spPr>
          <a:xfrm>
            <a:off x="879240" y="3635277"/>
            <a:ext cx="10543352" cy="3197278"/>
          </a:xfrm>
          <a:prstGeom prst="rect">
            <a:avLst/>
          </a:prstGeom>
          <a:noFill/>
          <a:ln cap="flat" cmpd="sng" w="28575">
            <a:solidFill>
              <a:schemeClr val="dk1"/>
            </a:solidFill>
            <a:prstDash val="solid"/>
            <a:round/>
            <a:headEnd len="sm" w="sm" type="none"/>
            <a:tailEnd len="sm" w="sm" type="none"/>
          </a:ln>
        </p:spPr>
      </p:pic>
      <p:pic>
        <p:nvPicPr>
          <p:cNvPr id="231" name="Google Shape;231;p7"/>
          <p:cNvPicPr preferRelativeResize="0"/>
          <p:nvPr/>
        </p:nvPicPr>
        <p:blipFill rotWithShape="1">
          <a:blip r:embed="rId4">
            <a:alphaModFix/>
          </a:blip>
          <a:srcRect b="0" l="0" r="0" t="0"/>
          <a:stretch/>
        </p:blipFill>
        <p:spPr>
          <a:xfrm>
            <a:off x="1421485" y="4251424"/>
            <a:ext cx="5608901" cy="3991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grpSp>
        <p:nvGrpSpPr>
          <p:cNvPr id="236" name="Google Shape;236;p8"/>
          <p:cNvGrpSpPr/>
          <p:nvPr/>
        </p:nvGrpSpPr>
        <p:grpSpPr>
          <a:xfrm>
            <a:off x="546100" y="-4763"/>
            <a:ext cx="5014912" cy="6862763"/>
            <a:chOff x="2928938" y="-4763"/>
            <a:chExt cx="5014912" cy="6862763"/>
          </a:xfrm>
        </p:grpSpPr>
        <p:sp>
          <p:nvSpPr>
            <p:cNvPr id="237" name="Google Shape;237;p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38" name="Google Shape;238;p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39" name="Google Shape;239;p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0" name="Google Shape;240;p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1" name="Google Shape;241;p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2" name="Google Shape;242;p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243" name="Google Shape;243;p8"/>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44" name="Google Shape;244;p8"/>
          <p:cNvSpPr txBox="1"/>
          <p:nvPr>
            <p:ph type="title"/>
          </p:nvPr>
        </p:nvSpPr>
        <p:spPr>
          <a:xfrm>
            <a:off x="8041742" y="648930"/>
            <a:ext cx="3461281" cy="3347337"/>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dk1"/>
              </a:buClr>
              <a:buSzPts val="4800"/>
              <a:buFont typeface="Corbel"/>
              <a:buNone/>
            </a:pPr>
            <a:r>
              <a:rPr lang="en-US" sz="4800">
                <a:solidFill>
                  <a:schemeClr val="dk1"/>
                </a:solidFill>
                <a:latin typeface="Corbel"/>
                <a:ea typeface="Corbel"/>
                <a:cs typeface="Corbel"/>
                <a:sym typeface="Corbel"/>
              </a:rPr>
              <a:t>Burnup Chart, Continued</a:t>
            </a:r>
            <a:endParaRPr/>
          </a:p>
        </p:txBody>
      </p:sp>
      <p:grpSp>
        <p:nvGrpSpPr>
          <p:cNvPr id="245" name="Google Shape;245;p8"/>
          <p:cNvGrpSpPr/>
          <p:nvPr/>
        </p:nvGrpSpPr>
        <p:grpSpPr>
          <a:xfrm>
            <a:off x="886714" y="-4763"/>
            <a:ext cx="5014912" cy="6862763"/>
            <a:chOff x="2928938" y="-4763"/>
            <a:chExt cx="5014912" cy="6862763"/>
          </a:xfrm>
        </p:grpSpPr>
        <p:sp>
          <p:nvSpPr>
            <p:cNvPr id="246" name="Google Shape;246;p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7" name="Google Shape;247;p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8" name="Google Shape;248;p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49" name="Google Shape;249;p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50" name="Google Shape;250;p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51" name="Google Shape;251;p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252" name="Google Shape;252;p8"/>
          <p:cNvSpPr/>
          <p:nvPr/>
        </p:nvSpPr>
        <p:spPr>
          <a:xfrm>
            <a:off x="656693" y="648931"/>
            <a:ext cx="6854433" cy="5231964"/>
          </a:xfrm>
          <a:prstGeom prst="roundRect">
            <a:avLst>
              <a:gd fmla="val 4834" name="adj"/>
            </a:avLst>
          </a:prstGeom>
          <a:solidFill>
            <a:schemeClr val="lt1"/>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graphicFrame>
        <p:nvGraphicFramePr>
          <p:cNvPr id="253" name="Google Shape;253;p8"/>
          <p:cNvGraphicFramePr/>
          <p:nvPr/>
        </p:nvGraphicFramePr>
        <p:xfrm>
          <a:off x="796147" y="780653"/>
          <a:ext cx="3000000" cy="3000000"/>
        </p:xfrm>
        <a:graphic>
          <a:graphicData uri="http://schemas.openxmlformats.org/drawingml/2006/table">
            <a:tbl>
              <a:tblPr bandRow="1" firstRow="1">
                <a:noFill/>
                <a:tableStyleId>{793483E9-8425-4FB4-BBD1-25346C4E73C0}</a:tableStyleId>
              </a:tblPr>
              <a:tblGrid>
                <a:gridCol w="3267650"/>
                <a:gridCol w="3307875"/>
              </a:tblGrid>
              <a:tr h="380125">
                <a:tc>
                  <a:txBody>
                    <a:bodyPr/>
                    <a:lstStyle/>
                    <a:p>
                      <a:pPr indent="0" lvl="0" marL="0" marR="0" rtl="0" algn="l">
                        <a:lnSpc>
                          <a:spcPct val="100000"/>
                        </a:lnSpc>
                        <a:spcBef>
                          <a:spcPts val="0"/>
                        </a:spcBef>
                        <a:spcAft>
                          <a:spcPts val="0"/>
                        </a:spcAft>
                        <a:buClr>
                          <a:schemeClr val="dk1"/>
                        </a:buClr>
                        <a:buSzPts val="2000"/>
                        <a:buFont typeface="Corbel"/>
                        <a:buNone/>
                      </a:pPr>
                      <a:r>
                        <a:rPr b="1" lang="en-US" sz="2000" u="none" cap="none" strike="noStrike"/>
                        <a:t>Benefits:</a:t>
                      </a:r>
                      <a:endParaRPr/>
                    </a:p>
                  </a:txBody>
                  <a:tcPr marT="32175" marB="32175" marR="64375" marL="64375"/>
                </a:tc>
                <a:tc>
                  <a:txBody>
                    <a:bodyPr/>
                    <a:lstStyle/>
                    <a:p>
                      <a:pPr indent="0" lvl="0" marL="0" marR="0" rtl="0" algn="l">
                        <a:lnSpc>
                          <a:spcPct val="100000"/>
                        </a:lnSpc>
                        <a:spcBef>
                          <a:spcPts val="0"/>
                        </a:spcBef>
                        <a:spcAft>
                          <a:spcPts val="0"/>
                        </a:spcAft>
                        <a:buClr>
                          <a:schemeClr val="dk1"/>
                        </a:buClr>
                        <a:buSzPts val="2000"/>
                        <a:buFont typeface="Corbel"/>
                        <a:buNone/>
                      </a:pPr>
                      <a:r>
                        <a:rPr b="1" lang="en-US" sz="2000" u="none" cap="none" strike="noStrike"/>
                        <a:t>Limitations:</a:t>
                      </a:r>
                      <a:endParaRPr/>
                    </a:p>
                  </a:txBody>
                  <a:tcPr marT="32175" marB="32175" marR="64375" marL="64375"/>
                </a:tc>
              </a:tr>
              <a:tr h="4591925">
                <a:tc>
                  <a:txBody>
                    <a:bodyPr/>
                    <a:lstStyle/>
                    <a:p>
                      <a:pPr indent="-101600" lvl="0" marL="0" marR="0" rtl="0" algn="l">
                        <a:spcBef>
                          <a:spcPts val="0"/>
                        </a:spcBef>
                        <a:spcAft>
                          <a:spcPts val="0"/>
                        </a:spcAft>
                        <a:buClr>
                          <a:schemeClr val="dk1"/>
                        </a:buClr>
                        <a:buSzPts val="1600"/>
                        <a:buFont typeface="Arial"/>
                        <a:buChar char="•"/>
                      </a:pPr>
                      <a:r>
                        <a:rPr b="1" lang="en-US" sz="1600" u="none" cap="none" strike="noStrike"/>
                        <a:t>Clear Progress Tracking</a:t>
                      </a:r>
                      <a:r>
                        <a:rPr lang="en-US" sz="1600" u="none" cap="none" strike="noStrike"/>
                        <a:t>: Visualizes how much work is done versus remaining.</a:t>
                      </a:r>
                      <a:endParaRPr/>
                    </a:p>
                    <a:p>
                      <a:pPr indent="-101600" lvl="0" marL="0" marR="0" rtl="0" algn="l">
                        <a:spcBef>
                          <a:spcPts val="600"/>
                        </a:spcBef>
                        <a:spcAft>
                          <a:spcPts val="0"/>
                        </a:spcAft>
                        <a:buClr>
                          <a:schemeClr val="dk1"/>
                        </a:buClr>
                        <a:buSzPts val="1600"/>
                        <a:buFont typeface="Arial"/>
                        <a:buChar char="•"/>
                      </a:pPr>
                      <a:r>
                        <a:rPr b="1" lang="en-US" sz="1600" u="none" cap="none" strike="noStrike"/>
                        <a:t>Handles Scope Changes</a:t>
                      </a:r>
                      <a:r>
                        <a:rPr lang="en-US" sz="1600" u="none" cap="none" strike="noStrike"/>
                        <a:t>: Adjusts to reflect changes in project scope.</a:t>
                      </a:r>
                      <a:endParaRPr/>
                    </a:p>
                    <a:p>
                      <a:pPr indent="-101600" lvl="0" marL="0" marR="0" rtl="0" algn="l">
                        <a:spcBef>
                          <a:spcPts val="600"/>
                        </a:spcBef>
                        <a:spcAft>
                          <a:spcPts val="0"/>
                        </a:spcAft>
                        <a:buClr>
                          <a:schemeClr val="dk1"/>
                        </a:buClr>
                        <a:buSzPts val="1600"/>
                        <a:buFont typeface="Arial"/>
                        <a:buChar char="•"/>
                      </a:pPr>
                      <a:r>
                        <a:rPr b="1" lang="en-US" sz="1600" u="none" cap="none" strike="noStrike"/>
                        <a:t>Forecasts Completion</a:t>
                      </a:r>
                      <a:r>
                        <a:rPr lang="en-US" sz="1600" u="none" cap="none" strike="noStrike"/>
                        <a:t>: Helps predict when work will be finished.</a:t>
                      </a:r>
                      <a:endParaRPr/>
                    </a:p>
                    <a:p>
                      <a:pPr indent="-101600" lvl="0" marL="0" marR="0" rtl="0" algn="l">
                        <a:spcBef>
                          <a:spcPts val="600"/>
                        </a:spcBef>
                        <a:spcAft>
                          <a:spcPts val="0"/>
                        </a:spcAft>
                        <a:buClr>
                          <a:schemeClr val="dk1"/>
                        </a:buClr>
                        <a:buSzPts val="1600"/>
                        <a:buFont typeface="Arial"/>
                        <a:buChar char="•"/>
                      </a:pPr>
                      <a:r>
                        <a:rPr b="1" lang="en-US" sz="1600" u="none" cap="none" strike="noStrike"/>
                        <a:t>Motivates and Aligns</a:t>
                      </a:r>
                      <a:r>
                        <a:rPr lang="en-US" sz="1600" u="none" cap="none" strike="noStrike"/>
                        <a:t>: Encourages teams and communicates progress to stakeholders.</a:t>
                      </a:r>
                      <a:endParaRPr/>
                    </a:p>
                    <a:p>
                      <a:pPr indent="-101600" lvl="0" marL="0" marR="0" rtl="0" algn="l">
                        <a:spcBef>
                          <a:spcPts val="600"/>
                        </a:spcBef>
                        <a:spcAft>
                          <a:spcPts val="0"/>
                        </a:spcAft>
                        <a:buClr>
                          <a:schemeClr val="dk1"/>
                        </a:buClr>
                        <a:buSzPts val="1600"/>
                        <a:buFont typeface="Arial"/>
                        <a:buChar char="•"/>
                      </a:pPr>
                      <a:r>
                        <a:rPr b="1" lang="en-US" sz="1600" u="none" cap="none" strike="noStrike"/>
                        <a:t>Supports Data-Driven Adjustments</a:t>
                      </a:r>
                      <a:r>
                        <a:rPr lang="en-US" sz="1600" u="none" cap="none" strike="noStrike"/>
                        <a:t>: Improves future planning by analyzing past performance.</a:t>
                      </a:r>
                      <a:endParaRPr/>
                    </a:p>
                    <a:p>
                      <a:pPr indent="0" lvl="0" marL="0" marR="0" rtl="0" algn="l">
                        <a:spcBef>
                          <a:spcPts val="600"/>
                        </a:spcBef>
                        <a:spcAft>
                          <a:spcPts val="0"/>
                        </a:spcAft>
                        <a:buNone/>
                      </a:pPr>
                      <a:r>
                        <a:t/>
                      </a:r>
                      <a:endParaRPr sz="1300"/>
                    </a:p>
                  </a:txBody>
                  <a:tcPr marT="32175" marB="32175" marR="64375" marL="64375"/>
                </a:tc>
                <a:tc>
                  <a:txBody>
                    <a:bodyPr/>
                    <a:lstStyle/>
                    <a:p>
                      <a:pPr indent="-101600" lvl="0" marL="0" marR="0" rtl="0" algn="l">
                        <a:spcBef>
                          <a:spcPts val="0"/>
                        </a:spcBef>
                        <a:spcAft>
                          <a:spcPts val="0"/>
                        </a:spcAft>
                        <a:buClr>
                          <a:schemeClr val="dk1"/>
                        </a:buClr>
                        <a:buSzPts val="1600"/>
                        <a:buFont typeface="Arial"/>
                        <a:buChar char="•"/>
                      </a:pPr>
                      <a:r>
                        <a:rPr b="1" lang="en-US" sz="1600"/>
                        <a:t> Limited Day-to-Day Detail</a:t>
                      </a:r>
                      <a:r>
                        <a:rPr lang="en-US" sz="1600"/>
                        <a:t>: Less focused on daily progress compared to burndown charts.</a:t>
                      </a:r>
                      <a:endParaRPr/>
                    </a:p>
                    <a:p>
                      <a:pPr indent="-101600" lvl="0" marL="0" marR="0" rtl="0" algn="l">
                        <a:spcBef>
                          <a:spcPts val="600"/>
                        </a:spcBef>
                        <a:spcAft>
                          <a:spcPts val="0"/>
                        </a:spcAft>
                        <a:buClr>
                          <a:schemeClr val="dk1"/>
                        </a:buClr>
                        <a:buSzPts val="1600"/>
                        <a:buFont typeface="Arial"/>
                        <a:buChar char="•"/>
                      </a:pPr>
                      <a:r>
                        <a:rPr b="1" lang="en-US" sz="1600"/>
                        <a:t> Complexity with Frequent Scope Changes</a:t>
                      </a:r>
                      <a:r>
                        <a:rPr lang="en-US" sz="1600"/>
                        <a:t>: Can become difficult to interpret with frequent scope shifts.</a:t>
                      </a:r>
                      <a:endParaRPr/>
                    </a:p>
                    <a:p>
                      <a:pPr indent="-101600" lvl="0" marL="0" marR="0" rtl="0" algn="l">
                        <a:spcBef>
                          <a:spcPts val="600"/>
                        </a:spcBef>
                        <a:spcAft>
                          <a:spcPts val="0"/>
                        </a:spcAft>
                        <a:buClr>
                          <a:schemeClr val="dk1"/>
                        </a:buClr>
                        <a:buSzPts val="1600"/>
                        <a:buFont typeface="Arial"/>
                        <a:buChar char="•"/>
                      </a:pPr>
                      <a:r>
                        <a:rPr b="1" lang="en-US" sz="1600"/>
                        <a:t> Accuracy Dependent on Estimation</a:t>
                      </a:r>
                      <a:r>
                        <a:rPr lang="en-US" sz="1600"/>
                        <a:t>: Requires precise task estimation and effort logging.</a:t>
                      </a:r>
                      <a:endParaRPr/>
                    </a:p>
                    <a:p>
                      <a:pPr indent="-101600" lvl="0" marL="0" marR="0" rtl="0" algn="l">
                        <a:spcBef>
                          <a:spcPts val="600"/>
                        </a:spcBef>
                        <a:spcAft>
                          <a:spcPts val="0"/>
                        </a:spcAft>
                        <a:buClr>
                          <a:schemeClr val="dk1"/>
                        </a:buClr>
                        <a:buSzPts val="1600"/>
                        <a:buFont typeface="Arial"/>
                        <a:buChar char="•"/>
                      </a:pPr>
                      <a:r>
                        <a:rPr b="1" lang="en-US" sz="1600"/>
                        <a:t> Better for Long-Term Tracking</a:t>
                      </a:r>
                      <a:r>
                        <a:rPr lang="en-US" sz="1600"/>
                        <a:t>: More suited for projects or releases, less for sprint-level monitoring.</a:t>
                      </a:r>
                      <a:endParaRPr/>
                    </a:p>
                    <a:p>
                      <a:pPr indent="0" lvl="0" marL="0" marR="0" rtl="0" algn="l">
                        <a:spcBef>
                          <a:spcPts val="600"/>
                        </a:spcBef>
                        <a:spcAft>
                          <a:spcPts val="0"/>
                        </a:spcAft>
                        <a:buNone/>
                      </a:pPr>
                      <a:r>
                        <a:t/>
                      </a:r>
                      <a:endParaRPr sz="1400"/>
                    </a:p>
                  </a:txBody>
                  <a:tcPr marT="32175" marB="32175" marR="64375" marL="6437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grpSp>
        <p:nvGrpSpPr>
          <p:cNvPr id="258" name="Google Shape;258;p9"/>
          <p:cNvGrpSpPr/>
          <p:nvPr/>
        </p:nvGrpSpPr>
        <p:grpSpPr>
          <a:xfrm>
            <a:off x="546100" y="-4763"/>
            <a:ext cx="5014912" cy="6862763"/>
            <a:chOff x="2928938" y="-4763"/>
            <a:chExt cx="5014912" cy="6862763"/>
          </a:xfrm>
        </p:grpSpPr>
        <p:sp>
          <p:nvSpPr>
            <p:cNvPr id="259" name="Google Shape;259;p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60" name="Google Shape;260;p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61" name="Google Shape;261;p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62" name="Google Shape;262;p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63" name="Google Shape;263;p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64" name="Google Shape;264;p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
        <p:nvSpPr>
          <p:cNvPr id="265" name="Google Shape;265;p9"/>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pic>
        <p:nvPicPr>
          <p:cNvPr id="266" name="Google Shape;266;p9"/>
          <p:cNvPicPr preferRelativeResize="0"/>
          <p:nvPr/>
        </p:nvPicPr>
        <p:blipFill rotWithShape="1">
          <a:blip r:embed="rId4">
            <a:alphaModFix/>
          </a:blip>
          <a:srcRect b="0" l="4133" r="46977" t="9090"/>
          <a:stretch/>
        </p:blipFill>
        <p:spPr>
          <a:xfrm>
            <a:off x="20" y="10"/>
            <a:ext cx="12191980" cy="6857990"/>
          </a:xfrm>
          <a:prstGeom prst="rect">
            <a:avLst/>
          </a:prstGeom>
          <a:noFill/>
          <a:ln>
            <a:noFill/>
          </a:ln>
        </p:spPr>
      </p:pic>
      <p:sp>
        <p:nvSpPr>
          <p:cNvPr id="267" name="Google Shape;267;p9"/>
          <p:cNvSpPr/>
          <p:nvPr/>
        </p:nvSpPr>
        <p:spPr>
          <a:xfrm>
            <a:off x="-16933" y="-16933"/>
            <a:ext cx="7340600" cy="6883400"/>
          </a:xfrm>
          <a:custGeom>
            <a:rect b="b" l="l" r="r" t="t"/>
            <a:pathLst>
              <a:path extrusionOk="0" h="6883400" w="7340600">
                <a:moveTo>
                  <a:pt x="5427133" y="8466"/>
                </a:moveTo>
                <a:lnTo>
                  <a:pt x="4783666" y="2573866"/>
                </a:lnTo>
                <a:lnTo>
                  <a:pt x="7340600" y="6874933"/>
                </a:lnTo>
                <a:lnTo>
                  <a:pt x="0" y="6883400"/>
                </a:lnTo>
                <a:lnTo>
                  <a:pt x="8466" y="0"/>
                </a:lnTo>
                <a:lnTo>
                  <a:pt x="5427133" y="8466"/>
                </a:lnTo>
                <a:close/>
              </a:path>
            </a:pathLst>
          </a:custGeom>
          <a:solidFill>
            <a:srgbClr val="0C0C0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rbel"/>
              <a:ea typeface="Corbel"/>
              <a:cs typeface="Corbel"/>
              <a:sym typeface="Corbel"/>
            </a:endParaRPr>
          </a:p>
        </p:txBody>
      </p:sp>
      <p:sp>
        <p:nvSpPr>
          <p:cNvPr id="268" name="Google Shape;268;p9"/>
          <p:cNvSpPr txBox="1"/>
          <p:nvPr>
            <p:ph type="title"/>
          </p:nvPr>
        </p:nvSpPr>
        <p:spPr>
          <a:xfrm>
            <a:off x="659080" y="872860"/>
            <a:ext cx="4080932" cy="331046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1"/>
              </a:buClr>
              <a:buSzPts val="5400"/>
              <a:buFont typeface="Corbel"/>
              <a:buNone/>
            </a:pPr>
            <a:r>
              <a:rPr lang="en-US" sz="5400">
                <a:solidFill>
                  <a:schemeClr val="lt1"/>
                </a:solidFill>
                <a:latin typeface="Corbel"/>
                <a:ea typeface="Corbel"/>
                <a:cs typeface="Corbel"/>
                <a:sym typeface="Corbel"/>
              </a:rPr>
              <a:t>Burndown Chart</a:t>
            </a:r>
            <a:endParaRPr/>
          </a:p>
        </p:txBody>
      </p:sp>
      <p:grpSp>
        <p:nvGrpSpPr>
          <p:cNvPr id="269" name="Google Shape;269;p9"/>
          <p:cNvGrpSpPr/>
          <p:nvPr/>
        </p:nvGrpSpPr>
        <p:grpSpPr>
          <a:xfrm>
            <a:off x="4864100" y="-4763"/>
            <a:ext cx="5014912" cy="6862763"/>
            <a:chOff x="2928938" y="-4763"/>
            <a:chExt cx="5014912" cy="6862763"/>
          </a:xfrm>
        </p:grpSpPr>
        <p:sp>
          <p:nvSpPr>
            <p:cNvPr id="270" name="Google Shape;270;p9"/>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71" name="Google Shape;271;p9"/>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72" name="Google Shape;272;p9"/>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73" name="Google Shape;273;p9"/>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74" name="Google Shape;274;p9"/>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sp>
          <p:nvSpPr>
            <p:cNvPr id="275" name="Google Shape;275;p9"/>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rbel"/>
                <a:ea typeface="Corbel"/>
                <a:cs typeface="Corbel"/>
                <a:sym typeface="Corbe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2024-09-19T17:18:03Z</dcterms:created>
  <dc:creator>Kristen Suarez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592866AE-E88F-4106-9EEF-11E87289086B</vt:lpwstr>
  </property>
  <property fmtid="{D5CDD505-2E9C-101B-9397-08002B2CF9AE}" pid="3" name="ArticulatePath">
    <vt:lpwstr>Presentation3</vt:lpwstr>
  </property>
</Properties>
</file>