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53" r:id="rId3"/>
    <p:sldMasterId id="2147483652" r:id="rId4"/>
    <p:sldMasterId id="2147483650" r:id="rId5"/>
    <p:sldMasterId id="2147483651" r:id="rId6"/>
    <p:sldMasterId id="2147483684" r:id="rId7"/>
    <p:sldMasterId id="2147483700" r:id="rId8"/>
  </p:sldMasterIdLst>
  <p:notesMasterIdLst>
    <p:notesMasterId r:id="rId42"/>
  </p:notesMasterIdLst>
  <p:handoutMasterIdLst>
    <p:handoutMasterId r:id="rId43"/>
  </p:handoutMasterIdLst>
  <p:sldIdLst>
    <p:sldId id="510" r:id="rId9"/>
    <p:sldId id="608" r:id="rId10"/>
    <p:sldId id="593" r:id="rId11"/>
    <p:sldId id="279" r:id="rId12"/>
    <p:sldId id="594" r:id="rId13"/>
    <p:sldId id="416" r:id="rId14"/>
    <p:sldId id="609" r:id="rId15"/>
    <p:sldId id="418" r:id="rId16"/>
    <p:sldId id="419" r:id="rId17"/>
    <p:sldId id="597" r:id="rId18"/>
    <p:sldId id="421" r:id="rId19"/>
    <p:sldId id="428" r:id="rId20"/>
    <p:sldId id="422" r:id="rId21"/>
    <p:sldId id="429" r:id="rId22"/>
    <p:sldId id="423" r:id="rId23"/>
    <p:sldId id="427" r:id="rId24"/>
    <p:sldId id="426" r:id="rId25"/>
    <p:sldId id="598" r:id="rId26"/>
    <p:sldId id="424" r:id="rId27"/>
    <p:sldId id="425" r:id="rId28"/>
    <p:sldId id="599" r:id="rId29"/>
    <p:sldId id="465" r:id="rId30"/>
    <p:sldId id="610" r:id="rId31"/>
    <p:sldId id="256" r:id="rId32"/>
    <p:sldId id="281" r:id="rId33"/>
    <p:sldId id="444" r:id="rId34"/>
    <p:sldId id="552" r:id="rId35"/>
    <p:sldId id="512" r:id="rId36"/>
    <p:sldId id="589" r:id="rId37"/>
    <p:sldId id="511" r:id="rId38"/>
    <p:sldId id="611" r:id="rId39"/>
    <p:sldId id="466" r:id="rId40"/>
    <p:sldId id="626"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687C5EB-647D-4771-9A1A-B72788AAEAAE}">
          <p14:sldIdLst>
            <p14:sldId id="510"/>
            <p14:sldId id="608"/>
            <p14:sldId id="593"/>
            <p14:sldId id="279"/>
          </p14:sldIdLst>
        </p14:section>
        <p14:section name="Three Aspects of Service" id="{9D676BFB-A80B-4BFE-BCC6-9B70CC446BC0}">
          <p14:sldIdLst>
            <p14:sldId id="594"/>
            <p14:sldId id="416"/>
            <p14:sldId id="609"/>
            <p14:sldId id="418"/>
            <p14:sldId id="419"/>
          </p14:sldIdLst>
        </p14:section>
        <p14:section name="Know and State Your Value" id="{1D9C12D9-6BF3-49D2-98D0-316155A218D6}">
          <p14:sldIdLst>
            <p14:sldId id="597"/>
            <p14:sldId id="421"/>
            <p14:sldId id="428"/>
            <p14:sldId id="422"/>
            <p14:sldId id="429"/>
            <p14:sldId id="423"/>
            <p14:sldId id="427"/>
            <p14:sldId id="426"/>
          </p14:sldIdLst>
        </p14:section>
        <p14:section name="Deliver Value" id="{F3B5E82C-EC2B-4EBF-A8DC-EF25D4F1B9DA}">
          <p14:sldIdLst>
            <p14:sldId id="598"/>
            <p14:sldId id="424"/>
            <p14:sldId id="425"/>
          </p14:sldIdLst>
        </p14:section>
        <p14:section name="Recap and Success List" id="{18E4D580-B25D-41ED-8B37-4F12CA66691D}">
          <p14:sldIdLst>
            <p14:sldId id="599"/>
            <p14:sldId id="465"/>
            <p14:sldId id="610"/>
            <p14:sldId id="256"/>
            <p14:sldId id="281"/>
            <p14:sldId id="444"/>
            <p14:sldId id="552"/>
            <p14:sldId id="512"/>
            <p14:sldId id="589"/>
            <p14:sldId id="511"/>
            <p14:sldId id="611"/>
            <p14:sldId id="466"/>
            <p14:sldId id="6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Roth" initials="LR" lastIdx="0" clrIdx="0">
    <p:extLst>
      <p:ext uri="{19B8F6BF-5375-455C-9EA6-DF929625EA0E}">
        <p15:presenceInfo xmlns:p15="http://schemas.microsoft.com/office/powerpoint/2012/main" userId="S-1-5-21-1804958627-1830684000-1541874228-14090" providerId="AD"/>
      </p:ext>
    </p:extLst>
  </p:cmAuthor>
  <p:cmAuthor id="2" name="Laurie Roth" initials="LR [2]" lastIdx="1" clrIdx="1">
    <p:extLst>
      <p:ext uri="{19B8F6BF-5375-455C-9EA6-DF929625EA0E}">
        <p15:presenceInfo xmlns:p15="http://schemas.microsoft.com/office/powerpoint/2012/main" userId="S::laurie.roth@kw.com::cd456662-01b5-432c-9704-f516c6ae8a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2E2"/>
    <a:srgbClr val="FFCACA"/>
    <a:srgbClr val="404040"/>
    <a:srgbClr val="B5DAD6"/>
    <a:srgbClr val="B40100"/>
    <a:srgbClr val="01A79D"/>
    <a:srgbClr val="F0840A"/>
    <a:srgbClr val="FF672E"/>
    <a:srgbClr val="33A18E"/>
    <a:srgbClr val="9ED9D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395DA-41A7-436B-9C46-7EEBBDD60ED7}" v="4" dt="2020-03-05T21:34:17.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71429" autoAdjust="0"/>
  </p:normalViewPr>
  <p:slideViewPr>
    <p:cSldViewPr snapToGrid="0" snapToObjects="1">
      <p:cViewPr varScale="1">
        <p:scale>
          <a:sx n="89" d="100"/>
          <a:sy n="89" d="100"/>
        </p:scale>
        <p:origin x="1912" y="184"/>
      </p:cViewPr>
      <p:guideLst/>
    </p:cSldViewPr>
  </p:slideViewPr>
  <p:outlineViewPr>
    <p:cViewPr>
      <p:scale>
        <a:sx n="33" d="100"/>
        <a:sy n="33" d="100"/>
      </p:scale>
      <p:origin x="0" y="-151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2" d="100"/>
          <a:sy n="52" d="100"/>
        </p:scale>
        <p:origin x="2862"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What Buyers Want</c:v>
                </c:pt>
              </c:strCache>
            </c:strRef>
          </c:tx>
          <c:dPt>
            <c:idx val="0"/>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1-13B1-9C4E-9AD9-255E96A20FE0}"/>
              </c:ext>
            </c:extLst>
          </c:dPt>
          <c:dPt>
            <c:idx val="1"/>
            <c:bubble3D val="0"/>
            <c:spPr>
              <a:solidFill>
                <a:srgbClr val="9ED9D9"/>
              </a:solidFill>
              <a:ln w="19050">
                <a:solidFill>
                  <a:schemeClr val="lt1"/>
                </a:solidFill>
              </a:ln>
              <a:effectLst/>
            </c:spPr>
            <c:extLst>
              <c:ext xmlns:c16="http://schemas.microsoft.com/office/drawing/2014/chart" uri="{C3380CC4-5D6E-409C-BE32-E72D297353CC}">
                <c16:uniqueId val="{00000004-13B1-9C4E-9AD9-255E96A20FE0}"/>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13B1-9C4E-9AD9-255E96A20FE0}"/>
              </c:ext>
            </c:extLst>
          </c:dPt>
          <c:dPt>
            <c:idx val="3"/>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2-13B1-9C4E-9AD9-255E96A20FE0}"/>
              </c:ext>
            </c:extLst>
          </c:dPt>
          <c:dLbls>
            <c:dLbl>
              <c:idx val="0"/>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06EACA5F-AF0B-4B85-B98E-80801E473315}" type="VALUE">
                      <a:rPr lang="en-US" smtClean="0"/>
                      <a:pPr>
                        <a:defRPr sz="2000"/>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B1-9C4E-9AD9-255E96A20FE0}"/>
                </c:ext>
              </c:extLst>
            </c:dLbl>
            <c:dLbl>
              <c:idx val="1"/>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BDD4D300-C5B5-4B56-99BF-EE1D75FBF18E}" type="VALUE">
                      <a:rPr lang="en-US" smtClean="0"/>
                      <a:pPr>
                        <a:defRPr sz="2000"/>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B1-9C4E-9AD9-255E96A20FE0}"/>
                </c:ext>
              </c:extLst>
            </c:dLbl>
            <c:dLbl>
              <c:idx val="2"/>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F5F7F4CD-E207-4273-8DC7-AEAB9363D8CC}" type="VALUE">
                      <a:rPr lang="en-US" smtClean="0"/>
                      <a:pPr>
                        <a:defRPr sz="2000"/>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B1-9C4E-9AD9-255E96A20FE0}"/>
                </c:ext>
              </c:extLst>
            </c:dLbl>
            <c:dLbl>
              <c:idx val="3"/>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63AE7022-7B2F-4D2D-BB99-50A48CE8C3C3}" type="VALUE">
                      <a:rPr lang="en-US" smtClean="0"/>
                      <a:pPr>
                        <a:defRPr sz="2000"/>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B1-9C4E-9AD9-255E96A20F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Help find the right home to purchase</c:v>
                </c:pt>
                <c:pt idx="1">
                  <c:v>Help buyer negotiate the terms of sale</c:v>
                </c:pt>
                <c:pt idx="2">
                  <c:v>Help with price negotiations</c:v>
                </c:pt>
                <c:pt idx="3">
                  <c:v>Other</c:v>
                </c:pt>
              </c:strCache>
            </c:strRef>
          </c:cat>
          <c:val>
            <c:numRef>
              <c:f>Sheet1!$B$2:$B$5</c:f>
              <c:numCache>
                <c:formatCode>General</c:formatCode>
                <c:ptCount val="4"/>
                <c:pt idx="0">
                  <c:v>52</c:v>
                </c:pt>
                <c:pt idx="1">
                  <c:v>14</c:v>
                </c:pt>
                <c:pt idx="2">
                  <c:v>11</c:v>
                </c:pt>
                <c:pt idx="3">
                  <c:v>23</c:v>
                </c:pt>
              </c:numCache>
            </c:numRef>
          </c:val>
          <c:extLst>
            <c:ext xmlns:c16="http://schemas.microsoft.com/office/drawing/2014/chart" uri="{C3380CC4-5D6E-409C-BE32-E72D297353CC}">
              <c16:uniqueId val="{00000000-13B1-9C4E-9AD9-255E96A20FE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What Buyers Value</c:v>
                </c:pt>
              </c:strCache>
            </c:strRef>
          </c:tx>
          <c:dPt>
            <c:idx val="0"/>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1-13B1-9C4E-9AD9-255E96A20FE0}"/>
              </c:ext>
            </c:extLst>
          </c:dPt>
          <c:dPt>
            <c:idx val="1"/>
            <c:bubble3D val="0"/>
            <c:spPr>
              <a:solidFill>
                <a:srgbClr val="9ED9D9"/>
              </a:solidFill>
              <a:ln w="19050">
                <a:solidFill>
                  <a:schemeClr val="lt1"/>
                </a:solidFill>
              </a:ln>
              <a:effectLst/>
            </c:spPr>
            <c:extLst>
              <c:ext xmlns:c16="http://schemas.microsoft.com/office/drawing/2014/chart" uri="{C3380CC4-5D6E-409C-BE32-E72D297353CC}">
                <c16:uniqueId val="{00000004-13B1-9C4E-9AD9-255E96A20FE0}"/>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13B1-9C4E-9AD9-255E96A20FE0}"/>
              </c:ext>
            </c:extLst>
          </c:dPt>
          <c:dPt>
            <c:idx val="3"/>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2-13B1-9C4E-9AD9-255E96A20F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DC-482C-B05E-1C862DD42C59}"/>
              </c:ext>
            </c:extLst>
          </c:dPt>
          <c:dLbls>
            <c:dLbl>
              <c:idx val="0"/>
              <c:tx>
                <c:rich>
                  <a:bodyPr/>
                  <a:lstStyle/>
                  <a:p>
                    <a:fld id="{EF1A5492-6122-49C9-BA90-F4DAD2D1179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B1-9C4E-9AD9-255E96A20FE0}"/>
                </c:ext>
              </c:extLst>
            </c:dLbl>
            <c:dLbl>
              <c:idx val="1"/>
              <c:tx>
                <c:rich>
                  <a:bodyPr/>
                  <a:lstStyle/>
                  <a:p>
                    <a:fld id="{5AFBC2DD-830A-484C-94A1-5AA0D4A16BC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B1-9C4E-9AD9-255E96A20FE0}"/>
                </c:ext>
              </c:extLst>
            </c:dLbl>
            <c:dLbl>
              <c:idx val="2"/>
              <c:tx>
                <c:rich>
                  <a:bodyPr/>
                  <a:lstStyle/>
                  <a:p>
                    <a:fld id="{B1AC72C1-89B3-422A-958E-A841C5F2151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B1-9C4E-9AD9-255E96A20FE0}"/>
                </c:ext>
              </c:extLst>
            </c:dLbl>
            <c:dLbl>
              <c:idx val="3"/>
              <c:tx>
                <c:rich>
                  <a:bodyPr/>
                  <a:lstStyle/>
                  <a:p>
                    <a:fld id="{90F726BA-F9E4-4B46-B180-FB9A29073EE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B1-9C4E-9AD9-255E96A20FE0}"/>
                </c:ext>
              </c:extLst>
            </c:dLbl>
            <c:dLbl>
              <c:idx val="4"/>
              <c:tx>
                <c:rich>
                  <a:bodyPr/>
                  <a:lstStyle/>
                  <a:p>
                    <a:fld id="{2D9B101A-1ACD-47B3-86F9-4EA2EE68114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3DC-482C-B05E-1C862DD42C5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Reputation of agent</c:v>
                </c:pt>
                <c:pt idx="1">
                  <c:v>Agent is honest and trustworthy</c:v>
                </c:pt>
                <c:pt idx="2">
                  <c:v>Agent is friend or family member</c:v>
                </c:pt>
                <c:pt idx="3">
                  <c:v>Agents knowledge of the neighborhood</c:v>
                </c:pt>
                <c:pt idx="4">
                  <c:v>Other</c:v>
                </c:pt>
              </c:strCache>
            </c:strRef>
          </c:cat>
          <c:val>
            <c:numRef>
              <c:f>Sheet1!$B$2:$B$6</c:f>
              <c:numCache>
                <c:formatCode>General</c:formatCode>
                <c:ptCount val="5"/>
                <c:pt idx="0">
                  <c:v>31</c:v>
                </c:pt>
                <c:pt idx="1">
                  <c:v>19</c:v>
                </c:pt>
                <c:pt idx="2">
                  <c:v>15</c:v>
                </c:pt>
                <c:pt idx="3">
                  <c:v>13</c:v>
                </c:pt>
                <c:pt idx="4">
                  <c:v>22</c:v>
                </c:pt>
              </c:numCache>
            </c:numRef>
          </c:val>
          <c:extLst>
            <c:ext xmlns:c16="http://schemas.microsoft.com/office/drawing/2014/chart" uri="{C3380CC4-5D6E-409C-BE32-E72D297353CC}">
              <c16:uniqueId val="{00000000-13B1-9C4E-9AD9-255E96A20FE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What Sellers Want</c:v>
                </c:pt>
              </c:strCache>
            </c:strRef>
          </c:tx>
          <c:dPt>
            <c:idx val="0"/>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1-13B1-9C4E-9AD9-255E96A20FE0}"/>
              </c:ext>
            </c:extLst>
          </c:dPt>
          <c:dPt>
            <c:idx val="1"/>
            <c:bubble3D val="0"/>
            <c:spPr>
              <a:solidFill>
                <a:srgbClr val="FDE2E2"/>
              </a:solidFill>
              <a:ln w="19050">
                <a:solidFill>
                  <a:schemeClr val="lt1"/>
                </a:solidFill>
              </a:ln>
              <a:effectLst/>
            </c:spPr>
            <c:extLst>
              <c:ext xmlns:c16="http://schemas.microsoft.com/office/drawing/2014/chart" uri="{C3380CC4-5D6E-409C-BE32-E72D297353CC}">
                <c16:uniqueId val="{00000004-13B1-9C4E-9AD9-255E96A20FE0}"/>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13B1-9C4E-9AD9-255E96A20FE0}"/>
              </c:ext>
            </c:extLst>
          </c:dPt>
          <c:dPt>
            <c:idx val="3"/>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2-13B1-9C4E-9AD9-255E96A20F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07E-4E87-B273-21F1DE75AE4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07E-4E87-B273-21F1DE75AE46}"/>
              </c:ext>
            </c:extLst>
          </c:dPt>
          <c:dLbls>
            <c:dLbl>
              <c:idx val="0"/>
              <c:tx>
                <c:rich>
                  <a:bodyPr/>
                  <a:lstStyle/>
                  <a:p>
                    <a:fld id="{BC14659E-55D7-4AAA-BC6C-AE35D67A2E6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B1-9C4E-9AD9-255E96A20FE0}"/>
                </c:ext>
              </c:extLst>
            </c:dLbl>
            <c:dLbl>
              <c:idx val="1"/>
              <c:tx>
                <c:rich>
                  <a:bodyPr/>
                  <a:lstStyle/>
                  <a:p>
                    <a:fld id="{C20F01CD-2CF7-411F-9919-841937C980A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B1-9C4E-9AD9-255E96A20FE0}"/>
                </c:ext>
              </c:extLst>
            </c:dLbl>
            <c:dLbl>
              <c:idx val="2"/>
              <c:tx>
                <c:rich>
                  <a:bodyPr/>
                  <a:lstStyle/>
                  <a:p>
                    <a:fld id="{A046D2B7-67B8-4EA0-B3A0-D9BD06FEAE0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B1-9C4E-9AD9-255E96A20FE0}"/>
                </c:ext>
              </c:extLst>
            </c:dLbl>
            <c:dLbl>
              <c:idx val="3"/>
              <c:tx>
                <c:rich>
                  <a:bodyPr/>
                  <a:lstStyle/>
                  <a:p>
                    <a:fld id="{B00DE21F-63EE-4746-9F97-F9FB7179285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B1-9C4E-9AD9-255E96A20FE0}"/>
                </c:ext>
              </c:extLst>
            </c:dLbl>
            <c:dLbl>
              <c:idx val="4"/>
              <c:tx>
                <c:rich>
                  <a:bodyPr/>
                  <a:lstStyle/>
                  <a:p>
                    <a:fld id="{1FBBEF16-391C-4E69-A282-2DA54D8C369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07E-4E87-B273-21F1DE75AE46}"/>
                </c:ext>
              </c:extLst>
            </c:dLbl>
            <c:dLbl>
              <c:idx val="5"/>
              <c:tx>
                <c:rich>
                  <a:bodyPr/>
                  <a:lstStyle/>
                  <a:p>
                    <a:fld id="{D7E2EECD-CE05-4E17-86E4-063611DDB56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07E-4E87-B273-21F1DE75AE4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Help seller market home to potential buyers</c:v>
                </c:pt>
                <c:pt idx="1">
                  <c:v>Help price home competitively</c:v>
                </c:pt>
                <c:pt idx="2">
                  <c:v>Help sell home within specific timeframe</c:v>
                </c:pt>
                <c:pt idx="3">
                  <c:v>Help find buyer for  home</c:v>
                </c:pt>
                <c:pt idx="4">
                  <c:v>Help with negotiation and dealing with buyers</c:v>
                </c:pt>
                <c:pt idx="5">
                  <c:v>Other</c:v>
                </c:pt>
              </c:strCache>
            </c:strRef>
          </c:cat>
          <c:val>
            <c:numRef>
              <c:f>Sheet1!$B$2:$B$7</c:f>
              <c:numCache>
                <c:formatCode>General</c:formatCode>
                <c:ptCount val="6"/>
                <c:pt idx="0">
                  <c:v>20</c:v>
                </c:pt>
                <c:pt idx="1">
                  <c:v>20</c:v>
                </c:pt>
                <c:pt idx="2">
                  <c:v>19</c:v>
                </c:pt>
                <c:pt idx="3">
                  <c:v>14</c:v>
                </c:pt>
                <c:pt idx="4">
                  <c:v>14</c:v>
                </c:pt>
                <c:pt idx="5">
                  <c:v>13</c:v>
                </c:pt>
              </c:numCache>
            </c:numRef>
          </c:val>
          <c:extLst>
            <c:ext xmlns:c16="http://schemas.microsoft.com/office/drawing/2014/chart" uri="{C3380CC4-5D6E-409C-BE32-E72D297353CC}">
              <c16:uniqueId val="{00000000-13B1-9C4E-9AD9-255E96A20FE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0504811263815953E-2"/>
          <c:y val="0.62225419848643715"/>
          <c:w val="0.97799746824282896"/>
          <c:h val="0.376925093354931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What Buyers Value</c:v>
                </c:pt>
              </c:strCache>
            </c:strRef>
          </c:tx>
          <c:dPt>
            <c:idx val="0"/>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1-13B1-9C4E-9AD9-255E96A20FE0}"/>
              </c:ext>
            </c:extLst>
          </c:dPt>
          <c:dPt>
            <c:idx val="1"/>
            <c:bubble3D val="0"/>
            <c:spPr>
              <a:solidFill>
                <a:srgbClr val="9ED9D9"/>
              </a:solidFill>
              <a:ln w="19050">
                <a:solidFill>
                  <a:schemeClr val="lt1"/>
                </a:solidFill>
              </a:ln>
              <a:effectLst/>
            </c:spPr>
            <c:extLst>
              <c:ext xmlns:c16="http://schemas.microsoft.com/office/drawing/2014/chart" uri="{C3380CC4-5D6E-409C-BE32-E72D297353CC}">
                <c16:uniqueId val="{00000004-13B1-9C4E-9AD9-255E96A20FE0}"/>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13B1-9C4E-9AD9-255E96A20FE0}"/>
              </c:ext>
            </c:extLst>
          </c:dPt>
          <c:dPt>
            <c:idx val="3"/>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2-13B1-9C4E-9AD9-255E96A20F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1AD-46DE-BB25-EBF2ADA6F203}"/>
              </c:ext>
            </c:extLst>
          </c:dPt>
          <c:dLbls>
            <c:dLbl>
              <c:idx val="0"/>
              <c:tx>
                <c:rich>
                  <a:bodyPr/>
                  <a:lstStyle/>
                  <a:p>
                    <a:fld id="{BE065907-FF1E-4EBC-A95D-F19AB1A4B7A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B1-9C4E-9AD9-255E96A20FE0}"/>
                </c:ext>
              </c:extLst>
            </c:dLbl>
            <c:dLbl>
              <c:idx val="1"/>
              <c:tx>
                <c:rich>
                  <a:bodyPr/>
                  <a:lstStyle/>
                  <a:p>
                    <a:fld id="{C93C3661-89BB-4E4B-B640-D47C02A46BF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B1-9C4E-9AD9-255E96A20FE0}"/>
                </c:ext>
              </c:extLst>
            </c:dLbl>
            <c:dLbl>
              <c:idx val="2"/>
              <c:tx>
                <c:rich>
                  <a:bodyPr/>
                  <a:lstStyle/>
                  <a:p>
                    <a:fld id="{54097D35-553C-4967-BACB-A52B2C70C18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B1-9C4E-9AD9-255E96A20FE0}"/>
                </c:ext>
              </c:extLst>
            </c:dLbl>
            <c:dLbl>
              <c:idx val="3"/>
              <c:tx>
                <c:rich>
                  <a:bodyPr/>
                  <a:lstStyle/>
                  <a:p>
                    <a:fld id="{50204CA1-A4A0-4CCE-A25B-3D1D7C511F9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B1-9C4E-9AD9-255E96A20FE0}"/>
                </c:ext>
              </c:extLst>
            </c:dLbl>
            <c:dLbl>
              <c:idx val="4"/>
              <c:tx>
                <c:rich>
                  <a:bodyPr/>
                  <a:lstStyle/>
                  <a:p>
                    <a:fld id="{4428F05F-1A34-4BB6-B8BA-5FD014A4F2C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1AD-46DE-BB25-EBF2ADA6F20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Reputation of agent</c:v>
                </c:pt>
                <c:pt idx="1">
                  <c:v>Agent is honest and trustworthy</c:v>
                </c:pt>
                <c:pt idx="2">
                  <c:v>Agent is friend or family member</c:v>
                </c:pt>
                <c:pt idx="3">
                  <c:v>Agent's experience</c:v>
                </c:pt>
                <c:pt idx="4">
                  <c:v>Other</c:v>
                </c:pt>
              </c:strCache>
            </c:strRef>
          </c:cat>
          <c:val>
            <c:numRef>
              <c:f>Sheet1!$B$2:$B$6</c:f>
              <c:numCache>
                <c:formatCode>General</c:formatCode>
                <c:ptCount val="5"/>
                <c:pt idx="0">
                  <c:v>16</c:v>
                </c:pt>
                <c:pt idx="1">
                  <c:v>19</c:v>
                </c:pt>
                <c:pt idx="2">
                  <c:v>14</c:v>
                </c:pt>
                <c:pt idx="3">
                  <c:v>16</c:v>
                </c:pt>
                <c:pt idx="4">
                  <c:v>35</c:v>
                </c:pt>
              </c:numCache>
            </c:numRef>
          </c:val>
          <c:extLst>
            <c:ext xmlns:c16="http://schemas.microsoft.com/office/drawing/2014/chart" uri="{C3380CC4-5D6E-409C-BE32-E72D297353CC}">
              <c16:uniqueId val="{00000000-13B1-9C4E-9AD9-255E96A20FE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8000401641616855E-4"/>
          <c:y val="0.68034091654738149"/>
          <c:w val="0.99963999196716768"/>
          <c:h val="0.307313374437091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904919-D002-4724-B75E-C02D29944285}"/>
              </a:ext>
            </a:extLst>
          </p:cNvPr>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r>
              <a:rPr lang="en-US"/>
              <a:t>SPARK 6: Deliver Your Value Proposition</a:t>
            </a:r>
            <a:endParaRPr lang="en-US" dirty="0"/>
          </a:p>
        </p:txBody>
      </p:sp>
      <p:sp>
        <p:nvSpPr>
          <p:cNvPr id="3" name="Date Placeholder 2">
            <a:extLst>
              <a:ext uri="{FF2B5EF4-FFF2-40B4-BE49-F238E27FC236}">
                <a16:creationId xmlns:a16="http://schemas.microsoft.com/office/drawing/2014/main" id="{672F92BD-EF27-4674-8192-C47AAF937403}"/>
              </a:ext>
            </a:extLst>
          </p:cNvPr>
          <p:cNvSpPr>
            <a:spLocks noGrp="1"/>
          </p:cNvSpPr>
          <p:nvPr>
            <p:ph type="dt" sz="quarter" idx="1"/>
          </p:nvPr>
        </p:nvSpPr>
        <p:spPr>
          <a:xfrm>
            <a:off x="4143587" y="1"/>
            <a:ext cx="3169920" cy="481727"/>
          </a:xfrm>
          <a:prstGeom prst="rect">
            <a:avLst/>
          </a:prstGeom>
        </p:spPr>
        <p:txBody>
          <a:bodyPr vert="horz" lIns="96633" tIns="48317" rIns="96633" bIns="48317" rtlCol="0"/>
          <a:lstStyle>
            <a:lvl1pPr algn="r">
              <a:defRPr sz="1300"/>
            </a:lvl1pPr>
          </a:lstStyle>
          <a:p>
            <a:r>
              <a:rPr lang="en-US"/>
              <a:t>March 2020</a:t>
            </a:r>
            <a:endParaRPr lang="en-US" dirty="0"/>
          </a:p>
        </p:txBody>
      </p:sp>
      <p:sp>
        <p:nvSpPr>
          <p:cNvPr id="4" name="Footer Placeholder 3">
            <a:extLst>
              <a:ext uri="{FF2B5EF4-FFF2-40B4-BE49-F238E27FC236}">
                <a16:creationId xmlns:a16="http://schemas.microsoft.com/office/drawing/2014/main" id="{09B04F74-25F0-4711-8CB0-F9F6774C78B1}"/>
              </a:ext>
            </a:extLst>
          </p:cNvPr>
          <p:cNvSpPr>
            <a:spLocks noGrp="1"/>
          </p:cNvSpPr>
          <p:nvPr>
            <p:ph type="ftr" sz="quarter" idx="2"/>
          </p:nvPr>
        </p:nvSpPr>
        <p:spPr>
          <a:xfrm>
            <a:off x="0" y="9119476"/>
            <a:ext cx="3169920" cy="481726"/>
          </a:xfrm>
          <a:prstGeom prst="rect">
            <a:avLst/>
          </a:prstGeom>
        </p:spPr>
        <p:txBody>
          <a:bodyPr vert="horz" lIns="96633" tIns="48317" rIns="96633" bIns="48317" rtlCol="0" anchor="b"/>
          <a:lstStyle>
            <a:lvl1pPr algn="l">
              <a:defRPr sz="1300"/>
            </a:lvl1pPr>
          </a:lstStyle>
          <a:p>
            <a:r>
              <a:rPr lang="en-US"/>
              <a:t>©2020 Keller Williams Realty Inc.</a:t>
            </a:r>
            <a:endParaRPr lang="en-US" dirty="0"/>
          </a:p>
        </p:txBody>
      </p:sp>
    </p:spTree>
    <p:extLst>
      <p:ext uri="{BB962C8B-B14F-4D97-AF65-F5344CB8AC3E}">
        <p14:creationId xmlns:p14="http://schemas.microsoft.com/office/powerpoint/2010/main" val="76998255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55650" y="760412"/>
            <a:ext cx="4923641" cy="2770632"/>
          </a:xfrm>
          <a:prstGeom prst="rect">
            <a:avLst/>
          </a:prstGeom>
          <a:noFill/>
          <a:ln w="12700">
            <a:solidFill>
              <a:prstClr val="black"/>
            </a:solidFill>
          </a:ln>
        </p:spPr>
        <p:txBody>
          <a:bodyPr vert="horz" lIns="96633" tIns="48317" rIns="96633" bIns="48317" rtlCol="0" anchor="ctr"/>
          <a:lstStyle/>
          <a:p>
            <a:endParaRPr lang="en-US" dirty="0"/>
          </a:p>
        </p:txBody>
      </p:sp>
      <p:sp>
        <p:nvSpPr>
          <p:cNvPr id="5" name="Notes Placeholder 4"/>
          <p:cNvSpPr>
            <a:spLocks noGrp="1"/>
          </p:cNvSpPr>
          <p:nvPr>
            <p:ph type="body" sz="quarter" idx="3"/>
          </p:nvPr>
        </p:nvSpPr>
        <p:spPr>
          <a:xfrm>
            <a:off x="731519" y="3810442"/>
            <a:ext cx="5790563" cy="5073342"/>
          </a:xfrm>
          <a:prstGeom prst="rect">
            <a:avLst/>
          </a:prstGeom>
        </p:spPr>
        <p:txBody>
          <a:bodyPr vert="horz" lIns="96633" tIns="48317" rIns="96633"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3599C-7AF6-4177-AD2D-38E0C068D829}"/>
              </a:ext>
            </a:extLst>
          </p:cNvPr>
          <p:cNvSpPr>
            <a:spLocks noGrp="1"/>
          </p:cNvSpPr>
          <p:nvPr>
            <p:ph type="sldNum" sz="quarter" idx="5"/>
          </p:nvPr>
        </p:nvSpPr>
        <p:spPr>
          <a:xfrm>
            <a:off x="6156144" y="9120188"/>
            <a:ext cx="1157469" cy="481012"/>
          </a:xfrm>
          <a:prstGeom prst="rect">
            <a:avLst/>
          </a:prstGeom>
        </p:spPr>
        <p:txBody>
          <a:bodyPr vert="horz" lIns="91413" tIns="45708" rIns="91413" bIns="45708" rtlCol="0" anchor="b"/>
          <a:lstStyle>
            <a:lvl1pPr algn="ctr">
              <a:defRPr sz="1200"/>
            </a:lvl1pPr>
          </a:lstStyle>
          <a:p>
            <a:fld id="{43BC4E81-D126-4059-93C2-722F615E48BB}" type="slidenum">
              <a:rPr lang="en-US" smtClean="0"/>
              <a:pPr/>
              <a:t>‹#›</a:t>
            </a:fld>
            <a:endParaRPr lang="en-US" dirty="0"/>
          </a:p>
        </p:txBody>
      </p:sp>
      <p:sp>
        <p:nvSpPr>
          <p:cNvPr id="2" name="Header Placeholder 1">
            <a:extLst>
              <a:ext uri="{FF2B5EF4-FFF2-40B4-BE49-F238E27FC236}">
                <a16:creationId xmlns:a16="http://schemas.microsoft.com/office/drawing/2014/main" id="{2692D3CA-9A3B-4E91-BDC9-0C486D2DEC03}"/>
              </a:ext>
            </a:extLst>
          </p:cNvPr>
          <p:cNvSpPr>
            <a:spLocks noGrp="1"/>
          </p:cNvSpPr>
          <p:nvPr>
            <p:ph type="hdr" sz="quarter"/>
          </p:nvPr>
        </p:nvSpPr>
        <p:spPr>
          <a:xfrm>
            <a:off x="0" y="1"/>
            <a:ext cx="4143375" cy="481013"/>
          </a:xfrm>
          <a:prstGeom prst="rect">
            <a:avLst/>
          </a:prstGeom>
        </p:spPr>
        <p:txBody>
          <a:bodyPr vert="horz" lIns="91427" tIns="45714" rIns="91427" bIns="45714" rtlCol="0"/>
          <a:lstStyle>
            <a:lvl1pPr algn="l">
              <a:defRPr sz="1300"/>
            </a:lvl1pPr>
          </a:lstStyle>
          <a:p>
            <a:r>
              <a:rPr lang="en-US"/>
              <a:t>SPARK 6: Deliver Your Value Proposition</a:t>
            </a:r>
            <a:endParaRPr lang="en-US" dirty="0"/>
          </a:p>
        </p:txBody>
      </p:sp>
      <p:sp>
        <p:nvSpPr>
          <p:cNvPr id="3" name="Footer Placeholder 2">
            <a:extLst>
              <a:ext uri="{FF2B5EF4-FFF2-40B4-BE49-F238E27FC236}">
                <a16:creationId xmlns:a16="http://schemas.microsoft.com/office/drawing/2014/main" id="{2F47CC5F-F750-47AF-B6BD-25ACF004FBE0}"/>
              </a:ext>
            </a:extLst>
          </p:cNvPr>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r>
              <a:rPr lang="en-US" dirty="0"/>
              <a:t>©2020 Keller Williams Realty Inc.</a:t>
            </a:r>
          </a:p>
        </p:txBody>
      </p:sp>
      <p:sp>
        <p:nvSpPr>
          <p:cNvPr id="7" name="Date Placeholder 6">
            <a:extLst>
              <a:ext uri="{FF2B5EF4-FFF2-40B4-BE49-F238E27FC236}">
                <a16:creationId xmlns:a16="http://schemas.microsoft.com/office/drawing/2014/main" id="{C5EA19C0-5976-40CD-ADD5-44CCE0A3FCF1}"/>
              </a:ext>
            </a:extLst>
          </p:cNvPr>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r>
              <a:rPr lang="en-US"/>
              <a:t>March 2020</a:t>
            </a:r>
            <a:endParaRPr lang="en-US" dirty="0"/>
          </a:p>
        </p:txBody>
      </p:sp>
    </p:spTree>
    <p:extLst>
      <p:ext uri="{BB962C8B-B14F-4D97-AF65-F5344CB8AC3E}">
        <p14:creationId xmlns:p14="http://schemas.microsoft.com/office/powerpoint/2010/main" val="51241957"/>
      </p:ext>
    </p:extLst>
  </p:cSld>
  <p:clrMap bg1="lt1" tx1="dk1" bg2="lt2" tx2="dk2" accent1="accent1" accent2="accent2" accent3="accent3" accent4="accent4" accent5="accent5" accent6="accent6" hlink="hlink" folHlink="folHlink"/>
  <p:hf/>
  <p:notesStyle>
    <a:lvl1pPr marL="0" algn="l" defTabSz="914400" rtl="0" eaLnBrk="1" latinLnBrk="0" hangingPunct="1">
      <a:lnSpc>
        <a:spcPts val="1200"/>
      </a:lnSpc>
      <a:spcBef>
        <a:spcPts val="600"/>
      </a:spcBef>
      <a:spcAft>
        <a:spcPts val="60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lnSpc>
        <a:spcPts val="1200"/>
      </a:lnSpc>
      <a:spcBef>
        <a:spcPts val="600"/>
      </a:spcBef>
      <a:spcAft>
        <a:spcPts val="600"/>
      </a:spcAft>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lnSpc>
        <a:spcPts val="1200"/>
      </a:lnSpc>
      <a:spcBef>
        <a:spcPts val="600"/>
      </a:spcBef>
      <a:spcAft>
        <a:spcPts val="600"/>
      </a:spcAft>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lnSpc>
        <a:spcPts val="1200"/>
      </a:lnSpc>
      <a:spcBef>
        <a:spcPts val="600"/>
      </a:spcBef>
      <a:spcAft>
        <a:spcPts val="600"/>
      </a:spcAft>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lnSpc>
        <a:spcPts val="1200"/>
      </a:lnSpc>
      <a:spcBef>
        <a:spcPts val="600"/>
      </a:spcBef>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kwconnect.com/tech-enabled-ag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nswers.kw.com/hc/en-us/articles/360015702154-Add-a-Contac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TIME: </a:t>
            </a:r>
            <a:r>
              <a:rPr lang="en-US" dirty="0"/>
              <a:t>5 minutes</a:t>
            </a:r>
          </a:p>
          <a:p>
            <a:r>
              <a:rPr lang="en-US" b="1" dirty="0"/>
              <a:t>WELCOME</a:t>
            </a:r>
            <a:r>
              <a:rPr lang="en-US" dirty="0"/>
              <a:t> participants to Deliver Your Value Proposition.</a:t>
            </a:r>
          </a:p>
          <a:p>
            <a:r>
              <a:rPr lang="en-US" b="1" dirty="0"/>
              <a:t>DO</a:t>
            </a:r>
            <a:r>
              <a:rPr lang="en-US" dirty="0"/>
              <a:t>: Introduce yourself briefly if there are new participants.</a:t>
            </a:r>
          </a:p>
          <a:p>
            <a:r>
              <a:rPr lang="en-US" dirty="0"/>
              <a:t>Set expectations for the duration of the session, and timing of lunch or breaks.</a:t>
            </a:r>
          </a:p>
          <a:p>
            <a:r>
              <a:rPr lang="en-US" b="1" dirty="0"/>
              <a:t>FACILITATOR NOTE: </a:t>
            </a:r>
            <a:r>
              <a:rPr lang="en-US" dirty="0"/>
              <a:t>The questions below are intended to promote a culture of sharing and gratitude—to enhance learning and promote happiness.</a:t>
            </a:r>
          </a:p>
          <a:p>
            <a:r>
              <a:rPr lang="en-US" b="1" dirty="0"/>
              <a:t>ASK: </a:t>
            </a:r>
            <a:r>
              <a:rPr lang="en-US" dirty="0"/>
              <a:t>Who would like to share what they are grateful for so far in this new learning journey? </a:t>
            </a:r>
          </a:p>
          <a:p>
            <a:r>
              <a:rPr lang="en-US" dirty="0"/>
              <a:t>What opportunities do you see for yourself? What are you excited about?</a:t>
            </a:r>
          </a:p>
          <a:p>
            <a:r>
              <a:rPr lang="en-US" dirty="0"/>
              <a:t>What challenges are you encountering that we may work out together?</a:t>
            </a:r>
          </a:p>
          <a:p>
            <a:r>
              <a:rPr lang="en-US" b="1" dirty="0"/>
              <a:t>SAY: </a:t>
            </a:r>
            <a:r>
              <a:rPr lang="en-US" dirty="0"/>
              <a:t>Today our focus in on YOU, and the value you bring to your customers, your community, and your business. We call this your Value Proposition and in this session you will have the opportunity to define and declare your Value Proposition.</a:t>
            </a:r>
          </a:p>
          <a:p>
            <a:endParaRPr lang="en-US" dirty="0"/>
          </a:p>
          <a:p>
            <a:endParaRPr lang="en-US" dirty="0"/>
          </a:p>
        </p:txBody>
      </p:sp>
      <p:sp>
        <p:nvSpPr>
          <p:cNvPr id="14" name="Date Placeholder 13">
            <a:extLst>
              <a:ext uri="{FF2B5EF4-FFF2-40B4-BE49-F238E27FC236}">
                <a16:creationId xmlns:a16="http://schemas.microsoft.com/office/drawing/2014/main" id="{1CB08D84-1DB6-4BB4-8CD7-2A8B83DF011F}"/>
              </a:ext>
            </a:extLst>
          </p:cNvPr>
          <p:cNvSpPr>
            <a:spLocks noGrp="1"/>
          </p:cNvSpPr>
          <p:nvPr>
            <p:ph type="dt" idx="1"/>
          </p:nvPr>
        </p:nvSpPr>
        <p:spPr/>
        <p:txBody>
          <a:bodyPr/>
          <a:lstStyle/>
          <a:p>
            <a:r>
              <a:rPr lang="en-US"/>
              <a:t>March 2020</a:t>
            </a:r>
          </a:p>
        </p:txBody>
      </p:sp>
      <p:sp>
        <p:nvSpPr>
          <p:cNvPr id="15" name="Footer Placeholder 14">
            <a:extLst>
              <a:ext uri="{FF2B5EF4-FFF2-40B4-BE49-F238E27FC236}">
                <a16:creationId xmlns:a16="http://schemas.microsoft.com/office/drawing/2014/main" id="{F7010DBB-08B6-4EC1-8DAC-72E07B977108}"/>
              </a:ext>
            </a:extLst>
          </p:cNvPr>
          <p:cNvSpPr>
            <a:spLocks noGrp="1"/>
          </p:cNvSpPr>
          <p:nvPr>
            <p:ph type="ftr" sz="quarter" idx="4"/>
          </p:nvPr>
        </p:nvSpPr>
        <p:spPr/>
        <p:txBody>
          <a:bodyPr/>
          <a:lstStyle/>
          <a:p>
            <a:r>
              <a:rPr lang="en-US" dirty="0"/>
              <a:t>©2020 Keller Williams Realty Inc.</a:t>
            </a:r>
          </a:p>
        </p:txBody>
      </p:sp>
      <p:sp>
        <p:nvSpPr>
          <p:cNvPr id="16" name="Slide Number Placeholder 15">
            <a:extLst>
              <a:ext uri="{FF2B5EF4-FFF2-40B4-BE49-F238E27FC236}">
                <a16:creationId xmlns:a16="http://schemas.microsoft.com/office/drawing/2014/main" id="{74B59C8C-AC8A-47FC-BFE5-4575BEAFB1D7}"/>
              </a:ext>
            </a:extLst>
          </p:cNvPr>
          <p:cNvSpPr>
            <a:spLocks noGrp="1"/>
          </p:cNvSpPr>
          <p:nvPr>
            <p:ph type="sldNum" sz="quarter" idx="5"/>
          </p:nvPr>
        </p:nvSpPr>
        <p:spPr/>
        <p:txBody>
          <a:bodyPr/>
          <a:lstStyle/>
          <a:p>
            <a:fld id="{43BC4E81-D126-4059-93C2-722F615E48BB}" type="slidenum">
              <a:rPr lang="en-US" smtClean="0"/>
              <a:pPr/>
              <a:t>1</a:t>
            </a:fld>
            <a:endParaRPr lang="en-US" dirty="0"/>
          </a:p>
        </p:txBody>
      </p:sp>
      <p:sp>
        <p:nvSpPr>
          <p:cNvPr id="17" name="Header Placeholder 16">
            <a:extLst>
              <a:ext uri="{FF2B5EF4-FFF2-40B4-BE49-F238E27FC236}">
                <a16:creationId xmlns:a16="http://schemas.microsoft.com/office/drawing/2014/main" id="{2AB4CAE9-5379-4169-A392-81DB958AC489}"/>
              </a:ext>
            </a:extLst>
          </p:cNvPr>
          <p:cNvSpPr>
            <a:spLocks noGrp="1"/>
          </p:cNvSpPr>
          <p:nvPr>
            <p:ph type="hdr" sz="quarter"/>
          </p:nvPr>
        </p:nvSpPr>
        <p:spPr/>
        <p:txBody>
          <a:bodyPr/>
          <a:lstStyle/>
          <a:p>
            <a:r>
              <a:rPr lang="en-US"/>
              <a:t>SPARK 6: Deliver Your Value Proposition</a:t>
            </a:r>
            <a:endParaRPr lang="en-US" dirty="0"/>
          </a:p>
        </p:txBody>
      </p:sp>
      <p:sp>
        <p:nvSpPr>
          <p:cNvPr id="18" name="Slide Image Placeholder 17">
            <a:extLst>
              <a:ext uri="{FF2B5EF4-FFF2-40B4-BE49-F238E27FC236}">
                <a16:creationId xmlns:a16="http://schemas.microsoft.com/office/drawing/2014/main" id="{BCB8A200-E209-4298-ADC0-8AE49E418E36}"/>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4643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a:t>
            </a:r>
            <a:r>
              <a:rPr lang="en-US" dirty="0"/>
              <a:t>: Now we’re going to talk about your Value Proposition. We’re going to look at some data around what clients want, we’re going to get a big picture look at our current real estate market, and we’ll discuss some ways that technology can boost your Value Proposition. </a:t>
            </a:r>
          </a:p>
          <a:p>
            <a:r>
              <a:rPr lang="en-US" b="1" dirty="0"/>
              <a:t>ACTIVITY: </a:t>
            </a:r>
            <a:r>
              <a:rPr lang="en-US" dirty="0"/>
              <a:t>REFLECT ON YOUR VALUE</a:t>
            </a:r>
          </a:p>
          <a:p>
            <a:r>
              <a:rPr lang="en-US" dirty="0"/>
              <a:t>Participants’ Guide pp. 4–6.</a:t>
            </a:r>
          </a:p>
          <a:p>
            <a:r>
              <a:rPr lang="en-US" b="1" dirty="0"/>
              <a:t>SAY: </a:t>
            </a:r>
            <a:r>
              <a:rPr lang="en-US" dirty="0"/>
              <a:t>Before we do that, however, I want you to look at page 5 in your participant guide. There’s a space to write about yourself, your strengths, and your perspectives. Take a few minutes and write down responses. This will be the beginning of crafting your unique Value Proposition. </a:t>
            </a:r>
          </a:p>
          <a:p>
            <a:endParaRPr lang="en-US" dirty="0"/>
          </a:p>
        </p:txBody>
      </p:sp>
      <p:sp>
        <p:nvSpPr>
          <p:cNvPr id="8" name="Date Placeholder 7">
            <a:extLst>
              <a:ext uri="{FF2B5EF4-FFF2-40B4-BE49-F238E27FC236}">
                <a16:creationId xmlns:a16="http://schemas.microsoft.com/office/drawing/2014/main" id="{AF4B1640-A51B-4972-9010-9401CE86335B}"/>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D5F9B8C3-C1F5-4B9C-BB44-3C7B654113BF}"/>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61326270-F5A8-4DC3-8F0F-2D214B5F33E5}"/>
              </a:ext>
            </a:extLst>
          </p:cNvPr>
          <p:cNvSpPr>
            <a:spLocks noGrp="1"/>
          </p:cNvSpPr>
          <p:nvPr>
            <p:ph type="sldNum" sz="quarter" idx="5"/>
          </p:nvPr>
        </p:nvSpPr>
        <p:spPr/>
        <p:txBody>
          <a:bodyPr/>
          <a:lstStyle/>
          <a:p>
            <a:fld id="{43BC4E81-D126-4059-93C2-722F615E48BB}" type="slidenum">
              <a:rPr lang="en-US" smtClean="0"/>
              <a:pPr/>
              <a:t>10</a:t>
            </a:fld>
            <a:endParaRPr lang="en-US" dirty="0"/>
          </a:p>
        </p:txBody>
      </p:sp>
      <p:sp>
        <p:nvSpPr>
          <p:cNvPr id="11" name="Header Placeholder 10">
            <a:extLst>
              <a:ext uri="{FF2B5EF4-FFF2-40B4-BE49-F238E27FC236}">
                <a16:creationId xmlns:a16="http://schemas.microsoft.com/office/drawing/2014/main" id="{D6DCF096-4C45-4B82-A305-938EBB6B6F1C}"/>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14DDE5E6-33A5-4CBF-9BFA-0EB5495985F9}"/>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326628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Here’s a look at what buyers want most from a realtor. This graph covers the top three responses and categorizes everything else as “other.” You can see the complete list in your student handout (Participants’ Guide pg. 6).</a:t>
            </a:r>
          </a:p>
          <a:p>
            <a:r>
              <a:rPr lang="en-US" b="1" dirty="0"/>
              <a:t>ASK: </a:t>
            </a:r>
            <a:r>
              <a:rPr lang="en-US" dirty="0"/>
              <a:t>Why are we talking about this in our conversation about your Value Proposition?</a:t>
            </a:r>
          </a:p>
          <a:p>
            <a:r>
              <a:rPr lang="en-US" b="1" dirty="0"/>
              <a:t>(Answer: Knowing what people want makes it easier to create a compelling Value Proposition.)</a:t>
            </a:r>
          </a:p>
          <a:p>
            <a:pPr lvl="0"/>
            <a:r>
              <a:rPr lang="en-US" b="1" dirty="0"/>
              <a:t>INSTRUCT </a:t>
            </a:r>
            <a:r>
              <a:rPr lang="en-US" dirty="0"/>
              <a:t>participants to review the list (Participants’ Guide pg. 6).</a:t>
            </a:r>
          </a:p>
          <a:p>
            <a:r>
              <a:rPr lang="en-US" b="1" dirty="0"/>
              <a:t>SAY: </a:t>
            </a:r>
            <a:r>
              <a:rPr lang="en-US" dirty="0"/>
              <a:t>Keep in mind: these are results from buyers being asked to state the ONE thing that is most important to them. Most buyers need help with paperwork or learning about their neighborhood. But when forced to give just one answer, this is what they said. </a:t>
            </a:r>
          </a:p>
          <a:p>
            <a:r>
              <a:rPr lang="en-US" b="1" dirty="0"/>
              <a:t>ASK </a:t>
            </a:r>
            <a:r>
              <a:rPr lang="en-US" dirty="0"/>
              <a:t>for </a:t>
            </a:r>
            <a:r>
              <a:rPr lang="en-US" dirty="0" err="1"/>
              <a:t>aha’s</a:t>
            </a:r>
            <a:r>
              <a:rPr lang="en-US" dirty="0"/>
              <a:t>.</a:t>
            </a:r>
          </a:p>
          <a:p>
            <a:r>
              <a:rPr lang="en-US" b="1" dirty="0"/>
              <a:t>REFER</a:t>
            </a:r>
            <a:r>
              <a:rPr lang="en-US" dirty="0"/>
              <a:t> students to the complete list in their guide (pg. 6). Ask them to note any skills or services they offer that align with what buyers want. </a:t>
            </a:r>
          </a:p>
          <a:p>
            <a:endParaRPr lang="en-US" dirty="0"/>
          </a:p>
        </p:txBody>
      </p:sp>
      <p:sp>
        <p:nvSpPr>
          <p:cNvPr id="8" name="Date Placeholder 7">
            <a:extLst>
              <a:ext uri="{FF2B5EF4-FFF2-40B4-BE49-F238E27FC236}">
                <a16:creationId xmlns:a16="http://schemas.microsoft.com/office/drawing/2014/main" id="{583E801F-E693-4343-AD2A-3FFFCB504CDF}"/>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D3B91ECA-5288-4E2E-9F8E-31DEBF0BDB8F}"/>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6265E201-6034-4E33-9E72-B310B03A8399}"/>
              </a:ext>
            </a:extLst>
          </p:cNvPr>
          <p:cNvSpPr>
            <a:spLocks noGrp="1"/>
          </p:cNvSpPr>
          <p:nvPr>
            <p:ph type="sldNum" sz="quarter" idx="5"/>
          </p:nvPr>
        </p:nvSpPr>
        <p:spPr/>
        <p:txBody>
          <a:bodyPr/>
          <a:lstStyle/>
          <a:p>
            <a:fld id="{43BC4E81-D126-4059-93C2-722F615E48BB}" type="slidenum">
              <a:rPr lang="en-US" smtClean="0"/>
              <a:pPr/>
              <a:t>11</a:t>
            </a:fld>
            <a:endParaRPr lang="en-US" dirty="0"/>
          </a:p>
        </p:txBody>
      </p:sp>
      <p:sp>
        <p:nvSpPr>
          <p:cNvPr id="11" name="Header Placeholder 10">
            <a:extLst>
              <a:ext uri="{FF2B5EF4-FFF2-40B4-BE49-F238E27FC236}">
                <a16:creationId xmlns:a16="http://schemas.microsoft.com/office/drawing/2014/main" id="{19286159-6DBF-4FCE-9B96-E16F4FD49A84}"/>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1FD6FA0A-B406-4598-8DB6-F24C9A3C084C}"/>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33838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a:t>
            </a:r>
            <a:r>
              <a:rPr lang="en-US" dirty="0"/>
              <a:t>: When asked the most important factor in choosing a real estate agent, these were the top five answers from buyers. You have the complete list in your student handout.</a:t>
            </a:r>
          </a:p>
          <a:p>
            <a:r>
              <a:rPr lang="en-US" b="1" dirty="0"/>
              <a:t>INSTRUCT</a:t>
            </a:r>
            <a:r>
              <a:rPr lang="en-US" dirty="0"/>
              <a:t> participants to review the list.</a:t>
            </a:r>
          </a:p>
          <a:p>
            <a:r>
              <a:rPr lang="en-US" b="1" dirty="0"/>
              <a:t>ASK</a:t>
            </a:r>
            <a:r>
              <a:rPr lang="en-US" dirty="0"/>
              <a:t> for </a:t>
            </a:r>
            <a:r>
              <a:rPr lang="en-US" dirty="0" err="1"/>
              <a:t>aha’s</a:t>
            </a:r>
            <a:r>
              <a:rPr lang="en-US" dirty="0"/>
              <a:t>.</a:t>
            </a:r>
          </a:p>
          <a:p>
            <a:r>
              <a:rPr lang="en-US" b="1" dirty="0"/>
              <a:t>ASK: </a:t>
            </a:r>
            <a:r>
              <a:rPr lang="en-US" dirty="0"/>
              <a:t>If there is an attribute you have that you now know, from the data, is something that buyers value, would that be a good thing to include in your Value Proposition?</a:t>
            </a:r>
          </a:p>
          <a:p>
            <a:r>
              <a:rPr lang="en-US" dirty="0"/>
              <a:t>(Answer: Yes!)</a:t>
            </a:r>
          </a:p>
          <a:p>
            <a:r>
              <a:rPr lang="en-US" b="1" dirty="0"/>
              <a:t>SAY: </a:t>
            </a:r>
            <a:r>
              <a:rPr lang="en-US" dirty="0"/>
              <a:t>Absolutely! Let’s practice taking these attributes and putting them into client-centered language. Hopefully, you’ll get some ideas for when you craft your own Value Proposition. </a:t>
            </a:r>
          </a:p>
          <a:p>
            <a:pPr lvl="0"/>
            <a:r>
              <a:rPr lang="en-US" b="1" dirty="0"/>
              <a:t>ROLE-MODEL: </a:t>
            </a:r>
            <a:r>
              <a:rPr lang="en-US" dirty="0"/>
              <a:t>Select one of the factors buyers value on page 6 and rephrase into language that explains its value to the buyer, i.e., “agent is honest and trustworthy” could be, “you can depend on me to help you make the best decisions,” or  “I will work to serve your best interests.”</a:t>
            </a:r>
          </a:p>
          <a:p>
            <a:pPr lvl="0"/>
            <a:r>
              <a:rPr lang="en-US" b="1" dirty="0"/>
              <a:t>REFER </a:t>
            </a:r>
            <a:r>
              <a:rPr lang="en-US" dirty="0"/>
              <a:t>students to their guide. Ask them to note any skills or services they offer that align with what buyers want. </a:t>
            </a:r>
          </a:p>
          <a:p>
            <a:r>
              <a:rPr lang="en-US" b="1" dirty="0"/>
              <a:t>ACTIVITY</a:t>
            </a:r>
            <a:r>
              <a:rPr lang="en-US" dirty="0"/>
              <a:t>: Client-Centered Language: Buyers</a:t>
            </a:r>
          </a:p>
          <a:p>
            <a:r>
              <a:rPr lang="en-US" dirty="0"/>
              <a:t>Participants’ Guide pg. 7</a:t>
            </a:r>
          </a:p>
          <a:p>
            <a:r>
              <a:rPr lang="en-US" dirty="0"/>
              <a:t>Break participants into partners or small groups. </a:t>
            </a:r>
          </a:p>
          <a:p>
            <a:r>
              <a:rPr lang="en-US" dirty="0"/>
              <a:t>Instruct them to work through the skills and services they offer and rephrase into language that explains its value to the buyer.</a:t>
            </a:r>
          </a:p>
          <a:p>
            <a:r>
              <a:rPr lang="en-US" dirty="0"/>
              <a:t>(NOTE: If they are especially new to real estate and don’t feel confident about their own offerings, they can use buyers’ statements from NAR study.)</a:t>
            </a:r>
          </a:p>
          <a:p>
            <a:endParaRPr lang="en-US" dirty="0"/>
          </a:p>
        </p:txBody>
      </p:sp>
      <p:sp>
        <p:nvSpPr>
          <p:cNvPr id="8" name="Date Placeholder 7">
            <a:extLst>
              <a:ext uri="{FF2B5EF4-FFF2-40B4-BE49-F238E27FC236}">
                <a16:creationId xmlns:a16="http://schemas.microsoft.com/office/drawing/2014/main" id="{18197F75-FBC7-47F1-AA75-42E98F3420D9}"/>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FFD3F087-5ADD-459C-9445-7CEFD2DE9C0F}"/>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C227F60E-1195-40B1-83FC-D8CC84254C92}"/>
              </a:ext>
            </a:extLst>
          </p:cNvPr>
          <p:cNvSpPr>
            <a:spLocks noGrp="1"/>
          </p:cNvSpPr>
          <p:nvPr>
            <p:ph type="sldNum" sz="quarter" idx="5"/>
          </p:nvPr>
        </p:nvSpPr>
        <p:spPr/>
        <p:txBody>
          <a:bodyPr/>
          <a:lstStyle/>
          <a:p>
            <a:fld id="{43BC4E81-D126-4059-93C2-722F615E48BB}" type="slidenum">
              <a:rPr lang="en-US" smtClean="0"/>
              <a:pPr/>
              <a:t>12</a:t>
            </a:fld>
            <a:endParaRPr lang="en-US" dirty="0"/>
          </a:p>
        </p:txBody>
      </p:sp>
      <p:sp>
        <p:nvSpPr>
          <p:cNvPr id="11" name="Header Placeholder 10">
            <a:extLst>
              <a:ext uri="{FF2B5EF4-FFF2-40B4-BE49-F238E27FC236}">
                <a16:creationId xmlns:a16="http://schemas.microsoft.com/office/drawing/2014/main" id="{2B561830-AFDC-4EC1-833B-0F3FB85CF5EF}"/>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886BBFCA-9B73-483F-9D29-ADEA84E15C12}"/>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387247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We’ve looked at what buyers want, now here’s what sellers want most from a realtor. This graph covers the top five responses and categorizes everything else as “other.” You can see the complete list in your student handout. </a:t>
            </a:r>
          </a:p>
          <a:p>
            <a:r>
              <a:rPr lang="en-US" b="1" dirty="0"/>
              <a:t>INSTRUCT </a:t>
            </a:r>
            <a:r>
              <a:rPr lang="en-US" dirty="0"/>
              <a:t>participants to review the list (Participants’ Guide pg. 8).</a:t>
            </a:r>
          </a:p>
          <a:p>
            <a:r>
              <a:rPr lang="en-US" b="1" dirty="0"/>
              <a:t>ASK </a:t>
            </a:r>
            <a:r>
              <a:rPr lang="en-US" dirty="0"/>
              <a:t>for </a:t>
            </a:r>
            <a:r>
              <a:rPr lang="en-US" dirty="0" err="1"/>
              <a:t>aha’s</a:t>
            </a:r>
            <a:r>
              <a:rPr lang="en-US" dirty="0"/>
              <a:t>.</a:t>
            </a:r>
          </a:p>
          <a:p>
            <a:r>
              <a:rPr lang="en-US" b="1" dirty="0"/>
              <a:t>REFER</a:t>
            </a:r>
            <a:r>
              <a:rPr lang="en-US" dirty="0"/>
              <a:t> students to their guide. Ask them to note any skills or services they offer that align with what sellers want. </a:t>
            </a:r>
          </a:p>
          <a:p>
            <a:endParaRPr lang="en-US" dirty="0"/>
          </a:p>
        </p:txBody>
      </p:sp>
      <p:sp>
        <p:nvSpPr>
          <p:cNvPr id="8" name="Date Placeholder 7">
            <a:extLst>
              <a:ext uri="{FF2B5EF4-FFF2-40B4-BE49-F238E27FC236}">
                <a16:creationId xmlns:a16="http://schemas.microsoft.com/office/drawing/2014/main" id="{FBB0A184-8623-4254-AA13-0AD4C4A70A27}"/>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9B566712-C865-44E1-BFB1-4640828913C3}"/>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2F01FC64-FDD0-4BB9-A18D-6C15B76D4FBF}"/>
              </a:ext>
            </a:extLst>
          </p:cNvPr>
          <p:cNvSpPr>
            <a:spLocks noGrp="1"/>
          </p:cNvSpPr>
          <p:nvPr>
            <p:ph type="sldNum" sz="quarter" idx="5"/>
          </p:nvPr>
        </p:nvSpPr>
        <p:spPr/>
        <p:txBody>
          <a:bodyPr/>
          <a:lstStyle/>
          <a:p>
            <a:fld id="{43BC4E81-D126-4059-93C2-722F615E48BB}" type="slidenum">
              <a:rPr lang="en-US" smtClean="0"/>
              <a:pPr/>
              <a:t>13</a:t>
            </a:fld>
            <a:endParaRPr lang="en-US" dirty="0"/>
          </a:p>
        </p:txBody>
      </p:sp>
      <p:sp>
        <p:nvSpPr>
          <p:cNvPr id="11" name="Header Placeholder 10">
            <a:extLst>
              <a:ext uri="{FF2B5EF4-FFF2-40B4-BE49-F238E27FC236}">
                <a16:creationId xmlns:a16="http://schemas.microsoft.com/office/drawing/2014/main" id="{4E92C744-ADC0-450B-BC26-C94BA6DE0420}"/>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E60DF634-1534-4A96-98FF-F776BCB0809C}"/>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17359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When asked the most important factor in choosing a real estate agent, these were the top four answers from buyers. You have the complete list in your student handout.</a:t>
            </a:r>
          </a:p>
          <a:p>
            <a:r>
              <a:rPr lang="en-US" b="1" dirty="0"/>
              <a:t>INSTRUCT</a:t>
            </a:r>
            <a:r>
              <a:rPr lang="en-US" dirty="0"/>
              <a:t> participants to review the list.</a:t>
            </a:r>
          </a:p>
          <a:p>
            <a:r>
              <a:rPr lang="en-US" dirty="0"/>
              <a:t>ASK for </a:t>
            </a:r>
            <a:r>
              <a:rPr lang="en-US" dirty="0" err="1"/>
              <a:t>aha’s</a:t>
            </a:r>
            <a:r>
              <a:rPr lang="en-US" dirty="0"/>
              <a:t>.</a:t>
            </a:r>
          </a:p>
          <a:p>
            <a:r>
              <a:rPr lang="en-US" b="1" dirty="0"/>
              <a:t>ASK: </a:t>
            </a:r>
            <a:r>
              <a:rPr lang="en-US" dirty="0"/>
              <a:t>What are the differences between buyers and sellers? Why do you think those differences are?</a:t>
            </a:r>
          </a:p>
          <a:p>
            <a:r>
              <a:rPr lang="en-US" dirty="0"/>
              <a:t>(Allow for discussion)</a:t>
            </a:r>
          </a:p>
          <a:p>
            <a:r>
              <a:rPr lang="en-US" b="1" dirty="0"/>
              <a:t>ACTIVITY: </a:t>
            </a:r>
            <a:r>
              <a:rPr lang="en-US" dirty="0"/>
              <a:t>Client-Centered Language: Sellers</a:t>
            </a:r>
          </a:p>
          <a:p>
            <a:r>
              <a:rPr lang="en-US" dirty="0"/>
              <a:t>Participants’ Guide pg. 9</a:t>
            </a:r>
          </a:p>
          <a:p>
            <a:r>
              <a:rPr lang="en-US" dirty="0"/>
              <a:t>Break participants into partners or small groups. </a:t>
            </a:r>
          </a:p>
          <a:p>
            <a:r>
              <a:rPr lang="en-US" dirty="0"/>
              <a:t>Instruct them to work through the skills and services they offer and rephrase into language that explains its value to the seller. (NOTE: If they are especially new to real estate and don’t feel confident about their own offerings, they can use buyers’ statements from NAR study.)</a:t>
            </a:r>
          </a:p>
          <a:p>
            <a:r>
              <a:rPr lang="en-US" b="1" dirty="0"/>
              <a:t>SAY</a:t>
            </a:r>
            <a:r>
              <a:rPr lang="en-US" dirty="0"/>
              <a:t>: If you’re here, it’s probably because you’re new to the industry. That’s great! Everyone starts somewhere. In your guide, there is a place to record your opportunities for growth. I want you to use that space – not to beat yourself up because you don’t have 15 years of real estate experience – but to record some areas you’d like to improve for your clients. It could be something you could do differently today, or it could be a three-year goal. </a:t>
            </a:r>
          </a:p>
          <a:p>
            <a:r>
              <a:rPr lang="en-US" b="1" dirty="0"/>
              <a:t>ASK </a:t>
            </a:r>
            <a:r>
              <a:rPr lang="en-US" dirty="0"/>
              <a:t>for </a:t>
            </a:r>
            <a:r>
              <a:rPr lang="en-US" dirty="0" err="1"/>
              <a:t>aha’s</a:t>
            </a:r>
            <a:r>
              <a:rPr lang="en-US" dirty="0"/>
              <a:t> on this section.</a:t>
            </a:r>
          </a:p>
        </p:txBody>
      </p:sp>
      <p:sp>
        <p:nvSpPr>
          <p:cNvPr id="8" name="Date Placeholder 7">
            <a:extLst>
              <a:ext uri="{FF2B5EF4-FFF2-40B4-BE49-F238E27FC236}">
                <a16:creationId xmlns:a16="http://schemas.microsoft.com/office/drawing/2014/main" id="{1AE2E6FB-B216-4AAA-A11F-E9E0C8F9EC0D}"/>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56E2DDF6-522C-4D8F-B5AF-5CDC084D66DF}"/>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25671E01-E616-412A-A9C9-D14ED7A44B87}"/>
              </a:ext>
            </a:extLst>
          </p:cNvPr>
          <p:cNvSpPr>
            <a:spLocks noGrp="1"/>
          </p:cNvSpPr>
          <p:nvPr>
            <p:ph type="sldNum" sz="quarter" idx="5"/>
          </p:nvPr>
        </p:nvSpPr>
        <p:spPr/>
        <p:txBody>
          <a:bodyPr/>
          <a:lstStyle/>
          <a:p>
            <a:fld id="{43BC4E81-D126-4059-93C2-722F615E48BB}" type="slidenum">
              <a:rPr lang="en-US" smtClean="0"/>
              <a:pPr/>
              <a:t>14</a:t>
            </a:fld>
            <a:endParaRPr lang="en-US" dirty="0"/>
          </a:p>
        </p:txBody>
      </p:sp>
      <p:sp>
        <p:nvSpPr>
          <p:cNvPr id="11" name="Header Placeholder 10">
            <a:extLst>
              <a:ext uri="{FF2B5EF4-FFF2-40B4-BE49-F238E27FC236}">
                <a16:creationId xmlns:a16="http://schemas.microsoft.com/office/drawing/2014/main" id="{C7DA1E20-3518-4C74-AF5C-2A4B6130D435}"/>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DA77D1BF-DC88-4776-A1DE-CAC074EFD69F}"/>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54525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Real estate has undergone significant changes in the past few years. Investors have come in with the intent to disrupt the industry, and they have. </a:t>
            </a:r>
            <a:r>
              <a:rPr lang="en-US" dirty="0" err="1"/>
              <a:t>iBuyers</a:t>
            </a:r>
            <a:r>
              <a:rPr lang="en-US" dirty="0"/>
              <a:t> are driving down commission prices, and some companies are moving toward eliminating the agent altogether. </a:t>
            </a:r>
          </a:p>
          <a:p>
            <a:r>
              <a:rPr lang="en-US" b="1" dirty="0"/>
              <a:t>ASK: </a:t>
            </a:r>
            <a:r>
              <a:rPr lang="en-US" dirty="0"/>
              <a:t>Who are your local competitors? Who are you competing with for clients and your commission?</a:t>
            </a:r>
          </a:p>
          <a:p>
            <a:r>
              <a:rPr lang="en-US" dirty="0"/>
              <a:t>(Take answers. Offer your own insights as appropriate.)</a:t>
            </a:r>
          </a:p>
          <a:p>
            <a:r>
              <a:rPr lang="en-US" b="1" dirty="0"/>
              <a:t>ASK: </a:t>
            </a:r>
            <a:r>
              <a:rPr lang="en-US" dirty="0"/>
              <a:t>What is their Value Proposition? Why would someone choose them?</a:t>
            </a:r>
          </a:p>
          <a:p>
            <a:r>
              <a:rPr lang="en-US" dirty="0"/>
              <a:t>(Take answers and discuss.)</a:t>
            </a:r>
          </a:p>
          <a:p>
            <a:r>
              <a:rPr lang="en-US" b="1" dirty="0"/>
              <a:t>ASK: </a:t>
            </a:r>
            <a:r>
              <a:rPr lang="en-US" dirty="0"/>
              <a:t>How do you counter those Value Propositions?</a:t>
            </a:r>
          </a:p>
          <a:p>
            <a:r>
              <a:rPr lang="en-US" dirty="0"/>
              <a:t>(Discuss answers, highlighting those that include being a fiduciary, local knowledge, and creating experiences.)</a:t>
            </a:r>
          </a:p>
          <a:p>
            <a:endParaRPr lang="en-US" dirty="0"/>
          </a:p>
          <a:p>
            <a:endParaRPr lang="en-US" dirty="0"/>
          </a:p>
          <a:p>
            <a:endParaRPr lang="en-US" dirty="0"/>
          </a:p>
          <a:p>
            <a:endParaRPr lang="en-US" dirty="0"/>
          </a:p>
        </p:txBody>
      </p:sp>
      <p:sp>
        <p:nvSpPr>
          <p:cNvPr id="8" name="Date Placeholder 7">
            <a:extLst>
              <a:ext uri="{FF2B5EF4-FFF2-40B4-BE49-F238E27FC236}">
                <a16:creationId xmlns:a16="http://schemas.microsoft.com/office/drawing/2014/main" id="{3B44E36B-E7D2-4840-B777-491232656398}"/>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86C9A7C6-9593-4D5C-90F0-A9E2D5B480C1}"/>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8392AC28-C70E-4029-B46E-5796C5C5FF76}"/>
              </a:ext>
            </a:extLst>
          </p:cNvPr>
          <p:cNvSpPr>
            <a:spLocks noGrp="1"/>
          </p:cNvSpPr>
          <p:nvPr>
            <p:ph type="sldNum" sz="quarter" idx="5"/>
          </p:nvPr>
        </p:nvSpPr>
        <p:spPr/>
        <p:txBody>
          <a:bodyPr/>
          <a:lstStyle/>
          <a:p>
            <a:fld id="{43BC4E81-D126-4059-93C2-722F615E48BB}" type="slidenum">
              <a:rPr lang="en-US" smtClean="0"/>
              <a:pPr/>
              <a:t>15</a:t>
            </a:fld>
            <a:endParaRPr lang="en-US" dirty="0"/>
          </a:p>
        </p:txBody>
      </p:sp>
      <p:sp>
        <p:nvSpPr>
          <p:cNvPr id="11" name="Header Placeholder 10">
            <a:extLst>
              <a:ext uri="{FF2B5EF4-FFF2-40B4-BE49-F238E27FC236}">
                <a16:creationId xmlns:a16="http://schemas.microsoft.com/office/drawing/2014/main" id="{C47D6E98-4E63-4E2B-877C-5DC139B6A6F7}"/>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F6350C0B-FD9E-4DDE-B603-0693115A2B0D}"/>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423111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Here’s a great thing about being with Keller Williams: the company is committed to adding to your Value Proposition. In today’s market, that means investing in technology that propels your business forward. We’ve already talked about Command and the KW App, now I want to focus on tech that affects your clients.</a:t>
            </a:r>
          </a:p>
          <a:p>
            <a:r>
              <a:rPr lang="en-US" dirty="0"/>
              <a:t>Agent Sites: allows contacts to save searches for homes; allows agents to create searches on behalf of contacts and clients.</a:t>
            </a:r>
          </a:p>
          <a:p>
            <a:r>
              <a:rPr lang="en-US" dirty="0"/>
              <a:t>Individualized IDX Sites: create personalized landing pages for your clients that allow them to see activity in the neighborhoods and areas they care about. </a:t>
            </a:r>
          </a:p>
          <a:p>
            <a:r>
              <a:rPr lang="en-US" dirty="0"/>
              <a:t>KW App: An end-to-end consumer app that using the power of AI, machine learning, and your expertise to communicate, provide transaction transparency, and remind clients of your value well after they’ve closed on a home. </a:t>
            </a:r>
          </a:p>
          <a:p>
            <a:r>
              <a:rPr lang="en-US" b="1" dirty="0"/>
              <a:t>ACTIVITY: </a:t>
            </a:r>
            <a:r>
              <a:rPr lang="en-US" dirty="0"/>
              <a:t>Increase Your Value with Technology</a:t>
            </a:r>
          </a:p>
          <a:p>
            <a:r>
              <a:rPr lang="en-US" dirty="0"/>
              <a:t>Participants’ Guide pg. 11</a:t>
            </a:r>
          </a:p>
          <a:p>
            <a:r>
              <a:rPr lang="en-US" dirty="0"/>
              <a:t>Instruct participants to visit </a:t>
            </a:r>
            <a:r>
              <a:rPr lang="en-US" dirty="0">
                <a:hlinkClick r:id="rId3"/>
              </a:rPr>
              <a:t>http://www.kwconnect.com/tech-enabled-agent</a:t>
            </a:r>
            <a:r>
              <a:rPr lang="en-US" dirty="0"/>
              <a:t> and identify a piece of technology that strengthens your Value Proposition. </a:t>
            </a:r>
          </a:p>
          <a:p>
            <a:r>
              <a:rPr lang="en-US" dirty="0"/>
              <a:t>Ask them to share their findings with the class.</a:t>
            </a:r>
          </a:p>
          <a:p>
            <a:r>
              <a:rPr lang="en-US" dirty="0"/>
              <a:t>Ask what additional technology they could use to create an even better experience for their clients. </a:t>
            </a:r>
          </a:p>
          <a:p>
            <a:endParaRPr lang="en-US" dirty="0"/>
          </a:p>
          <a:p>
            <a:endParaRPr lang="en-US" dirty="0"/>
          </a:p>
        </p:txBody>
      </p:sp>
      <p:sp>
        <p:nvSpPr>
          <p:cNvPr id="8" name="Date Placeholder 7">
            <a:extLst>
              <a:ext uri="{FF2B5EF4-FFF2-40B4-BE49-F238E27FC236}">
                <a16:creationId xmlns:a16="http://schemas.microsoft.com/office/drawing/2014/main" id="{B64877F7-66C3-434F-B9B7-6410D19A2980}"/>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D7B003B7-76A7-4B1E-A5C0-2209F22B6B41}"/>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11190C5A-ED68-4E0A-9624-4DCEFA3154D5}"/>
              </a:ext>
            </a:extLst>
          </p:cNvPr>
          <p:cNvSpPr>
            <a:spLocks noGrp="1"/>
          </p:cNvSpPr>
          <p:nvPr>
            <p:ph type="sldNum" sz="quarter" idx="5"/>
          </p:nvPr>
        </p:nvSpPr>
        <p:spPr/>
        <p:txBody>
          <a:bodyPr/>
          <a:lstStyle/>
          <a:p>
            <a:fld id="{43BC4E81-D126-4059-93C2-722F615E48BB}" type="slidenum">
              <a:rPr lang="en-US" smtClean="0"/>
              <a:pPr/>
              <a:t>16</a:t>
            </a:fld>
            <a:endParaRPr lang="en-US" dirty="0"/>
          </a:p>
        </p:txBody>
      </p:sp>
      <p:sp>
        <p:nvSpPr>
          <p:cNvPr id="11" name="Header Placeholder 10">
            <a:extLst>
              <a:ext uri="{FF2B5EF4-FFF2-40B4-BE49-F238E27FC236}">
                <a16:creationId xmlns:a16="http://schemas.microsoft.com/office/drawing/2014/main" id="{56EA43DF-2F2F-42A4-98E6-752CF9E6EB65}"/>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0B259496-B198-4D6E-AF35-7328567885BA}"/>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240595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ACTIVITY: CRAFT YOUR VALUE PROPOSITION</a:t>
            </a:r>
          </a:p>
          <a:p>
            <a:r>
              <a:rPr lang="en-US" dirty="0"/>
              <a:t>Participants’ Guide pp. 12–13</a:t>
            </a:r>
          </a:p>
          <a:p>
            <a:r>
              <a:rPr lang="en-US" b="1" dirty="0"/>
              <a:t>SAY: </a:t>
            </a:r>
            <a:r>
              <a:rPr lang="en-US" dirty="0"/>
              <a:t>Remember, your Value Proposition is a unique, memorable, and persuasive statement that expresses the true value of working with you, says what you’re doing to earn your commission, and holds you accountable to high standards. </a:t>
            </a:r>
          </a:p>
          <a:p>
            <a:r>
              <a:rPr lang="en-US" b="1" dirty="0"/>
              <a:t>REFER</a:t>
            </a:r>
            <a:r>
              <a:rPr lang="en-US" dirty="0"/>
              <a:t> participants to pages 12–13.</a:t>
            </a:r>
          </a:p>
          <a:p>
            <a:r>
              <a:rPr lang="en-US" b="1" dirty="0"/>
              <a:t>DO</a:t>
            </a:r>
            <a:r>
              <a:rPr lang="en-US" dirty="0"/>
              <a:t>: Once the activity is complete, ask participants to share their Value Propositions with the class, offering feedback. </a:t>
            </a:r>
          </a:p>
          <a:p>
            <a:r>
              <a:rPr lang="en-US" b="1" dirty="0"/>
              <a:t>EXPLAIN</a:t>
            </a:r>
            <a:r>
              <a:rPr lang="en-US" dirty="0"/>
              <a:t>: Your personal Value Proposition as an example.</a:t>
            </a:r>
          </a:p>
          <a:p>
            <a:r>
              <a:rPr lang="en-US" b="1" dirty="0"/>
              <a:t>ROLE-PLAY</a:t>
            </a:r>
            <a:r>
              <a:rPr lang="en-US" dirty="0"/>
              <a:t>: Ask a participant to role-play a conversation with you. You will be the agent and you will work your Value Proposition into the conversation with the participant acting as the contact.</a:t>
            </a:r>
          </a:p>
          <a:p>
            <a:r>
              <a:rPr lang="en-US" b="1" dirty="0"/>
              <a:t>SAY: </a:t>
            </a:r>
            <a:r>
              <a:rPr lang="en-US" dirty="0"/>
              <a:t>Now it’s time to practice your Value Proposition conversations. Find a partner and practice integrating your Value Proposition into a conversation with a contact.</a:t>
            </a:r>
          </a:p>
          <a:p>
            <a:r>
              <a:rPr lang="en-US" b="1" dirty="0"/>
              <a:t>ASK</a:t>
            </a:r>
            <a:r>
              <a:rPr lang="en-US" dirty="0"/>
              <a:t> for </a:t>
            </a:r>
            <a:r>
              <a:rPr lang="en-US" dirty="0" err="1"/>
              <a:t>aha’s</a:t>
            </a:r>
            <a:r>
              <a:rPr lang="en-US" dirty="0"/>
              <a:t>.</a:t>
            </a:r>
          </a:p>
        </p:txBody>
      </p:sp>
      <p:sp>
        <p:nvSpPr>
          <p:cNvPr id="8" name="Date Placeholder 7">
            <a:extLst>
              <a:ext uri="{FF2B5EF4-FFF2-40B4-BE49-F238E27FC236}">
                <a16:creationId xmlns:a16="http://schemas.microsoft.com/office/drawing/2014/main" id="{25AF84E5-B635-4D5B-A861-74F1964B9C0C}"/>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3A272CA1-EB8A-4B5E-A694-03328BAAB34C}"/>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15429903-F453-4E54-86DE-DEE15023DB4F}"/>
              </a:ext>
            </a:extLst>
          </p:cNvPr>
          <p:cNvSpPr>
            <a:spLocks noGrp="1"/>
          </p:cNvSpPr>
          <p:nvPr>
            <p:ph type="sldNum" sz="quarter" idx="5"/>
          </p:nvPr>
        </p:nvSpPr>
        <p:spPr/>
        <p:txBody>
          <a:bodyPr/>
          <a:lstStyle/>
          <a:p>
            <a:fld id="{43BC4E81-D126-4059-93C2-722F615E48BB}" type="slidenum">
              <a:rPr lang="en-US" smtClean="0"/>
              <a:pPr/>
              <a:t>17</a:t>
            </a:fld>
            <a:endParaRPr lang="en-US" dirty="0"/>
          </a:p>
        </p:txBody>
      </p:sp>
      <p:sp>
        <p:nvSpPr>
          <p:cNvPr id="11" name="Header Placeholder 10">
            <a:extLst>
              <a:ext uri="{FF2B5EF4-FFF2-40B4-BE49-F238E27FC236}">
                <a16:creationId xmlns:a16="http://schemas.microsoft.com/office/drawing/2014/main" id="{9C2D4EBC-2DB1-43BD-BF70-FF3551176656}"/>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8B876F19-59F3-4FAC-8DB3-950656544430}"/>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4199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a:t>
            </a:r>
            <a:r>
              <a:rPr lang="en-US" dirty="0"/>
              <a:t>: Now that you have a unique Value Proposition statement, let’s take a look at what delivering on that statement means. </a:t>
            </a:r>
          </a:p>
          <a:p>
            <a:r>
              <a:rPr lang="en-US" dirty="0"/>
              <a:t>If you say you’re going to do it, you do it. </a:t>
            </a:r>
          </a:p>
          <a:p>
            <a:r>
              <a:rPr lang="en-US" b="1" dirty="0"/>
              <a:t>ASK: </a:t>
            </a:r>
            <a:r>
              <a:rPr lang="en-US" dirty="0"/>
              <a:t>Do you recall what KW’s stance is on integrity? </a:t>
            </a:r>
          </a:p>
          <a:p>
            <a:r>
              <a:rPr lang="en-US" dirty="0"/>
              <a:t>(Answer: Integrity in all things.)</a:t>
            </a:r>
          </a:p>
          <a:p>
            <a:r>
              <a:rPr lang="en-US" b="1" dirty="0"/>
              <a:t>EXPLAIN</a:t>
            </a:r>
            <a:r>
              <a:rPr lang="en-US" dirty="0"/>
              <a:t>: If not explained previously, quickly discuss the WI4C2TS, and that Integrity is one of the KW code of ethics we all abide by.</a:t>
            </a:r>
          </a:p>
          <a:p>
            <a:endParaRPr lang="en-US" dirty="0"/>
          </a:p>
          <a:p>
            <a:endParaRPr lang="en-US" dirty="0"/>
          </a:p>
        </p:txBody>
      </p:sp>
      <p:sp>
        <p:nvSpPr>
          <p:cNvPr id="8" name="Date Placeholder 7">
            <a:extLst>
              <a:ext uri="{FF2B5EF4-FFF2-40B4-BE49-F238E27FC236}">
                <a16:creationId xmlns:a16="http://schemas.microsoft.com/office/drawing/2014/main" id="{42DD0938-DAA7-4DEB-B79F-5AECB9D90B27}"/>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EE9AC596-4AC0-4C6F-A55D-3EEA966BD898}"/>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3AA00E05-ABD4-4E24-B52B-BAE266F404EC}"/>
              </a:ext>
            </a:extLst>
          </p:cNvPr>
          <p:cNvSpPr>
            <a:spLocks noGrp="1"/>
          </p:cNvSpPr>
          <p:nvPr>
            <p:ph type="sldNum" sz="quarter" idx="5"/>
          </p:nvPr>
        </p:nvSpPr>
        <p:spPr/>
        <p:txBody>
          <a:bodyPr/>
          <a:lstStyle/>
          <a:p>
            <a:fld id="{43BC4E81-D126-4059-93C2-722F615E48BB}" type="slidenum">
              <a:rPr lang="en-US" smtClean="0"/>
              <a:pPr/>
              <a:t>18</a:t>
            </a:fld>
            <a:endParaRPr lang="en-US" dirty="0"/>
          </a:p>
        </p:txBody>
      </p:sp>
      <p:sp>
        <p:nvSpPr>
          <p:cNvPr id="11" name="Header Placeholder 10">
            <a:extLst>
              <a:ext uri="{FF2B5EF4-FFF2-40B4-BE49-F238E27FC236}">
                <a16:creationId xmlns:a16="http://schemas.microsoft.com/office/drawing/2014/main" id="{AFC7A35B-F407-4F94-BE1C-E0CAE1581739}"/>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2245ABB4-5318-422B-9BB2-DF40343E057B}"/>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370723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a:t>
            </a:r>
            <a:r>
              <a:rPr lang="en-US" dirty="0"/>
              <a:t>: A Value Proposition isn’t just something you say; it’s something you deliver on. Now that your able to explain your value, how do you apply it?</a:t>
            </a:r>
          </a:p>
          <a:p>
            <a:r>
              <a:rPr lang="en-US" b="1" dirty="0"/>
              <a:t>ASK: </a:t>
            </a:r>
            <a:r>
              <a:rPr lang="en-US" dirty="0"/>
              <a:t>What kinds of knowledge are you expected to have? What kinds of knowledge would truly set you apart from the competition?</a:t>
            </a:r>
          </a:p>
          <a:p>
            <a:r>
              <a:rPr lang="en-US" dirty="0"/>
              <a:t>(Guide discussion towards: Your fiduciary role includes being the hyperlocal expert for your clients. You should be able to tell them everything they could reasonably want to know about an area they are about to invest in. This can include zoning laws, future development plans, ecological changes, etc.</a:t>
            </a:r>
          </a:p>
          <a:p>
            <a:r>
              <a:rPr lang="en-US" dirty="0"/>
              <a:t>You should also have and exercise more general market knowledge, including what type of market you are in, what direction it is moving, interest rate trends, etc.) </a:t>
            </a:r>
          </a:p>
          <a:p>
            <a:r>
              <a:rPr lang="en-US" b="1" dirty="0"/>
              <a:t>SAY: </a:t>
            </a:r>
            <a:r>
              <a:rPr lang="en-US" dirty="0"/>
              <a:t>This continuous drive for knowledge and improvement is part of our Six Personal Perspectives. Which perspective or perspectives do you think apply here? </a:t>
            </a:r>
          </a:p>
          <a:p>
            <a:r>
              <a:rPr lang="en-US" dirty="0"/>
              <a:t>(Answers: Learning Mindset and Self-Mastery.)</a:t>
            </a:r>
          </a:p>
          <a:p>
            <a:r>
              <a:rPr lang="en-US" b="1" dirty="0"/>
              <a:t>EXPLAIN: </a:t>
            </a:r>
            <a:r>
              <a:rPr lang="en-US" dirty="0"/>
              <a:t>If 6 Personal Perspectives has not been discussed, quickly remind participants of Gary Keller’s Six Personal Perspectives—the best practices of all top agents.</a:t>
            </a:r>
          </a:p>
          <a:p>
            <a:r>
              <a:rPr lang="en-US" b="1" dirty="0"/>
              <a:t>ACTIVITY: </a:t>
            </a:r>
            <a:r>
              <a:rPr lang="en-US" dirty="0"/>
              <a:t>Grow and Keep Your Expertise</a:t>
            </a:r>
          </a:p>
          <a:p>
            <a:r>
              <a:rPr lang="en-US" dirty="0"/>
              <a:t>Participants’ Guide pg. 14</a:t>
            </a:r>
          </a:p>
          <a:p>
            <a:r>
              <a:rPr lang="en-US" b="1" dirty="0"/>
              <a:t>ASK: </a:t>
            </a:r>
            <a:r>
              <a:rPr lang="en-US" dirty="0"/>
              <a:t>How do you learn these things? How do you keep your knowledge up-to-date?</a:t>
            </a:r>
          </a:p>
          <a:p>
            <a:r>
              <a:rPr lang="en-US" dirty="0"/>
              <a:t>(Answers for local insights include: attend city planning meetings, attend HOA meetings, read local newspapers, follow neighborhood groups on social media.) </a:t>
            </a:r>
          </a:p>
          <a:p>
            <a:r>
              <a:rPr lang="en-US" dirty="0"/>
              <a:t>Break participants into groups. Ask them to decide on a neighborhood they’d like to specialize in. Give them 15 minutes to identify resources to self-educate, such as:</a:t>
            </a:r>
          </a:p>
          <a:p>
            <a:r>
              <a:rPr lang="en-US" dirty="0"/>
              <a:t>Is there an HOA? When do they meet? Are you able to find their bylaws online?</a:t>
            </a:r>
          </a:p>
          <a:p>
            <a:r>
              <a:rPr lang="en-US" dirty="0"/>
              <a:t>Have there been any recent news stories about new development in that area?</a:t>
            </a:r>
          </a:p>
          <a:p>
            <a:r>
              <a:rPr lang="en-US" dirty="0"/>
              <a:t>When does the City Council meet to discuss projects that affect that area?</a:t>
            </a:r>
          </a:p>
          <a:p>
            <a:r>
              <a:rPr lang="en-US" dirty="0"/>
              <a:t>Does that neighborhood have any dedicated groups on social media?</a:t>
            </a:r>
          </a:p>
          <a:p>
            <a:endParaRPr lang="en-US" dirty="0"/>
          </a:p>
          <a:p>
            <a:endParaRPr lang="en-US" dirty="0"/>
          </a:p>
          <a:p>
            <a:endParaRPr lang="en-US" dirty="0"/>
          </a:p>
        </p:txBody>
      </p:sp>
      <p:sp>
        <p:nvSpPr>
          <p:cNvPr id="8" name="Date Placeholder 7">
            <a:extLst>
              <a:ext uri="{FF2B5EF4-FFF2-40B4-BE49-F238E27FC236}">
                <a16:creationId xmlns:a16="http://schemas.microsoft.com/office/drawing/2014/main" id="{5398E25B-EB57-4CD1-85F8-4E540AC6AC7C}"/>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FBA3A033-5403-4CE8-B0E3-FD653967A617}"/>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F65DE073-0348-4B07-BDC9-BBF5700CAD59}"/>
              </a:ext>
            </a:extLst>
          </p:cNvPr>
          <p:cNvSpPr>
            <a:spLocks noGrp="1"/>
          </p:cNvSpPr>
          <p:nvPr>
            <p:ph type="sldNum" sz="quarter" idx="5"/>
          </p:nvPr>
        </p:nvSpPr>
        <p:spPr/>
        <p:txBody>
          <a:bodyPr/>
          <a:lstStyle/>
          <a:p>
            <a:fld id="{43BC4E81-D126-4059-93C2-722F615E48BB}" type="slidenum">
              <a:rPr lang="en-US" smtClean="0"/>
              <a:pPr/>
              <a:t>19</a:t>
            </a:fld>
            <a:endParaRPr lang="en-US" dirty="0"/>
          </a:p>
        </p:txBody>
      </p:sp>
      <p:sp>
        <p:nvSpPr>
          <p:cNvPr id="11" name="Header Placeholder 10">
            <a:extLst>
              <a:ext uri="{FF2B5EF4-FFF2-40B4-BE49-F238E27FC236}">
                <a16:creationId xmlns:a16="http://schemas.microsoft.com/office/drawing/2014/main" id="{D9AB78EF-24DE-4C21-B574-9A1784C572B2}"/>
              </a:ext>
            </a:extLst>
          </p:cNvPr>
          <p:cNvSpPr>
            <a:spLocks noGrp="1"/>
          </p:cNvSpPr>
          <p:nvPr>
            <p:ph type="hdr" sz="quarter"/>
          </p:nvPr>
        </p:nvSpPr>
        <p:spPr/>
        <p:txBody>
          <a:bodyPr/>
          <a:lstStyle/>
          <a:p>
            <a:r>
              <a:rPr lang="en-US"/>
              <a:t>SPARK 6: Deliver Your Value Proposition</a:t>
            </a:r>
            <a:endParaRPr lang="en-US" dirty="0"/>
          </a:p>
        </p:txBody>
      </p:sp>
      <p:sp>
        <p:nvSpPr>
          <p:cNvPr id="31" name="Slide Image Placeholder 30">
            <a:extLst>
              <a:ext uri="{FF2B5EF4-FFF2-40B4-BE49-F238E27FC236}">
                <a16:creationId xmlns:a16="http://schemas.microsoft.com/office/drawing/2014/main" id="{77C7E176-B5BE-4B2C-9694-23B5FF2AC477}"/>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68891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Here’s the secret to being a successful real estate agent: there is no secret. Success leaves clues, so we know exactly what successful agents do every day.</a:t>
            </a:r>
          </a:p>
          <a:p>
            <a:endParaRPr lang="en-US" dirty="0"/>
          </a:p>
          <a:p>
            <a:r>
              <a:rPr lang="en-US" dirty="0"/>
              <a:t>Every day, agents do two types of activities: they grow their business and run their business. </a:t>
            </a:r>
          </a:p>
          <a:p>
            <a:endParaRPr lang="en-US" dirty="0"/>
          </a:p>
          <a:p>
            <a:r>
              <a:rPr lang="en-US" b="1" dirty="0"/>
              <a:t>EXPLAIN</a:t>
            </a:r>
            <a:r>
              <a:rPr lang="en-US" dirty="0"/>
              <a:t> each activity on the slide and, if not obvious, why it’s important to their business. </a:t>
            </a:r>
          </a:p>
          <a:p>
            <a:endParaRPr lang="en-US" dirty="0"/>
          </a:p>
          <a:p>
            <a:r>
              <a:rPr lang="en-US" b="1" dirty="0"/>
              <a:t>SAY: </a:t>
            </a:r>
            <a:r>
              <a:rPr lang="en-US" dirty="0"/>
              <a:t>The goal of our time here is to model what successful agents do every day and show you how to do it. </a:t>
            </a:r>
          </a:p>
        </p:txBody>
      </p:sp>
      <p:sp>
        <p:nvSpPr>
          <p:cNvPr id="8" name="Date Placeholder 7">
            <a:extLst>
              <a:ext uri="{FF2B5EF4-FFF2-40B4-BE49-F238E27FC236}">
                <a16:creationId xmlns:a16="http://schemas.microsoft.com/office/drawing/2014/main" id="{DC06F838-3D99-49FD-BD86-CEE3D3981107}"/>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CD5D9240-E9DD-46CB-A699-E2078B74F0F5}"/>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A2F025C7-3360-4DE0-8CC7-AFE80988F98C}"/>
              </a:ext>
            </a:extLst>
          </p:cNvPr>
          <p:cNvSpPr>
            <a:spLocks noGrp="1"/>
          </p:cNvSpPr>
          <p:nvPr>
            <p:ph type="sldNum" sz="quarter" idx="5"/>
          </p:nvPr>
        </p:nvSpPr>
        <p:spPr/>
        <p:txBody>
          <a:bodyPr/>
          <a:lstStyle/>
          <a:p>
            <a:fld id="{43BC4E81-D126-4059-93C2-722F615E48BB}" type="slidenum">
              <a:rPr lang="en-US" smtClean="0"/>
              <a:pPr/>
              <a:t>2</a:t>
            </a:fld>
            <a:endParaRPr lang="en-US" dirty="0"/>
          </a:p>
        </p:txBody>
      </p:sp>
      <p:sp>
        <p:nvSpPr>
          <p:cNvPr id="11" name="Header Placeholder 10">
            <a:extLst>
              <a:ext uri="{FF2B5EF4-FFF2-40B4-BE49-F238E27FC236}">
                <a16:creationId xmlns:a16="http://schemas.microsoft.com/office/drawing/2014/main" id="{B881FBEC-628F-4653-8FF2-51DDFAFA0E24}"/>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12058ECA-47A5-47DD-B9B3-E0EDF9EFE436}"/>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418283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The three aspects of service – knowing the purpose of real estate, your Value Proposition, your fiduciary role – all contribute to the same goal: ensuring the best experience for your client. Now that you understand each of those aspects, it’s on you to deliver the best experience you can.</a:t>
            </a:r>
          </a:p>
          <a:p>
            <a:r>
              <a:rPr lang="en-US" b="1" dirty="0"/>
              <a:t>ASK </a:t>
            </a:r>
            <a:r>
              <a:rPr lang="en-US" dirty="0"/>
              <a:t>and </a:t>
            </a:r>
            <a:r>
              <a:rPr lang="en-US" b="1" dirty="0"/>
              <a:t>DISCUSS: </a:t>
            </a:r>
          </a:p>
          <a:p>
            <a:r>
              <a:rPr lang="en-US" dirty="0"/>
              <a:t>What qualifies as an excellent real estate experience? </a:t>
            </a:r>
          </a:p>
          <a:p>
            <a:r>
              <a:rPr lang="en-US" dirty="0"/>
              <a:t>What services are you (or your office) responsible for providing?</a:t>
            </a:r>
          </a:p>
          <a:p>
            <a:r>
              <a:rPr lang="en-US" dirty="0"/>
              <a:t>What allied resources can you leverage to improve client experiences? (i.e., staging, landscaping, cleaning, carpet cleaning, home inspectors, movers, etc.)</a:t>
            </a:r>
          </a:p>
          <a:p>
            <a:r>
              <a:rPr lang="en-US" b="1" dirty="0"/>
              <a:t>SAY: </a:t>
            </a:r>
            <a:r>
              <a:rPr lang="en-US" dirty="0"/>
              <a:t>You should also develop relationships with business in your town that people might need after they move: doctors, dentists, hairstylists, pet services, etc. This not only enables you to provide excellent service for your clients after they buy a house, it can also serve as a source for referrals. </a:t>
            </a:r>
          </a:p>
          <a:p>
            <a:r>
              <a:rPr lang="en-US" b="1" dirty="0"/>
              <a:t>ACTIVITY: </a:t>
            </a:r>
            <a:r>
              <a:rPr lang="en-US" dirty="0"/>
              <a:t>Uphold the Standard with Allied Resources</a:t>
            </a:r>
          </a:p>
          <a:p>
            <a:r>
              <a:rPr lang="en-US" dirty="0"/>
              <a:t>Participants’ Guide pg. 15</a:t>
            </a:r>
          </a:p>
          <a:p>
            <a:r>
              <a:rPr lang="en-US" dirty="0"/>
              <a:t>In pairs, task participants with identifying one service they would like to start providing for their clients. Using their Value Proposition statements, they should identify criteria that they’re allied resource partners must meet if it’s to be a good experience for their client (for instance, if a Value Proposition emphasizes the speed at which you can help a seller get their house market-ready, you can’t work with a carpet cleaner who has a three-week backlog). After considering the criteria, write out five questions to ask anyone they’re considering becoming partners with. </a:t>
            </a:r>
          </a:p>
        </p:txBody>
      </p:sp>
      <p:sp>
        <p:nvSpPr>
          <p:cNvPr id="8" name="Date Placeholder 7">
            <a:extLst>
              <a:ext uri="{FF2B5EF4-FFF2-40B4-BE49-F238E27FC236}">
                <a16:creationId xmlns:a16="http://schemas.microsoft.com/office/drawing/2014/main" id="{189821A3-FF85-4191-BEFA-DD6606469797}"/>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1F15D2F3-3C45-41CA-A989-E8A354102EAB}"/>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AF7CBF0D-905A-4278-982D-226A37375680}"/>
              </a:ext>
            </a:extLst>
          </p:cNvPr>
          <p:cNvSpPr>
            <a:spLocks noGrp="1"/>
          </p:cNvSpPr>
          <p:nvPr>
            <p:ph type="sldNum" sz="quarter" idx="5"/>
          </p:nvPr>
        </p:nvSpPr>
        <p:spPr/>
        <p:txBody>
          <a:bodyPr/>
          <a:lstStyle/>
          <a:p>
            <a:fld id="{43BC4E81-D126-4059-93C2-722F615E48BB}" type="slidenum">
              <a:rPr lang="en-US" smtClean="0"/>
              <a:pPr/>
              <a:t>20</a:t>
            </a:fld>
            <a:endParaRPr lang="en-US" dirty="0"/>
          </a:p>
        </p:txBody>
      </p:sp>
      <p:sp>
        <p:nvSpPr>
          <p:cNvPr id="11" name="Header Placeholder 10">
            <a:extLst>
              <a:ext uri="{FF2B5EF4-FFF2-40B4-BE49-F238E27FC236}">
                <a16:creationId xmlns:a16="http://schemas.microsoft.com/office/drawing/2014/main" id="{1EEBD642-47A7-4740-8187-80A7B0BC6244}"/>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7346C6C3-315B-403C-B2F8-2CF547EAA85C}"/>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956266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Now that you have a unique Value Proposition statement and we know what it means to deliver on our Value Proposition, let’s recap and share </a:t>
            </a:r>
            <a:r>
              <a:rPr lang="en-US" dirty="0" err="1"/>
              <a:t>aha’s</a:t>
            </a:r>
            <a:r>
              <a:rPr lang="en-US" dirty="0"/>
              <a:t>.</a:t>
            </a:r>
          </a:p>
          <a:p>
            <a:endParaRPr lang="en-US" dirty="0"/>
          </a:p>
        </p:txBody>
      </p:sp>
      <p:sp>
        <p:nvSpPr>
          <p:cNvPr id="8" name="Date Placeholder 7">
            <a:extLst>
              <a:ext uri="{FF2B5EF4-FFF2-40B4-BE49-F238E27FC236}">
                <a16:creationId xmlns:a16="http://schemas.microsoft.com/office/drawing/2014/main" id="{E9359A96-7706-4694-9720-B9A68B28F138}"/>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4ED62241-EA91-4067-9273-D39906BC6146}"/>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9D0FC103-AB4D-4E3C-B869-55E7207D41BE}"/>
              </a:ext>
            </a:extLst>
          </p:cNvPr>
          <p:cNvSpPr>
            <a:spLocks noGrp="1"/>
          </p:cNvSpPr>
          <p:nvPr>
            <p:ph type="sldNum" sz="quarter" idx="5"/>
          </p:nvPr>
        </p:nvSpPr>
        <p:spPr/>
        <p:txBody>
          <a:bodyPr/>
          <a:lstStyle/>
          <a:p>
            <a:fld id="{43BC4E81-D126-4059-93C2-722F615E48BB}" type="slidenum">
              <a:rPr lang="en-US" smtClean="0"/>
              <a:pPr/>
              <a:t>21</a:t>
            </a:fld>
            <a:endParaRPr lang="en-US" dirty="0"/>
          </a:p>
        </p:txBody>
      </p:sp>
      <p:sp>
        <p:nvSpPr>
          <p:cNvPr id="11" name="Header Placeholder 10">
            <a:extLst>
              <a:ext uri="{FF2B5EF4-FFF2-40B4-BE49-F238E27FC236}">
                <a16:creationId xmlns:a16="http://schemas.microsoft.com/office/drawing/2014/main" id="{0A183D4B-C1B8-4722-AD00-89EFBE0E351A}"/>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B76B7535-5F88-47A4-A300-20C96491CB43}"/>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773775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TIME: </a:t>
            </a:r>
            <a:r>
              <a:rPr lang="en-US" dirty="0"/>
              <a:t>10 minutes</a:t>
            </a:r>
          </a:p>
          <a:p>
            <a:r>
              <a:rPr lang="en-US" b="1" dirty="0"/>
              <a:t>SAY: </a:t>
            </a:r>
            <a:r>
              <a:rPr lang="en-US" dirty="0"/>
              <a:t>The goal of our time together is to help you think, feel, act, and use what you’ve learned to ignite your passion and help you achieve your Big Why.</a:t>
            </a:r>
          </a:p>
          <a:p>
            <a:r>
              <a:rPr lang="en-US" b="1" dirty="0"/>
              <a:t>REFER </a:t>
            </a:r>
            <a:r>
              <a:rPr lang="en-US" dirty="0"/>
              <a:t>participants to the Aha’s to Achievement activity in the PG.</a:t>
            </a:r>
          </a:p>
          <a:p>
            <a:r>
              <a:rPr lang="en-US" dirty="0"/>
              <a:t>INSTRUCT participants to write down their aha’s for each of the categories.</a:t>
            </a:r>
          </a:p>
          <a:p>
            <a:r>
              <a:rPr lang="en-US" b="1" dirty="0"/>
              <a:t>ALLOW </a:t>
            </a:r>
            <a:r>
              <a:rPr lang="en-US" dirty="0"/>
              <a:t>5 minutes.</a:t>
            </a:r>
          </a:p>
          <a:p>
            <a:r>
              <a:rPr lang="en-US" b="1" dirty="0"/>
              <a:t>DO: </a:t>
            </a:r>
            <a:r>
              <a:rPr lang="en-US" dirty="0"/>
              <a:t>Ask volunteers to share their responses with the group.</a:t>
            </a:r>
          </a:p>
          <a:p>
            <a:r>
              <a:rPr lang="en-US" b="1" dirty="0"/>
              <a:t>ACKNOWLEDGE</a:t>
            </a:r>
            <a:r>
              <a:rPr lang="en-US" dirty="0"/>
              <a:t> common themes.</a:t>
            </a:r>
          </a:p>
          <a:p>
            <a:r>
              <a:rPr lang="en-US" b="1" dirty="0"/>
              <a:t>SAY: </a:t>
            </a:r>
            <a:r>
              <a:rPr lang="en-US" dirty="0"/>
              <a:t>Taking the time to reflect on what you’ve learned is important in building your confidence and celebrating your growth—we’ll do this activity during each Power Session so that you can keep track of your learning journey!</a:t>
            </a:r>
          </a:p>
        </p:txBody>
      </p:sp>
      <p:sp>
        <p:nvSpPr>
          <p:cNvPr id="8" name="Date Placeholder 7">
            <a:extLst>
              <a:ext uri="{FF2B5EF4-FFF2-40B4-BE49-F238E27FC236}">
                <a16:creationId xmlns:a16="http://schemas.microsoft.com/office/drawing/2014/main" id="{E34D3B15-58C9-44AF-AB0A-63A0F3B90268}"/>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84BBBAE9-23C8-4871-BFF0-C24D0E8B2AEC}"/>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B4AAA280-338D-4BFA-8C70-5409235074DE}"/>
              </a:ext>
            </a:extLst>
          </p:cNvPr>
          <p:cNvSpPr>
            <a:spLocks noGrp="1"/>
          </p:cNvSpPr>
          <p:nvPr>
            <p:ph type="sldNum" sz="quarter" idx="5"/>
          </p:nvPr>
        </p:nvSpPr>
        <p:spPr/>
        <p:txBody>
          <a:bodyPr/>
          <a:lstStyle/>
          <a:p>
            <a:fld id="{43BC4E81-D126-4059-93C2-722F615E48BB}" type="slidenum">
              <a:rPr lang="en-US" smtClean="0"/>
              <a:pPr/>
              <a:t>22</a:t>
            </a:fld>
            <a:endParaRPr lang="en-US" dirty="0"/>
          </a:p>
        </p:txBody>
      </p:sp>
      <p:sp>
        <p:nvSpPr>
          <p:cNvPr id="11" name="Header Placeholder 10">
            <a:extLst>
              <a:ext uri="{FF2B5EF4-FFF2-40B4-BE49-F238E27FC236}">
                <a16:creationId xmlns:a16="http://schemas.microsoft.com/office/drawing/2014/main" id="{FD1C4C9C-1355-4E79-839F-2F1D54F09D09}"/>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A9B83484-A369-4B48-92CD-FC990F968792}"/>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424614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OVERVIEW</a:t>
            </a:r>
          </a:p>
          <a:p>
            <a:r>
              <a:rPr lang="en-US" dirty="0"/>
              <a:t>Build Daily Habits- 3-hour session. Includes:</a:t>
            </a:r>
          </a:p>
          <a:p>
            <a:pPr lvl="1"/>
            <a:r>
              <a:rPr lang="en-US" dirty="0"/>
              <a:t>Build your database</a:t>
            </a:r>
          </a:p>
          <a:p>
            <a:pPr lvl="1"/>
            <a:r>
              <a:rPr lang="en-US" dirty="0"/>
              <a:t>Script practice</a:t>
            </a:r>
          </a:p>
          <a:p>
            <a:pPr lvl="1"/>
            <a:r>
              <a:rPr lang="en-US" dirty="0"/>
              <a:t>Lead generation </a:t>
            </a:r>
          </a:p>
          <a:p>
            <a:pPr lvl="1"/>
            <a:r>
              <a:rPr lang="en-US" dirty="0"/>
              <a:t>Contract practice (optional)</a:t>
            </a:r>
          </a:p>
          <a:p>
            <a:endParaRPr lang="en-US" dirty="0"/>
          </a:p>
        </p:txBody>
      </p:sp>
      <p:sp>
        <p:nvSpPr>
          <p:cNvPr id="8" name="Date Placeholder 7">
            <a:extLst>
              <a:ext uri="{FF2B5EF4-FFF2-40B4-BE49-F238E27FC236}">
                <a16:creationId xmlns:a16="http://schemas.microsoft.com/office/drawing/2014/main" id="{2A32BD39-37DD-4F82-BA05-DF42474AB826}"/>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9667417B-555B-4D32-93FE-C739B4D4FD37}"/>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BC5B0C23-DFDB-479E-A75A-F7A16A72F1A8}"/>
              </a:ext>
            </a:extLst>
          </p:cNvPr>
          <p:cNvSpPr>
            <a:spLocks noGrp="1"/>
          </p:cNvSpPr>
          <p:nvPr>
            <p:ph type="sldNum" sz="quarter" idx="5"/>
          </p:nvPr>
        </p:nvSpPr>
        <p:spPr/>
        <p:txBody>
          <a:bodyPr/>
          <a:lstStyle/>
          <a:p>
            <a:fld id="{43BC4E81-D126-4059-93C2-722F615E48BB}" type="slidenum">
              <a:rPr lang="en-US" smtClean="0"/>
              <a:pPr/>
              <a:t>23</a:t>
            </a:fld>
            <a:endParaRPr lang="en-US" dirty="0"/>
          </a:p>
        </p:txBody>
      </p:sp>
      <p:sp>
        <p:nvSpPr>
          <p:cNvPr id="11" name="Header Placeholder 10">
            <a:extLst>
              <a:ext uri="{FF2B5EF4-FFF2-40B4-BE49-F238E27FC236}">
                <a16:creationId xmlns:a16="http://schemas.microsoft.com/office/drawing/2014/main" id="{056D6616-4A40-40C6-946B-3C63A015F385}"/>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8B21A546-13EB-440A-9AFC-819B18A33BF5}"/>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857077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EXPLAIN</a:t>
            </a:r>
            <a:r>
              <a:rPr lang="en-US" dirty="0"/>
              <a:t> that the overall goal of Spark is for participants to get their first appointment. The tasks (on the slide) are the activities they need to be taking to help them reach the goal of their first appointment.</a:t>
            </a:r>
          </a:p>
          <a:p>
            <a:r>
              <a:rPr lang="en-US" b="1" dirty="0"/>
              <a:t>EXPLAIN</a:t>
            </a:r>
            <a:r>
              <a:rPr lang="en-US" dirty="0"/>
              <a:t> that they can use reports in Command to track their database health. Their goal with their database health should be to keep their overall score at least 50% or greater.</a:t>
            </a:r>
          </a:p>
        </p:txBody>
      </p:sp>
      <p:sp>
        <p:nvSpPr>
          <p:cNvPr id="8" name="Date Placeholder 7">
            <a:extLst>
              <a:ext uri="{FF2B5EF4-FFF2-40B4-BE49-F238E27FC236}">
                <a16:creationId xmlns:a16="http://schemas.microsoft.com/office/drawing/2014/main" id="{0A3B4CE4-F522-4E50-9392-F9D52F6380E0}"/>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5F5DCF52-51E7-46E2-BEB4-EA36AD4CBE47}"/>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EC9A403E-3BB3-4AA5-9475-8DE0C6F7AF78}"/>
              </a:ext>
            </a:extLst>
          </p:cNvPr>
          <p:cNvSpPr>
            <a:spLocks noGrp="1"/>
          </p:cNvSpPr>
          <p:nvPr>
            <p:ph type="sldNum" sz="quarter" idx="5"/>
          </p:nvPr>
        </p:nvSpPr>
        <p:spPr/>
        <p:txBody>
          <a:bodyPr/>
          <a:lstStyle/>
          <a:p>
            <a:fld id="{43BC4E81-D126-4059-93C2-722F615E48BB}" type="slidenum">
              <a:rPr lang="en-US" smtClean="0"/>
              <a:pPr/>
              <a:t>24</a:t>
            </a:fld>
            <a:endParaRPr lang="en-US" dirty="0"/>
          </a:p>
        </p:txBody>
      </p:sp>
      <p:sp>
        <p:nvSpPr>
          <p:cNvPr id="11" name="Header Placeholder 10">
            <a:extLst>
              <a:ext uri="{FF2B5EF4-FFF2-40B4-BE49-F238E27FC236}">
                <a16:creationId xmlns:a16="http://schemas.microsoft.com/office/drawing/2014/main" id="{E07E47A1-06C1-4F75-BD2F-5042DDE284EE}"/>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F3CEACB7-42D2-495C-86D1-574120900E9B}"/>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2735042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EXPLAIN</a:t>
            </a:r>
            <a:r>
              <a:rPr lang="en-US" dirty="0"/>
              <a:t> that one of the Daily Success Habits is memorizing and internalizing scripts. </a:t>
            </a:r>
          </a:p>
          <a:p>
            <a:r>
              <a:rPr lang="en-US" b="1" dirty="0"/>
              <a:t>EXPLAIN</a:t>
            </a:r>
            <a:r>
              <a:rPr lang="en-US" dirty="0"/>
              <a:t> that learning scripts is important because:</a:t>
            </a:r>
          </a:p>
          <a:p>
            <a:r>
              <a:rPr lang="en-US" dirty="0"/>
              <a:t>Practicing and internalizing scripts allows your business to grow.</a:t>
            </a:r>
          </a:p>
          <a:p>
            <a:r>
              <a:rPr lang="en-US" dirty="0"/>
              <a:t>Just as a doctor learns anatomy before working with patients, agents need to learn scripts to prepare to have meaningful conversations with clients.. </a:t>
            </a:r>
          </a:p>
          <a:p>
            <a:r>
              <a:rPr lang="en-US" dirty="0"/>
              <a:t>With scripts, you control the conversation by using purposeful language that helps you get to the end point: a closed transaction. </a:t>
            </a:r>
          </a:p>
          <a:p>
            <a:r>
              <a:rPr lang="en-US" dirty="0"/>
              <a:t>They help you communicate your value. Once you have internalized scripts you can add your Value Proposition which will help lead generation efforts and lead to closed deals. </a:t>
            </a:r>
          </a:p>
          <a:p>
            <a:r>
              <a:rPr lang="en-US" dirty="0"/>
              <a:t>Scripts help you uncover motivations (buyer/seller) and identify any objections so you can handle them upfront</a:t>
            </a:r>
          </a:p>
          <a:p>
            <a:r>
              <a:rPr lang="en-US" dirty="0"/>
              <a:t>Allow you to have a rehearsed response that delivers a powerful message in a way that the consumer will best understand</a:t>
            </a:r>
          </a:p>
          <a:p>
            <a:r>
              <a:rPr lang="en-US" dirty="0"/>
              <a:t>Allows you to ask questions in a way that they will be able to quickly share the information you need to better serve them</a:t>
            </a:r>
          </a:p>
          <a:p>
            <a:r>
              <a:rPr lang="en-US" dirty="0"/>
              <a:t>Help an agent gain confidence </a:t>
            </a:r>
          </a:p>
          <a:p>
            <a:r>
              <a:rPr lang="en-US" b="1" dirty="0"/>
              <a:t>ASK</a:t>
            </a:r>
            <a:r>
              <a:rPr lang="en-US" dirty="0"/>
              <a:t> participants if they have any questions before moving on. </a:t>
            </a:r>
          </a:p>
          <a:p>
            <a:endParaRPr lang="en-US" dirty="0"/>
          </a:p>
        </p:txBody>
      </p:sp>
      <p:sp>
        <p:nvSpPr>
          <p:cNvPr id="8" name="Date Placeholder 7">
            <a:extLst>
              <a:ext uri="{FF2B5EF4-FFF2-40B4-BE49-F238E27FC236}">
                <a16:creationId xmlns:a16="http://schemas.microsoft.com/office/drawing/2014/main" id="{1BF5BBAD-24E8-42C1-B794-DAEA7CD4DA09}"/>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6979BE57-FD79-4AA3-857C-64286ED7D8B6}"/>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69F44C8C-1C97-4208-B5A0-146F9CC01AA3}"/>
              </a:ext>
            </a:extLst>
          </p:cNvPr>
          <p:cNvSpPr>
            <a:spLocks noGrp="1"/>
          </p:cNvSpPr>
          <p:nvPr>
            <p:ph type="sldNum" sz="quarter" idx="5"/>
          </p:nvPr>
        </p:nvSpPr>
        <p:spPr/>
        <p:txBody>
          <a:bodyPr/>
          <a:lstStyle/>
          <a:p>
            <a:fld id="{43BC4E81-D126-4059-93C2-722F615E48BB}" type="slidenum">
              <a:rPr lang="en-US" smtClean="0"/>
              <a:pPr/>
              <a:t>25</a:t>
            </a:fld>
            <a:endParaRPr lang="en-US" dirty="0"/>
          </a:p>
        </p:txBody>
      </p:sp>
      <p:sp>
        <p:nvSpPr>
          <p:cNvPr id="11" name="Header Placeholder 10">
            <a:extLst>
              <a:ext uri="{FF2B5EF4-FFF2-40B4-BE49-F238E27FC236}">
                <a16:creationId xmlns:a16="http://schemas.microsoft.com/office/drawing/2014/main" id="{50F60B54-CEC5-4CE6-B3A7-FAE5DEADB87A}"/>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D3E7CF78-D233-4C6D-8794-4329BDE7E879}"/>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4075818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TIME: </a:t>
            </a:r>
            <a:r>
              <a:rPr lang="en-US" dirty="0"/>
              <a:t>30 minutes</a:t>
            </a:r>
          </a:p>
          <a:p>
            <a:r>
              <a:rPr lang="en-US" b="1" dirty="0"/>
              <a:t>CHOOSE</a:t>
            </a:r>
            <a:r>
              <a:rPr lang="en-US" dirty="0"/>
              <a:t> a relevant script from the Spark Script Book to focus on today. </a:t>
            </a:r>
          </a:p>
          <a:p>
            <a:r>
              <a:rPr lang="en-US" b="1" dirty="0"/>
              <a:t>EXPLAIN</a:t>
            </a:r>
            <a:r>
              <a:rPr lang="en-US" dirty="0"/>
              <a:t> that after hearing an example, participants will then have time to role play the chosen script with partners.</a:t>
            </a:r>
            <a:br>
              <a:rPr lang="en-US" dirty="0"/>
            </a:br>
            <a:r>
              <a:rPr lang="en-US" b="1" dirty="0"/>
              <a:t>ROLE MODEL </a:t>
            </a:r>
            <a:r>
              <a:rPr lang="en-US" dirty="0"/>
              <a:t>the chosen script with a volunteer. </a:t>
            </a:r>
          </a:p>
          <a:p>
            <a:r>
              <a:rPr lang="en-US" b="1" dirty="0"/>
              <a:t>EXPLAIN</a:t>
            </a:r>
            <a:r>
              <a:rPr lang="en-US" dirty="0"/>
              <a:t> the steps (below) that participants will follow for Role Play practice:</a:t>
            </a:r>
          </a:p>
          <a:p>
            <a:r>
              <a:rPr lang="en-US" dirty="0"/>
              <a:t>Participants will spend five minutes reading the script aloud to themselves. </a:t>
            </a:r>
          </a:p>
          <a:p>
            <a:r>
              <a:rPr lang="en-US" dirty="0"/>
              <a:t>Participants will pair up with a partner and take turns reciting the script until they can work without a prompt. This should take about five minutes.</a:t>
            </a:r>
          </a:p>
          <a:p>
            <a:r>
              <a:rPr lang="en-US" dirty="0"/>
              <a:t>Participants can video record each other practicing scripts to watch and learn from later (optional).</a:t>
            </a:r>
          </a:p>
          <a:p>
            <a:r>
              <a:rPr lang="en-US" dirty="0"/>
              <a:t>Repeat steps (using the same partner) with other selected scripts until 30 minutes is up. </a:t>
            </a:r>
          </a:p>
        </p:txBody>
      </p:sp>
      <p:sp>
        <p:nvSpPr>
          <p:cNvPr id="8" name="Date Placeholder 7">
            <a:extLst>
              <a:ext uri="{FF2B5EF4-FFF2-40B4-BE49-F238E27FC236}">
                <a16:creationId xmlns:a16="http://schemas.microsoft.com/office/drawing/2014/main" id="{FA1B1714-DD2A-4FCD-8F10-5C76020BC54B}"/>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BE9B6183-1532-46B2-8D7D-25E82AB6A7FE}"/>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7E9BC320-65CF-4733-970D-438B75A1D942}"/>
              </a:ext>
            </a:extLst>
          </p:cNvPr>
          <p:cNvSpPr>
            <a:spLocks noGrp="1"/>
          </p:cNvSpPr>
          <p:nvPr>
            <p:ph type="sldNum" sz="quarter" idx="5"/>
          </p:nvPr>
        </p:nvSpPr>
        <p:spPr/>
        <p:txBody>
          <a:bodyPr/>
          <a:lstStyle/>
          <a:p>
            <a:fld id="{43BC4E81-D126-4059-93C2-722F615E48BB}" type="slidenum">
              <a:rPr lang="en-US" smtClean="0"/>
              <a:pPr/>
              <a:t>26</a:t>
            </a:fld>
            <a:endParaRPr lang="en-US" dirty="0"/>
          </a:p>
        </p:txBody>
      </p:sp>
      <p:sp>
        <p:nvSpPr>
          <p:cNvPr id="11" name="Header Placeholder 10">
            <a:extLst>
              <a:ext uri="{FF2B5EF4-FFF2-40B4-BE49-F238E27FC236}">
                <a16:creationId xmlns:a16="http://schemas.microsoft.com/office/drawing/2014/main" id="{ED9F68C4-DBF5-44D8-A82A-937030E24CE0}"/>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DBE01298-2541-46DC-8C20-5A0D72B61680}"/>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942959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REVIEW</a:t>
            </a:r>
            <a:r>
              <a:rPr lang="en-US" dirty="0"/>
              <a:t> the Rules and Exceptions regarding the Do Not Call Registry located in the beginning of the Ignite Script Book:</a:t>
            </a:r>
          </a:p>
          <a:p>
            <a:r>
              <a:rPr lang="en-US" dirty="0"/>
              <a:t>Subscribe to the Registry</a:t>
            </a:r>
          </a:p>
          <a:p>
            <a:pPr lvl="1"/>
            <a:r>
              <a:rPr lang="en-US" dirty="0"/>
              <a:t>The registry is hosted on a dedicated website. Your Market Center should subscribe to the Registry and provide you with log in credentials. Note that it is a violation of federal law to make ANY telemarketing calls without access to the Registry.</a:t>
            </a:r>
          </a:p>
          <a:p>
            <a:r>
              <a:rPr lang="en-US" dirty="0"/>
              <a:t>Check Before You Call</a:t>
            </a:r>
          </a:p>
          <a:p>
            <a:pPr lvl="1"/>
            <a:r>
              <a:rPr lang="en-US" dirty="0"/>
              <a:t>Before making a call, check to see if the consumer is on the Registry. If the consumer is on the Registry, do not call!</a:t>
            </a:r>
          </a:p>
          <a:p>
            <a:r>
              <a:rPr lang="en-US" dirty="0"/>
              <a:t>Update Your Call List Regularly</a:t>
            </a:r>
          </a:p>
          <a:p>
            <a:pPr lvl="1"/>
            <a:r>
              <a:rPr lang="en-US" dirty="0"/>
              <a:t>Delete all numbers in the Registry from your list – at least every 31 days.</a:t>
            </a:r>
          </a:p>
          <a:p>
            <a:r>
              <a:rPr lang="en-US" dirty="0"/>
              <a:t>Honor Consumers' Requests</a:t>
            </a:r>
          </a:p>
          <a:p>
            <a:pPr lvl="1"/>
            <a:r>
              <a:rPr lang="en-US" dirty="0"/>
              <a:t>Never call a consumer if the consumer requests to be placed on your personal (or your Market Center’s) do not call list. All consumer do not call requests must be placed on a list and honored permanently, unless the consumer subsequently consents to be called.</a:t>
            </a:r>
          </a:p>
          <a:p>
            <a:r>
              <a:rPr lang="en-US" dirty="0"/>
              <a:t>Know the State and Federal laws</a:t>
            </a:r>
          </a:p>
          <a:p>
            <a:pPr lvl="1"/>
            <a:r>
              <a:rPr lang="en-US" dirty="0"/>
              <a:t>Know that in addition to federal laws, many states also have laws governing telemarketing. Make sure you are familiar and compliant with your state’s laws.</a:t>
            </a:r>
          </a:p>
          <a:p>
            <a:r>
              <a:rPr lang="en-US" b="1" dirty="0"/>
              <a:t>EXPLAIN</a:t>
            </a:r>
            <a:r>
              <a:rPr lang="en-US" dirty="0"/>
              <a:t> that participants should only be calling their sphere of influence or referrals that they have permission to have a conversation with.</a:t>
            </a:r>
          </a:p>
        </p:txBody>
      </p:sp>
      <p:sp>
        <p:nvSpPr>
          <p:cNvPr id="8" name="Date Placeholder 7">
            <a:extLst>
              <a:ext uri="{FF2B5EF4-FFF2-40B4-BE49-F238E27FC236}">
                <a16:creationId xmlns:a16="http://schemas.microsoft.com/office/drawing/2014/main" id="{6DC63A39-5503-43E4-A0B1-60F4FD147249}"/>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A3F9918F-1CF1-4EF5-91B8-0C6033D140F9}"/>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FEB7CBC1-3B49-45DD-A471-3A012EF5DAA1}"/>
              </a:ext>
            </a:extLst>
          </p:cNvPr>
          <p:cNvSpPr>
            <a:spLocks noGrp="1"/>
          </p:cNvSpPr>
          <p:nvPr>
            <p:ph type="sldNum" sz="quarter" idx="5"/>
          </p:nvPr>
        </p:nvSpPr>
        <p:spPr/>
        <p:txBody>
          <a:bodyPr/>
          <a:lstStyle/>
          <a:p>
            <a:fld id="{43BC4E81-D126-4059-93C2-722F615E48BB}" type="slidenum">
              <a:rPr lang="en-US" smtClean="0"/>
              <a:pPr/>
              <a:t>27</a:t>
            </a:fld>
            <a:endParaRPr lang="en-US" dirty="0"/>
          </a:p>
        </p:txBody>
      </p:sp>
      <p:sp>
        <p:nvSpPr>
          <p:cNvPr id="11" name="Header Placeholder 10">
            <a:extLst>
              <a:ext uri="{FF2B5EF4-FFF2-40B4-BE49-F238E27FC236}">
                <a16:creationId xmlns:a16="http://schemas.microsoft.com/office/drawing/2014/main" id="{020C85A2-D169-447B-B669-889AF1512040}"/>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0EA302D5-84B5-4AD3-BC0E-290AA4C24535}"/>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282668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2516" y="3135050"/>
            <a:ext cx="6701741" cy="5948885"/>
          </a:xfrm>
        </p:spPr>
        <p:txBody>
          <a:bodyPr/>
          <a:lstStyle/>
          <a:p>
            <a:r>
              <a:rPr lang="en-US" dirty="0"/>
              <a:t>TIME: 1 hour</a:t>
            </a:r>
          </a:p>
          <a:p>
            <a:r>
              <a:rPr lang="en-US" b="1" dirty="0"/>
              <a:t>EXPLAIN </a:t>
            </a:r>
            <a:r>
              <a:rPr lang="en-US" dirty="0"/>
              <a:t>that real-play activities done through Ignite that are done in the classroom are money-making activities done with the support and guidance of you (the trainer) and the other participants.</a:t>
            </a:r>
          </a:p>
          <a:p>
            <a:r>
              <a:rPr lang="en-US" b="1" dirty="0"/>
              <a:t>REVIEW</a:t>
            </a:r>
            <a:r>
              <a:rPr lang="en-US" dirty="0"/>
              <a:t> the steps of the activity.</a:t>
            </a:r>
          </a:p>
          <a:p>
            <a:pPr lvl="1"/>
            <a:r>
              <a:rPr lang="en-US" dirty="0"/>
              <a:t>Say the affirming message out loud. “I always come from contribution. People will welcome my call.”</a:t>
            </a:r>
          </a:p>
          <a:p>
            <a:pPr lvl="1"/>
            <a:r>
              <a:rPr lang="en-US" dirty="0"/>
              <a:t>Call contacts from your database (people you know) and referral names you have been given by your contacts. Participants should only call people they have permission to have a conversation with.</a:t>
            </a:r>
          </a:p>
          <a:p>
            <a:pPr lvl="1"/>
            <a:r>
              <a:rPr lang="en-US" dirty="0"/>
              <a:t>Use the scripts provided to make calls</a:t>
            </a:r>
          </a:p>
          <a:p>
            <a:pPr lvl="2"/>
            <a:r>
              <a:rPr lang="en-US" dirty="0"/>
              <a:t>Suggest a met-up to reconnect</a:t>
            </a:r>
          </a:p>
          <a:p>
            <a:pPr lvl="2"/>
            <a:r>
              <a:rPr lang="en-US" dirty="0"/>
              <a:t>Update contact in Command by adding notes that reflect the outcome of your conversations. Do this for each contact you call.</a:t>
            </a:r>
          </a:p>
          <a:p>
            <a:pPr lvl="2"/>
            <a:r>
              <a:rPr lang="en-US" dirty="0"/>
              <a:t>Add the contact to a Neighborhood Nurture in Command</a:t>
            </a:r>
          </a:p>
          <a:p>
            <a:pPr lvl="1"/>
            <a:r>
              <a:rPr lang="en-US" dirty="0"/>
              <a:t>Call for 60 minutes and contact as many people as possible</a:t>
            </a:r>
          </a:p>
          <a:p>
            <a:r>
              <a:rPr lang="en-US" b="1" dirty="0"/>
              <a:t>TELL</a:t>
            </a:r>
            <a:r>
              <a:rPr lang="en-US" dirty="0"/>
              <a:t> participants to turn to someone close to them. They will say the affirming message out loud to the other person before starting the real-play activity, “I always come from contribution. People will welcome my call.” </a:t>
            </a:r>
          </a:p>
          <a:p>
            <a:r>
              <a:rPr lang="en-US" b="1" dirty="0"/>
              <a:t>TELL</a:t>
            </a:r>
            <a:r>
              <a:rPr lang="en-US" dirty="0"/>
              <a:t> participants what time class will resume.  </a:t>
            </a:r>
          </a:p>
          <a:p>
            <a:r>
              <a:rPr lang="en-US" dirty="0"/>
              <a:t>After the 60-minute call time is over:</a:t>
            </a:r>
          </a:p>
          <a:p>
            <a:r>
              <a:rPr lang="en-US" b="1" dirty="0"/>
              <a:t>ASK </a:t>
            </a:r>
            <a:r>
              <a:rPr lang="en-US" dirty="0"/>
              <a:t>participants to report out the results of their calls. You can ask the additional questions to further progress the conversation. Ask: </a:t>
            </a:r>
          </a:p>
          <a:p>
            <a:pPr lvl="1"/>
            <a:r>
              <a:rPr lang="en-US" dirty="0"/>
              <a:t>What will you do differently tomorrow? </a:t>
            </a:r>
          </a:p>
          <a:p>
            <a:pPr lvl="1"/>
            <a:r>
              <a:rPr lang="en-US" dirty="0"/>
              <a:t>What do you need help with?</a:t>
            </a:r>
          </a:p>
          <a:p>
            <a:r>
              <a:rPr lang="en-US" b="1" dirty="0"/>
              <a:t>COACH</a:t>
            </a:r>
            <a:r>
              <a:rPr lang="en-US" dirty="0"/>
              <a:t> participants on any appointments they set. Role-model and role-play scripts and dialogues for these appointments where appropriate. </a:t>
            </a:r>
          </a:p>
        </p:txBody>
      </p:sp>
      <p:sp>
        <p:nvSpPr>
          <p:cNvPr id="8" name="Date Placeholder 7">
            <a:extLst>
              <a:ext uri="{FF2B5EF4-FFF2-40B4-BE49-F238E27FC236}">
                <a16:creationId xmlns:a16="http://schemas.microsoft.com/office/drawing/2014/main" id="{24D95124-AB73-4DD4-896A-B5DA26CFAE1B}"/>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1781310B-5872-4659-9936-7ECD88EE83AE}"/>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01B72284-EA5B-4723-86DD-F8E4FB91C04E}"/>
              </a:ext>
            </a:extLst>
          </p:cNvPr>
          <p:cNvSpPr>
            <a:spLocks noGrp="1"/>
          </p:cNvSpPr>
          <p:nvPr>
            <p:ph type="sldNum" sz="quarter" idx="5"/>
          </p:nvPr>
        </p:nvSpPr>
        <p:spPr/>
        <p:txBody>
          <a:bodyPr/>
          <a:lstStyle/>
          <a:p>
            <a:fld id="{43BC4E81-D126-4059-93C2-722F615E48BB}" type="slidenum">
              <a:rPr lang="en-US" smtClean="0"/>
              <a:pPr/>
              <a:t>28</a:t>
            </a:fld>
            <a:endParaRPr lang="en-US" dirty="0"/>
          </a:p>
        </p:txBody>
      </p:sp>
      <p:sp>
        <p:nvSpPr>
          <p:cNvPr id="11" name="Header Placeholder 10">
            <a:extLst>
              <a:ext uri="{FF2B5EF4-FFF2-40B4-BE49-F238E27FC236}">
                <a16:creationId xmlns:a16="http://schemas.microsoft.com/office/drawing/2014/main" id="{74A76E38-39C2-4413-91E0-EBDA18B2ACE3}"/>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24FA06D4-8D22-4447-9E19-1D2E2994FC10}"/>
              </a:ext>
            </a:extLst>
          </p:cNvPr>
          <p:cNvSpPr>
            <a:spLocks noGrp="1" noRot="1" noChangeAspect="1"/>
          </p:cNvSpPr>
          <p:nvPr>
            <p:ph type="sldImg"/>
          </p:nvPr>
        </p:nvSpPr>
        <p:spPr>
          <a:xfrm>
            <a:off x="1068388" y="563563"/>
            <a:ext cx="4418012" cy="2486025"/>
          </a:xfrm>
        </p:spPr>
      </p:sp>
    </p:spTree>
    <p:extLst>
      <p:ext uri="{BB962C8B-B14F-4D97-AF65-F5344CB8AC3E}">
        <p14:creationId xmlns:p14="http://schemas.microsoft.com/office/powerpoint/2010/main" val="2151547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TIME: </a:t>
            </a:r>
            <a:r>
              <a:rPr lang="en-US" dirty="0"/>
              <a:t>30 minutes</a:t>
            </a:r>
          </a:p>
          <a:p>
            <a:r>
              <a:rPr lang="en-US" b="1" dirty="0"/>
              <a:t>DEMONSTRATE</a:t>
            </a:r>
            <a:r>
              <a:rPr lang="en-US" dirty="0"/>
              <a:t> how to add contacts in Command.</a:t>
            </a:r>
          </a:p>
          <a:p>
            <a:r>
              <a:rPr lang="en-US" dirty="0"/>
              <a:t>Review the following help article to see how to add a contact in Command: </a:t>
            </a:r>
            <a:r>
              <a:rPr lang="en-US" dirty="0">
                <a:hlinkClick r:id="rId3"/>
              </a:rPr>
              <a:t>https://answers.kw.com/hc/en-us/articles/360015702154-Add-a-Contact</a:t>
            </a:r>
            <a:endParaRPr lang="en-US" dirty="0"/>
          </a:p>
          <a:p>
            <a:r>
              <a:rPr lang="en-US" b="1" dirty="0"/>
              <a:t>DEMONSTRATE </a:t>
            </a:r>
            <a:r>
              <a:rPr lang="en-US" dirty="0"/>
              <a:t>how to add notes about the conversation to the contact in Command.</a:t>
            </a:r>
          </a:p>
          <a:p>
            <a:r>
              <a:rPr lang="en-US" dirty="0"/>
              <a:t>Participants should add necessary notes regarding the conversations they just had.</a:t>
            </a:r>
          </a:p>
          <a:p>
            <a:r>
              <a:rPr lang="en-US" b="1" dirty="0"/>
              <a:t>INSTRUCT</a:t>
            </a:r>
            <a:r>
              <a:rPr lang="en-US" dirty="0"/>
              <a:t> participants to write handwritten notes to 2-3 people to thank them for their time</a:t>
            </a:r>
          </a:p>
          <a:p>
            <a:endParaRPr lang="en-US" dirty="0"/>
          </a:p>
        </p:txBody>
      </p:sp>
      <p:sp>
        <p:nvSpPr>
          <p:cNvPr id="8" name="Date Placeholder 7">
            <a:extLst>
              <a:ext uri="{FF2B5EF4-FFF2-40B4-BE49-F238E27FC236}">
                <a16:creationId xmlns:a16="http://schemas.microsoft.com/office/drawing/2014/main" id="{B4CCF23A-E163-46AB-AAF2-000843790543}"/>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9485189B-68D3-4868-A5C6-706303BB9C1B}"/>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57714552-A27E-43BC-BDA3-A631BCFCE1A9}"/>
              </a:ext>
            </a:extLst>
          </p:cNvPr>
          <p:cNvSpPr>
            <a:spLocks noGrp="1"/>
          </p:cNvSpPr>
          <p:nvPr>
            <p:ph type="sldNum" sz="quarter" idx="5"/>
          </p:nvPr>
        </p:nvSpPr>
        <p:spPr/>
        <p:txBody>
          <a:bodyPr/>
          <a:lstStyle/>
          <a:p>
            <a:fld id="{43BC4E81-D126-4059-93C2-722F615E48BB}" type="slidenum">
              <a:rPr lang="en-US" smtClean="0"/>
              <a:pPr/>
              <a:t>29</a:t>
            </a:fld>
            <a:endParaRPr lang="en-US" dirty="0"/>
          </a:p>
        </p:txBody>
      </p:sp>
      <p:sp>
        <p:nvSpPr>
          <p:cNvPr id="11" name="Header Placeholder 10">
            <a:extLst>
              <a:ext uri="{FF2B5EF4-FFF2-40B4-BE49-F238E27FC236}">
                <a16:creationId xmlns:a16="http://schemas.microsoft.com/office/drawing/2014/main" id="{FD698751-F87F-4CD5-805B-704F2C04F843}"/>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D6A7F450-B696-41E3-A66A-BE8D2F3174EF}"/>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361867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TOTAL TIME: </a:t>
            </a:r>
            <a:r>
              <a:rPr lang="en-US" dirty="0"/>
              <a:t>4 hours</a:t>
            </a:r>
          </a:p>
          <a:p>
            <a:r>
              <a:rPr lang="en-US" b="1" dirty="0"/>
              <a:t>OVERVIEW</a:t>
            </a:r>
            <a:r>
              <a:rPr lang="en-US" dirty="0"/>
              <a:t> the agenda for the learning module.</a:t>
            </a:r>
          </a:p>
          <a:p>
            <a:r>
              <a:rPr lang="en-US" dirty="0"/>
              <a:t>Define Your Value- one-hour session. Includes:</a:t>
            </a:r>
          </a:p>
          <a:p>
            <a:pPr lvl="1"/>
            <a:r>
              <a:rPr lang="en-US" dirty="0"/>
              <a:t>Define Your Value</a:t>
            </a:r>
          </a:p>
          <a:p>
            <a:pPr lvl="1"/>
            <a:r>
              <a:rPr lang="en-US" dirty="0"/>
              <a:t>Three Aspects of Service </a:t>
            </a:r>
          </a:p>
          <a:p>
            <a:pPr lvl="1"/>
            <a:r>
              <a:rPr lang="en-US" dirty="0"/>
              <a:t>Know and State Your Value</a:t>
            </a:r>
          </a:p>
          <a:p>
            <a:pPr lvl="1"/>
            <a:r>
              <a:rPr lang="en-US" dirty="0"/>
              <a:t>Deliver Value</a:t>
            </a:r>
          </a:p>
          <a:p>
            <a:r>
              <a:rPr lang="en-US" b="1" dirty="0"/>
              <a:t>SAY; </a:t>
            </a:r>
            <a:r>
              <a:rPr lang="en-US" dirty="0"/>
              <a:t>Here’s our roadmap for the day. First, we’ll define what a Value Proposition is. Next, we’ll explore the three essential aspects of the service we provide. Then we’ll dig into your unique qualities of value and finally, craft your powerful Value Proposition.</a:t>
            </a:r>
          </a:p>
          <a:p>
            <a:r>
              <a:rPr lang="en-US" b="1" dirty="0"/>
              <a:t>SHARE: </a:t>
            </a:r>
            <a:r>
              <a:rPr lang="en-US" dirty="0"/>
              <a:t>Your personal Value Proposition.</a:t>
            </a:r>
          </a:p>
          <a:p>
            <a:r>
              <a:rPr lang="en-US" b="1" dirty="0"/>
              <a:t>SAY: </a:t>
            </a:r>
            <a:r>
              <a:rPr lang="en-US" dirty="0"/>
              <a:t>After this one-hour module, we’ll get into our Daily Success Habits.</a:t>
            </a:r>
          </a:p>
          <a:p>
            <a:r>
              <a:rPr lang="en-US" b="1" dirty="0"/>
              <a:t>OVERVIEW</a:t>
            </a:r>
            <a:r>
              <a:rPr lang="en-US" dirty="0"/>
              <a:t> the agenda for the Daily Success Habits</a:t>
            </a:r>
          </a:p>
          <a:p>
            <a:r>
              <a:rPr lang="en-US" dirty="0"/>
              <a:t>Build Daily Habits- 3-hour session. Includes:</a:t>
            </a:r>
          </a:p>
          <a:p>
            <a:pPr lvl="1"/>
            <a:r>
              <a:rPr lang="en-US" dirty="0"/>
              <a:t>Build your database</a:t>
            </a:r>
          </a:p>
          <a:p>
            <a:pPr lvl="1"/>
            <a:r>
              <a:rPr lang="en-US" dirty="0"/>
              <a:t>Script practice</a:t>
            </a:r>
          </a:p>
          <a:p>
            <a:pPr lvl="1"/>
            <a:r>
              <a:rPr lang="en-US" dirty="0"/>
              <a:t>Lead generation </a:t>
            </a:r>
          </a:p>
          <a:p>
            <a:pPr lvl="1"/>
            <a:r>
              <a:rPr lang="en-US" dirty="0"/>
              <a:t>Contract practice (optional)</a:t>
            </a:r>
          </a:p>
        </p:txBody>
      </p:sp>
      <p:sp>
        <p:nvSpPr>
          <p:cNvPr id="8" name="Date Placeholder 7">
            <a:extLst>
              <a:ext uri="{FF2B5EF4-FFF2-40B4-BE49-F238E27FC236}">
                <a16:creationId xmlns:a16="http://schemas.microsoft.com/office/drawing/2014/main" id="{F24629A8-5315-4BEC-BBA9-18BD5A03D0C1}"/>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35CC9F1E-5F9D-4842-A202-523F85BCCDEC}"/>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CA939A81-57CE-4CAD-AA88-54CA332A797E}"/>
              </a:ext>
            </a:extLst>
          </p:cNvPr>
          <p:cNvSpPr>
            <a:spLocks noGrp="1"/>
          </p:cNvSpPr>
          <p:nvPr>
            <p:ph type="sldNum" sz="quarter" idx="5"/>
          </p:nvPr>
        </p:nvSpPr>
        <p:spPr/>
        <p:txBody>
          <a:bodyPr/>
          <a:lstStyle/>
          <a:p>
            <a:fld id="{43BC4E81-D126-4059-93C2-722F615E48BB}" type="slidenum">
              <a:rPr lang="en-US" smtClean="0"/>
              <a:pPr/>
              <a:t>3</a:t>
            </a:fld>
            <a:endParaRPr lang="en-US" dirty="0"/>
          </a:p>
        </p:txBody>
      </p:sp>
      <p:sp>
        <p:nvSpPr>
          <p:cNvPr id="11" name="Header Placeholder 10">
            <a:extLst>
              <a:ext uri="{FF2B5EF4-FFF2-40B4-BE49-F238E27FC236}">
                <a16:creationId xmlns:a16="http://schemas.microsoft.com/office/drawing/2014/main" id="{E1B34DA9-4F4F-4EB2-B63A-EEC7131BFDA7}"/>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CC0DBBBE-E2DD-4319-9CC3-E7EFFE40F5CA}"/>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675018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89367" y="2633281"/>
            <a:ext cx="6528122" cy="5041317"/>
          </a:xfrm>
        </p:spPr>
        <p:txBody>
          <a:bodyPr/>
          <a:lstStyle/>
          <a:p>
            <a:r>
              <a:rPr lang="en-US" dirty="0"/>
              <a:t>** This activity is optional.</a:t>
            </a:r>
            <a:br>
              <a:rPr lang="en-US" dirty="0"/>
            </a:br>
            <a:r>
              <a:rPr lang="en-US" b="1" dirty="0"/>
              <a:t>TIME: </a:t>
            </a:r>
            <a:r>
              <a:rPr lang="en-US" dirty="0"/>
              <a:t>30 minutes</a:t>
            </a:r>
          </a:p>
          <a:p>
            <a:r>
              <a:rPr lang="en-US" b="1" dirty="0"/>
              <a:t>EXPLAIN </a:t>
            </a:r>
            <a:r>
              <a:rPr lang="en-US" dirty="0"/>
              <a:t>that understanding and explaining the contract to clients is a vital part of closing a deal. Contracts are complicated and require you to be precise, so practicing with them a little every day sets you up for success for your first closing.</a:t>
            </a:r>
          </a:p>
          <a:p>
            <a:r>
              <a:rPr lang="en-US" b="1" dirty="0"/>
              <a:t>BRING</a:t>
            </a:r>
            <a:r>
              <a:rPr lang="en-US" dirty="0"/>
              <a:t> copies of one of the contracts used by your Market Center</a:t>
            </a:r>
          </a:p>
          <a:p>
            <a:r>
              <a:rPr lang="en-US" b="1" dirty="0"/>
              <a:t>CHOOSE </a:t>
            </a:r>
            <a:r>
              <a:rPr lang="en-US" dirty="0"/>
              <a:t>one of the suggested activities below to lead participants through using that contract. Don’t choose the same activity every day.  </a:t>
            </a:r>
          </a:p>
          <a:p>
            <a:r>
              <a:rPr lang="en-US" b="1" dirty="0"/>
              <a:t>CLOSE READING: </a:t>
            </a:r>
          </a:p>
          <a:p>
            <a:pPr lvl="1"/>
            <a:r>
              <a:rPr lang="en-US" b="1" dirty="0"/>
              <a:t>ROLE MODEL </a:t>
            </a:r>
            <a:r>
              <a:rPr lang="en-US" dirty="0"/>
              <a:t>how to closely read a contract by reading one section out loud. </a:t>
            </a:r>
          </a:p>
          <a:p>
            <a:pPr lvl="1"/>
            <a:r>
              <a:rPr lang="en-US" b="1" dirty="0"/>
              <a:t>INSTRUCT</a:t>
            </a:r>
            <a:r>
              <a:rPr lang="en-US" dirty="0"/>
              <a:t> participants to closely read a section of the contract on their own. and </a:t>
            </a:r>
          </a:p>
          <a:p>
            <a:pPr lvl="1"/>
            <a:r>
              <a:rPr lang="en-US" b="1" dirty="0"/>
              <a:t>ASK</a:t>
            </a:r>
            <a:r>
              <a:rPr lang="en-US" dirty="0"/>
              <a:t> each participant to share 3 </a:t>
            </a:r>
            <a:r>
              <a:rPr lang="en-US" dirty="0" err="1"/>
              <a:t>aha’s</a:t>
            </a:r>
            <a:r>
              <a:rPr lang="en-US" dirty="0"/>
              <a:t>, questions, or concerns. </a:t>
            </a:r>
          </a:p>
          <a:p>
            <a:r>
              <a:rPr lang="en-US" b="1" dirty="0"/>
              <a:t>PRACTICE WRITING: </a:t>
            </a:r>
          </a:p>
          <a:p>
            <a:pPr lvl="1"/>
            <a:r>
              <a:rPr lang="en-US" b="1" dirty="0"/>
              <a:t>CHOOSE</a:t>
            </a:r>
            <a:r>
              <a:rPr lang="en-US" dirty="0"/>
              <a:t> a recently closed property and display or read the necessary closing conditions, address, etc. </a:t>
            </a:r>
          </a:p>
          <a:p>
            <a:pPr lvl="1"/>
            <a:r>
              <a:rPr lang="en-US" b="1" dirty="0"/>
              <a:t>INSTRUCT</a:t>
            </a:r>
            <a:r>
              <a:rPr lang="en-US" dirty="0"/>
              <a:t> participants to practice writing a contract for that property. </a:t>
            </a:r>
          </a:p>
          <a:p>
            <a:pPr lvl="1"/>
            <a:r>
              <a:rPr lang="en-US" b="1" dirty="0"/>
              <a:t>COMPARE </a:t>
            </a:r>
            <a:r>
              <a:rPr lang="en-US" dirty="0"/>
              <a:t>the participants’ contracts to the actual signed contract for that property. </a:t>
            </a:r>
          </a:p>
          <a:p>
            <a:r>
              <a:rPr lang="en-US" b="1" dirty="0"/>
              <a:t>EXPLAIN CONTRACTS</a:t>
            </a:r>
            <a:r>
              <a:rPr lang="en-US" dirty="0"/>
              <a:t>: </a:t>
            </a:r>
          </a:p>
          <a:p>
            <a:pPr lvl="1"/>
            <a:r>
              <a:rPr lang="en-US" b="1" dirty="0"/>
              <a:t>DIVIDE</a:t>
            </a:r>
            <a:r>
              <a:rPr lang="en-US" dirty="0"/>
              <a:t> participants into pairs. </a:t>
            </a:r>
          </a:p>
          <a:p>
            <a:pPr lvl="1"/>
            <a:r>
              <a:rPr lang="en-US" b="1" dirty="0"/>
              <a:t>INSTRUCT</a:t>
            </a:r>
            <a:r>
              <a:rPr lang="en-US" dirty="0"/>
              <a:t> participants to read a section of the contract. and </a:t>
            </a:r>
          </a:p>
          <a:p>
            <a:pPr lvl="1"/>
            <a:r>
              <a:rPr lang="en-US" b="1" dirty="0"/>
              <a:t>ASK</a:t>
            </a:r>
            <a:r>
              <a:rPr lang="en-US" dirty="0"/>
              <a:t> participants to practice explaining that portion of the contract to their partner as if their partner was a client. </a:t>
            </a:r>
          </a:p>
          <a:p>
            <a:r>
              <a:rPr lang="en-US" b="1" dirty="0"/>
              <a:t>ADDENDUM QUIZ: </a:t>
            </a:r>
          </a:p>
          <a:p>
            <a:pPr lvl="1"/>
            <a:r>
              <a:rPr lang="en-US" b="1" dirty="0"/>
              <a:t>LIST</a:t>
            </a:r>
            <a:r>
              <a:rPr lang="en-US" dirty="0"/>
              <a:t> potential situations that would require one or more addendums to the contract. </a:t>
            </a:r>
          </a:p>
          <a:p>
            <a:pPr lvl="1"/>
            <a:r>
              <a:rPr lang="en-US" b="1" dirty="0"/>
              <a:t>GIVE</a:t>
            </a:r>
            <a:r>
              <a:rPr lang="en-US" dirty="0"/>
              <a:t> a point to the first participant to guess the correct addendums. </a:t>
            </a:r>
          </a:p>
          <a:p>
            <a:pPr lvl="1"/>
            <a:r>
              <a:rPr lang="en-US" b="1" dirty="0"/>
              <a:t>ANNOUNCE</a:t>
            </a:r>
            <a:r>
              <a:rPr lang="en-US" dirty="0"/>
              <a:t> the person with the most points as the winner. </a:t>
            </a:r>
          </a:p>
        </p:txBody>
      </p:sp>
      <p:sp>
        <p:nvSpPr>
          <p:cNvPr id="8" name="Date Placeholder 7">
            <a:extLst>
              <a:ext uri="{FF2B5EF4-FFF2-40B4-BE49-F238E27FC236}">
                <a16:creationId xmlns:a16="http://schemas.microsoft.com/office/drawing/2014/main" id="{73EAFA2E-EC00-45DE-865F-1DE3DB287B72}"/>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CBF747D1-84F4-441A-B441-F3D952966570}"/>
              </a:ext>
            </a:extLst>
          </p:cNvPr>
          <p:cNvSpPr>
            <a:spLocks noGrp="1"/>
          </p:cNvSpPr>
          <p:nvPr>
            <p:ph type="ftr" sz="quarter" idx="4"/>
          </p:nvPr>
        </p:nvSpPr>
        <p:spPr>
          <a:xfrm>
            <a:off x="1" y="9120188"/>
            <a:ext cx="3170238" cy="481012"/>
          </a:xfrm>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D7F3B674-2427-47BD-8BD9-EC1C85DB3FD8}"/>
              </a:ext>
            </a:extLst>
          </p:cNvPr>
          <p:cNvSpPr>
            <a:spLocks noGrp="1"/>
          </p:cNvSpPr>
          <p:nvPr>
            <p:ph type="sldNum" sz="quarter" idx="5"/>
          </p:nvPr>
        </p:nvSpPr>
        <p:spPr/>
        <p:txBody>
          <a:bodyPr/>
          <a:lstStyle/>
          <a:p>
            <a:fld id="{43BC4E81-D126-4059-93C2-722F615E48BB}" type="slidenum">
              <a:rPr lang="en-US" smtClean="0"/>
              <a:pPr/>
              <a:t>30</a:t>
            </a:fld>
            <a:endParaRPr lang="en-US" dirty="0"/>
          </a:p>
        </p:txBody>
      </p:sp>
      <p:sp>
        <p:nvSpPr>
          <p:cNvPr id="11" name="Header Placeholder 10">
            <a:extLst>
              <a:ext uri="{FF2B5EF4-FFF2-40B4-BE49-F238E27FC236}">
                <a16:creationId xmlns:a16="http://schemas.microsoft.com/office/drawing/2014/main" id="{0A767E8D-84E5-4B71-BEC9-746998892103}"/>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A53F0139-DBF9-4D53-83B1-A39F25A92813}"/>
              </a:ext>
            </a:extLst>
          </p:cNvPr>
          <p:cNvSpPr>
            <a:spLocks noGrp="1" noRot="1" noChangeAspect="1"/>
          </p:cNvSpPr>
          <p:nvPr>
            <p:ph type="sldImg"/>
          </p:nvPr>
        </p:nvSpPr>
        <p:spPr>
          <a:xfrm>
            <a:off x="777875" y="376238"/>
            <a:ext cx="3713163" cy="2089150"/>
          </a:xfrm>
        </p:spPr>
      </p:sp>
    </p:spTree>
    <p:extLst>
      <p:ext uri="{BB962C8B-B14F-4D97-AF65-F5344CB8AC3E}">
        <p14:creationId xmlns:p14="http://schemas.microsoft.com/office/powerpoint/2010/main" val="3271690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TIME: </a:t>
            </a:r>
            <a:r>
              <a:rPr lang="en-US" dirty="0"/>
              <a:t>5 minutes</a:t>
            </a:r>
          </a:p>
          <a:p>
            <a:r>
              <a:rPr lang="en-US" b="1" dirty="0"/>
              <a:t>DEMONSTRATE</a:t>
            </a:r>
            <a:r>
              <a:rPr lang="en-US" dirty="0"/>
              <a:t> how to access the ? for help in Command</a:t>
            </a:r>
          </a:p>
          <a:p>
            <a:r>
              <a:rPr lang="en-US" dirty="0"/>
              <a:t>Explain the options</a:t>
            </a:r>
          </a:p>
          <a:p>
            <a:pPr lvl="1"/>
            <a:r>
              <a:rPr lang="en-US" dirty="0"/>
              <a:t>Keller Williams University (help articles and videos)</a:t>
            </a:r>
          </a:p>
          <a:p>
            <a:pPr lvl="1"/>
            <a:r>
              <a:rPr lang="en-US" dirty="0"/>
              <a:t>Chat with support</a:t>
            </a:r>
          </a:p>
          <a:p>
            <a:pPr lvl="1"/>
            <a:r>
              <a:rPr lang="en-US" dirty="0"/>
              <a:t>Post an idea (ideas.kw.com)</a:t>
            </a:r>
          </a:p>
          <a:p>
            <a:r>
              <a:rPr lang="en-US" b="1" dirty="0"/>
              <a:t>DEMONSTRATE </a:t>
            </a:r>
            <a:r>
              <a:rPr lang="en-US" dirty="0"/>
              <a:t>how to access resources on the Tech Enabled Agent page on Connect</a:t>
            </a:r>
          </a:p>
          <a:p>
            <a:r>
              <a:rPr lang="en-US" dirty="0"/>
              <a:t>Technology &gt; Tech Enabled Agent &gt; Get Training &gt; select one of the training options listed </a:t>
            </a:r>
          </a:p>
        </p:txBody>
      </p:sp>
      <p:sp>
        <p:nvSpPr>
          <p:cNvPr id="8" name="Date Placeholder 7">
            <a:extLst>
              <a:ext uri="{FF2B5EF4-FFF2-40B4-BE49-F238E27FC236}">
                <a16:creationId xmlns:a16="http://schemas.microsoft.com/office/drawing/2014/main" id="{70A34B4F-F3C2-47EF-928D-13076B898B53}"/>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4DE8CDC6-1CED-43C5-A940-F29E5E74919D}"/>
              </a:ext>
            </a:extLst>
          </p:cNvPr>
          <p:cNvSpPr>
            <a:spLocks noGrp="1"/>
          </p:cNvSpPr>
          <p:nvPr>
            <p:ph type="ftr" sz="quarter" idx="4"/>
          </p:nvPr>
        </p:nvSpPr>
        <p:spPr/>
        <p:txBody>
          <a:bodyPr/>
          <a:lstStyle/>
          <a:p>
            <a:r>
              <a:rPr lang="en-US"/>
              <a:t>©2020 Keller Williams Realty Inc.</a:t>
            </a:r>
            <a:endParaRPr lang="en-US" dirty="0"/>
          </a:p>
        </p:txBody>
      </p:sp>
      <p:sp>
        <p:nvSpPr>
          <p:cNvPr id="10" name="Slide Number Placeholder 9">
            <a:extLst>
              <a:ext uri="{FF2B5EF4-FFF2-40B4-BE49-F238E27FC236}">
                <a16:creationId xmlns:a16="http://schemas.microsoft.com/office/drawing/2014/main" id="{4B9D427F-035F-4CA2-9341-D5F64574B7CA}"/>
              </a:ext>
            </a:extLst>
          </p:cNvPr>
          <p:cNvSpPr>
            <a:spLocks noGrp="1"/>
          </p:cNvSpPr>
          <p:nvPr>
            <p:ph type="sldNum" sz="quarter" idx="5"/>
          </p:nvPr>
        </p:nvSpPr>
        <p:spPr/>
        <p:txBody>
          <a:bodyPr/>
          <a:lstStyle/>
          <a:p>
            <a:fld id="{43BC4E81-D126-4059-93C2-722F615E48BB}" type="slidenum">
              <a:rPr lang="en-US" smtClean="0"/>
              <a:pPr/>
              <a:t>31</a:t>
            </a:fld>
            <a:endParaRPr lang="en-US" dirty="0"/>
          </a:p>
        </p:txBody>
      </p:sp>
      <p:sp>
        <p:nvSpPr>
          <p:cNvPr id="11" name="Header Placeholder 10">
            <a:extLst>
              <a:ext uri="{FF2B5EF4-FFF2-40B4-BE49-F238E27FC236}">
                <a16:creationId xmlns:a16="http://schemas.microsoft.com/office/drawing/2014/main" id="{D2ECAA1D-6314-499D-AF0E-E758EB596DEB}"/>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562F8367-CA00-4C71-B134-66AC57587E20}"/>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693791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TIME: </a:t>
            </a:r>
            <a:r>
              <a:rPr lang="en-US" dirty="0"/>
              <a:t>5 minutes</a:t>
            </a:r>
          </a:p>
          <a:p>
            <a:r>
              <a:rPr lang="en-US" b="1" dirty="0"/>
              <a:t>REVIEW</a:t>
            </a:r>
            <a:r>
              <a:rPr lang="en-US" dirty="0"/>
              <a:t> how to create a success list:</a:t>
            </a:r>
          </a:p>
          <a:p>
            <a:r>
              <a:rPr lang="en-US" dirty="0"/>
              <a:t>Take 5 minutes to create a list of tasks they need to complete related to the Ignite session just attended. </a:t>
            </a:r>
          </a:p>
          <a:p>
            <a:r>
              <a:rPr lang="en-US" dirty="0"/>
              <a:t>After they have their list they will denote with an “X” if the item is a to do or a should do. </a:t>
            </a:r>
          </a:p>
          <a:p>
            <a:r>
              <a:rPr lang="en-US" dirty="0"/>
              <a:t>Then, participants will prioritize their should do’s by putting a number by each item (1 being the most important)</a:t>
            </a:r>
          </a:p>
          <a:p>
            <a:pPr lvl="0"/>
            <a:r>
              <a:rPr lang="en-US" dirty="0"/>
              <a:t>Instruct participants to partner up and take 5 minutes for a peer to review and provide feedback. Peer review questions:</a:t>
            </a:r>
          </a:p>
          <a:p>
            <a:pPr lvl="1"/>
            <a:r>
              <a:rPr lang="en-US" dirty="0"/>
              <a:t>What are the should dos and to dos? </a:t>
            </a:r>
          </a:p>
          <a:p>
            <a:pPr lvl="1"/>
            <a:r>
              <a:rPr lang="en-US" dirty="0"/>
              <a:t>Are you thinking in order of priority?</a:t>
            </a:r>
          </a:p>
          <a:p>
            <a:r>
              <a:rPr lang="en-US" b="1" dirty="0"/>
              <a:t>ASK</a:t>
            </a:r>
            <a:r>
              <a:rPr lang="en-US" dirty="0"/>
              <a:t> for any volunteers to share their first priority item off their list.</a:t>
            </a:r>
          </a:p>
          <a:p>
            <a:endParaRPr lang="en-US" dirty="0"/>
          </a:p>
        </p:txBody>
      </p:sp>
      <p:sp>
        <p:nvSpPr>
          <p:cNvPr id="4" name="Date Placeholder 3">
            <a:extLst>
              <a:ext uri="{FF2B5EF4-FFF2-40B4-BE49-F238E27FC236}">
                <a16:creationId xmlns:a16="http://schemas.microsoft.com/office/drawing/2014/main" id="{2590074F-8CE6-4FE8-8937-7A604F40E0E7}"/>
              </a:ext>
            </a:extLst>
          </p:cNvPr>
          <p:cNvSpPr>
            <a:spLocks noGrp="1"/>
          </p:cNvSpPr>
          <p:nvPr>
            <p:ph type="dt" idx="1"/>
          </p:nvPr>
        </p:nvSpPr>
        <p:spPr/>
        <p:txBody>
          <a:bodyPr/>
          <a:lstStyle/>
          <a:p>
            <a:pPr lvl="0"/>
            <a:r>
              <a:rPr lang="en-US" noProof="0"/>
              <a:t>March 2020</a:t>
            </a:r>
          </a:p>
        </p:txBody>
      </p:sp>
      <p:sp>
        <p:nvSpPr>
          <p:cNvPr id="6" name="Footer Placeholder 5">
            <a:extLst>
              <a:ext uri="{FF2B5EF4-FFF2-40B4-BE49-F238E27FC236}">
                <a16:creationId xmlns:a16="http://schemas.microsoft.com/office/drawing/2014/main" id="{7776C868-E009-493C-8187-0D0BB7FCD40E}"/>
              </a:ext>
            </a:extLst>
          </p:cNvPr>
          <p:cNvSpPr>
            <a:spLocks noGrp="1"/>
          </p:cNvSpPr>
          <p:nvPr>
            <p:ph type="ftr" sz="quarter" idx="4"/>
          </p:nvPr>
        </p:nvSpPr>
        <p:spPr/>
        <p:txBody>
          <a:bodyPr/>
          <a:lstStyle/>
          <a:p>
            <a:pPr lvl="0"/>
            <a:r>
              <a:rPr lang="en-US" noProof="0" dirty="0"/>
              <a:t>©2020 Keller Williams Realty Inc.</a:t>
            </a:r>
          </a:p>
        </p:txBody>
      </p:sp>
      <p:sp>
        <p:nvSpPr>
          <p:cNvPr id="7" name="Header Placeholder 6">
            <a:extLst>
              <a:ext uri="{FF2B5EF4-FFF2-40B4-BE49-F238E27FC236}">
                <a16:creationId xmlns:a16="http://schemas.microsoft.com/office/drawing/2014/main" id="{C05E07B4-709B-4BCB-96D2-57C64CDFBA4E}"/>
              </a:ext>
            </a:extLst>
          </p:cNvPr>
          <p:cNvSpPr>
            <a:spLocks noGrp="1"/>
          </p:cNvSpPr>
          <p:nvPr>
            <p:ph type="hdr" sz="quarter"/>
          </p:nvPr>
        </p:nvSpPr>
        <p:spPr/>
        <p:txBody>
          <a:bodyPr/>
          <a:lstStyle/>
          <a:p>
            <a:pPr lvl="0"/>
            <a:r>
              <a:rPr lang="en-US" noProof="0"/>
              <a:t>SPARK: Find and Win the Buyer</a:t>
            </a:r>
            <a:endParaRPr lang="en-US" noProof="0" dirty="0"/>
          </a:p>
        </p:txBody>
      </p:sp>
      <p:sp>
        <p:nvSpPr>
          <p:cNvPr id="8" name="Slide Number Placeholder 7">
            <a:extLst>
              <a:ext uri="{FF2B5EF4-FFF2-40B4-BE49-F238E27FC236}">
                <a16:creationId xmlns:a16="http://schemas.microsoft.com/office/drawing/2014/main" id="{E9F2E681-F1F2-437B-8896-1EEF938CC34B}"/>
              </a:ext>
            </a:extLst>
          </p:cNvPr>
          <p:cNvSpPr>
            <a:spLocks noGrp="1"/>
          </p:cNvSpPr>
          <p:nvPr>
            <p:ph type="sldNum" sz="quarter" idx="5"/>
          </p:nvPr>
        </p:nvSpPr>
        <p:spPr/>
        <p:txBody>
          <a:bodyPr/>
          <a:lstStyle/>
          <a:p>
            <a:pPr lvl="0"/>
            <a:fld id="{4201E0AE-5A45-49C8-9524-63385999A40E}" type="slidenum">
              <a:rPr lang="en-US" noProof="0" smtClean="0"/>
              <a:pPr lvl="0"/>
              <a:t>32</a:t>
            </a:fld>
            <a:endParaRPr lang="en-US" noProof="0" dirty="0"/>
          </a:p>
        </p:txBody>
      </p:sp>
      <p:sp>
        <p:nvSpPr>
          <p:cNvPr id="13" name="Slide Image Placeholder 12">
            <a:extLst>
              <a:ext uri="{FF2B5EF4-FFF2-40B4-BE49-F238E27FC236}">
                <a16:creationId xmlns:a16="http://schemas.microsoft.com/office/drawing/2014/main" id="{FBA3102E-3010-47D3-8657-E5C9812B986A}"/>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156927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b="1" dirty="0"/>
          </a:p>
          <a:p>
            <a:pPr lvl="0"/>
            <a:r>
              <a:rPr lang="en-US" b="1" dirty="0"/>
              <a:t>ASK</a:t>
            </a:r>
            <a:r>
              <a:rPr lang="en-US" dirty="0"/>
              <a:t> participants to complete the Ignite evaluation survey</a:t>
            </a:r>
          </a:p>
          <a:p>
            <a:endParaRPr lang="en-US" dirty="0"/>
          </a:p>
        </p:txBody>
      </p:sp>
      <p:sp>
        <p:nvSpPr>
          <p:cNvPr id="4" name="Header Placeholder 3"/>
          <p:cNvSpPr>
            <a:spLocks noGrp="1"/>
          </p:cNvSpPr>
          <p:nvPr>
            <p:ph type="hdr" sz="quarter"/>
          </p:nvPr>
        </p:nvSpPr>
        <p:spPr/>
        <p:txBody>
          <a:bodyPr/>
          <a:lstStyle/>
          <a:p>
            <a:r>
              <a:rPr lang="en-US" dirty="0"/>
              <a:t>Spark 6: Deliver Your Value Proposition</a:t>
            </a:r>
          </a:p>
        </p:txBody>
      </p:sp>
      <p:sp>
        <p:nvSpPr>
          <p:cNvPr id="5" name="Date Placeholder 4"/>
          <p:cNvSpPr>
            <a:spLocks noGrp="1"/>
          </p:cNvSpPr>
          <p:nvPr>
            <p:ph type="dt" idx="1"/>
          </p:nvPr>
        </p:nvSpPr>
        <p:spPr/>
        <p:txBody>
          <a:bodyPr/>
          <a:lstStyle/>
          <a:p>
            <a:r>
              <a:rPr lang="en-US"/>
              <a:t>March 2020</a:t>
            </a:r>
            <a:endParaRPr lang="en-US" dirty="0"/>
          </a:p>
        </p:txBody>
      </p:sp>
      <p:sp>
        <p:nvSpPr>
          <p:cNvPr id="6" name="Footer Placeholder 5"/>
          <p:cNvSpPr>
            <a:spLocks noGrp="1"/>
          </p:cNvSpPr>
          <p:nvPr>
            <p:ph type="ftr" sz="quarter" idx="4"/>
          </p:nvPr>
        </p:nvSpPr>
        <p:spPr/>
        <p:txBody>
          <a:bodyPr/>
          <a:lstStyle/>
          <a:p>
            <a:r>
              <a:rPr lang="en-US"/>
              <a:t>©2020 Keller Williams Realty</a:t>
            </a:r>
            <a:endParaRPr lang="en-US" dirty="0"/>
          </a:p>
        </p:txBody>
      </p:sp>
      <p:sp>
        <p:nvSpPr>
          <p:cNvPr id="7" name="Slide Number Placeholder 6"/>
          <p:cNvSpPr>
            <a:spLocks noGrp="1"/>
          </p:cNvSpPr>
          <p:nvPr>
            <p:ph type="sldNum" sz="quarter" idx="5"/>
          </p:nvPr>
        </p:nvSpPr>
        <p:spPr/>
        <p:txBody>
          <a:bodyPr/>
          <a:lstStyle/>
          <a:p>
            <a:fld id="{2A392A26-85F0-40C2-A6BA-CE0F1598A34D}" type="slidenum">
              <a:rPr lang="en-US" smtClean="0"/>
              <a:pPr/>
              <a:t>33</a:t>
            </a:fld>
            <a:endParaRPr lang="en-US" dirty="0"/>
          </a:p>
        </p:txBody>
      </p:sp>
      <p:sp>
        <p:nvSpPr>
          <p:cNvPr id="13" name="Slide Image Placeholder 12">
            <a:extLst>
              <a:ext uri="{FF2B5EF4-FFF2-40B4-BE49-F238E27FC236}">
                <a16:creationId xmlns:a16="http://schemas.microsoft.com/office/drawing/2014/main" id="{49BB9450-52E9-434E-995E-5987400C7497}"/>
              </a:ext>
            </a:extLst>
          </p:cNvPr>
          <p:cNvSpPr>
            <a:spLocks noGrp="1" noRot="1" noChangeAspect="1"/>
          </p:cNvSpPr>
          <p:nvPr>
            <p:ph type="sldImg"/>
          </p:nvPr>
        </p:nvSpPr>
        <p:spPr>
          <a:xfrm>
            <a:off x="568325" y="481013"/>
            <a:ext cx="4929188" cy="2771775"/>
          </a:xfrm>
        </p:spPr>
      </p:sp>
    </p:spTree>
    <p:extLst>
      <p:ext uri="{BB962C8B-B14F-4D97-AF65-F5344CB8AC3E}">
        <p14:creationId xmlns:p14="http://schemas.microsoft.com/office/powerpoint/2010/main" val="34404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b="1" dirty="0"/>
              <a:t>SAY: </a:t>
            </a:r>
            <a:r>
              <a:rPr lang="en-US" altLang="en-US" dirty="0"/>
              <a:t>A Value Proposition …</a:t>
            </a:r>
          </a:p>
          <a:p>
            <a:endParaRPr lang="en-US" altLang="en-US" dirty="0"/>
          </a:p>
          <a:p>
            <a:r>
              <a:rPr lang="en-US" altLang="en-US" dirty="0"/>
              <a:t>Is a simple and precise description of the benefits the customer will get from working with you.</a:t>
            </a:r>
          </a:p>
          <a:p>
            <a:r>
              <a:rPr lang="en-US" altLang="en-US" dirty="0"/>
              <a:t>Should clearly convey all the things you do to earn the fee you charge. </a:t>
            </a:r>
          </a:p>
          <a:p>
            <a:r>
              <a:rPr lang="en-US" altLang="en-US" dirty="0"/>
              <a:t>Your Value Proposition is a covenant between you and the customer.</a:t>
            </a:r>
          </a:p>
          <a:p>
            <a:endParaRPr lang="en-US" dirty="0"/>
          </a:p>
          <a:p>
            <a:r>
              <a:rPr lang="en-US" b="1" dirty="0"/>
              <a:t>ASK: </a:t>
            </a:r>
            <a:r>
              <a:rPr lang="en-US" dirty="0"/>
              <a:t>How will having prepared your Value Proposition help you move from leads to contracts to closed?</a:t>
            </a:r>
          </a:p>
        </p:txBody>
      </p:sp>
      <p:sp>
        <p:nvSpPr>
          <p:cNvPr id="8" name="Date Placeholder 7">
            <a:extLst>
              <a:ext uri="{FF2B5EF4-FFF2-40B4-BE49-F238E27FC236}">
                <a16:creationId xmlns:a16="http://schemas.microsoft.com/office/drawing/2014/main" id="{E1A0B211-3C43-44F6-B965-378DA4F70ADD}"/>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E07C9AE5-314C-41B3-AC1A-5137ABEA9F3F}"/>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4386CFF4-A0A9-4ED6-965D-43CAF81AFBAE}"/>
              </a:ext>
            </a:extLst>
          </p:cNvPr>
          <p:cNvSpPr>
            <a:spLocks noGrp="1"/>
          </p:cNvSpPr>
          <p:nvPr>
            <p:ph type="sldNum" sz="quarter" idx="5"/>
          </p:nvPr>
        </p:nvSpPr>
        <p:spPr/>
        <p:txBody>
          <a:bodyPr/>
          <a:lstStyle/>
          <a:p>
            <a:fld id="{43BC4E81-D126-4059-93C2-722F615E48BB}" type="slidenum">
              <a:rPr lang="en-US" smtClean="0"/>
              <a:pPr/>
              <a:t>4</a:t>
            </a:fld>
            <a:endParaRPr lang="en-US" dirty="0"/>
          </a:p>
        </p:txBody>
      </p:sp>
      <p:sp>
        <p:nvSpPr>
          <p:cNvPr id="11" name="Header Placeholder 10">
            <a:extLst>
              <a:ext uri="{FF2B5EF4-FFF2-40B4-BE49-F238E27FC236}">
                <a16:creationId xmlns:a16="http://schemas.microsoft.com/office/drawing/2014/main" id="{075F8D24-D3B5-472A-ABE5-0C32076F1639}"/>
              </a:ext>
            </a:extLst>
          </p:cNvPr>
          <p:cNvSpPr>
            <a:spLocks noGrp="1"/>
          </p:cNvSpPr>
          <p:nvPr>
            <p:ph type="hdr" sz="quarter"/>
          </p:nvPr>
        </p:nvSpPr>
        <p:spPr/>
        <p:txBody>
          <a:bodyPr/>
          <a:lstStyle/>
          <a:p>
            <a:r>
              <a:rPr lang="en-US"/>
              <a:t>SPARK 6: Deliver Your Value Proposition</a:t>
            </a:r>
            <a:endParaRPr lang="en-US" dirty="0"/>
          </a:p>
        </p:txBody>
      </p:sp>
      <p:sp>
        <p:nvSpPr>
          <p:cNvPr id="19" name="Slide Image Placeholder 18">
            <a:extLst>
              <a:ext uri="{FF2B5EF4-FFF2-40B4-BE49-F238E27FC236}">
                <a16:creationId xmlns:a16="http://schemas.microsoft.com/office/drawing/2014/main" id="{B1A2A031-6211-45B6-A495-B43BBA336C3A}"/>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42995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Explain</a:t>
            </a:r>
            <a:r>
              <a:rPr lang="en-US" dirty="0"/>
              <a:t> how defining your value leads directly to the three aspects of service.</a:t>
            </a:r>
          </a:p>
        </p:txBody>
      </p:sp>
      <p:sp>
        <p:nvSpPr>
          <p:cNvPr id="8" name="Date Placeholder 7">
            <a:extLst>
              <a:ext uri="{FF2B5EF4-FFF2-40B4-BE49-F238E27FC236}">
                <a16:creationId xmlns:a16="http://schemas.microsoft.com/office/drawing/2014/main" id="{D2369BD2-80DA-4FB5-9074-959C8D54A691}"/>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F51DB04A-BAE6-4CD0-A794-4C45AB4D1405}"/>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D48ECFEE-0A24-450D-9984-ACCAD9156FD7}"/>
              </a:ext>
            </a:extLst>
          </p:cNvPr>
          <p:cNvSpPr>
            <a:spLocks noGrp="1"/>
          </p:cNvSpPr>
          <p:nvPr>
            <p:ph type="sldNum" sz="quarter" idx="5"/>
          </p:nvPr>
        </p:nvSpPr>
        <p:spPr/>
        <p:txBody>
          <a:bodyPr/>
          <a:lstStyle/>
          <a:p>
            <a:fld id="{43BC4E81-D126-4059-93C2-722F615E48BB}" type="slidenum">
              <a:rPr lang="en-US" smtClean="0"/>
              <a:pPr/>
              <a:t>5</a:t>
            </a:fld>
            <a:endParaRPr lang="en-US" dirty="0"/>
          </a:p>
        </p:txBody>
      </p:sp>
      <p:sp>
        <p:nvSpPr>
          <p:cNvPr id="11" name="Header Placeholder 10">
            <a:extLst>
              <a:ext uri="{FF2B5EF4-FFF2-40B4-BE49-F238E27FC236}">
                <a16:creationId xmlns:a16="http://schemas.microsoft.com/office/drawing/2014/main" id="{D56C11FC-B01F-49C6-93F1-043B482275FC}"/>
              </a:ext>
            </a:extLst>
          </p:cNvPr>
          <p:cNvSpPr>
            <a:spLocks noGrp="1"/>
          </p:cNvSpPr>
          <p:nvPr>
            <p:ph type="hdr" sz="quarter"/>
          </p:nvPr>
        </p:nvSpPr>
        <p:spPr/>
        <p:txBody>
          <a:bodyPr/>
          <a:lstStyle/>
          <a:p>
            <a:r>
              <a:rPr lang="en-US"/>
              <a:t>SPARK 6: Deliver Your Value Proposition</a:t>
            </a:r>
            <a:endParaRPr lang="en-US" dirty="0"/>
          </a:p>
        </p:txBody>
      </p:sp>
      <p:sp>
        <p:nvSpPr>
          <p:cNvPr id="18" name="Slide Image Placeholder 17">
            <a:extLst>
              <a:ext uri="{FF2B5EF4-FFF2-40B4-BE49-F238E27FC236}">
                <a16:creationId xmlns:a16="http://schemas.microsoft.com/office/drawing/2014/main" id="{AFCB8E6E-CE9C-4FB4-ADDC-8E0AE6C1C181}"/>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232171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Participants’ Guide pg. 3</a:t>
            </a:r>
          </a:p>
          <a:p>
            <a:r>
              <a:rPr lang="en-US" b="1" dirty="0"/>
              <a:t>SAY: </a:t>
            </a:r>
            <a:r>
              <a:rPr lang="en-US" dirty="0"/>
              <a:t>When Gary Keller was researching for The Millionaire Real Estate Agent, he noted that every top-producing agent he spoke with had a “deep and almost inherent sense of service.” You cannot grow a real estate business if you don’t prioritize your clients’ experience above all else. A stellar experience is how you earn your commission and get referrals. </a:t>
            </a:r>
          </a:p>
          <a:p>
            <a:r>
              <a:rPr lang="en-US" dirty="0"/>
              <a:t>We’ve identified three aspects of service: know the underlying purpose of real estate, a compelling Value Proposition, and fiduciary. Together, these aspects guarantee that your clients will have the best possible real estate experience. </a:t>
            </a:r>
          </a:p>
        </p:txBody>
      </p:sp>
      <p:sp>
        <p:nvSpPr>
          <p:cNvPr id="8" name="Date Placeholder 7">
            <a:extLst>
              <a:ext uri="{FF2B5EF4-FFF2-40B4-BE49-F238E27FC236}">
                <a16:creationId xmlns:a16="http://schemas.microsoft.com/office/drawing/2014/main" id="{E923B2EC-9612-4813-9EDB-E3AFE22F81D7}"/>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D5642BAA-FFAF-453A-836D-38381A09B6E9}"/>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3D39863D-4E13-46FC-BD4E-511E1D8C39FC}"/>
              </a:ext>
            </a:extLst>
          </p:cNvPr>
          <p:cNvSpPr>
            <a:spLocks noGrp="1"/>
          </p:cNvSpPr>
          <p:nvPr>
            <p:ph type="sldNum" sz="quarter" idx="5"/>
          </p:nvPr>
        </p:nvSpPr>
        <p:spPr/>
        <p:txBody>
          <a:bodyPr/>
          <a:lstStyle/>
          <a:p>
            <a:fld id="{43BC4E81-D126-4059-93C2-722F615E48BB}" type="slidenum">
              <a:rPr lang="en-US" smtClean="0"/>
              <a:pPr/>
              <a:t>6</a:t>
            </a:fld>
            <a:endParaRPr lang="en-US" dirty="0"/>
          </a:p>
        </p:txBody>
      </p:sp>
      <p:sp>
        <p:nvSpPr>
          <p:cNvPr id="11" name="Header Placeholder 10">
            <a:extLst>
              <a:ext uri="{FF2B5EF4-FFF2-40B4-BE49-F238E27FC236}">
                <a16:creationId xmlns:a16="http://schemas.microsoft.com/office/drawing/2014/main" id="{610FB280-E5B0-4972-8C41-3D5BE77A9A68}"/>
              </a:ext>
            </a:extLst>
          </p:cNvPr>
          <p:cNvSpPr>
            <a:spLocks noGrp="1"/>
          </p:cNvSpPr>
          <p:nvPr>
            <p:ph type="hdr" sz="quarter"/>
          </p:nvPr>
        </p:nvSpPr>
        <p:spPr/>
        <p:txBody>
          <a:bodyPr/>
          <a:lstStyle/>
          <a:p>
            <a:r>
              <a:rPr lang="en-US"/>
              <a:t>SPARK 6: Deliver Your Value Proposition</a:t>
            </a:r>
            <a:endParaRPr lang="en-US" dirty="0"/>
          </a:p>
        </p:txBody>
      </p:sp>
      <p:sp>
        <p:nvSpPr>
          <p:cNvPr id="13" name="Slide Image Placeholder 12">
            <a:extLst>
              <a:ext uri="{FF2B5EF4-FFF2-40B4-BE49-F238E27FC236}">
                <a16:creationId xmlns:a16="http://schemas.microsoft.com/office/drawing/2014/main" id="{04C41342-2F62-48FF-8FB3-9D5FCB534254}"/>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370524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ASK: </a:t>
            </a:r>
            <a:r>
              <a:rPr lang="en-US" dirty="0"/>
              <a:t>What is the underlying purpose of real estate? It’s different for buyers and sellers.</a:t>
            </a:r>
          </a:p>
          <a:p>
            <a:r>
              <a:rPr lang="en-US" b="1" dirty="0"/>
              <a:t>SAY: </a:t>
            </a:r>
            <a:r>
              <a:rPr lang="en-US" dirty="0"/>
              <a:t>For buyers: It’s about finding them the right home, at the best price, in the right time, with the least amount of problems.</a:t>
            </a:r>
          </a:p>
          <a:p>
            <a:r>
              <a:rPr lang="en-US" dirty="0"/>
              <a:t>For sellers: It’s about netting them the most amount of money, in the shortest amount of time, with the least amount of problems.</a:t>
            </a:r>
          </a:p>
          <a:p>
            <a:r>
              <a:rPr lang="en-US" b="1" dirty="0"/>
              <a:t>ASK:  </a:t>
            </a:r>
            <a:r>
              <a:rPr lang="en-US" dirty="0"/>
              <a:t>What happens to your clients’ buying or selling experience if you don’t understand that this is the underlying purpose of real estate?</a:t>
            </a:r>
          </a:p>
          <a:p>
            <a:r>
              <a:rPr lang="en-US" dirty="0"/>
              <a:t>(Answers will vary but will ultimately point toward the transaction being a bad experience for your clients.)</a:t>
            </a:r>
          </a:p>
          <a:p>
            <a:r>
              <a:rPr lang="en-US" b="1" dirty="0"/>
              <a:t>SAY</a:t>
            </a:r>
            <a:r>
              <a:rPr lang="en-US" dirty="0"/>
              <a:t>: It’s significant that one phrase is shared with buyers and sellers: “with the least amount of problems.”</a:t>
            </a:r>
          </a:p>
          <a:p>
            <a:r>
              <a:rPr lang="en-US" b="1" dirty="0"/>
              <a:t>ASK:  </a:t>
            </a:r>
            <a:r>
              <a:rPr lang="en-US" dirty="0"/>
              <a:t>As a realtor, what are some problems you have anticipated for your clients, and what have you done to avoid them?</a:t>
            </a:r>
          </a:p>
          <a:p>
            <a:r>
              <a:rPr lang="en-US" dirty="0"/>
              <a:t>(Allow for answers, and perhaps share some examples of your own.)</a:t>
            </a:r>
          </a:p>
          <a:p>
            <a:endParaRPr lang="en-US" dirty="0"/>
          </a:p>
          <a:p>
            <a:endParaRPr lang="en-US" dirty="0"/>
          </a:p>
        </p:txBody>
      </p:sp>
      <p:sp>
        <p:nvSpPr>
          <p:cNvPr id="8" name="Date Placeholder 7">
            <a:extLst>
              <a:ext uri="{FF2B5EF4-FFF2-40B4-BE49-F238E27FC236}">
                <a16:creationId xmlns:a16="http://schemas.microsoft.com/office/drawing/2014/main" id="{588EF468-2398-4709-817E-6431AD0695EB}"/>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10BE5F70-4103-4C47-A058-7228283A9CAF}"/>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92C3AA8E-9C1C-4F1C-AE7E-A12300AF2F25}"/>
              </a:ext>
            </a:extLst>
          </p:cNvPr>
          <p:cNvSpPr>
            <a:spLocks noGrp="1"/>
          </p:cNvSpPr>
          <p:nvPr>
            <p:ph type="sldNum" sz="quarter" idx="5"/>
          </p:nvPr>
        </p:nvSpPr>
        <p:spPr/>
        <p:txBody>
          <a:bodyPr/>
          <a:lstStyle/>
          <a:p>
            <a:fld id="{43BC4E81-D126-4059-93C2-722F615E48BB}" type="slidenum">
              <a:rPr lang="en-US" smtClean="0"/>
              <a:pPr/>
              <a:t>7</a:t>
            </a:fld>
            <a:endParaRPr lang="en-US" dirty="0"/>
          </a:p>
        </p:txBody>
      </p:sp>
      <p:sp>
        <p:nvSpPr>
          <p:cNvPr id="11" name="Header Placeholder 10">
            <a:extLst>
              <a:ext uri="{FF2B5EF4-FFF2-40B4-BE49-F238E27FC236}">
                <a16:creationId xmlns:a16="http://schemas.microsoft.com/office/drawing/2014/main" id="{8093782D-8D52-45C3-830A-16E908CBF634}"/>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ED18EF1B-284E-4A49-9836-E436B12DA029}"/>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69819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 </a:t>
            </a:r>
            <a:r>
              <a:rPr lang="en-US" dirty="0"/>
              <a:t>Speaking of our Value Proposition, let’s define what that is exactly.</a:t>
            </a:r>
          </a:p>
          <a:p>
            <a:r>
              <a:rPr lang="en-US" b="1" dirty="0"/>
              <a:t>SAY: </a:t>
            </a:r>
            <a:r>
              <a:rPr lang="en-US" dirty="0"/>
              <a:t>Your Value Proposition distills your service offerings into a succinct set of benefits for your client. It states what you do for the client to earn your commission and helps to explain the complexity of what you do. It also helps hold you accountable to high standards.</a:t>
            </a:r>
          </a:p>
          <a:p>
            <a:r>
              <a:rPr lang="en-US" b="1" dirty="0"/>
              <a:t>ASK: </a:t>
            </a:r>
            <a:r>
              <a:rPr lang="en-US" dirty="0"/>
              <a:t>As we reflect on this definition, what do you see as the value of your Value Proposition? Why is it important enough to be included in our three aspects of service?</a:t>
            </a:r>
          </a:p>
          <a:p>
            <a:r>
              <a:rPr lang="en-US" dirty="0"/>
              <a:t>(Allow for responses, highlighting those that show that a strong Value Proposition helps your clients understand your value and expertise, protects your commission, and builds strong and trusting relationships.)</a:t>
            </a:r>
          </a:p>
          <a:p>
            <a:r>
              <a:rPr lang="en-US" b="1" dirty="0"/>
              <a:t>SAY: </a:t>
            </a:r>
            <a:r>
              <a:rPr lang="en-US" dirty="0"/>
              <a:t>We usually have a loose understanding of how we provide our clients with value. It’s easy to forget that they might understand very little of that value. Your Value Proposition is what you bring to the experience. Your Value Proposition statement phrases your skills, expertise, and insights in language that makes them relevant to your clients. </a:t>
            </a:r>
          </a:p>
          <a:p>
            <a:r>
              <a:rPr lang="en-US" dirty="0"/>
              <a:t>For example, let’s say you’re fluent in English and Spanish. You may be tempted to simply say, “I’m bilingual.” That’s true, but does it convey your value to your client? Not really.</a:t>
            </a:r>
          </a:p>
          <a:p>
            <a:r>
              <a:rPr lang="en-US" dirty="0"/>
              <a:t>Instead, you can say, “I have access to a large pool of potential buyers for your home who are often overlooked by other agents.” </a:t>
            </a:r>
          </a:p>
          <a:p>
            <a:r>
              <a:rPr lang="en-US" b="1" dirty="0"/>
              <a:t>ASK: </a:t>
            </a:r>
            <a:r>
              <a:rPr lang="en-US" dirty="0"/>
              <a:t>How does changing the phrasing change your client’s perception? </a:t>
            </a:r>
          </a:p>
          <a:p>
            <a:r>
              <a:rPr lang="en-US" dirty="0"/>
              <a:t>(Answers will vary.)</a:t>
            </a:r>
          </a:p>
          <a:p>
            <a:r>
              <a:rPr lang="en-US" b="1" dirty="0"/>
              <a:t>SAY</a:t>
            </a:r>
            <a:r>
              <a:rPr lang="en-US" dirty="0"/>
              <a:t>: In a moment, you’re going to craft your own Value Proposition statement. Before we do that, I want to talk about the final aspect of service.</a:t>
            </a:r>
          </a:p>
        </p:txBody>
      </p:sp>
      <p:sp>
        <p:nvSpPr>
          <p:cNvPr id="8" name="Date Placeholder 7">
            <a:extLst>
              <a:ext uri="{FF2B5EF4-FFF2-40B4-BE49-F238E27FC236}">
                <a16:creationId xmlns:a16="http://schemas.microsoft.com/office/drawing/2014/main" id="{E6E772DD-80DC-4EB0-A968-9DC77A9FE629}"/>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310AC8AC-790F-44CF-B9A9-640A89C37046}"/>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4D10C1EA-E21B-464D-A5FD-3BE00FB76C6B}"/>
              </a:ext>
            </a:extLst>
          </p:cNvPr>
          <p:cNvSpPr>
            <a:spLocks noGrp="1"/>
          </p:cNvSpPr>
          <p:nvPr>
            <p:ph type="sldNum" sz="quarter" idx="5"/>
          </p:nvPr>
        </p:nvSpPr>
        <p:spPr/>
        <p:txBody>
          <a:bodyPr/>
          <a:lstStyle/>
          <a:p>
            <a:fld id="{43BC4E81-D126-4059-93C2-722F615E48BB}" type="slidenum">
              <a:rPr lang="en-US" smtClean="0"/>
              <a:pPr/>
              <a:t>8</a:t>
            </a:fld>
            <a:endParaRPr lang="en-US" dirty="0"/>
          </a:p>
        </p:txBody>
      </p:sp>
      <p:sp>
        <p:nvSpPr>
          <p:cNvPr id="11" name="Header Placeholder 10">
            <a:extLst>
              <a:ext uri="{FF2B5EF4-FFF2-40B4-BE49-F238E27FC236}">
                <a16:creationId xmlns:a16="http://schemas.microsoft.com/office/drawing/2014/main" id="{807EF6CC-BC53-4011-A576-B6E0A6017CE6}"/>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3B5CD914-8E6C-46D4-8B89-9A3AD8AD5910}"/>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52047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SAY</a:t>
            </a:r>
            <a:r>
              <a:rPr lang="en-US" dirty="0"/>
              <a:t>: The third and final aspect of service is fiduciary. </a:t>
            </a:r>
          </a:p>
          <a:p>
            <a:r>
              <a:rPr lang="en-US" b="1" dirty="0"/>
              <a:t>ASK: </a:t>
            </a:r>
            <a:r>
              <a:rPr lang="en-US" dirty="0"/>
              <a:t>What is a fiduciary and how is it different than a functionary?</a:t>
            </a:r>
          </a:p>
          <a:p>
            <a:r>
              <a:rPr lang="en-US" b="1" dirty="0"/>
              <a:t>SAY: </a:t>
            </a:r>
            <a:r>
              <a:rPr lang="en-US" dirty="0"/>
              <a:t>Let’s go way back to middle school English class: “fiduciary” is both an adjective and a noun. As an adjective, it refers to something dealing with trust, especially relationships. You have a fiduciary duty to your clients to protect their best interests during what will likely be the largest and most frightening transaction in their life. </a:t>
            </a:r>
          </a:p>
          <a:p>
            <a:r>
              <a:rPr lang="en-US" dirty="0"/>
              <a:t>As a noun, “fiduciary” refers to the person who has a fiduciary obligation. You are your clients’ fiduciary.</a:t>
            </a:r>
          </a:p>
          <a:p>
            <a:r>
              <a:rPr lang="en-US" dirty="0"/>
              <a:t>A functionary is one who completes tasks for the client, whereas a fiduciary completes tasks and goes beyond by placing their client’s interest ahead of all others, even their own.)</a:t>
            </a:r>
          </a:p>
          <a:p>
            <a:r>
              <a:rPr lang="en-US" b="1" dirty="0"/>
              <a:t>SAY: </a:t>
            </a:r>
            <a:r>
              <a:rPr lang="en-US" dirty="0"/>
              <a:t>Being a fiduciary is a big deal! It’s an honor. It’s more important than ever in today’s market to wear this badge of honor proudly. Helping your clients understand your fiduciary role is a big part of your Value Proposition. </a:t>
            </a:r>
          </a:p>
          <a:p>
            <a:r>
              <a:rPr lang="en-US" b="1" dirty="0"/>
              <a:t>ASK: </a:t>
            </a:r>
            <a:r>
              <a:rPr lang="en-US" dirty="0"/>
              <a:t>What are some ways that you serve as your clients’ fiduciary during a real estate transaction?</a:t>
            </a:r>
          </a:p>
          <a:p>
            <a:r>
              <a:rPr lang="en-US" dirty="0"/>
              <a:t>(Answers will vary.)</a:t>
            </a:r>
          </a:p>
          <a:p>
            <a:endParaRPr lang="en-US" dirty="0"/>
          </a:p>
        </p:txBody>
      </p:sp>
      <p:sp>
        <p:nvSpPr>
          <p:cNvPr id="8" name="Date Placeholder 7">
            <a:extLst>
              <a:ext uri="{FF2B5EF4-FFF2-40B4-BE49-F238E27FC236}">
                <a16:creationId xmlns:a16="http://schemas.microsoft.com/office/drawing/2014/main" id="{51BC1B37-E3E4-416C-B29F-290FBB97BE11}"/>
              </a:ext>
            </a:extLst>
          </p:cNvPr>
          <p:cNvSpPr>
            <a:spLocks noGrp="1"/>
          </p:cNvSpPr>
          <p:nvPr>
            <p:ph type="dt" idx="1"/>
          </p:nvPr>
        </p:nvSpPr>
        <p:spPr/>
        <p:txBody>
          <a:bodyPr/>
          <a:lstStyle/>
          <a:p>
            <a:r>
              <a:rPr lang="en-US"/>
              <a:t>March 2020</a:t>
            </a:r>
          </a:p>
        </p:txBody>
      </p:sp>
      <p:sp>
        <p:nvSpPr>
          <p:cNvPr id="9" name="Footer Placeholder 8">
            <a:extLst>
              <a:ext uri="{FF2B5EF4-FFF2-40B4-BE49-F238E27FC236}">
                <a16:creationId xmlns:a16="http://schemas.microsoft.com/office/drawing/2014/main" id="{C273C855-0BF7-4D7C-BB3C-40CF1E136B8C}"/>
              </a:ext>
            </a:extLst>
          </p:cNvPr>
          <p:cNvSpPr>
            <a:spLocks noGrp="1"/>
          </p:cNvSpPr>
          <p:nvPr>
            <p:ph type="ftr" sz="quarter" idx="4"/>
          </p:nvPr>
        </p:nvSpPr>
        <p:spPr/>
        <p:txBody>
          <a:bodyPr/>
          <a:lstStyle/>
          <a:p>
            <a:r>
              <a:rPr lang="en-US" dirty="0"/>
              <a:t>©2020 Keller Williams Realty Inc.</a:t>
            </a:r>
          </a:p>
        </p:txBody>
      </p:sp>
      <p:sp>
        <p:nvSpPr>
          <p:cNvPr id="10" name="Slide Number Placeholder 9">
            <a:extLst>
              <a:ext uri="{FF2B5EF4-FFF2-40B4-BE49-F238E27FC236}">
                <a16:creationId xmlns:a16="http://schemas.microsoft.com/office/drawing/2014/main" id="{B89CB771-2DCB-4D1B-9692-97E0F535B840}"/>
              </a:ext>
            </a:extLst>
          </p:cNvPr>
          <p:cNvSpPr>
            <a:spLocks noGrp="1"/>
          </p:cNvSpPr>
          <p:nvPr>
            <p:ph type="sldNum" sz="quarter" idx="5"/>
          </p:nvPr>
        </p:nvSpPr>
        <p:spPr/>
        <p:txBody>
          <a:bodyPr/>
          <a:lstStyle/>
          <a:p>
            <a:fld id="{43BC4E81-D126-4059-93C2-722F615E48BB}" type="slidenum">
              <a:rPr lang="en-US" smtClean="0"/>
              <a:pPr/>
              <a:t>9</a:t>
            </a:fld>
            <a:endParaRPr lang="en-US" dirty="0"/>
          </a:p>
        </p:txBody>
      </p:sp>
      <p:sp>
        <p:nvSpPr>
          <p:cNvPr id="11" name="Header Placeholder 10">
            <a:extLst>
              <a:ext uri="{FF2B5EF4-FFF2-40B4-BE49-F238E27FC236}">
                <a16:creationId xmlns:a16="http://schemas.microsoft.com/office/drawing/2014/main" id="{17B0A12D-4E34-448F-A7B0-517B395F14F7}"/>
              </a:ext>
            </a:extLst>
          </p:cNvPr>
          <p:cNvSpPr>
            <a:spLocks noGrp="1"/>
          </p:cNvSpPr>
          <p:nvPr>
            <p:ph type="hdr" sz="quarter"/>
          </p:nvPr>
        </p:nvSpPr>
        <p:spPr/>
        <p:txBody>
          <a:bodyPr/>
          <a:lstStyle/>
          <a:p>
            <a:r>
              <a:rPr lang="en-US"/>
              <a:t>SPARK 6: Deliver Your Value Proposition</a:t>
            </a:r>
            <a:endParaRPr lang="en-US" dirty="0"/>
          </a:p>
        </p:txBody>
      </p:sp>
      <p:sp>
        <p:nvSpPr>
          <p:cNvPr id="12" name="Slide Image Placeholder 11">
            <a:extLst>
              <a:ext uri="{FF2B5EF4-FFF2-40B4-BE49-F238E27FC236}">
                <a16:creationId xmlns:a16="http://schemas.microsoft.com/office/drawing/2014/main" id="{84A03F7A-75ED-4CB8-B8DA-C9E4D14B0791}"/>
              </a:ext>
            </a:extLst>
          </p:cNvPr>
          <p:cNvSpPr>
            <a:spLocks noGrp="1" noRot="1" noChangeAspect="1"/>
          </p:cNvSpPr>
          <p:nvPr>
            <p:ph type="sldImg"/>
          </p:nvPr>
        </p:nvSpPr>
        <p:spPr>
          <a:xfrm>
            <a:off x="755650" y="760413"/>
            <a:ext cx="4924425" cy="2770187"/>
          </a:xfrm>
        </p:spPr>
      </p:sp>
    </p:spTree>
    <p:extLst>
      <p:ext uri="{BB962C8B-B14F-4D97-AF65-F5344CB8AC3E}">
        <p14:creationId xmlns:p14="http://schemas.microsoft.com/office/powerpoint/2010/main" val="105041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6265-80B0-4D4E-A4C4-7836D53D1301}"/>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6CD75A6-DECF-0C44-9703-7D7DCB5183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0E43C8-F4D8-064E-8595-1209453DF8C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2A81414A-CD74-A34E-9F18-9E893B5E7F0A}"/>
              </a:ext>
            </a:extLst>
          </p:cNvPr>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E668727-8F5A-BA49-B8A5-C916FE22A6F9}"/>
              </a:ext>
            </a:extLst>
          </p:cNvPr>
          <p:cNvSpPr>
            <a:spLocks noGrp="1"/>
          </p:cNvSpPr>
          <p:nvPr>
            <p:ph type="sldNum" sz="quarter" idx="12"/>
          </p:nvPr>
        </p:nvSpPr>
        <p:spPr>
          <a:xfrm>
            <a:off x="8610600" y="6356350"/>
            <a:ext cx="27432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D8E87C9-A596-1D40-A4A5-789DAC3974AC}" type="slidenum">
              <a:rPr lang="en-US" smtClean="0"/>
              <a:pPr/>
              <a:t>‹#›</a:t>
            </a:fld>
            <a:endParaRPr lang="en-US" dirty="0"/>
          </a:p>
        </p:txBody>
      </p:sp>
    </p:spTree>
    <p:extLst>
      <p:ext uri="{BB962C8B-B14F-4D97-AF65-F5344CB8AC3E}">
        <p14:creationId xmlns:p14="http://schemas.microsoft.com/office/powerpoint/2010/main" val="96556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FE4D-437E-48F5-8015-7429723572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666E99-D31B-4000-A35C-F5D878410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447C30-EF2A-4861-ACF2-F0133A236BA4}"/>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5" name="Footer Placeholder 4">
            <a:extLst>
              <a:ext uri="{FF2B5EF4-FFF2-40B4-BE49-F238E27FC236}">
                <a16:creationId xmlns:a16="http://schemas.microsoft.com/office/drawing/2014/main" id="{F8A7D8A8-9E85-42C3-92B3-3A3A6C6F7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B8364-53AF-432F-8070-E7CA9E84DF1F}"/>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136606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9C40-CCA5-4674-AAF0-0D4241597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05447-F6F7-4B33-A162-CBEC66304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A1E00-A177-4402-A21A-D44FE8AA51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6915CC-A389-4C94-AF06-98FE32B520E0}"/>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6" name="Footer Placeholder 5">
            <a:extLst>
              <a:ext uri="{FF2B5EF4-FFF2-40B4-BE49-F238E27FC236}">
                <a16:creationId xmlns:a16="http://schemas.microsoft.com/office/drawing/2014/main" id="{A0E49846-795F-47A8-A8A8-17CFCA63C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6FD5E-1F28-47A0-B56A-DA130AD7EBB8}"/>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30982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5E2F-22D6-44E8-9522-5D6EBA15EA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882BCD-3D17-4528-BB03-4BE29517D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235DF-4134-4227-B151-630006B832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FBCF2-2406-4A27-A9AF-3B69C3AFB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6EB2A9-6249-4B5F-82BA-E87A0FDDAA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6437F0-ED47-431C-8B2B-FE1B1FDFC71E}"/>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8" name="Footer Placeholder 7">
            <a:extLst>
              <a:ext uri="{FF2B5EF4-FFF2-40B4-BE49-F238E27FC236}">
                <a16:creationId xmlns:a16="http://schemas.microsoft.com/office/drawing/2014/main" id="{E82B9C17-CFF4-4A90-96B1-A8183898C2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73951-CDC1-4C6D-8E19-BEB2F2D4A165}"/>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70554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7832-27C1-46AC-BDA9-56FF12B869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28A0B5-1356-4AEA-9707-EC0D739DCA17}"/>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4" name="Footer Placeholder 3">
            <a:extLst>
              <a:ext uri="{FF2B5EF4-FFF2-40B4-BE49-F238E27FC236}">
                <a16:creationId xmlns:a16="http://schemas.microsoft.com/office/drawing/2014/main" id="{9587D009-FD35-4A02-86FE-A310B3B4DD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4DA49C-7DBC-4484-84A2-64946715AAA0}"/>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2279380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40D59-CFB2-42AA-9F7D-01085E99A2CA}"/>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3" name="Footer Placeholder 2">
            <a:extLst>
              <a:ext uri="{FF2B5EF4-FFF2-40B4-BE49-F238E27FC236}">
                <a16:creationId xmlns:a16="http://schemas.microsoft.com/office/drawing/2014/main" id="{E4669835-E730-48B2-9386-31DA36AAC6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16484E-3E08-4937-AA95-0C8F43786B05}"/>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429272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0FBA-8396-435A-897C-910350EC2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79BB7-8E85-471B-B65C-D5D0BCE68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00390A-15CF-4574-9122-8E4193E6D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AA40D-54BE-4A25-A5EB-6E509A1574A7}"/>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6" name="Footer Placeholder 5">
            <a:extLst>
              <a:ext uri="{FF2B5EF4-FFF2-40B4-BE49-F238E27FC236}">
                <a16:creationId xmlns:a16="http://schemas.microsoft.com/office/drawing/2014/main" id="{F1D84BE2-C4F5-4259-B09A-70FC7AEFA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67BE1-61FA-48F4-9E53-73CCADD7DA81}"/>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183020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07C3-AE0B-41B7-8F52-F4EBE74EA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86D06E-5427-4679-B194-496F1FFD2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7A09A0-1758-4EC9-A767-404EA9AA6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E2C04-D509-4872-8D5F-4591E8E4AAE1}"/>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6" name="Footer Placeholder 5">
            <a:extLst>
              <a:ext uri="{FF2B5EF4-FFF2-40B4-BE49-F238E27FC236}">
                <a16:creationId xmlns:a16="http://schemas.microsoft.com/office/drawing/2014/main" id="{534F264B-989D-426E-ABEB-89486DDB1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5774F-6616-41E3-BDA0-9DE6EF827C6B}"/>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333705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88DA-CBF8-4D96-A5D0-9FE8A564FF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097386-2723-44A7-8042-84F7F4573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FB7EB-E409-4CE0-905D-5B52D3F7A662}"/>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5" name="Footer Placeholder 4">
            <a:extLst>
              <a:ext uri="{FF2B5EF4-FFF2-40B4-BE49-F238E27FC236}">
                <a16:creationId xmlns:a16="http://schemas.microsoft.com/office/drawing/2014/main" id="{035D5511-619D-4BC6-98DF-5F262F5DC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B8883-8E32-45A6-866E-0D4C25D385E1}"/>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3494016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3E366-9E1B-4433-8928-C48444E869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F3641-B0E8-4168-AF3E-5D411747A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4F4F4-2A2B-4896-962E-E37AB38E2B72}"/>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5" name="Footer Placeholder 4">
            <a:extLst>
              <a:ext uri="{FF2B5EF4-FFF2-40B4-BE49-F238E27FC236}">
                <a16:creationId xmlns:a16="http://schemas.microsoft.com/office/drawing/2014/main" id="{B5C94E10-8D03-46F3-A900-29C36C01A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87A05-C99E-4ECB-90EF-9FB8D881F635}"/>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246837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F8825A-B070-461A-A83B-8EB65633CA71}"/>
              </a:ext>
            </a:extLst>
          </p:cNvPr>
          <p:cNvSpPr>
            <a:spLocks noGrp="1"/>
          </p:cNvSpPr>
          <p:nvPr>
            <p:ph type="title" hasCustomPrompt="1"/>
          </p:nvPr>
        </p:nvSpPr>
        <p:spPr>
          <a:xfrm>
            <a:off x="710632" y="368384"/>
            <a:ext cx="10617010" cy="771699"/>
          </a:xfrm>
          <a:prstGeom prst="rect">
            <a:avLst/>
          </a:prstGeom>
        </p:spPr>
        <p:txBody>
          <a:bodyPr/>
          <a:lstStyle>
            <a:lvl1pPr>
              <a:defRPr sz="4800">
                <a:solidFill>
                  <a:schemeClr val="tx1"/>
                </a:solidFill>
                <a:latin typeface="Garamond" panose="02020404030301010803" pitchFamily="18" charset="0"/>
                <a:cs typeface="Times New Roman" panose="02020603050405020304" pitchFamily="18" charset="0"/>
              </a:defRPr>
            </a:lvl1pPr>
          </a:lstStyle>
          <a:p>
            <a:r>
              <a:rPr lang="en-US" dirty="0"/>
              <a:t>Title</a:t>
            </a:r>
          </a:p>
        </p:txBody>
      </p:sp>
      <p:sp>
        <p:nvSpPr>
          <p:cNvPr id="8" name="Text Placeholder 6">
            <a:extLst>
              <a:ext uri="{FF2B5EF4-FFF2-40B4-BE49-F238E27FC236}">
                <a16:creationId xmlns:a16="http://schemas.microsoft.com/office/drawing/2014/main" id="{1C228B69-9A0D-4526-BEC3-A71F7A1B1189}"/>
              </a:ext>
            </a:extLst>
          </p:cNvPr>
          <p:cNvSpPr>
            <a:spLocks noGrp="1"/>
          </p:cNvSpPr>
          <p:nvPr>
            <p:ph type="body" sz="quarter" idx="10" hasCustomPrompt="1"/>
          </p:nvPr>
        </p:nvSpPr>
        <p:spPr>
          <a:xfrm>
            <a:off x="710632" y="1140083"/>
            <a:ext cx="4848450" cy="5352899"/>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3pPr marL="914400" indent="0">
              <a:buFont typeface="Arial" panose="020B0604020202020204" pitchFamily="34" charset="0"/>
              <a:buNone/>
              <a:defRPr/>
            </a:lvl3pPr>
          </a:lstStyle>
          <a:p>
            <a:pPr lvl="0"/>
            <a:r>
              <a:rPr lang="en-US" dirty="0"/>
              <a:t>Text</a:t>
            </a:r>
          </a:p>
        </p:txBody>
      </p:sp>
      <p:sp>
        <p:nvSpPr>
          <p:cNvPr id="3" name="Picture Placeholder 2">
            <a:extLst>
              <a:ext uri="{FF2B5EF4-FFF2-40B4-BE49-F238E27FC236}">
                <a16:creationId xmlns:a16="http://schemas.microsoft.com/office/drawing/2014/main" id="{5C01C06E-C3B3-48BE-9A66-B9EA1A927A42}"/>
              </a:ext>
            </a:extLst>
          </p:cNvPr>
          <p:cNvSpPr>
            <a:spLocks noGrp="1"/>
          </p:cNvSpPr>
          <p:nvPr>
            <p:ph type="pic" sz="quarter" idx="11"/>
          </p:nvPr>
        </p:nvSpPr>
        <p:spPr>
          <a:xfrm>
            <a:off x="5773738" y="1528549"/>
            <a:ext cx="6418262" cy="4626189"/>
          </a:xfrm>
          <a:prstGeom prst="rect">
            <a:avLst/>
          </a:prstGeom>
        </p:spPr>
        <p:txBody>
          <a:bodyPr/>
          <a:lstStyle>
            <a:lvl1pPr>
              <a:defRPr>
                <a:solidFill>
                  <a:schemeClr val="bg1"/>
                </a:solidFill>
                <a:latin typeface="Trebuchet MS" panose="020B0603020202020204" pitchFamily="34" charset="0"/>
              </a:defRPr>
            </a:lvl1pPr>
          </a:lstStyle>
          <a:p>
            <a:endParaRPr lang="en-US" dirty="0"/>
          </a:p>
        </p:txBody>
      </p:sp>
    </p:spTree>
    <p:extLst>
      <p:ext uri="{BB962C8B-B14F-4D97-AF65-F5344CB8AC3E}">
        <p14:creationId xmlns:p14="http://schemas.microsoft.com/office/powerpoint/2010/main" val="180614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D52AFBB-1D4D-4E83-B9F6-515C8BA77A4A}"/>
              </a:ext>
            </a:extLst>
          </p:cNvPr>
          <p:cNvSpPr>
            <a:spLocks noGrp="1"/>
          </p:cNvSpPr>
          <p:nvPr>
            <p:ph type="pic" sz="quarter" idx="13"/>
          </p:nvPr>
        </p:nvSpPr>
        <p:spPr>
          <a:xfrm>
            <a:off x="0" y="0"/>
            <a:ext cx="12192000" cy="6858000"/>
          </a:xfrm>
        </p:spPr>
        <p:txBody>
          <a:bodyPr/>
          <a:lstStyle/>
          <a:p>
            <a:endParaRPr lang="en-US" dirty="0"/>
          </a:p>
        </p:txBody>
      </p:sp>
    </p:spTree>
    <p:extLst>
      <p:ext uri="{BB962C8B-B14F-4D97-AF65-F5344CB8AC3E}">
        <p14:creationId xmlns:p14="http://schemas.microsoft.com/office/powerpoint/2010/main" val="72493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912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6265-80B0-4D4E-A4C4-7836D53D1301}"/>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6CD75A6-DECF-0C44-9703-7D7DCB5183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0E43C8-F4D8-064E-8595-1209453DF8C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99509CB-3373-AF47-8150-9A34549569A0}" type="datetimeFigureOut">
              <a:rPr lang="en-US" smtClean="0"/>
              <a:pPr/>
              <a:t>3/20/20</a:t>
            </a:fld>
            <a:endParaRPr lang="en-US" dirty="0"/>
          </a:p>
        </p:txBody>
      </p:sp>
      <p:sp>
        <p:nvSpPr>
          <p:cNvPr id="5" name="Footer Placeholder 4">
            <a:extLst>
              <a:ext uri="{FF2B5EF4-FFF2-40B4-BE49-F238E27FC236}">
                <a16:creationId xmlns:a16="http://schemas.microsoft.com/office/drawing/2014/main" id="{2A81414A-CD74-A34E-9F18-9E893B5E7F0A}"/>
              </a:ext>
            </a:extLst>
          </p:cNvPr>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E668727-8F5A-BA49-B8A5-C916FE22A6F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CD8E87C9-A596-1D40-A4A5-789DAC3974AC}" type="slidenum">
              <a:rPr lang="en-US" smtClean="0"/>
              <a:pPr/>
              <a:t>‹#›</a:t>
            </a:fld>
            <a:endParaRPr lang="en-US" dirty="0"/>
          </a:p>
        </p:txBody>
      </p:sp>
    </p:spTree>
    <p:extLst>
      <p:ext uri="{BB962C8B-B14F-4D97-AF65-F5344CB8AC3E}">
        <p14:creationId xmlns:p14="http://schemas.microsoft.com/office/powerpoint/2010/main" val="3915425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D52AFBB-1D4D-4E83-B9F6-515C8BA77A4A}"/>
              </a:ext>
            </a:extLst>
          </p:cNvPr>
          <p:cNvSpPr>
            <a:spLocks noGrp="1"/>
          </p:cNvSpPr>
          <p:nvPr>
            <p:ph type="pic" sz="quarter" idx="13"/>
          </p:nvPr>
        </p:nvSpPr>
        <p:spPr>
          <a:xfrm>
            <a:off x="0" y="0"/>
            <a:ext cx="12192000" cy="6858000"/>
          </a:xfrm>
        </p:spPr>
        <p:txBody>
          <a:bodyPr/>
          <a:lstStyle/>
          <a:p>
            <a:endParaRPr lang="en-US" dirty="0"/>
          </a:p>
        </p:txBody>
      </p:sp>
    </p:spTree>
    <p:extLst>
      <p:ext uri="{BB962C8B-B14F-4D97-AF65-F5344CB8AC3E}">
        <p14:creationId xmlns:p14="http://schemas.microsoft.com/office/powerpoint/2010/main" val="3229339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535D-ECDB-4A01-A9B0-ED465C02770B}"/>
              </a:ext>
            </a:extLst>
          </p:cNvPr>
          <p:cNvSpPr>
            <a:spLocks noGrp="1"/>
          </p:cNvSpPr>
          <p:nvPr>
            <p:ph type="title" hasCustomPrompt="1"/>
          </p:nvPr>
        </p:nvSpPr>
        <p:spPr>
          <a:xfrm>
            <a:off x="838200" y="365126"/>
            <a:ext cx="10515600" cy="585134"/>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050D24E-0350-4FD2-B159-16EB1A9802F2}"/>
              </a:ext>
            </a:extLst>
          </p:cNvPr>
          <p:cNvSpPr>
            <a:spLocks noGrp="1"/>
          </p:cNvSpPr>
          <p:nvPr>
            <p:ph idx="1"/>
          </p:nvPr>
        </p:nvSpPr>
        <p:spPr>
          <a:xfrm>
            <a:off x="838200" y="1825625"/>
            <a:ext cx="10515600" cy="4081462"/>
          </a:xfrm>
          <a:prstGeom prst="rect">
            <a:avLst/>
          </a:prstGeom>
        </p:spPr>
        <p:txBody>
          <a:bodyPr/>
          <a:lstStyle>
            <a:lvl1pPr>
              <a:defRPr b="0" cap="none"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2E784AC3-C509-49F8-B6C2-06111D24DAC9}"/>
              </a:ext>
            </a:extLst>
          </p:cNvPr>
          <p:cNvSpPr>
            <a:spLocks noGrp="1"/>
          </p:cNvSpPr>
          <p:nvPr>
            <p:ph type="body" sz="quarter" idx="10" hasCustomPrompt="1"/>
          </p:nvPr>
        </p:nvSpPr>
        <p:spPr>
          <a:xfrm>
            <a:off x="838200" y="950913"/>
            <a:ext cx="10515600" cy="449262"/>
          </a:xfrm>
          <a:prstGeom prst="rect">
            <a:avLst/>
          </a:prstGeom>
        </p:spPr>
        <p:txBody>
          <a:bodyPr>
            <a:normAutofit/>
          </a:bodyPr>
          <a:lstStyle>
            <a:lvl1pPr>
              <a:defRPr sz="200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2095047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E8B5-F166-4666-B643-D2297B3F85D9}"/>
              </a:ext>
            </a:extLst>
          </p:cNvPr>
          <p:cNvSpPr>
            <a:spLocks noGrp="1"/>
          </p:cNvSpPr>
          <p:nvPr>
            <p:ph type="title" hasCustomPrompt="1"/>
          </p:nvPr>
        </p:nvSpPr>
        <p:spPr>
          <a:xfrm>
            <a:off x="838200" y="365125"/>
            <a:ext cx="10515600" cy="585135"/>
          </a:xfrm>
          <a:prstGeom prst="rect">
            <a:avLst/>
          </a:prstGeom>
        </p:spPr>
        <p:txBody>
          <a:bodyPr/>
          <a:lstStyle>
            <a:lvl1pPr>
              <a:defRPr b="1">
                <a:solidFill>
                  <a:srgbClr val="404040"/>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F685044E-613D-402E-B4D6-905BEC756675}"/>
              </a:ext>
            </a:extLst>
          </p:cNvPr>
          <p:cNvSpPr>
            <a:spLocks noGrp="1"/>
          </p:cNvSpPr>
          <p:nvPr>
            <p:ph sz="half" idx="1"/>
          </p:nvPr>
        </p:nvSpPr>
        <p:spPr>
          <a:xfrm>
            <a:off x="838200" y="1825625"/>
            <a:ext cx="5181600" cy="4082115"/>
          </a:xfrm>
          <a:prstGeom prst="rect">
            <a:avLst/>
          </a:prstGeom>
        </p:spPr>
        <p:txBody>
          <a:bodyPr/>
          <a:lstStyle>
            <a:lvl1pPr>
              <a:defRPr lang="en-US" sz="2400" b="0" kern="1200" cap="all" baseline="0" dirty="0">
                <a:solidFill>
                  <a:srgbClr val="4D4D4D"/>
                </a:solidFill>
                <a:latin typeface="Arial" panose="020B0604020202020204" pitchFamily="34" charset="0"/>
                <a:ea typeface="+mn-ea"/>
                <a:cs typeface="Arial" panose="020B0604020202020204" pitchFamily="34" charset="0"/>
              </a:defRPr>
            </a:lvl1pPr>
            <a:lvl2pPr>
              <a:defRPr>
                <a:latin typeface="HelveticaNeueLT Std" panose="020B0604020202020204" pitchFamily="34" charset="0"/>
                <a:cs typeface="Arial" panose="020B0604020202020204" pitchFamily="34" charset="0"/>
              </a:defRPr>
            </a:lvl2pPr>
            <a:lvl3pPr>
              <a:defRPr>
                <a:latin typeface="HelveticaNeueLT Std" panose="020B0604020202020204" pitchFamily="34" charset="0"/>
                <a:cs typeface="Arial" panose="020B0604020202020204" pitchFamily="34" charset="0"/>
              </a:defRPr>
            </a:lvl3pPr>
            <a:lvl4pPr>
              <a:defRPr>
                <a:latin typeface="HelveticaNeueLT Std" panose="020B0604020202020204" pitchFamily="34" charset="0"/>
                <a:cs typeface="Arial" panose="020B0604020202020204" pitchFamily="34" charset="0"/>
              </a:defRPr>
            </a:lvl4pPr>
            <a:lvl5pPr>
              <a:defRPr>
                <a:latin typeface="HelveticaNeueLT Std"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Wingdings" panose="05000000000000000000" pitchFamily="2" charset="2"/>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DCDC42B-9038-4C6C-A2C2-C936C5B5FEEE}"/>
              </a:ext>
            </a:extLst>
          </p:cNvPr>
          <p:cNvSpPr>
            <a:spLocks noGrp="1"/>
          </p:cNvSpPr>
          <p:nvPr>
            <p:ph sz="half" idx="2"/>
          </p:nvPr>
        </p:nvSpPr>
        <p:spPr>
          <a:xfrm>
            <a:off x="6172200" y="1825625"/>
            <a:ext cx="5181600" cy="4082115"/>
          </a:xfrm>
          <a:prstGeom prst="rect">
            <a:avLst/>
          </a:prstGeom>
        </p:spPr>
        <p:txBody>
          <a:bodyPr/>
          <a:lstStyle>
            <a:lvl1pPr>
              <a:defRPr lang="en-US" sz="2400" b="0" kern="1200" cap="all" baseline="0" dirty="0">
                <a:solidFill>
                  <a:srgbClr val="4D4D4D"/>
                </a:solidFill>
                <a:latin typeface="Arial" panose="020B0604020202020204" pitchFamily="34" charset="0"/>
                <a:ea typeface="+mn-ea"/>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Wingdings" panose="05000000000000000000" pitchFamily="2" charset="2"/>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a:extLst>
              <a:ext uri="{FF2B5EF4-FFF2-40B4-BE49-F238E27FC236}">
                <a16:creationId xmlns:a16="http://schemas.microsoft.com/office/drawing/2014/main" id="{14EB3C9B-5BF0-4E77-9099-277B488D2237}"/>
              </a:ext>
            </a:extLst>
          </p:cNvPr>
          <p:cNvSpPr>
            <a:spLocks noGrp="1"/>
          </p:cNvSpPr>
          <p:nvPr>
            <p:ph type="body" sz="quarter" idx="10" hasCustomPrompt="1"/>
          </p:nvPr>
        </p:nvSpPr>
        <p:spPr>
          <a:xfrm>
            <a:off x="838201" y="950260"/>
            <a:ext cx="10515599" cy="492125"/>
          </a:xfrm>
          <a:prstGeom prst="rect">
            <a:avLst/>
          </a:prstGeom>
        </p:spPr>
        <p:txBody>
          <a:bodyPr>
            <a:normAutofit/>
          </a:bodyPr>
          <a:lstStyle>
            <a:lvl1pPr marL="0" indent="0">
              <a:buNone/>
              <a:defRPr sz="2000">
                <a:solidFill>
                  <a:srgbClr val="404040"/>
                </a:solidFill>
                <a:latin typeface="Arial" panose="020B0604020202020204" pitchFamily="34" charset="0"/>
                <a:cs typeface="Arial" panose="020B0604020202020204" pitchFamily="34" charset="0"/>
              </a:defRPr>
            </a:lvl1pPr>
            <a:lvl2pPr marL="457200" indent="0">
              <a:buNone/>
              <a:defRPr/>
            </a:lvl2pPr>
          </a:lstStyle>
          <a:p>
            <a:pPr lvl="0"/>
            <a:r>
              <a:rPr lang="en-US" dirty="0"/>
              <a:t>Subtitle</a:t>
            </a:r>
          </a:p>
        </p:txBody>
      </p:sp>
    </p:spTree>
    <p:extLst>
      <p:ext uri="{BB962C8B-B14F-4D97-AF65-F5344CB8AC3E}">
        <p14:creationId xmlns:p14="http://schemas.microsoft.com/office/powerpoint/2010/main" val="2238335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No Footer">
    <p:bg>
      <p:bgPr>
        <a:solidFill>
          <a:schemeClr val="bg1"/>
        </a:solidFill>
        <a:effectLst/>
      </p:bgPr>
    </p:bg>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DA8684CD-1A49-43AD-8F59-3E27CC329872}"/>
              </a:ext>
            </a:extLst>
          </p:cNvPr>
          <p:cNvSpPr>
            <a:spLocks noGrp="1"/>
          </p:cNvSpPr>
          <p:nvPr>
            <p:ph type="body" sz="quarter" idx="11" hasCustomPrompt="1"/>
          </p:nvPr>
        </p:nvSpPr>
        <p:spPr>
          <a:xfrm>
            <a:off x="838201" y="950260"/>
            <a:ext cx="10515599" cy="492125"/>
          </a:xfrm>
          <a:prstGeom prst="rect">
            <a:avLst/>
          </a:prstGeom>
        </p:spPr>
        <p:txBody>
          <a:bodyPr>
            <a:normAutofit/>
          </a:bodyPr>
          <a:lstStyle>
            <a:lvl1pPr marL="0" indent="0">
              <a:buNone/>
              <a:defRPr sz="2000">
                <a:solidFill>
                  <a:srgbClr val="404040"/>
                </a:solidFill>
                <a:latin typeface="Arial" panose="020B0604020202020204" pitchFamily="34" charset="0"/>
                <a:cs typeface="Arial" panose="020B0604020202020204" pitchFamily="34" charset="0"/>
              </a:defRPr>
            </a:lvl1pPr>
            <a:lvl2pPr marL="457200" indent="0">
              <a:buNone/>
              <a:defRPr/>
            </a:lvl2pPr>
          </a:lstStyle>
          <a:p>
            <a:pPr lvl="0"/>
            <a:r>
              <a:rPr lang="en-US" dirty="0"/>
              <a:t>subtitle</a:t>
            </a:r>
          </a:p>
        </p:txBody>
      </p:sp>
      <p:sp>
        <p:nvSpPr>
          <p:cNvPr id="3" name="Title 2">
            <a:extLst>
              <a:ext uri="{FF2B5EF4-FFF2-40B4-BE49-F238E27FC236}">
                <a16:creationId xmlns:a16="http://schemas.microsoft.com/office/drawing/2014/main" id="{7AF74CA7-833A-43D2-B46D-241B4A3BCA2C}"/>
              </a:ext>
            </a:extLst>
          </p:cNvPr>
          <p:cNvSpPr>
            <a:spLocks noGrp="1"/>
          </p:cNvSpPr>
          <p:nvPr>
            <p:ph type="title"/>
          </p:nvPr>
        </p:nvSpPr>
        <p:spPr>
          <a:xfrm>
            <a:off x="838199" y="365125"/>
            <a:ext cx="10529047" cy="627745"/>
          </a:xfrm>
          <a:prstGeom prst="rect">
            <a:avLst/>
          </a:prstGeom>
        </p:spPr>
        <p:txBody>
          <a:bodyPr/>
          <a:lstStyle>
            <a:lvl1pPr>
              <a:defRPr b="1">
                <a:solidFill>
                  <a:srgbClr val="40404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5217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52E622BA-602A-459E-A722-3E4941E298E5}"/>
              </a:ext>
            </a:extLst>
          </p:cNvPr>
          <p:cNvSpPr>
            <a:spLocks noGrp="1"/>
          </p:cNvSpPr>
          <p:nvPr>
            <p:ph idx="1"/>
          </p:nvPr>
        </p:nvSpPr>
        <p:spPr>
          <a:xfrm>
            <a:off x="838200" y="701749"/>
            <a:ext cx="10515600" cy="5205338"/>
          </a:xfrm>
          <a:prstGeom prst="rect">
            <a:avLst/>
          </a:prstGeom>
        </p:spPr>
        <p:txBody>
          <a:bodyPr/>
          <a:lstStyle>
            <a:lvl1pPr>
              <a:defRPr lang="en-US" sz="2400" b="0" kern="1200" cap="all" baseline="0" dirty="0">
                <a:solidFill>
                  <a:srgbClr val="4D4D4D"/>
                </a:solidFill>
                <a:latin typeface="Arial" panose="020B0604020202020204" pitchFamily="34" charset="0"/>
                <a:ea typeface="+mn-ea"/>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Wingdings" panose="05000000000000000000" pitchFamily="2" charset="2"/>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0240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A414A-20DB-4E52-9A3D-E4C2AB82522C}"/>
              </a:ext>
            </a:extLst>
          </p:cNvPr>
          <p:cNvSpPr>
            <a:spLocks noGrp="1"/>
          </p:cNvSpPr>
          <p:nvPr>
            <p:ph type="dt" sz="half" idx="10"/>
          </p:nvPr>
        </p:nvSpPr>
        <p:spPr/>
        <p:txBody>
          <a:bodyPr/>
          <a:lstStyle/>
          <a:p>
            <a:fld id="{D6FBF388-D75B-4C3F-A5FF-72B1EFD963EF}" type="datetimeFigureOut">
              <a:rPr lang="en-US" smtClean="0"/>
              <a:t>3/20/20</a:t>
            </a:fld>
            <a:endParaRPr lang="en-US"/>
          </a:p>
        </p:txBody>
      </p:sp>
      <p:sp>
        <p:nvSpPr>
          <p:cNvPr id="3" name="Footer Placeholder 2">
            <a:extLst>
              <a:ext uri="{FF2B5EF4-FFF2-40B4-BE49-F238E27FC236}">
                <a16:creationId xmlns:a16="http://schemas.microsoft.com/office/drawing/2014/main" id="{47CAACF3-B395-43C8-9342-0C56525C2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D69535-3D61-409E-8125-5FBA6EB7E8E4}"/>
              </a:ext>
            </a:extLst>
          </p:cNvPr>
          <p:cNvSpPr>
            <a:spLocks noGrp="1"/>
          </p:cNvSpPr>
          <p:nvPr>
            <p:ph type="sldNum" sz="quarter" idx="12"/>
          </p:nvPr>
        </p:nvSpPr>
        <p:spPr/>
        <p:txBody>
          <a:bodyPr/>
          <a:lstStyle/>
          <a:p>
            <a:fld id="{27BDC5F3-4404-438B-AED0-C301D4BF250C}" type="slidenum">
              <a:rPr lang="en-US" smtClean="0"/>
              <a:t>‹#›</a:t>
            </a:fld>
            <a:endParaRPr lang="en-US"/>
          </a:p>
        </p:txBody>
      </p:sp>
    </p:spTree>
    <p:extLst>
      <p:ext uri="{BB962C8B-B14F-4D97-AF65-F5344CB8AC3E}">
        <p14:creationId xmlns:p14="http://schemas.microsoft.com/office/powerpoint/2010/main" val="85438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535D-ECDB-4A01-A9B0-ED465C02770B}"/>
              </a:ext>
            </a:extLst>
          </p:cNvPr>
          <p:cNvSpPr>
            <a:spLocks noGrp="1"/>
          </p:cNvSpPr>
          <p:nvPr>
            <p:ph type="title" hasCustomPrompt="1"/>
          </p:nvPr>
        </p:nvSpPr>
        <p:spPr>
          <a:xfrm>
            <a:off x="838200" y="365126"/>
            <a:ext cx="10515600" cy="585134"/>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050D24E-0350-4FD2-B159-16EB1A9802F2}"/>
              </a:ext>
            </a:extLst>
          </p:cNvPr>
          <p:cNvSpPr>
            <a:spLocks noGrp="1"/>
          </p:cNvSpPr>
          <p:nvPr>
            <p:ph idx="1"/>
          </p:nvPr>
        </p:nvSpPr>
        <p:spPr>
          <a:xfrm>
            <a:off x="838200" y="1825625"/>
            <a:ext cx="10515600" cy="4081462"/>
          </a:xfrm>
          <a:prstGeom prst="rect">
            <a:avLst/>
          </a:prstGeom>
        </p:spPr>
        <p:txBody>
          <a:bodyPr/>
          <a:lstStyle>
            <a:lvl1pPr>
              <a:defRPr b="0" cap="none"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2E784AC3-C509-49F8-B6C2-06111D24DAC9}"/>
              </a:ext>
            </a:extLst>
          </p:cNvPr>
          <p:cNvSpPr>
            <a:spLocks noGrp="1"/>
          </p:cNvSpPr>
          <p:nvPr>
            <p:ph type="body" sz="quarter" idx="10" hasCustomPrompt="1"/>
          </p:nvPr>
        </p:nvSpPr>
        <p:spPr>
          <a:xfrm>
            <a:off x="838200" y="950913"/>
            <a:ext cx="10515600" cy="449262"/>
          </a:xfrm>
          <a:prstGeom prst="rect">
            <a:avLst/>
          </a:prstGeom>
        </p:spPr>
        <p:txBody>
          <a:bodyPr>
            <a:normAutofit/>
          </a:bodyPr>
          <a:lstStyle>
            <a:lvl1pPr>
              <a:defRPr sz="200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284079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E8B5-F166-4666-B643-D2297B3F85D9}"/>
              </a:ext>
            </a:extLst>
          </p:cNvPr>
          <p:cNvSpPr>
            <a:spLocks noGrp="1"/>
          </p:cNvSpPr>
          <p:nvPr>
            <p:ph type="title" hasCustomPrompt="1"/>
          </p:nvPr>
        </p:nvSpPr>
        <p:spPr>
          <a:xfrm>
            <a:off x="838200" y="365125"/>
            <a:ext cx="10515600" cy="585135"/>
          </a:xfrm>
          <a:prstGeom prst="rect">
            <a:avLst/>
          </a:prstGeom>
        </p:spPr>
        <p:txBody>
          <a:bodyPr/>
          <a:lstStyle>
            <a:lvl1pPr>
              <a:defRPr b="1">
                <a:solidFill>
                  <a:srgbClr val="404040"/>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F685044E-613D-402E-B4D6-905BEC756675}"/>
              </a:ext>
            </a:extLst>
          </p:cNvPr>
          <p:cNvSpPr>
            <a:spLocks noGrp="1"/>
          </p:cNvSpPr>
          <p:nvPr>
            <p:ph sz="half" idx="1"/>
          </p:nvPr>
        </p:nvSpPr>
        <p:spPr>
          <a:xfrm>
            <a:off x="838200" y="1825625"/>
            <a:ext cx="5181600" cy="4082115"/>
          </a:xfrm>
          <a:prstGeom prst="rect">
            <a:avLst/>
          </a:prstGeom>
        </p:spPr>
        <p:txBody>
          <a:bodyPr/>
          <a:lstStyle>
            <a:lvl1pPr>
              <a:defRPr lang="en-US" sz="2400" b="0" kern="1200" cap="all" baseline="0" dirty="0">
                <a:solidFill>
                  <a:srgbClr val="4D4D4D"/>
                </a:solidFill>
                <a:latin typeface="Arial" panose="020B0604020202020204" pitchFamily="34" charset="0"/>
                <a:ea typeface="+mn-ea"/>
                <a:cs typeface="Arial" panose="020B0604020202020204" pitchFamily="34" charset="0"/>
              </a:defRPr>
            </a:lvl1pPr>
            <a:lvl2pPr>
              <a:defRPr>
                <a:latin typeface="HelveticaNeueLT Std" panose="020B0604020202020204" pitchFamily="34" charset="0"/>
                <a:cs typeface="Arial" panose="020B0604020202020204" pitchFamily="34" charset="0"/>
              </a:defRPr>
            </a:lvl2pPr>
            <a:lvl3pPr>
              <a:defRPr>
                <a:latin typeface="HelveticaNeueLT Std" panose="020B0604020202020204" pitchFamily="34" charset="0"/>
                <a:cs typeface="Arial" panose="020B0604020202020204" pitchFamily="34" charset="0"/>
              </a:defRPr>
            </a:lvl3pPr>
            <a:lvl4pPr>
              <a:defRPr>
                <a:latin typeface="HelveticaNeueLT Std" panose="020B0604020202020204" pitchFamily="34" charset="0"/>
                <a:cs typeface="Arial" panose="020B0604020202020204" pitchFamily="34" charset="0"/>
              </a:defRPr>
            </a:lvl4pPr>
            <a:lvl5pPr>
              <a:defRPr>
                <a:latin typeface="HelveticaNeueLT Std"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Wingdings" panose="05000000000000000000" pitchFamily="2" charset="2"/>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DCDC42B-9038-4C6C-A2C2-C936C5B5FEEE}"/>
              </a:ext>
            </a:extLst>
          </p:cNvPr>
          <p:cNvSpPr>
            <a:spLocks noGrp="1"/>
          </p:cNvSpPr>
          <p:nvPr>
            <p:ph sz="half" idx="2"/>
          </p:nvPr>
        </p:nvSpPr>
        <p:spPr>
          <a:xfrm>
            <a:off x="6172200" y="1825625"/>
            <a:ext cx="5181600" cy="4082115"/>
          </a:xfrm>
          <a:prstGeom prst="rect">
            <a:avLst/>
          </a:prstGeom>
        </p:spPr>
        <p:txBody>
          <a:bodyPr/>
          <a:lstStyle>
            <a:lvl1pPr>
              <a:defRPr lang="en-US" sz="2400" b="0" kern="1200" cap="all" baseline="0" dirty="0">
                <a:solidFill>
                  <a:srgbClr val="4D4D4D"/>
                </a:solidFill>
                <a:latin typeface="Arial" panose="020B0604020202020204" pitchFamily="34" charset="0"/>
                <a:ea typeface="+mn-ea"/>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Wingdings" panose="05000000000000000000" pitchFamily="2" charset="2"/>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a:extLst>
              <a:ext uri="{FF2B5EF4-FFF2-40B4-BE49-F238E27FC236}">
                <a16:creationId xmlns:a16="http://schemas.microsoft.com/office/drawing/2014/main" id="{14EB3C9B-5BF0-4E77-9099-277B488D2237}"/>
              </a:ext>
            </a:extLst>
          </p:cNvPr>
          <p:cNvSpPr>
            <a:spLocks noGrp="1"/>
          </p:cNvSpPr>
          <p:nvPr>
            <p:ph type="body" sz="quarter" idx="10" hasCustomPrompt="1"/>
          </p:nvPr>
        </p:nvSpPr>
        <p:spPr>
          <a:xfrm>
            <a:off x="838201" y="950260"/>
            <a:ext cx="10515599" cy="492125"/>
          </a:xfrm>
          <a:prstGeom prst="rect">
            <a:avLst/>
          </a:prstGeom>
        </p:spPr>
        <p:txBody>
          <a:bodyPr>
            <a:normAutofit/>
          </a:bodyPr>
          <a:lstStyle>
            <a:lvl1pPr marL="0" indent="0">
              <a:buNone/>
              <a:defRPr sz="2000">
                <a:solidFill>
                  <a:srgbClr val="404040"/>
                </a:solidFill>
                <a:latin typeface="Arial" panose="020B0604020202020204" pitchFamily="34" charset="0"/>
                <a:cs typeface="Arial" panose="020B0604020202020204" pitchFamily="34" charset="0"/>
              </a:defRPr>
            </a:lvl1pPr>
            <a:lvl2pPr marL="457200" indent="0">
              <a:buNone/>
              <a:defRPr/>
            </a:lvl2pPr>
          </a:lstStyle>
          <a:p>
            <a:pPr lvl="0"/>
            <a:r>
              <a:rPr lang="en-US" dirty="0"/>
              <a:t>Subtitle</a:t>
            </a:r>
          </a:p>
        </p:txBody>
      </p:sp>
    </p:spTree>
    <p:extLst>
      <p:ext uri="{BB962C8B-B14F-4D97-AF65-F5344CB8AC3E}">
        <p14:creationId xmlns:p14="http://schemas.microsoft.com/office/powerpoint/2010/main" val="354561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Footer">
    <p:bg>
      <p:bgPr>
        <a:solidFill>
          <a:schemeClr val="bg1"/>
        </a:solidFill>
        <a:effectLst/>
      </p:bgPr>
    </p:bg>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DA8684CD-1A49-43AD-8F59-3E27CC329872}"/>
              </a:ext>
            </a:extLst>
          </p:cNvPr>
          <p:cNvSpPr>
            <a:spLocks noGrp="1"/>
          </p:cNvSpPr>
          <p:nvPr>
            <p:ph type="body" sz="quarter" idx="11" hasCustomPrompt="1"/>
          </p:nvPr>
        </p:nvSpPr>
        <p:spPr>
          <a:xfrm>
            <a:off x="838201" y="950260"/>
            <a:ext cx="10515599" cy="492125"/>
          </a:xfrm>
          <a:prstGeom prst="rect">
            <a:avLst/>
          </a:prstGeom>
        </p:spPr>
        <p:txBody>
          <a:bodyPr>
            <a:normAutofit/>
          </a:bodyPr>
          <a:lstStyle>
            <a:lvl1pPr marL="0" indent="0">
              <a:buNone/>
              <a:defRPr sz="2000">
                <a:solidFill>
                  <a:srgbClr val="404040"/>
                </a:solidFill>
                <a:latin typeface="Arial" panose="020B0604020202020204" pitchFamily="34" charset="0"/>
                <a:cs typeface="Arial" panose="020B0604020202020204" pitchFamily="34" charset="0"/>
              </a:defRPr>
            </a:lvl1pPr>
            <a:lvl2pPr marL="457200" indent="0">
              <a:buNone/>
              <a:defRPr/>
            </a:lvl2pPr>
          </a:lstStyle>
          <a:p>
            <a:pPr lvl="0"/>
            <a:r>
              <a:rPr lang="en-US" dirty="0"/>
              <a:t>subtitle</a:t>
            </a:r>
          </a:p>
        </p:txBody>
      </p:sp>
      <p:sp>
        <p:nvSpPr>
          <p:cNvPr id="3" name="Title 2">
            <a:extLst>
              <a:ext uri="{FF2B5EF4-FFF2-40B4-BE49-F238E27FC236}">
                <a16:creationId xmlns:a16="http://schemas.microsoft.com/office/drawing/2014/main" id="{7AF74CA7-833A-43D2-B46D-241B4A3BCA2C}"/>
              </a:ext>
            </a:extLst>
          </p:cNvPr>
          <p:cNvSpPr>
            <a:spLocks noGrp="1"/>
          </p:cNvSpPr>
          <p:nvPr>
            <p:ph type="title"/>
          </p:nvPr>
        </p:nvSpPr>
        <p:spPr>
          <a:xfrm>
            <a:off x="838199" y="365125"/>
            <a:ext cx="10529047" cy="627745"/>
          </a:xfrm>
          <a:prstGeom prst="rect">
            <a:avLst/>
          </a:prstGeom>
        </p:spPr>
        <p:txBody>
          <a:bodyPr/>
          <a:lstStyle>
            <a:lvl1pPr>
              <a:defRPr b="1">
                <a:solidFill>
                  <a:srgbClr val="40404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259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52E622BA-602A-459E-A722-3E4941E298E5}"/>
              </a:ext>
            </a:extLst>
          </p:cNvPr>
          <p:cNvSpPr>
            <a:spLocks noGrp="1"/>
          </p:cNvSpPr>
          <p:nvPr>
            <p:ph idx="1"/>
          </p:nvPr>
        </p:nvSpPr>
        <p:spPr>
          <a:xfrm>
            <a:off x="838200" y="701749"/>
            <a:ext cx="10515600" cy="5205338"/>
          </a:xfrm>
          <a:prstGeom prst="rect">
            <a:avLst/>
          </a:prstGeom>
        </p:spPr>
        <p:txBody>
          <a:bodyPr/>
          <a:lstStyle>
            <a:lvl1pPr>
              <a:defRPr lang="en-US" sz="2400" b="0" kern="1200" cap="all" baseline="0" dirty="0">
                <a:solidFill>
                  <a:srgbClr val="4D4D4D"/>
                </a:solidFill>
                <a:latin typeface="Arial" panose="020B0604020202020204" pitchFamily="34" charset="0"/>
                <a:ea typeface="+mn-ea"/>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Wingdings" panose="05000000000000000000" pitchFamily="2" charset="2"/>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67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A414A-20DB-4E52-9A3D-E4C2AB82522C}"/>
              </a:ext>
            </a:extLst>
          </p:cNvPr>
          <p:cNvSpPr>
            <a:spLocks noGrp="1"/>
          </p:cNvSpPr>
          <p:nvPr>
            <p:ph type="dt" sz="half" idx="10"/>
          </p:nvPr>
        </p:nvSpPr>
        <p:spPr/>
        <p:txBody>
          <a:bodyPr/>
          <a:lstStyle/>
          <a:p>
            <a:fld id="{D6FBF388-D75B-4C3F-A5FF-72B1EFD963EF}" type="datetimeFigureOut">
              <a:rPr lang="en-US" smtClean="0"/>
              <a:t>3/20/20</a:t>
            </a:fld>
            <a:endParaRPr lang="en-US"/>
          </a:p>
        </p:txBody>
      </p:sp>
      <p:sp>
        <p:nvSpPr>
          <p:cNvPr id="3" name="Footer Placeholder 2">
            <a:extLst>
              <a:ext uri="{FF2B5EF4-FFF2-40B4-BE49-F238E27FC236}">
                <a16:creationId xmlns:a16="http://schemas.microsoft.com/office/drawing/2014/main" id="{47CAACF3-B395-43C8-9342-0C56525C2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D69535-3D61-409E-8125-5FBA6EB7E8E4}"/>
              </a:ext>
            </a:extLst>
          </p:cNvPr>
          <p:cNvSpPr>
            <a:spLocks noGrp="1"/>
          </p:cNvSpPr>
          <p:nvPr>
            <p:ph type="sldNum" sz="quarter" idx="12"/>
          </p:nvPr>
        </p:nvSpPr>
        <p:spPr/>
        <p:txBody>
          <a:bodyPr/>
          <a:lstStyle/>
          <a:p>
            <a:fld id="{27BDC5F3-4404-438B-AED0-C301D4BF250C}" type="slidenum">
              <a:rPr lang="en-US" smtClean="0"/>
              <a:t>‹#›</a:t>
            </a:fld>
            <a:endParaRPr lang="en-US"/>
          </a:p>
        </p:txBody>
      </p:sp>
    </p:spTree>
    <p:extLst>
      <p:ext uri="{BB962C8B-B14F-4D97-AF65-F5344CB8AC3E}">
        <p14:creationId xmlns:p14="http://schemas.microsoft.com/office/powerpoint/2010/main" val="336950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A5FB-02B2-4CF2-91EA-5B028EF0F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9C4B2-BF12-4C23-810C-F4292D8A6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3170E5-2707-4F76-B450-74009CD28CB8}"/>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5" name="Footer Placeholder 4">
            <a:extLst>
              <a:ext uri="{FF2B5EF4-FFF2-40B4-BE49-F238E27FC236}">
                <a16:creationId xmlns:a16="http://schemas.microsoft.com/office/drawing/2014/main" id="{65CAD3F3-A831-4F70-B48C-8B3AD3298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6A624-9721-40EC-B8AC-DFB451276E27}"/>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327939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F4C4-DFC1-49FE-B358-133FD6B6C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558C5-295D-414C-8000-87FFF412B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F82D8-AE98-4530-BEE6-983B914D42D7}"/>
              </a:ext>
            </a:extLst>
          </p:cNvPr>
          <p:cNvSpPr>
            <a:spLocks noGrp="1"/>
          </p:cNvSpPr>
          <p:nvPr>
            <p:ph type="dt" sz="half" idx="10"/>
          </p:nvPr>
        </p:nvSpPr>
        <p:spPr/>
        <p:txBody>
          <a:bodyPr/>
          <a:lstStyle/>
          <a:p>
            <a:fld id="{6C818253-0D79-414D-B729-4C678A936987}" type="datetimeFigureOut">
              <a:rPr lang="en-US" smtClean="0"/>
              <a:t>3/20/20</a:t>
            </a:fld>
            <a:endParaRPr lang="en-US"/>
          </a:p>
        </p:txBody>
      </p:sp>
      <p:sp>
        <p:nvSpPr>
          <p:cNvPr id="5" name="Footer Placeholder 4">
            <a:extLst>
              <a:ext uri="{FF2B5EF4-FFF2-40B4-BE49-F238E27FC236}">
                <a16:creationId xmlns:a16="http://schemas.microsoft.com/office/drawing/2014/main" id="{4ED8A5BF-1C9A-4551-8936-91D4E84B2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806E8-9272-4622-94E9-F185AD96D5C0}"/>
              </a:ext>
            </a:extLst>
          </p:cNvPr>
          <p:cNvSpPr>
            <a:spLocks noGrp="1"/>
          </p:cNvSpPr>
          <p:nvPr>
            <p:ph type="sldNum" sz="quarter" idx="12"/>
          </p:nvPr>
        </p:nvSpPr>
        <p:spPr/>
        <p:txBody>
          <a:bodyPr/>
          <a:lstStyle/>
          <a:p>
            <a:fld id="{06F9A479-EE1A-4112-A6C6-8082D1DD2D22}" type="slidenum">
              <a:rPr lang="en-US" smtClean="0"/>
              <a:t>‹#›</a:t>
            </a:fld>
            <a:endParaRPr lang="en-US"/>
          </a:p>
        </p:txBody>
      </p:sp>
    </p:spTree>
    <p:extLst>
      <p:ext uri="{BB962C8B-B14F-4D97-AF65-F5344CB8AC3E}">
        <p14:creationId xmlns:p14="http://schemas.microsoft.com/office/powerpoint/2010/main" val="406077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9F5E2-05FD-4347-84FA-A7B11A79CC9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14010" y="1070458"/>
            <a:ext cx="743776" cy="4279763"/>
          </a:xfrm>
          <a:prstGeom prst="rect">
            <a:avLst/>
          </a:prstGeom>
        </p:spPr>
      </p:pic>
      <p:pic>
        <p:nvPicPr>
          <p:cNvPr id="4" name="Picture 3">
            <a:extLst>
              <a:ext uri="{FF2B5EF4-FFF2-40B4-BE49-F238E27FC236}">
                <a16:creationId xmlns:a16="http://schemas.microsoft.com/office/drawing/2014/main" id="{15FD7F93-75E5-4767-AF87-3F0625827E1C}"/>
              </a:ext>
            </a:extLst>
          </p:cNvPr>
          <p:cNvPicPr>
            <a:picLocks noChangeAspect="1"/>
          </p:cNvPicPr>
          <p:nvPr userDrawn="1"/>
        </p:nvPicPr>
        <p:blipFill>
          <a:blip r:embed="rId10"/>
          <a:stretch>
            <a:fillRect/>
          </a:stretch>
        </p:blipFill>
        <p:spPr>
          <a:xfrm>
            <a:off x="-2165131" y="61104"/>
            <a:ext cx="847725" cy="6562725"/>
          </a:xfrm>
          <a:prstGeom prst="rect">
            <a:avLst/>
          </a:prstGeom>
        </p:spPr>
      </p:pic>
      <p:sp>
        <p:nvSpPr>
          <p:cNvPr id="7" name="Rectangle 6">
            <a:extLst>
              <a:ext uri="{FF2B5EF4-FFF2-40B4-BE49-F238E27FC236}">
                <a16:creationId xmlns:a16="http://schemas.microsoft.com/office/drawing/2014/main" id="{CD4EA5F9-F5C4-4AA3-91A5-AEBC2FAAF808}"/>
              </a:ext>
            </a:extLst>
          </p:cNvPr>
          <p:cNvSpPr/>
          <p:nvPr userDrawn="1"/>
        </p:nvSpPr>
        <p:spPr>
          <a:xfrm flipV="1">
            <a:off x="-1126401" y="61104"/>
            <a:ext cx="768557" cy="756453"/>
          </a:xfrm>
          <a:prstGeom prst="rect">
            <a:avLst/>
          </a:prstGeom>
          <a:solidFill>
            <a:srgbClr val="FF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 name="Title Placeholder 1">
            <a:extLst>
              <a:ext uri="{FF2B5EF4-FFF2-40B4-BE49-F238E27FC236}">
                <a16:creationId xmlns:a16="http://schemas.microsoft.com/office/drawing/2014/main" id="{F32DDBB5-A873-41A9-BCE7-48D63FC48B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C93793E5-7313-4430-AB2D-34FAF57CD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88A94B-03E6-4F2D-A2ED-7F82AC148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E0F8F-67D2-4475-BA9C-88461E8605BE}" type="slidenum">
              <a:rPr lang="en-US" smtClean="0"/>
              <a:t>‹#›</a:t>
            </a:fld>
            <a:endParaRPr lang="en-US"/>
          </a:p>
        </p:txBody>
      </p:sp>
    </p:spTree>
    <p:extLst>
      <p:ext uri="{BB962C8B-B14F-4D97-AF65-F5344CB8AC3E}">
        <p14:creationId xmlns:p14="http://schemas.microsoft.com/office/powerpoint/2010/main" val="659539446"/>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1" r:id="rId3"/>
    <p:sldLayoutId id="2147483662" r:id="rId4"/>
    <p:sldLayoutId id="2147483663" r:id="rId5"/>
    <p:sldLayoutId id="2147483664" r:id="rId6"/>
    <p:sldLayoutId id="214748369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20289-412E-44DA-9E35-57A02155E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A491D-9516-489A-BAAF-3B862A94B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ACB52-0092-441A-A41F-3745B255C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8253-0D79-414D-B729-4C678A936987}" type="datetimeFigureOut">
              <a:rPr lang="en-US" smtClean="0"/>
              <a:t>3/20/20</a:t>
            </a:fld>
            <a:endParaRPr lang="en-US"/>
          </a:p>
        </p:txBody>
      </p:sp>
      <p:sp>
        <p:nvSpPr>
          <p:cNvPr id="5" name="Footer Placeholder 4">
            <a:extLst>
              <a:ext uri="{FF2B5EF4-FFF2-40B4-BE49-F238E27FC236}">
                <a16:creationId xmlns:a16="http://schemas.microsoft.com/office/drawing/2014/main" id="{B0924E43-6929-4809-AF1F-727F3ECEF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EBFC8B-7A9D-4F5E-BCBB-7FE716917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9A479-EE1A-4112-A6C6-8082D1DD2D22}" type="slidenum">
              <a:rPr lang="en-US" smtClean="0"/>
              <a:t>‹#›</a:t>
            </a:fld>
            <a:endParaRPr lang="en-US"/>
          </a:p>
        </p:txBody>
      </p:sp>
    </p:spTree>
    <p:extLst>
      <p:ext uri="{BB962C8B-B14F-4D97-AF65-F5344CB8AC3E}">
        <p14:creationId xmlns:p14="http://schemas.microsoft.com/office/powerpoint/2010/main" val="3270006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183B0C-C9FE-6546-A685-A77782137730}"/>
              </a:ext>
            </a:extLst>
          </p:cNvPr>
          <p:cNvSpPr/>
          <p:nvPr userDrawn="1"/>
        </p:nvSpPr>
        <p:spPr>
          <a:xfrm>
            <a:off x="-127462" y="0"/>
            <a:ext cx="12319462" cy="7099069"/>
          </a:xfrm>
          <a:prstGeom prst="rect">
            <a:avLst/>
          </a:prstGeom>
          <a:solidFill>
            <a:srgbClr val="0D11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2168248"/>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680BC-2843-B046-A2CC-8B13C4B75E58}"/>
              </a:ext>
            </a:extLst>
          </p:cNvPr>
          <p:cNvSpPr/>
          <p:nvPr userDrawn="1"/>
        </p:nvSpPr>
        <p:spPr>
          <a:xfrm>
            <a:off x="-205740" y="-160020"/>
            <a:ext cx="12595860" cy="3177540"/>
          </a:xfrm>
          <a:prstGeom prst="rect">
            <a:avLst/>
          </a:prstGeom>
          <a:solidFill>
            <a:srgbClr val="0D11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177104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1DCE00-88D7-2B42-8535-B6C3364EB64D}"/>
              </a:ext>
            </a:extLst>
          </p:cNvPr>
          <p:cNvSpPr/>
          <p:nvPr userDrawn="1"/>
        </p:nvSpPr>
        <p:spPr>
          <a:xfrm>
            <a:off x="-216131" y="-299258"/>
            <a:ext cx="12602095" cy="7315200"/>
          </a:xfrm>
          <a:prstGeom prst="rect">
            <a:avLst/>
          </a:prstGeom>
          <a:solidFill>
            <a:srgbClr val="ECE8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327877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B4DE2B-32C2-6D4E-B317-36E796305CB2}"/>
              </a:ext>
            </a:extLst>
          </p:cNvPr>
          <p:cNvSpPr/>
          <p:nvPr userDrawn="1"/>
        </p:nvSpPr>
        <p:spPr>
          <a:xfrm>
            <a:off x="-216131" y="-299258"/>
            <a:ext cx="12602095" cy="7315200"/>
          </a:xfrm>
          <a:prstGeom prst="rect">
            <a:avLst/>
          </a:prstGeom>
          <a:solidFill>
            <a:srgbClr val="3CDD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89991"/>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BB9CFE-02E6-4106-A4AF-7BF4FB91BD49}"/>
              </a:ext>
            </a:extLst>
          </p:cNvPr>
          <p:cNvSpPr/>
          <p:nvPr userDrawn="1"/>
        </p:nvSpPr>
        <p:spPr>
          <a:xfrm flipV="1">
            <a:off x="-961611" y="1253764"/>
            <a:ext cx="768557" cy="756453"/>
          </a:xfrm>
          <a:prstGeom prst="rect">
            <a:avLst/>
          </a:prstGeom>
          <a:solidFill>
            <a:srgbClr val="FF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40EEDCD1-4043-41CB-963F-12886F7782B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1610" y="2420063"/>
            <a:ext cx="743776" cy="4279763"/>
          </a:xfrm>
          <a:prstGeom prst="rect">
            <a:avLst/>
          </a:prstGeom>
        </p:spPr>
      </p:pic>
      <p:pic>
        <p:nvPicPr>
          <p:cNvPr id="15" name="Picture 14">
            <a:extLst>
              <a:ext uri="{FF2B5EF4-FFF2-40B4-BE49-F238E27FC236}">
                <a16:creationId xmlns:a16="http://schemas.microsoft.com/office/drawing/2014/main" id="{1054F939-C0F1-41E5-B5EF-2F20C3F38CC8}"/>
              </a:ext>
            </a:extLst>
          </p:cNvPr>
          <p:cNvPicPr>
            <a:picLocks noChangeAspect="1"/>
          </p:cNvPicPr>
          <p:nvPr userDrawn="1"/>
        </p:nvPicPr>
        <p:blipFill>
          <a:blip r:embed="rId5"/>
          <a:stretch>
            <a:fillRect/>
          </a:stretch>
        </p:blipFill>
        <p:spPr>
          <a:xfrm>
            <a:off x="-2012731" y="213504"/>
            <a:ext cx="847725" cy="6562725"/>
          </a:xfrm>
          <a:prstGeom prst="rect">
            <a:avLst/>
          </a:prstGeom>
        </p:spPr>
      </p:pic>
    </p:spTree>
    <p:extLst>
      <p:ext uri="{BB962C8B-B14F-4D97-AF65-F5344CB8AC3E}">
        <p14:creationId xmlns:p14="http://schemas.microsoft.com/office/powerpoint/2010/main" val="369363818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9F5E2-05FD-4347-84FA-A7B11A79CC9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14010" y="1070458"/>
            <a:ext cx="743776" cy="4279763"/>
          </a:xfrm>
          <a:prstGeom prst="rect">
            <a:avLst/>
          </a:prstGeom>
        </p:spPr>
      </p:pic>
      <p:pic>
        <p:nvPicPr>
          <p:cNvPr id="4" name="Picture 3">
            <a:extLst>
              <a:ext uri="{FF2B5EF4-FFF2-40B4-BE49-F238E27FC236}">
                <a16:creationId xmlns:a16="http://schemas.microsoft.com/office/drawing/2014/main" id="{15FD7F93-75E5-4767-AF87-3F0625827E1C}"/>
              </a:ext>
            </a:extLst>
          </p:cNvPr>
          <p:cNvPicPr>
            <a:picLocks noChangeAspect="1"/>
          </p:cNvPicPr>
          <p:nvPr userDrawn="1"/>
        </p:nvPicPr>
        <p:blipFill>
          <a:blip r:embed="rId10"/>
          <a:stretch>
            <a:fillRect/>
          </a:stretch>
        </p:blipFill>
        <p:spPr>
          <a:xfrm>
            <a:off x="-2165131" y="61104"/>
            <a:ext cx="847725" cy="6562725"/>
          </a:xfrm>
          <a:prstGeom prst="rect">
            <a:avLst/>
          </a:prstGeom>
        </p:spPr>
      </p:pic>
      <p:sp>
        <p:nvSpPr>
          <p:cNvPr id="7" name="Rectangle 6">
            <a:extLst>
              <a:ext uri="{FF2B5EF4-FFF2-40B4-BE49-F238E27FC236}">
                <a16:creationId xmlns:a16="http://schemas.microsoft.com/office/drawing/2014/main" id="{CD4EA5F9-F5C4-4AA3-91A5-AEBC2FAAF808}"/>
              </a:ext>
            </a:extLst>
          </p:cNvPr>
          <p:cNvSpPr/>
          <p:nvPr userDrawn="1"/>
        </p:nvSpPr>
        <p:spPr>
          <a:xfrm flipV="1">
            <a:off x="-1126401" y="61104"/>
            <a:ext cx="768557" cy="756453"/>
          </a:xfrm>
          <a:prstGeom prst="rect">
            <a:avLst/>
          </a:prstGeom>
          <a:solidFill>
            <a:srgbClr val="FF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2549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43.sv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surveymonkey.com/r/8BKC5KZ" TargetMode="External"/><Relationship Id="rId7" Type="http://schemas.openxmlformats.org/officeDocument/2006/relationships/image" Target="../media/image47.svg"/><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3">
            <a:extLst>
              <a:ext uri="{FF2B5EF4-FFF2-40B4-BE49-F238E27FC236}">
                <a16:creationId xmlns:a16="http://schemas.microsoft.com/office/drawing/2014/main" id="{8620DED3-5F9C-4943-B22A-AE31EFEBEEB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62" y="5014"/>
            <a:ext cx="12192000" cy="6863560"/>
          </a:xfrm>
          <a:prstGeom prst="rect">
            <a:avLst/>
          </a:prstGeom>
        </p:spPr>
      </p:pic>
      <p:sp>
        <p:nvSpPr>
          <p:cNvPr id="9" name="Title 2">
            <a:extLst>
              <a:ext uri="{FF2B5EF4-FFF2-40B4-BE49-F238E27FC236}">
                <a16:creationId xmlns:a16="http://schemas.microsoft.com/office/drawing/2014/main" id="{18F73043-1921-46BE-8009-3E1055708288}"/>
              </a:ext>
            </a:extLst>
          </p:cNvPr>
          <p:cNvSpPr txBox="1">
            <a:spLocks/>
          </p:cNvSpPr>
          <p:nvPr/>
        </p:nvSpPr>
        <p:spPr>
          <a:xfrm>
            <a:off x="8892657" y="-82766"/>
            <a:ext cx="3310587" cy="7017972"/>
          </a:xfrm>
          <a:custGeom>
            <a:avLst/>
            <a:gdLst>
              <a:gd name="connsiteX0" fmla="*/ 0 w 5438274"/>
              <a:gd name="connsiteY0" fmla="*/ 0 h 6845300"/>
              <a:gd name="connsiteX1" fmla="*/ 2719137 w 5438274"/>
              <a:gd name="connsiteY1" fmla="*/ 0 h 6845300"/>
              <a:gd name="connsiteX2" fmla="*/ 5438274 w 5438274"/>
              <a:gd name="connsiteY2" fmla="*/ 3422650 h 6845300"/>
              <a:gd name="connsiteX3" fmla="*/ 2719137 w 5438274"/>
              <a:gd name="connsiteY3" fmla="*/ 6845300 h 6845300"/>
              <a:gd name="connsiteX4" fmla="*/ 0 w 5438274"/>
              <a:gd name="connsiteY4" fmla="*/ 6845300 h 6845300"/>
              <a:gd name="connsiteX5" fmla="*/ 2719137 w 5438274"/>
              <a:gd name="connsiteY5" fmla="*/ 3422650 h 6845300"/>
              <a:gd name="connsiteX6" fmla="*/ 0 w 5438274"/>
              <a:gd name="connsiteY6" fmla="*/ 0 h 6845300"/>
              <a:gd name="connsiteX0" fmla="*/ 0 w 2731169"/>
              <a:gd name="connsiteY0" fmla="*/ 0 h 6845300"/>
              <a:gd name="connsiteX1" fmla="*/ 2719137 w 2731169"/>
              <a:gd name="connsiteY1" fmla="*/ 0 h 6845300"/>
              <a:gd name="connsiteX2" fmla="*/ 2731169 w 2731169"/>
              <a:gd name="connsiteY2" fmla="*/ 3482808 h 6845300"/>
              <a:gd name="connsiteX3" fmla="*/ 2719137 w 2731169"/>
              <a:gd name="connsiteY3" fmla="*/ 6845300 h 6845300"/>
              <a:gd name="connsiteX4" fmla="*/ 0 w 2731169"/>
              <a:gd name="connsiteY4" fmla="*/ 6845300 h 6845300"/>
              <a:gd name="connsiteX5" fmla="*/ 2719137 w 2731169"/>
              <a:gd name="connsiteY5" fmla="*/ 3422650 h 6845300"/>
              <a:gd name="connsiteX6" fmla="*/ 0 w 2731169"/>
              <a:gd name="connsiteY6"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169" h="6845300">
                <a:moveTo>
                  <a:pt x="0" y="0"/>
                </a:moveTo>
                <a:lnTo>
                  <a:pt x="2719137" y="0"/>
                </a:lnTo>
                <a:cubicBezTo>
                  <a:pt x="2723148" y="1160936"/>
                  <a:pt x="2727158" y="2321872"/>
                  <a:pt x="2731169" y="3482808"/>
                </a:cubicBezTo>
                <a:cubicBezTo>
                  <a:pt x="2727158" y="4603639"/>
                  <a:pt x="2723148" y="5724469"/>
                  <a:pt x="2719137" y="6845300"/>
                </a:cubicBezTo>
                <a:lnTo>
                  <a:pt x="0" y="6845300"/>
                </a:lnTo>
                <a:lnTo>
                  <a:pt x="2719137" y="3422650"/>
                </a:lnTo>
                <a:lnTo>
                  <a:pt x="0" y="0"/>
                </a:lnTo>
                <a:close/>
              </a:path>
            </a:pathLst>
          </a:custGeom>
          <a:solidFill>
            <a:schemeClr val="bg1">
              <a:alpha val="8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all" baseline="0">
                <a:solidFill>
                  <a:srgbClr val="B40101"/>
                </a:solidFill>
                <a:latin typeface="HelveticaNeueLT Std Med Cn" panose="020B0606030502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all" spc="0" normalizeH="0" baseline="0" noProof="0" dirty="0">
              <a:ln>
                <a:noFill/>
              </a:ln>
              <a:solidFill>
                <a:srgbClr val="B40101"/>
              </a:solidFill>
              <a:effectLst/>
              <a:uLnTx/>
              <a:uFillTx/>
              <a:latin typeface="HelveticaNeueLT Std Med Cn" panose="020B0606030502030204" pitchFamily="34" charset="0"/>
              <a:ea typeface="+mj-ea"/>
              <a:cs typeface="+mj-cs"/>
            </a:endParaRPr>
          </a:p>
        </p:txBody>
      </p:sp>
      <p:pic>
        <p:nvPicPr>
          <p:cNvPr id="10" name="Picture 9">
            <a:extLst>
              <a:ext uri="{FF2B5EF4-FFF2-40B4-BE49-F238E27FC236}">
                <a16:creationId xmlns:a16="http://schemas.microsoft.com/office/drawing/2014/main" id="{99CA29D4-8040-43E8-AA2F-A5CE662B01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8053" y="5693104"/>
            <a:ext cx="846793" cy="832625"/>
          </a:xfrm>
          <a:prstGeom prst="rect">
            <a:avLst/>
          </a:prstGeom>
        </p:spPr>
      </p:pic>
      <p:sp>
        <p:nvSpPr>
          <p:cNvPr id="11" name="Text Placeholder 4">
            <a:extLst>
              <a:ext uri="{FF2B5EF4-FFF2-40B4-BE49-F238E27FC236}">
                <a16:creationId xmlns:a16="http://schemas.microsoft.com/office/drawing/2014/main" id="{1DC6491D-A995-4A91-AA74-4781376B93CD}"/>
              </a:ext>
            </a:extLst>
          </p:cNvPr>
          <p:cNvSpPr txBox="1">
            <a:spLocks/>
          </p:cNvSpPr>
          <p:nvPr/>
        </p:nvSpPr>
        <p:spPr>
          <a:xfrm>
            <a:off x="7503836" y="6652631"/>
            <a:ext cx="4451684" cy="282575"/>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anose="05000000000000000000" pitchFamily="2" charset="2"/>
              <a:buNone/>
              <a:defRPr sz="2400" b="1" kern="1200" cap="all" baseline="0">
                <a:solidFill>
                  <a:srgbClr val="4D4D4D"/>
                </a:solidFill>
                <a:latin typeface="HelveticaNeueLT Std Med Cn" panose="020B06060305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B4010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B4010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B4010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HelveticaNeueLT Std" panose="020B0604020202020204" pitchFamily="34" charset="0"/>
              <a:buChar char="–"/>
              <a:defRPr sz="1800" kern="1200">
                <a:solidFill>
                  <a:srgbClr val="B4010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VERSION </a:t>
            </a:r>
            <a:r>
              <a:rPr lang="en-US" sz="800" b="0">
                <a:latin typeface="HelveticaNeueLT Std" panose="020B0604020202020204" pitchFamily="34" charset="0"/>
              </a:rPr>
              <a:t>5.2</a:t>
            </a:r>
            <a:endParaRPr kumimoji="0" lang="en-US" sz="800" b="0" i="0" u="none" strike="noStrike" kern="1200" cap="all" spc="0" normalizeH="0" baseline="0" noProof="0" dirty="0">
              <a:ln>
                <a:noFill/>
              </a:ln>
              <a:solidFill>
                <a:srgbClr val="4D4D4D"/>
              </a:solidFill>
              <a:effectLst/>
              <a:uLnTx/>
              <a:uFillTx/>
              <a:latin typeface="HelveticaNeueLT Std" panose="020B0604020202020204" pitchFamily="34" charset="0"/>
              <a:ea typeface="+mn-ea"/>
              <a:cs typeface="+mn-cs"/>
            </a:endParaRPr>
          </a:p>
        </p:txBody>
      </p:sp>
      <p:sp>
        <p:nvSpPr>
          <p:cNvPr id="12" name="Arrow: Pentagon 11">
            <a:extLst>
              <a:ext uri="{FF2B5EF4-FFF2-40B4-BE49-F238E27FC236}">
                <a16:creationId xmlns:a16="http://schemas.microsoft.com/office/drawing/2014/main" id="{881E935B-5FBE-4116-9210-B76B5E378D6A}"/>
              </a:ext>
            </a:extLst>
          </p:cNvPr>
          <p:cNvSpPr/>
          <p:nvPr/>
        </p:nvSpPr>
        <p:spPr>
          <a:xfrm>
            <a:off x="-152400" y="-108858"/>
            <a:ext cx="6101375" cy="7044063"/>
          </a:xfrm>
          <a:prstGeom prst="homePlate">
            <a:avLst/>
          </a:prstGeom>
          <a:solidFill>
            <a:schemeClr val="bg1">
              <a:alpha val="85000"/>
            </a:schemeClr>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all" spc="0" normalizeH="0" baseline="0" noProof="0" dirty="0">
              <a:ln>
                <a:noFill/>
              </a:ln>
              <a:solidFill>
                <a:srgbClr val="B40101"/>
              </a:solidFill>
              <a:effectLst/>
              <a:uLnTx/>
              <a:uFillTx/>
              <a:latin typeface="HelveticaNeueLT Std Med Cn" panose="020B0606030502030204" pitchFamily="34" charset="0"/>
              <a:ea typeface="+mn-ea"/>
              <a:cs typeface="+mn-cs"/>
            </a:endParaRPr>
          </a:p>
        </p:txBody>
      </p:sp>
      <p:pic>
        <p:nvPicPr>
          <p:cNvPr id="13" name="Picture 12">
            <a:extLst>
              <a:ext uri="{FF2B5EF4-FFF2-40B4-BE49-F238E27FC236}">
                <a16:creationId xmlns:a16="http://schemas.microsoft.com/office/drawing/2014/main" id="{FB435928-E2DD-4BDA-B418-AC89E506E1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5335" y="933502"/>
            <a:ext cx="4567403" cy="3792041"/>
          </a:xfrm>
          <a:prstGeom prst="rect">
            <a:avLst/>
          </a:prstGeom>
        </p:spPr>
      </p:pic>
      <p:sp>
        <p:nvSpPr>
          <p:cNvPr id="14" name="Text Placeholder 4">
            <a:extLst>
              <a:ext uri="{FF2B5EF4-FFF2-40B4-BE49-F238E27FC236}">
                <a16:creationId xmlns:a16="http://schemas.microsoft.com/office/drawing/2014/main" id="{398CDA8F-B4A3-4AE2-804A-CC42C5D8B8D9}"/>
              </a:ext>
            </a:extLst>
          </p:cNvPr>
          <p:cNvSpPr txBox="1">
            <a:spLocks/>
          </p:cNvSpPr>
          <p:nvPr/>
        </p:nvSpPr>
        <p:spPr>
          <a:xfrm>
            <a:off x="0" y="6657393"/>
            <a:ext cx="4451350" cy="28257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Keller Williams Realty, Inc. </a:t>
            </a:r>
          </a:p>
        </p:txBody>
      </p:sp>
      <p:sp>
        <p:nvSpPr>
          <p:cNvPr id="15" name="TextBox 14">
            <a:extLst>
              <a:ext uri="{FF2B5EF4-FFF2-40B4-BE49-F238E27FC236}">
                <a16:creationId xmlns:a16="http://schemas.microsoft.com/office/drawing/2014/main" id="{08974C2D-2A95-489C-974E-1EDA6384E96F}"/>
              </a:ext>
            </a:extLst>
          </p:cNvPr>
          <p:cNvSpPr txBox="1"/>
          <p:nvPr/>
        </p:nvSpPr>
        <p:spPr>
          <a:xfrm>
            <a:off x="432243" y="4204861"/>
            <a:ext cx="4019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HelveticaNeueLT Std Cn" panose="020B0506030502030204" pitchFamily="34" charset="0"/>
                <a:ea typeface="+mn-ea"/>
                <a:cs typeface="+mn-cs"/>
              </a:rPr>
              <a:t>Spark Session #6: Deliver Your Value Proposition</a:t>
            </a:r>
          </a:p>
        </p:txBody>
      </p:sp>
    </p:spTree>
    <p:extLst>
      <p:ext uri="{BB962C8B-B14F-4D97-AF65-F5344CB8AC3E}">
        <p14:creationId xmlns:p14="http://schemas.microsoft.com/office/powerpoint/2010/main" val="40551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E4F66-CA1B-A647-B0A0-ECF6B79EB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7068"/>
            <a:ext cx="12192000" cy="2370123"/>
          </a:xfrm>
          <a:prstGeom prst="rect">
            <a:avLst/>
          </a:prstGeom>
        </p:spPr>
      </p:pic>
      <p:grpSp>
        <p:nvGrpSpPr>
          <p:cNvPr id="20" name="Group 19">
            <a:extLst>
              <a:ext uri="{FF2B5EF4-FFF2-40B4-BE49-F238E27FC236}">
                <a16:creationId xmlns:a16="http://schemas.microsoft.com/office/drawing/2014/main" id="{C907DF8F-877E-4DE4-97B8-9BFDEE07779F}"/>
              </a:ext>
            </a:extLst>
          </p:cNvPr>
          <p:cNvGrpSpPr/>
          <p:nvPr/>
        </p:nvGrpSpPr>
        <p:grpSpPr>
          <a:xfrm>
            <a:off x="870251" y="3013935"/>
            <a:ext cx="10451495" cy="3017218"/>
            <a:chOff x="894276" y="3013935"/>
            <a:chExt cx="10451495" cy="3017218"/>
          </a:xfrm>
        </p:grpSpPr>
        <p:sp>
          <p:nvSpPr>
            <p:cNvPr id="22" name="Title 1">
              <a:extLst>
                <a:ext uri="{FF2B5EF4-FFF2-40B4-BE49-F238E27FC236}">
                  <a16:creationId xmlns:a16="http://schemas.microsoft.com/office/drawing/2014/main" id="{0CEC82CE-D4C0-4730-AA1F-888C42CE5653}"/>
                </a:ext>
              </a:extLst>
            </p:cNvPr>
            <p:cNvSpPr txBox="1">
              <a:spLocks/>
            </p:cNvSpPr>
            <p:nvPr/>
          </p:nvSpPr>
          <p:spPr>
            <a:xfrm>
              <a:off x="894276" y="5263628"/>
              <a:ext cx="2248346" cy="734994"/>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Define Your Value </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2" name="Title 1">
              <a:extLst>
                <a:ext uri="{FF2B5EF4-FFF2-40B4-BE49-F238E27FC236}">
                  <a16:creationId xmlns:a16="http://schemas.microsoft.com/office/drawing/2014/main" id="{16BCF109-28A4-478B-BF56-DF0D0D572F9C}"/>
                </a:ext>
              </a:extLst>
            </p:cNvPr>
            <p:cNvSpPr txBox="1">
              <a:spLocks/>
            </p:cNvSpPr>
            <p:nvPr/>
          </p:nvSpPr>
          <p:spPr>
            <a:xfrm>
              <a:off x="2847179" y="3220463"/>
              <a:ext cx="1828800" cy="881408"/>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Three Aspects of Service</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3" name="Title 1">
              <a:extLst>
                <a:ext uri="{FF2B5EF4-FFF2-40B4-BE49-F238E27FC236}">
                  <a16:creationId xmlns:a16="http://schemas.microsoft.com/office/drawing/2014/main" id="{590FC1AD-B3F3-418A-8F02-9BE741E811C3}"/>
                </a:ext>
              </a:extLst>
            </p:cNvPr>
            <p:cNvSpPr txBox="1">
              <a:spLocks/>
            </p:cNvSpPr>
            <p:nvPr/>
          </p:nvSpPr>
          <p:spPr>
            <a:xfrm>
              <a:off x="4514629" y="5116753"/>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b="1" dirty="0">
                  <a:solidFill>
                    <a:prstClr val="black">
                      <a:lumMod val="75000"/>
                      <a:lumOff val="25000"/>
                    </a:prstClr>
                  </a:solidFill>
                  <a:latin typeface="Arial" panose="020B0604020202020204" pitchFamily="34" charset="0"/>
                  <a:cs typeface="Arial" panose="020B0604020202020204" pitchFamily="34" charset="0"/>
                </a:rPr>
                <a:t>Know and State Your Value</a:t>
              </a:r>
            </a:p>
          </p:txBody>
        </p:sp>
        <p:sp>
          <p:nvSpPr>
            <p:cNvPr id="34" name="Title 1">
              <a:extLst>
                <a:ext uri="{FF2B5EF4-FFF2-40B4-BE49-F238E27FC236}">
                  <a16:creationId xmlns:a16="http://schemas.microsoft.com/office/drawing/2014/main" id="{E59C2A35-A40D-4D8F-8723-24E50D96ACAA}"/>
                </a:ext>
              </a:extLst>
            </p:cNvPr>
            <p:cNvSpPr txBox="1">
              <a:spLocks/>
            </p:cNvSpPr>
            <p:nvPr/>
          </p:nvSpPr>
          <p:spPr>
            <a:xfrm>
              <a:off x="9516971" y="3013935"/>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Build Daily Success</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Habits</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5" name="Title 1">
              <a:extLst>
                <a:ext uri="{FF2B5EF4-FFF2-40B4-BE49-F238E27FC236}">
                  <a16:creationId xmlns:a16="http://schemas.microsoft.com/office/drawing/2014/main" id="{E498293A-517F-4944-A92C-806E6AA04BA0}"/>
                </a:ext>
              </a:extLst>
            </p:cNvPr>
            <p:cNvSpPr txBox="1">
              <a:spLocks/>
            </p:cNvSpPr>
            <p:nvPr/>
          </p:nvSpPr>
          <p:spPr>
            <a:xfrm>
              <a:off x="7849525" y="5116753"/>
              <a:ext cx="1828800" cy="91440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Recap and </a:t>
              </a:r>
              <a:r>
                <a:rPr lang="en-US" sz="2000" dirty="0" err="1">
                  <a:solidFill>
                    <a:prstClr val="black">
                      <a:lumMod val="75000"/>
                      <a:lumOff val="25000"/>
                    </a:prstClr>
                  </a:solidFill>
                  <a:latin typeface="Arial" panose="020B0604020202020204" pitchFamily="34" charset="0"/>
                  <a:cs typeface="Arial" panose="020B0604020202020204" pitchFamily="34" charset="0"/>
                </a:rPr>
                <a:t>Aha’s</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6" name="Title 1">
              <a:extLst>
                <a:ext uri="{FF2B5EF4-FFF2-40B4-BE49-F238E27FC236}">
                  <a16:creationId xmlns:a16="http://schemas.microsoft.com/office/drawing/2014/main" id="{C4A78199-727B-4E07-92A3-684E7F31451D}"/>
                </a:ext>
              </a:extLst>
            </p:cNvPr>
            <p:cNvSpPr txBox="1">
              <a:spLocks/>
            </p:cNvSpPr>
            <p:nvPr/>
          </p:nvSpPr>
          <p:spPr>
            <a:xfrm>
              <a:off x="6222416" y="3487509"/>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Deliver Value</a:t>
              </a:r>
            </a:p>
          </p:txBody>
        </p:sp>
        <p:cxnSp>
          <p:nvCxnSpPr>
            <p:cNvPr id="37" name="Straight Connector 36">
              <a:extLst>
                <a:ext uri="{FF2B5EF4-FFF2-40B4-BE49-F238E27FC236}">
                  <a16:creationId xmlns:a16="http://schemas.microsoft.com/office/drawing/2014/main" id="{93556CEA-037E-4183-9823-B5C0B331EE7F}"/>
                </a:ext>
              </a:extLst>
            </p:cNvPr>
            <p:cNvCxnSpPr>
              <a:cxnSpLocks/>
            </p:cNvCxnSpPr>
            <p:nvPr/>
          </p:nvCxnSpPr>
          <p:spPr>
            <a:xfrm flipH="1">
              <a:off x="1443790" y="4506940"/>
              <a:ext cx="9507173" cy="8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AFDEE5-6C1D-4DF7-A7CE-2B683DFBF435}"/>
                </a:ext>
              </a:extLst>
            </p:cNvPr>
            <p:cNvCxnSpPr>
              <a:cxnSpLocks/>
            </p:cNvCxnSpPr>
            <p:nvPr/>
          </p:nvCxnSpPr>
          <p:spPr>
            <a:xfrm>
              <a:off x="2005263"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2A6785-B79B-440A-8728-68F5BD5B608A}"/>
                </a:ext>
              </a:extLst>
            </p:cNvPr>
            <p:cNvCxnSpPr>
              <a:cxnSpLocks/>
            </p:cNvCxnSpPr>
            <p:nvPr/>
          </p:nvCxnSpPr>
          <p:spPr>
            <a:xfrm>
              <a:off x="3761578"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056DDE-D5C4-4FEB-9EF6-FCF6C4A6E5CB}"/>
                </a:ext>
              </a:extLst>
            </p:cNvPr>
            <p:cNvCxnSpPr>
              <a:cxnSpLocks/>
            </p:cNvCxnSpPr>
            <p:nvPr/>
          </p:nvCxnSpPr>
          <p:spPr>
            <a:xfrm>
              <a:off x="5429029"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CA0C2C-205D-4813-8EEB-D418552FF03C}"/>
                </a:ext>
              </a:extLst>
            </p:cNvPr>
            <p:cNvCxnSpPr>
              <a:cxnSpLocks/>
            </p:cNvCxnSpPr>
            <p:nvPr/>
          </p:nvCxnSpPr>
          <p:spPr>
            <a:xfrm>
              <a:off x="7096477"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CF6AF3-9C6B-4615-9658-204FD0BA3CF2}"/>
                </a:ext>
              </a:extLst>
            </p:cNvPr>
            <p:cNvCxnSpPr>
              <a:cxnSpLocks/>
            </p:cNvCxnSpPr>
            <p:nvPr/>
          </p:nvCxnSpPr>
          <p:spPr>
            <a:xfrm>
              <a:off x="8763924" y="4498935"/>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70B489-4F4F-498D-AABF-C62C5E784747}"/>
                </a:ext>
              </a:extLst>
            </p:cNvPr>
            <p:cNvCxnSpPr>
              <a:cxnSpLocks/>
            </p:cNvCxnSpPr>
            <p:nvPr/>
          </p:nvCxnSpPr>
          <p:spPr>
            <a:xfrm>
              <a:off x="10431371" y="4057746"/>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4" name="Graphic 43" descr="Marker">
              <a:extLst>
                <a:ext uri="{FF2B5EF4-FFF2-40B4-BE49-F238E27FC236}">
                  <a16:creationId xmlns:a16="http://schemas.microsoft.com/office/drawing/2014/main" id="{548CEB48-74CA-4138-89C0-D34CE73157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1997" y="3973434"/>
              <a:ext cx="914400" cy="914400"/>
            </a:xfrm>
            <a:prstGeom prst="rect">
              <a:avLst/>
            </a:prstGeom>
          </p:spPr>
        </p:pic>
      </p:grpSp>
    </p:spTree>
    <p:extLst>
      <p:ext uri="{BB962C8B-B14F-4D97-AF65-F5344CB8AC3E}">
        <p14:creationId xmlns:p14="http://schemas.microsoft.com/office/powerpoint/2010/main" val="393489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715DF9-452B-F747-BDC1-91FD8F29D4F7}"/>
              </a:ext>
            </a:extLst>
          </p:cNvPr>
          <p:cNvSpPr>
            <a:spLocks noGrp="1"/>
          </p:cNvSpPr>
          <p:nvPr>
            <p:ph type="ctrTitle"/>
          </p:nvPr>
        </p:nvSpPr>
        <p:spPr>
          <a:xfrm>
            <a:off x="466165" y="2154383"/>
            <a:ext cx="4027757" cy="949642"/>
          </a:xfrm>
        </p:spPr>
        <p:txBody>
          <a:bodyPr>
            <a:normAutofit fontScale="90000"/>
          </a:bodyPr>
          <a:lstStyle/>
          <a:p>
            <a:pPr algn="r"/>
            <a:r>
              <a:rPr lang="en-US" sz="4800" b="1" dirty="0">
                <a:solidFill>
                  <a:schemeClr val="tx1">
                    <a:lumMod val="65000"/>
                    <a:lumOff val="35000"/>
                  </a:schemeClr>
                </a:solidFill>
                <a:latin typeface="Arial" panose="020B0604020202020204" pitchFamily="34" charset="0"/>
                <a:cs typeface="Arial" panose="020B0604020202020204" pitchFamily="34" charset="0"/>
              </a:rPr>
              <a:t>What Buyers Want</a:t>
            </a:r>
          </a:p>
        </p:txBody>
      </p:sp>
      <p:sp>
        <p:nvSpPr>
          <p:cNvPr id="5" name="Title 1">
            <a:extLst>
              <a:ext uri="{FF2B5EF4-FFF2-40B4-BE49-F238E27FC236}">
                <a16:creationId xmlns:a16="http://schemas.microsoft.com/office/drawing/2014/main" id="{47D14FC3-6C1A-7E4B-BEC3-E57852A7A1FD}"/>
              </a:ext>
            </a:extLst>
          </p:cNvPr>
          <p:cNvSpPr txBox="1">
            <a:spLocks/>
          </p:cNvSpPr>
          <p:nvPr/>
        </p:nvSpPr>
        <p:spPr>
          <a:xfrm>
            <a:off x="1866497" y="3624381"/>
            <a:ext cx="2556136" cy="78571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000" i="1" dirty="0">
                <a:solidFill>
                  <a:schemeClr val="tx1">
                    <a:lumMod val="65000"/>
                    <a:lumOff val="35000"/>
                  </a:schemeClr>
                </a:solidFill>
                <a:latin typeface="Arial" panose="020B0604020202020204" pitchFamily="34" charset="0"/>
                <a:cs typeface="Arial" panose="020B0604020202020204" pitchFamily="34" charset="0"/>
              </a:rPr>
              <a:t>2018 Profile of Home Buyers and Sellers, NAR</a:t>
            </a:r>
          </a:p>
        </p:txBody>
      </p:sp>
      <p:cxnSp>
        <p:nvCxnSpPr>
          <p:cNvPr id="6" name="Straight Connector 5">
            <a:extLst>
              <a:ext uri="{FF2B5EF4-FFF2-40B4-BE49-F238E27FC236}">
                <a16:creationId xmlns:a16="http://schemas.microsoft.com/office/drawing/2014/main" id="{8EE400F7-99CA-3E4A-95C3-A1D68A1F0ABC}"/>
              </a:ext>
            </a:extLst>
          </p:cNvPr>
          <p:cNvCxnSpPr>
            <a:cxnSpLocks/>
          </p:cNvCxnSpPr>
          <p:nvPr/>
        </p:nvCxnSpPr>
        <p:spPr>
          <a:xfrm>
            <a:off x="2937351" y="3422473"/>
            <a:ext cx="1359201" cy="0"/>
          </a:xfrm>
          <a:prstGeom prst="line">
            <a:avLst/>
          </a:prstGeom>
          <a:ln>
            <a:solidFill>
              <a:srgbClr val="B40100"/>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4D67E495-B870-B24C-A0E3-13E2A997EDDA}"/>
              </a:ext>
            </a:extLst>
          </p:cNvPr>
          <p:cNvGraphicFramePr/>
          <p:nvPr/>
        </p:nvGraphicFramePr>
        <p:xfrm>
          <a:off x="4689764" y="972528"/>
          <a:ext cx="7349836" cy="5519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9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715DF9-452B-F747-BDC1-91FD8F29D4F7}"/>
              </a:ext>
            </a:extLst>
          </p:cNvPr>
          <p:cNvSpPr>
            <a:spLocks noGrp="1"/>
          </p:cNvSpPr>
          <p:nvPr>
            <p:ph type="ctrTitle"/>
          </p:nvPr>
        </p:nvSpPr>
        <p:spPr>
          <a:xfrm>
            <a:off x="466165" y="2154383"/>
            <a:ext cx="4027757" cy="949642"/>
          </a:xfrm>
        </p:spPr>
        <p:txBody>
          <a:bodyPr>
            <a:normAutofit fontScale="90000"/>
          </a:bodyPr>
          <a:lstStyle/>
          <a:p>
            <a:pPr algn="r"/>
            <a:r>
              <a:rPr lang="en-US" sz="4800" b="1" dirty="0">
                <a:solidFill>
                  <a:schemeClr val="tx1">
                    <a:lumMod val="65000"/>
                    <a:lumOff val="35000"/>
                  </a:schemeClr>
                </a:solidFill>
                <a:latin typeface="Arial" panose="020B0604020202020204" pitchFamily="34" charset="0"/>
                <a:cs typeface="Arial" panose="020B0604020202020204" pitchFamily="34" charset="0"/>
              </a:rPr>
              <a:t>What Buyers Value</a:t>
            </a:r>
          </a:p>
        </p:txBody>
      </p:sp>
      <p:sp>
        <p:nvSpPr>
          <p:cNvPr id="5" name="Title 1">
            <a:extLst>
              <a:ext uri="{FF2B5EF4-FFF2-40B4-BE49-F238E27FC236}">
                <a16:creationId xmlns:a16="http://schemas.microsoft.com/office/drawing/2014/main" id="{47D14FC3-6C1A-7E4B-BEC3-E57852A7A1FD}"/>
              </a:ext>
            </a:extLst>
          </p:cNvPr>
          <p:cNvSpPr txBox="1">
            <a:spLocks/>
          </p:cNvSpPr>
          <p:nvPr/>
        </p:nvSpPr>
        <p:spPr>
          <a:xfrm>
            <a:off x="1866497" y="3624381"/>
            <a:ext cx="2556136" cy="78571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000" i="1" dirty="0">
                <a:solidFill>
                  <a:schemeClr val="tx1">
                    <a:lumMod val="65000"/>
                    <a:lumOff val="35000"/>
                  </a:schemeClr>
                </a:solidFill>
                <a:latin typeface="Arial" panose="020B0604020202020204" pitchFamily="34" charset="0"/>
                <a:cs typeface="Arial" panose="020B0604020202020204" pitchFamily="34" charset="0"/>
              </a:rPr>
              <a:t>2018 Profile of Home Buyers and Sellers, NAR</a:t>
            </a:r>
          </a:p>
        </p:txBody>
      </p:sp>
      <p:cxnSp>
        <p:nvCxnSpPr>
          <p:cNvPr id="6" name="Straight Connector 5">
            <a:extLst>
              <a:ext uri="{FF2B5EF4-FFF2-40B4-BE49-F238E27FC236}">
                <a16:creationId xmlns:a16="http://schemas.microsoft.com/office/drawing/2014/main" id="{8EE400F7-99CA-3E4A-95C3-A1D68A1F0ABC}"/>
              </a:ext>
            </a:extLst>
          </p:cNvPr>
          <p:cNvCxnSpPr>
            <a:cxnSpLocks/>
          </p:cNvCxnSpPr>
          <p:nvPr/>
        </p:nvCxnSpPr>
        <p:spPr>
          <a:xfrm>
            <a:off x="2937351" y="3422473"/>
            <a:ext cx="1359201" cy="0"/>
          </a:xfrm>
          <a:prstGeom prst="line">
            <a:avLst/>
          </a:prstGeom>
          <a:ln>
            <a:solidFill>
              <a:srgbClr val="B40100"/>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4D67E495-B870-B24C-A0E3-13E2A997EDDA}"/>
              </a:ext>
            </a:extLst>
          </p:cNvPr>
          <p:cNvGraphicFramePr/>
          <p:nvPr/>
        </p:nvGraphicFramePr>
        <p:xfrm>
          <a:off x="4689764" y="972527"/>
          <a:ext cx="7349836" cy="5550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80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715DF9-452B-F747-BDC1-91FD8F29D4F7}"/>
              </a:ext>
            </a:extLst>
          </p:cNvPr>
          <p:cNvSpPr>
            <a:spLocks noGrp="1"/>
          </p:cNvSpPr>
          <p:nvPr>
            <p:ph type="ctrTitle"/>
          </p:nvPr>
        </p:nvSpPr>
        <p:spPr>
          <a:xfrm>
            <a:off x="537882" y="2154383"/>
            <a:ext cx="3956040" cy="949642"/>
          </a:xfrm>
        </p:spPr>
        <p:txBody>
          <a:bodyPr>
            <a:normAutofit fontScale="90000"/>
          </a:bodyPr>
          <a:lstStyle/>
          <a:p>
            <a:pPr algn="r"/>
            <a:r>
              <a:rPr lang="en-US" sz="4800" b="1" dirty="0">
                <a:solidFill>
                  <a:schemeClr val="tx1">
                    <a:lumMod val="65000"/>
                    <a:lumOff val="35000"/>
                  </a:schemeClr>
                </a:solidFill>
                <a:latin typeface="Arial" panose="020B0604020202020204" pitchFamily="34" charset="0"/>
                <a:cs typeface="Arial" panose="020B0604020202020204" pitchFamily="34" charset="0"/>
              </a:rPr>
              <a:t>What Sellers Want</a:t>
            </a:r>
          </a:p>
        </p:txBody>
      </p:sp>
      <p:sp>
        <p:nvSpPr>
          <p:cNvPr id="5" name="Title 1">
            <a:extLst>
              <a:ext uri="{FF2B5EF4-FFF2-40B4-BE49-F238E27FC236}">
                <a16:creationId xmlns:a16="http://schemas.microsoft.com/office/drawing/2014/main" id="{47D14FC3-6C1A-7E4B-BEC3-E57852A7A1FD}"/>
              </a:ext>
            </a:extLst>
          </p:cNvPr>
          <p:cNvSpPr txBox="1">
            <a:spLocks/>
          </p:cNvSpPr>
          <p:nvPr/>
        </p:nvSpPr>
        <p:spPr>
          <a:xfrm>
            <a:off x="1866497" y="3624381"/>
            <a:ext cx="2556136" cy="78571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i="1" dirty="0">
                <a:solidFill>
                  <a:schemeClr val="tx1">
                    <a:lumMod val="65000"/>
                    <a:lumOff val="35000"/>
                  </a:schemeClr>
                </a:solidFill>
                <a:latin typeface="Arial" panose="020B0604020202020204" pitchFamily="34" charset="0"/>
                <a:cs typeface="Arial" panose="020B0604020202020204" pitchFamily="34" charset="0"/>
              </a:rPr>
              <a:t>2018 Profile of Home Buyers and Sellers, NAR</a:t>
            </a:r>
          </a:p>
        </p:txBody>
      </p:sp>
      <p:cxnSp>
        <p:nvCxnSpPr>
          <p:cNvPr id="6" name="Straight Connector 5">
            <a:extLst>
              <a:ext uri="{FF2B5EF4-FFF2-40B4-BE49-F238E27FC236}">
                <a16:creationId xmlns:a16="http://schemas.microsoft.com/office/drawing/2014/main" id="{8EE400F7-99CA-3E4A-95C3-A1D68A1F0ABC}"/>
              </a:ext>
            </a:extLst>
          </p:cNvPr>
          <p:cNvCxnSpPr>
            <a:cxnSpLocks/>
          </p:cNvCxnSpPr>
          <p:nvPr/>
        </p:nvCxnSpPr>
        <p:spPr>
          <a:xfrm>
            <a:off x="2937351" y="3422473"/>
            <a:ext cx="1359201" cy="0"/>
          </a:xfrm>
          <a:prstGeom prst="line">
            <a:avLst/>
          </a:prstGeom>
          <a:ln>
            <a:solidFill>
              <a:srgbClr val="B40100"/>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4D67E495-B870-B24C-A0E3-13E2A997EDDA}"/>
              </a:ext>
            </a:extLst>
          </p:cNvPr>
          <p:cNvGraphicFramePr/>
          <p:nvPr/>
        </p:nvGraphicFramePr>
        <p:xfrm>
          <a:off x="4689764" y="533407"/>
          <a:ext cx="7349836" cy="6035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8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715DF9-452B-F747-BDC1-91FD8F29D4F7}"/>
              </a:ext>
            </a:extLst>
          </p:cNvPr>
          <p:cNvSpPr>
            <a:spLocks noGrp="1"/>
          </p:cNvSpPr>
          <p:nvPr>
            <p:ph type="ctrTitle"/>
          </p:nvPr>
        </p:nvSpPr>
        <p:spPr>
          <a:xfrm>
            <a:off x="466165" y="2154383"/>
            <a:ext cx="4027757" cy="949642"/>
          </a:xfrm>
        </p:spPr>
        <p:txBody>
          <a:bodyPr>
            <a:normAutofit fontScale="90000"/>
          </a:bodyPr>
          <a:lstStyle/>
          <a:p>
            <a:pPr algn="r"/>
            <a:r>
              <a:rPr lang="en-US" sz="4800" b="1" dirty="0">
                <a:solidFill>
                  <a:schemeClr val="tx1">
                    <a:lumMod val="65000"/>
                    <a:lumOff val="35000"/>
                  </a:schemeClr>
                </a:solidFill>
                <a:latin typeface="Arial" panose="020B0604020202020204" pitchFamily="34" charset="0"/>
                <a:cs typeface="Arial" panose="020B0604020202020204" pitchFamily="34" charset="0"/>
              </a:rPr>
              <a:t>What Sellers Value</a:t>
            </a:r>
          </a:p>
        </p:txBody>
      </p:sp>
      <p:sp>
        <p:nvSpPr>
          <p:cNvPr id="5" name="Title 1">
            <a:extLst>
              <a:ext uri="{FF2B5EF4-FFF2-40B4-BE49-F238E27FC236}">
                <a16:creationId xmlns:a16="http://schemas.microsoft.com/office/drawing/2014/main" id="{47D14FC3-6C1A-7E4B-BEC3-E57852A7A1FD}"/>
              </a:ext>
            </a:extLst>
          </p:cNvPr>
          <p:cNvSpPr txBox="1">
            <a:spLocks/>
          </p:cNvSpPr>
          <p:nvPr/>
        </p:nvSpPr>
        <p:spPr>
          <a:xfrm>
            <a:off x="1866497" y="3624381"/>
            <a:ext cx="2556136" cy="78571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i="1" dirty="0">
                <a:solidFill>
                  <a:schemeClr val="tx1">
                    <a:lumMod val="65000"/>
                    <a:lumOff val="35000"/>
                  </a:schemeClr>
                </a:solidFill>
                <a:latin typeface="Arial" panose="020B0604020202020204" pitchFamily="34" charset="0"/>
                <a:cs typeface="Arial" panose="020B0604020202020204" pitchFamily="34" charset="0"/>
              </a:rPr>
              <a:t>2018 Profile of Home Buyers and Sellers, NAR</a:t>
            </a:r>
          </a:p>
        </p:txBody>
      </p:sp>
      <p:cxnSp>
        <p:nvCxnSpPr>
          <p:cNvPr id="6" name="Straight Connector 5">
            <a:extLst>
              <a:ext uri="{FF2B5EF4-FFF2-40B4-BE49-F238E27FC236}">
                <a16:creationId xmlns:a16="http://schemas.microsoft.com/office/drawing/2014/main" id="{8EE400F7-99CA-3E4A-95C3-A1D68A1F0ABC}"/>
              </a:ext>
            </a:extLst>
          </p:cNvPr>
          <p:cNvCxnSpPr>
            <a:cxnSpLocks/>
          </p:cNvCxnSpPr>
          <p:nvPr/>
        </p:nvCxnSpPr>
        <p:spPr>
          <a:xfrm>
            <a:off x="2937351" y="3422473"/>
            <a:ext cx="1359201" cy="0"/>
          </a:xfrm>
          <a:prstGeom prst="line">
            <a:avLst/>
          </a:prstGeom>
          <a:ln>
            <a:solidFill>
              <a:srgbClr val="B40100"/>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4D67E495-B870-B24C-A0E3-13E2A997EDDA}"/>
              </a:ext>
            </a:extLst>
          </p:cNvPr>
          <p:cNvGraphicFramePr/>
          <p:nvPr/>
        </p:nvGraphicFramePr>
        <p:xfrm>
          <a:off x="4689764" y="350524"/>
          <a:ext cx="7349836" cy="6172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74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546E74-2C8C-9C42-9F0E-8CFE2CB8F08E}"/>
              </a:ext>
            </a:extLst>
          </p:cNvPr>
          <p:cNvSpPr>
            <a:spLocks noGrp="1"/>
          </p:cNvSpPr>
          <p:nvPr>
            <p:ph type="ctrTitle"/>
          </p:nvPr>
        </p:nvSpPr>
        <p:spPr>
          <a:xfrm>
            <a:off x="820653" y="3246428"/>
            <a:ext cx="5296577" cy="949642"/>
          </a:xfrm>
        </p:spPr>
        <p:txBody>
          <a:bodyPr>
            <a:normAutofit fontScale="90000"/>
          </a:bodyPr>
          <a:lstStyle/>
          <a:p>
            <a:r>
              <a:rPr lang="en-US" sz="4800" b="1" dirty="0">
                <a:solidFill>
                  <a:schemeClr val="tx1">
                    <a:lumMod val="65000"/>
                    <a:lumOff val="35000"/>
                  </a:schemeClr>
                </a:solidFill>
                <a:latin typeface="Arial" panose="020B0604020202020204" pitchFamily="34" charset="0"/>
                <a:cs typeface="Arial" panose="020B0604020202020204" pitchFamily="34" charset="0"/>
              </a:rPr>
              <a:t>Who are your competitors?</a:t>
            </a:r>
          </a:p>
        </p:txBody>
      </p:sp>
      <p:pic>
        <p:nvPicPr>
          <p:cNvPr id="3" name="Picture 2" descr="A person standing in front of a house&#10;&#10;Description automatically generated">
            <a:extLst>
              <a:ext uri="{FF2B5EF4-FFF2-40B4-BE49-F238E27FC236}">
                <a16:creationId xmlns:a16="http://schemas.microsoft.com/office/drawing/2014/main" id="{C9696A3B-F5DE-412A-93F2-89F01C7FD2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3720" y="0"/>
            <a:ext cx="8382000" cy="6858000"/>
          </a:xfrm>
          <a:prstGeom prst="rect">
            <a:avLst/>
          </a:prstGeom>
        </p:spPr>
      </p:pic>
    </p:spTree>
    <p:extLst>
      <p:ext uri="{BB962C8B-B14F-4D97-AF65-F5344CB8AC3E}">
        <p14:creationId xmlns:p14="http://schemas.microsoft.com/office/powerpoint/2010/main" val="354429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DED969-E15E-DD45-B6D4-8F87B55EAE6D}"/>
              </a:ext>
            </a:extLst>
          </p:cNvPr>
          <p:cNvSpPr/>
          <p:nvPr/>
        </p:nvSpPr>
        <p:spPr>
          <a:xfrm>
            <a:off x="9053093" y="0"/>
            <a:ext cx="313890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9A82DE-FB71-1346-B06E-2EDA825834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0101" y="1876030"/>
            <a:ext cx="7750193" cy="4256735"/>
          </a:xfrm>
          <a:prstGeom prst="rect">
            <a:avLst/>
          </a:prstGeom>
        </p:spPr>
      </p:pic>
      <p:pic>
        <p:nvPicPr>
          <p:cNvPr id="5" name="Picture 4">
            <a:extLst>
              <a:ext uri="{FF2B5EF4-FFF2-40B4-BE49-F238E27FC236}">
                <a16:creationId xmlns:a16="http://schemas.microsoft.com/office/drawing/2014/main" id="{7B441BB5-5755-1E41-B54C-6A851AD925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723" y="2053195"/>
            <a:ext cx="2024832" cy="3902404"/>
          </a:xfrm>
          <a:prstGeom prst="rect">
            <a:avLst/>
          </a:prstGeom>
        </p:spPr>
      </p:pic>
      <p:sp>
        <p:nvSpPr>
          <p:cNvPr id="6" name="Title 1">
            <a:extLst>
              <a:ext uri="{FF2B5EF4-FFF2-40B4-BE49-F238E27FC236}">
                <a16:creationId xmlns:a16="http://schemas.microsoft.com/office/drawing/2014/main" id="{8B6F4323-E9A9-2246-8477-4A3C02159881}"/>
              </a:ext>
            </a:extLst>
          </p:cNvPr>
          <p:cNvSpPr>
            <a:spLocks noGrp="1"/>
          </p:cNvSpPr>
          <p:nvPr>
            <p:ph type="ctrTitle"/>
          </p:nvPr>
        </p:nvSpPr>
        <p:spPr>
          <a:xfrm>
            <a:off x="441849" y="556860"/>
            <a:ext cx="3723587" cy="688355"/>
          </a:xfrm>
        </p:spPr>
        <p:txBody>
          <a:bodyPr>
            <a:normAutofit fontScale="90000"/>
          </a:bodyPr>
          <a:lstStyle/>
          <a:p>
            <a:pPr algn="l"/>
            <a:r>
              <a:rPr lang="en-US" sz="4000" b="1" dirty="0">
                <a:solidFill>
                  <a:schemeClr val="tx1">
                    <a:lumMod val="65000"/>
                    <a:lumOff val="35000"/>
                  </a:schemeClr>
                </a:solidFill>
                <a:latin typeface="Arial" panose="020B0604020202020204" pitchFamily="34" charset="0"/>
                <a:cs typeface="Arial" panose="020B0604020202020204" pitchFamily="34" charset="0"/>
              </a:rPr>
              <a:t>Your Technology</a:t>
            </a:r>
          </a:p>
        </p:txBody>
      </p:sp>
      <p:pic>
        <p:nvPicPr>
          <p:cNvPr id="2" name="Picture 1">
            <a:extLst>
              <a:ext uri="{FF2B5EF4-FFF2-40B4-BE49-F238E27FC236}">
                <a16:creationId xmlns:a16="http://schemas.microsoft.com/office/drawing/2014/main" id="{4029208B-D73B-43F5-AA14-CDA263BA7075}"/>
              </a:ext>
            </a:extLst>
          </p:cNvPr>
          <p:cNvPicPr>
            <a:picLocks noChangeAspect="1"/>
          </p:cNvPicPr>
          <p:nvPr/>
        </p:nvPicPr>
        <p:blipFill>
          <a:blip r:embed="rId5"/>
          <a:stretch>
            <a:fillRect/>
          </a:stretch>
        </p:blipFill>
        <p:spPr>
          <a:xfrm>
            <a:off x="736979" y="2321037"/>
            <a:ext cx="1815152" cy="3247250"/>
          </a:xfrm>
          <a:prstGeom prst="rect">
            <a:avLst/>
          </a:prstGeom>
        </p:spPr>
      </p:pic>
      <p:pic>
        <p:nvPicPr>
          <p:cNvPr id="10" name="Picture 9">
            <a:extLst>
              <a:ext uri="{FF2B5EF4-FFF2-40B4-BE49-F238E27FC236}">
                <a16:creationId xmlns:a16="http://schemas.microsoft.com/office/drawing/2014/main" id="{994E852B-2E35-4B3E-ADE6-97D7E8C890DB}"/>
              </a:ext>
            </a:extLst>
          </p:cNvPr>
          <p:cNvPicPr>
            <a:picLocks noChangeAspect="1"/>
          </p:cNvPicPr>
          <p:nvPr/>
        </p:nvPicPr>
        <p:blipFill>
          <a:blip r:embed="rId6"/>
          <a:stretch>
            <a:fillRect/>
          </a:stretch>
        </p:blipFill>
        <p:spPr>
          <a:xfrm>
            <a:off x="3853283" y="2053194"/>
            <a:ext cx="6119392" cy="3699905"/>
          </a:xfrm>
          <a:prstGeom prst="rect">
            <a:avLst/>
          </a:prstGeom>
        </p:spPr>
      </p:pic>
    </p:spTree>
    <p:extLst>
      <p:ext uri="{BB962C8B-B14F-4D97-AF65-F5344CB8AC3E}">
        <p14:creationId xmlns:p14="http://schemas.microsoft.com/office/powerpoint/2010/main" val="39604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wo people standing in a room&#10;&#10;Description automatically generated">
            <a:extLst>
              <a:ext uri="{FF2B5EF4-FFF2-40B4-BE49-F238E27FC236}">
                <a16:creationId xmlns:a16="http://schemas.microsoft.com/office/drawing/2014/main" id="{7C49E7BC-84A9-485F-A6DE-A810322D5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5202" y="1734206"/>
            <a:ext cx="7081953" cy="4721302"/>
          </a:xfrm>
          <a:prstGeom prst="rect">
            <a:avLst/>
          </a:prstGeom>
        </p:spPr>
      </p:pic>
      <p:pic>
        <p:nvPicPr>
          <p:cNvPr id="10" name="Picture 9" descr="A group of people standing in a room&#10;&#10;Description automatically generated">
            <a:extLst>
              <a:ext uri="{FF2B5EF4-FFF2-40B4-BE49-F238E27FC236}">
                <a16:creationId xmlns:a16="http://schemas.microsoft.com/office/drawing/2014/main" id="{9EB6BAE9-E2A1-4E40-B63F-70187AF0FF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3411" y="1742560"/>
            <a:ext cx="6789863" cy="4721302"/>
          </a:xfrm>
          <a:prstGeom prst="rect">
            <a:avLst/>
          </a:prstGeom>
        </p:spPr>
      </p:pic>
      <p:sp>
        <p:nvSpPr>
          <p:cNvPr id="6" name="Title 1">
            <a:extLst>
              <a:ext uri="{FF2B5EF4-FFF2-40B4-BE49-F238E27FC236}">
                <a16:creationId xmlns:a16="http://schemas.microsoft.com/office/drawing/2014/main" id="{532BC1FE-F272-AF49-9F0B-49E53BDED984}"/>
              </a:ext>
            </a:extLst>
          </p:cNvPr>
          <p:cNvSpPr>
            <a:spLocks noGrp="1"/>
          </p:cNvSpPr>
          <p:nvPr>
            <p:ph type="ctrTitle"/>
          </p:nvPr>
        </p:nvSpPr>
        <p:spPr>
          <a:xfrm>
            <a:off x="0" y="262705"/>
            <a:ext cx="12192000" cy="949642"/>
          </a:xfrm>
        </p:spPr>
        <p:txBody>
          <a:bodyPr/>
          <a:lstStyle/>
          <a:p>
            <a:r>
              <a:rPr lang="en-US" sz="4400" b="1" dirty="0">
                <a:solidFill>
                  <a:schemeClr val="tx1">
                    <a:lumMod val="75000"/>
                    <a:lumOff val="25000"/>
                  </a:schemeClr>
                </a:solidFill>
                <a:latin typeface="Arial" panose="020B0604020202020204" pitchFamily="34" charset="0"/>
                <a:cs typeface="Arial" panose="020B0604020202020204" pitchFamily="34" charset="0"/>
              </a:rPr>
              <a:t>Activity</a:t>
            </a:r>
          </a:p>
        </p:txBody>
      </p:sp>
      <p:sp>
        <p:nvSpPr>
          <p:cNvPr id="12" name="Title 1">
            <a:extLst>
              <a:ext uri="{FF2B5EF4-FFF2-40B4-BE49-F238E27FC236}">
                <a16:creationId xmlns:a16="http://schemas.microsoft.com/office/drawing/2014/main" id="{B28E7257-C7DC-C04F-8E78-5B00A282A3E5}"/>
              </a:ext>
            </a:extLst>
          </p:cNvPr>
          <p:cNvSpPr txBox="1">
            <a:spLocks/>
          </p:cNvSpPr>
          <p:nvPr/>
        </p:nvSpPr>
        <p:spPr>
          <a:xfrm>
            <a:off x="0" y="1244805"/>
            <a:ext cx="12192000" cy="2609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tx1">
                    <a:lumMod val="75000"/>
                    <a:lumOff val="25000"/>
                  </a:schemeClr>
                </a:solidFill>
                <a:latin typeface="Arial" panose="020B0604020202020204" pitchFamily="34" charset="0"/>
                <a:cs typeface="Arial" panose="020B0604020202020204" pitchFamily="34" charset="0"/>
              </a:rPr>
              <a:t>Create Your Value Proposition</a:t>
            </a:r>
          </a:p>
        </p:txBody>
      </p:sp>
      <p:pic>
        <p:nvPicPr>
          <p:cNvPr id="5" name="Picture 4" descr="A person standing in front of a building&#10;&#10;Description automatically generated">
            <a:extLst>
              <a:ext uri="{FF2B5EF4-FFF2-40B4-BE49-F238E27FC236}">
                <a16:creationId xmlns:a16="http://schemas.microsoft.com/office/drawing/2014/main" id="{017ED040-0BD3-43F9-812D-F7AFC5B4F7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7593" y="1734206"/>
            <a:ext cx="7095888" cy="4729656"/>
          </a:xfrm>
          <a:prstGeom prst="rect">
            <a:avLst/>
          </a:prstGeom>
        </p:spPr>
      </p:pic>
    </p:spTree>
    <p:extLst>
      <p:ext uri="{BB962C8B-B14F-4D97-AF65-F5344CB8AC3E}">
        <p14:creationId xmlns:p14="http://schemas.microsoft.com/office/powerpoint/2010/main" val="151912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E4F66-CA1B-A647-B0A0-ECF6B79EB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7068"/>
            <a:ext cx="12192000" cy="2370123"/>
          </a:xfrm>
          <a:prstGeom prst="rect">
            <a:avLst/>
          </a:prstGeom>
        </p:spPr>
      </p:pic>
      <p:grpSp>
        <p:nvGrpSpPr>
          <p:cNvPr id="20" name="Group 19">
            <a:extLst>
              <a:ext uri="{FF2B5EF4-FFF2-40B4-BE49-F238E27FC236}">
                <a16:creationId xmlns:a16="http://schemas.microsoft.com/office/drawing/2014/main" id="{8AC90365-49B6-40A9-ACC1-C896E9834AAC}"/>
              </a:ext>
            </a:extLst>
          </p:cNvPr>
          <p:cNvGrpSpPr/>
          <p:nvPr/>
        </p:nvGrpSpPr>
        <p:grpSpPr>
          <a:xfrm>
            <a:off x="870251" y="3013935"/>
            <a:ext cx="10451495" cy="3017218"/>
            <a:chOff x="894276" y="3013935"/>
            <a:chExt cx="10451495" cy="3017218"/>
          </a:xfrm>
        </p:grpSpPr>
        <p:sp>
          <p:nvSpPr>
            <p:cNvPr id="22" name="Title 1">
              <a:extLst>
                <a:ext uri="{FF2B5EF4-FFF2-40B4-BE49-F238E27FC236}">
                  <a16:creationId xmlns:a16="http://schemas.microsoft.com/office/drawing/2014/main" id="{310074AF-33FC-4CD1-B3CA-19188FA4ECCB}"/>
                </a:ext>
              </a:extLst>
            </p:cNvPr>
            <p:cNvSpPr txBox="1">
              <a:spLocks/>
            </p:cNvSpPr>
            <p:nvPr/>
          </p:nvSpPr>
          <p:spPr>
            <a:xfrm>
              <a:off x="894276" y="5263628"/>
              <a:ext cx="2248346" cy="734994"/>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Define Your Value </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2" name="Title 1">
              <a:extLst>
                <a:ext uri="{FF2B5EF4-FFF2-40B4-BE49-F238E27FC236}">
                  <a16:creationId xmlns:a16="http://schemas.microsoft.com/office/drawing/2014/main" id="{A1FA27ED-538A-4DC0-9F12-61AB8775C4BB}"/>
                </a:ext>
              </a:extLst>
            </p:cNvPr>
            <p:cNvSpPr txBox="1">
              <a:spLocks/>
            </p:cNvSpPr>
            <p:nvPr/>
          </p:nvSpPr>
          <p:spPr>
            <a:xfrm>
              <a:off x="2847179" y="3220463"/>
              <a:ext cx="1828800" cy="881408"/>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Three Aspects of Service</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3" name="Title 1">
              <a:extLst>
                <a:ext uri="{FF2B5EF4-FFF2-40B4-BE49-F238E27FC236}">
                  <a16:creationId xmlns:a16="http://schemas.microsoft.com/office/drawing/2014/main" id="{3651190F-BA98-41BD-BA9C-35D2B8C1467E}"/>
                </a:ext>
              </a:extLst>
            </p:cNvPr>
            <p:cNvSpPr txBox="1">
              <a:spLocks/>
            </p:cNvSpPr>
            <p:nvPr/>
          </p:nvSpPr>
          <p:spPr>
            <a:xfrm>
              <a:off x="4514629" y="5116753"/>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Know and State Your Value</a:t>
              </a:r>
            </a:p>
          </p:txBody>
        </p:sp>
        <p:sp>
          <p:nvSpPr>
            <p:cNvPr id="34" name="Title 1">
              <a:extLst>
                <a:ext uri="{FF2B5EF4-FFF2-40B4-BE49-F238E27FC236}">
                  <a16:creationId xmlns:a16="http://schemas.microsoft.com/office/drawing/2014/main" id="{145C3B59-7470-48C0-939B-46254BF001F3}"/>
                </a:ext>
              </a:extLst>
            </p:cNvPr>
            <p:cNvSpPr txBox="1">
              <a:spLocks/>
            </p:cNvSpPr>
            <p:nvPr/>
          </p:nvSpPr>
          <p:spPr>
            <a:xfrm>
              <a:off x="9516971" y="3013935"/>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Build Daily Success</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Habits</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5" name="Title 1">
              <a:extLst>
                <a:ext uri="{FF2B5EF4-FFF2-40B4-BE49-F238E27FC236}">
                  <a16:creationId xmlns:a16="http://schemas.microsoft.com/office/drawing/2014/main" id="{8DCCF0DE-8E4C-4533-A697-566D909D15FF}"/>
                </a:ext>
              </a:extLst>
            </p:cNvPr>
            <p:cNvSpPr txBox="1">
              <a:spLocks/>
            </p:cNvSpPr>
            <p:nvPr/>
          </p:nvSpPr>
          <p:spPr>
            <a:xfrm>
              <a:off x="7849525" y="5116753"/>
              <a:ext cx="1828800" cy="91440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Recap and </a:t>
              </a:r>
              <a:r>
                <a:rPr lang="en-US" sz="2000" dirty="0" err="1">
                  <a:solidFill>
                    <a:prstClr val="black">
                      <a:lumMod val="75000"/>
                      <a:lumOff val="25000"/>
                    </a:prstClr>
                  </a:solidFill>
                  <a:latin typeface="Arial" panose="020B0604020202020204" pitchFamily="34" charset="0"/>
                  <a:cs typeface="Arial" panose="020B0604020202020204" pitchFamily="34" charset="0"/>
                </a:rPr>
                <a:t>Aha’s</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6" name="Title 1">
              <a:extLst>
                <a:ext uri="{FF2B5EF4-FFF2-40B4-BE49-F238E27FC236}">
                  <a16:creationId xmlns:a16="http://schemas.microsoft.com/office/drawing/2014/main" id="{5C4B4214-A328-4912-BF21-F3D43B7889C6}"/>
                </a:ext>
              </a:extLst>
            </p:cNvPr>
            <p:cNvSpPr txBox="1">
              <a:spLocks/>
            </p:cNvSpPr>
            <p:nvPr/>
          </p:nvSpPr>
          <p:spPr>
            <a:xfrm>
              <a:off x="6222416" y="3487509"/>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b="1" dirty="0">
                  <a:solidFill>
                    <a:prstClr val="black">
                      <a:lumMod val="75000"/>
                      <a:lumOff val="25000"/>
                    </a:prstClr>
                  </a:solidFill>
                  <a:latin typeface="Arial" panose="020B0604020202020204" pitchFamily="34" charset="0"/>
                  <a:cs typeface="Arial" panose="020B0604020202020204" pitchFamily="34" charset="0"/>
                </a:rPr>
                <a:t>Deliver Value</a:t>
              </a:r>
            </a:p>
          </p:txBody>
        </p:sp>
        <p:cxnSp>
          <p:nvCxnSpPr>
            <p:cNvPr id="37" name="Straight Connector 36">
              <a:extLst>
                <a:ext uri="{FF2B5EF4-FFF2-40B4-BE49-F238E27FC236}">
                  <a16:creationId xmlns:a16="http://schemas.microsoft.com/office/drawing/2014/main" id="{B1E37DBF-C8BB-4DE0-ADF3-BB3311B861E3}"/>
                </a:ext>
              </a:extLst>
            </p:cNvPr>
            <p:cNvCxnSpPr>
              <a:cxnSpLocks/>
            </p:cNvCxnSpPr>
            <p:nvPr/>
          </p:nvCxnSpPr>
          <p:spPr>
            <a:xfrm flipH="1">
              <a:off x="1443790" y="4506940"/>
              <a:ext cx="9507173" cy="8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1C41655-F84D-4F15-B5C1-EF53AD3E6D87}"/>
                </a:ext>
              </a:extLst>
            </p:cNvPr>
            <p:cNvCxnSpPr>
              <a:cxnSpLocks/>
            </p:cNvCxnSpPr>
            <p:nvPr/>
          </p:nvCxnSpPr>
          <p:spPr>
            <a:xfrm>
              <a:off x="2005263"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6B4D83-5B43-48E4-A3EF-08F17E675699}"/>
                </a:ext>
              </a:extLst>
            </p:cNvPr>
            <p:cNvCxnSpPr>
              <a:cxnSpLocks/>
            </p:cNvCxnSpPr>
            <p:nvPr/>
          </p:nvCxnSpPr>
          <p:spPr>
            <a:xfrm>
              <a:off x="3761578"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B822C03-920D-4C6F-8D30-D4F23E38F669}"/>
                </a:ext>
              </a:extLst>
            </p:cNvPr>
            <p:cNvCxnSpPr>
              <a:cxnSpLocks/>
            </p:cNvCxnSpPr>
            <p:nvPr/>
          </p:nvCxnSpPr>
          <p:spPr>
            <a:xfrm>
              <a:off x="5429029"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7BF840-7443-473B-A735-6D46C7055D5C}"/>
                </a:ext>
              </a:extLst>
            </p:cNvPr>
            <p:cNvCxnSpPr>
              <a:cxnSpLocks/>
            </p:cNvCxnSpPr>
            <p:nvPr/>
          </p:nvCxnSpPr>
          <p:spPr>
            <a:xfrm>
              <a:off x="7096477"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105517-D984-4444-9B15-3CE9BDAEBDBB}"/>
                </a:ext>
              </a:extLst>
            </p:cNvPr>
            <p:cNvCxnSpPr>
              <a:cxnSpLocks/>
            </p:cNvCxnSpPr>
            <p:nvPr/>
          </p:nvCxnSpPr>
          <p:spPr>
            <a:xfrm>
              <a:off x="8763924" y="4498935"/>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40FCB98-7BCB-4A64-AC9C-CF6AF9025603}"/>
                </a:ext>
              </a:extLst>
            </p:cNvPr>
            <p:cNvCxnSpPr>
              <a:cxnSpLocks/>
            </p:cNvCxnSpPr>
            <p:nvPr/>
          </p:nvCxnSpPr>
          <p:spPr>
            <a:xfrm>
              <a:off x="10431371" y="4057746"/>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4" name="Graphic 43" descr="Marker">
              <a:extLst>
                <a:ext uri="{FF2B5EF4-FFF2-40B4-BE49-F238E27FC236}">
                  <a16:creationId xmlns:a16="http://schemas.microsoft.com/office/drawing/2014/main" id="{A2F9947B-7BFE-4DD7-9EB1-CDCD8C4291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81985" y="3889492"/>
              <a:ext cx="914400" cy="914400"/>
            </a:xfrm>
            <a:prstGeom prst="rect">
              <a:avLst/>
            </a:prstGeom>
          </p:spPr>
        </p:pic>
      </p:grpSp>
    </p:spTree>
    <p:extLst>
      <p:ext uri="{BB962C8B-B14F-4D97-AF65-F5344CB8AC3E}">
        <p14:creationId xmlns:p14="http://schemas.microsoft.com/office/powerpoint/2010/main" val="77891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2A89F-20AD-D947-AD47-0C91B5BECF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239" y="285799"/>
            <a:ext cx="3840362" cy="6271136"/>
          </a:xfrm>
          <a:prstGeom prst="rect">
            <a:avLst/>
          </a:prstGeom>
        </p:spPr>
      </p:pic>
      <p:pic>
        <p:nvPicPr>
          <p:cNvPr id="7" name="Picture 6">
            <a:extLst>
              <a:ext uri="{FF2B5EF4-FFF2-40B4-BE49-F238E27FC236}">
                <a16:creationId xmlns:a16="http://schemas.microsoft.com/office/drawing/2014/main" id="{802E0B00-589C-9845-9459-1FBE8D75DF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49489" y="285799"/>
            <a:ext cx="3840362" cy="6271136"/>
          </a:xfrm>
          <a:prstGeom prst="rect">
            <a:avLst/>
          </a:prstGeom>
        </p:spPr>
      </p:pic>
      <p:sp>
        <p:nvSpPr>
          <p:cNvPr id="8" name="Title 1">
            <a:extLst>
              <a:ext uri="{FF2B5EF4-FFF2-40B4-BE49-F238E27FC236}">
                <a16:creationId xmlns:a16="http://schemas.microsoft.com/office/drawing/2014/main" id="{A94BC531-2506-BC4A-8A14-F135941DFBF6}"/>
              </a:ext>
            </a:extLst>
          </p:cNvPr>
          <p:cNvSpPr>
            <a:spLocks noGrp="1"/>
          </p:cNvSpPr>
          <p:nvPr>
            <p:ph type="ctrTitle"/>
          </p:nvPr>
        </p:nvSpPr>
        <p:spPr>
          <a:xfrm>
            <a:off x="4371452" y="3208179"/>
            <a:ext cx="3599186" cy="949642"/>
          </a:xfrm>
        </p:spPr>
        <p:txBody>
          <a:bodyPr>
            <a:normAutofit fontScale="90000"/>
          </a:bodyPr>
          <a:lstStyle/>
          <a:p>
            <a:r>
              <a:rPr lang="en-US" sz="4800" b="1" dirty="0">
                <a:solidFill>
                  <a:schemeClr val="tx1">
                    <a:lumMod val="65000"/>
                    <a:lumOff val="35000"/>
                  </a:schemeClr>
                </a:solidFill>
                <a:latin typeface="Arial" panose="020B0604020202020204" pitchFamily="34" charset="0"/>
                <a:cs typeface="Arial" panose="020B0604020202020204" pitchFamily="34" charset="0"/>
              </a:rPr>
              <a:t>Distinguish Yourself</a:t>
            </a:r>
          </a:p>
        </p:txBody>
      </p:sp>
      <p:sp>
        <p:nvSpPr>
          <p:cNvPr id="9" name="Title 1">
            <a:extLst>
              <a:ext uri="{FF2B5EF4-FFF2-40B4-BE49-F238E27FC236}">
                <a16:creationId xmlns:a16="http://schemas.microsoft.com/office/drawing/2014/main" id="{A03DF5DD-27E0-104C-9BA1-A394C9B36748}"/>
              </a:ext>
            </a:extLst>
          </p:cNvPr>
          <p:cNvSpPr txBox="1">
            <a:spLocks/>
          </p:cNvSpPr>
          <p:nvPr/>
        </p:nvSpPr>
        <p:spPr>
          <a:xfrm>
            <a:off x="4823135" y="4208621"/>
            <a:ext cx="2695820" cy="7811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tx1">
                    <a:lumMod val="65000"/>
                    <a:lumOff val="35000"/>
                  </a:schemeClr>
                </a:solidFill>
                <a:latin typeface="Arial" panose="020B0604020202020204" pitchFamily="34" charset="0"/>
                <a:cs typeface="Arial" panose="020B0604020202020204" pitchFamily="34" charset="0"/>
              </a:rPr>
              <a:t>with the information you know</a:t>
            </a:r>
          </a:p>
        </p:txBody>
      </p:sp>
    </p:spTree>
    <p:extLst>
      <p:ext uri="{BB962C8B-B14F-4D97-AF65-F5344CB8AC3E}">
        <p14:creationId xmlns:p14="http://schemas.microsoft.com/office/powerpoint/2010/main" val="108274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0B07258-C39C-4004-8577-D8B974816B50}"/>
              </a:ext>
            </a:extLst>
          </p:cNvPr>
          <p:cNvSpPr>
            <a:spLocks noGrp="1"/>
          </p:cNvSpPr>
          <p:nvPr>
            <p:ph type="ctrTitle"/>
          </p:nvPr>
        </p:nvSpPr>
        <p:spPr>
          <a:xfrm>
            <a:off x="-14749" y="1055303"/>
            <a:ext cx="10102645" cy="1031358"/>
          </a:xfrm>
        </p:spPr>
        <p:txBody>
          <a:bodyPr anchor="t">
            <a:normAutofit fontScale="90000"/>
          </a:bodyPr>
          <a:lstStyle/>
          <a:p>
            <a:r>
              <a:rPr lang="en-US" sz="4400" b="1" dirty="0">
                <a:solidFill>
                  <a:schemeClr val="tx1">
                    <a:lumMod val="65000"/>
                    <a:lumOff val="35000"/>
                  </a:schemeClr>
                </a:solidFill>
                <a:latin typeface="Arial" panose="020B0604020202020204" pitchFamily="34" charset="0"/>
                <a:cs typeface="Arial" panose="020B0604020202020204" pitchFamily="34" charset="0"/>
              </a:rPr>
              <a:t>What Successful Agents Do Every Day</a:t>
            </a:r>
          </a:p>
        </p:txBody>
      </p:sp>
      <p:sp>
        <p:nvSpPr>
          <p:cNvPr id="2" name="TextBox 1">
            <a:extLst>
              <a:ext uri="{FF2B5EF4-FFF2-40B4-BE49-F238E27FC236}">
                <a16:creationId xmlns:a16="http://schemas.microsoft.com/office/drawing/2014/main" id="{4938000A-0948-4252-8A99-F7A4FF6F895F}"/>
              </a:ext>
            </a:extLst>
          </p:cNvPr>
          <p:cNvSpPr txBox="1"/>
          <p:nvPr/>
        </p:nvSpPr>
        <p:spPr>
          <a:xfrm>
            <a:off x="427702" y="1858300"/>
            <a:ext cx="3760839" cy="584775"/>
          </a:xfrm>
          <a:prstGeom prst="rect">
            <a:avLst/>
          </a:prstGeom>
          <a:noFill/>
        </p:spPr>
        <p:txBody>
          <a:bodyPr wrap="square" rtlCol="0">
            <a:spAutoFit/>
          </a:bodyPr>
          <a:lstStyle/>
          <a:p>
            <a:r>
              <a:rPr lang="en-US" sz="3200" b="1" dirty="0">
                <a:solidFill>
                  <a:srgbClr val="B40102"/>
                </a:solidFill>
                <a:latin typeface="Arial" panose="020B0604020202020204" pitchFamily="34" charset="0"/>
                <a:cs typeface="Arial" panose="020B0604020202020204" pitchFamily="34" charset="0"/>
              </a:rPr>
              <a:t>Grow</a:t>
            </a:r>
            <a:r>
              <a:rPr lang="en-US" sz="3200" b="1" dirty="0">
                <a:solidFill>
                  <a:srgbClr val="595959"/>
                </a:solidFill>
                <a:latin typeface="Arial" panose="020B0604020202020204" pitchFamily="34" charset="0"/>
                <a:cs typeface="Arial" panose="020B0604020202020204" pitchFamily="34" charset="0"/>
              </a:rPr>
              <a:t> Business</a:t>
            </a:r>
          </a:p>
        </p:txBody>
      </p:sp>
      <p:sp>
        <p:nvSpPr>
          <p:cNvPr id="34" name="TextBox 33">
            <a:extLst>
              <a:ext uri="{FF2B5EF4-FFF2-40B4-BE49-F238E27FC236}">
                <a16:creationId xmlns:a16="http://schemas.microsoft.com/office/drawing/2014/main" id="{AD4EE2DC-68FF-4898-9145-A6A58BECA601}"/>
              </a:ext>
            </a:extLst>
          </p:cNvPr>
          <p:cNvSpPr txBox="1"/>
          <p:nvPr/>
        </p:nvSpPr>
        <p:spPr>
          <a:xfrm>
            <a:off x="6626940" y="1843552"/>
            <a:ext cx="3475703" cy="584775"/>
          </a:xfrm>
          <a:prstGeom prst="rect">
            <a:avLst/>
          </a:prstGeom>
          <a:noFill/>
        </p:spPr>
        <p:txBody>
          <a:bodyPr wrap="square" rtlCol="0">
            <a:spAutoFit/>
          </a:bodyPr>
          <a:lstStyle/>
          <a:p>
            <a:r>
              <a:rPr lang="en-US" sz="3200" b="1" dirty="0">
                <a:solidFill>
                  <a:srgbClr val="B40102"/>
                </a:solidFill>
                <a:latin typeface="Arial" panose="020B0604020202020204" pitchFamily="34" charset="0"/>
                <a:cs typeface="Arial" panose="020B0604020202020204" pitchFamily="34" charset="0"/>
              </a:rPr>
              <a:t>Run</a:t>
            </a:r>
            <a:r>
              <a:rPr lang="en-US" sz="3200" b="1" dirty="0">
                <a:solidFill>
                  <a:srgbClr val="595959"/>
                </a:solidFill>
                <a:latin typeface="Arial" panose="020B0604020202020204" pitchFamily="34" charset="0"/>
                <a:cs typeface="Arial" panose="020B0604020202020204" pitchFamily="34" charset="0"/>
              </a:rPr>
              <a:t> Business</a:t>
            </a:r>
          </a:p>
        </p:txBody>
      </p:sp>
      <p:sp>
        <p:nvSpPr>
          <p:cNvPr id="3" name="TextBox 2">
            <a:extLst>
              <a:ext uri="{FF2B5EF4-FFF2-40B4-BE49-F238E27FC236}">
                <a16:creationId xmlns:a16="http://schemas.microsoft.com/office/drawing/2014/main" id="{D167E5BC-78C9-4F81-A219-EAD9EF2DC24B}"/>
              </a:ext>
            </a:extLst>
          </p:cNvPr>
          <p:cNvSpPr txBox="1"/>
          <p:nvPr/>
        </p:nvSpPr>
        <p:spPr>
          <a:xfrm>
            <a:off x="589935" y="2745141"/>
            <a:ext cx="4675239" cy="2800767"/>
          </a:xfrm>
          <a:prstGeom prst="rect">
            <a:avLst/>
          </a:prstGeom>
          <a:noFill/>
        </p:spPr>
        <p:txBody>
          <a:bodyPr wrap="square" rtlCol="0">
            <a:spAutoFit/>
          </a:bodyPr>
          <a:lstStyle/>
          <a:p>
            <a:pPr marL="342900" indent="-342900">
              <a:buAutoNum type="arabicPeriod"/>
            </a:pPr>
            <a:r>
              <a:rPr lang="en-US" sz="2200" dirty="0">
                <a:latin typeface="Arial" panose="020B0604020202020204" pitchFamily="34" charset="0"/>
                <a:cs typeface="Arial" panose="020B0604020202020204" pitchFamily="34" charset="0"/>
              </a:rPr>
              <a:t>Lead generate for buyers and sellers</a:t>
            </a:r>
          </a:p>
          <a:p>
            <a:pPr marL="342900" indent="-342900">
              <a:buAutoNum type="arabicPeriod"/>
            </a:pPr>
            <a:r>
              <a:rPr lang="en-US" sz="2200" dirty="0">
                <a:latin typeface="Arial" panose="020B0604020202020204" pitchFamily="34" charset="0"/>
                <a:cs typeface="Arial" panose="020B0604020202020204" pitchFamily="34" charset="0"/>
              </a:rPr>
              <a:t>Make seller listing presentations and get listings</a:t>
            </a:r>
          </a:p>
          <a:p>
            <a:pPr marL="342900" indent="-342900">
              <a:buAutoNum type="arabicPeriod"/>
            </a:pPr>
            <a:r>
              <a:rPr lang="en-US" sz="2200" dirty="0">
                <a:latin typeface="Arial" panose="020B0604020202020204" pitchFamily="34" charset="0"/>
                <a:cs typeface="Arial" panose="020B0604020202020204" pitchFamily="34" charset="0"/>
              </a:rPr>
              <a:t>Make buyer presentations and get listings</a:t>
            </a:r>
          </a:p>
          <a:p>
            <a:pPr marL="342900" indent="-342900">
              <a:buAutoNum type="arabicPeriod"/>
            </a:pPr>
            <a:r>
              <a:rPr lang="en-US" sz="2200" dirty="0">
                <a:latin typeface="Arial" panose="020B0604020202020204" pitchFamily="34" charset="0"/>
                <a:cs typeface="Arial" panose="020B0604020202020204" pitchFamily="34" charset="0"/>
              </a:rPr>
              <a:t>Preview real estate</a:t>
            </a:r>
          </a:p>
          <a:p>
            <a:pPr marL="342900" indent="-342900">
              <a:buAutoNum type="arabicPeriod"/>
            </a:pPr>
            <a:endParaRPr lang="en-US" sz="2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F02CDCA-D1BE-4B26-B837-27411AC67F63}"/>
              </a:ext>
            </a:extLst>
          </p:cNvPr>
          <p:cNvSpPr txBox="1"/>
          <p:nvPr/>
        </p:nvSpPr>
        <p:spPr>
          <a:xfrm>
            <a:off x="6705601" y="2745141"/>
            <a:ext cx="4896464" cy="3477875"/>
          </a:xfrm>
          <a:prstGeom prst="rect">
            <a:avLst/>
          </a:prstGeom>
          <a:noFill/>
        </p:spPr>
        <p:txBody>
          <a:bodyPr wrap="square" rtlCol="0">
            <a:spAutoFit/>
          </a:bodyPr>
          <a:lstStyle/>
          <a:p>
            <a:pPr marL="342900" indent="-342900">
              <a:buAutoNum type="arabicPeriod"/>
            </a:pPr>
            <a:r>
              <a:rPr lang="en-US" sz="2200" dirty="0">
                <a:latin typeface="Arial" panose="020B0604020202020204" pitchFamily="34" charset="0"/>
                <a:cs typeface="Arial" panose="020B0604020202020204" pitchFamily="34" charset="0"/>
              </a:rPr>
              <a:t>Market seller listings</a:t>
            </a:r>
          </a:p>
          <a:p>
            <a:pPr marL="342900" indent="-342900">
              <a:buAutoNum type="arabicPeriod"/>
            </a:pPr>
            <a:r>
              <a:rPr lang="en-US" sz="2200" dirty="0">
                <a:latin typeface="Arial" panose="020B0604020202020204" pitchFamily="34" charset="0"/>
                <a:cs typeface="Arial" panose="020B0604020202020204" pitchFamily="34" charset="0"/>
              </a:rPr>
              <a:t>Show buyers houses</a:t>
            </a:r>
          </a:p>
          <a:p>
            <a:pPr marL="342900" indent="-342900">
              <a:buAutoNum type="arabicPeriod"/>
            </a:pPr>
            <a:r>
              <a:rPr lang="en-US" sz="2200" dirty="0">
                <a:latin typeface="Arial" panose="020B0604020202020204" pitchFamily="34" charset="0"/>
                <a:cs typeface="Arial" panose="020B0604020202020204" pitchFamily="34" charset="0"/>
              </a:rPr>
              <a:t>Negotiate contracts</a:t>
            </a:r>
          </a:p>
          <a:p>
            <a:pPr marL="342900" indent="-342900">
              <a:buAutoNum type="arabicPeriod"/>
            </a:pPr>
            <a:r>
              <a:rPr lang="en-US" sz="2200" dirty="0">
                <a:latin typeface="Arial" panose="020B0604020202020204" pitchFamily="34" charset="0"/>
                <a:cs typeface="Arial" panose="020B0604020202020204" pitchFamily="34" charset="0"/>
              </a:rPr>
              <a:t>Transaction management to closing</a:t>
            </a:r>
          </a:p>
          <a:p>
            <a:pPr marL="342900" indent="-342900">
              <a:buAutoNum type="arabicPeriod"/>
            </a:pPr>
            <a:r>
              <a:rPr lang="en-US" sz="2200" dirty="0">
                <a:latin typeface="Arial" panose="020B0604020202020204" pitchFamily="34" charset="0"/>
                <a:cs typeface="Arial" panose="020B0604020202020204" pitchFamily="34" charset="0"/>
              </a:rPr>
              <a:t>Vendor management</a:t>
            </a:r>
          </a:p>
          <a:p>
            <a:pPr marL="342900" indent="-342900">
              <a:buAutoNum type="arabicPeriod"/>
            </a:pPr>
            <a:r>
              <a:rPr lang="en-US" sz="2200" dirty="0">
                <a:latin typeface="Arial" panose="020B0604020202020204" pitchFamily="34" charset="0"/>
                <a:cs typeface="Arial" panose="020B0604020202020204" pitchFamily="34" charset="0"/>
              </a:rPr>
              <a:t>Set goals</a:t>
            </a:r>
          </a:p>
          <a:p>
            <a:pPr marL="342900" indent="-342900">
              <a:buAutoNum type="arabicPeriod"/>
            </a:pPr>
            <a:r>
              <a:rPr lang="en-US" sz="2200" dirty="0">
                <a:latin typeface="Arial" panose="020B0604020202020204" pitchFamily="34" charset="0"/>
                <a:cs typeface="Arial" panose="020B0604020202020204" pitchFamily="34" charset="0"/>
              </a:rPr>
              <a:t>Compliance / risk management</a:t>
            </a:r>
          </a:p>
          <a:p>
            <a:pPr marL="342900" indent="-342900">
              <a:buAutoNum type="arabicPeriod"/>
            </a:pPr>
            <a:r>
              <a:rPr lang="en-US" sz="2200" dirty="0">
                <a:latin typeface="Arial" panose="020B0604020202020204" pitchFamily="34" charset="0"/>
                <a:cs typeface="Arial" panose="020B0604020202020204" pitchFamily="34" charset="0"/>
              </a:rPr>
              <a:t>Attend training and get coaching</a:t>
            </a:r>
          </a:p>
          <a:p>
            <a:pPr marL="342900" indent="-342900">
              <a:buAutoNum type="arabicPeriod"/>
            </a:pPr>
            <a:r>
              <a:rPr lang="en-US" sz="2200" dirty="0">
                <a:latin typeface="Arial" panose="020B0604020202020204" pitchFamily="34" charset="0"/>
                <a:cs typeface="Arial" panose="020B0604020202020204" pitchFamily="34" charset="0"/>
              </a:rPr>
              <a:t>Manage money</a:t>
            </a:r>
          </a:p>
        </p:txBody>
      </p:sp>
      <p:cxnSp>
        <p:nvCxnSpPr>
          <p:cNvPr id="6" name="Straight Connector 5">
            <a:extLst>
              <a:ext uri="{FF2B5EF4-FFF2-40B4-BE49-F238E27FC236}">
                <a16:creationId xmlns:a16="http://schemas.microsoft.com/office/drawing/2014/main" id="{FC1F9CC5-D527-4D48-91EB-28EE77D2B00D}"/>
              </a:ext>
            </a:extLst>
          </p:cNvPr>
          <p:cNvCxnSpPr/>
          <p:nvPr/>
        </p:nvCxnSpPr>
        <p:spPr>
          <a:xfrm>
            <a:off x="5869858" y="2927557"/>
            <a:ext cx="0" cy="23597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48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2A89F-20AD-D947-AD47-0C91B5BECF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25238" y="285799"/>
            <a:ext cx="5618362" cy="6271136"/>
          </a:xfrm>
          <a:prstGeom prst="rect">
            <a:avLst/>
          </a:prstGeom>
        </p:spPr>
      </p:pic>
      <p:pic>
        <p:nvPicPr>
          <p:cNvPr id="7" name="Picture 6">
            <a:extLst>
              <a:ext uri="{FF2B5EF4-FFF2-40B4-BE49-F238E27FC236}">
                <a16:creationId xmlns:a16="http://schemas.microsoft.com/office/drawing/2014/main" id="{802E0B00-589C-9845-9459-1FBE8D75DF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55200" y="285799"/>
            <a:ext cx="2034650" cy="6271136"/>
          </a:xfrm>
          <a:prstGeom prst="rect">
            <a:avLst/>
          </a:prstGeom>
        </p:spPr>
      </p:pic>
      <p:sp>
        <p:nvSpPr>
          <p:cNvPr id="8" name="Title 1">
            <a:extLst>
              <a:ext uri="{FF2B5EF4-FFF2-40B4-BE49-F238E27FC236}">
                <a16:creationId xmlns:a16="http://schemas.microsoft.com/office/drawing/2014/main" id="{A94BC531-2506-BC4A-8A14-F135941DFBF6}"/>
              </a:ext>
            </a:extLst>
          </p:cNvPr>
          <p:cNvSpPr>
            <a:spLocks noGrp="1"/>
          </p:cNvSpPr>
          <p:nvPr>
            <p:ph type="ctrTitle"/>
          </p:nvPr>
        </p:nvSpPr>
        <p:spPr>
          <a:xfrm>
            <a:off x="6099807" y="3182779"/>
            <a:ext cx="3599186" cy="949642"/>
          </a:xfrm>
        </p:spPr>
        <p:txBody>
          <a:bodyPr>
            <a:normAutofit fontScale="90000"/>
          </a:bodyPr>
          <a:lstStyle/>
          <a:p>
            <a:r>
              <a:rPr lang="en-US" sz="4800" b="1" dirty="0">
                <a:solidFill>
                  <a:schemeClr val="tx1">
                    <a:lumMod val="65000"/>
                    <a:lumOff val="35000"/>
                  </a:schemeClr>
                </a:solidFill>
                <a:latin typeface="Arial" panose="020B0604020202020204" pitchFamily="34" charset="0"/>
                <a:cs typeface="Arial" panose="020B0604020202020204" pitchFamily="34" charset="0"/>
              </a:rPr>
              <a:t>Create a Stellar Experience</a:t>
            </a:r>
          </a:p>
        </p:txBody>
      </p:sp>
      <p:sp>
        <p:nvSpPr>
          <p:cNvPr id="9" name="Title 1">
            <a:extLst>
              <a:ext uri="{FF2B5EF4-FFF2-40B4-BE49-F238E27FC236}">
                <a16:creationId xmlns:a16="http://schemas.microsoft.com/office/drawing/2014/main" id="{A03DF5DD-27E0-104C-9BA1-A394C9B36748}"/>
              </a:ext>
            </a:extLst>
          </p:cNvPr>
          <p:cNvSpPr txBox="1">
            <a:spLocks/>
          </p:cNvSpPr>
          <p:nvPr/>
        </p:nvSpPr>
        <p:spPr>
          <a:xfrm>
            <a:off x="6551490" y="4183221"/>
            <a:ext cx="2695820" cy="7811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tx1">
                    <a:lumMod val="65000"/>
                    <a:lumOff val="35000"/>
                  </a:schemeClr>
                </a:solidFill>
                <a:latin typeface="Arial" panose="020B0604020202020204" pitchFamily="34" charset="0"/>
                <a:cs typeface="Arial" panose="020B0604020202020204" pitchFamily="34" charset="0"/>
              </a:rPr>
              <a:t>with the services you provide</a:t>
            </a:r>
          </a:p>
        </p:txBody>
      </p:sp>
    </p:spTree>
    <p:extLst>
      <p:ext uri="{BB962C8B-B14F-4D97-AF65-F5344CB8AC3E}">
        <p14:creationId xmlns:p14="http://schemas.microsoft.com/office/powerpoint/2010/main" val="393283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E4F66-CA1B-A647-B0A0-ECF6B79EB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7068"/>
            <a:ext cx="12192000" cy="2370123"/>
          </a:xfrm>
          <a:prstGeom prst="rect">
            <a:avLst/>
          </a:prstGeom>
        </p:spPr>
      </p:pic>
      <p:grpSp>
        <p:nvGrpSpPr>
          <p:cNvPr id="20" name="Group 19">
            <a:extLst>
              <a:ext uri="{FF2B5EF4-FFF2-40B4-BE49-F238E27FC236}">
                <a16:creationId xmlns:a16="http://schemas.microsoft.com/office/drawing/2014/main" id="{DB1D9199-D411-4D4F-A8C8-A31BEFA1D212}"/>
              </a:ext>
            </a:extLst>
          </p:cNvPr>
          <p:cNvGrpSpPr/>
          <p:nvPr/>
        </p:nvGrpSpPr>
        <p:grpSpPr>
          <a:xfrm>
            <a:off x="870251" y="2798470"/>
            <a:ext cx="10451495" cy="3017218"/>
            <a:chOff x="894276" y="3013935"/>
            <a:chExt cx="10451495" cy="3017218"/>
          </a:xfrm>
        </p:grpSpPr>
        <p:sp>
          <p:nvSpPr>
            <p:cNvPr id="22" name="Title 1">
              <a:extLst>
                <a:ext uri="{FF2B5EF4-FFF2-40B4-BE49-F238E27FC236}">
                  <a16:creationId xmlns:a16="http://schemas.microsoft.com/office/drawing/2014/main" id="{19BEECB5-524A-4FBF-9190-251B688DD113}"/>
                </a:ext>
              </a:extLst>
            </p:cNvPr>
            <p:cNvSpPr txBox="1">
              <a:spLocks/>
            </p:cNvSpPr>
            <p:nvPr/>
          </p:nvSpPr>
          <p:spPr>
            <a:xfrm>
              <a:off x="894276" y="5263628"/>
              <a:ext cx="2248346" cy="734994"/>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Define Your Value </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2" name="Title 1">
              <a:extLst>
                <a:ext uri="{FF2B5EF4-FFF2-40B4-BE49-F238E27FC236}">
                  <a16:creationId xmlns:a16="http://schemas.microsoft.com/office/drawing/2014/main" id="{48BF3A94-1DB7-4D61-8BBC-BB4F7359475F}"/>
                </a:ext>
              </a:extLst>
            </p:cNvPr>
            <p:cNvSpPr txBox="1">
              <a:spLocks/>
            </p:cNvSpPr>
            <p:nvPr/>
          </p:nvSpPr>
          <p:spPr>
            <a:xfrm>
              <a:off x="2847179" y="3220463"/>
              <a:ext cx="1828800" cy="881408"/>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Three Aspects of Service</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3" name="Title 1">
              <a:extLst>
                <a:ext uri="{FF2B5EF4-FFF2-40B4-BE49-F238E27FC236}">
                  <a16:creationId xmlns:a16="http://schemas.microsoft.com/office/drawing/2014/main" id="{7D84325F-3951-443A-A719-8A9F8A64F937}"/>
                </a:ext>
              </a:extLst>
            </p:cNvPr>
            <p:cNvSpPr txBox="1">
              <a:spLocks/>
            </p:cNvSpPr>
            <p:nvPr/>
          </p:nvSpPr>
          <p:spPr>
            <a:xfrm>
              <a:off x="4514629" y="5116753"/>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Know and State Your Value</a:t>
              </a:r>
            </a:p>
          </p:txBody>
        </p:sp>
        <p:sp>
          <p:nvSpPr>
            <p:cNvPr id="34" name="Title 1">
              <a:extLst>
                <a:ext uri="{FF2B5EF4-FFF2-40B4-BE49-F238E27FC236}">
                  <a16:creationId xmlns:a16="http://schemas.microsoft.com/office/drawing/2014/main" id="{255F5B34-A2F8-49D6-842E-59DF2FC076DC}"/>
                </a:ext>
              </a:extLst>
            </p:cNvPr>
            <p:cNvSpPr txBox="1">
              <a:spLocks/>
            </p:cNvSpPr>
            <p:nvPr/>
          </p:nvSpPr>
          <p:spPr>
            <a:xfrm>
              <a:off x="9516971" y="3013935"/>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Build Daily Success</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Habits</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5" name="Title 1">
              <a:extLst>
                <a:ext uri="{FF2B5EF4-FFF2-40B4-BE49-F238E27FC236}">
                  <a16:creationId xmlns:a16="http://schemas.microsoft.com/office/drawing/2014/main" id="{4D9B4599-B64A-4D83-8688-1B0FACFC97B4}"/>
                </a:ext>
              </a:extLst>
            </p:cNvPr>
            <p:cNvSpPr txBox="1">
              <a:spLocks/>
            </p:cNvSpPr>
            <p:nvPr/>
          </p:nvSpPr>
          <p:spPr>
            <a:xfrm>
              <a:off x="7849525" y="5116753"/>
              <a:ext cx="1828800" cy="91440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b="1" dirty="0">
                  <a:solidFill>
                    <a:prstClr val="black">
                      <a:lumMod val="75000"/>
                      <a:lumOff val="25000"/>
                    </a:prstClr>
                  </a:solidFill>
                  <a:latin typeface="Arial" panose="020B0604020202020204" pitchFamily="34" charset="0"/>
                  <a:cs typeface="Arial" panose="020B0604020202020204" pitchFamily="34" charset="0"/>
                </a:rPr>
                <a:t>Recap and </a:t>
              </a:r>
              <a:r>
                <a:rPr lang="en-US" sz="2000" b="1" dirty="0" err="1">
                  <a:solidFill>
                    <a:prstClr val="black">
                      <a:lumMod val="75000"/>
                      <a:lumOff val="25000"/>
                    </a:prstClr>
                  </a:solidFill>
                  <a:latin typeface="Arial" panose="020B0604020202020204" pitchFamily="34" charset="0"/>
                  <a:cs typeface="Arial" panose="020B0604020202020204" pitchFamily="34" charset="0"/>
                </a:rPr>
                <a:t>Aha’s</a:t>
              </a:r>
              <a:endParaRPr lang="en-US" sz="20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36" name="Title 1">
              <a:extLst>
                <a:ext uri="{FF2B5EF4-FFF2-40B4-BE49-F238E27FC236}">
                  <a16:creationId xmlns:a16="http://schemas.microsoft.com/office/drawing/2014/main" id="{2561BD22-11F0-44A7-9C87-90AACB90B100}"/>
                </a:ext>
              </a:extLst>
            </p:cNvPr>
            <p:cNvSpPr txBox="1">
              <a:spLocks/>
            </p:cNvSpPr>
            <p:nvPr/>
          </p:nvSpPr>
          <p:spPr>
            <a:xfrm>
              <a:off x="6222416" y="3487509"/>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Deliver Value</a:t>
              </a:r>
            </a:p>
          </p:txBody>
        </p:sp>
        <p:cxnSp>
          <p:nvCxnSpPr>
            <p:cNvPr id="37" name="Straight Connector 36">
              <a:extLst>
                <a:ext uri="{FF2B5EF4-FFF2-40B4-BE49-F238E27FC236}">
                  <a16:creationId xmlns:a16="http://schemas.microsoft.com/office/drawing/2014/main" id="{50EEE63F-C1DF-4B72-A235-665839B4F699}"/>
                </a:ext>
              </a:extLst>
            </p:cNvPr>
            <p:cNvCxnSpPr>
              <a:cxnSpLocks/>
            </p:cNvCxnSpPr>
            <p:nvPr/>
          </p:nvCxnSpPr>
          <p:spPr>
            <a:xfrm flipH="1">
              <a:off x="1443790" y="4506940"/>
              <a:ext cx="9507173" cy="8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6A6C09-0E48-4380-8747-1306AEA9CED9}"/>
                </a:ext>
              </a:extLst>
            </p:cNvPr>
            <p:cNvCxnSpPr>
              <a:cxnSpLocks/>
            </p:cNvCxnSpPr>
            <p:nvPr/>
          </p:nvCxnSpPr>
          <p:spPr>
            <a:xfrm>
              <a:off x="2005263"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35D606-118A-4CB9-A00E-538F75ED6D33}"/>
                </a:ext>
              </a:extLst>
            </p:cNvPr>
            <p:cNvCxnSpPr>
              <a:cxnSpLocks/>
            </p:cNvCxnSpPr>
            <p:nvPr/>
          </p:nvCxnSpPr>
          <p:spPr>
            <a:xfrm>
              <a:off x="3761578"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1E2BF8-1AF6-496B-8174-5D65BA19132B}"/>
                </a:ext>
              </a:extLst>
            </p:cNvPr>
            <p:cNvCxnSpPr>
              <a:cxnSpLocks/>
            </p:cNvCxnSpPr>
            <p:nvPr/>
          </p:nvCxnSpPr>
          <p:spPr>
            <a:xfrm>
              <a:off x="5429029"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CBC5438-0A57-4F6E-A09E-6819CD5AF0B9}"/>
                </a:ext>
              </a:extLst>
            </p:cNvPr>
            <p:cNvCxnSpPr>
              <a:cxnSpLocks/>
            </p:cNvCxnSpPr>
            <p:nvPr/>
          </p:nvCxnSpPr>
          <p:spPr>
            <a:xfrm>
              <a:off x="7096477"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BA70EF-1CEE-4E56-9F61-CC5CE2515E28}"/>
                </a:ext>
              </a:extLst>
            </p:cNvPr>
            <p:cNvCxnSpPr>
              <a:cxnSpLocks/>
            </p:cNvCxnSpPr>
            <p:nvPr/>
          </p:nvCxnSpPr>
          <p:spPr>
            <a:xfrm>
              <a:off x="8763924" y="4498935"/>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A58113-F770-43E1-AAA0-6299AF4BDE21}"/>
                </a:ext>
              </a:extLst>
            </p:cNvPr>
            <p:cNvCxnSpPr>
              <a:cxnSpLocks/>
            </p:cNvCxnSpPr>
            <p:nvPr/>
          </p:nvCxnSpPr>
          <p:spPr>
            <a:xfrm>
              <a:off x="10431371" y="4057746"/>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4" name="Graphic 43" descr="Marker">
              <a:extLst>
                <a:ext uri="{FF2B5EF4-FFF2-40B4-BE49-F238E27FC236}">
                  <a16:creationId xmlns:a16="http://schemas.microsoft.com/office/drawing/2014/main" id="{22B864C5-E2FB-44DF-81C0-8B2CBC7E9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6725" y="3901450"/>
              <a:ext cx="914400" cy="914400"/>
            </a:xfrm>
            <a:prstGeom prst="rect">
              <a:avLst/>
            </a:prstGeom>
          </p:spPr>
        </p:pic>
      </p:grpSp>
    </p:spTree>
    <p:extLst>
      <p:ext uri="{BB962C8B-B14F-4D97-AF65-F5344CB8AC3E}">
        <p14:creationId xmlns:p14="http://schemas.microsoft.com/office/powerpoint/2010/main" val="2398861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EE6384-AA76-1D46-A2ED-A3F6AE5B0D25}"/>
              </a:ext>
            </a:extLst>
          </p:cNvPr>
          <p:cNvSpPr/>
          <p:nvPr/>
        </p:nvSpPr>
        <p:spPr>
          <a:xfrm>
            <a:off x="0" y="0"/>
            <a:ext cx="12192000" cy="30371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674BCE5-16B3-614E-81E7-163F48F47F50}"/>
              </a:ext>
            </a:extLst>
          </p:cNvPr>
          <p:cNvSpPr>
            <a:spLocks noGrp="1"/>
          </p:cNvSpPr>
          <p:nvPr>
            <p:ph type="ctrTitle"/>
          </p:nvPr>
        </p:nvSpPr>
        <p:spPr>
          <a:xfrm>
            <a:off x="0" y="1351177"/>
            <a:ext cx="12192000" cy="949642"/>
          </a:xfrm>
        </p:spPr>
        <p:txBody>
          <a:bodyPr/>
          <a:lstStyle/>
          <a:p>
            <a:r>
              <a:rPr lang="en-US" b="1" dirty="0">
                <a:solidFill>
                  <a:schemeClr val="bg1"/>
                </a:solidFill>
                <a:latin typeface="Arial" panose="020B0604020202020204" pitchFamily="34" charset="0"/>
                <a:cs typeface="Arial" panose="020B0604020202020204" pitchFamily="34" charset="0"/>
              </a:rPr>
              <a:t>Aha’s to Achievement</a:t>
            </a:r>
          </a:p>
        </p:txBody>
      </p:sp>
      <p:sp>
        <p:nvSpPr>
          <p:cNvPr id="6" name="Title 1">
            <a:extLst>
              <a:ext uri="{FF2B5EF4-FFF2-40B4-BE49-F238E27FC236}">
                <a16:creationId xmlns:a16="http://schemas.microsoft.com/office/drawing/2014/main" id="{6AD42DD4-3AC8-0842-B9F5-9F9A059C61E4}"/>
              </a:ext>
            </a:extLst>
          </p:cNvPr>
          <p:cNvSpPr txBox="1">
            <a:spLocks/>
          </p:cNvSpPr>
          <p:nvPr/>
        </p:nvSpPr>
        <p:spPr>
          <a:xfrm>
            <a:off x="1440811" y="4886162"/>
            <a:ext cx="1570014" cy="11871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tx1">
                    <a:lumMod val="75000"/>
                    <a:lumOff val="25000"/>
                  </a:schemeClr>
                </a:solidFill>
                <a:latin typeface="Arial" panose="020B0604020202020204" pitchFamily="34" charset="0"/>
                <a:cs typeface="Arial" panose="020B0604020202020204" pitchFamily="34" charset="0"/>
              </a:rPr>
              <a:t>How has your </a:t>
            </a:r>
            <a:r>
              <a:rPr lang="en-US" sz="1600" b="1" dirty="0">
                <a:solidFill>
                  <a:srgbClr val="33A18E"/>
                </a:solidFill>
                <a:latin typeface="Arial" panose="020B0604020202020204" pitchFamily="34" charset="0"/>
                <a:cs typeface="Arial" panose="020B0604020202020204" pitchFamily="34" charset="0"/>
              </a:rPr>
              <a:t>thinking</a:t>
            </a:r>
            <a:r>
              <a:rPr lang="en-US" sz="1600" dirty="0">
                <a:solidFill>
                  <a:schemeClr val="tx1">
                    <a:lumMod val="75000"/>
                    <a:lumOff val="25000"/>
                  </a:schemeClr>
                </a:solidFill>
                <a:latin typeface="Arial" panose="020B0604020202020204" pitchFamily="34" charset="0"/>
                <a:cs typeface="Arial" panose="020B0604020202020204" pitchFamily="34" charset="0"/>
              </a:rPr>
              <a:t> changed? What ideas or mindsets were new?</a:t>
            </a:r>
          </a:p>
        </p:txBody>
      </p:sp>
      <p:sp>
        <p:nvSpPr>
          <p:cNvPr id="7" name="Title 1">
            <a:extLst>
              <a:ext uri="{FF2B5EF4-FFF2-40B4-BE49-F238E27FC236}">
                <a16:creationId xmlns:a16="http://schemas.microsoft.com/office/drawing/2014/main" id="{71097946-06E0-B14F-A34A-52A1CA06D401}"/>
              </a:ext>
            </a:extLst>
          </p:cNvPr>
          <p:cNvSpPr txBox="1">
            <a:spLocks/>
          </p:cNvSpPr>
          <p:nvPr/>
        </p:nvSpPr>
        <p:spPr>
          <a:xfrm>
            <a:off x="4027602" y="4815574"/>
            <a:ext cx="1570014" cy="11871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tx1">
                    <a:lumMod val="75000"/>
                    <a:lumOff val="25000"/>
                  </a:schemeClr>
                </a:solidFill>
                <a:latin typeface="Arial" panose="020B0604020202020204" pitchFamily="34" charset="0"/>
                <a:cs typeface="Arial" panose="020B0604020202020204" pitchFamily="34" charset="0"/>
              </a:rPr>
              <a:t>What do you </a:t>
            </a:r>
            <a:r>
              <a:rPr lang="en-US" sz="1600" b="1" dirty="0">
                <a:solidFill>
                  <a:srgbClr val="B40100"/>
                </a:solidFill>
                <a:latin typeface="Arial" panose="020B0604020202020204" pitchFamily="34" charset="0"/>
                <a:cs typeface="Arial" panose="020B0604020202020204" pitchFamily="34" charset="0"/>
              </a:rPr>
              <a:t>feel</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cs typeface="Arial" panose="020B0604020202020204" pitchFamily="34" charset="0"/>
              </a:rPr>
              <a:t>differently about? What was meaningful to you today?</a:t>
            </a:r>
          </a:p>
        </p:txBody>
      </p:sp>
      <p:sp>
        <p:nvSpPr>
          <p:cNvPr id="8" name="Title 1">
            <a:extLst>
              <a:ext uri="{FF2B5EF4-FFF2-40B4-BE49-F238E27FC236}">
                <a16:creationId xmlns:a16="http://schemas.microsoft.com/office/drawing/2014/main" id="{8A05D346-D204-7342-8615-F767603CDAD4}"/>
              </a:ext>
            </a:extLst>
          </p:cNvPr>
          <p:cNvSpPr txBox="1">
            <a:spLocks/>
          </p:cNvSpPr>
          <p:nvPr/>
        </p:nvSpPr>
        <p:spPr>
          <a:xfrm>
            <a:off x="6614393" y="4763004"/>
            <a:ext cx="1570014" cy="11871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tx1">
                    <a:lumMod val="75000"/>
                    <a:lumOff val="25000"/>
                  </a:schemeClr>
                </a:solidFill>
                <a:latin typeface="Arial" panose="020B0604020202020204" pitchFamily="34" charset="0"/>
                <a:cs typeface="Arial" panose="020B0604020202020204" pitchFamily="34" charset="0"/>
              </a:rPr>
              <a:t>How will your behaviors be different going forward? What </a:t>
            </a:r>
            <a:r>
              <a:rPr lang="en-US" sz="1600" b="1" dirty="0">
                <a:solidFill>
                  <a:srgbClr val="F0840A"/>
                </a:solidFill>
                <a:latin typeface="Arial" panose="020B0604020202020204" pitchFamily="34" charset="0"/>
                <a:cs typeface="Arial" panose="020B0604020202020204" pitchFamily="34" charset="0"/>
              </a:rPr>
              <a:t>actions</a:t>
            </a:r>
            <a:r>
              <a:rPr lang="en-US" sz="1600" dirty="0">
                <a:solidFill>
                  <a:schemeClr val="tx1">
                    <a:lumMod val="75000"/>
                    <a:lumOff val="25000"/>
                  </a:schemeClr>
                </a:solidFill>
                <a:latin typeface="Arial" panose="020B0604020202020204" pitchFamily="34" charset="0"/>
                <a:cs typeface="Arial" panose="020B0604020202020204" pitchFamily="34" charset="0"/>
              </a:rPr>
              <a:t> will you take going forward?</a:t>
            </a:r>
          </a:p>
        </p:txBody>
      </p:sp>
      <p:sp>
        <p:nvSpPr>
          <p:cNvPr id="15" name="Title 1">
            <a:extLst>
              <a:ext uri="{FF2B5EF4-FFF2-40B4-BE49-F238E27FC236}">
                <a16:creationId xmlns:a16="http://schemas.microsoft.com/office/drawing/2014/main" id="{46C8A0C4-6996-C545-B7F4-9528A030991E}"/>
              </a:ext>
            </a:extLst>
          </p:cNvPr>
          <p:cNvSpPr txBox="1">
            <a:spLocks/>
          </p:cNvSpPr>
          <p:nvPr/>
        </p:nvSpPr>
        <p:spPr>
          <a:xfrm>
            <a:off x="0" y="2243748"/>
            <a:ext cx="12192000" cy="2609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Recap</a:t>
            </a:r>
          </a:p>
        </p:txBody>
      </p:sp>
      <p:sp>
        <p:nvSpPr>
          <p:cNvPr id="11" name="Title 1">
            <a:extLst>
              <a:ext uri="{FF2B5EF4-FFF2-40B4-BE49-F238E27FC236}">
                <a16:creationId xmlns:a16="http://schemas.microsoft.com/office/drawing/2014/main" id="{2697C197-5090-4B16-83E5-0973B8EF72EE}"/>
              </a:ext>
            </a:extLst>
          </p:cNvPr>
          <p:cNvSpPr txBox="1">
            <a:spLocks/>
          </p:cNvSpPr>
          <p:nvPr/>
        </p:nvSpPr>
        <p:spPr>
          <a:xfrm>
            <a:off x="9080378" y="4768950"/>
            <a:ext cx="1570014" cy="11871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tx1">
                    <a:lumMod val="75000"/>
                    <a:lumOff val="25000"/>
                  </a:schemeClr>
                </a:solidFill>
                <a:latin typeface="Arial" panose="020B0604020202020204" pitchFamily="34" charset="0"/>
                <a:cs typeface="Arial" panose="020B0604020202020204" pitchFamily="34" charset="0"/>
              </a:rPr>
              <a:t>What </a:t>
            </a:r>
            <a:r>
              <a:rPr lang="en-US" sz="1600" b="1" dirty="0">
                <a:solidFill>
                  <a:schemeClr val="tx1">
                    <a:lumMod val="75000"/>
                    <a:lumOff val="25000"/>
                  </a:schemeClr>
                </a:solidFill>
                <a:latin typeface="Arial" panose="020B0604020202020204" pitchFamily="34" charset="0"/>
                <a:cs typeface="Arial" panose="020B0604020202020204" pitchFamily="34" charset="0"/>
              </a:rPr>
              <a:t>tools</a:t>
            </a:r>
            <a:r>
              <a:rPr lang="en-US" sz="1600" dirty="0">
                <a:solidFill>
                  <a:schemeClr val="tx1">
                    <a:lumMod val="75000"/>
                    <a:lumOff val="25000"/>
                  </a:schemeClr>
                </a:solidFill>
                <a:latin typeface="Arial" panose="020B0604020202020204" pitchFamily="34" charset="0"/>
                <a:cs typeface="Arial" panose="020B0604020202020204" pitchFamily="34" charset="0"/>
              </a:rPr>
              <a:t>, models, or systems will you definitely use? How will they make you accountable? </a:t>
            </a:r>
          </a:p>
        </p:txBody>
      </p:sp>
      <p:pic>
        <p:nvPicPr>
          <p:cNvPr id="14" name="Graphic 13" descr="Shoe footprints">
            <a:extLst>
              <a:ext uri="{FF2B5EF4-FFF2-40B4-BE49-F238E27FC236}">
                <a16:creationId xmlns:a16="http://schemas.microsoft.com/office/drawing/2014/main" id="{80D1716F-1AF5-46B8-9C5A-7EB2A6E310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2752" y="3622079"/>
            <a:ext cx="914400" cy="914400"/>
          </a:xfrm>
          <a:prstGeom prst="rect">
            <a:avLst/>
          </a:prstGeom>
        </p:spPr>
      </p:pic>
      <p:pic>
        <p:nvPicPr>
          <p:cNvPr id="17" name="Graphic 16" descr="Heart">
            <a:extLst>
              <a:ext uri="{FF2B5EF4-FFF2-40B4-BE49-F238E27FC236}">
                <a16:creationId xmlns:a16="http://schemas.microsoft.com/office/drawing/2014/main" id="{CFF42769-8622-45C7-B859-6CE8A9201B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93142" y="3622079"/>
            <a:ext cx="914400" cy="914400"/>
          </a:xfrm>
          <a:prstGeom prst="rect">
            <a:avLst/>
          </a:prstGeom>
        </p:spPr>
      </p:pic>
      <p:grpSp>
        <p:nvGrpSpPr>
          <p:cNvPr id="27" name="Group 26">
            <a:extLst>
              <a:ext uri="{FF2B5EF4-FFF2-40B4-BE49-F238E27FC236}">
                <a16:creationId xmlns:a16="http://schemas.microsoft.com/office/drawing/2014/main" id="{42A716D5-F835-4072-B310-5E111D0A5905}"/>
              </a:ext>
            </a:extLst>
          </p:cNvPr>
          <p:cNvGrpSpPr/>
          <p:nvPr/>
        </p:nvGrpSpPr>
        <p:grpSpPr>
          <a:xfrm>
            <a:off x="9230569" y="3622079"/>
            <a:ext cx="914400" cy="1028679"/>
            <a:chOff x="9230569" y="3764082"/>
            <a:chExt cx="914400" cy="1028679"/>
          </a:xfrm>
          <a:solidFill>
            <a:srgbClr val="404040"/>
          </a:solidFill>
        </p:grpSpPr>
        <p:pic>
          <p:nvPicPr>
            <p:cNvPr id="10" name="Graphic 9" descr="Open hand">
              <a:extLst>
                <a:ext uri="{FF2B5EF4-FFF2-40B4-BE49-F238E27FC236}">
                  <a16:creationId xmlns:a16="http://schemas.microsoft.com/office/drawing/2014/main" id="{D26ECAD1-DDAB-488B-8AF2-81674740E1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0569" y="3878361"/>
              <a:ext cx="914400" cy="914400"/>
            </a:xfrm>
            <a:prstGeom prst="rect">
              <a:avLst/>
            </a:prstGeom>
          </p:spPr>
        </p:pic>
        <p:pic>
          <p:nvPicPr>
            <p:cNvPr id="19" name="Graphic 18" descr="Tools">
              <a:extLst>
                <a:ext uri="{FF2B5EF4-FFF2-40B4-BE49-F238E27FC236}">
                  <a16:creationId xmlns:a16="http://schemas.microsoft.com/office/drawing/2014/main" id="{5B56D72A-70FB-496C-AAC2-CED76813B80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30388" y="3764082"/>
              <a:ext cx="483116" cy="483116"/>
            </a:xfrm>
            <a:prstGeom prst="rect">
              <a:avLst/>
            </a:prstGeom>
          </p:spPr>
        </p:pic>
      </p:grpSp>
      <p:pic>
        <p:nvPicPr>
          <p:cNvPr id="26" name="Graphic 25" descr="Brain in head">
            <a:extLst>
              <a:ext uri="{FF2B5EF4-FFF2-40B4-BE49-F238E27FC236}">
                <a16:creationId xmlns:a16="http://schemas.microsoft.com/office/drawing/2014/main" id="{7E4AAA3D-E9AE-4AF4-8950-D7A0FFD5ECA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69089" y="3622079"/>
            <a:ext cx="750817" cy="750817"/>
          </a:xfrm>
          <a:prstGeom prst="rect">
            <a:avLst/>
          </a:prstGeom>
        </p:spPr>
      </p:pic>
    </p:spTree>
    <p:extLst>
      <p:ext uri="{BB962C8B-B14F-4D97-AF65-F5344CB8AC3E}">
        <p14:creationId xmlns:p14="http://schemas.microsoft.com/office/powerpoint/2010/main" val="393913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E4F66-CA1B-A647-B0A0-ECF6B79EB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7068"/>
            <a:ext cx="12192000" cy="2370123"/>
          </a:xfrm>
          <a:prstGeom prst="rect">
            <a:avLst/>
          </a:prstGeom>
        </p:spPr>
      </p:pic>
      <p:grpSp>
        <p:nvGrpSpPr>
          <p:cNvPr id="20" name="Group 19">
            <a:extLst>
              <a:ext uri="{FF2B5EF4-FFF2-40B4-BE49-F238E27FC236}">
                <a16:creationId xmlns:a16="http://schemas.microsoft.com/office/drawing/2014/main" id="{DB1D9199-D411-4D4F-A8C8-A31BEFA1D212}"/>
              </a:ext>
            </a:extLst>
          </p:cNvPr>
          <p:cNvGrpSpPr/>
          <p:nvPr/>
        </p:nvGrpSpPr>
        <p:grpSpPr>
          <a:xfrm>
            <a:off x="870251" y="2798470"/>
            <a:ext cx="10451495" cy="3017218"/>
            <a:chOff x="894276" y="3013935"/>
            <a:chExt cx="10451495" cy="3017218"/>
          </a:xfrm>
        </p:grpSpPr>
        <p:sp>
          <p:nvSpPr>
            <p:cNvPr id="22" name="Title 1">
              <a:extLst>
                <a:ext uri="{FF2B5EF4-FFF2-40B4-BE49-F238E27FC236}">
                  <a16:creationId xmlns:a16="http://schemas.microsoft.com/office/drawing/2014/main" id="{19BEECB5-524A-4FBF-9190-251B688DD113}"/>
                </a:ext>
              </a:extLst>
            </p:cNvPr>
            <p:cNvSpPr txBox="1">
              <a:spLocks/>
            </p:cNvSpPr>
            <p:nvPr/>
          </p:nvSpPr>
          <p:spPr>
            <a:xfrm>
              <a:off x="894276" y="5263628"/>
              <a:ext cx="2248346" cy="734994"/>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Define Your Value </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2" name="Title 1">
              <a:extLst>
                <a:ext uri="{FF2B5EF4-FFF2-40B4-BE49-F238E27FC236}">
                  <a16:creationId xmlns:a16="http://schemas.microsoft.com/office/drawing/2014/main" id="{48BF3A94-1DB7-4D61-8BBC-BB4F7359475F}"/>
                </a:ext>
              </a:extLst>
            </p:cNvPr>
            <p:cNvSpPr txBox="1">
              <a:spLocks/>
            </p:cNvSpPr>
            <p:nvPr/>
          </p:nvSpPr>
          <p:spPr>
            <a:xfrm>
              <a:off x="2847179" y="3220463"/>
              <a:ext cx="1828800" cy="881408"/>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Three Aspects of Service</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3" name="Title 1">
              <a:extLst>
                <a:ext uri="{FF2B5EF4-FFF2-40B4-BE49-F238E27FC236}">
                  <a16:creationId xmlns:a16="http://schemas.microsoft.com/office/drawing/2014/main" id="{7D84325F-3951-443A-A719-8A9F8A64F937}"/>
                </a:ext>
              </a:extLst>
            </p:cNvPr>
            <p:cNvSpPr txBox="1">
              <a:spLocks/>
            </p:cNvSpPr>
            <p:nvPr/>
          </p:nvSpPr>
          <p:spPr>
            <a:xfrm>
              <a:off x="4514629" y="5116753"/>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Know and State Your Value</a:t>
              </a:r>
            </a:p>
          </p:txBody>
        </p:sp>
        <p:sp>
          <p:nvSpPr>
            <p:cNvPr id="34" name="Title 1">
              <a:extLst>
                <a:ext uri="{FF2B5EF4-FFF2-40B4-BE49-F238E27FC236}">
                  <a16:creationId xmlns:a16="http://schemas.microsoft.com/office/drawing/2014/main" id="{255F5B34-A2F8-49D6-842E-59DF2FC076DC}"/>
                </a:ext>
              </a:extLst>
            </p:cNvPr>
            <p:cNvSpPr txBox="1">
              <a:spLocks/>
            </p:cNvSpPr>
            <p:nvPr/>
          </p:nvSpPr>
          <p:spPr>
            <a:xfrm>
              <a:off x="9516971" y="3013935"/>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Build Daily Success</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b="1" dirty="0">
                  <a:solidFill>
                    <a:prstClr val="black">
                      <a:lumMod val="75000"/>
                      <a:lumOff val="25000"/>
                    </a:prstClr>
                  </a:solidFill>
                  <a:latin typeface="Arial" panose="020B0604020202020204" pitchFamily="34" charset="0"/>
                  <a:cs typeface="Arial" panose="020B0604020202020204" pitchFamily="34" charset="0"/>
                </a:rPr>
                <a:t>Habits</a:t>
              </a:r>
              <a:endPar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5" name="Title 1">
              <a:extLst>
                <a:ext uri="{FF2B5EF4-FFF2-40B4-BE49-F238E27FC236}">
                  <a16:creationId xmlns:a16="http://schemas.microsoft.com/office/drawing/2014/main" id="{4D9B4599-B64A-4D83-8688-1B0FACFC97B4}"/>
                </a:ext>
              </a:extLst>
            </p:cNvPr>
            <p:cNvSpPr txBox="1">
              <a:spLocks/>
            </p:cNvSpPr>
            <p:nvPr/>
          </p:nvSpPr>
          <p:spPr>
            <a:xfrm>
              <a:off x="7849525" y="5116753"/>
              <a:ext cx="1828800" cy="91440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Recap and </a:t>
              </a:r>
              <a:r>
                <a:rPr lang="en-US" sz="2000" dirty="0" err="1">
                  <a:solidFill>
                    <a:prstClr val="black">
                      <a:lumMod val="75000"/>
                      <a:lumOff val="25000"/>
                    </a:prstClr>
                  </a:solidFill>
                  <a:latin typeface="Arial" panose="020B0604020202020204" pitchFamily="34" charset="0"/>
                  <a:cs typeface="Arial" panose="020B0604020202020204" pitchFamily="34" charset="0"/>
                </a:rPr>
                <a:t>Aha’s</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6" name="Title 1">
              <a:extLst>
                <a:ext uri="{FF2B5EF4-FFF2-40B4-BE49-F238E27FC236}">
                  <a16:creationId xmlns:a16="http://schemas.microsoft.com/office/drawing/2014/main" id="{2561BD22-11F0-44A7-9C87-90AACB90B100}"/>
                </a:ext>
              </a:extLst>
            </p:cNvPr>
            <p:cNvSpPr txBox="1">
              <a:spLocks/>
            </p:cNvSpPr>
            <p:nvPr/>
          </p:nvSpPr>
          <p:spPr>
            <a:xfrm>
              <a:off x="6222416" y="3487509"/>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Deliver Value</a:t>
              </a:r>
            </a:p>
          </p:txBody>
        </p:sp>
        <p:cxnSp>
          <p:nvCxnSpPr>
            <p:cNvPr id="37" name="Straight Connector 36">
              <a:extLst>
                <a:ext uri="{FF2B5EF4-FFF2-40B4-BE49-F238E27FC236}">
                  <a16:creationId xmlns:a16="http://schemas.microsoft.com/office/drawing/2014/main" id="{50EEE63F-C1DF-4B72-A235-665839B4F699}"/>
                </a:ext>
              </a:extLst>
            </p:cNvPr>
            <p:cNvCxnSpPr>
              <a:cxnSpLocks/>
            </p:cNvCxnSpPr>
            <p:nvPr/>
          </p:nvCxnSpPr>
          <p:spPr>
            <a:xfrm flipH="1">
              <a:off x="1443790" y="4506940"/>
              <a:ext cx="9507173" cy="8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6A6C09-0E48-4380-8747-1306AEA9CED9}"/>
                </a:ext>
              </a:extLst>
            </p:cNvPr>
            <p:cNvCxnSpPr>
              <a:cxnSpLocks/>
            </p:cNvCxnSpPr>
            <p:nvPr/>
          </p:nvCxnSpPr>
          <p:spPr>
            <a:xfrm>
              <a:off x="2005263"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35D606-118A-4CB9-A00E-538F75ED6D33}"/>
                </a:ext>
              </a:extLst>
            </p:cNvPr>
            <p:cNvCxnSpPr>
              <a:cxnSpLocks/>
            </p:cNvCxnSpPr>
            <p:nvPr/>
          </p:nvCxnSpPr>
          <p:spPr>
            <a:xfrm>
              <a:off x="3761578"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1E2BF8-1AF6-496B-8174-5D65BA19132B}"/>
                </a:ext>
              </a:extLst>
            </p:cNvPr>
            <p:cNvCxnSpPr>
              <a:cxnSpLocks/>
            </p:cNvCxnSpPr>
            <p:nvPr/>
          </p:nvCxnSpPr>
          <p:spPr>
            <a:xfrm>
              <a:off x="5429029"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CBC5438-0A57-4F6E-A09E-6819CD5AF0B9}"/>
                </a:ext>
              </a:extLst>
            </p:cNvPr>
            <p:cNvCxnSpPr>
              <a:cxnSpLocks/>
            </p:cNvCxnSpPr>
            <p:nvPr/>
          </p:nvCxnSpPr>
          <p:spPr>
            <a:xfrm>
              <a:off x="7096477"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BA70EF-1CEE-4E56-9F61-CC5CE2515E28}"/>
                </a:ext>
              </a:extLst>
            </p:cNvPr>
            <p:cNvCxnSpPr>
              <a:cxnSpLocks/>
            </p:cNvCxnSpPr>
            <p:nvPr/>
          </p:nvCxnSpPr>
          <p:spPr>
            <a:xfrm>
              <a:off x="8763924" y="4498935"/>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A58113-F770-43E1-AAA0-6299AF4BDE21}"/>
                </a:ext>
              </a:extLst>
            </p:cNvPr>
            <p:cNvCxnSpPr>
              <a:cxnSpLocks/>
            </p:cNvCxnSpPr>
            <p:nvPr/>
          </p:nvCxnSpPr>
          <p:spPr>
            <a:xfrm>
              <a:off x="10431371" y="4057746"/>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4" name="Graphic 43" descr="Marker">
              <a:extLst>
                <a:ext uri="{FF2B5EF4-FFF2-40B4-BE49-F238E27FC236}">
                  <a16:creationId xmlns:a16="http://schemas.microsoft.com/office/drawing/2014/main" id="{22B864C5-E2FB-44DF-81C0-8B2CBC7E9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4172" y="3849069"/>
              <a:ext cx="914400" cy="914400"/>
            </a:xfrm>
            <a:prstGeom prst="rect">
              <a:avLst/>
            </a:prstGeom>
          </p:spPr>
        </p:pic>
      </p:grpSp>
    </p:spTree>
    <p:extLst>
      <p:ext uri="{BB962C8B-B14F-4D97-AF65-F5344CB8AC3E}">
        <p14:creationId xmlns:p14="http://schemas.microsoft.com/office/powerpoint/2010/main" val="95444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A7FB85-FE15-4E77-86E4-F80FEB7EA75E}"/>
              </a:ext>
            </a:extLst>
          </p:cNvPr>
          <p:cNvSpPr/>
          <p:nvPr/>
        </p:nvSpPr>
        <p:spPr>
          <a:xfrm>
            <a:off x="0" y="-1"/>
            <a:ext cx="921558" cy="6858001"/>
          </a:xfrm>
          <a:prstGeom prst="rect">
            <a:avLst/>
          </a:prstGeom>
          <a:solidFill>
            <a:srgbClr val="B5D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5DAD6"/>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FA443B-E92B-4BC4-BE21-39B51D6974D4}"/>
              </a:ext>
            </a:extLst>
          </p:cNvPr>
          <p:cNvCxnSpPr/>
          <p:nvPr/>
        </p:nvCxnSpPr>
        <p:spPr>
          <a:xfrm>
            <a:off x="955340" y="0"/>
            <a:ext cx="0" cy="6858000"/>
          </a:xfrm>
          <a:prstGeom prst="line">
            <a:avLst/>
          </a:prstGeom>
          <a:ln w="76200">
            <a:solidFill>
              <a:srgbClr val="B40100"/>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56058D24-41A5-4EDC-9E94-2A0798355046}"/>
              </a:ext>
            </a:extLst>
          </p:cNvPr>
          <p:cNvGraphicFramePr>
            <a:graphicFrameLocks noGrp="1"/>
          </p:cNvGraphicFramePr>
          <p:nvPr/>
        </p:nvGraphicFramePr>
        <p:xfrm>
          <a:off x="2576285" y="2134809"/>
          <a:ext cx="8128000" cy="3291840"/>
        </p:xfrm>
        <a:graphic>
          <a:graphicData uri="http://schemas.openxmlformats.org/drawingml/2006/table">
            <a:tbl>
              <a:tblPr firstRow="1" bandRow="1">
                <a:tableStyleId>{5C22544A-7EE6-4342-B048-85BDC9FD1C3A}</a:tableStyleId>
              </a:tblPr>
              <a:tblGrid>
                <a:gridCol w="2137229">
                  <a:extLst>
                    <a:ext uri="{9D8B030D-6E8A-4147-A177-3AD203B41FA5}">
                      <a16:colId xmlns:a16="http://schemas.microsoft.com/office/drawing/2014/main" val="715736736"/>
                    </a:ext>
                  </a:extLst>
                </a:gridCol>
                <a:gridCol w="5990771">
                  <a:extLst>
                    <a:ext uri="{9D8B030D-6E8A-4147-A177-3AD203B41FA5}">
                      <a16:colId xmlns:a16="http://schemas.microsoft.com/office/drawing/2014/main" val="422787934"/>
                    </a:ext>
                  </a:extLst>
                </a:gridCol>
              </a:tblGrid>
              <a:tr h="822960">
                <a:tc>
                  <a:txBody>
                    <a:bodyPr/>
                    <a:lstStyle/>
                    <a:p>
                      <a:pPr algn="ctr"/>
                      <a:r>
                        <a:rPr lang="en-US" sz="3600" b="1" dirty="0">
                          <a:solidFill>
                            <a:schemeClr val="tx1">
                              <a:lumMod val="75000"/>
                              <a:lumOff val="25000"/>
                            </a:schemeClr>
                          </a:solidFill>
                          <a:latin typeface="Arial" panose="020B0604020202020204" pitchFamily="34" charset="0"/>
                          <a:cs typeface="Arial" panose="020B0604020202020204" pitchFamily="34" charset="0"/>
                        </a:rPr>
                        <a:t>10</a:t>
                      </a:r>
                    </a:p>
                  </a:txBody>
                  <a:tcPr anchor="ctr">
                    <a:lnR w="12700" cap="flat" cmpd="sng" algn="ctr">
                      <a:no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US" sz="3600" b="1" dirty="0">
                          <a:solidFill>
                            <a:schemeClr val="tx1">
                              <a:lumMod val="75000"/>
                              <a:lumOff val="25000"/>
                            </a:schemeClr>
                          </a:solidFill>
                          <a:latin typeface="Arial" panose="020B0604020202020204" pitchFamily="34" charset="0"/>
                          <a:cs typeface="Arial" panose="020B0604020202020204" pitchFamily="34" charset="0"/>
                        </a:rPr>
                        <a:t>Contacts Added</a:t>
                      </a:r>
                    </a:p>
                  </a:txBody>
                  <a:tcPr anchor="ctr">
                    <a:lnL w="12700" cap="flat" cmpd="sng" algn="ctr">
                      <a:noFill/>
                      <a:prstDash val="solid"/>
                      <a:round/>
                      <a:headEnd type="none" w="med" len="med"/>
                      <a:tailEnd type="none" w="med" len="med"/>
                    </a:lnL>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938548304"/>
                  </a:ext>
                </a:extLst>
              </a:tr>
              <a:tr h="822960">
                <a:tc>
                  <a:txBody>
                    <a:bodyPr/>
                    <a:lstStyle/>
                    <a:p>
                      <a:pPr algn="ctr"/>
                      <a:r>
                        <a:rPr lang="en-US" sz="3600" b="1" dirty="0">
                          <a:solidFill>
                            <a:schemeClr val="tx1">
                              <a:lumMod val="75000"/>
                              <a:lumOff val="25000"/>
                            </a:schemeClr>
                          </a:solidFill>
                          <a:latin typeface="Arial" panose="020B0604020202020204" pitchFamily="34" charset="0"/>
                          <a:cs typeface="Arial" panose="020B0604020202020204" pitchFamily="34" charset="0"/>
                        </a:rPr>
                        <a:t>10</a:t>
                      </a:r>
                    </a:p>
                  </a:txBody>
                  <a:tcPr anchor="ctr">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US" sz="3600" b="1" dirty="0">
                          <a:solidFill>
                            <a:schemeClr val="tx1">
                              <a:lumMod val="75000"/>
                              <a:lumOff val="25000"/>
                            </a:schemeClr>
                          </a:solidFill>
                          <a:latin typeface="Arial" panose="020B0604020202020204" pitchFamily="34" charset="0"/>
                          <a:cs typeface="Arial" panose="020B0604020202020204" pitchFamily="34" charset="0"/>
                        </a:rPr>
                        <a:t>Conversations a Day</a:t>
                      </a:r>
                    </a:p>
                  </a:txBody>
                  <a:tcPr anchor="ctr">
                    <a:lnL w="12700" cap="flat" cmpd="sng" algn="ctr">
                      <a:noFill/>
                      <a:prstDash val="solid"/>
                      <a:round/>
                      <a:headEnd type="none" w="med" len="med"/>
                      <a:tailEnd type="none" w="med" len="med"/>
                    </a:lnL>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3704683290"/>
                  </a:ext>
                </a:extLst>
              </a:tr>
              <a:tr h="822960">
                <a:tc>
                  <a:txBody>
                    <a:bodyPr/>
                    <a:lstStyle/>
                    <a:p>
                      <a:pPr algn="ctr"/>
                      <a:r>
                        <a:rPr lang="en-US" sz="3600" b="1" dirty="0">
                          <a:solidFill>
                            <a:schemeClr val="tx1">
                              <a:lumMod val="75000"/>
                              <a:lumOff val="25000"/>
                            </a:schemeClr>
                          </a:solidFill>
                          <a:latin typeface="Arial" panose="020B0604020202020204" pitchFamily="34" charset="0"/>
                          <a:cs typeface="Arial" panose="020B0604020202020204" pitchFamily="34" charset="0"/>
                        </a:rPr>
                        <a:t>10</a:t>
                      </a:r>
                    </a:p>
                  </a:txBody>
                  <a:tcPr anchor="ctr">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US" sz="3600" b="1" dirty="0">
                          <a:solidFill>
                            <a:schemeClr val="tx1">
                              <a:lumMod val="75000"/>
                              <a:lumOff val="25000"/>
                            </a:schemeClr>
                          </a:solidFill>
                          <a:latin typeface="Arial" panose="020B0604020202020204" pitchFamily="34" charset="0"/>
                          <a:cs typeface="Arial" panose="020B0604020202020204" pitchFamily="34" charset="0"/>
                        </a:rPr>
                        <a:t>Handwritten Notes</a:t>
                      </a:r>
                    </a:p>
                  </a:txBody>
                  <a:tcPr anchor="ctr">
                    <a:lnL w="12700" cap="flat" cmpd="sng" algn="ctr">
                      <a:noFill/>
                      <a:prstDash val="solid"/>
                      <a:round/>
                      <a:headEnd type="none" w="med" len="med"/>
                      <a:tailEnd type="none" w="med" len="med"/>
                    </a:lnL>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914397208"/>
                  </a:ext>
                </a:extLst>
              </a:tr>
              <a:tr h="822960">
                <a:tc>
                  <a:txBody>
                    <a:bodyPr/>
                    <a:lstStyle/>
                    <a:p>
                      <a:pPr algn="ctr"/>
                      <a:r>
                        <a:rPr lang="en-US" sz="3600" b="1" dirty="0">
                          <a:solidFill>
                            <a:schemeClr val="tx1">
                              <a:lumMod val="75000"/>
                              <a:lumOff val="25000"/>
                            </a:schemeClr>
                          </a:solidFill>
                          <a:latin typeface="Arial" panose="020B0604020202020204" pitchFamily="34" charset="0"/>
                          <a:cs typeface="Arial" panose="020B0604020202020204" pitchFamily="34" charset="0"/>
                        </a:rPr>
                        <a:t>10</a:t>
                      </a:r>
                    </a:p>
                  </a:txBody>
                  <a:tcPr anchor="ctr">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solidFill>
                      <a:schemeClr val="bg1"/>
                    </a:solidFill>
                  </a:tcPr>
                </a:tc>
                <a:tc>
                  <a:txBody>
                    <a:bodyPr/>
                    <a:lstStyle/>
                    <a:p>
                      <a:r>
                        <a:rPr lang="en-US" sz="3600" b="1" dirty="0">
                          <a:solidFill>
                            <a:schemeClr val="tx1">
                              <a:lumMod val="75000"/>
                              <a:lumOff val="25000"/>
                            </a:schemeClr>
                          </a:solidFill>
                          <a:latin typeface="Arial" panose="020B0604020202020204" pitchFamily="34" charset="0"/>
                          <a:cs typeface="Arial" panose="020B0604020202020204" pitchFamily="34" charset="0"/>
                        </a:rPr>
                        <a:t>Home Previews per Week</a:t>
                      </a:r>
                    </a:p>
                  </a:txBody>
                  <a:tcPr anchor="ctr">
                    <a:lnL w="12700" cap="flat" cmpd="sng" algn="ctr">
                      <a:noFill/>
                      <a:prstDash val="solid"/>
                      <a:round/>
                      <a:headEnd type="none" w="med" len="med"/>
                      <a:tailEnd type="none" w="med" len="med"/>
                    </a:lnL>
                    <a:lnT w="12700" cap="flat" cmpd="sng" algn="ctr">
                      <a:solidFill>
                        <a:srgbClr val="C00000"/>
                      </a:solidFill>
                      <a:prstDash val="solid"/>
                      <a:round/>
                      <a:headEnd type="none" w="med" len="med"/>
                      <a:tailEnd type="none" w="med" len="med"/>
                    </a:lnT>
                    <a:solidFill>
                      <a:schemeClr val="bg1"/>
                    </a:solidFill>
                  </a:tcPr>
                </a:tc>
                <a:extLst>
                  <a:ext uri="{0D108BD9-81ED-4DB2-BD59-A6C34878D82A}">
                    <a16:rowId xmlns:a16="http://schemas.microsoft.com/office/drawing/2014/main" val="616966346"/>
                  </a:ext>
                </a:extLst>
              </a:tr>
            </a:tbl>
          </a:graphicData>
        </a:graphic>
      </p:graphicFrame>
      <p:sp>
        <p:nvSpPr>
          <p:cNvPr id="8" name="TextBox 7">
            <a:extLst>
              <a:ext uri="{FF2B5EF4-FFF2-40B4-BE49-F238E27FC236}">
                <a16:creationId xmlns:a16="http://schemas.microsoft.com/office/drawing/2014/main" id="{C3527F2E-BFD4-4AC7-B928-0CEA6E722AA9}"/>
              </a:ext>
            </a:extLst>
          </p:cNvPr>
          <p:cNvSpPr txBox="1"/>
          <p:nvPr/>
        </p:nvSpPr>
        <p:spPr>
          <a:xfrm>
            <a:off x="1251856" y="195943"/>
            <a:ext cx="9984793" cy="707886"/>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Spark: Goals to Set Your Career on Fire</a:t>
            </a:r>
          </a:p>
        </p:txBody>
      </p:sp>
    </p:spTree>
    <p:extLst>
      <p:ext uri="{BB962C8B-B14F-4D97-AF65-F5344CB8AC3E}">
        <p14:creationId xmlns:p14="http://schemas.microsoft.com/office/powerpoint/2010/main" val="306491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B4C4C2-3477-7044-A6D2-620D20B20429}"/>
              </a:ext>
            </a:extLst>
          </p:cNvPr>
          <p:cNvSpPr/>
          <p:nvPr/>
        </p:nvSpPr>
        <p:spPr>
          <a:xfrm>
            <a:off x="7507704" y="0"/>
            <a:ext cx="46842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3DEB802-699C-DC4F-8FAB-B19C2D1FD1BC}"/>
              </a:ext>
            </a:extLst>
          </p:cNvPr>
          <p:cNvSpPr>
            <a:spLocks noGrp="1"/>
          </p:cNvSpPr>
          <p:nvPr>
            <p:ph type="ctrTitle"/>
          </p:nvPr>
        </p:nvSpPr>
        <p:spPr>
          <a:xfrm>
            <a:off x="7750350" y="2154383"/>
            <a:ext cx="3599186" cy="949642"/>
          </a:xfrm>
        </p:spPr>
        <p:txBody>
          <a:bodyPr/>
          <a:lstStyle/>
          <a:p>
            <a:pPr algn="l"/>
            <a:r>
              <a:rPr lang="en-US" sz="4800" b="1" dirty="0">
                <a:solidFill>
                  <a:schemeClr val="bg1"/>
                </a:solidFill>
                <a:latin typeface="Arial" panose="020B0604020202020204" pitchFamily="34" charset="0"/>
                <a:cs typeface="Arial" panose="020B0604020202020204" pitchFamily="34" charset="0"/>
              </a:rPr>
              <a:t>Scripts</a:t>
            </a:r>
          </a:p>
        </p:txBody>
      </p:sp>
      <p:sp>
        <p:nvSpPr>
          <p:cNvPr id="7" name="Title 1">
            <a:extLst>
              <a:ext uri="{FF2B5EF4-FFF2-40B4-BE49-F238E27FC236}">
                <a16:creationId xmlns:a16="http://schemas.microsoft.com/office/drawing/2014/main" id="{1D6F14A1-DE3B-444A-81AA-914A89B12288}"/>
              </a:ext>
            </a:extLst>
          </p:cNvPr>
          <p:cNvSpPr txBox="1">
            <a:spLocks/>
          </p:cNvSpPr>
          <p:nvPr/>
        </p:nvSpPr>
        <p:spPr>
          <a:xfrm>
            <a:off x="7869935" y="3882595"/>
            <a:ext cx="2556136" cy="9496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Arial" panose="020B0604020202020204" pitchFamily="34" charset="0"/>
                <a:cs typeface="Arial" panose="020B0604020202020204" pitchFamily="34" charset="0"/>
              </a:rPr>
              <a:t>Why is it important to learn, internalize and personalize scripts?</a:t>
            </a:r>
          </a:p>
        </p:txBody>
      </p:sp>
      <p:cxnSp>
        <p:nvCxnSpPr>
          <p:cNvPr id="8" name="Straight Connector 7">
            <a:extLst>
              <a:ext uri="{FF2B5EF4-FFF2-40B4-BE49-F238E27FC236}">
                <a16:creationId xmlns:a16="http://schemas.microsoft.com/office/drawing/2014/main" id="{0DDE8D70-0996-8B4E-8E79-86521417B20F}"/>
              </a:ext>
            </a:extLst>
          </p:cNvPr>
          <p:cNvCxnSpPr>
            <a:cxnSpLocks/>
          </p:cNvCxnSpPr>
          <p:nvPr/>
        </p:nvCxnSpPr>
        <p:spPr>
          <a:xfrm>
            <a:off x="7974741" y="3422473"/>
            <a:ext cx="1754475" cy="0"/>
          </a:xfrm>
          <a:prstGeom prst="line">
            <a:avLst/>
          </a:prstGeom>
          <a:ln>
            <a:solidFill>
              <a:srgbClr val="9ED9D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D77A94-F8C5-4D6F-B426-027E8F98290E}"/>
              </a:ext>
            </a:extLst>
          </p:cNvPr>
          <p:cNvSpPr txBox="1"/>
          <p:nvPr/>
        </p:nvSpPr>
        <p:spPr>
          <a:xfrm>
            <a:off x="678054" y="686724"/>
            <a:ext cx="7087321" cy="5471498"/>
          </a:xfrm>
          <a:prstGeom prst="rect">
            <a:avLst/>
          </a:prstGeom>
          <a:noFill/>
        </p:spPr>
        <p:txBody>
          <a:bodyPr wrap="square" rtlCol="0">
            <a:spAutoFit/>
          </a:bodyPr>
          <a:lstStyle/>
          <a:p>
            <a:pPr marL="457200" indent="-457200">
              <a:lnSpc>
                <a:spcPct val="250000"/>
              </a:lnSpc>
              <a:buClr>
                <a:srgbClr val="01A79D"/>
              </a:buClr>
              <a:buSzPct val="125000"/>
              <a:buFont typeface="Arial" panose="020B0604020202020204" pitchFamily="34" charset="0"/>
              <a:buChar char="•"/>
            </a:pPr>
            <a:r>
              <a:rPr lang="en-US" sz="2400" dirty="0">
                <a:solidFill>
                  <a:srgbClr val="262626"/>
                </a:solidFill>
                <a:latin typeface="Arial" panose="020B0604020202020204" pitchFamily="34" charset="0"/>
                <a:cs typeface="Arial" panose="020B0604020202020204" pitchFamily="34" charset="0"/>
              </a:rPr>
              <a:t>Lead generate</a:t>
            </a:r>
          </a:p>
          <a:p>
            <a:pPr marL="457200" indent="-457200">
              <a:lnSpc>
                <a:spcPct val="250000"/>
              </a:lnSpc>
              <a:buClr>
                <a:srgbClr val="01A79D"/>
              </a:buClr>
              <a:buSzPct val="125000"/>
              <a:buFont typeface="Arial" panose="020B0604020202020204" pitchFamily="34" charset="0"/>
              <a:buChar char="•"/>
            </a:pPr>
            <a:r>
              <a:rPr lang="en-US" sz="2400" dirty="0">
                <a:solidFill>
                  <a:srgbClr val="262626"/>
                </a:solidFill>
                <a:latin typeface="Arial" panose="020B0604020202020204" pitchFamily="34" charset="0"/>
                <a:cs typeface="Arial" panose="020B0604020202020204" pitchFamily="34" charset="0"/>
              </a:rPr>
              <a:t>Uncover motivations</a:t>
            </a:r>
          </a:p>
          <a:p>
            <a:pPr marL="457200" indent="-457200">
              <a:lnSpc>
                <a:spcPct val="250000"/>
              </a:lnSpc>
              <a:buClr>
                <a:srgbClr val="01A79D"/>
              </a:buClr>
              <a:buSzPct val="125000"/>
              <a:buFont typeface="Arial" panose="020B0604020202020204" pitchFamily="34" charset="0"/>
              <a:buChar char="•"/>
            </a:pPr>
            <a:r>
              <a:rPr lang="en-US" sz="2400" dirty="0">
                <a:solidFill>
                  <a:srgbClr val="262626"/>
                </a:solidFill>
                <a:latin typeface="Arial" panose="020B0604020202020204" pitchFamily="34" charset="0"/>
                <a:cs typeface="Arial" panose="020B0604020202020204" pitchFamily="34" charset="0"/>
              </a:rPr>
              <a:t>Identify objections</a:t>
            </a:r>
          </a:p>
          <a:p>
            <a:pPr marL="457200" indent="-457200">
              <a:lnSpc>
                <a:spcPct val="250000"/>
              </a:lnSpc>
              <a:buClr>
                <a:srgbClr val="01A79D"/>
              </a:buClr>
              <a:buSzPct val="125000"/>
              <a:buFont typeface="Arial" panose="020B0604020202020204" pitchFamily="34" charset="0"/>
              <a:buChar char="•"/>
            </a:pPr>
            <a:r>
              <a:rPr lang="en-US" sz="2400" dirty="0">
                <a:solidFill>
                  <a:srgbClr val="262626"/>
                </a:solidFill>
                <a:latin typeface="Arial" panose="020B0604020202020204" pitchFamily="34" charset="0"/>
                <a:cs typeface="Arial" panose="020B0604020202020204" pitchFamily="34" charset="0"/>
              </a:rPr>
              <a:t>Close deals</a:t>
            </a:r>
          </a:p>
          <a:p>
            <a:pPr marL="457200" indent="-457200">
              <a:lnSpc>
                <a:spcPct val="250000"/>
              </a:lnSpc>
              <a:buClr>
                <a:srgbClr val="01A79D"/>
              </a:buClr>
              <a:buSzPct val="125000"/>
              <a:buFont typeface="Arial" panose="020B0604020202020204" pitchFamily="34" charset="0"/>
              <a:buChar char="•"/>
            </a:pPr>
            <a:r>
              <a:rPr lang="en-US" sz="2400" dirty="0">
                <a:solidFill>
                  <a:srgbClr val="262626"/>
                </a:solidFill>
                <a:latin typeface="Arial" panose="020B0604020202020204" pitchFamily="34" charset="0"/>
                <a:cs typeface="Arial" panose="020B0604020202020204" pitchFamily="34" charset="0"/>
              </a:rPr>
              <a:t>Speak in terms the customer understands</a:t>
            </a:r>
          </a:p>
          <a:p>
            <a:pPr marL="457200" indent="-457200">
              <a:lnSpc>
                <a:spcPct val="250000"/>
              </a:lnSpc>
              <a:buClr>
                <a:srgbClr val="01A79D"/>
              </a:buClr>
              <a:buSzPct val="125000"/>
              <a:buFont typeface="Arial" panose="020B0604020202020204" pitchFamily="34" charset="0"/>
              <a:buChar char="•"/>
            </a:pPr>
            <a:r>
              <a:rPr lang="en-US" sz="2400" dirty="0">
                <a:solidFill>
                  <a:srgbClr val="262626"/>
                </a:solidFill>
                <a:latin typeface="Arial" panose="020B0604020202020204" pitchFamily="34" charset="0"/>
                <a:cs typeface="Arial" panose="020B0604020202020204" pitchFamily="34" charset="0"/>
              </a:rPr>
              <a:t>Build confidence </a:t>
            </a:r>
          </a:p>
        </p:txBody>
      </p:sp>
    </p:spTree>
    <p:extLst>
      <p:ext uri="{BB962C8B-B14F-4D97-AF65-F5344CB8AC3E}">
        <p14:creationId xmlns:p14="http://schemas.microsoft.com/office/powerpoint/2010/main" val="93678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2A89F-20AD-D947-AD47-0C91B5BECF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239" y="285799"/>
            <a:ext cx="3219820" cy="6271136"/>
          </a:xfrm>
          <a:prstGeom prst="rect">
            <a:avLst/>
          </a:prstGeom>
        </p:spPr>
      </p:pic>
      <p:pic>
        <p:nvPicPr>
          <p:cNvPr id="7" name="Picture 6">
            <a:extLst>
              <a:ext uri="{FF2B5EF4-FFF2-40B4-BE49-F238E27FC236}">
                <a16:creationId xmlns:a16="http://schemas.microsoft.com/office/drawing/2014/main" id="{802E0B00-589C-9845-9459-1FBE8D75DF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46943" y="285799"/>
            <a:ext cx="3242908" cy="6271136"/>
          </a:xfrm>
          <a:prstGeom prst="rect">
            <a:avLst/>
          </a:prstGeom>
        </p:spPr>
      </p:pic>
      <p:sp>
        <p:nvSpPr>
          <p:cNvPr id="8" name="Title 1">
            <a:extLst>
              <a:ext uri="{FF2B5EF4-FFF2-40B4-BE49-F238E27FC236}">
                <a16:creationId xmlns:a16="http://schemas.microsoft.com/office/drawing/2014/main" id="{A94BC531-2506-BC4A-8A14-F135941DFBF6}"/>
              </a:ext>
            </a:extLst>
          </p:cNvPr>
          <p:cNvSpPr>
            <a:spLocks noGrp="1"/>
          </p:cNvSpPr>
          <p:nvPr>
            <p:ph type="ctrTitle"/>
          </p:nvPr>
        </p:nvSpPr>
        <p:spPr>
          <a:xfrm>
            <a:off x="4296407" y="1254643"/>
            <a:ext cx="3599186" cy="2934585"/>
          </a:xfrm>
        </p:spPr>
        <p:txBody>
          <a:bodyPr anchor="t">
            <a:normAutofit/>
          </a:bodyPr>
          <a:lstStyle/>
          <a:p>
            <a:r>
              <a:rPr lang="en-US" sz="4400" b="1" dirty="0">
                <a:solidFill>
                  <a:schemeClr val="tx1">
                    <a:lumMod val="65000"/>
                    <a:lumOff val="35000"/>
                  </a:schemeClr>
                </a:solidFill>
                <a:latin typeface="Arial" panose="020B0604020202020204" pitchFamily="34" charset="0"/>
                <a:cs typeface="Arial" panose="020B0604020202020204" pitchFamily="34" charset="0"/>
              </a:rPr>
              <a:t>Role-Play:</a:t>
            </a:r>
            <a:br>
              <a:rPr lang="en-US" sz="4400" b="1" dirty="0">
                <a:solidFill>
                  <a:schemeClr val="tx1">
                    <a:lumMod val="65000"/>
                    <a:lumOff val="35000"/>
                  </a:schemeClr>
                </a:solidFill>
                <a:latin typeface="Arial" panose="020B0604020202020204" pitchFamily="34" charset="0"/>
                <a:cs typeface="Arial" panose="020B0604020202020204" pitchFamily="34" charset="0"/>
              </a:rPr>
            </a:br>
            <a:br>
              <a:rPr lang="en-US" sz="4400" b="1" dirty="0">
                <a:solidFill>
                  <a:schemeClr val="tx1">
                    <a:lumMod val="65000"/>
                    <a:lumOff val="35000"/>
                  </a:schemeClr>
                </a:solidFill>
                <a:latin typeface="Arial" panose="020B0604020202020204" pitchFamily="34" charset="0"/>
                <a:cs typeface="Arial" panose="020B0604020202020204" pitchFamily="34" charset="0"/>
              </a:rPr>
            </a:br>
            <a:r>
              <a:rPr lang="en-US" sz="4400" b="1" dirty="0">
                <a:solidFill>
                  <a:schemeClr val="tx1">
                    <a:lumMod val="65000"/>
                    <a:lumOff val="35000"/>
                  </a:schemeClr>
                </a:solidFill>
                <a:latin typeface="Arial" panose="020B0604020202020204" pitchFamily="34" charset="0"/>
                <a:cs typeface="Arial" panose="020B0604020202020204" pitchFamily="34" charset="0"/>
              </a:rPr>
              <a:t>Script Practice</a:t>
            </a:r>
          </a:p>
        </p:txBody>
      </p:sp>
      <p:sp>
        <p:nvSpPr>
          <p:cNvPr id="9" name="Title 1">
            <a:extLst>
              <a:ext uri="{FF2B5EF4-FFF2-40B4-BE49-F238E27FC236}">
                <a16:creationId xmlns:a16="http://schemas.microsoft.com/office/drawing/2014/main" id="{A03DF5DD-27E0-104C-9BA1-A394C9B36748}"/>
              </a:ext>
            </a:extLst>
          </p:cNvPr>
          <p:cNvSpPr txBox="1">
            <a:spLocks/>
          </p:cNvSpPr>
          <p:nvPr/>
        </p:nvSpPr>
        <p:spPr>
          <a:xfrm>
            <a:off x="4918540" y="5146897"/>
            <a:ext cx="2695820" cy="7811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rgbClr val="404040"/>
                </a:solidFill>
                <a:latin typeface="Arial" panose="020B0604020202020204" pitchFamily="34" charset="0"/>
                <a:cs typeface="Arial" panose="020B0604020202020204" pitchFamily="34" charset="0"/>
              </a:rPr>
              <a:t>30</a:t>
            </a:r>
            <a:r>
              <a:rPr kumimoji="0" lang="en-US" sz="28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rPr>
              <a:t> minutes</a:t>
            </a:r>
          </a:p>
        </p:txBody>
      </p:sp>
      <p:pic>
        <p:nvPicPr>
          <p:cNvPr id="3" name="Graphic 2" descr="Watch">
            <a:extLst>
              <a:ext uri="{FF2B5EF4-FFF2-40B4-BE49-F238E27FC236}">
                <a16:creationId xmlns:a16="http://schemas.microsoft.com/office/drawing/2014/main" id="{F6D436B7-FDE1-41E9-9A59-0F198EC1F78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28457" y="5315317"/>
            <a:ext cx="745980" cy="745980"/>
          </a:xfrm>
          <a:prstGeom prst="rect">
            <a:avLst/>
          </a:prstGeom>
        </p:spPr>
      </p:pic>
    </p:spTree>
    <p:extLst>
      <p:ext uri="{BB962C8B-B14F-4D97-AF65-F5344CB8AC3E}">
        <p14:creationId xmlns:p14="http://schemas.microsoft.com/office/powerpoint/2010/main" val="186764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5263116" cy="6858000"/>
          </a:xfrm>
          <a:prstGeom prst="rect">
            <a:avLst/>
          </a:prstGeom>
        </p:spPr>
      </p:pic>
      <p:grpSp>
        <p:nvGrpSpPr>
          <p:cNvPr id="3" name="Group 2">
            <a:extLst>
              <a:ext uri="{FF2B5EF4-FFF2-40B4-BE49-F238E27FC236}">
                <a16:creationId xmlns:a16="http://schemas.microsoft.com/office/drawing/2014/main" id="{4CF70935-1CFE-48F5-8BBD-5F1E5A8DD750}"/>
              </a:ext>
            </a:extLst>
          </p:cNvPr>
          <p:cNvGrpSpPr/>
          <p:nvPr/>
        </p:nvGrpSpPr>
        <p:grpSpPr>
          <a:xfrm>
            <a:off x="6668700" y="1174764"/>
            <a:ext cx="4787626" cy="4508472"/>
            <a:chOff x="6928885" y="1038217"/>
            <a:chExt cx="4787626" cy="4508472"/>
          </a:xfrm>
        </p:grpSpPr>
        <p:grpSp>
          <p:nvGrpSpPr>
            <p:cNvPr id="26" name="Group 25"/>
            <p:cNvGrpSpPr/>
            <p:nvPr/>
          </p:nvGrpSpPr>
          <p:grpSpPr>
            <a:xfrm>
              <a:off x="6928885" y="1038217"/>
              <a:ext cx="3732421" cy="640080"/>
              <a:chOff x="910389" y="4090829"/>
              <a:chExt cx="3732421" cy="640080"/>
            </a:xfrm>
          </p:grpSpPr>
          <p:sp>
            <p:nvSpPr>
              <p:cNvPr id="14" name="Oval 13"/>
              <p:cNvSpPr/>
              <p:nvPr/>
            </p:nvSpPr>
            <p:spPr>
              <a:xfrm>
                <a:off x="910389" y="4090829"/>
                <a:ext cx="640080" cy="640080"/>
              </a:xfrm>
              <a:prstGeom prst="ellipse">
                <a:avLst/>
              </a:prstGeom>
              <a:solidFill>
                <a:srgbClr val="B401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3914" y="4103744"/>
                <a:ext cx="577093" cy="5770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80492" y="4210813"/>
                <a:ext cx="3062318" cy="400110"/>
              </a:xfrm>
              <a:prstGeom prst="rect">
                <a:avLst/>
              </a:prstGeom>
              <a:noFill/>
            </p:spPr>
            <p:txBody>
              <a:bodyPr wrap="square" rtlCol="0">
                <a:spAutoFit/>
              </a:bodyPr>
              <a:lstStyle/>
              <a:p>
                <a:r>
                  <a:rPr lang="en-US" sz="2000" dirty="0">
                    <a:solidFill>
                      <a:srgbClr val="4D4D4D"/>
                    </a:solidFill>
                    <a:latin typeface="Arial" panose="020B0604020202020204" pitchFamily="34" charset="0"/>
                    <a:cs typeface="Arial" panose="020B0604020202020204" pitchFamily="34" charset="0"/>
                  </a:rPr>
                  <a:t>Subscribe to the registry </a:t>
                </a:r>
              </a:p>
            </p:txBody>
          </p:sp>
        </p:grpSp>
        <p:sp>
          <p:nvSpPr>
            <p:cNvPr id="17" name="Oval 16"/>
            <p:cNvSpPr/>
            <p:nvPr/>
          </p:nvSpPr>
          <p:spPr>
            <a:xfrm>
              <a:off x="6928885" y="2005315"/>
              <a:ext cx="640080" cy="640080"/>
            </a:xfrm>
            <a:prstGeom prst="ellipse">
              <a:avLst/>
            </a:prstGeom>
            <a:solidFill>
              <a:srgbClr val="B401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98986" y="2125299"/>
              <a:ext cx="3532309" cy="707886"/>
            </a:xfrm>
            <a:prstGeom prst="rect">
              <a:avLst/>
            </a:prstGeom>
            <a:noFill/>
          </p:spPr>
          <p:txBody>
            <a:bodyPr wrap="square" rtlCol="0">
              <a:spAutoFit/>
            </a:bodyPr>
            <a:lstStyle/>
            <a:p>
              <a:r>
                <a:rPr lang="en-US" sz="2000" dirty="0">
                  <a:solidFill>
                    <a:srgbClr val="4D4D4D"/>
                  </a:solidFill>
                  <a:latin typeface="Arial" panose="020B0604020202020204" pitchFamily="34" charset="0"/>
                  <a:cs typeface="Arial" panose="020B0604020202020204" pitchFamily="34" charset="0"/>
                </a:rPr>
                <a:t>Update your call list regularly</a:t>
              </a:r>
            </a:p>
            <a:p>
              <a:endParaRPr lang="en-US" sz="2000" dirty="0">
                <a:solidFill>
                  <a:srgbClr val="4D4D4D"/>
                </a:solidFill>
                <a:latin typeface="HelveticaNeueLT Std Lt Cn" panose="020B0406020202030204" pitchFamily="34" charset="0"/>
              </a:endParaRPr>
            </a:p>
          </p:txBody>
        </p:sp>
        <p:pic>
          <p:nvPicPr>
            <p:cNvPr id="23" name="Picture 2"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72410" y="2017900"/>
              <a:ext cx="577093" cy="57709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928885" y="2972413"/>
              <a:ext cx="4787626" cy="640080"/>
              <a:chOff x="7849413" y="4079680"/>
              <a:chExt cx="4787626" cy="640080"/>
            </a:xfrm>
          </p:grpSpPr>
          <p:sp>
            <p:nvSpPr>
              <p:cNvPr id="20" name="Oval 19"/>
              <p:cNvSpPr/>
              <p:nvPr/>
            </p:nvSpPr>
            <p:spPr>
              <a:xfrm>
                <a:off x="7849413" y="4079680"/>
                <a:ext cx="640080" cy="640080"/>
              </a:xfrm>
              <a:prstGeom prst="ellipse">
                <a:avLst/>
              </a:prstGeom>
              <a:solidFill>
                <a:srgbClr val="B401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519515" y="4199664"/>
                <a:ext cx="4117524" cy="400110"/>
              </a:xfrm>
              <a:prstGeom prst="rect">
                <a:avLst/>
              </a:prstGeom>
              <a:noFill/>
            </p:spPr>
            <p:txBody>
              <a:bodyPr wrap="square" rtlCol="0">
                <a:spAutoFit/>
              </a:bodyPr>
              <a:lstStyle/>
              <a:p>
                <a:r>
                  <a:rPr lang="en-US" sz="2000" dirty="0">
                    <a:solidFill>
                      <a:srgbClr val="4D4D4D"/>
                    </a:solidFill>
                    <a:latin typeface="Arial" panose="020B0604020202020204" pitchFamily="34" charset="0"/>
                    <a:cs typeface="Arial" panose="020B0604020202020204" pitchFamily="34" charset="0"/>
                  </a:rPr>
                  <a:t>Know the state and federal laws</a:t>
                </a:r>
              </a:p>
            </p:txBody>
          </p:sp>
          <p:pic>
            <p:nvPicPr>
              <p:cNvPr id="24" name="Picture 2"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2938" y="4090829"/>
                <a:ext cx="577093" cy="5770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6928885" y="3939511"/>
              <a:ext cx="3332313" cy="640080"/>
              <a:chOff x="7849413" y="4079680"/>
              <a:chExt cx="3332313" cy="640080"/>
            </a:xfrm>
          </p:grpSpPr>
          <p:sp>
            <p:nvSpPr>
              <p:cNvPr id="30" name="Oval 29"/>
              <p:cNvSpPr/>
              <p:nvPr/>
            </p:nvSpPr>
            <p:spPr>
              <a:xfrm>
                <a:off x="7849413" y="4079680"/>
                <a:ext cx="640080" cy="640080"/>
              </a:xfrm>
              <a:prstGeom prst="ellipse">
                <a:avLst/>
              </a:prstGeom>
              <a:solidFill>
                <a:srgbClr val="B401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519515" y="4199664"/>
                <a:ext cx="2662211" cy="400110"/>
              </a:xfrm>
              <a:prstGeom prst="rect">
                <a:avLst/>
              </a:prstGeom>
              <a:noFill/>
            </p:spPr>
            <p:txBody>
              <a:bodyPr wrap="square" rtlCol="0">
                <a:spAutoFit/>
              </a:bodyPr>
              <a:lstStyle/>
              <a:p>
                <a:r>
                  <a:rPr lang="en-US" sz="2000" dirty="0">
                    <a:solidFill>
                      <a:srgbClr val="4D4D4D"/>
                    </a:solidFill>
                    <a:latin typeface="Arial" panose="020B0604020202020204" pitchFamily="34" charset="0"/>
                    <a:cs typeface="Arial" panose="020B0604020202020204" pitchFamily="34" charset="0"/>
                  </a:rPr>
                  <a:t>Check before you call</a:t>
                </a:r>
              </a:p>
            </p:txBody>
          </p:sp>
          <p:pic>
            <p:nvPicPr>
              <p:cNvPr id="32" name="Picture 2"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2938" y="4090829"/>
                <a:ext cx="577093" cy="5770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6928885" y="4906609"/>
              <a:ext cx="4007339" cy="640080"/>
              <a:chOff x="7849413" y="4079680"/>
              <a:chExt cx="4007339" cy="640080"/>
            </a:xfrm>
          </p:grpSpPr>
          <p:sp>
            <p:nvSpPr>
              <p:cNvPr id="34" name="Oval 33"/>
              <p:cNvSpPr/>
              <p:nvPr/>
            </p:nvSpPr>
            <p:spPr>
              <a:xfrm>
                <a:off x="7849413" y="4079680"/>
                <a:ext cx="640080" cy="640080"/>
              </a:xfrm>
              <a:prstGeom prst="ellipse">
                <a:avLst/>
              </a:prstGeom>
              <a:solidFill>
                <a:srgbClr val="B401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519515" y="4199664"/>
                <a:ext cx="3337237" cy="400110"/>
              </a:xfrm>
              <a:prstGeom prst="rect">
                <a:avLst/>
              </a:prstGeom>
              <a:noFill/>
            </p:spPr>
            <p:txBody>
              <a:bodyPr wrap="square" rtlCol="0">
                <a:spAutoFit/>
              </a:bodyPr>
              <a:lstStyle/>
              <a:p>
                <a:r>
                  <a:rPr lang="en-US" sz="2000" dirty="0">
                    <a:solidFill>
                      <a:srgbClr val="4D4D4D"/>
                    </a:solidFill>
                    <a:latin typeface="Arial" panose="020B0604020202020204" pitchFamily="34" charset="0"/>
                    <a:cs typeface="Arial" panose="020B0604020202020204" pitchFamily="34" charset="0"/>
                  </a:rPr>
                  <a:t>Honor consumers’ requests</a:t>
                </a:r>
              </a:p>
            </p:txBody>
          </p:sp>
          <p:pic>
            <p:nvPicPr>
              <p:cNvPr id="36" name="Picture 2"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2938" y="4090829"/>
                <a:ext cx="577093" cy="57709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0" name="Rectangle 39"/>
          <p:cNvSpPr/>
          <p:nvPr/>
        </p:nvSpPr>
        <p:spPr>
          <a:xfrm>
            <a:off x="-5515" y="-15509"/>
            <a:ext cx="5268632" cy="6891791"/>
          </a:xfrm>
          <a:prstGeom prst="rect">
            <a:avLst/>
          </a:prstGeom>
          <a:solidFill>
            <a:srgbClr val="2626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32708" y="4747793"/>
            <a:ext cx="4992186" cy="163121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Under federal law, sellers and telemarketers (including real estate agents) are prohibited from calling consumers listed on the Federal Trade Commission’s Do Not Call Registry.</a:t>
            </a:r>
          </a:p>
        </p:txBody>
      </p:sp>
      <p:sp>
        <p:nvSpPr>
          <p:cNvPr id="2" name="TextBox 1"/>
          <p:cNvSpPr txBox="1"/>
          <p:nvPr/>
        </p:nvSpPr>
        <p:spPr>
          <a:xfrm>
            <a:off x="735674" y="478991"/>
            <a:ext cx="38972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Compliance:</a:t>
            </a:r>
          </a:p>
          <a:p>
            <a:pPr algn="ctr"/>
            <a:r>
              <a:rPr lang="en-US" sz="4000" b="1" dirty="0">
                <a:solidFill>
                  <a:schemeClr val="bg1"/>
                </a:solidFill>
                <a:latin typeface="Arial" panose="020B0604020202020204" pitchFamily="34" charset="0"/>
                <a:cs typeface="Arial" panose="020B0604020202020204" pitchFamily="34" charset="0"/>
              </a:rPr>
              <a:t>Do Not Call</a:t>
            </a:r>
          </a:p>
        </p:txBody>
      </p:sp>
    </p:spTree>
    <p:extLst>
      <p:ext uri="{BB962C8B-B14F-4D97-AF65-F5344CB8AC3E}">
        <p14:creationId xmlns:p14="http://schemas.microsoft.com/office/powerpoint/2010/main" val="357688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2A89F-20AD-D947-AD47-0C91B5BECF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239" y="285799"/>
            <a:ext cx="3219820" cy="6271136"/>
          </a:xfrm>
          <a:prstGeom prst="rect">
            <a:avLst/>
          </a:prstGeom>
        </p:spPr>
      </p:pic>
      <p:pic>
        <p:nvPicPr>
          <p:cNvPr id="7" name="Picture 6">
            <a:extLst>
              <a:ext uri="{FF2B5EF4-FFF2-40B4-BE49-F238E27FC236}">
                <a16:creationId xmlns:a16="http://schemas.microsoft.com/office/drawing/2014/main" id="{802E0B00-589C-9845-9459-1FBE8D75DF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46943" y="285799"/>
            <a:ext cx="3242908" cy="6271136"/>
          </a:xfrm>
          <a:prstGeom prst="rect">
            <a:avLst/>
          </a:prstGeom>
        </p:spPr>
      </p:pic>
      <p:sp>
        <p:nvSpPr>
          <p:cNvPr id="8" name="Title 1">
            <a:extLst>
              <a:ext uri="{FF2B5EF4-FFF2-40B4-BE49-F238E27FC236}">
                <a16:creationId xmlns:a16="http://schemas.microsoft.com/office/drawing/2014/main" id="{A94BC531-2506-BC4A-8A14-F135941DFBF6}"/>
              </a:ext>
            </a:extLst>
          </p:cNvPr>
          <p:cNvSpPr>
            <a:spLocks noGrp="1"/>
          </p:cNvSpPr>
          <p:nvPr>
            <p:ph type="ctrTitle"/>
          </p:nvPr>
        </p:nvSpPr>
        <p:spPr>
          <a:xfrm>
            <a:off x="4296407" y="601579"/>
            <a:ext cx="3599186" cy="4713738"/>
          </a:xfrm>
        </p:spPr>
        <p:txBody>
          <a:bodyPr anchor="t">
            <a:normAutofit/>
          </a:bodyPr>
          <a:lstStyle/>
          <a:p>
            <a:r>
              <a:rPr lang="en-US" sz="4400" b="1" dirty="0">
                <a:solidFill>
                  <a:schemeClr val="tx1">
                    <a:lumMod val="65000"/>
                    <a:lumOff val="35000"/>
                  </a:schemeClr>
                </a:solidFill>
                <a:latin typeface="Arial" panose="020B0604020202020204" pitchFamily="34" charset="0"/>
                <a:cs typeface="Arial" panose="020B0604020202020204" pitchFamily="34" charset="0"/>
              </a:rPr>
              <a:t>Real-Play:</a:t>
            </a:r>
            <a:br>
              <a:rPr lang="en-US" sz="4400" b="1" dirty="0">
                <a:solidFill>
                  <a:schemeClr val="tx1">
                    <a:lumMod val="65000"/>
                    <a:lumOff val="35000"/>
                  </a:schemeClr>
                </a:solidFill>
                <a:latin typeface="Arial" panose="020B0604020202020204" pitchFamily="34" charset="0"/>
                <a:cs typeface="Arial" panose="020B0604020202020204" pitchFamily="34" charset="0"/>
              </a:rPr>
            </a:br>
            <a:br>
              <a:rPr lang="en-US" sz="4400" b="1" dirty="0">
                <a:solidFill>
                  <a:schemeClr val="tx1">
                    <a:lumMod val="65000"/>
                    <a:lumOff val="35000"/>
                  </a:schemeClr>
                </a:solidFill>
                <a:latin typeface="Arial" panose="020B0604020202020204" pitchFamily="34" charset="0"/>
                <a:cs typeface="Arial" panose="020B0604020202020204" pitchFamily="34" charset="0"/>
              </a:rPr>
            </a:br>
            <a:r>
              <a:rPr lang="en-US" sz="4400" b="1" dirty="0">
                <a:solidFill>
                  <a:schemeClr val="tx1">
                    <a:lumMod val="65000"/>
                    <a:lumOff val="35000"/>
                  </a:schemeClr>
                </a:solidFill>
                <a:latin typeface="Arial" panose="020B0604020202020204" pitchFamily="34" charset="0"/>
                <a:cs typeface="Arial" panose="020B0604020202020204" pitchFamily="34" charset="0"/>
              </a:rPr>
              <a:t>Lead Generation</a:t>
            </a:r>
            <a:br>
              <a:rPr lang="en-US" sz="4400" b="1" dirty="0">
                <a:solidFill>
                  <a:schemeClr val="tx1">
                    <a:lumMod val="65000"/>
                    <a:lumOff val="35000"/>
                  </a:schemeClr>
                </a:solidFill>
                <a:latin typeface="Arial" panose="020B0604020202020204" pitchFamily="34" charset="0"/>
                <a:cs typeface="Arial" panose="020B0604020202020204" pitchFamily="34" charset="0"/>
              </a:rPr>
            </a:br>
            <a:br>
              <a:rPr lang="en-US" sz="4400" b="1" dirty="0">
                <a:solidFill>
                  <a:schemeClr val="tx1">
                    <a:lumMod val="65000"/>
                    <a:lumOff val="35000"/>
                  </a:schemeClr>
                </a:solidFill>
                <a:latin typeface="Arial" panose="020B0604020202020204" pitchFamily="34" charset="0"/>
                <a:cs typeface="Arial" panose="020B0604020202020204" pitchFamily="34" charset="0"/>
              </a:rPr>
            </a:br>
            <a:r>
              <a:rPr lang="en-US" sz="4400" b="1" dirty="0">
                <a:solidFill>
                  <a:schemeClr val="tx1">
                    <a:lumMod val="65000"/>
                    <a:lumOff val="35000"/>
                  </a:schemeClr>
                </a:solidFill>
                <a:latin typeface="Arial" panose="020B0604020202020204" pitchFamily="34" charset="0"/>
                <a:cs typeface="Arial" panose="020B0604020202020204" pitchFamily="34" charset="0"/>
              </a:rPr>
              <a:t>Calling with Scripts</a:t>
            </a:r>
          </a:p>
        </p:txBody>
      </p:sp>
      <p:sp>
        <p:nvSpPr>
          <p:cNvPr id="9" name="Title 1">
            <a:extLst>
              <a:ext uri="{FF2B5EF4-FFF2-40B4-BE49-F238E27FC236}">
                <a16:creationId xmlns:a16="http://schemas.microsoft.com/office/drawing/2014/main" id="{A03DF5DD-27E0-104C-9BA1-A394C9B36748}"/>
              </a:ext>
            </a:extLst>
          </p:cNvPr>
          <p:cNvSpPr txBox="1">
            <a:spLocks/>
          </p:cNvSpPr>
          <p:nvPr/>
        </p:nvSpPr>
        <p:spPr>
          <a:xfrm>
            <a:off x="4918540" y="5146897"/>
            <a:ext cx="2695820" cy="7811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rPr>
              <a:t>1 hour</a:t>
            </a:r>
          </a:p>
        </p:txBody>
      </p:sp>
      <p:pic>
        <p:nvPicPr>
          <p:cNvPr id="3" name="Graphic 2" descr="Watch">
            <a:extLst>
              <a:ext uri="{FF2B5EF4-FFF2-40B4-BE49-F238E27FC236}">
                <a16:creationId xmlns:a16="http://schemas.microsoft.com/office/drawing/2014/main" id="{F6D436B7-FDE1-41E9-9A59-0F198EC1F78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28457" y="5315317"/>
            <a:ext cx="745980" cy="745980"/>
          </a:xfrm>
          <a:prstGeom prst="rect">
            <a:avLst/>
          </a:prstGeom>
        </p:spPr>
      </p:pic>
    </p:spTree>
    <p:extLst>
      <p:ext uri="{BB962C8B-B14F-4D97-AF65-F5344CB8AC3E}">
        <p14:creationId xmlns:p14="http://schemas.microsoft.com/office/powerpoint/2010/main" val="26864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2A89F-20AD-D947-AD47-0C91B5BECF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239" y="285799"/>
            <a:ext cx="3219820" cy="6271136"/>
          </a:xfrm>
          <a:prstGeom prst="rect">
            <a:avLst/>
          </a:prstGeom>
        </p:spPr>
      </p:pic>
      <p:pic>
        <p:nvPicPr>
          <p:cNvPr id="7" name="Picture 6">
            <a:extLst>
              <a:ext uri="{FF2B5EF4-FFF2-40B4-BE49-F238E27FC236}">
                <a16:creationId xmlns:a16="http://schemas.microsoft.com/office/drawing/2014/main" id="{802E0B00-589C-9845-9459-1FBE8D75DF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46943" y="285799"/>
            <a:ext cx="3242908" cy="6271136"/>
          </a:xfrm>
          <a:prstGeom prst="rect">
            <a:avLst/>
          </a:prstGeom>
        </p:spPr>
      </p:pic>
      <p:sp>
        <p:nvSpPr>
          <p:cNvPr id="8" name="Title 1">
            <a:extLst>
              <a:ext uri="{FF2B5EF4-FFF2-40B4-BE49-F238E27FC236}">
                <a16:creationId xmlns:a16="http://schemas.microsoft.com/office/drawing/2014/main" id="{A94BC531-2506-BC4A-8A14-F135941DFBF6}"/>
              </a:ext>
            </a:extLst>
          </p:cNvPr>
          <p:cNvSpPr>
            <a:spLocks noGrp="1"/>
          </p:cNvSpPr>
          <p:nvPr>
            <p:ph type="ctrTitle"/>
          </p:nvPr>
        </p:nvSpPr>
        <p:spPr>
          <a:xfrm>
            <a:off x="4296407" y="1254643"/>
            <a:ext cx="3599186" cy="2934585"/>
          </a:xfrm>
        </p:spPr>
        <p:txBody>
          <a:bodyPr anchor="t">
            <a:normAutofit/>
          </a:bodyPr>
          <a:lstStyle/>
          <a:p>
            <a:r>
              <a:rPr lang="en-US" sz="4400" b="1" dirty="0">
                <a:solidFill>
                  <a:schemeClr val="tx1">
                    <a:lumMod val="65000"/>
                    <a:lumOff val="35000"/>
                  </a:schemeClr>
                </a:solidFill>
                <a:latin typeface="Arial" panose="020B0604020202020204" pitchFamily="34" charset="0"/>
                <a:cs typeface="Arial" panose="020B0604020202020204" pitchFamily="34" charset="0"/>
              </a:rPr>
              <a:t>Update Contacts</a:t>
            </a:r>
            <a:br>
              <a:rPr lang="en-US" sz="4400" b="1" dirty="0">
                <a:solidFill>
                  <a:schemeClr val="tx1">
                    <a:lumMod val="65000"/>
                    <a:lumOff val="35000"/>
                  </a:schemeClr>
                </a:solidFill>
                <a:latin typeface="Arial" panose="020B0604020202020204" pitchFamily="34" charset="0"/>
                <a:cs typeface="Arial" panose="020B0604020202020204" pitchFamily="34" charset="0"/>
              </a:rPr>
            </a:br>
            <a:r>
              <a:rPr lang="en-US" sz="4400" b="1" dirty="0">
                <a:solidFill>
                  <a:schemeClr val="tx1">
                    <a:lumMod val="65000"/>
                    <a:lumOff val="35000"/>
                  </a:schemeClr>
                </a:solidFill>
                <a:latin typeface="Arial" panose="020B0604020202020204" pitchFamily="34" charset="0"/>
                <a:cs typeface="Arial" panose="020B0604020202020204" pitchFamily="34" charset="0"/>
              </a:rPr>
              <a:t>&amp; </a:t>
            </a:r>
            <a:br>
              <a:rPr lang="en-US" sz="4400" b="1" dirty="0">
                <a:solidFill>
                  <a:schemeClr val="tx1">
                    <a:lumMod val="65000"/>
                    <a:lumOff val="35000"/>
                  </a:schemeClr>
                </a:solidFill>
                <a:latin typeface="Arial" panose="020B0604020202020204" pitchFamily="34" charset="0"/>
                <a:cs typeface="Arial" panose="020B0604020202020204" pitchFamily="34" charset="0"/>
              </a:rPr>
            </a:br>
            <a:r>
              <a:rPr lang="en-US" sz="4400" b="1" dirty="0">
                <a:solidFill>
                  <a:schemeClr val="tx1">
                    <a:lumMod val="65000"/>
                    <a:lumOff val="35000"/>
                  </a:schemeClr>
                </a:solidFill>
                <a:latin typeface="Arial" panose="020B0604020202020204" pitchFamily="34" charset="0"/>
                <a:cs typeface="Arial" panose="020B0604020202020204" pitchFamily="34" charset="0"/>
              </a:rPr>
              <a:t>Follow Up</a:t>
            </a:r>
          </a:p>
        </p:txBody>
      </p:sp>
      <p:sp>
        <p:nvSpPr>
          <p:cNvPr id="9" name="Title 1">
            <a:extLst>
              <a:ext uri="{FF2B5EF4-FFF2-40B4-BE49-F238E27FC236}">
                <a16:creationId xmlns:a16="http://schemas.microsoft.com/office/drawing/2014/main" id="{A03DF5DD-27E0-104C-9BA1-A394C9B36748}"/>
              </a:ext>
            </a:extLst>
          </p:cNvPr>
          <p:cNvSpPr txBox="1">
            <a:spLocks/>
          </p:cNvSpPr>
          <p:nvPr/>
        </p:nvSpPr>
        <p:spPr>
          <a:xfrm>
            <a:off x="4918540" y="5146897"/>
            <a:ext cx="2695820" cy="7811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rPr>
              <a:t>30 minutes</a:t>
            </a:r>
          </a:p>
        </p:txBody>
      </p:sp>
      <p:pic>
        <p:nvPicPr>
          <p:cNvPr id="3" name="Graphic 2" descr="Watch">
            <a:extLst>
              <a:ext uri="{FF2B5EF4-FFF2-40B4-BE49-F238E27FC236}">
                <a16:creationId xmlns:a16="http://schemas.microsoft.com/office/drawing/2014/main" id="{F6D436B7-FDE1-41E9-9A59-0F198EC1F78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28457" y="5315317"/>
            <a:ext cx="745980" cy="745980"/>
          </a:xfrm>
          <a:prstGeom prst="rect">
            <a:avLst/>
          </a:prstGeom>
        </p:spPr>
      </p:pic>
    </p:spTree>
    <p:extLst>
      <p:ext uri="{BB962C8B-B14F-4D97-AF65-F5344CB8AC3E}">
        <p14:creationId xmlns:p14="http://schemas.microsoft.com/office/powerpoint/2010/main" val="237869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E4F66-CA1B-A647-B0A0-ECF6B79EB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7068"/>
            <a:ext cx="12192000" cy="2370123"/>
          </a:xfrm>
          <a:prstGeom prst="rect">
            <a:avLst/>
          </a:prstGeom>
        </p:spPr>
      </p:pic>
      <p:grpSp>
        <p:nvGrpSpPr>
          <p:cNvPr id="8" name="Group 7">
            <a:extLst>
              <a:ext uri="{FF2B5EF4-FFF2-40B4-BE49-F238E27FC236}">
                <a16:creationId xmlns:a16="http://schemas.microsoft.com/office/drawing/2014/main" id="{1B059A90-56D2-4E79-B874-52B3CE7B7D23}"/>
              </a:ext>
            </a:extLst>
          </p:cNvPr>
          <p:cNvGrpSpPr/>
          <p:nvPr/>
        </p:nvGrpSpPr>
        <p:grpSpPr>
          <a:xfrm>
            <a:off x="870251" y="3013935"/>
            <a:ext cx="10451495" cy="3017218"/>
            <a:chOff x="894276" y="3013935"/>
            <a:chExt cx="10451495" cy="3017218"/>
          </a:xfrm>
        </p:grpSpPr>
        <p:sp>
          <p:nvSpPr>
            <p:cNvPr id="15" name="Title 1">
              <a:extLst>
                <a:ext uri="{FF2B5EF4-FFF2-40B4-BE49-F238E27FC236}">
                  <a16:creationId xmlns:a16="http://schemas.microsoft.com/office/drawing/2014/main" id="{871200A6-1D1C-4D60-A5C5-D2A4FF7A6F7C}"/>
                </a:ext>
              </a:extLst>
            </p:cNvPr>
            <p:cNvSpPr txBox="1">
              <a:spLocks/>
            </p:cNvSpPr>
            <p:nvPr/>
          </p:nvSpPr>
          <p:spPr>
            <a:xfrm>
              <a:off x="894276" y="5263628"/>
              <a:ext cx="2248346" cy="734994"/>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b="1" dirty="0">
                  <a:solidFill>
                    <a:prstClr val="black">
                      <a:lumMod val="75000"/>
                      <a:lumOff val="25000"/>
                    </a:prstClr>
                  </a:solidFill>
                  <a:latin typeface="Arial" panose="020B0604020202020204" pitchFamily="34" charset="0"/>
                  <a:cs typeface="Arial" panose="020B0604020202020204" pitchFamily="34" charset="0"/>
                </a:rPr>
                <a:t>Define Your Value </a:t>
              </a:r>
              <a:endPar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17" name="Title 1">
              <a:extLst>
                <a:ext uri="{FF2B5EF4-FFF2-40B4-BE49-F238E27FC236}">
                  <a16:creationId xmlns:a16="http://schemas.microsoft.com/office/drawing/2014/main" id="{7DBD84C6-345E-41D1-B823-D6A9CA8D17AE}"/>
                </a:ext>
              </a:extLst>
            </p:cNvPr>
            <p:cNvSpPr txBox="1">
              <a:spLocks/>
            </p:cNvSpPr>
            <p:nvPr/>
          </p:nvSpPr>
          <p:spPr>
            <a:xfrm>
              <a:off x="2847179" y="3220463"/>
              <a:ext cx="1828800" cy="881408"/>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Three Aspects of Service</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18" name="Title 1">
              <a:extLst>
                <a:ext uri="{FF2B5EF4-FFF2-40B4-BE49-F238E27FC236}">
                  <a16:creationId xmlns:a16="http://schemas.microsoft.com/office/drawing/2014/main" id="{19E963E1-BFE7-4D30-A1F5-C5D9A938440E}"/>
                </a:ext>
              </a:extLst>
            </p:cNvPr>
            <p:cNvSpPr txBox="1">
              <a:spLocks/>
            </p:cNvSpPr>
            <p:nvPr/>
          </p:nvSpPr>
          <p:spPr>
            <a:xfrm>
              <a:off x="4514629" y="5116753"/>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Know and State Your Value</a:t>
              </a:r>
            </a:p>
          </p:txBody>
        </p:sp>
        <p:sp>
          <p:nvSpPr>
            <p:cNvPr id="23" name="Title 1">
              <a:extLst>
                <a:ext uri="{FF2B5EF4-FFF2-40B4-BE49-F238E27FC236}">
                  <a16:creationId xmlns:a16="http://schemas.microsoft.com/office/drawing/2014/main" id="{250E5F67-EFCD-4E94-8726-6BA34E12F0A8}"/>
                </a:ext>
              </a:extLst>
            </p:cNvPr>
            <p:cNvSpPr txBox="1">
              <a:spLocks/>
            </p:cNvSpPr>
            <p:nvPr/>
          </p:nvSpPr>
          <p:spPr>
            <a:xfrm>
              <a:off x="9516971" y="3013935"/>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Build Daily Success</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Habits</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21" name="Title 1">
              <a:extLst>
                <a:ext uri="{FF2B5EF4-FFF2-40B4-BE49-F238E27FC236}">
                  <a16:creationId xmlns:a16="http://schemas.microsoft.com/office/drawing/2014/main" id="{8D3ABF00-625E-4838-8CDE-06132E74026E}"/>
                </a:ext>
              </a:extLst>
            </p:cNvPr>
            <p:cNvSpPr txBox="1">
              <a:spLocks/>
            </p:cNvSpPr>
            <p:nvPr/>
          </p:nvSpPr>
          <p:spPr>
            <a:xfrm>
              <a:off x="7849525" y="5116753"/>
              <a:ext cx="1828800" cy="91440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Recap and </a:t>
              </a:r>
              <a:r>
                <a:rPr lang="en-US" sz="2000" dirty="0" err="1">
                  <a:solidFill>
                    <a:prstClr val="black">
                      <a:lumMod val="75000"/>
                      <a:lumOff val="25000"/>
                    </a:prstClr>
                  </a:solidFill>
                  <a:latin typeface="Arial" panose="020B0604020202020204" pitchFamily="34" charset="0"/>
                  <a:cs typeface="Arial" panose="020B0604020202020204" pitchFamily="34" charset="0"/>
                </a:rPr>
                <a:t>Aha’s</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8CDC2A7-3E43-4FC1-82C4-4B4F5F5A8092}"/>
                </a:ext>
              </a:extLst>
            </p:cNvPr>
            <p:cNvSpPr txBox="1">
              <a:spLocks/>
            </p:cNvSpPr>
            <p:nvPr/>
          </p:nvSpPr>
          <p:spPr>
            <a:xfrm>
              <a:off x="6222416" y="3487509"/>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Deliver Value</a:t>
              </a:r>
            </a:p>
          </p:txBody>
        </p:sp>
        <p:cxnSp>
          <p:nvCxnSpPr>
            <p:cNvPr id="25" name="Straight Connector 24">
              <a:extLst>
                <a:ext uri="{FF2B5EF4-FFF2-40B4-BE49-F238E27FC236}">
                  <a16:creationId xmlns:a16="http://schemas.microsoft.com/office/drawing/2014/main" id="{D8F7A142-F561-43DA-94BA-1D8C3153D1FF}"/>
                </a:ext>
              </a:extLst>
            </p:cNvPr>
            <p:cNvCxnSpPr>
              <a:cxnSpLocks/>
            </p:cNvCxnSpPr>
            <p:nvPr/>
          </p:nvCxnSpPr>
          <p:spPr>
            <a:xfrm flipH="1">
              <a:off x="1443790" y="4506940"/>
              <a:ext cx="9507173" cy="8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96105E-E329-4A7F-BB4F-0544FA366B7D}"/>
                </a:ext>
              </a:extLst>
            </p:cNvPr>
            <p:cNvCxnSpPr>
              <a:cxnSpLocks/>
            </p:cNvCxnSpPr>
            <p:nvPr/>
          </p:nvCxnSpPr>
          <p:spPr>
            <a:xfrm>
              <a:off x="2005263"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D37B36-FB4A-49E5-BFB1-68073C573D74}"/>
                </a:ext>
              </a:extLst>
            </p:cNvPr>
            <p:cNvCxnSpPr>
              <a:cxnSpLocks/>
            </p:cNvCxnSpPr>
            <p:nvPr/>
          </p:nvCxnSpPr>
          <p:spPr>
            <a:xfrm>
              <a:off x="3761578"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868076-7E3D-4675-94B8-24D354E4F376}"/>
                </a:ext>
              </a:extLst>
            </p:cNvPr>
            <p:cNvCxnSpPr>
              <a:cxnSpLocks/>
            </p:cNvCxnSpPr>
            <p:nvPr/>
          </p:nvCxnSpPr>
          <p:spPr>
            <a:xfrm>
              <a:off x="5429029"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850C8A-F8F6-484F-9F34-C34BB195F561}"/>
                </a:ext>
              </a:extLst>
            </p:cNvPr>
            <p:cNvCxnSpPr>
              <a:cxnSpLocks/>
            </p:cNvCxnSpPr>
            <p:nvPr/>
          </p:nvCxnSpPr>
          <p:spPr>
            <a:xfrm>
              <a:off x="7096477"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42DB46-3E07-45EF-94B5-A26945D2E23A}"/>
                </a:ext>
              </a:extLst>
            </p:cNvPr>
            <p:cNvCxnSpPr>
              <a:cxnSpLocks/>
            </p:cNvCxnSpPr>
            <p:nvPr/>
          </p:nvCxnSpPr>
          <p:spPr>
            <a:xfrm>
              <a:off x="8763924" y="4498935"/>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C7018F-5490-4DB5-8A75-997D91D1DF70}"/>
                </a:ext>
              </a:extLst>
            </p:cNvPr>
            <p:cNvCxnSpPr>
              <a:cxnSpLocks/>
            </p:cNvCxnSpPr>
            <p:nvPr/>
          </p:nvCxnSpPr>
          <p:spPr>
            <a:xfrm>
              <a:off x="10431371" y="4057746"/>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Graphic 18" descr="Marker">
              <a:extLst>
                <a:ext uri="{FF2B5EF4-FFF2-40B4-BE49-F238E27FC236}">
                  <a16:creationId xmlns:a16="http://schemas.microsoft.com/office/drawing/2014/main" id="{612287C4-DB9A-4D56-B084-FBF5E1593A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8063" y="4029062"/>
              <a:ext cx="914400" cy="914400"/>
            </a:xfrm>
            <a:prstGeom prst="rect">
              <a:avLst/>
            </a:prstGeom>
          </p:spPr>
        </p:pic>
      </p:grpSp>
    </p:spTree>
    <p:extLst>
      <p:ext uri="{BB962C8B-B14F-4D97-AF65-F5344CB8AC3E}">
        <p14:creationId xmlns:p14="http://schemas.microsoft.com/office/powerpoint/2010/main" val="112681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2A89F-20AD-D947-AD47-0C91B5BECF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239" y="285799"/>
            <a:ext cx="3219820" cy="6271136"/>
          </a:xfrm>
          <a:prstGeom prst="rect">
            <a:avLst/>
          </a:prstGeom>
        </p:spPr>
      </p:pic>
      <p:pic>
        <p:nvPicPr>
          <p:cNvPr id="7" name="Picture 6">
            <a:extLst>
              <a:ext uri="{FF2B5EF4-FFF2-40B4-BE49-F238E27FC236}">
                <a16:creationId xmlns:a16="http://schemas.microsoft.com/office/drawing/2014/main" id="{802E0B00-589C-9845-9459-1FBE8D75DF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46943" y="285799"/>
            <a:ext cx="3242908" cy="6271136"/>
          </a:xfrm>
          <a:prstGeom prst="rect">
            <a:avLst/>
          </a:prstGeom>
        </p:spPr>
      </p:pic>
      <p:sp>
        <p:nvSpPr>
          <p:cNvPr id="8" name="Title 1">
            <a:extLst>
              <a:ext uri="{FF2B5EF4-FFF2-40B4-BE49-F238E27FC236}">
                <a16:creationId xmlns:a16="http://schemas.microsoft.com/office/drawing/2014/main" id="{A94BC531-2506-BC4A-8A14-F135941DFBF6}"/>
              </a:ext>
            </a:extLst>
          </p:cNvPr>
          <p:cNvSpPr>
            <a:spLocks noGrp="1"/>
          </p:cNvSpPr>
          <p:nvPr>
            <p:ph type="ctrTitle"/>
          </p:nvPr>
        </p:nvSpPr>
        <p:spPr>
          <a:xfrm>
            <a:off x="4296407" y="1254643"/>
            <a:ext cx="3599186" cy="2934585"/>
          </a:xfrm>
        </p:spPr>
        <p:txBody>
          <a:bodyPr anchor="t">
            <a:normAutofit/>
          </a:bodyPr>
          <a:lstStyle/>
          <a:p>
            <a:r>
              <a:rPr lang="en-US" sz="4400" b="1" dirty="0">
                <a:solidFill>
                  <a:schemeClr val="tx1">
                    <a:lumMod val="65000"/>
                    <a:lumOff val="35000"/>
                  </a:schemeClr>
                </a:solidFill>
                <a:latin typeface="Arial" panose="020B0604020202020204" pitchFamily="34" charset="0"/>
                <a:cs typeface="Arial" panose="020B0604020202020204" pitchFamily="34" charset="0"/>
              </a:rPr>
              <a:t>Real-Play:</a:t>
            </a:r>
            <a:br>
              <a:rPr lang="en-US" sz="4400" b="1" dirty="0">
                <a:solidFill>
                  <a:schemeClr val="tx1">
                    <a:lumMod val="65000"/>
                    <a:lumOff val="35000"/>
                  </a:schemeClr>
                </a:solidFill>
                <a:latin typeface="Arial" panose="020B0604020202020204" pitchFamily="34" charset="0"/>
                <a:cs typeface="Arial" panose="020B0604020202020204" pitchFamily="34" charset="0"/>
              </a:rPr>
            </a:br>
            <a:br>
              <a:rPr lang="en-US" sz="4400" b="1" dirty="0">
                <a:solidFill>
                  <a:schemeClr val="tx1">
                    <a:lumMod val="65000"/>
                    <a:lumOff val="35000"/>
                  </a:schemeClr>
                </a:solidFill>
                <a:latin typeface="Arial" panose="020B0604020202020204" pitchFamily="34" charset="0"/>
                <a:cs typeface="Arial" panose="020B0604020202020204" pitchFamily="34" charset="0"/>
              </a:rPr>
            </a:br>
            <a:r>
              <a:rPr lang="en-US" sz="4400" b="1" dirty="0">
                <a:solidFill>
                  <a:schemeClr val="tx1">
                    <a:lumMod val="65000"/>
                    <a:lumOff val="35000"/>
                  </a:schemeClr>
                </a:solidFill>
                <a:latin typeface="Arial" panose="020B0604020202020204" pitchFamily="34" charset="0"/>
                <a:cs typeface="Arial" panose="020B0604020202020204" pitchFamily="34" charset="0"/>
              </a:rPr>
              <a:t>Contract Practice</a:t>
            </a:r>
          </a:p>
        </p:txBody>
      </p:sp>
      <p:sp>
        <p:nvSpPr>
          <p:cNvPr id="9" name="Title 1">
            <a:extLst>
              <a:ext uri="{FF2B5EF4-FFF2-40B4-BE49-F238E27FC236}">
                <a16:creationId xmlns:a16="http://schemas.microsoft.com/office/drawing/2014/main" id="{A03DF5DD-27E0-104C-9BA1-A394C9B36748}"/>
              </a:ext>
            </a:extLst>
          </p:cNvPr>
          <p:cNvSpPr txBox="1">
            <a:spLocks/>
          </p:cNvSpPr>
          <p:nvPr/>
        </p:nvSpPr>
        <p:spPr>
          <a:xfrm>
            <a:off x="4918540" y="5146897"/>
            <a:ext cx="2695820" cy="7811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rgbClr val="404040"/>
                </a:solidFill>
                <a:latin typeface="Arial" panose="020B0604020202020204" pitchFamily="34" charset="0"/>
                <a:cs typeface="Arial" panose="020B0604020202020204" pitchFamily="34" charset="0"/>
              </a:rPr>
              <a:t>30</a:t>
            </a:r>
            <a:r>
              <a:rPr kumimoji="0" lang="en-US" sz="28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rPr>
              <a:t> minutes</a:t>
            </a:r>
          </a:p>
        </p:txBody>
      </p:sp>
      <p:pic>
        <p:nvPicPr>
          <p:cNvPr id="3" name="Graphic 2" descr="Watch">
            <a:extLst>
              <a:ext uri="{FF2B5EF4-FFF2-40B4-BE49-F238E27FC236}">
                <a16:creationId xmlns:a16="http://schemas.microsoft.com/office/drawing/2014/main" id="{F6D436B7-FDE1-41E9-9A59-0F198EC1F78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28457" y="5315317"/>
            <a:ext cx="745980" cy="745980"/>
          </a:xfrm>
          <a:prstGeom prst="rect">
            <a:avLst/>
          </a:prstGeom>
        </p:spPr>
      </p:pic>
    </p:spTree>
    <p:extLst>
      <p:ext uri="{BB962C8B-B14F-4D97-AF65-F5344CB8AC3E}">
        <p14:creationId xmlns:p14="http://schemas.microsoft.com/office/powerpoint/2010/main" val="911064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20BB2A5-D2CB-0C4A-B7E3-BC7876C181B9}"/>
              </a:ext>
            </a:extLst>
          </p:cNvPr>
          <p:cNvCxnSpPr>
            <a:cxnSpLocks/>
          </p:cNvCxnSpPr>
          <p:nvPr/>
        </p:nvCxnSpPr>
        <p:spPr>
          <a:xfrm>
            <a:off x="6096000" y="2724930"/>
            <a:ext cx="0" cy="3754713"/>
          </a:xfrm>
          <a:prstGeom prst="line">
            <a:avLst/>
          </a:prstGeom>
          <a:ln>
            <a:solidFill>
              <a:srgbClr val="B4010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F331099E-17E4-E145-94A2-2BFBE6BB4605}"/>
              </a:ext>
            </a:extLst>
          </p:cNvPr>
          <p:cNvSpPr>
            <a:spLocks noGrp="1"/>
          </p:cNvSpPr>
          <p:nvPr>
            <p:ph type="ctrTitle"/>
          </p:nvPr>
        </p:nvSpPr>
        <p:spPr>
          <a:xfrm>
            <a:off x="4296407" y="518967"/>
            <a:ext cx="3599186" cy="949642"/>
          </a:xfrm>
        </p:spPr>
        <p:txBody>
          <a:bodyPr>
            <a:normAutofit/>
          </a:bodyPr>
          <a:lstStyle/>
          <a:p>
            <a:r>
              <a:rPr lang="en-US" sz="4000" b="1" dirty="0">
                <a:solidFill>
                  <a:srgbClr val="B40101"/>
                </a:solidFill>
                <a:latin typeface="Arial" panose="020B0604020202020204" pitchFamily="34" charset="0"/>
                <a:cs typeface="Arial" panose="020B0604020202020204" pitchFamily="34" charset="0"/>
              </a:rPr>
              <a:t>Get Help</a:t>
            </a:r>
          </a:p>
        </p:txBody>
      </p:sp>
      <p:sp>
        <p:nvSpPr>
          <p:cNvPr id="13" name="Title 1">
            <a:extLst>
              <a:ext uri="{FF2B5EF4-FFF2-40B4-BE49-F238E27FC236}">
                <a16:creationId xmlns:a16="http://schemas.microsoft.com/office/drawing/2014/main" id="{57A848F1-FBA2-C841-82EB-77AD8746A668}"/>
              </a:ext>
            </a:extLst>
          </p:cNvPr>
          <p:cNvSpPr txBox="1">
            <a:spLocks/>
          </p:cNvSpPr>
          <p:nvPr/>
        </p:nvSpPr>
        <p:spPr>
          <a:xfrm>
            <a:off x="3671755" y="1411900"/>
            <a:ext cx="4848490" cy="5081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tx1">
                    <a:lumMod val="65000"/>
                    <a:lumOff val="35000"/>
                  </a:schemeClr>
                </a:solidFill>
                <a:latin typeface="Arial" panose="020B0604020202020204" pitchFamily="34" charset="0"/>
                <a:cs typeface="Arial" panose="020B0604020202020204" pitchFamily="34" charset="0"/>
              </a:rPr>
              <a:t>Use Command and Connect to get help.</a:t>
            </a:r>
          </a:p>
        </p:txBody>
      </p:sp>
      <p:sp>
        <p:nvSpPr>
          <p:cNvPr id="8" name="Title 1">
            <a:extLst>
              <a:ext uri="{FF2B5EF4-FFF2-40B4-BE49-F238E27FC236}">
                <a16:creationId xmlns:a16="http://schemas.microsoft.com/office/drawing/2014/main" id="{EDF5955A-F999-415F-8279-5F84A0B07A4A}"/>
              </a:ext>
            </a:extLst>
          </p:cNvPr>
          <p:cNvSpPr txBox="1">
            <a:spLocks/>
          </p:cNvSpPr>
          <p:nvPr/>
        </p:nvSpPr>
        <p:spPr>
          <a:xfrm>
            <a:off x="477700" y="2246098"/>
            <a:ext cx="3475993" cy="9496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1A79D"/>
                </a:solidFill>
                <a:latin typeface="Arial" panose="020B0604020202020204" pitchFamily="34" charset="0"/>
                <a:cs typeface="Arial" panose="020B0604020202020204" pitchFamily="34" charset="0"/>
              </a:rPr>
              <a:t>Command</a:t>
            </a:r>
          </a:p>
        </p:txBody>
      </p:sp>
      <p:sp>
        <p:nvSpPr>
          <p:cNvPr id="9" name="Title 1">
            <a:extLst>
              <a:ext uri="{FF2B5EF4-FFF2-40B4-BE49-F238E27FC236}">
                <a16:creationId xmlns:a16="http://schemas.microsoft.com/office/drawing/2014/main" id="{2FDAD601-BF9F-4E22-9B04-A07A9FDE45C1}"/>
              </a:ext>
            </a:extLst>
          </p:cNvPr>
          <p:cNvSpPr txBox="1">
            <a:spLocks/>
          </p:cNvSpPr>
          <p:nvPr/>
        </p:nvSpPr>
        <p:spPr>
          <a:xfrm>
            <a:off x="6500310" y="2246098"/>
            <a:ext cx="3475993" cy="9496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1A79D"/>
                </a:solidFill>
                <a:latin typeface="Arial" panose="020B0604020202020204" pitchFamily="34" charset="0"/>
                <a:cs typeface="Arial" panose="020B0604020202020204" pitchFamily="34" charset="0"/>
              </a:rPr>
              <a:t>Connect</a:t>
            </a:r>
          </a:p>
        </p:txBody>
      </p:sp>
      <p:pic>
        <p:nvPicPr>
          <p:cNvPr id="10" name="Picture 9">
            <a:extLst>
              <a:ext uri="{FF2B5EF4-FFF2-40B4-BE49-F238E27FC236}">
                <a16:creationId xmlns:a16="http://schemas.microsoft.com/office/drawing/2014/main" id="{3DDC0C90-47DC-4C0B-B8F2-4AE410BB17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213" y="3396046"/>
            <a:ext cx="5614273" cy="3083597"/>
          </a:xfrm>
          <a:prstGeom prst="rect">
            <a:avLst/>
          </a:prstGeom>
        </p:spPr>
      </p:pic>
      <p:pic>
        <p:nvPicPr>
          <p:cNvPr id="12" name="Picture 11">
            <a:extLst>
              <a:ext uri="{FF2B5EF4-FFF2-40B4-BE49-F238E27FC236}">
                <a16:creationId xmlns:a16="http://schemas.microsoft.com/office/drawing/2014/main" id="{E2AF0829-5345-48CC-B77E-5E76E999CE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6515" y="3396046"/>
            <a:ext cx="5614273" cy="3083597"/>
          </a:xfrm>
          <a:prstGeom prst="rect">
            <a:avLst/>
          </a:prstGeom>
        </p:spPr>
      </p:pic>
      <p:pic>
        <p:nvPicPr>
          <p:cNvPr id="2" name="Picture 1">
            <a:extLst>
              <a:ext uri="{FF2B5EF4-FFF2-40B4-BE49-F238E27FC236}">
                <a16:creationId xmlns:a16="http://schemas.microsoft.com/office/drawing/2014/main" id="{C60EAE51-F21E-40B9-A0C5-2DB3E32658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679" y="3522215"/>
            <a:ext cx="4380963" cy="2653995"/>
          </a:xfrm>
          <a:prstGeom prst="rect">
            <a:avLst/>
          </a:prstGeom>
        </p:spPr>
      </p:pic>
      <p:pic>
        <p:nvPicPr>
          <p:cNvPr id="6" name="Picture 5">
            <a:extLst>
              <a:ext uri="{FF2B5EF4-FFF2-40B4-BE49-F238E27FC236}">
                <a16:creationId xmlns:a16="http://schemas.microsoft.com/office/drawing/2014/main" id="{B44C128A-83EE-4699-9425-72A9396075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8316" y="3522215"/>
            <a:ext cx="4397005" cy="2643459"/>
          </a:xfrm>
          <a:prstGeom prst="rect">
            <a:avLst/>
          </a:prstGeom>
        </p:spPr>
      </p:pic>
      <p:sp>
        <p:nvSpPr>
          <p:cNvPr id="14" name="Rectangle 13">
            <a:extLst>
              <a:ext uri="{FF2B5EF4-FFF2-40B4-BE49-F238E27FC236}">
                <a16:creationId xmlns:a16="http://schemas.microsoft.com/office/drawing/2014/main" id="{BCC6644F-63C8-4ECE-BF73-17D85B4CA7DE}"/>
              </a:ext>
            </a:extLst>
          </p:cNvPr>
          <p:cNvSpPr/>
          <p:nvPr/>
        </p:nvSpPr>
        <p:spPr>
          <a:xfrm>
            <a:off x="0" y="0"/>
            <a:ext cx="12192000" cy="378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77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DEA5E9-7333-4547-A887-2FC4B1D47C18}"/>
              </a:ext>
            </a:extLst>
          </p:cNvPr>
          <p:cNvSpPr/>
          <p:nvPr/>
        </p:nvSpPr>
        <p:spPr>
          <a:xfrm>
            <a:off x="1" y="6332537"/>
            <a:ext cx="12192000" cy="553297"/>
          </a:xfrm>
          <a:prstGeom prst="rect">
            <a:avLst/>
          </a:prstGeom>
          <a:solidFill>
            <a:srgbClr val="B4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4DB21F9D-BAA1-4C25-942A-A4ADCDA97642}"/>
              </a:ext>
            </a:extLst>
          </p:cNvPr>
          <p:cNvGraphicFramePr>
            <a:graphicFrameLocks noGrp="1"/>
          </p:cNvGraphicFramePr>
          <p:nvPr/>
        </p:nvGraphicFramePr>
        <p:xfrm>
          <a:off x="1975300" y="1560236"/>
          <a:ext cx="8241401" cy="3053080"/>
        </p:xfrm>
        <a:graphic>
          <a:graphicData uri="http://schemas.openxmlformats.org/drawingml/2006/table">
            <a:tbl>
              <a:tblPr firstRow="1" bandRow="1">
                <a:tableStyleId>{F2DE63D5-997A-4646-A377-4702673A728D}</a:tableStyleId>
              </a:tblPr>
              <a:tblGrid>
                <a:gridCol w="788388">
                  <a:extLst>
                    <a:ext uri="{9D8B030D-6E8A-4147-A177-3AD203B41FA5}">
                      <a16:colId xmlns:a16="http://schemas.microsoft.com/office/drawing/2014/main" val="2992731017"/>
                    </a:ext>
                  </a:extLst>
                </a:gridCol>
                <a:gridCol w="705882">
                  <a:extLst>
                    <a:ext uri="{9D8B030D-6E8A-4147-A177-3AD203B41FA5}">
                      <a16:colId xmlns:a16="http://schemas.microsoft.com/office/drawing/2014/main" val="831201067"/>
                    </a:ext>
                  </a:extLst>
                </a:gridCol>
                <a:gridCol w="770655">
                  <a:extLst>
                    <a:ext uri="{9D8B030D-6E8A-4147-A177-3AD203B41FA5}">
                      <a16:colId xmlns:a16="http://schemas.microsoft.com/office/drawing/2014/main" val="3016513294"/>
                    </a:ext>
                  </a:extLst>
                </a:gridCol>
                <a:gridCol w="5976476">
                  <a:extLst>
                    <a:ext uri="{9D8B030D-6E8A-4147-A177-3AD203B41FA5}">
                      <a16:colId xmlns:a16="http://schemas.microsoft.com/office/drawing/2014/main" val="934224497"/>
                    </a:ext>
                  </a:extLst>
                </a:gridCol>
              </a:tblGrid>
              <a:tr h="370840">
                <a:tc>
                  <a:txBody>
                    <a:bodyPr/>
                    <a:lstStyle/>
                    <a:p>
                      <a:pPr algn="ctr"/>
                      <a:r>
                        <a:rPr lang="en-US" sz="1200" b="1" dirty="0">
                          <a:solidFill>
                            <a:schemeClr val="bg1"/>
                          </a:solidFill>
                          <a:latin typeface="Arial" panose="020B0604020202020204" pitchFamily="34" charset="0"/>
                          <a:cs typeface="Arial" panose="020B0604020202020204" pitchFamily="34" charset="0"/>
                        </a:rPr>
                        <a:t>To Do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04040"/>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Should Do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04040"/>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Priority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04040"/>
                    </a:solidFill>
                  </a:tcPr>
                </a:tc>
                <a:tc>
                  <a:txBody>
                    <a:bodyPr/>
                    <a:lstStyle/>
                    <a:p>
                      <a:pPr algn="l"/>
                      <a:r>
                        <a:rPr lang="en-US" sz="1200" b="1" dirty="0">
                          <a:solidFill>
                            <a:schemeClr val="bg1"/>
                          </a:solidFill>
                          <a:latin typeface="Arial" panose="020B0604020202020204" pitchFamily="34" charset="0"/>
                          <a:cs typeface="Arial" panose="020B0604020202020204" pitchFamily="34" charset="0"/>
                        </a:rPr>
                        <a:t>Task</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3955191216"/>
                  </a:ext>
                </a:extLst>
              </a:tr>
              <a:tr h="370840">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91068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2045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738428"/>
                  </a:ext>
                </a:extLst>
              </a:tr>
              <a:tr h="370840">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9917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3183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4831467"/>
                  </a:ext>
                </a:extLst>
              </a:tr>
              <a:tr h="370840">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496440"/>
                  </a:ext>
                </a:extLst>
              </a:tr>
            </a:tbl>
          </a:graphicData>
        </a:graphic>
      </p:graphicFrame>
      <p:grpSp>
        <p:nvGrpSpPr>
          <p:cNvPr id="2" name="Group 1">
            <a:extLst>
              <a:ext uri="{FF2B5EF4-FFF2-40B4-BE49-F238E27FC236}">
                <a16:creationId xmlns:a16="http://schemas.microsoft.com/office/drawing/2014/main" id="{57F96F29-DE32-4C93-8EBC-CF262EBF8515}"/>
              </a:ext>
            </a:extLst>
          </p:cNvPr>
          <p:cNvGrpSpPr/>
          <p:nvPr/>
        </p:nvGrpSpPr>
        <p:grpSpPr>
          <a:xfrm>
            <a:off x="2097821" y="4851105"/>
            <a:ext cx="7996359" cy="553296"/>
            <a:chOff x="1672064" y="4851105"/>
            <a:chExt cx="7996359" cy="553296"/>
          </a:xfrm>
        </p:grpSpPr>
        <p:sp>
          <p:nvSpPr>
            <p:cNvPr id="6" name="TextBox 5">
              <a:extLst>
                <a:ext uri="{FF2B5EF4-FFF2-40B4-BE49-F238E27FC236}">
                  <a16:creationId xmlns:a16="http://schemas.microsoft.com/office/drawing/2014/main" id="{030274FE-4E4A-430D-8BE1-D88E6E4EE63C}"/>
                </a:ext>
              </a:extLst>
            </p:cNvPr>
            <p:cNvSpPr txBox="1"/>
            <p:nvPr/>
          </p:nvSpPr>
          <p:spPr>
            <a:xfrm>
              <a:off x="2225360" y="4943087"/>
              <a:ext cx="7443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tasks written as </a:t>
              </a:r>
              <a:r>
                <a:rPr kumimoji="0" lang="en-US" sz="1800" b="1" i="0" u="none" strike="noStrike" kern="1200" cap="none" spc="0" normalizeH="0" baseline="0" noProof="0" dirty="0">
                  <a:ln>
                    <a:noFill/>
                  </a:ln>
                  <a:solidFill>
                    <a:srgbClr val="B40100"/>
                  </a:solidFill>
                  <a:effectLst/>
                  <a:uLnTx/>
                  <a:uFillTx/>
                  <a:latin typeface="Arial" panose="020B0604020202020204" pitchFamily="34" charset="0"/>
                  <a:ea typeface="+mn-ea"/>
                  <a:cs typeface="Arial" panose="020B0604020202020204" pitchFamily="34" charset="0"/>
                </a:rPr>
                <a:t>observable actions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are they written as results?</a:t>
              </a:r>
            </a:p>
          </p:txBody>
        </p:sp>
        <p:pic>
          <p:nvPicPr>
            <p:cNvPr id="9" name="Graphic 8" descr="Warning">
              <a:extLst>
                <a:ext uri="{FF2B5EF4-FFF2-40B4-BE49-F238E27FC236}">
                  <a16:creationId xmlns:a16="http://schemas.microsoft.com/office/drawing/2014/main" id="{953BAED8-CDCC-4FA4-B85E-054BB1B3B5E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72064" y="4851105"/>
              <a:ext cx="553296" cy="553296"/>
            </a:xfrm>
            <a:prstGeom prst="rect">
              <a:avLst/>
            </a:prstGeom>
          </p:spPr>
        </p:pic>
      </p:grpSp>
      <p:sp>
        <p:nvSpPr>
          <p:cNvPr id="10" name="Title 9">
            <a:extLst>
              <a:ext uri="{FF2B5EF4-FFF2-40B4-BE49-F238E27FC236}">
                <a16:creationId xmlns:a16="http://schemas.microsoft.com/office/drawing/2014/main" id="{BB241F77-4BFC-4E79-874C-A1ACDE53F34F}"/>
              </a:ext>
            </a:extLst>
          </p:cNvPr>
          <p:cNvSpPr>
            <a:spLocks noGrp="1"/>
          </p:cNvSpPr>
          <p:nvPr>
            <p:ph type="title"/>
          </p:nvPr>
        </p:nvSpPr>
        <p:spPr/>
        <p:txBody>
          <a:bodyPr>
            <a:normAutofit fontScale="90000"/>
          </a:bodyPr>
          <a:lstStyle/>
          <a:p>
            <a:r>
              <a:rPr lang="en-US" dirty="0"/>
              <a:t>Make Your Success List</a:t>
            </a:r>
          </a:p>
        </p:txBody>
      </p:sp>
    </p:spTree>
    <p:extLst>
      <p:ext uri="{BB962C8B-B14F-4D97-AF65-F5344CB8AC3E}">
        <p14:creationId xmlns:p14="http://schemas.microsoft.com/office/powerpoint/2010/main" val="4252360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DEA5E9-7333-4547-A887-2FC4B1D47C18}"/>
              </a:ext>
            </a:extLst>
          </p:cNvPr>
          <p:cNvSpPr/>
          <p:nvPr/>
        </p:nvSpPr>
        <p:spPr>
          <a:xfrm>
            <a:off x="0" y="6136058"/>
            <a:ext cx="12192000" cy="553297"/>
          </a:xfrm>
          <a:prstGeom prst="rect">
            <a:avLst/>
          </a:prstGeom>
          <a:solidFill>
            <a:srgbClr val="B4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9">
            <a:extLst>
              <a:ext uri="{FF2B5EF4-FFF2-40B4-BE49-F238E27FC236}">
                <a16:creationId xmlns:a16="http://schemas.microsoft.com/office/drawing/2014/main" id="{BB241F77-4BFC-4E79-874C-A1ACDE53F34F}"/>
              </a:ext>
            </a:extLst>
          </p:cNvPr>
          <p:cNvSpPr>
            <a:spLocks noGrp="1"/>
          </p:cNvSpPr>
          <p:nvPr/>
        </p:nvSpPr>
        <p:spPr>
          <a:xfrm>
            <a:off x="838198" y="168646"/>
            <a:ext cx="10529047" cy="62774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r>
              <a:rPr lang="en-US" dirty="0"/>
              <a:t>Please Complete the Ignite Survey</a:t>
            </a:r>
          </a:p>
        </p:txBody>
      </p:sp>
      <p:sp>
        <p:nvSpPr>
          <p:cNvPr id="14" name="TextBox 6">
            <a:extLst>
              <a:ext uri="{FF2B5EF4-FFF2-40B4-BE49-F238E27FC236}">
                <a16:creationId xmlns:a16="http://schemas.microsoft.com/office/drawing/2014/main" id="{89514E46-4823-4286-BA06-FDFBD46A7D99}"/>
              </a:ext>
            </a:extLst>
          </p:cNvPr>
          <p:cNvSpPr txBox="1"/>
          <p:nvPr/>
        </p:nvSpPr>
        <p:spPr>
          <a:xfrm>
            <a:off x="2183795" y="4842598"/>
            <a:ext cx="782440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3200" dirty="0">
                <a:solidFill>
                  <a:prstClr val="black"/>
                </a:solidFill>
                <a:hlinkClick r:id="rId3"/>
              </a:rPr>
              <a:t>https://www.surveymonkey.com/r/8BKC5KZ</a:t>
            </a:r>
            <a:r>
              <a:rPr lang="en-US" sz="3200" dirty="0">
                <a:solidFill>
                  <a:prstClr val="black"/>
                </a:solidFill>
              </a:rPr>
              <a:t>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7">
            <a:extLst>
              <a:ext uri="{FF2B5EF4-FFF2-40B4-BE49-F238E27FC236}">
                <a16:creationId xmlns:a16="http://schemas.microsoft.com/office/drawing/2014/main" id="{28F3B9F9-B7A3-4B1D-B36B-97E43F815B44}"/>
              </a:ext>
            </a:extLst>
          </p:cNvPr>
          <p:cNvSpPr txBox="1"/>
          <p:nvPr/>
        </p:nvSpPr>
        <p:spPr>
          <a:xfrm>
            <a:off x="751830" y="1393782"/>
            <a:ext cx="218952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Scan QR code to access survey</a:t>
            </a:r>
          </a:p>
        </p:txBody>
      </p:sp>
      <p:pic>
        <p:nvPicPr>
          <p:cNvPr id="16" name="Graphic 10" descr="Line arrow Slight curve">
            <a:extLst>
              <a:ext uri="{FF2B5EF4-FFF2-40B4-BE49-F238E27FC236}">
                <a16:creationId xmlns:a16="http://schemas.microsoft.com/office/drawing/2014/main" id="{B54FE3DA-BBB7-41EE-9715-2FC62E8A511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20106" y="1784659"/>
            <a:ext cx="1118934" cy="914400"/>
          </a:xfrm>
          <a:prstGeom prst="rect">
            <a:avLst/>
          </a:prstGeom>
        </p:spPr>
      </p:pic>
      <p:sp>
        <p:nvSpPr>
          <p:cNvPr id="17" name="TextBox 11">
            <a:extLst>
              <a:ext uri="{FF2B5EF4-FFF2-40B4-BE49-F238E27FC236}">
                <a16:creationId xmlns:a16="http://schemas.microsoft.com/office/drawing/2014/main" id="{0449221D-3F0B-46D8-8957-E00ACE9C209D}"/>
              </a:ext>
            </a:extLst>
          </p:cNvPr>
          <p:cNvSpPr txBox="1"/>
          <p:nvPr/>
        </p:nvSpPr>
        <p:spPr>
          <a:xfrm>
            <a:off x="8924894" y="3899998"/>
            <a:ext cx="264113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Or type in this link</a:t>
            </a:r>
          </a:p>
        </p:txBody>
      </p:sp>
      <p:pic>
        <p:nvPicPr>
          <p:cNvPr id="18" name="Graphic 15" descr="Line arrow Clockwise curve">
            <a:extLst>
              <a:ext uri="{FF2B5EF4-FFF2-40B4-BE49-F238E27FC236}">
                <a16:creationId xmlns:a16="http://schemas.microsoft.com/office/drawing/2014/main" id="{99B2AFDD-81F5-4DE3-9AE7-DB4461D0CCF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5194496">
            <a:off x="9788260" y="4400563"/>
            <a:ext cx="914400" cy="914400"/>
          </a:xfrm>
          <a:prstGeom prst="rect">
            <a:avLst/>
          </a:prstGeom>
        </p:spPr>
      </p:pic>
      <p:pic>
        <p:nvPicPr>
          <p:cNvPr id="9" name="Picture 8" descr="A picture containing black, hand, piece, looking&#10;&#10;Description automatically generated">
            <a:extLst>
              <a:ext uri="{FF2B5EF4-FFF2-40B4-BE49-F238E27FC236}">
                <a16:creationId xmlns:a16="http://schemas.microsoft.com/office/drawing/2014/main" id="{4A781C9B-E11C-4901-B344-65A6DA44DB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2923" y="973870"/>
            <a:ext cx="3733800" cy="3733800"/>
          </a:xfrm>
          <a:prstGeom prst="rect">
            <a:avLst/>
          </a:prstGeom>
        </p:spPr>
      </p:pic>
    </p:spTree>
    <p:extLst>
      <p:ext uri="{BB962C8B-B14F-4D97-AF65-F5344CB8AC3E}">
        <p14:creationId xmlns:p14="http://schemas.microsoft.com/office/powerpoint/2010/main" val="289102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5F7DDF-C62B-6F47-85E4-268260B06A6B}"/>
              </a:ext>
            </a:extLst>
          </p:cNvPr>
          <p:cNvSpPr/>
          <p:nvPr/>
        </p:nvSpPr>
        <p:spPr>
          <a:xfrm>
            <a:off x="6117329" y="-142221"/>
            <a:ext cx="6338831" cy="41283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86FEEE2-1C87-9246-8E35-3AE9D272739E}"/>
              </a:ext>
            </a:extLst>
          </p:cNvPr>
          <p:cNvSpPr>
            <a:spLocks noGrp="1"/>
          </p:cNvSpPr>
          <p:nvPr>
            <p:ph type="ctrTitle"/>
          </p:nvPr>
        </p:nvSpPr>
        <p:spPr>
          <a:xfrm>
            <a:off x="6738730" y="1447139"/>
            <a:ext cx="4927891" cy="949642"/>
          </a:xfrm>
        </p:spPr>
        <p:txBody>
          <a:bodyPr>
            <a:normAutofit/>
          </a:bodyPr>
          <a:lstStyle/>
          <a:p>
            <a:pPr algn="l"/>
            <a:r>
              <a:rPr lang="en-US" sz="4800" b="1" dirty="0">
                <a:solidFill>
                  <a:schemeClr val="bg1"/>
                </a:solidFill>
                <a:latin typeface="Arial" panose="020B0604020202020204" pitchFamily="34" charset="0"/>
                <a:cs typeface="Arial" panose="020B0604020202020204" pitchFamily="34" charset="0"/>
              </a:rPr>
              <a:t>Your Value</a:t>
            </a:r>
          </a:p>
        </p:txBody>
      </p:sp>
      <p:sp>
        <p:nvSpPr>
          <p:cNvPr id="7" name="Title 1">
            <a:extLst>
              <a:ext uri="{FF2B5EF4-FFF2-40B4-BE49-F238E27FC236}">
                <a16:creationId xmlns:a16="http://schemas.microsoft.com/office/drawing/2014/main" id="{24669CC1-D68D-A24B-A80A-ED0DC1112647}"/>
              </a:ext>
            </a:extLst>
          </p:cNvPr>
          <p:cNvSpPr txBox="1">
            <a:spLocks/>
          </p:cNvSpPr>
          <p:nvPr/>
        </p:nvSpPr>
        <p:spPr>
          <a:xfrm>
            <a:off x="1632336" y="4553421"/>
            <a:ext cx="2405482" cy="39285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panose="020B0604020202020204" pitchFamily="34" charset="0"/>
                <a:cs typeface="Arial" panose="020B0604020202020204" pitchFamily="34" charset="0"/>
              </a:rPr>
              <a:t>Describe</a:t>
            </a:r>
          </a:p>
        </p:txBody>
      </p:sp>
      <p:sp>
        <p:nvSpPr>
          <p:cNvPr id="8" name="Title 1">
            <a:extLst>
              <a:ext uri="{FF2B5EF4-FFF2-40B4-BE49-F238E27FC236}">
                <a16:creationId xmlns:a16="http://schemas.microsoft.com/office/drawing/2014/main" id="{5743E9BC-EEF1-A04F-B3DD-76A164EFFDFE}"/>
              </a:ext>
            </a:extLst>
          </p:cNvPr>
          <p:cNvSpPr txBox="1">
            <a:spLocks/>
          </p:cNvSpPr>
          <p:nvPr/>
        </p:nvSpPr>
        <p:spPr>
          <a:xfrm>
            <a:off x="1689439" y="4946277"/>
            <a:ext cx="2988898" cy="145903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tx1">
                    <a:lumMod val="65000"/>
                    <a:lumOff val="35000"/>
                  </a:schemeClr>
                </a:solidFill>
                <a:latin typeface="Arial" panose="020B0604020202020204" pitchFamily="34" charset="0"/>
                <a:cs typeface="Arial" panose="020B0604020202020204" pitchFamily="34" charset="0"/>
              </a:rPr>
              <a:t>Craft a simple and precise description of the benefits for the client</a:t>
            </a:r>
          </a:p>
        </p:txBody>
      </p:sp>
      <p:sp>
        <p:nvSpPr>
          <p:cNvPr id="11" name="Title 1">
            <a:extLst>
              <a:ext uri="{FF2B5EF4-FFF2-40B4-BE49-F238E27FC236}">
                <a16:creationId xmlns:a16="http://schemas.microsoft.com/office/drawing/2014/main" id="{729F403D-05B6-0346-8726-A0720C87E241}"/>
              </a:ext>
            </a:extLst>
          </p:cNvPr>
          <p:cNvSpPr txBox="1">
            <a:spLocks/>
          </p:cNvSpPr>
          <p:nvPr/>
        </p:nvSpPr>
        <p:spPr>
          <a:xfrm>
            <a:off x="993932" y="4109572"/>
            <a:ext cx="638404" cy="9496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9ED9D9"/>
                </a:solidFill>
                <a:latin typeface="Arial" panose="020B0604020202020204" pitchFamily="34" charset="0"/>
                <a:cs typeface="Arial" panose="020B0604020202020204" pitchFamily="34" charset="0"/>
              </a:rPr>
              <a:t>1</a:t>
            </a:r>
          </a:p>
        </p:txBody>
      </p:sp>
      <p:sp>
        <p:nvSpPr>
          <p:cNvPr id="12" name="Title 1">
            <a:extLst>
              <a:ext uri="{FF2B5EF4-FFF2-40B4-BE49-F238E27FC236}">
                <a16:creationId xmlns:a16="http://schemas.microsoft.com/office/drawing/2014/main" id="{62501200-30F4-3845-A8FD-B5B04873FF8A}"/>
              </a:ext>
            </a:extLst>
          </p:cNvPr>
          <p:cNvSpPr txBox="1">
            <a:spLocks/>
          </p:cNvSpPr>
          <p:nvPr/>
        </p:nvSpPr>
        <p:spPr>
          <a:xfrm>
            <a:off x="8532902" y="4161355"/>
            <a:ext cx="638404" cy="9496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9ED9D9"/>
                </a:solidFill>
                <a:latin typeface="Arial" panose="020B0604020202020204" pitchFamily="34" charset="0"/>
                <a:cs typeface="Arial" panose="020B0604020202020204" pitchFamily="34" charset="0"/>
              </a:rPr>
              <a:t>3</a:t>
            </a:r>
          </a:p>
        </p:txBody>
      </p:sp>
      <p:sp>
        <p:nvSpPr>
          <p:cNvPr id="14" name="Title 1">
            <a:extLst>
              <a:ext uri="{FF2B5EF4-FFF2-40B4-BE49-F238E27FC236}">
                <a16:creationId xmlns:a16="http://schemas.microsoft.com/office/drawing/2014/main" id="{47389021-22C7-3B4E-BDEB-1297B1FEC938}"/>
              </a:ext>
            </a:extLst>
          </p:cNvPr>
          <p:cNvSpPr txBox="1">
            <a:spLocks/>
          </p:cNvSpPr>
          <p:nvPr/>
        </p:nvSpPr>
        <p:spPr>
          <a:xfrm>
            <a:off x="4763417" y="4109572"/>
            <a:ext cx="638404" cy="9496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9ED9D9"/>
                </a:solidFill>
                <a:latin typeface="Arial" panose="020B0604020202020204" pitchFamily="34" charset="0"/>
                <a:cs typeface="Arial" panose="020B0604020202020204" pitchFamily="34" charset="0"/>
              </a:rPr>
              <a:t>2</a:t>
            </a:r>
          </a:p>
        </p:txBody>
      </p:sp>
      <p:sp>
        <p:nvSpPr>
          <p:cNvPr id="16" name="Title 1">
            <a:extLst>
              <a:ext uri="{FF2B5EF4-FFF2-40B4-BE49-F238E27FC236}">
                <a16:creationId xmlns:a16="http://schemas.microsoft.com/office/drawing/2014/main" id="{1868DDD4-D9B4-E744-B33C-0EB8495EC9BB}"/>
              </a:ext>
            </a:extLst>
          </p:cNvPr>
          <p:cNvSpPr txBox="1">
            <a:spLocks/>
          </p:cNvSpPr>
          <p:nvPr/>
        </p:nvSpPr>
        <p:spPr>
          <a:xfrm>
            <a:off x="5509529" y="4553420"/>
            <a:ext cx="2405482" cy="39285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panose="020B0604020202020204" pitchFamily="34" charset="0"/>
                <a:cs typeface="Arial" panose="020B0604020202020204" pitchFamily="34" charset="0"/>
              </a:rPr>
              <a:t>Convey</a:t>
            </a:r>
          </a:p>
        </p:txBody>
      </p:sp>
      <p:sp>
        <p:nvSpPr>
          <p:cNvPr id="17" name="Title 1">
            <a:extLst>
              <a:ext uri="{FF2B5EF4-FFF2-40B4-BE49-F238E27FC236}">
                <a16:creationId xmlns:a16="http://schemas.microsoft.com/office/drawing/2014/main" id="{B4659C95-1C37-0648-992C-72E089644CE7}"/>
              </a:ext>
            </a:extLst>
          </p:cNvPr>
          <p:cNvSpPr txBox="1">
            <a:spLocks/>
          </p:cNvSpPr>
          <p:nvPr/>
        </p:nvSpPr>
        <p:spPr>
          <a:xfrm>
            <a:off x="9202675" y="4553421"/>
            <a:ext cx="2405482" cy="39285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panose="020B0604020202020204" pitchFamily="34" charset="0"/>
                <a:cs typeface="Arial" panose="020B0604020202020204" pitchFamily="34" charset="0"/>
              </a:rPr>
              <a:t>Covenant</a:t>
            </a:r>
          </a:p>
        </p:txBody>
      </p:sp>
      <p:sp>
        <p:nvSpPr>
          <p:cNvPr id="18" name="Title 1">
            <a:extLst>
              <a:ext uri="{FF2B5EF4-FFF2-40B4-BE49-F238E27FC236}">
                <a16:creationId xmlns:a16="http://schemas.microsoft.com/office/drawing/2014/main" id="{FE45D80A-E01B-0042-9B0C-03450AF3DC8F}"/>
              </a:ext>
            </a:extLst>
          </p:cNvPr>
          <p:cNvSpPr txBox="1">
            <a:spLocks/>
          </p:cNvSpPr>
          <p:nvPr/>
        </p:nvSpPr>
        <p:spPr>
          <a:xfrm>
            <a:off x="5446056" y="4946277"/>
            <a:ext cx="2988898" cy="1346092"/>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tx1">
                    <a:lumMod val="65000"/>
                    <a:lumOff val="35000"/>
                  </a:schemeClr>
                </a:solidFill>
                <a:latin typeface="Arial" panose="020B0604020202020204" pitchFamily="34" charset="0"/>
                <a:cs typeface="Arial" panose="020B0604020202020204" pitchFamily="34" charset="0"/>
              </a:rPr>
              <a:t>Clearly convey what you will do to earn the fee you charge</a:t>
            </a:r>
          </a:p>
        </p:txBody>
      </p:sp>
      <p:sp>
        <p:nvSpPr>
          <p:cNvPr id="19" name="Title 1">
            <a:extLst>
              <a:ext uri="{FF2B5EF4-FFF2-40B4-BE49-F238E27FC236}">
                <a16:creationId xmlns:a16="http://schemas.microsoft.com/office/drawing/2014/main" id="{C11509F5-F496-6B4B-8D0A-3B057EB71535}"/>
              </a:ext>
            </a:extLst>
          </p:cNvPr>
          <p:cNvSpPr txBox="1">
            <a:spLocks/>
          </p:cNvSpPr>
          <p:nvPr/>
        </p:nvSpPr>
        <p:spPr>
          <a:xfrm>
            <a:off x="9202673" y="4946277"/>
            <a:ext cx="2742584" cy="1625876"/>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tx1">
                    <a:lumMod val="65000"/>
                    <a:lumOff val="35000"/>
                  </a:schemeClr>
                </a:solidFill>
                <a:latin typeface="Arial" panose="020B0604020202020204" pitchFamily="34" charset="0"/>
                <a:cs typeface="Arial" panose="020B0604020202020204" pitchFamily="34" charset="0"/>
              </a:rPr>
              <a:t>Make your Value Proposition a covenant between you and the client</a:t>
            </a:r>
          </a:p>
        </p:txBody>
      </p:sp>
      <p:pic>
        <p:nvPicPr>
          <p:cNvPr id="3" name="Picture 2" descr="Two people looking at the camera&#10;&#10;Description automatically generated">
            <a:extLst>
              <a:ext uri="{FF2B5EF4-FFF2-40B4-BE49-F238E27FC236}">
                <a16:creationId xmlns:a16="http://schemas.microsoft.com/office/drawing/2014/main" id="{174F7609-8B7B-4DE4-AD7C-BE7696826A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606"/>
            <a:ext cx="6118860" cy="4079240"/>
          </a:xfrm>
          <a:prstGeom prst="rect">
            <a:avLst/>
          </a:prstGeom>
        </p:spPr>
      </p:pic>
    </p:spTree>
    <p:extLst>
      <p:ext uri="{BB962C8B-B14F-4D97-AF65-F5344CB8AC3E}">
        <p14:creationId xmlns:p14="http://schemas.microsoft.com/office/powerpoint/2010/main" val="177846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E4F66-CA1B-A647-B0A0-ECF6B79EB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7068"/>
            <a:ext cx="12192000" cy="2370123"/>
          </a:xfrm>
          <a:prstGeom prst="rect">
            <a:avLst/>
          </a:prstGeom>
        </p:spPr>
      </p:pic>
      <p:grpSp>
        <p:nvGrpSpPr>
          <p:cNvPr id="20" name="Group 19">
            <a:extLst>
              <a:ext uri="{FF2B5EF4-FFF2-40B4-BE49-F238E27FC236}">
                <a16:creationId xmlns:a16="http://schemas.microsoft.com/office/drawing/2014/main" id="{B734AA23-8EC6-49F4-B001-9C9A9773174D}"/>
              </a:ext>
            </a:extLst>
          </p:cNvPr>
          <p:cNvGrpSpPr/>
          <p:nvPr/>
        </p:nvGrpSpPr>
        <p:grpSpPr>
          <a:xfrm>
            <a:off x="870251" y="3013935"/>
            <a:ext cx="10451495" cy="3017218"/>
            <a:chOff x="894276" y="3013935"/>
            <a:chExt cx="10451495" cy="3017218"/>
          </a:xfrm>
        </p:grpSpPr>
        <p:sp>
          <p:nvSpPr>
            <p:cNvPr id="22" name="Title 1">
              <a:extLst>
                <a:ext uri="{FF2B5EF4-FFF2-40B4-BE49-F238E27FC236}">
                  <a16:creationId xmlns:a16="http://schemas.microsoft.com/office/drawing/2014/main" id="{0169A7BA-D24E-4461-B3CE-9640DBDA6372}"/>
                </a:ext>
              </a:extLst>
            </p:cNvPr>
            <p:cNvSpPr txBox="1">
              <a:spLocks/>
            </p:cNvSpPr>
            <p:nvPr/>
          </p:nvSpPr>
          <p:spPr>
            <a:xfrm>
              <a:off x="894276" y="5263628"/>
              <a:ext cx="2248346" cy="734994"/>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Define Your Value </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2" name="Title 1">
              <a:extLst>
                <a:ext uri="{FF2B5EF4-FFF2-40B4-BE49-F238E27FC236}">
                  <a16:creationId xmlns:a16="http://schemas.microsoft.com/office/drawing/2014/main" id="{6CC6483D-760C-4235-B840-9952E1D0B083}"/>
                </a:ext>
              </a:extLst>
            </p:cNvPr>
            <p:cNvSpPr txBox="1">
              <a:spLocks/>
            </p:cNvSpPr>
            <p:nvPr/>
          </p:nvSpPr>
          <p:spPr>
            <a:xfrm>
              <a:off x="2847179" y="3114390"/>
              <a:ext cx="1828800" cy="881408"/>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b="1" dirty="0">
                  <a:solidFill>
                    <a:prstClr val="black">
                      <a:lumMod val="75000"/>
                      <a:lumOff val="25000"/>
                    </a:prstClr>
                  </a:solidFill>
                  <a:latin typeface="Arial" panose="020B0604020202020204" pitchFamily="34" charset="0"/>
                  <a:cs typeface="Arial" panose="020B0604020202020204" pitchFamily="34" charset="0"/>
                </a:rPr>
                <a:t>Three Aspects of Service</a:t>
              </a:r>
              <a:endPar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3" name="Title 1">
              <a:extLst>
                <a:ext uri="{FF2B5EF4-FFF2-40B4-BE49-F238E27FC236}">
                  <a16:creationId xmlns:a16="http://schemas.microsoft.com/office/drawing/2014/main" id="{48A502E4-5B5C-4684-818F-59A4B2B31230}"/>
                </a:ext>
              </a:extLst>
            </p:cNvPr>
            <p:cNvSpPr txBox="1">
              <a:spLocks/>
            </p:cNvSpPr>
            <p:nvPr/>
          </p:nvSpPr>
          <p:spPr>
            <a:xfrm>
              <a:off x="4514629" y="5116753"/>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Know and State Your Value</a:t>
              </a:r>
            </a:p>
          </p:txBody>
        </p:sp>
        <p:sp>
          <p:nvSpPr>
            <p:cNvPr id="34" name="Title 1">
              <a:extLst>
                <a:ext uri="{FF2B5EF4-FFF2-40B4-BE49-F238E27FC236}">
                  <a16:creationId xmlns:a16="http://schemas.microsoft.com/office/drawing/2014/main" id="{31B21EDA-5FB2-417E-A26F-A56684416558}"/>
                </a:ext>
              </a:extLst>
            </p:cNvPr>
            <p:cNvSpPr txBox="1">
              <a:spLocks/>
            </p:cNvSpPr>
            <p:nvPr/>
          </p:nvSpPr>
          <p:spPr>
            <a:xfrm>
              <a:off x="9516971" y="3013935"/>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Build Daily Success</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black">
                      <a:lumMod val="75000"/>
                      <a:lumOff val="25000"/>
                    </a:prstClr>
                  </a:solidFill>
                  <a:latin typeface="Arial" panose="020B0604020202020204" pitchFamily="34" charset="0"/>
                  <a:cs typeface="Arial" panose="020B0604020202020204" pitchFamily="34" charset="0"/>
                </a:rPr>
                <a:t>Habits</a:t>
              </a:r>
              <a:endParaRPr kumimoji="0" lang="en-US" sz="20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35" name="Title 1">
              <a:extLst>
                <a:ext uri="{FF2B5EF4-FFF2-40B4-BE49-F238E27FC236}">
                  <a16:creationId xmlns:a16="http://schemas.microsoft.com/office/drawing/2014/main" id="{EABE9124-D135-4D78-9087-4EB57D1B1761}"/>
                </a:ext>
              </a:extLst>
            </p:cNvPr>
            <p:cNvSpPr txBox="1">
              <a:spLocks/>
            </p:cNvSpPr>
            <p:nvPr/>
          </p:nvSpPr>
          <p:spPr>
            <a:xfrm>
              <a:off x="7849525" y="5116753"/>
              <a:ext cx="1828800" cy="91440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Recap and </a:t>
              </a:r>
              <a:r>
                <a:rPr lang="en-US" sz="2000" dirty="0" err="1">
                  <a:solidFill>
                    <a:prstClr val="black">
                      <a:lumMod val="75000"/>
                      <a:lumOff val="25000"/>
                    </a:prstClr>
                  </a:solidFill>
                  <a:latin typeface="Arial" panose="020B0604020202020204" pitchFamily="34" charset="0"/>
                  <a:cs typeface="Arial" panose="020B0604020202020204" pitchFamily="34" charset="0"/>
                </a:rPr>
                <a:t>Aha’s</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6" name="Title 1">
              <a:extLst>
                <a:ext uri="{FF2B5EF4-FFF2-40B4-BE49-F238E27FC236}">
                  <a16:creationId xmlns:a16="http://schemas.microsoft.com/office/drawing/2014/main" id="{CA710B4D-DF72-44CA-977A-FC35B3094702}"/>
                </a:ext>
              </a:extLst>
            </p:cNvPr>
            <p:cNvSpPr txBox="1">
              <a:spLocks/>
            </p:cNvSpPr>
            <p:nvPr/>
          </p:nvSpPr>
          <p:spPr>
            <a:xfrm>
              <a:off x="6222416" y="3487509"/>
              <a:ext cx="1828800" cy="698935"/>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Deliver Value</a:t>
              </a:r>
            </a:p>
          </p:txBody>
        </p:sp>
        <p:cxnSp>
          <p:nvCxnSpPr>
            <p:cNvPr id="37" name="Straight Connector 36">
              <a:extLst>
                <a:ext uri="{FF2B5EF4-FFF2-40B4-BE49-F238E27FC236}">
                  <a16:creationId xmlns:a16="http://schemas.microsoft.com/office/drawing/2014/main" id="{D4E3F30B-77B4-40DB-84B1-14C7CFE34E2D}"/>
                </a:ext>
              </a:extLst>
            </p:cNvPr>
            <p:cNvCxnSpPr>
              <a:cxnSpLocks/>
            </p:cNvCxnSpPr>
            <p:nvPr/>
          </p:nvCxnSpPr>
          <p:spPr>
            <a:xfrm flipH="1">
              <a:off x="1443790" y="4506940"/>
              <a:ext cx="9507173" cy="8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833B2B-1F4B-452F-8772-1992CB85B24F}"/>
                </a:ext>
              </a:extLst>
            </p:cNvPr>
            <p:cNvCxnSpPr>
              <a:cxnSpLocks/>
            </p:cNvCxnSpPr>
            <p:nvPr/>
          </p:nvCxnSpPr>
          <p:spPr>
            <a:xfrm>
              <a:off x="2005263"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F1610A-0658-45D6-9075-ACE88A2877AD}"/>
                </a:ext>
              </a:extLst>
            </p:cNvPr>
            <p:cNvCxnSpPr>
              <a:cxnSpLocks/>
            </p:cNvCxnSpPr>
            <p:nvPr/>
          </p:nvCxnSpPr>
          <p:spPr>
            <a:xfrm>
              <a:off x="3761578"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7CEB1E-CECF-492D-AA18-43D9A8F403FF}"/>
                </a:ext>
              </a:extLst>
            </p:cNvPr>
            <p:cNvCxnSpPr>
              <a:cxnSpLocks/>
            </p:cNvCxnSpPr>
            <p:nvPr/>
          </p:nvCxnSpPr>
          <p:spPr>
            <a:xfrm>
              <a:off x="5429029" y="45069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DA067E-C3C6-4E18-88C1-EAC762ABBD8F}"/>
                </a:ext>
              </a:extLst>
            </p:cNvPr>
            <p:cNvCxnSpPr>
              <a:cxnSpLocks/>
            </p:cNvCxnSpPr>
            <p:nvPr/>
          </p:nvCxnSpPr>
          <p:spPr>
            <a:xfrm>
              <a:off x="7096477" y="4049740"/>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0D7A11-2534-48AA-A905-CB35FFCFB77B}"/>
                </a:ext>
              </a:extLst>
            </p:cNvPr>
            <p:cNvCxnSpPr>
              <a:cxnSpLocks/>
            </p:cNvCxnSpPr>
            <p:nvPr/>
          </p:nvCxnSpPr>
          <p:spPr>
            <a:xfrm>
              <a:off x="8763924" y="4498935"/>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D7D2A0-F101-4924-8F2E-9153237BE71B}"/>
                </a:ext>
              </a:extLst>
            </p:cNvPr>
            <p:cNvCxnSpPr>
              <a:cxnSpLocks/>
            </p:cNvCxnSpPr>
            <p:nvPr/>
          </p:nvCxnSpPr>
          <p:spPr>
            <a:xfrm>
              <a:off x="10431371" y="4057746"/>
              <a:ext cx="1" cy="457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4" name="Graphic 43" descr="Marker">
              <a:extLst>
                <a:ext uri="{FF2B5EF4-FFF2-40B4-BE49-F238E27FC236}">
                  <a16:creationId xmlns:a16="http://schemas.microsoft.com/office/drawing/2014/main" id="{DEEA448C-8319-4093-B56C-D2101CE7BF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24552" y="4029062"/>
              <a:ext cx="914400" cy="914400"/>
            </a:xfrm>
            <a:prstGeom prst="rect">
              <a:avLst/>
            </a:prstGeom>
          </p:spPr>
        </p:pic>
      </p:grpSp>
    </p:spTree>
    <p:extLst>
      <p:ext uri="{BB962C8B-B14F-4D97-AF65-F5344CB8AC3E}">
        <p14:creationId xmlns:p14="http://schemas.microsoft.com/office/powerpoint/2010/main" val="362166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5F7DDF-C62B-6F47-85E4-268260B06A6B}"/>
              </a:ext>
            </a:extLst>
          </p:cNvPr>
          <p:cNvSpPr/>
          <p:nvPr/>
        </p:nvSpPr>
        <p:spPr>
          <a:xfrm>
            <a:off x="6117329" y="-142221"/>
            <a:ext cx="6338831" cy="41283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86FEEE2-1C87-9246-8E35-3AE9D272739E}"/>
              </a:ext>
            </a:extLst>
          </p:cNvPr>
          <p:cNvSpPr>
            <a:spLocks noGrp="1"/>
          </p:cNvSpPr>
          <p:nvPr>
            <p:ph type="ctrTitle"/>
          </p:nvPr>
        </p:nvSpPr>
        <p:spPr>
          <a:xfrm>
            <a:off x="6738730" y="1447139"/>
            <a:ext cx="4927891" cy="949642"/>
          </a:xfrm>
        </p:spPr>
        <p:txBody>
          <a:bodyPr>
            <a:normAutofit fontScale="90000"/>
          </a:bodyPr>
          <a:lstStyle/>
          <a:p>
            <a:pPr algn="l"/>
            <a:r>
              <a:rPr lang="en-US" sz="4800" b="1" dirty="0">
                <a:solidFill>
                  <a:schemeClr val="bg1"/>
                </a:solidFill>
                <a:latin typeface="Arial" panose="020B0604020202020204" pitchFamily="34" charset="0"/>
                <a:cs typeface="Arial" panose="020B0604020202020204" pitchFamily="34" charset="0"/>
              </a:rPr>
              <a:t>Three Aspects </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of Service</a:t>
            </a:r>
          </a:p>
        </p:txBody>
      </p:sp>
      <p:sp>
        <p:nvSpPr>
          <p:cNvPr id="7" name="Title 1">
            <a:extLst>
              <a:ext uri="{FF2B5EF4-FFF2-40B4-BE49-F238E27FC236}">
                <a16:creationId xmlns:a16="http://schemas.microsoft.com/office/drawing/2014/main" id="{24669CC1-D68D-A24B-A80A-ED0DC1112647}"/>
              </a:ext>
            </a:extLst>
          </p:cNvPr>
          <p:cNvSpPr txBox="1">
            <a:spLocks/>
          </p:cNvSpPr>
          <p:nvPr/>
        </p:nvSpPr>
        <p:spPr>
          <a:xfrm>
            <a:off x="1201760" y="4963915"/>
            <a:ext cx="2405482" cy="39285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panose="020B0604020202020204" pitchFamily="34" charset="0"/>
                <a:cs typeface="Arial" panose="020B0604020202020204" pitchFamily="34" charset="0"/>
              </a:rPr>
              <a:t>Purpose</a:t>
            </a:r>
          </a:p>
        </p:txBody>
      </p:sp>
      <p:sp>
        <p:nvSpPr>
          <p:cNvPr id="8" name="Title 1">
            <a:extLst>
              <a:ext uri="{FF2B5EF4-FFF2-40B4-BE49-F238E27FC236}">
                <a16:creationId xmlns:a16="http://schemas.microsoft.com/office/drawing/2014/main" id="{5743E9BC-EEF1-A04F-B3DD-76A164EFFDFE}"/>
              </a:ext>
            </a:extLst>
          </p:cNvPr>
          <p:cNvSpPr txBox="1">
            <a:spLocks/>
          </p:cNvSpPr>
          <p:nvPr/>
        </p:nvSpPr>
        <p:spPr>
          <a:xfrm>
            <a:off x="1018127" y="5635164"/>
            <a:ext cx="3087522" cy="67124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tx1">
                    <a:lumMod val="65000"/>
                    <a:lumOff val="35000"/>
                  </a:schemeClr>
                </a:solidFill>
                <a:latin typeface="Arial" panose="020B0604020202020204" pitchFamily="34" charset="0"/>
                <a:cs typeface="Arial" panose="020B0604020202020204" pitchFamily="34" charset="0"/>
              </a:rPr>
              <a:t>Know the underlying purpose of the real estate profession.</a:t>
            </a:r>
          </a:p>
        </p:txBody>
      </p:sp>
      <p:sp>
        <p:nvSpPr>
          <p:cNvPr id="11" name="Title 1">
            <a:extLst>
              <a:ext uri="{FF2B5EF4-FFF2-40B4-BE49-F238E27FC236}">
                <a16:creationId xmlns:a16="http://schemas.microsoft.com/office/drawing/2014/main" id="{729F403D-05B6-0346-8726-A0720C87E241}"/>
              </a:ext>
            </a:extLst>
          </p:cNvPr>
          <p:cNvSpPr txBox="1">
            <a:spLocks/>
          </p:cNvSpPr>
          <p:nvPr/>
        </p:nvSpPr>
        <p:spPr>
          <a:xfrm>
            <a:off x="518386" y="4685522"/>
            <a:ext cx="638404" cy="9496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9ED9D9"/>
                </a:solidFill>
                <a:latin typeface="Arial" panose="020B0604020202020204" pitchFamily="34" charset="0"/>
                <a:cs typeface="Arial" panose="020B0604020202020204" pitchFamily="34" charset="0"/>
              </a:rPr>
              <a:t>1</a:t>
            </a:r>
          </a:p>
        </p:txBody>
      </p:sp>
      <p:sp>
        <p:nvSpPr>
          <p:cNvPr id="12" name="Title 1">
            <a:extLst>
              <a:ext uri="{FF2B5EF4-FFF2-40B4-BE49-F238E27FC236}">
                <a16:creationId xmlns:a16="http://schemas.microsoft.com/office/drawing/2014/main" id="{62501200-30F4-3845-A8FD-B5B04873FF8A}"/>
              </a:ext>
            </a:extLst>
          </p:cNvPr>
          <p:cNvSpPr txBox="1">
            <a:spLocks/>
          </p:cNvSpPr>
          <p:nvPr/>
        </p:nvSpPr>
        <p:spPr>
          <a:xfrm>
            <a:off x="7751927" y="4685522"/>
            <a:ext cx="638404" cy="9496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9ED9D9"/>
                </a:solidFill>
                <a:latin typeface="Arial" panose="020B0604020202020204" pitchFamily="34" charset="0"/>
                <a:cs typeface="Arial" panose="020B0604020202020204" pitchFamily="34" charset="0"/>
              </a:rPr>
              <a:t>3</a:t>
            </a:r>
          </a:p>
        </p:txBody>
      </p:sp>
      <p:sp>
        <p:nvSpPr>
          <p:cNvPr id="14" name="Title 1">
            <a:extLst>
              <a:ext uri="{FF2B5EF4-FFF2-40B4-BE49-F238E27FC236}">
                <a16:creationId xmlns:a16="http://schemas.microsoft.com/office/drawing/2014/main" id="{47389021-22C7-3B4E-BDEB-1297B1FEC938}"/>
              </a:ext>
            </a:extLst>
          </p:cNvPr>
          <p:cNvSpPr txBox="1">
            <a:spLocks/>
          </p:cNvSpPr>
          <p:nvPr/>
        </p:nvSpPr>
        <p:spPr>
          <a:xfrm>
            <a:off x="3966986" y="4685522"/>
            <a:ext cx="638404" cy="9496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9ED9D9"/>
                </a:solidFill>
                <a:latin typeface="Arial" panose="020B0604020202020204" pitchFamily="34" charset="0"/>
                <a:cs typeface="Arial" panose="020B0604020202020204" pitchFamily="34" charset="0"/>
              </a:rPr>
              <a:t>2</a:t>
            </a:r>
          </a:p>
        </p:txBody>
      </p:sp>
      <p:sp>
        <p:nvSpPr>
          <p:cNvPr id="16" name="Title 1">
            <a:extLst>
              <a:ext uri="{FF2B5EF4-FFF2-40B4-BE49-F238E27FC236}">
                <a16:creationId xmlns:a16="http://schemas.microsoft.com/office/drawing/2014/main" id="{1868DDD4-D9B4-E744-B33C-0EB8495EC9BB}"/>
              </a:ext>
            </a:extLst>
          </p:cNvPr>
          <p:cNvSpPr txBox="1">
            <a:spLocks/>
          </p:cNvSpPr>
          <p:nvPr/>
        </p:nvSpPr>
        <p:spPr>
          <a:xfrm>
            <a:off x="4676795" y="5063306"/>
            <a:ext cx="2755930" cy="29346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panose="020B0604020202020204" pitchFamily="34" charset="0"/>
                <a:cs typeface="Arial" panose="020B0604020202020204" pitchFamily="34" charset="0"/>
              </a:rPr>
              <a:t>Value Proposition</a:t>
            </a:r>
          </a:p>
        </p:txBody>
      </p:sp>
      <p:sp>
        <p:nvSpPr>
          <p:cNvPr id="17" name="Title 1">
            <a:extLst>
              <a:ext uri="{FF2B5EF4-FFF2-40B4-BE49-F238E27FC236}">
                <a16:creationId xmlns:a16="http://schemas.microsoft.com/office/drawing/2014/main" id="{B4659C95-1C37-0648-992C-72E089644CE7}"/>
              </a:ext>
            </a:extLst>
          </p:cNvPr>
          <p:cNvSpPr txBox="1">
            <a:spLocks/>
          </p:cNvSpPr>
          <p:nvPr/>
        </p:nvSpPr>
        <p:spPr>
          <a:xfrm>
            <a:off x="8371573" y="4963915"/>
            <a:ext cx="2405482" cy="39285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panose="020B0604020202020204" pitchFamily="34" charset="0"/>
                <a:cs typeface="Arial" panose="020B0604020202020204" pitchFamily="34" charset="0"/>
              </a:rPr>
              <a:t>Fiduciary</a:t>
            </a:r>
          </a:p>
        </p:txBody>
      </p:sp>
      <p:sp>
        <p:nvSpPr>
          <p:cNvPr id="18" name="Title 1">
            <a:extLst>
              <a:ext uri="{FF2B5EF4-FFF2-40B4-BE49-F238E27FC236}">
                <a16:creationId xmlns:a16="http://schemas.microsoft.com/office/drawing/2014/main" id="{FE45D80A-E01B-0042-9B0C-03450AF3DC8F}"/>
              </a:ext>
            </a:extLst>
          </p:cNvPr>
          <p:cNvSpPr txBox="1">
            <a:spLocks/>
          </p:cNvSpPr>
          <p:nvPr/>
        </p:nvSpPr>
        <p:spPr>
          <a:xfrm>
            <a:off x="4605390" y="5307449"/>
            <a:ext cx="3087522" cy="99896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tx1">
                    <a:lumMod val="65000"/>
                    <a:lumOff val="35000"/>
                  </a:schemeClr>
                </a:solidFill>
                <a:latin typeface="Arial" panose="020B0604020202020204" pitchFamily="34" charset="0"/>
                <a:cs typeface="Arial" panose="020B0604020202020204" pitchFamily="34" charset="0"/>
              </a:rPr>
              <a:t>Have and communicate a clear sense of how you deliver on that purpose</a:t>
            </a:r>
            <a:r>
              <a:rPr lang="en-US" sz="16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19" name="Title 1">
            <a:extLst>
              <a:ext uri="{FF2B5EF4-FFF2-40B4-BE49-F238E27FC236}">
                <a16:creationId xmlns:a16="http://schemas.microsoft.com/office/drawing/2014/main" id="{C11509F5-F496-6B4B-8D0A-3B057EB71535}"/>
              </a:ext>
            </a:extLst>
          </p:cNvPr>
          <p:cNvSpPr txBox="1">
            <a:spLocks/>
          </p:cNvSpPr>
          <p:nvPr/>
        </p:nvSpPr>
        <p:spPr>
          <a:xfrm>
            <a:off x="8371573" y="5677684"/>
            <a:ext cx="3087522" cy="67124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tx1">
                    <a:lumMod val="65000"/>
                    <a:lumOff val="35000"/>
                  </a:schemeClr>
                </a:solidFill>
                <a:latin typeface="Arial" panose="020B0604020202020204" pitchFamily="34" charset="0"/>
                <a:cs typeface="Arial" panose="020B0604020202020204" pitchFamily="34" charset="0"/>
              </a:rPr>
              <a:t>Exhibit a continual drive to put your clients’ needs above all else.</a:t>
            </a:r>
          </a:p>
        </p:txBody>
      </p:sp>
      <p:pic>
        <p:nvPicPr>
          <p:cNvPr id="3" name="Picture 2" descr="A couple of young men standing next to a building&#10;&#10;Description automatically generated">
            <a:extLst>
              <a:ext uri="{FF2B5EF4-FFF2-40B4-BE49-F238E27FC236}">
                <a16:creationId xmlns:a16="http://schemas.microsoft.com/office/drawing/2014/main" id="{6D71034F-25D5-4726-8351-11C29C0B9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607" y="-247448"/>
            <a:ext cx="6350384" cy="4233589"/>
          </a:xfrm>
          <a:prstGeom prst="rect">
            <a:avLst/>
          </a:prstGeom>
        </p:spPr>
      </p:pic>
    </p:spTree>
    <p:extLst>
      <p:ext uri="{BB962C8B-B14F-4D97-AF65-F5344CB8AC3E}">
        <p14:creationId xmlns:p14="http://schemas.microsoft.com/office/powerpoint/2010/main" val="179976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14C29C-319F-3D43-82B7-BA515FEBE86F}"/>
              </a:ext>
            </a:extLst>
          </p:cNvPr>
          <p:cNvSpPr/>
          <p:nvPr/>
        </p:nvSpPr>
        <p:spPr>
          <a:xfrm>
            <a:off x="-127463" y="0"/>
            <a:ext cx="12319463" cy="709906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784524D-CEDC-FD4B-B241-8C571C3024F2}"/>
              </a:ext>
            </a:extLst>
          </p:cNvPr>
          <p:cNvSpPr>
            <a:spLocks noGrp="1"/>
          </p:cNvSpPr>
          <p:nvPr>
            <p:ph type="ctrTitle"/>
          </p:nvPr>
        </p:nvSpPr>
        <p:spPr>
          <a:xfrm>
            <a:off x="2193221" y="2915976"/>
            <a:ext cx="7805557" cy="1212966"/>
          </a:xfrm>
        </p:spPr>
        <p:txBody>
          <a:bodyPr>
            <a:normAutofit fontScale="90000"/>
          </a:bodyPr>
          <a:lstStyle/>
          <a:p>
            <a:r>
              <a:rPr lang="en-US" sz="5400" b="1" dirty="0">
                <a:solidFill>
                  <a:schemeClr val="bg1"/>
                </a:solidFill>
                <a:latin typeface="Arial" panose="020B0604020202020204" pitchFamily="34" charset="0"/>
                <a:cs typeface="Arial" panose="020B0604020202020204" pitchFamily="34" charset="0"/>
              </a:rPr>
              <a:t>What is the underlying </a:t>
            </a:r>
            <a:r>
              <a:rPr lang="en-US" sz="5400" b="1" dirty="0">
                <a:solidFill>
                  <a:srgbClr val="9ED9D9"/>
                </a:solidFill>
                <a:latin typeface="Arial" panose="020B0604020202020204" pitchFamily="34" charset="0"/>
                <a:cs typeface="Arial" panose="020B0604020202020204" pitchFamily="34" charset="0"/>
              </a:rPr>
              <a:t>purpose </a:t>
            </a:r>
            <a:r>
              <a:rPr lang="en-US" sz="5400" b="1" dirty="0">
                <a:solidFill>
                  <a:schemeClr val="bg1"/>
                </a:solidFill>
                <a:latin typeface="Arial" panose="020B0604020202020204" pitchFamily="34" charset="0"/>
                <a:cs typeface="Arial" panose="020B0604020202020204" pitchFamily="34" charset="0"/>
              </a:rPr>
              <a:t>of real estate?</a:t>
            </a:r>
          </a:p>
        </p:txBody>
      </p:sp>
      <p:sp>
        <p:nvSpPr>
          <p:cNvPr id="8" name="Title 1">
            <a:extLst>
              <a:ext uri="{FF2B5EF4-FFF2-40B4-BE49-F238E27FC236}">
                <a16:creationId xmlns:a16="http://schemas.microsoft.com/office/drawing/2014/main" id="{563DD7C6-130C-7345-96B2-7BDE9B964075}"/>
              </a:ext>
            </a:extLst>
          </p:cNvPr>
          <p:cNvSpPr txBox="1">
            <a:spLocks/>
          </p:cNvSpPr>
          <p:nvPr/>
        </p:nvSpPr>
        <p:spPr>
          <a:xfrm flipV="1">
            <a:off x="3484340" y="244850"/>
            <a:ext cx="5296577" cy="161857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1500" b="1" dirty="0">
              <a:solidFill>
                <a:srgbClr val="9ED9D9"/>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76D1961-3689-482A-B735-14D9650BA7C2}"/>
              </a:ext>
            </a:extLst>
          </p:cNvPr>
          <p:cNvSpPr txBox="1"/>
          <p:nvPr/>
        </p:nvSpPr>
        <p:spPr>
          <a:xfrm>
            <a:off x="304800" y="519952"/>
            <a:ext cx="4303059"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ASPECTS OF SERVICE: </a:t>
            </a:r>
            <a:r>
              <a:rPr lang="en-US" sz="2400" dirty="0">
                <a:solidFill>
                  <a:srgbClr val="9ED9D9"/>
                </a:solidFill>
                <a:latin typeface="Arial" panose="020B0604020202020204" pitchFamily="34" charset="0"/>
                <a:cs typeface="Arial" panose="020B0604020202020204" pitchFamily="34" charset="0"/>
              </a:rPr>
              <a:t>1</a:t>
            </a:r>
            <a:r>
              <a:rPr lang="en-US" sz="2400"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38236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14C29C-319F-3D43-82B7-BA515FEBE86F}"/>
              </a:ext>
            </a:extLst>
          </p:cNvPr>
          <p:cNvSpPr/>
          <p:nvPr/>
        </p:nvSpPr>
        <p:spPr>
          <a:xfrm>
            <a:off x="-63733" y="0"/>
            <a:ext cx="12319463" cy="709906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784524D-CEDC-FD4B-B241-8C571C3024F2}"/>
              </a:ext>
            </a:extLst>
          </p:cNvPr>
          <p:cNvSpPr>
            <a:spLocks noGrp="1"/>
          </p:cNvSpPr>
          <p:nvPr>
            <p:ph type="ctrTitle"/>
          </p:nvPr>
        </p:nvSpPr>
        <p:spPr>
          <a:xfrm>
            <a:off x="2193221" y="3948687"/>
            <a:ext cx="7805557" cy="1212966"/>
          </a:xfrm>
        </p:spPr>
        <p:txBody>
          <a:bodyPr>
            <a:normAutofit fontScale="90000"/>
          </a:bodyPr>
          <a:lstStyle/>
          <a:p>
            <a:r>
              <a:rPr lang="en-US" sz="5400" b="1" dirty="0" err="1">
                <a:solidFill>
                  <a:srgbClr val="9ED9D9"/>
                </a:solidFill>
                <a:latin typeface="Arial" panose="020B0604020202020204" pitchFamily="34" charset="0"/>
                <a:cs typeface="Arial" panose="020B0604020202020204" pitchFamily="34" charset="0"/>
              </a:rPr>
              <a:t>val·ue</a:t>
            </a:r>
            <a:r>
              <a:rPr lang="en-US" sz="5400" b="1" dirty="0">
                <a:solidFill>
                  <a:srgbClr val="9ED9D9"/>
                </a:solidFill>
                <a:latin typeface="Arial" panose="020B0604020202020204" pitchFamily="34" charset="0"/>
                <a:cs typeface="Arial" panose="020B0604020202020204" pitchFamily="34" charset="0"/>
              </a:rPr>
              <a:t> </a:t>
            </a:r>
            <a:r>
              <a:rPr lang="en-US" sz="5400" b="1" dirty="0" err="1">
                <a:solidFill>
                  <a:schemeClr val="bg1"/>
                </a:solidFill>
                <a:latin typeface="Arial" panose="020B0604020202020204" pitchFamily="34" charset="0"/>
                <a:cs typeface="Arial" panose="020B0604020202020204" pitchFamily="34" charset="0"/>
              </a:rPr>
              <a:t>prop·o·si·tion</a:t>
            </a:r>
            <a:r>
              <a:rPr lang="en-US" sz="5400" b="1" dirty="0">
                <a:solidFill>
                  <a:schemeClr val="bg1"/>
                </a:solidFill>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/ˈ</a:t>
            </a:r>
            <a:r>
              <a:rPr lang="en-US" sz="3600" b="1" dirty="0" err="1">
                <a:solidFill>
                  <a:schemeClr val="bg1"/>
                </a:solidFill>
                <a:latin typeface="Arial" panose="020B0604020202020204" pitchFamily="34" charset="0"/>
                <a:cs typeface="Arial" panose="020B0604020202020204" pitchFamily="34" charset="0"/>
              </a:rPr>
              <a:t>valyo͞o</a:t>
            </a:r>
            <a:r>
              <a:rPr lang="en-US" sz="3600" b="1" dirty="0">
                <a:solidFill>
                  <a:schemeClr val="bg1"/>
                </a:solidFill>
                <a:latin typeface="Arial" panose="020B0604020202020204" pitchFamily="34" charset="0"/>
                <a:cs typeface="Arial" panose="020B0604020202020204" pitchFamily="34" charset="0"/>
              </a:rPr>
              <a:t> </a:t>
            </a:r>
            <a:r>
              <a:rPr lang="en-US" sz="3600" b="1" dirty="0" err="1">
                <a:solidFill>
                  <a:schemeClr val="bg1"/>
                </a:solidFill>
                <a:latin typeface="Arial" panose="020B0604020202020204" pitchFamily="34" charset="0"/>
                <a:cs typeface="Arial" panose="020B0604020202020204" pitchFamily="34" charset="0"/>
              </a:rPr>
              <a:t>präpəˈziSH</a:t>
            </a:r>
            <a:r>
              <a:rPr lang="en-US" sz="3600" b="1" dirty="0">
                <a:solidFill>
                  <a:schemeClr val="bg1"/>
                </a:solidFill>
                <a:latin typeface="Arial" panose="020B0604020202020204" pitchFamily="34" charset="0"/>
                <a:cs typeface="Arial" panose="020B0604020202020204" pitchFamily="34" charset="0"/>
              </a:rPr>
              <a:t>(ə)n/</a:t>
            </a:r>
            <a:br>
              <a:rPr lang="en-US" sz="5400" b="1" dirty="0">
                <a:solidFill>
                  <a:schemeClr val="bg1"/>
                </a:solidFill>
                <a:latin typeface="Arial" panose="020B0604020202020204" pitchFamily="34" charset="0"/>
                <a:cs typeface="Arial" panose="020B0604020202020204" pitchFamily="34" charset="0"/>
              </a:rPr>
            </a:br>
            <a:br>
              <a:rPr lang="en-US" sz="5400" b="1" dirty="0">
                <a:solidFill>
                  <a:schemeClr val="bg1"/>
                </a:solidFill>
                <a:latin typeface="Arial" panose="020B0604020202020204" pitchFamily="34" charset="0"/>
                <a:cs typeface="Arial" panose="020B0604020202020204" pitchFamily="34" charset="0"/>
              </a:rPr>
            </a:br>
            <a:endParaRPr lang="en-US" sz="54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63DD7C6-130C-7345-96B2-7BDE9B964075}"/>
              </a:ext>
            </a:extLst>
          </p:cNvPr>
          <p:cNvSpPr txBox="1">
            <a:spLocks/>
          </p:cNvSpPr>
          <p:nvPr/>
        </p:nvSpPr>
        <p:spPr>
          <a:xfrm flipV="1">
            <a:off x="3484340" y="244850"/>
            <a:ext cx="5296577" cy="161857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1500" b="1" dirty="0">
              <a:solidFill>
                <a:srgbClr val="9ED9D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FF6179-7723-465E-9B54-87CB03C329D7}"/>
              </a:ext>
            </a:extLst>
          </p:cNvPr>
          <p:cNvSpPr txBox="1"/>
          <p:nvPr/>
        </p:nvSpPr>
        <p:spPr>
          <a:xfrm>
            <a:off x="304800" y="519952"/>
            <a:ext cx="4303059"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ASPECTS OF SERVICE: </a:t>
            </a:r>
            <a:r>
              <a:rPr lang="en-US" sz="2400" dirty="0">
                <a:solidFill>
                  <a:srgbClr val="9ED9D9"/>
                </a:solidFill>
                <a:latin typeface="Arial" panose="020B0604020202020204" pitchFamily="34" charset="0"/>
                <a:cs typeface="Arial" panose="020B0604020202020204" pitchFamily="34" charset="0"/>
              </a:rPr>
              <a:t>2</a:t>
            </a:r>
            <a:r>
              <a:rPr lang="en-US" sz="2400"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3039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14C29C-319F-3D43-82B7-BA515FEBE86F}"/>
              </a:ext>
            </a:extLst>
          </p:cNvPr>
          <p:cNvSpPr/>
          <p:nvPr/>
        </p:nvSpPr>
        <p:spPr>
          <a:xfrm>
            <a:off x="-127463" y="0"/>
            <a:ext cx="12319463" cy="709906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63DD7C6-130C-7345-96B2-7BDE9B964075}"/>
              </a:ext>
            </a:extLst>
          </p:cNvPr>
          <p:cNvSpPr txBox="1">
            <a:spLocks/>
          </p:cNvSpPr>
          <p:nvPr/>
        </p:nvSpPr>
        <p:spPr>
          <a:xfrm flipV="1">
            <a:off x="3484340" y="244850"/>
            <a:ext cx="5296577" cy="161857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1500" b="1" dirty="0">
              <a:solidFill>
                <a:srgbClr val="9ED9D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A5217484-A387-42E3-BF09-ADE56FAFD6E3}"/>
              </a:ext>
            </a:extLst>
          </p:cNvPr>
          <p:cNvSpPr txBox="1">
            <a:spLocks/>
          </p:cNvSpPr>
          <p:nvPr/>
        </p:nvSpPr>
        <p:spPr>
          <a:xfrm>
            <a:off x="2193221" y="3429000"/>
            <a:ext cx="7805557" cy="121296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Functionary</a:t>
            </a:r>
          </a:p>
          <a:p>
            <a:r>
              <a:rPr lang="en-US" sz="5400" b="1" dirty="0">
                <a:solidFill>
                  <a:schemeClr val="bg1"/>
                </a:solidFill>
                <a:latin typeface="Arial" panose="020B0604020202020204" pitchFamily="34" charset="0"/>
                <a:cs typeface="Arial" panose="020B0604020202020204" pitchFamily="34" charset="0"/>
              </a:rPr>
              <a:t>vs.</a:t>
            </a:r>
          </a:p>
          <a:p>
            <a:r>
              <a:rPr lang="en-US" sz="5400" b="1" dirty="0">
                <a:solidFill>
                  <a:srgbClr val="9ED9D9"/>
                </a:solidFill>
                <a:latin typeface="Arial" panose="020B0604020202020204" pitchFamily="34" charset="0"/>
                <a:cs typeface="Arial" panose="020B0604020202020204" pitchFamily="34" charset="0"/>
              </a:rPr>
              <a:t>Fiduciary</a:t>
            </a:r>
          </a:p>
        </p:txBody>
      </p:sp>
      <p:sp>
        <p:nvSpPr>
          <p:cNvPr id="5" name="TextBox 4">
            <a:extLst>
              <a:ext uri="{FF2B5EF4-FFF2-40B4-BE49-F238E27FC236}">
                <a16:creationId xmlns:a16="http://schemas.microsoft.com/office/drawing/2014/main" id="{B4E29328-403A-4B33-A286-8D0198F93BE2}"/>
              </a:ext>
            </a:extLst>
          </p:cNvPr>
          <p:cNvSpPr txBox="1"/>
          <p:nvPr/>
        </p:nvSpPr>
        <p:spPr>
          <a:xfrm>
            <a:off x="304800" y="519952"/>
            <a:ext cx="4303059"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ASPECTS OF SERVICE: </a:t>
            </a:r>
            <a:r>
              <a:rPr lang="en-US" sz="2400" dirty="0">
                <a:solidFill>
                  <a:srgbClr val="9ED9D9"/>
                </a:solidFill>
                <a:latin typeface="Arial" panose="020B0604020202020204" pitchFamily="34" charset="0"/>
                <a:cs typeface="Arial" panose="020B0604020202020204" pitchFamily="34" charset="0"/>
              </a:rPr>
              <a:t>3</a:t>
            </a:r>
            <a:r>
              <a:rPr lang="en-US" sz="2400"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968666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25308</TotalTime>
  <Words>6391</Words>
  <Application>Microsoft Macintosh PowerPoint</Application>
  <PresentationFormat>Widescreen</PresentationFormat>
  <Paragraphs>586</Paragraphs>
  <Slides>33</Slides>
  <Notes>33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33</vt:i4>
      </vt:variant>
    </vt:vector>
  </HeadingPairs>
  <TitlesOfParts>
    <vt:vector size="50" baseType="lpstr">
      <vt:lpstr>Arial</vt:lpstr>
      <vt:lpstr>Calibri</vt:lpstr>
      <vt:lpstr>Calibri Light</vt:lpstr>
      <vt:lpstr>HelveticaNeueLT Std</vt:lpstr>
      <vt:lpstr>HelveticaNeueLT Std Cn</vt:lpstr>
      <vt:lpstr>HelveticaNeueLT Std Lt Cn</vt:lpstr>
      <vt:lpstr>HelveticaNeueLT Std Med Cn</vt:lpstr>
      <vt:lpstr>Times New Roman</vt:lpstr>
      <vt:lpstr>Wingdings</vt:lpstr>
      <vt:lpstr>Office Theme</vt:lpstr>
      <vt:lpstr>5_Custom Design</vt:lpstr>
      <vt:lpstr>3_Custom Design</vt:lpstr>
      <vt:lpstr>2_Custom Design</vt:lpstr>
      <vt:lpstr>Custom Design</vt:lpstr>
      <vt:lpstr>1_Custom Design</vt:lpstr>
      <vt:lpstr>4_Custom Design</vt:lpstr>
      <vt:lpstr>1_Office Theme</vt:lpstr>
      <vt:lpstr>PowerPoint Presentation</vt:lpstr>
      <vt:lpstr>What Successful Agents Do Every Day</vt:lpstr>
      <vt:lpstr>PowerPoint Presentation</vt:lpstr>
      <vt:lpstr>Your Value</vt:lpstr>
      <vt:lpstr>PowerPoint Presentation</vt:lpstr>
      <vt:lpstr>Three Aspects  of Service</vt:lpstr>
      <vt:lpstr>What is the underlying purpose of real estate?</vt:lpstr>
      <vt:lpstr>val·ue prop·o·si·tion /ˈvalyo͞o präpəˈziSH(ə)n/  </vt:lpstr>
      <vt:lpstr>PowerPoint Presentation</vt:lpstr>
      <vt:lpstr>PowerPoint Presentation</vt:lpstr>
      <vt:lpstr>What Buyers Want</vt:lpstr>
      <vt:lpstr>What Buyers Value</vt:lpstr>
      <vt:lpstr>What Sellers Want</vt:lpstr>
      <vt:lpstr>What Sellers Value</vt:lpstr>
      <vt:lpstr>Who are your competitors?</vt:lpstr>
      <vt:lpstr>Your Technology</vt:lpstr>
      <vt:lpstr>Activity</vt:lpstr>
      <vt:lpstr>PowerPoint Presentation</vt:lpstr>
      <vt:lpstr>Distinguish Yourself</vt:lpstr>
      <vt:lpstr>Create a Stellar Experience</vt:lpstr>
      <vt:lpstr>PowerPoint Presentation</vt:lpstr>
      <vt:lpstr>Aha’s to Achievement</vt:lpstr>
      <vt:lpstr>PowerPoint Presentation</vt:lpstr>
      <vt:lpstr>PowerPoint Presentation</vt:lpstr>
      <vt:lpstr>Scripts</vt:lpstr>
      <vt:lpstr>Role-Play:  Script Practice</vt:lpstr>
      <vt:lpstr>PowerPoint Presentation</vt:lpstr>
      <vt:lpstr>Real-Play:  Lead Generation  Calling with Scripts</vt:lpstr>
      <vt:lpstr>Update Contacts &amp;  Follow Up</vt:lpstr>
      <vt:lpstr>Real-Play:  Contract Practice</vt:lpstr>
      <vt:lpstr>Get Help</vt:lpstr>
      <vt:lpstr>Make Your Success 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laurie.roth@kw.com</dc:creator>
  <cp:lastModifiedBy>Haley Keith</cp:lastModifiedBy>
  <cp:revision>440</cp:revision>
  <cp:lastPrinted>2020-03-19T02:41:12Z</cp:lastPrinted>
  <dcterms:created xsi:type="dcterms:W3CDTF">2018-11-07T23:22:31Z</dcterms:created>
  <dcterms:modified xsi:type="dcterms:W3CDTF">2020-03-20T11:43:24Z</dcterms:modified>
</cp:coreProperties>
</file>