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Economica"/>
      <p:regular r:id="rId13"/>
      <p:bold r:id="rId14"/>
      <p:italic r:id="rId15"/>
      <p:boldItalic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conomica-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conomica-italic.fntdata"/><Relationship Id="rId14" Type="http://schemas.openxmlformats.org/officeDocument/2006/relationships/font" Target="fonts/Economica-bold.fntdata"/><Relationship Id="rId17" Type="http://schemas.openxmlformats.org/officeDocument/2006/relationships/font" Target="fonts/OpenSans-regular.fntdata"/><Relationship Id="rId16" Type="http://schemas.openxmlformats.org/officeDocument/2006/relationships/font" Target="fonts/Economica-boldItalic.fntdata"/><Relationship Id="rId5" Type="http://schemas.openxmlformats.org/officeDocument/2006/relationships/notesMaster" Target="notesMasters/notesMaster1.xml"/><Relationship Id="rId19" Type="http://schemas.openxmlformats.org/officeDocument/2006/relationships/font" Target="fonts/OpenSans-italic.fntdata"/><Relationship Id="rId6" Type="http://schemas.openxmlformats.org/officeDocument/2006/relationships/slide" Target="slides/slide1.xml"/><Relationship Id="rId18"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e2c8d388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e2c8d388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e2c8d3889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e2c8d3889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e2c8d3889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e2c8d3889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e2c8d3889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e2c8d3889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e2c8d3889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e2c8d3889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e2c8d3889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e2c8d3889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JVb_ClmjLWQ8zBl6liRuePldM9TGamj8/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t-BR"/>
              <a:t>Global Disaster Outlook</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a:t>Foresight and Prevention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BR"/>
              <a:t>Problem</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fontScale="62500"/>
          </a:bodyPr>
          <a:lstStyle/>
          <a:p>
            <a:pPr indent="-339725" lvl="0" marL="457200" rtl="0" algn="l">
              <a:lnSpc>
                <a:spcPct val="90000"/>
              </a:lnSpc>
              <a:spcBef>
                <a:spcPts val="1200"/>
              </a:spcBef>
              <a:spcAft>
                <a:spcPts val="0"/>
              </a:spcAft>
              <a:buSzPct val="90239"/>
              <a:buChar char="●"/>
            </a:pPr>
            <a:r>
              <a:rPr lang="pt-BR" sz="3102">
                <a:solidFill>
                  <a:srgbClr val="404040"/>
                </a:solidFill>
              </a:rPr>
              <a:t>Communities around the world are not well prepared to deal with and give fast response to epidemics, natural disasters and hazards.</a:t>
            </a:r>
            <a:br>
              <a:rPr lang="pt-BR" sz="3102">
                <a:solidFill>
                  <a:srgbClr val="404040"/>
                </a:solidFill>
              </a:rPr>
            </a:br>
            <a:endParaRPr sz="3102">
              <a:solidFill>
                <a:srgbClr val="404040"/>
              </a:solidFill>
            </a:endParaRPr>
          </a:p>
          <a:p>
            <a:pPr indent="-351744" lvl="0" marL="457200" rtl="0" algn="l">
              <a:lnSpc>
                <a:spcPct val="90000"/>
              </a:lnSpc>
              <a:spcBef>
                <a:spcPts val="0"/>
              </a:spcBef>
              <a:spcAft>
                <a:spcPts val="0"/>
              </a:spcAft>
              <a:buSzPct val="100000"/>
              <a:buChar char="●"/>
            </a:pPr>
            <a:r>
              <a:rPr lang="pt-BR" sz="3102">
                <a:solidFill>
                  <a:srgbClr val="404040"/>
                </a:solidFill>
              </a:rPr>
              <a:t>The government and safety agents act more after something happens than act in order to prevent and take foresight measures</a:t>
            </a:r>
            <a:br>
              <a:rPr lang="pt-BR" sz="3102">
                <a:solidFill>
                  <a:srgbClr val="404040"/>
                </a:solidFill>
              </a:rPr>
            </a:br>
            <a:endParaRPr sz="3102">
              <a:solidFill>
                <a:srgbClr val="404040"/>
              </a:solidFill>
            </a:endParaRPr>
          </a:p>
          <a:p>
            <a:pPr indent="-351744" lvl="0" marL="457200" rtl="0" algn="l">
              <a:lnSpc>
                <a:spcPct val="90000"/>
              </a:lnSpc>
              <a:spcBef>
                <a:spcPts val="0"/>
              </a:spcBef>
              <a:spcAft>
                <a:spcPts val="0"/>
              </a:spcAft>
              <a:buClr>
                <a:srgbClr val="404040"/>
              </a:buClr>
              <a:buSzPct val="100000"/>
              <a:buChar char="●"/>
            </a:pPr>
            <a:r>
              <a:rPr lang="pt-BR" sz="3102">
                <a:solidFill>
                  <a:srgbClr val="404040"/>
                </a:solidFill>
              </a:rPr>
              <a:t>We need to have faster communication systems, quickly transportation with traffic vision and weather/environment conditions to move people safely when is necessary an evacuation</a:t>
            </a:r>
            <a:endParaRPr sz="3102">
              <a:solidFill>
                <a:srgbClr val="404040"/>
              </a:solidFill>
            </a:endParaRPr>
          </a:p>
          <a:p>
            <a:pPr indent="0" lvl="0" marL="0" rtl="0" algn="l">
              <a:spcBef>
                <a:spcPts val="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BR"/>
              <a:t>Solution</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lnSpc>
                <a:spcPct val="90000"/>
              </a:lnSpc>
              <a:spcBef>
                <a:spcPts val="1200"/>
              </a:spcBef>
              <a:spcAft>
                <a:spcPts val="200"/>
              </a:spcAft>
              <a:buNone/>
            </a:pPr>
            <a:r>
              <a:rPr lang="pt-BR" sz="2000">
                <a:solidFill>
                  <a:srgbClr val="404040"/>
                </a:solidFill>
              </a:rPr>
              <a:t>The solution has two parts. At one side is part of a Command Center that will provide faster informations and accurate data of hazards and disaster that are close to happen. Will be kind of huge Dashboard in order empower governments to act quickly and support decision taking</a:t>
            </a:r>
            <a:br>
              <a:rPr lang="pt-BR" sz="2000">
                <a:solidFill>
                  <a:srgbClr val="404040"/>
                </a:solidFill>
              </a:rPr>
            </a:br>
            <a:br>
              <a:rPr lang="pt-BR" sz="2000">
                <a:solidFill>
                  <a:srgbClr val="404040"/>
                </a:solidFill>
              </a:rPr>
            </a:br>
            <a:r>
              <a:rPr lang="pt-BR" sz="2000">
                <a:solidFill>
                  <a:srgbClr val="404040"/>
                </a:solidFill>
              </a:rPr>
              <a:t>On the other side we have an app where people can access and know about different warnings, alerts, community posts and have faster communication with government and support agents in other to not allow people suffering consequences.</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BR"/>
              <a:t>Solution/Product Demo</a:t>
            </a:r>
            <a:endParaRPr/>
          </a:p>
        </p:txBody>
      </p:sp>
      <p:sp>
        <p:nvSpPr>
          <p:cNvPr id="81" name="Google Shape;81;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2" name="Google Shape;82;p16" title="bandicam 2023-05-14 18-57-25-903.mp4">
            <a:hlinkClick r:id="rId3"/>
          </p:cNvPr>
          <p:cNvPicPr preferRelativeResize="0"/>
          <p:nvPr/>
        </p:nvPicPr>
        <p:blipFill>
          <a:blip r:embed="rId4">
            <a:alphaModFix/>
          </a:blip>
          <a:stretch>
            <a:fillRect/>
          </a:stretch>
        </p:blipFill>
        <p:spPr>
          <a:xfrm>
            <a:off x="2039200" y="1147225"/>
            <a:ext cx="5221450" cy="391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88" name="Google Shape;88;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9" name="Google Shape;89;p17"/>
          <p:cNvPicPr preferRelativeResize="0"/>
          <p:nvPr/>
        </p:nvPicPr>
        <p:blipFill rotWithShape="1">
          <a:blip r:embed="rId3">
            <a:alphaModFix/>
          </a:blip>
          <a:srcRect b="14880" l="5402" r="4401" t="25239"/>
          <a:stretch/>
        </p:blipFill>
        <p:spPr>
          <a:xfrm>
            <a:off x="0" y="522950"/>
            <a:ext cx="9013350" cy="3364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95" name="Google Shape;95;p1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6" name="Google Shape;96;p18"/>
          <p:cNvPicPr preferRelativeResize="0"/>
          <p:nvPr/>
        </p:nvPicPr>
        <p:blipFill rotWithShape="1">
          <a:blip r:embed="rId3">
            <a:alphaModFix/>
          </a:blip>
          <a:srcRect b="6727" l="5437" r="15871" t="24553"/>
          <a:stretch/>
        </p:blipFill>
        <p:spPr>
          <a:xfrm>
            <a:off x="205250" y="427780"/>
            <a:ext cx="8733501" cy="42879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BR"/>
              <a:t>Team</a:t>
            </a:r>
            <a:endParaRPr/>
          </a:p>
        </p:txBody>
      </p:sp>
      <p:sp>
        <p:nvSpPr>
          <p:cNvPr id="102" name="Google Shape;102;p19"/>
          <p:cNvSpPr txBox="1"/>
          <p:nvPr>
            <p:ph idx="1" type="body"/>
          </p:nvPr>
        </p:nvSpPr>
        <p:spPr>
          <a:xfrm>
            <a:off x="1360025" y="4135675"/>
            <a:ext cx="1180200" cy="578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Irfan Ali</a:t>
            </a:r>
            <a:endParaRPr/>
          </a:p>
        </p:txBody>
      </p:sp>
      <p:pic>
        <p:nvPicPr>
          <p:cNvPr id="103" name="Google Shape;103;p19"/>
          <p:cNvPicPr preferRelativeResize="0"/>
          <p:nvPr/>
        </p:nvPicPr>
        <p:blipFill>
          <a:blip r:embed="rId3">
            <a:alphaModFix/>
          </a:blip>
          <a:stretch>
            <a:fillRect/>
          </a:stretch>
        </p:blipFill>
        <p:spPr>
          <a:xfrm>
            <a:off x="646500" y="1337825"/>
            <a:ext cx="2607250" cy="2607250"/>
          </a:xfrm>
          <a:prstGeom prst="rect">
            <a:avLst/>
          </a:prstGeom>
          <a:noFill/>
          <a:ln>
            <a:noFill/>
          </a:ln>
        </p:spPr>
      </p:pic>
      <p:pic>
        <p:nvPicPr>
          <p:cNvPr id="104" name="Google Shape;104;p19"/>
          <p:cNvPicPr preferRelativeResize="0"/>
          <p:nvPr/>
        </p:nvPicPr>
        <p:blipFill>
          <a:blip r:embed="rId4">
            <a:alphaModFix/>
          </a:blip>
          <a:stretch>
            <a:fillRect/>
          </a:stretch>
        </p:blipFill>
        <p:spPr>
          <a:xfrm>
            <a:off x="5393400" y="1147225"/>
            <a:ext cx="2149713" cy="2866276"/>
          </a:xfrm>
          <a:prstGeom prst="rect">
            <a:avLst/>
          </a:prstGeom>
          <a:noFill/>
          <a:ln>
            <a:noFill/>
          </a:ln>
        </p:spPr>
      </p:pic>
      <p:sp>
        <p:nvSpPr>
          <p:cNvPr id="105" name="Google Shape;105;p19"/>
          <p:cNvSpPr txBox="1"/>
          <p:nvPr>
            <p:ph idx="1" type="body"/>
          </p:nvPr>
        </p:nvSpPr>
        <p:spPr>
          <a:xfrm>
            <a:off x="5792925" y="4074975"/>
            <a:ext cx="1523700" cy="5787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pt-BR"/>
              <a:t>Mateus Aymay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