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0287000" cx="18288000"/>
  <p:notesSz cx="6858000" cy="9144000"/>
  <p:embeddedFontLst>
    <p:embeddedFont>
      <p:font typeface="Roboto"/>
      <p:regular r:id="rId14"/>
      <p:bold r:id="rId15"/>
      <p:italic r:id="rId16"/>
      <p:boldItalic r:id="rId17"/>
    </p:embeddedFont>
    <p:embeddedFont>
      <p:font typeface="Halant Medium"/>
      <p:regular r:id="rId18"/>
      <p:bold r:id="rId19"/>
    </p:embeddedFont>
    <p:embeddedFont>
      <p:font typeface="Assistant"/>
      <p:regular r:id="rId20"/>
      <p:bold r:id="rId21"/>
    </p:embeddedFont>
    <p:embeddedFont>
      <p:font typeface="Quicksand"/>
      <p:regular r:id="rId22"/>
      <p:bold r:id="rId23"/>
    </p:embeddedFont>
    <p:embeddedFont>
      <p:font typeface="Open Sans"/>
      <p:bold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ssistant-regular.fntdata"/><Relationship Id="rId22" Type="http://schemas.openxmlformats.org/officeDocument/2006/relationships/font" Target="fonts/Quicksand-regular.fntdata"/><Relationship Id="rId21" Type="http://schemas.openxmlformats.org/officeDocument/2006/relationships/font" Target="fonts/Assistant-bold.fntdata"/><Relationship Id="rId24" Type="http://schemas.openxmlformats.org/officeDocument/2006/relationships/font" Target="fonts/OpenSans-bold.fntdata"/><Relationship Id="rId23" Type="http://schemas.openxmlformats.org/officeDocument/2006/relationships/font" Target="fonts/Quicksan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19" Type="http://schemas.openxmlformats.org/officeDocument/2006/relationships/font" Target="fonts/HalantMedium-bold.fntdata"/><Relationship Id="rId18" Type="http://schemas.openxmlformats.org/officeDocument/2006/relationships/font" Target="fonts/Halant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9e98f732c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29e98f732c7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20.png"/><Relationship Id="rId6" Type="http://schemas.openxmlformats.org/officeDocument/2006/relationships/image" Target="../media/image26.png"/><Relationship Id="rId7"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13.png"/><Relationship Id="rId6"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0.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0.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nvSpPr>
        <p:spPr>
          <a:xfrm>
            <a:off x="648408" y="1930417"/>
            <a:ext cx="12272400" cy="1310100"/>
          </a:xfrm>
          <a:prstGeom prst="rect">
            <a:avLst/>
          </a:prstGeom>
          <a:noFill/>
          <a:ln>
            <a:noFill/>
          </a:ln>
        </p:spPr>
        <p:txBody>
          <a:bodyPr anchorCtr="0" anchor="t" bIns="0" lIns="0" spcFirstLastPara="1" rIns="0" wrap="square" tIns="0">
            <a:spAutoFit/>
          </a:bodyPr>
          <a:lstStyle/>
          <a:p>
            <a:pPr indent="0" lvl="0" marL="0" marR="0" rtl="0" algn="l">
              <a:lnSpc>
                <a:spcPct val="118000"/>
              </a:lnSpc>
              <a:spcBef>
                <a:spcPts val="0"/>
              </a:spcBef>
              <a:spcAft>
                <a:spcPts val="0"/>
              </a:spcAft>
              <a:buNone/>
            </a:pPr>
            <a:r>
              <a:rPr lang="en-US" sz="8511"/>
              <a:t>Interior GPT</a:t>
            </a:r>
            <a:r>
              <a:rPr b="0" i="0" lang="en-US" sz="8511" u="none" cap="none" strike="noStrike">
                <a:solidFill>
                  <a:srgbClr val="000000"/>
                </a:solidFill>
                <a:latin typeface="Arial"/>
                <a:ea typeface="Arial"/>
                <a:cs typeface="Arial"/>
                <a:sym typeface="Arial"/>
              </a:rPr>
              <a:t>   🏡🤖</a:t>
            </a:r>
            <a:endParaRPr/>
          </a:p>
        </p:txBody>
      </p:sp>
      <p:pic>
        <p:nvPicPr>
          <p:cNvPr id="85" name="Google Shape;85;p13"/>
          <p:cNvPicPr preferRelativeResize="0"/>
          <p:nvPr/>
        </p:nvPicPr>
        <p:blipFill rotWithShape="1">
          <a:blip r:embed="rId3">
            <a:alphaModFix/>
          </a:blip>
          <a:srcRect b="0" l="0" r="0" t="0"/>
          <a:stretch/>
        </p:blipFill>
        <p:spPr>
          <a:xfrm rot="-5624184">
            <a:off x="10628154" y="-2108416"/>
            <a:ext cx="9054625" cy="8058616"/>
          </a:xfrm>
          <a:prstGeom prst="rect">
            <a:avLst/>
          </a:prstGeom>
          <a:noFill/>
          <a:ln>
            <a:noFill/>
          </a:ln>
        </p:spPr>
      </p:pic>
      <p:pic>
        <p:nvPicPr>
          <p:cNvPr id="86" name="Google Shape;86;p13"/>
          <p:cNvPicPr preferRelativeResize="0"/>
          <p:nvPr/>
        </p:nvPicPr>
        <p:blipFill rotWithShape="1">
          <a:blip r:embed="rId4">
            <a:alphaModFix/>
          </a:blip>
          <a:srcRect b="0" l="0" r="0" t="0"/>
          <a:stretch/>
        </p:blipFill>
        <p:spPr>
          <a:xfrm rot="-5017281">
            <a:off x="-257212" y="-284102"/>
            <a:ext cx="1811240" cy="1716150"/>
          </a:xfrm>
          <a:prstGeom prst="rect">
            <a:avLst/>
          </a:prstGeom>
          <a:noFill/>
          <a:ln>
            <a:noFill/>
          </a:ln>
        </p:spPr>
      </p:pic>
      <p:pic>
        <p:nvPicPr>
          <p:cNvPr id="87" name="Google Shape;87;p13"/>
          <p:cNvPicPr preferRelativeResize="0"/>
          <p:nvPr/>
        </p:nvPicPr>
        <p:blipFill rotWithShape="1">
          <a:blip r:embed="rId5">
            <a:alphaModFix/>
          </a:blip>
          <a:srcRect b="0" l="0" r="0" t="0"/>
          <a:stretch/>
        </p:blipFill>
        <p:spPr>
          <a:xfrm rot="-10567437">
            <a:off x="16126494" y="6825098"/>
            <a:ext cx="3789612" cy="3623816"/>
          </a:xfrm>
          <a:prstGeom prst="rect">
            <a:avLst/>
          </a:prstGeom>
          <a:noFill/>
          <a:ln>
            <a:noFill/>
          </a:ln>
        </p:spPr>
      </p:pic>
      <p:sp>
        <p:nvSpPr>
          <p:cNvPr id="88" name="Google Shape;88;p13"/>
          <p:cNvSpPr txBox="1"/>
          <p:nvPr/>
        </p:nvSpPr>
        <p:spPr>
          <a:xfrm>
            <a:off x="648408" y="8182536"/>
            <a:ext cx="16991100" cy="7257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lang="en-US" sz="4714">
                <a:solidFill>
                  <a:srgbClr val="244066"/>
                </a:solidFill>
                <a:latin typeface="Quicksand"/>
                <a:ea typeface="Quicksand"/>
                <a:cs typeface="Quicksand"/>
                <a:sym typeface="Quicksand"/>
              </a:rPr>
              <a:t> </a:t>
            </a:r>
            <a:endParaRPr/>
          </a:p>
        </p:txBody>
      </p:sp>
      <p:sp>
        <p:nvSpPr>
          <p:cNvPr id="89" name="Google Shape;89;p13"/>
          <p:cNvSpPr txBox="1"/>
          <p:nvPr/>
        </p:nvSpPr>
        <p:spPr>
          <a:xfrm>
            <a:off x="851950" y="3618938"/>
            <a:ext cx="9987600" cy="1600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600">
                <a:solidFill>
                  <a:srgbClr val="0F0F0F"/>
                </a:solidFill>
                <a:latin typeface="Roboto"/>
                <a:ea typeface="Roboto"/>
                <a:cs typeface="Roboto"/>
                <a:sym typeface="Roboto"/>
              </a:rPr>
              <a:t> Revolutionize your space 🏠 with Generative AI-driven interior/exterior designs 🎨, personalized floor plans 📐, and furniture sourcing 🛋️, all tailored to your style and space dimensions, All powered by OpenAi moels.</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D1354"/>
        </a:solidFill>
      </p:bgPr>
    </p:bg>
    <p:spTree>
      <p:nvGrpSpPr>
        <p:cNvPr id="93" name="Shape 93"/>
        <p:cNvGrpSpPr/>
        <p:nvPr/>
      </p:nvGrpSpPr>
      <p:grpSpPr>
        <a:xfrm>
          <a:off x="0" y="0"/>
          <a:ext cx="0" cy="0"/>
          <a:chOff x="0" y="0"/>
          <a:chExt cx="0" cy="0"/>
        </a:xfrm>
      </p:grpSpPr>
      <p:pic>
        <p:nvPicPr>
          <p:cNvPr id="94" name="Google Shape;94;p14"/>
          <p:cNvPicPr preferRelativeResize="0"/>
          <p:nvPr/>
        </p:nvPicPr>
        <p:blipFill rotWithShape="1">
          <a:blip r:embed="rId3">
            <a:alphaModFix/>
          </a:blip>
          <a:srcRect b="0" l="0" r="0" t="0"/>
          <a:stretch/>
        </p:blipFill>
        <p:spPr>
          <a:xfrm rot="4494633">
            <a:off x="737717" y="7024205"/>
            <a:ext cx="2605188" cy="2468415"/>
          </a:xfrm>
          <a:prstGeom prst="rect">
            <a:avLst/>
          </a:prstGeom>
          <a:noFill/>
          <a:ln>
            <a:noFill/>
          </a:ln>
        </p:spPr>
      </p:pic>
      <p:pic>
        <p:nvPicPr>
          <p:cNvPr id="95" name="Google Shape;95;p14"/>
          <p:cNvPicPr preferRelativeResize="0"/>
          <p:nvPr/>
        </p:nvPicPr>
        <p:blipFill rotWithShape="1">
          <a:blip r:embed="rId4">
            <a:alphaModFix/>
          </a:blip>
          <a:srcRect b="0" l="0" r="0" t="0"/>
          <a:stretch/>
        </p:blipFill>
        <p:spPr>
          <a:xfrm>
            <a:off x="-2103298" y="-1296742"/>
            <a:ext cx="5225712" cy="4650884"/>
          </a:xfrm>
          <a:prstGeom prst="rect">
            <a:avLst/>
          </a:prstGeom>
          <a:noFill/>
          <a:ln>
            <a:noFill/>
          </a:ln>
        </p:spPr>
      </p:pic>
      <p:pic>
        <p:nvPicPr>
          <p:cNvPr id="96" name="Google Shape;96;p14"/>
          <p:cNvPicPr preferRelativeResize="0"/>
          <p:nvPr/>
        </p:nvPicPr>
        <p:blipFill rotWithShape="1">
          <a:blip r:embed="rId3">
            <a:alphaModFix/>
          </a:blip>
          <a:srcRect b="0" l="0" r="0" t="0"/>
          <a:stretch/>
        </p:blipFill>
        <p:spPr>
          <a:xfrm>
            <a:off x="5146123" y="1355511"/>
            <a:ext cx="7995755" cy="7575978"/>
          </a:xfrm>
          <a:prstGeom prst="rect">
            <a:avLst/>
          </a:prstGeom>
          <a:noFill/>
          <a:ln>
            <a:noFill/>
          </a:ln>
        </p:spPr>
      </p:pic>
      <p:pic>
        <p:nvPicPr>
          <p:cNvPr id="97" name="Google Shape;97;p14"/>
          <p:cNvPicPr preferRelativeResize="0"/>
          <p:nvPr/>
        </p:nvPicPr>
        <p:blipFill rotWithShape="1">
          <a:blip r:embed="rId4">
            <a:alphaModFix/>
          </a:blip>
          <a:srcRect b="0" l="0" r="0" t="0"/>
          <a:stretch/>
        </p:blipFill>
        <p:spPr>
          <a:xfrm rot="-5033790">
            <a:off x="-3142758" y="5113384"/>
            <a:ext cx="7336933" cy="6529870"/>
          </a:xfrm>
          <a:prstGeom prst="rect">
            <a:avLst/>
          </a:prstGeom>
          <a:noFill/>
          <a:ln>
            <a:noFill/>
          </a:ln>
        </p:spPr>
      </p:pic>
      <p:sp>
        <p:nvSpPr>
          <p:cNvPr id="98" name="Google Shape;98;p14"/>
          <p:cNvSpPr txBox="1"/>
          <p:nvPr/>
        </p:nvSpPr>
        <p:spPr>
          <a:xfrm>
            <a:off x="3861293" y="4620107"/>
            <a:ext cx="10565400" cy="1088700"/>
          </a:xfrm>
          <a:prstGeom prst="rect">
            <a:avLst/>
          </a:prstGeom>
          <a:noFill/>
          <a:ln>
            <a:noFill/>
          </a:ln>
        </p:spPr>
        <p:txBody>
          <a:bodyPr anchorCtr="0" anchor="t" bIns="0" lIns="0" spcFirstLastPara="1" rIns="0" wrap="square" tIns="0">
            <a:spAutoFit/>
          </a:bodyPr>
          <a:lstStyle/>
          <a:p>
            <a:pPr indent="0" lvl="0" marL="0" marR="0" rtl="0" algn="ctr">
              <a:lnSpc>
                <a:spcPct val="118000"/>
              </a:lnSpc>
              <a:spcBef>
                <a:spcPts val="0"/>
              </a:spcBef>
              <a:spcAft>
                <a:spcPts val="0"/>
              </a:spcAft>
              <a:buNone/>
            </a:pPr>
            <a:r>
              <a:rPr b="0" i="0" lang="en-US" sz="7072" u="none" cap="none" strike="noStrike">
                <a:solidFill>
                  <a:srgbClr val="FFFFFF"/>
                </a:solidFill>
                <a:latin typeface="Arial"/>
                <a:ea typeface="Arial"/>
                <a:cs typeface="Arial"/>
                <a:sym typeface="Arial"/>
              </a:rPr>
              <a:t>Here are some </a:t>
            </a:r>
            <a:r>
              <a:rPr lang="en-US" sz="7072">
                <a:solidFill>
                  <a:srgbClr val="FFFFFF"/>
                </a:solidFill>
              </a:rPr>
              <a:t>Features</a:t>
            </a:r>
            <a:endParaRPr/>
          </a:p>
        </p:txBody>
      </p:sp>
      <p:pic>
        <p:nvPicPr>
          <p:cNvPr id="99" name="Google Shape;99;p14"/>
          <p:cNvPicPr preferRelativeResize="0"/>
          <p:nvPr/>
        </p:nvPicPr>
        <p:blipFill rotWithShape="1">
          <a:blip r:embed="rId5">
            <a:alphaModFix/>
          </a:blip>
          <a:srcRect b="0" l="0" r="0" t="0"/>
          <a:stretch/>
        </p:blipFill>
        <p:spPr>
          <a:xfrm rot="-447366">
            <a:off x="12955621" y="-916530"/>
            <a:ext cx="4068454" cy="38904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D1354"/>
        </a:solidFill>
      </p:bgPr>
    </p:bg>
    <p:spTree>
      <p:nvGrpSpPr>
        <p:cNvPr id="103" name="Shape 103"/>
        <p:cNvGrpSpPr/>
        <p:nvPr/>
      </p:nvGrpSpPr>
      <p:grpSpPr>
        <a:xfrm>
          <a:off x="0" y="0"/>
          <a:ext cx="0" cy="0"/>
          <a:chOff x="0" y="0"/>
          <a:chExt cx="0" cy="0"/>
        </a:xfrm>
      </p:grpSpPr>
      <p:pic>
        <p:nvPicPr>
          <p:cNvPr id="104" name="Google Shape;104;p15"/>
          <p:cNvPicPr preferRelativeResize="0"/>
          <p:nvPr/>
        </p:nvPicPr>
        <p:blipFill rotWithShape="1">
          <a:blip r:embed="rId3">
            <a:alphaModFix/>
          </a:blip>
          <a:srcRect b="0" l="0" r="0" t="0"/>
          <a:stretch/>
        </p:blipFill>
        <p:spPr>
          <a:xfrm>
            <a:off x="5146123" y="1355511"/>
            <a:ext cx="7995755" cy="7575978"/>
          </a:xfrm>
          <a:prstGeom prst="rect">
            <a:avLst/>
          </a:prstGeom>
          <a:noFill/>
          <a:ln>
            <a:noFill/>
          </a:ln>
        </p:spPr>
      </p:pic>
      <p:pic>
        <p:nvPicPr>
          <p:cNvPr id="105" name="Google Shape;105;p15"/>
          <p:cNvPicPr preferRelativeResize="0"/>
          <p:nvPr/>
        </p:nvPicPr>
        <p:blipFill rotWithShape="1">
          <a:blip r:embed="rId4">
            <a:alphaModFix/>
          </a:blip>
          <a:srcRect b="0" l="0" r="0" t="0"/>
          <a:stretch/>
        </p:blipFill>
        <p:spPr>
          <a:xfrm rot="-5033790">
            <a:off x="-3142758" y="5113384"/>
            <a:ext cx="7336933" cy="6529870"/>
          </a:xfrm>
          <a:prstGeom prst="rect">
            <a:avLst/>
          </a:prstGeom>
          <a:noFill/>
          <a:ln>
            <a:noFill/>
          </a:ln>
        </p:spPr>
      </p:pic>
      <p:pic>
        <p:nvPicPr>
          <p:cNvPr id="106" name="Google Shape;106;p15"/>
          <p:cNvPicPr preferRelativeResize="0"/>
          <p:nvPr/>
        </p:nvPicPr>
        <p:blipFill rotWithShape="1">
          <a:blip r:embed="rId5">
            <a:alphaModFix/>
          </a:blip>
          <a:srcRect b="0" l="0" r="0" t="0"/>
          <a:stretch/>
        </p:blipFill>
        <p:spPr>
          <a:xfrm rot="-447366">
            <a:off x="12955621" y="-916530"/>
            <a:ext cx="4068454" cy="3890459"/>
          </a:xfrm>
          <a:prstGeom prst="rect">
            <a:avLst/>
          </a:prstGeom>
          <a:noFill/>
          <a:ln>
            <a:noFill/>
          </a:ln>
        </p:spPr>
      </p:pic>
      <p:sp>
        <p:nvSpPr>
          <p:cNvPr id="107" name="Google Shape;107;p15"/>
          <p:cNvSpPr txBox="1"/>
          <p:nvPr/>
        </p:nvSpPr>
        <p:spPr>
          <a:xfrm>
            <a:off x="230166" y="299200"/>
            <a:ext cx="17259300" cy="1042500"/>
          </a:xfrm>
          <a:prstGeom prst="rect">
            <a:avLst/>
          </a:prstGeom>
          <a:noFill/>
          <a:ln>
            <a:noFill/>
          </a:ln>
        </p:spPr>
        <p:txBody>
          <a:bodyPr anchorCtr="0" anchor="t" bIns="0" lIns="0" spcFirstLastPara="1" rIns="0" wrap="square" tIns="0">
            <a:spAutoFit/>
          </a:bodyPr>
          <a:lstStyle/>
          <a:p>
            <a:pPr indent="0" lvl="0" marL="0" marR="0" rtl="0" algn="ctr">
              <a:lnSpc>
                <a:spcPct val="118000"/>
              </a:lnSpc>
              <a:spcBef>
                <a:spcPts val="0"/>
              </a:spcBef>
              <a:spcAft>
                <a:spcPts val="0"/>
              </a:spcAft>
              <a:buNone/>
            </a:pPr>
            <a:r>
              <a:rPr b="0" i="0" lang="en-US" sz="6772" u="none" cap="none" strike="noStrike">
                <a:solidFill>
                  <a:srgbClr val="FFFFFF"/>
                </a:solidFill>
                <a:latin typeface="Arial"/>
                <a:ea typeface="Arial"/>
                <a:cs typeface="Arial"/>
                <a:sym typeface="Arial"/>
              </a:rPr>
              <a:t>Design </a:t>
            </a:r>
            <a:r>
              <a:rPr lang="en-US" sz="6772">
                <a:solidFill>
                  <a:srgbClr val="FFFFFF"/>
                </a:solidFill>
              </a:rPr>
              <a:t>interior of space by uploading image</a:t>
            </a:r>
            <a:endParaRPr sz="1100"/>
          </a:p>
        </p:txBody>
      </p:sp>
      <p:pic>
        <p:nvPicPr>
          <p:cNvPr id="108" name="Google Shape;108;p15"/>
          <p:cNvPicPr preferRelativeResize="0"/>
          <p:nvPr/>
        </p:nvPicPr>
        <p:blipFill>
          <a:blip r:embed="rId6">
            <a:alphaModFix/>
          </a:blip>
          <a:stretch>
            <a:fillRect/>
          </a:stretch>
        </p:blipFill>
        <p:spPr>
          <a:xfrm>
            <a:off x="424600" y="1663150"/>
            <a:ext cx="9109026" cy="7446875"/>
          </a:xfrm>
          <a:prstGeom prst="rect">
            <a:avLst/>
          </a:prstGeom>
          <a:noFill/>
          <a:ln>
            <a:noFill/>
          </a:ln>
        </p:spPr>
      </p:pic>
      <p:pic>
        <p:nvPicPr>
          <p:cNvPr id="109" name="Google Shape;109;p15"/>
          <p:cNvPicPr preferRelativeResize="0"/>
          <p:nvPr/>
        </p:nvPicPr>
        <p:blipFill>
          <a:blip r:embed="rId7">
            <a:alphaModFix/>
          </a:blip>
          <a:stretch>
            <a:fillRect/>
          </a:stretch>
        </p:blipFill>
        <p:spPr>
          <a:xfrm>
            <a:off x="9142975" y="1663150"/>
            <a:ext cx="9051575" cy="7446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D1354"/>
        </a:solidFill>
      </p:bgPr>
    </p:bg>
    <p:spTree>
      <p:nvGrpSpPr>
        <p:cNvPr id="113" name="Shape 113"/>
        <p:cNvGrpSpPr/>
        <p:nvPr/>
      </p:nvGrpSpPr>
      <p:grpSpPr>
        <a:xfrm>
          <a:off x="0" y="0"/>
          <a:ext cx="0" cy="0"/>
          <a:chOff x="0" y="0"/>
          <a:chExt cx="0" cy="0"/>
        </a:xfrm>
      </p:grpSpPr>
      <p:pic>
        <p:nvPicPr>
          <p:cNvPr id="114" name="Google Shape;114;p16"/>
          <p:cNvPicPr preferRelativeResize="0"/>
          <p:nvPr/>
        </p:nvPicPr>
        <p:blipFill rotWithShape="1">
          <a:blip r:embed="rId3">
            <a:alphaModFix/>
          </a:blip>
          <a:srcRect b="1160" l="0" r="379" t="0"/>
          <a:stretch/>
        </p:blipFill>
        <p:spPr>
          <a:xfrm rot="1298824">
            <a:off x="12555249" y="4939834"/>
            <a:ext cx="6575294" cy="7268784"/>
          </a:xfrm>
          <a:prstGeom prst="rect">
            <a:avLst/>
          </a:prstGeom>
          <a:noFill/>
          <a:ln>
            <a:noFill/>
          </a:ln>
        </p:spPr>
      </p:pic>
      <p:pic>
        <p:nvPicPr>
          <p:cNvPr id="115" name="Google Shape;115;p16"/>
          <p:cNvPicPr preferRelativeResize="0"/>
          <p:nvPr/>
        </p:nvPicPr>
        <p:blipFill rotWithShape="1">
          <a:blip r:embed="rId4">
            <a:alphaModFix/>
          </a:blip>
          <a:srcRect b="0" l="0" r="0" t="0"/>
          <a:stretch/>
        </p:blipFill>
        <p:spPr>
          <a:xfrm rot="-2715964">
            <a:off x="8597713" y="7771526"/>
            <a:ext cx="1844500" cy="1747664"/>
          </a:xfrm>
          <a:prstGeom prst="rect">
            <a:avLst/>
          </a:prstGeom>
          <a:noFill/>
          <a:ln>
            <a:noFill/>
          </a:ln>
        </p:spPr>
      </p:pic>
      <p:pic>
        <p:nvPicPr>
          <p:cNvPr id="116" name="Google Shape;116;p16"/>
          <p:cNvPicPr preferRelativeResize="0"/>
          <p:nvPr/>
        </p:nvPicPr>
        <p:blipFill rotWithShape="1">
          <a:blip r:embed="rId5">
            <a:alphaModFix/>
          </a:blip>
          <a:srcRect b="0" l="0" r="0" t="0"/>
          <a:stretch/>
        </p:blipFill>
        <p:spPr>
          <a:xfrm rot="-3378125">
            <a:off x="12070219" y="-1362141"/>
            <a:ext cx="4943405" cy="5723190"/>
          </a:xfrm>
          <a:prstGeom prst="rect">
            <a:avLst/>
          </a:prstGeom>
          <a:noFill/>
          <a:ln>
            <a:noFill/>
          </a:ln>
        </p:spPr>
      </p:pic>
      <p:sp>
        <p:nvSpPr>
          <p:cNvPr id="117" name="Google Shape;117;p16"/>
          <p:cNvSpPr txBox="1"/>
          <p:nvPr/>
        </p:nvSpPr>
        <p:spPr>
          <a:xfrm>
            <a:off x="2740384" y="2580307"/>
            <a:ext cx="7577400" cy="991200"/>
          </a:xfrm>
          <a:prstGeom prst="rect">
            <a:avLst/>
          </a:prstGeom>
          <a:noFill/>
          <a:ln>
            <a:noFill/>
          </a:ln>
        </p:spPr>
        <p:txBody>
          <a:bodyPr anchorCtr="0" anchor="t" bIns="0" lIns="0" spcFirstLastPara="1" rIns="0" wrap="square" tIns="0">
            <a:spAutoFit/>
          </a:bodyPr>
          <a:lstStyle/>
          <a:p>
            <a:pPr indent="0" lvl="0" marL="0" marR="0" rtl="0" algn="l">
              <a:lnSpc>
                <a:spcPct val="94999"/>
              </a:lnSpc>
              <a:spcBef>
                <a:spcPts val="0"/>
              </a:spcBef>
              <a:spcAft>
                <a:spcPts val="0"/>
              </a:spcAft>
              <a:buNone/>
            </a:pPr>
            <a:r>
              <a:rPr lang="en-US" sz="6779">
                <a:solidFill>
                  <a:srgbClr val="FFFFFF"/>
                </a:solidFill>
              </a:rPr>
              <a:t> </a:t>
            </a:r>
            <a:endParaRPr/>
          </a:p>
        </p:txBody>
      </p:sp>
      <p:sp>
        <p:nvSpPr>
          <p:cNvPr id="118" name="Google Shape;118;p16"/>
          <p:cNvSpPr txBox="1"/>
          <p:nvPr/>
        </p:nvSpPr>
        <p:spPr>
          <a:xfrm>
            <a:off x="1826584" y="3900447"/>
            <a:ext cx="11561700" cy="7203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lang="en-US" sz="4679">
                <a:solidFill>
                  <a:srgbClr val="FFFFFF"/>
                </a:solidFill>
                <a:latin typeface="Open Sans"/>
                <a:ea typeface="Open Sans"/>
                <a:cs typeface="Open Sans"/>
                <a:sym typeface="Open Sans"/>
              </a:rPr>
              <a:t> </a:t>
            </a:r>
            <a:endParaRPr/>
          </a:p>
        </p:txBody>
      </p:sp>
      <p:sp>
        <p:nvSpPr>
          <p:cNvPr id="119" name="Google Shape;119;p16"/>
          <p:cNvSpPr txBox="1"/>
          <p:nvPr/>
        </p:nvSpPr>
        <p:spPr>
          <a:xfrm>
            <a:off x="230166" y="299200"/>
            <a:ext cx="17259300" cy="2674800"/>
          </a:xfrm>
          <a:prstGeom prst="rect">
            <a:avLst/>
          </a:prstGeom>
          <a:noFill/>
          <a:ln>
            <a:noFill/>
          </a:ln>
        </p:spPr>
        <p:txBody>
          <a:bodyPr anchorCtr="0" anchor="t" bIns="0" lIns="0" spcFirstLastPara="1" rIns="0" wrap="square" tIns="0">
            <a:spAutoFit/>
          </a:bodyPr>
          <a:lstStyle/>
          <a:p>
            <a:pPr indent="0" lvl="0" marL="0" marR="0" rtl="0" algn="ctr">
              <a:lnSpc>
                <a:spcPct val="118000"/>
              </a:lnSpc>
              <a:spcBef>
                <a:spcPts val="0"/>
              </a:spcBef>
              <a:spcAft>
                <a:spcPts val="0"/>
              </a:spcAft>
              <a:buNone/>
            </a:pPr>
            <a:r>
              <a:rPr lang="en-US" sz="5172">
                <a:solidFill>
                  <a:srgbClr val="FFFFFF"/>
                </a:solidFill>
              </a:rPr>
              <a:t>Imagine complete new Concept </a:t>
            </a:r>
            <a:r>
              <a:rPr lang="en-US" sz="5172">
                <a:solidFill>
                  <a:srgbClr val="FFFFFF"/>
                </a:solidFill>
              </a:rPr>
              <a:t>design for interior / exterior</a:t>
            </a:r>
            <a:endParaRPr sz="5172">
              <a:solidFill>
                <a:srgbClr val="FFFFFF"/>
              </a:solidFill>
            </a:endParaRPr>
          </a:p>
          <a:p>
            <a:pPr indent="0" lvl="0" marL="0" marR="0" rtl="0" algn="ctr">
              <a:lnSpc>
                <a:spcPct val="118000"/>
              </a:lnSpc>
              <a:spcBef>
                <a:spcPts val="0"/>
              </a:spcBef>
              <a:spcAft>
                <a:spcPts val="0"/>
              </a:spcAft>
              <a:buNone/>
            </a:pPr>
            <a:r>
              <a:rPr lang="en-US" sz="5172">
                <a:solidFill>
                  <a:srgbClr val="FFFFFF"/>
                </a:solidFill>
              </a:rPr>
              <a:t>Ps- you can contine asking for modification</a:t>
            </a:r>
            <a:endParaRPr sz="5172">
              <a:solidFill>
                <a:srgbClr val="FFFFFF"/>
              </a:solidFill>
            </a:endParaRPr>
          </a:p>
          <a:p>
            <a:pPr indent="0" lvl="0" marL="0" marR="0" rtl="0" algn="ctr">
              <a:lnSpc>
                <a:spcPct val="118000"/>
              </a:lnSpc>
              <a:spcBef>
                <a:spcPts val="0"/>
              </a:spcBef>
              <a:spcAft>
                <a:spcPts val="0"/>
              </a:spcAft>
              <a:buNone/>
            </a:pPr>
            <a:r>
              <a:t/>
            </a:r>
            <a:endParaRPr sz="5172">
              <a:solidFill>
                <a:srgbClr val="FFFFFF"/>
              </a:solidFill>
            </a:endParaRPr>
          </a:p>
        </p:txBody>
      </p:sp>
      <p:pic>
        <p:nvPicPr>
          <p:cNvPr id="120" name="Google Shape;120;p16"/>
          <p:cNvPicPr preferRelativeResize="0"/>
          <p:nvPr/>
        </p:nvPicPr>
        <p:blipFill>
          <a:blip r:embed="rId6">
            <a:alphaModFix/>
          </a:blip>
          <a:stretch>
            <a:fillRect/>
          </a:stretch>
        </p:blipFill>
        <p:spPr>
          <a:xfrm>
            <a:off x="3692950" y="2179402"/>
            <a:ext cx="9474404" cy="81076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D1354"/>
        </a:solidFill>
      </p:bgPr>
    </p:bg>
    <p:spTree>
      <p:nvGrpSpPr>
        <p:cNvPr id="124" name="Shape 124"/>
        <p:cNvGrpSpPr/>
        <p:nvPr/>
      </p:nvGrpSpPr>
      <p:grpSpPr>
        <a:xfrm>
          <a:off x="0" y="0"/>
          <a:ext cx="0" cy="0"/>
          <a:chOff x="0" y="0"/>
          <a:chExt cx="0" cy="0"/>
        </a:xfrm>
      </p:grpSpPr>
      <p:pic>
        <p:nvPicPr>
          <p:cNvPr id="125" name="Google Shape;125;p17"/>
          <p:cNvPicPr preferRelativeResize="0"/>
          <p:nvPr/>
        </p:nvPicPr>
        <p:blipFill rotWithShape="1">
          <a:blip r:embed="rId3">
            <a:alphaModFix/>
          </a:blip>
          <a:srcRect b="0" l="0" r="0" t="0"/>
          <a:stretch/>
        </p:blipFill>
        <p:spPr>
          <a:xfrm rot="4494633">
            <a:off x="7828277" y="9031944"/>
            <a:ext cx="2604581" cy="2467841"/>
          </a:xfrm>
          <a:prstGeom prst="rect">
            <a:avLst/>
          </a:prstGeom>
          <a:noFill/>
          <a:ln>
            <a:noFill/>
          </a:ln>
        </p:spPr>
      </p:pic>
      <p:pic>
        <p:nvPicPr>
          <p:cNvPr id="126" name="Google Shape;126;p17"/>
          <p:cNvPicPr preferRelativeResize="0"/>
          <p:nvPr/>
        </p:nvPicPr>
        <p:blipFill rotWithShape="1">
          <a:blip r:embed="rId3">
            <a:alphaModFix/>
          </a:blip>
          <a:srcRect b="0" l="0" r="0" t="0"/>
          <a:stretch/>
        </p:blipFill>
        <p:spPr>
          <a:xfrm rot="-9088749">
            <a:off x="1631143" y="-2578373"/>
            <a:ext cx="3903561" cy="3698625"/>
          </a:xfrm>
          <a:prstGeom prst="rect">
            <a:avLst/>
          </a:prstGeom>
          <a:noFill/>
          <a:ln>
            <a:noFill/>
          </a:ln>
        </p:spPr>
      </p:pic>
      <p:pic>
        <p:nvPicPr>
          <p:cNvPr id="127" name="Google Shape;127;p17"/>
          <p:cNvPicPr preferRelativeResize="0"/>
          <p:nvPr/>
        </p:nvPicPr>
        <p:blipFill rotWithShape="1">
          <a:blip r:embed="rId4">
            <a:alphaModFix amt="57000"/>
          </a:blip>
          <a:srcRect b="0" l="0" r="0" t="0"/>
          <a:stretch/>
        </p:blipFill>
        <p:spPr>
          <a:xfrm rot="313119">
            <a:off x="-3109196" y="4175850"/>
            <a:ext cx="8275792" cy="7913726"/>
          </a:xfrm>
          <a:prstGeom prst="rect">
            <a:avLst/>
          </a:prstGeom>
          <a:noFill/>
          <a:ln>
            <a:noFill/>
          </a:ln>
        </p:spPr>
      </p:pic>
      <p:pic>
        <p:nvPicPr>
          <p:cNvPr id="128" name="Google Shape;128;p17"/>
          <p:cNvPicPr preferRelativeResize="0"/>
          <p:nvPr/>
        </p:nvPicPr>
        <p:blipFill rotWithShape="1">
          <a:blip r:embed="rId5">
            <a:alphaModFix amt="68000"/>
          </a:blip>
          <a:srcRect b="0" l="0" r="0" t="0"/>
          <a:stretch/>
        </p:blipFill>
        <p:spPr>
          <a:xfrm rot="965189">
            <a:off x="11239029" y="-3141539"/>
            <a:ext cx="7824542" cy="6963843"/>
          </a:xfrm>
          <a:prstGeom prst="rect">
            <a:avLst/>
          </a:prstGeom>
          <a:noFill/>
          <a:ln>
            <a:noFill/>
          </a:ln>
        </p:spPr>
      </p:pic>
      <p:pic>
        <p:nvPicPr>
          <p:cNvPr id="129" name="Google Shape;129;p17"/>
          <p:cNvPicPr preferRelativeResize="0"/>
          <p:nvPr/>
        </p:nvPicPr>
        <p:blipFill rotWithShape="1">
          <a:blip r:embed="rId6">
            <a:alphaModFix/>
          </a:blip>
          <a:srcRect b="0" l="0" r="0" t="0"/>
          <a:stretch/>
        </p:blipFill>
        <p:spPr>
          <a:xfrm rot="1207755">
            <a:off x="13218087" y="5225672"/>
            <a:ext cx="6135171" cy="7102948"/>
          </a:xfrm>
          <a:prstGeom prst="rect">
            <a:avLst/>
          </a:prstGeom>
          <a:noFill/>
          <a:ln>
            <a:noFill/>
          </a:ln>
        </p:spPr>
      </p:pic>
      <p:sp>
        <p:nvSpPr>
          <p:cNvPr id="130" name="Google Shape;130;p17"/>
          <p:cNvSpPr txBox="1"/>
          <p:nvPr/>
        </p:nvSpPr>
        <p:spPr>
          <a:xfrm>
            <a:off x="3972652" y="3382917"/>
            <a:ext cx="10909800" cy="723300"/>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lang="en-US" sz="4700">
                <a:solidFill>
                  <a:srgbClr val="FFFFFF"/>
                </a:solidFill>
              </a:rPr>
              <a:t> </a:t>
            </a:r>
            <a:endParaRPr/>
          </a:p>
        </p:txBody>
      </p:sp>
      <p:sp>
        <p:nvSpPr>
          <p:cNvPr id="131" name="Google Shape;131;p17"/>
          <p:cNvSpPr txBox="1"/>
          <p:nvPr/>
        </p:nvSpPr>
        <p:spPr>
          <a:xfrm>
            <a:off x="230166" y="299200"/>
            <a:ext cx="17259300" cy="1042500"/>
          </a:xfrm>
          <a:prstGeom prst="rect">
            <a:avLst/>
          </a:prstGeom>
          <a:noFill/>
          <a:ln>
            <a:noFill/>
          </a:ln>
        </p:spPr>
        <p:txBody>
          <a:bodyPr anchorCtr="0" anchor="t" bIns="0" lIns="0" spcFirstLastPara="1" rIns="0" wrap="square" tIns="0">
            <a:spAutoFit/>
          </a:bodyPr>
          <a:lstStyle/>
          <a:p>
            <a:pPr indent="0" lvl="0" marL="0" marR="0" rtl="0" algn="ctr">
              <a:lnSpc>
                <a:spcPct val="118000"/>
              </a:lnSpc>
              <a:spcBef>
                <a:spcPts val="0"/>
              </a:spcBef>
              <a:spcAft>
                <a:spcPts val="0"/>
              </a:spcAft>
              <a:buNone/>
            </a:pPr>
            <a:r>
              <a:rPr lang="en-US" sz="6772">
                <a:solidFill>
                  <a:srgbClr val="FFFFFF"/>
                </a:solidFill>
              </a:rPr>
              <a:t>Search artefacts online - powered by big</a:t>
            </a:r>
            <a:endParaRPr sz="1100"/>
          </a:p>
        </p:txBody>
      </p:sp>
      <p:pic>
        <p:nvPicPr>
          <p:cNvPr id="132" name="Google Shape;132;p17"/>
          <p:cNvPicPr preferRelativeResize="0"/>
          <p:nvPr/>
        </p:nvPicPr>
        <p:blipFill>
          <a:blip r:embed="rId7">
            <a:alphaModFix/>
          </a:blip>
          <a:stretch>
            <a:fillRect/>
          </a:stretch>
        </p:blipFill>
        <p:spPr>
          <a:xfrm>
            <a:off x="5714650" y="1827741"/>
            <a:ext cx="7063150" cy="823840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D1354"/>
        </a:solidFill>
      </p:bgPr>
    </p:bg>
    <p:spTree>
      <p:nvGrpSpPr>
        <p:cNvPr id="136" name="Shape 136"/>
        <p:cNvGrpSpPr/>
        <p:nvPr/>
      </p:nvGrpSpPr>
      <p:grpSpPr>
        <a:xfrm>
          <a:off x="0" y="0"/>
          <a:ext cx="0" cy="0"/>
          <a:chOff x="0" y="0"/>
          <a:chExt cx="0" cy="0"/>
        </a:xfrm>
      </p:grpSpPr>
      <p:pic>
        <p:nvPicPr>
          <p:cNvPr id="137" name="Google Shape;137;p18"/>
          <p:cNvPicPr preferRelativeResize="0"/>
          <p:nvPr/>
        </p:nvPicPr>
        <p:blipFill rotWithShape="1">
          <a:blip r:embed="rId3">
            <a:alphaModFix/>
          </a:blip>
          <a:srcRect b="0" l="0" r="0" t="0"/>
          <a:stretch/>
        </p:blipFill>
        <p:spPr>
          <a:xfrm rot="4494635">
            <a:off x="7828278" y="9031943"/>
            <a:ext cx="2604579" cy="2467839"/>
          </a:xfrm>
          <a:prstGeom prst="rect">
            <a:avLst/>
          </a:prstGeom>
          <a:noFill/>
          <a:ln>
            <a:noFill/>
          </a:ln>
        </p:spPr>
      </p:pic>
      <p:pic>
        <p:nvPicPr>
          <p:cNvPr id="138" name="Google Shape;138;p18"/>
          <p:cNvPicPr preferRelativeResize="0"/>
          <p:nvPr/>
        </p:nvPicPr>
        <p:blipFill rotWithShape="1">
          <a:blip r:embed="rId3">
            <a:alphaModFix/>
          </a:blip>
          <a:srcRect b="0" l="0" r="0" t="0"/>
          <a:stretch/>
        </p:blipFill>
        <p:spPr>
          <a:xfrm rot="-9088747">
            <a:off x="1631144" y="-2578374"/>
            <a:ext cx="3903560" cy="3698625"/>
          </a:xfrm>
          <a:prstGeom prst="rect">
            <a:avLst/>
          </a:prstGeom>
          <a:noFill/>
          <a:ln>
            <a:noFill/>
          </a:ln>
        </p:spPr>
      </p:pic>
      <p:pic>
        <p:nvPicPr>
          <p:cNvPr id="139" name="Google Shape;139;p18"/>
          <p:cNvPicPr preferRelativeResize="0"/>
          <p:nvPr/>
        </p:nvPicPr>
        <p:blipFill rotWithShape="1">
          <a:blip r:embed="rId4">
            <a:alphaModFix amt="57000"/>
          </a:blip>
          <a:srcRect b="0" l="0" r="0" t="0"/>
          <a:stretch/>
        </p:blipFill>
        <p:spPr>
          <a:xfrm rot="313118">
            <a:off x="-3109195" y="4175849"/>
            <a:ext cx="8275794" cy="7913725"/>
          </a:xfrm>
          <a:prstGeom prst="rect">
            <a:avLst/>
          </a:prstGeom>
          <a:noFill/>
          <a:ln>
            <a:noFill/>
          </a:ln>
        </p:spPr>
      </p:pic>
      <p:pic>
        <p:nvPicPr>
          <p:cNvPr id="140" name="Google Shape;140;p18"/>
          <p:cNvPicPr preferRelativeResize="0"/>
          <p:nvPr/>
        </p:nvPicPr>
        <p:blipFill rotWithShape="1">
          <a:blip r:embed="rId5">
            <a:alphaModFix amt="68000"/>
          </a:blip>
          <a:srcRect b="0" l="0" r="0" t="0"/>
          <a:stretch/>
        </p:blipFill>
        <p:spPr>
          <a:xfrm rot="965189">
            <a:off x="11239030" y="-3141539"/>
            <a:ext cx="7824540" cy="6963841"/>
          </a:xfrm>
          <a:prstGeom prst="rect">
            <a:avLst/>
          </a:prstGeom>
          <a:noFill/>
          <a:ln>
            <a:noFill/>
          </a:ln>
        </p:spPr>
      </p:pic>
      <p:pic>
        <p:nvPicPr>
          <p:cNvPr id="141" name="Google Shape;141;p18"/>
          <p:cNvPicPr preferRelativeResize="0"/>
          <p:nvPr/>
        </p:nvPicPr>
        <p:blipFill rotWithShape="1">
          <a:blip r:embed="rId6">
            <a:alphaModFix/>
          </a:blip>
          <a:srcRect b="0" l="0" r="0" t="0"/>
          <a:stretch/>
        </p:blipFill>
        <p:spPr>
          <a:xfrm rot="1207755">
            <a:off x="13218087" y="5225672"/>
            <a:ext cx="6135170" cy="7102950"/>
          </a:xfrm>
          <a:prstGeom prst="rect">
            <a:avLst/>
          </a:prstGeom>
          <a:noFill/>
          <a:ln>
            <a:noFill/>
          </a:ln>
        </p:spPr>
      </p:pic>
      <p:sp>
        <p:nvSpPr>
          <p:cNvPr id="142" name="Google Shape;142;p18"/>
          <p:cNvSpPr txBox="1"/>
          <p:nvPr/>
        </p:nvSpPr>
        <p:spPr>
          <a:xfrm>
            <a:off x="3972652" y="3382917"/>
            <a:ext cx="10909800" cy="723300"/>
          </a:xfrm>
          <a:prstGeom prst="rect">
            <a:avLst/>
          </a:prstGeom>
          <a:noFill/>
          <a:ln>
            <a:noFill/>
          </a:ln>
        </p:spPr>
        <p:txBody>
          <a:bodyPr anchorCtr="0" anchor="t" bIns="0" lIns="0" spcFirstLastPara="1" rIns="0" wrap="square" tIns="0">
            <a:spAutoFit/>
          </a:bodyPr>
          <a:lstStyle/>
          <a:p>
            <a:pPr indent="0" lvl="0" marL="0" marR="0" rtl="0" algn="l">
              <a:lnSpc>
                <a:spcPct val="118000"/>
              </a:lnSpc>
              <a:spcBef>
                <a:spcPts val="0"/>
              </a:spcBef>
              <a:spcAft>
                <a:spcPts val="0"/>
              </a:spcAft>
              <a:buNone/>
            </a:pPr>
            <a:r>
              <a:rPr lang="en-US" sz="4700">
                <a:solidFill>
                  <a:srgbClr val="FFFFFF"/>
                </a:solidFill>
              </a:rPr>
              <a:t> </a:t>
            </a:r>
            <a:endParaRPr/>
          </a:p>
        </p:txBody>
      </p:sp>
      <p:sp>
        <p:nvSpPr>
          <p:cNvPr id="143" name="Google Shape;143;p18"/>
          <p:cNvSpPr txBox="1"/>
          <p:nvPr/>
        </p:nvSpPr>
        <p:spPr>
          <a:xfrm>
            <a:off x="230166" y="299200"/>
            <a:ext cx="17259300" cy="719100"/>
          </a:xfrm>
          <a:prstGeom prst="rect">
            <a:avLst/>
          </a:prstGeom>
          <a:noFill/>
          <a:ln>
            <a:noFill/>
          </a:ln>
        </p:spPr>
        <p:txBody>
          <a:bodyPr anchorCtr="0" anchor="t" bIns="0" lIns="0" spcFirstLastPara="1" rIns="0" wrap="square" tIns="0">
            <a:spAutoFit/>
          </a:bodyPr>
          <a:lstStyle/>
          <a:p>
            <a:pPr indent="0" lvl="0" marL="0" marR="0" rtl="0" algn="ctr">
              <a:lnSpc>
                <a:spcPct val="118000"/>
              </a:lnSpc>
              <a:spcBef>
                <a:spcPts val="0"/>
              </a:spcBef>
              <a:spcAft>
                <a:spcPts val="0"/>
              </a:spcAft>
              <a:buNone/>
            </a:pPr>
            <a:r>
              <a:rPr lang="en-US" sz="4672">
                <a:solidFill>
                  <a:srgbClr val="FFFFFF"/>
                </a:solidFill>
              </a:rPr>
              <a:t>Create floor plans using GPT4 , modify it according to your need</a:t>
            </a:r>
            <a:endParaRPr sz="100"/>
          </a:p>
        </p:txBody>
      </p:sp>
      <p:pic>
        <p:nvPicPr>
          <p:cNvPr id="144" name="Google Shape;144;p18"/>
          <p:cNvPicPr preferRelativeResize="0"/>
          <p:nvPr/>
        </p:nvPicPr>
        <p:blipFill>
          <a:blip r:embed="rId7">
            <a:alphaModFix/>
          </a:blip>
          <a:stretch>
            <a:fillRect/>
          </a:stretch>
        </p:blipFill>
        <p:spPr>
          <a:xfrm>
            <a:off x="5595576" y="1018295"/>
            <a:ext cx="6528498" cy="8859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19"/>
          <p:cNvPicPr preferRelativeResize="0"/>
          <p:nvPr/>
        </p:nvPicPr>
        <p:blipFill rotWithShape="1">
          <a:blip r:embed="rId3">
            <a:alphaModFix/>
          </a:blip>
          <a:srcRect b="0" l="0" r="0" t="0"/>
          <a:stretch/>
        </p:blipFill>
        <p:spPr>
          <a:xfrm rot="4494633">
            <a:off x="-2501060" y="6963195"/>
            <a:ext cx="4315503" cy="4088938"/>
          </a:xfrm>
          <a:prstGeom prst="rect">
            <a:avLst/>
          </a:prstGeom>
          <a:noFill/>
          <a:ln>
            <a:noFill/>
          </a:ln>
        </p:spPr>
      </p:pic>
      <p:sp>
        <p:nvSpPr>
          <p:cNvPr id="150" name="Google Shape;150;p19"/>
          <p:cNvSpPr txBox="1"/>
          <p:nvPr/>
        </p:nvSpPr>
        <p:spPr>
          <a:xfrm>
            <a:off x="1560720" y="12"/>
            <a:ext cx="12908700" cy="1088700"/>
          </a:xfrm>
          <a:prstGeom prst="rect">
            <a:avLst/>
          </a:prstGeom>
          <a:noFill/>
          <a:ln>
            <a:noFill/>
          </a:ln>
        </p:spPr>
        <p:txBody>
          <a:bodyPr anchorCtr="0" anchor="t" bIns="0" lIns="0" spcFirstLastPara="1" rIns="0" wrap="square" tIns="0">
            <a:spAutoFit/>
          </a:bodyPr>
          <a:lstStyle/>
          <a:p>
            <a:pPr indent="0" lvl="0" marL="0" marR="0" rtl="0" algn="ctr">
              <a:lnSpc>
                <a:spcPct val="118000"/>
              </a:lnSpc>
              <a:spcBef>
                <a:spcPts val="0"/>
              </a:spcBef>
              <a:spcAft>
                <a:spcPts val="0"/>
              </a:spcAft>
              <a:buNone/>
            </a:pPr>
            <a:r>
              <a:rPr b="0" i="0" lang="en-US" sz="7072" u="none" cap="none" strike="noStrike">
                <a:solidFill>
                  <a:srgbClr val="731F7D"/>
                </a:solidFill>
                <a:latin typeface="Arial"/>
                <a:ea typeface="Arial"/>
                <a:cs typeface="Arial"/>
                <a:sym typeface="Arial"/>
              </a:rPr>
              <a:t>Business plan</a:t>
            </a:r>
            <a:endParaRPr/>
          </a:p>
        </p:txBody>
      </p:sp>
      <p:pic>
        <p:nvPicPr>
          <p:cNvPr id="151" name="Google Shape;151;p19"/>
          <p:cNvPicPr preferRelativeResize="0"/>
          <p:nvPr/>
        </p:nvPicPr>
        <p:blipFill rotWithShape="1">
          <a:blip r:embed="rId4">
            <a:alphaModFix/>
          </a:blip>
          <a:srcRect b="0" l="0" r="0" t="0"/>
          <a:stretch/>
        </p:blipFill>
        <p:spPr>
          <a:xfrm rot="313119">
            <a:off x="15438114" y="-2253237"/>
            <a:ext cx="5214255" cy="4986133"/>
          </a:xfrm>
          <a:prstGeom prst="rect">
            <a:avLst/>
          </a:prstGeom>
          <a:noFill/>
          <a:ln>
            <a:noFill/>
          </a:ln>
        </p:spPr>
      </p:pic>
      <p:grpSp>
        <p:nvGrpSpPr>
          <p:cNvPr id="152" name="Google Shape;152;p19"/>
          <p:cNvGrpSpPr/>
          <p:nvPr/>
        </p:nvGrpSpPr>
        <p:grpSpPr>
          <a:xfrm>
            <a:off x="842313" y="1415120"/>
            <a:ext cx="4922100" cy="5358911"/>
            <a:chOff x="0" y="-57150"/>
            <a:chExt cx="6562800" cy="7145215"/>
          </a:xfrm>
        </p:grpSpPr>
        <p:sp>
          <p:nvSpPr>
            <p:cNvPr id="153" name="Google Shape;153;p19"/>
            <p:cNvSpPr txBox="1"/>
            <p:nvPr/>
          </p:nvSpPr>
          <p:spPr>
            <a:xfrm>
              <a:off x="0" y="-57150"/>
              <a:ext cx="6562800" cy="10119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930" u="none" cap="none" strike="noStrike">
                  <a:solidFill>
                    <a:srgbClr val="731F7D"/>
                  </a:solidFill>
                  <a:latin typeface="Halant Medium"/>
                  <a:ea typeface="Halant Medium"/>
                  <a:cs typeface="Halant Medium"/>
                  <a:sym typeface="Halant Medium"/>
                </a:rPr>
                <a:t>Goal</a:t>
              </a:r>
              <a:endParaRPr/>
            </a:p>
          </p:txBody>
        </p:sp>
        <p:sp>
          <p:nvSpPr>
            <p:cNvPr id="154" name="Google Shape;154;p19"/>
            <p:cNvSpPr txBox="1"/>
            <p:nvPr/>
          </p:nvSpPr>
          <p:spPr>
            <a:xfrm>
              <a:off x="0" y="1456465"/>
              <a:ext cx="6562800" cy="5631600"/>
            </a:xfrm>
            <a:prstGeom prst="rect">
              <a:avLst/>
            </a:prstGeom>
            <a:noFill/>
            <a:ln>
              <a:noFill/>
            </a:ln>
          </p:spPr>
          <p:txBody>
            <a:bodyPr anchorCtr="0" anchor="t" bIns="0" lIns="0" spcFirstLastPara="1" rIns="0" wrap="square" tIns="0">
              <a:spAutoFit/>
            </a:bodyPr>
            <a:lstStyle/>
            <a:p>
              <a:pPr indent="0" lvl="0" marL="0" marR="0" rtl="0" algn="l">
                <a:lnSpc>
                  <a:spcPct val="139984"/>
                </a:lnSpc>
                <a:spcBef>
                  <a:spcPts val="0"/>
                </a:spcBef>
                <a:spcAft>
                  <a:spcPts val="0"/>
                </a:spcAft>
                <a:buNone/>
              </a:pPr>
              <a:r>
                <a:rPr b="0" i="0" lang="en-US" sz="2541" u="none" cap="none" strike="noStrike">
                  <a:solidFill>
                    <a:srgbClr val="000000"/>
                  </a:solidFill>
                  <a:latin typeface="Assistant"/>
                  <a:ea typeface="Assistant"/>
                  <a:cs typeface="Assistant"/>
                  <a:sym typeface="Assistant"/>
                </a:rPr>
                <a:t>The goal of </a:t>
              </a:r>
              <a:r>
                <a:rPr lang="en-US" sz="2541">
                  <a:latin typeface="Assistant"/>
                  <a:ea typeface="Assistant"/>
                  <a:cs typeface="Assistant"/>
                  <a:sym typeface="Assistant"/>
                </a:rPr>
                <a:t>interior</a:t>
              </a:r>
              <a:r>
                <a:rPr lang="en-US" sz="2541">
                  <a:latin typeface="Assistant"/>
                  <a:ea typeface="Assistant"/>
                  <a:cs typeface="Assistant"/>
                  <a:sym typeface="Assistant"/>
                </a:rPr>
                <a:t> GPT </a:t>
              </a:r>
              <a:r>
                <a:rPr b="0" i="0" lang="en-US" sz="2541" u="none" cap="none" strike="noStrike">
                  <a:solidFill>
                    <a:srgbClr val="000000"/>
                  </a:solidFill>
                  <a:latin typeface="Assistant"/>
                  <a:ea typeface="Assistant"/>
                  <a:cs typeface="Assistant"/>
                  <a:sym typeface="Assistant"/>
                </a:rPr>
                <a:t>is to use artificial intelligence technology to revolutionize the way we approach interior design by generating descriptions and images of desired designs. This allows users to clearly communicate their vision and bring it to life in a tangible way.</a:t>
              </a:r>
              <a:endParaRPr/>
            </a:p>
          </p:txBody>
        </p:sp>
      </p:grpSp>
      <p:grpSp>
        <p:nvGrpSpPr>
          <p:cNvPr id="155" name="Google Shape;155;p19"/>
          <p:cNvGrpSpPr/>
          <p:nvPr/>
        </p:nvGrpSpPr>
        <p:grpSpPr>
          <a:xfrm>
            <a:off x="6088258" y="1415120"/>
            <a:ext cx="4348350" cy="8643911"/>
            <a:chOff x="0" y="-57150"/>
            <a:chExt cx="5797800" cy="11525215"/>
          </a:xfrm>
        </p:grpSpPr>
        <p:sp>
          <p:nvSpPr>
            <p:cNvPr id="156" name="Google Shape;156;p19"/>
            <p:cNvSpPr txBox="1"/>
            <p:nvPr/>
          </p:nvSpPr>
          <p:spPr>
            <a:xfrm>
              <a:off x="0" y="-57150"/>
              <a:ext cx="5797800" cy="10119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930" u="none" cap="none" strike="noStrike">
                  <a:solidFill>
                    <a:srgbClr val="731F7D"/>
                  </a:solidFill>
                  <a:latin typeface="Halant Medium"/>
                  <a:ea typeface="Halant Medium"/>
                  <a:cs typeface="Halant Medium"/>
                  <a:sym typeface="Halant Medium"/>
                </a:rPr>
                <a:t>Why now</a:t>
              </a:r>
              <a:endParaRPr/>
            </a:p>
          </p:txBody>
        </p:sp>
        <p:sp>
          <p:nvSpPr>
            <p:cNvPr id="157" name="Google Shape;157;p19"/>
            <p:cNvSpPr txBox="1"/>
            <p:nvPr/>
          </p:nvSpPr>
          <p:spPr>
            <a:xfrm>
              <a:off x="0" y="1456465"/>
              <a:ext cx="5797800" cy="10011600"/>
            </a:xfrm>
            <a:prstGeom prst="rect">
              <a:avLst/>
            </a:prstGeom>
            <a:noFill/>
            <a:ln>
              <a:noFill/>
            </a:ln>
          </p:spPr>
          <p:txBody>
            <a:bodyPr anchorCtr="0" anchor="t" bIns="0" lIns="0" spcFirstLastPara="1" rIns="0" wrap="square" tIns="0">
              <a:spAutoFit/>
            </a:bodyPr>
            <a:lstStyle/>
            <a:p>
              <a:pPr indent="0" lvl="0" marL="0" marR="0" rtl="0" algn="l">
                <a:lnSpc>
                  <a:spcPct val="139984"/>
                </a:lnSpc>
                <a:spcBef>
                  <a:spcPts val="0"/>
                </a:spcBef>
                <a:spcAft>
                  <a:spcPts val="0"/>
                </a:spcAft>
                <a:buNone/>
              </a:pPr>
              <a:r>
                <a:rPr b="0" i="0" lang="en-US" sz="2541" u="none" cap="none" strike="noStrike">
                  <a:solidFill>
                    <a:srgbClr val="000000"/>
                  </a:solidFill>
                  <a:latin typeface="Assistant"/>
                  <a:ea typeface="Assistant"/>
                  <a:cs typeface="Assistant"/>
                  <a:sym typeface="Assistant"/>
                </a:rPr>
                <a:t>The interior design industry is growing and there is increasing demand. App's unique combination of language and image generation sets it apart from other interior design apps, making it valuable for professionals and DIY enthusiasts.  The global interior design market was worth $145.3 billion in 2020 and is projected to reach $210.0 billion by 2027, growing at a CAGR of 5.5% during the forecast period.</a:t>
              </a:r>
              <a:endParaRPr/>
            </a:p>
          </p:txBody>
        </p:sp>
      </p:grpSp>
      <p:grpSp>
        <p:nvGrpSpPr>
          <p:cNvPr id="158" name="Google Shape;158;p19"/>
          <p:cNvGrpSpPr/>
          <p:nvPr/>
        </p:nvGrpSpPr>
        <p:grpSpPr>
          <a:xfrm>
            <a:off x="10760390" y="1415120"/>
            <a:ext cx="6855750" cy="5620306"/>
            <a:chOff x="0" y="-57150"/>
            <a:chExt cx="9141000" cy="7493741"/>
          </a:xfrm>
        </p:grpSpPr>
        <p:sp>
          <p:nvSpPr>
            <p:cNvPr id="159" name="Google Shape;159;p19"/>
            <p:cNvSpPr txBox="1"/>
            <p:nvPr/>
          </p:nvSpPr>
          <p:spPr>
            <a:xfrm>
              <a:off x="0" y="-57150"/>
              <a:ext cx="9141000" cy="2327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930" u="none" cap="none" strike="noStrike">
                  <a:solidFill>
                    <a:srgbClr val="731F7D"/>
                  </a:solidFill>
                  <a:latin typeface="Halant Medium"/>
                  <a:ea typeface="Halant Medium"/>
                  <a:cs typeface="Halant Medium"/>
                  <a:sym typeface="Halant Medium"/>
                </a:rPr>
                <a:t>Future of Generative Art Space</a:t>
              </a:r>
              <a:endParaRPr/>
            </a:p>
          </p:txBody>
        </p:sp>
        <p:sp>
          <p:nvSpPr>
            <p:cNvPr id="160" name="Google Shape;160;p19"/>
            <p:cNvSpPr txBox="1"/>
            <p:nvPr/>
          </p:nvSpPr>
          <p:spPr>
            <a:xfrm>
              <a:off x="0" y="2534891"/>
              <a:ext cx="9141000" cy="4901700"/>
            </a:xfrm>
            <a:prstGeom prst="rect">
              <a:avLst/>
            </a:prstGeom>
            <a:noFill/>
            <a:ln>
              <a:noFill/>
            </a:ln>
          </p:spPr>
          <p:txBody>
            <a:bodyPr anchorCtr="0" anchor="t" bIns="0" lIns="0" spcFirstLastPara="1" rIns="0" wrap="square" tIns="0">
              <a:spAutoFit/>
            </a:bodyPr>
            <a:lstStyle/>
            <a:p>
              <a:pPr indent="0" lvl="0" marL="0" marR="0" rtl="0" algn="l">
                <a:lnSpc>
                  <a:spcPct val="139984"/>
                </a:lnSpc>
                <a:spcBef>
                  <a:spcPts val="0"/>
                </a:spcBef>
                <a:spcAft>
                  <a:spcPts val="0"/>
                </a:spcAft>
                <a:buNone/>
              </a:pPr>
              <a:r>
                <a:rPr b="0" i="0" lang="en-US" sz="2541" u="none" cap="none" strike="noStrike">
                  <a:solidFill>
                    <a:srgbClr val="000000"/>
                  </a:solidFill>
                  <a:latin typeface="Assistant"/>
                  <a:ea typeface="Assistant"/>
                  <a:cs typeface="Assistant"/>
                  <a:sym typeface="Assistant"/>
                </a:rPr>
                <a:t>The Solution can be scaled using consumer grade </a:t>
              </a:r>
              <a:endParaRPr/>
            </a:p>
            <a:p>
              <a:pPr indent="0" lvl="0" marL="0" marR="0" rtl="0" algn="l">
                <a:lnSpc>
                  <a:spcPct val="139984"/>
                </a:lnSpc>
                <a:spcBef>
                  <a:spcPts val="0"/>
                </a:spcBef>
                <a:spcAft>
                  <a:spcPts val="0"/>
                </a:spcAft>
                <a:buNone/>
              </a:pPr>
              <a:r>
                <a:rPr b="0" i="0" lang="en-US" sz="2541" u="none" cap="none" strike="noStrike">
                  <a:solidFill>
                    <a:srgbClr val="000000"/>
                  </a:solidFill>
                  <a:latin typeface="Assistant"/>
                  <a:ea typeface="Assistant"/>
                  <a:cs typeface="Assistant"/>
                  <a:sym typeface="Assistant"/>
                </a:rPr>
                <a:t>advance computations and  can be implemented </a:t>
              </a:r>
              <a:endParaRPr/>
            </a:p>
            <a:p>
              <a:pPr indent="0" lvl="0" marL="0" marR="0" rtl="0" algn="l">
                <a:lnSpc>
                  <a:spcPct val="139984"/>
                </a:lnSpc>
                <a:spcBef>
                  <a:spcPts val="0"/>
                </a:spcBef>
                <a:spcAft>
                  <a:spcPts val="0"/>
                </a:spcAft>
                <a:buNone/>
              </a:pPr>
              <a:r>
                <a:rPr b="0" i="0" lang="en-US" sz="2541" u="none" cap="none" strike="noStrike">
                  <a:solidFill>
                    <a:srgbClr val="000000"/>
                  </a:solidFill>
                  <a:latin typeface="Assistant"/>
                  <a:ea typeface="Assistant"/>
                  <a:cs typeface="Assistant"/>
                  <a:sym typeface="Assistant"/>
                </a:rPr>
                <a:t>with thorough market research analysis in</a:t>
              </a:r>
              <a:endParaRPr/>
            </a:p>
            <a:p>
              <a:pPr indent="0" lvl="0" marL="0" marR="0" rtl="0" algn="l">
                <a:lnSpc>
                  <a:spcPct val="139984"/>
                </a:lnSpc>
                <a:spcBef>
                  <a:spcPts val="0"/>
                </a:spcBef>
                <a:spcAft>
                  <a:spcPts val="0"/>
                </a:spcAft>
                <a:buNone/>
              </a:pPr>
              <a:r>
                <a:rPr b="0" i="0" lang="en-US" sz="2541" u="none" cap="none" strike="noStrike">
                  <a:solidFill>
                    <a:srgbClr val="000000"/>
                  </a:solidFill>
                  <a:latin typeface="Assistant"/>
                  <a:ea typeface="Assistant"/>
                  <a:cs typeface="Assistant"/>
                  <a:sym typeface="Assistant"/>
                </a:rPr>
                <a:t>either subscription or freemium models .</a:t>
              </a:r>
              <a:endParaRPr/>
            </a:p>
            <a:p>
              <a:pPr indent="0" lvl="0" marL="0" marR="0" rtl="0" algn="l">
                <a:lnSpc>
                  <a:spcPct val="139984"/>
                </a:lnSpc>
                <a:spcBef>
                  <a:spcPts val="0"/>
                </a:spcBef>
                <a:spcAft>
                  <a:spcPts val="0"/>
                </a:spcAft>
                <a:buNone/>
              </a:pPr>
              <a:r>
                <a:rPr b="0" i="0" lang="en-US" sz="2541" u="none" cap="none" strike="noStrike">
                  <a:solidFill>
                    <a:srgbClr val="000000"/>
                  </a:solidFill>
                  <a:latin typeface="Assistant"/>
                  <a:ea typeface="Assistant"/>
                  <a:cs typeface="Assistant"/>
                  <a:sym typeface="Assistant"/>
                </a:rPr>
                <a:t>More work can be done to disrupt the design market  in Automobile , Clothing , Apparel , Jewelry Etc</a:t>
              </a:r>
              <a:endParaRPr/>
            </a:p>
          </p:txBody>
        </p:sp>
      </p:grpSp>
      <p:cxnSp>
        <p:nvCxnSpPr>
          <p:cNvPr id="161" name="Google Shape;161;p19"/>
          <p:cNvCxnSpPr/>
          <p:nvPr/>
        </p:nvCxnSpPr>
        <p:spPr>
          <a:xfrm>
            <a:off x="61419" y="1027625"/>
            <a:ext cx="16581900" cy="0"/>
          </a:xfrm>
          <a:prstGeom prst="straightConnector1">
            <a:avLst/>
          </a:prstGeom>
          <a:noFill/>
          <a:ln cap="flat" cmpd="sng" w="38100">
            <a:solidFill>
              <a:srgbClr val="000000"/>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0"/>
          <p:cNvPicPr preferRelativeResize="0"/>
          <p:nvPr/>
        </p:nvPicPr>
        <p:blipFill rotWithShape="1">
          <a:blip r:embed="rId3">
            <a:alphaModFix/>
          </a:blip>
          <a:srcRect b="0" l="0" r="0" t="0"/>
          <a:stretch/>
        </p:blipFill>
        <p:spPr>
          <a:xfrm rot="-10094169">
            <a:off x="14418774" y="-1324444"/>
            <a:ext cx="6176663" cy="5906434"/>
          </a:xfrm>
          <a:prstGeom prst="rect">
            <a:avLst/>
          </a:prstGeom>
          <a:noFill/>
          <a:ln>
            <a:noFill/>
          </a:ln>
        </p:spPr>
      </p:pic>
      <p:pic>
        <p:nvPicPr>
          <p:cNvPr id="167" name="Google Shape;167;p20"/>
          <p:cNvPicPr preferRelativeResize="0"/>
          <p:nvPr/>
        </p:nvPicPr>
        <p:blipFill rotWithShape="1">
          <a:blip r:embed="rId4">
            <a:alphaModFix/>
          </a:blip>
          <a:srcRect b="0" l="23953" r="23952" t="11564"/>
          <a:stretch/>
        </p:blipFill>
        <p:spPr>
          <a:xfrm rot="4850414">
            <a:off x="-1193392" y="-465517"/>
            <a:ext cx="2207918" cy="3551440"/>
          </a:xfrm>
          <a:prstGeom prst="rect">
            <a:avLst/>
          </a:prstGeom>
          <a:noFill/>
          <a:ln>
            <a:noFill/>
          </a:ln>
        </p:spPr>
      </p:pic>
      <p:sp>
        <p:nvSpPr>
          <p:cNvPr id="168" name="Google Shape;168;p20"/>
          <p:cNvSpPr txBox="1"/>
          <p:nvPr/>
        </p:nvSpPr>
        <p:spPr>
          <a:xfrm>
            <a:off x="3566003" y="3736060"/>
            <a:ext cx="10595692" cy="2331789"/>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15499" u="none" cap="none" strike="noStrike">
                <a:solidFill>
                  <a:srgbClr val="310062"/>
                </a:solidFill>
                <a:latin typeface="Arial"/>
                <a:ea typeface="Arial"/>
                <a:cs typeface="Arial"/>
                <a:sym typeface="Arial"/>
              </a:rPr>
              <a:t>Thank You!</a:t>
            </a:r>
            <a:endParaRPr/>
          </a:p>
        </p:txBody>
      </p:sp>
      <p:sp>
        <p:nvSpPr>
          <p:cNvPr id="169" name="Google Shape;169;p20"/>
          <p:cNvSpPr txBox="1"/>
          <p:nvPr/>
        </p:nvSpPr>
        <p:spPr>
          <a:xfrm>
            <a:off x="3846154" y="1691593"/>
            <a:ext cx="10035390" cy="1682517"/>
          </a:xfrm>
          <a:prstGeom prst="rect">
            <a:avLst/>
          </a:prstGeom>
          <a:noFill/>
          <a:ln>
            <a:noFill/>
          </a:ln>
        </p:spPr>
        <p:txBody>
          <a:bodyPr anchorCtr="0" anchor="t" bIns="0" lIns="0" spcFirstLastPara="1" rIns="0" wrap="square" tIns="0">
            <a:spAutoFit/>
          </a:bodyPr>
          <a:lstStyle/>
          <a:p>
            <a:pPr indent="0" lvl="0" marL="0" marR="0" rtl="0" algn="ctr">
              <a:lnSpc>
                <a:spcPct val="94896"/>
              </a:lnSpc>
              <a:spcBef>
                <a:spcPts val="0"/>
              </a:spcBef>
              <a:spcAft>
                <a:spcPts val="0"/>
              </a:spcAft>
              <a:buNone/>
            </a:pPr>
            <a:r>
              <a:rPr b="0" i="0" lang="en-US" sz="6779" u="none" cap="none" strike="noStrike">
                <a:solidFill>
                  <a:srgbClr val="310062"/>
                </a:solidFill>
                <a:latin typeface="Arial"/>
                <a:ea typeface="Arial"/>
                <a:cs typeface="Arial"/>
                <a:sym typeface="Arial"/>
              </a:rPr>
              <a:t>Hope you had 😃!</a:t>
            </a:r>
            <a:endParaRPr/>
          </a:p>
          <a:p>
            <a:pPr indent="0" lvl="0" marL="0" marR="0" rtl="0" algn="ctr">
              <a:lnSpc>
                <a:spcPct val="94999"/>
              </a:lnSpc>
              <a:spcBef>
                <a:spcPts val="0"/>
              </a:spcBef>
              <a:spcAft>
                <a:spcPts val="0"/>
              </a:spcAft>
              <a:buNone/>
            </a:pPr>
            <a:r>
              <a:rPr b="0" i="0" lang="en-US" sz="6779" u="none" cap="none" strike="noStrike">
                <a:solidFill>
                  <a:srgbClr val="310062"/>
                </a:solidFill>
                <a:latin typeface="Arial"/>
                <a:ea typeface="Arial"/>
                <a:cs typeface="Arial"/>
                <a:sym typeface="Arial"/>
              </a:rPr>
              <a:t>Share your questions</a:t>
            </a:r>
            <a:endParaRPr/>
          </a:p>
        </p:txBody>
      </p:sp>
      <p:sp>
        <p:nvSpPr>
          <p:cNvPr id="170" name="Google Shape;170;p20"/>
          <p:cNvSpPr txBox="1"/>
          <p:nvPr/>
        </p:nvSpPr>
        <p:spPr>
          <a:xfrm>
            <a:off x="585318" y="6667924"/>
            <a:ext cx="18173371" cy="4166489"/>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i="0" lang="en-US" sz="4714" u="none" cap="none" strike="noStrike">
                <a:solidFill>
                  <a:srgbClr val="000000"/>
                </a:solidFill>
                <a:latin typeface="Quicksand"/>
                <a:ea typeface="Quicksand"/>
                <a:cs typeface="Quicksand"/>
                <a:sym typeface="Quicksand"/>
              </a:rPr>
              <a:t>Feel free to connect @</a:t>
            </a:r>
            <a:endParaRPr/>
          </a:p>
          <a:p>
            <a:pPr indent="0" lvl="0" marL="0" marR="0" rtl="0" algn="l">
              <a:lnSpc>
                <a:spcPct val="140000"/>
              </a:lnSpc>
              <a:spcBef>
                <a:spcPts val="0"/>
              </a:spcBef>
              <a:spcAft>
                <a:spcPts val="0"/>
              </a:spcAft>
              <a:buNone/>
            </a:pPr>
            <a:r>
              <a:rPr b="0" i="0" lang="en-US" sz="4715" u="none" cap="none" strike="noStrike">
                <a:solidFill>
                  <a:srgbClr val="000000"/>
                </a:solidFill>
                <a:latin typeface="Quicksand"/>
                <a:ea typeface="Quicksand"/>
                <a:cs typeface="Quicksand"/>
                <a:sym typeface="Quicksand"/>
              </a:rPr>
              <a:t>https://www.linkedin.com/in/sallu-mandya/</a:t>
            </a:r>
            <a:endParaRPr/>
          </a:p>
          <a:p>
            <a:pPr indent="0" lvl="0" marL="0" marR="0" rtl="0" algn="l">
              <a:lnSpc>
                <a:spcPct val="140008"/>
              </a:lnSpc>
              <a:spcBef>
                <a:spcPts val="0"/>
              </a:spcBef>
              <a:spcAft>
                <a:spcPts val="0"/>
              </a:spcAft>
              <a:buNone/>
            </a:pPr>
            <a:r>
              <a:rPr b="0" i="0" lang="en-US" sz="4714" u="none" cap="none" strike="noStrike">
                <a:solidFill>
                  <a:srgbClr val="000000"/>
                </a:solidFill>
                <a:latin typeface="Quicksand"/>
                <a:ea typeface="Quicksand"/>
                <a:cs typeface="Quicksand"/>
                <a:sym typeface="Quicksand"/>
              </a:rPr>
              <a:t>sallu.mandya@gmail.com</a:t>
            </a:r>
            <a:endParaRPr/>
          </a:p>
          <a:p>
            <a:pPr indent="0" lvl="0" marL="0" marR="0" rtl="0" algn="l">
              <a:lnSpc>
                <a:spcPct val="140008"/>
              </a:lnSpc>
              <a:spcBef>
                <a:spcPts val="0"/>
              </a:spcBef>
              <a:spcAft>
                <a:spcPts val="0"/>
              </a:spcAft>
              <a:buNone/>
            </a:pPr>
            <a:r>
              <a:rPr b="0" i="0" lang="en-US" sz="4714" u="none" cap="none" strike="noStrike">
                <a:solidFill>
                  <a:srgbClr val="000000"/>
                </a:solidFill>
                <a:latin typeface="Quicksand"/>
                <a:ea typeface="Quicksand"/>
                <a:cs typeface="Quicksand"/>
                <a:sym typeface="Quicksand"/>
              </a:rPr>
              <a:t>https://twitter.com/sallumandya</a:t>
            </a:r>
            <a:endParaRPr/>
          </a:p>
          <a:p>
            <a:pPr indent="0" lvl="0" marL="0" marR="0" rtl="0" algn="l">
              <a:lnSpc>
                <a:spcPct val="140008"/>
              </a:lnSpc>
              <a:spcBef>
                <a:spcPts val="0"/>
              </a:spcBef>
              <a:spcAft>
                <a:spcPts val="0"/>
              </a:spcAft>
              <a:buNone/>
            </a:pPr>
            <a:r>
              <a:rPr b="0" i="0" lang="en-US" sz="4714" u="none" cap="none" strike="noStrike">
                <a:solidFill>
                  <a:srgbClr val="000000"/>
                </a:solidFill>
                <a:latin typeface="Quicksand"/>
                <a:ea typeface="Quicksand"/>
                <a:cs typeface="Quicksand"/>
                <a:sym typeface="Quicksand"/>
              </a:rPr>
              <a:t>Discord -Alp_phoeniks</a:t>
            </a:r>
            <a:endParaRPr/>
          </a:p>
        </p:txBody>
      </p:sp>
      <p:pic>
        <p:nvPicPr>
          <p:cNvPr id="171" name="Google Shape;171;p20"/>
          <p:cNvPicPr preferRelativeResize="0"/>
          <p:nvPr/>
        </p:nvPicPr>
        <p:blipFill rotWithShape="1">
          <a:blip r:embed="rId3">
            <a:alphaModFix/>
          </a:blip>
          <a:srcRect b="0" l="0" r="0" t="0"/>
          <a:stretch/>
        </p:blipFill>
        <p:spPr>
          <a:xfrm rot="-10094169">
            <a:off x="-2503013" y="-2671314"/>
            <a:ext cx="6176663" cy="5906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