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Public Sans" charset="1" panose="00000000000000000000"/>
      <p:regular r:id="rId10"/>
    </p:embeddedFont>
    <p:embeddedFont>
      <p:font typeface="Public Sans Bold" charset="1" panose="00000000000000000000"/>
      <p:regular r:id="rId11"/>
    </p:embeddedFont>
    <p:embeddedFont>
      <p:font typeface="Public Sans Italics" charset="1" panose="00000000000000000000"/>
      <p:regular r:id="rId12"/>
    </p:embeddedFont>
    <p:embeddedFont>
      <p:font typeface="Public Sans Bold Italics" charset="1" panose="00000000000000000000"/>
      <p:regular r:id="rId13"/>
    </p:embeddedFont>
    <p:embeddedFont>
      <p:font typeface="Public Sans Thin" charset="1" panose="00000000000000000000"/>
      <p:regular r:id="rId14"/>
    </p:embeddedFont>
    <p:embeddedFont>
      <p:font typeface="Public Sans Thin Italics" charset="1" panose="00000000000000000000"/>
      <p:regular r:id="rId15"/>
    </p:embeddedFont>
    <p:embeddedFont>
      <p:font typeface="Public Sans Medium" charset="1" panose="00000000000000000000"/>
      <p:regular r:id="rId16"/>
    </p:embeddedFont>
    <p:embeddedFont>
      <p:font typeface="Public Sans Medium Italics" charset="1" panose="00000000000000000000"/>
      <p:regular r:id="rId17"/>
    </p:embeddedFont>
    <p:embeddedFont>
      <p:font typeface="Public Sans Heavy" charset="1" panose="00000000000000000000"/>
      <p:regular r:id="rId18"/>
    </p:embeddedFont>
    <p:embeddedFont>
      <p:font typeface="Public Sans Heavy Italics" charset="1" panose="00000000000000000000"/>
      <p:regular r:id="rId19"/>
    </p:embeddedFont>
    <p:embeddedFont>
      <p:font typeface="Canva Sans" charset="1" panose="020B0503030501040103"/>
      <p:regular r:id="rId20"/>
    </p:embeddedFont>
    <p:embeddedFont>
      <p:font typeface="Canva Sans Bold" charset="1" panose="020B0803030501040103"/>
      <p:regular r:id="rId21"/>
    </p:embeddedFont>
    <p:embeddedFont>
      <p:font typeface="Canva Sans Italics" charset="1" panose="020B0503030501040103"/>
      <p:regular r:id="rId22"/>
    </p:embeddedFont>
    <p:embeddedFont>
      <p:font typeface="Canva Sans Bold Italics" charset="1" panose="020B0803030501040103"/>
      <p:regular r:id="rId23"/>
    </p:embeddedFont>
    <p:embeddedFont>
      <p:font typeface="Canva Sans Medium" charset="1" panose="020B0603030501040103"/>
      <p:regular r:id="rId24"/>
    </p:embeddedFont>
    <p:embeddedFont>
      <p:font typeface="Canva Sans Medium Italics" charset="1" panose="020B0603030501040103"/>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35" Target="slides/slide10.xml" Type="http://schemas.openxmlformats.org/officeDocument/2006/relationships/slide"/><Relationship Id="rId36" Target="slides/slide11.xml" Type="http://schemas.openxmlformats.org/officeDocument/2006/relationships/slide"/><Relationship Id="rId37" Target="slides/slide12.xml" Type="http://schemas.openxmlformats.org/officeDocument/2006/relationships/slide"/><Relationship Id="rId38" Target="slides/slide13.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 Id="rId4" Target="../media/image5.png" Type="http://schemas.openxmlformats.org/officeDocument/2006/relationships/image"/><Relationship Id="rId5" Target="../media/image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9.png" Type="http://schemas.openxmlformats.org/officeDocument/2006/relationships/image"/><Relationship Id="rId12" Target="../media/image8.png" Type="http://schemas.openxmlformats.org/officeDocument/2006/relationships/image"/><Relationship Id="rId13" Target="../media/image6.png" Type="http://schemas.openxmlformats.org/officeDocument/2006/relationships/image"/><Relationship Id="rId2" Target="../media/image16.png" Type="http://schemas.openxmlformats.org/officeDocument/2006/relationships/image"/><Relationship Id="rId3" Target="../media/image2.png" Type="http://schemas.openxmlformats.org/officeDocument/2006/relationships/image"/><Relationship Id="rId4" Target="../media/image20.png" Type="http://schemas.openxmlformats.org/officeDocument/2006/relationships/image"/><Relationship Id="rId5" Target="../media/image11.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1.png" Type="http://schemas.openxmlformats.org/officeDocument/2006/relationships/image"/><Relationship Id="rId9" Target="../media/image2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14.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C52FF">
                <a:alpha val="100000"/>
              </a:srgbClr>
            </a:gs>
            <a:gs pos="100000">
              <a:srgbClr val="5CE1E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643967" y="3667760"/>
            <a:ext cx="5997305" cy="4580442"/>
          </a:xfrm>
          <a:custGeom>
            <a:avLst/>
            <a:gdLst/>
            <a:ahLst/>
            <a:cxnLst/>
            <a:rect r="r" b="b" t="t" l="l"/>
            <a:pathLst>
              <a:path h="4580442" w="5997305">
                <a:moveTo>
                  <a:pt x="0" y="0"/>
                </a:moveTo>
                <a:lnTo>
                  <a:pt x="5997305" y="0"/>
                </a:lnTo>
                <a:lnTo>
                  <a:pt x="5997305" y="4580442"/>
                </a:lnTo>
                <a:lnTo>
                  <a:pt x="0" y="4580442"/>
                </a:lnTo>
                <a:lnTo>
                  <a:pt x="0" y="0"/>
                </a:lnTo>
                <a:close/>
              </a:path>
            </a:pathLst>
          </a:custGeom>
          <a:blipFill>
            <a:blip r:embed="rId2"/>
            <a:stretch>
              <a:fillRect l="0" t="0" r="0" b="0"/>
            </a:stretch>
          </a:blipFill>
        </p:spPr>
      </p:sp>
      <p:sp>
        <p:nvSpPr>
          <p:cNvPr name="Freeform 3" id="3"/>
          <p:cNvSpPr/>
          <p:nvPr/>
        </p:nvSpPr>
        <p:spPr>
          <a:xfrm flipH="false" flipV="false" rot="0">
            <a:off x="12853728" y="5742454"/>
            <a:ext cx="4247031" cy="2505748"/>
          </a:xfrm>
          <a:custGeom>
            <a:avLst/>
            <a:gdLst/>
            <a:ahLst/>
            <a:cxnLst/>
            <a:rect r="r" b="b" t="t" l="l"/>
            <a:pathLst>
              <a:path h="2505748" w="4247031">
                <a:moveTo>
                  <a:pt x="0" y="0"/>
                </a:moveTo>
                <a:lnTo>
                  <a:pt x="4247031" y="0"/>
                </a:lnTo>
                <a:lnTo>
                  <a:pt x="4247031" y="2505748"/>
                </a:lnTo>
                <a:lnTo>
                  <a:pt x="0" y="2505748"/>
                </a:lnTo>
                <a:lnTo>
                  <a:pt x="0" y="0"/>
                </a:lnTo>
                <a:close/>
              </a:path>
            </a:pathLst>
          </a:custGeom>
          <a:blipFill>
            <a:blip r:embed="rId3"/>
            <a:stretch>
              <a:fillRect l="0" t="0" r="0" b="0"/>
            </a:stretch>
          </a:blipFill>
        </p:spPr>
      </p:sp>
      <p:sp>
        <p:nvSpPr>
          <p:cNvPr name="Freeform 4" id="4"/>
          <p:cNvSpPr/>
          <p:nvPr/>
        </p:nvSpPr>
        <p:spPr>
          <a:xfrm flipH="false" flipV="false" rot="0">
            <a:off x="10130116" y="-991909"/>
            <a:ext cx="2723612" cy="3130589"/>
          </a:xfrm>
          <a:custGeom>
            <a:avLst/>
            <a:gdLst/>
            <a:ahLst/>
            <a:cxnLst/>
            <a:rect r="r" b="b" t="t" l="l"/>
            <a:pathLst>
              <a:path h="3130589" w="2723612">
                <a:moveTo>
                  <a:pt x="0" y="0"/>
                </a:moveTo>
                <a:lnTo>
                  <a:pt x="2723612" y="0"/>
                </a:lnTo>
                <a:lnTo>
                  <a:pt x="2723612" y="3130589"/>
                </a:lnTo>
                <a:lnTo>
                  <a:pt x="0" y="3130589"/>
                </a:lnTo>
                <a:lnTo>
                  <a:pt x="0" y="0"/>
                </a:lnTo>
                <a:close/>
              </a:path>
            </a:pathLst>
          </a:custGeom>
          <a:blipFill>
            <a:blip r:embed="rId4"/>
            <a:stretch>
              <a:fillRect l="0" t="0" r="0" b="0"/>
            </a:stretch>
          </a:blipFill>
        </p:spPr>
      </p:sp>
      <p:sp>
        <p:nvSpPr>
          <p:cNvPr name="Freeform 5" id="5"/>
          <p:cNvSpPr/>
          <p:nvPr/>
        </p:nvSpPr>
        <p:spPr>
          <a:xfrm flipH="false" flipV="false" rot="0">
            <a:off x="2652664" y="8769948"/>
            <a:ext cx="7477452" cy="3654605"/>
          </a:xfrm>
          <a:custGeom>
            <a:avLst/>
            <a:gdLst/>
            <a:ahLst/>
            <a:cxnLst/>
            <a:rect r="r" b="b" t="t" l="l"/>
            <a:pathLst>
              <a:path h="3654605" w="7477452">
                <a:moveTo>
                  <a:pt x="0" y="0"/>
                </a:moveTo>
                <a:lnTo>
                  <a:pt x="7477452" y="0"/>
                </a:lnTo>
                <a:lnTo>
                  <a:pt x="7477452" y="3654605"/>
                </a:lnTo>
                <a:lnTo>
                  <a:pt x="0" y="3654605"/>
                </a:lnTo>
                <a:lnTo>
                  <a:pt x="0" y="0"/>
                </a:lnTo>
                <a:close/>
              </a:path>
            </a:pathLst>
          </a:custGeom>
          <a:blipFill>
            <a:blip r:embed="rId5"/>
            <a:stretch>
              <a:fillRect l="0" t="0" r="0" b="0"/>
            </a:stretch>
          </a:blipFill>
        </p:spPr>
      </p:sp>
      <p:sp>
        <p:nvSpPr>
          <p:cNvPr name="Freeform 6" id="6"/>
          <p:cNvSpPr/>
          <p:nvPr/>
        </p:nvSpPr>
        <p:spPr>
          <a:xfrm flipH="false" flipV="false" rot="0">
            <a:off x="13968357" y="2789189"/>
            <a:ext cx="558679" cy="557981"/>
          </a:xfrm>
          <a:custGeom>
            <a:avLst/>
            <a:gdLst/>
            <a:ahLst/>
            <a:cxnLst/>
            <a:rect r="r" b="b" t="t" l="l"/>
            <a:pathLst>
              <a:path h="557981" w="558679">
                <a:moveTo>
                  <a:pt x="0" y="0"/>
                </a:moveTo>
                <a:lnTo>
                  <a:pt x="558678" y="0"/>
                </a:lnTo>
                <a:lnTo>
                  <a:pt x="558678" y="557980"/>
                </a:lnTo>
                <a:lnTo>
                  <a:pt x="0" y="557980"/>
                </a:lnTo>
                <a:lnTo>
                  <a:pt x="0" y="0"/>
                </a:lnTo>
                <a:close/>
              </a:path>
            </a:pathLst>
          </a:custGeom>
          <a:blipFill>
            <a:blip r:embed="rId6"/>
            <a:stretch>
              <a:fillRect l="0" t="0" r="0" b="0"/>
            </a:stretch>
          </a:blipFill>
        </p:spPr>
      </p:sp>
      <p:sp>
        <p:nvSpPr>
          <p:cNvPr name="TextBox 7" id="7"/>
          <p:cNvSpPr txBox="true"/>
          <p:nvPr/>
        </p:nvSpPr>
        <p:spPr>
          <a:xfrm rot="0">
            <a:off x="235598" y="2762662"/>
            <a:ext cx="16230600" cy="3195319"/>
          </a:xfrm>
          <a:prstGeom prst="rect">
            <a:avLst/>
          </a:prstGeom>
        </p:spPr>
        <p:txBody>
          <a:bodyPr anchor="t" rtlCol="false" tIns="0" lIns="0" bIns="0" rIns="0">
            <a:spAutoFit/>
          </a:bodyPr>
          <a:lstStyle/>
          <a:p>
            <a:pPr algn="ctr">
              <a:lnSpc>
                <a:spcPts val="12880"/>
              </a:lnSpc>
              <a:spcBef>
                <a:spcPct val="0"/>
              </a:spcBef>
            </a:pPr>
            <a:r>
              <a:rPr lang="en-US" sz="9200">
                <a:solidFill>
                  <a:srgbClr val="FEFFFD"/>
                </a:solidFill>
                <a:latin typeface="Canva Sans Bold"/>
              </a:rPr>
              <a:t> Mind Mentor: Empowering Mental Well-being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CDFFD8">
                <a:alpha val="100000"/>
              </a:srgbClr>
            </a:gs>
            <a:gs pos="100000">
              <a:srgbClr val="94B9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8811560" y="0"/>
            <a:ext cx="9476440" cy="10154718"/>
            <a:chOff x="0" y="0"/>
            <a:chExt cx="12635253" cy="13539623"/>
          </a:xfrm>
        </p:grpSpPr>
        <p:sp>
          <p:nvSpPr>
            <p:cNvPr name="Freeform 3" id="3"/>
            <p:cNvSpPr/>
            <p:nvPr/>
          </p:nvSpPr>
          <p:spPr>
            <a:xfrm flipH="false" flipV="false" rot="0">
              <a:off x="0" y="4924611"/>
              <a:ext cx="8722343" cy="8615013"/>
            </a:xfrm>
            <a:custGeom>
              <a:avLst/>
              <a:gdLst/>
              <a:ahLst/>
              <a:cxnLst/>
              <a:rect r="r" b="b" t="t" l="l"/>
              <a:pathLst>
                <a:path h="8615013" w="8722343">
                  <a:moveTo>
                    <a:pt x="0" y="0"/>
                  </a:moveTo>
                  <a:lnTo>
                    <a:pt x="8722343" y="0"/>
                  </a:lnTo>
                  <a:lnTo>
                    <a:pt x="8722343" y="8615012"/>
                  </a:lnTo>
                  <a:lnTo>
                    <a:pt x="0" y="8615012"/>
                  </a:lnTo>
                  <a:lnTo>
                    <a:pt x="0" y="0"/>
                  </a:lnTo>
                  <a:close/>
                </a:path>
              </a:pathLst>
            </a:custGeom>
            <a:blipFill>
              <a:blip r:embed="rId2"/>
              <a:stretch>
                <a:fillRect l="0" t="-1656" r="0" b="-1656"/>
              </a:stretch>
            </a:blipFill>
          </p:spPr>
        </p:sp>
        <p:sp>
          <p:nvSpPr>
            <p:cNvPr name="Freeform 4" id="4"/>
            <p:cNvSpPr/>
            <p:nvPr/>
          </p:nvSpPr>
          <p:spPr>
            <a:xfrm flipH="false" flipV="false" rot="0">
              <a:off x="7874063" y="620584"/>
              <a:ext cx="4761191" cy="4614319"/>
            </a:xfrm>
            <a:custGeom>
              <a:avLst/>
              <a:gdLst/>
              <a:ahLst/>
              <a:cxnLst/>
              <a:rect r="r" b="b" t="t" l="l"/>
              <a:pathLst>
                <a:path h="4614319" w="4761191">
                  <a:moveTo>
                    <a:pt x="0" y="0"/>
                  </a:moveTo>
                  <a:lnTo>
                    <a:pt x="4761190" y="0"/>
                  </a:lnTo>
                  <a:lnTo>
                    <a:pt x="4761190" y="4614319"/>
                  </a:lnTo>
                  <a:lnTo>
                    <a:pt x="0" y="4614319"/>
                  </a:lnTo>
                  <a:lnTo>
                    <a:pt x="0" y="0"/>
                  </a:lnTo>
                  <a:close/>
                </a:path>
              </a:pathLst>
            </a:custGeom>
            <a:blipFill>
              <a:blip r:embed="rId3"/>
              <a:stretch>
                <a:fillRect l="0" t="-1656" r="0" b="-1656"/>
              </a:stretch>
            </a:blipFill>
          </p:spPr>
        </p:sp>
        <p:sp>
          <p:nvSpPr>
            <p:cNvPr name="Freeform 5" id="5"/>
            <p:cNvSpPr/>
            <p:nvPr/>
          </p:nvSpPr>
          <p:spPr>
            <a:xfrm flipH="false" flipV="false" rot="0">
              <a:off x="3074282" y="0"/>
              <a:ext cx="641941" cy="620584"/>
            </a:xfrm>
            <a:custGeom>
              <a:avLst/>
              <a:gdLst/>
              <a:ahLst/>
              <a:cxnLst/>
              <a:rect r="r" b="b" t="t" l="l"/>
              <a:pathLst>
                <a:path h="620584" w="641941">
                  <a:moveTo>
                    <a:pt x="0" y="0"/>
                  </a:moveTo>
                  <a:lnTo>
                    <a:pt x="641941" y="0"/>
                  </a:lnTo>
                  <a:lnTo>
                    <a:pt x="641941" y="620584"/>
                  </a:lnTo>
                  <a:lnTo>
                    <a:pt x="0" y="620584"/>
                  </a:lnTo>
                  <a:lnTo>
                    <a:pt x="0" y="0"/>
                  </a:lnTo>
                  <a:close/>
                </a:path>
              </a:pathLst>
            </a:custGeom>
            <a:blipFill>
              <a:blip r:embed="rId4"/>
              <a:stretch>
                <a:fillRect l="0" t="-1656" r="0" b="-1656"/>
              </a:stretch>
            </a:blipFill>
          </p:spPr>
        </p:sp>
        <p:sp>
          <p:nvSpPr>
            <p:cNvPr name="Freeform 6" id="6"/>
            <p:cNvSpPr/>
            <p:nvPr/>
          </p:nvSpPr>
          <p:spPr>
            <a:xfrm flipH="false" flipV="false" rot="6282953">
              <a:off x="2468538" y="4012277"/>
              <a:ext cx="5317465" cy="3287472"/>
            </a:xfrm>
            <a:custGeom>
              <a:avLst/>
              <a:gdLst/>
              <a:ahLst/>
              <a:cxnLst/>
              <a:rect r="r" b="b" t="t" l="l"/>
              <a:pathLst>
                <a:path h="3287472" w="5317465">
                  <a:moveTo>
                    <a:pt x="0" y="0"/>
                  </a:moveTo>
                  <a:lnTo>
                    <a:pt x="5317465" y="0"/>
                  </a:lnTo>
                  <a:lnTo>
                    <a:pt x="5317465" y="3287472"/>
                  </a:lnTo>
                  <a:lnTo>
                    <a:pt x="0" y="3287472"/>
                  </a:lnTo>
                  <a:lnTo>
                    <a:pt x="0" y="0"/>
                  </a:lnTo>
                  <a:close/>
                </a:path>
              </a:pathLst>
            </a:custGeom>
            <a:blipFill>
              <a:blip r:embed="rId5"/>
              <a:stretch>
                <a:fillRect l="-2393" t="0" r="-2393" b="0"/>
              </a:stretch>
            </a:blipFill>
          </p:spPr>
        </p:sp>
      </p:grpSp>
      <p:grpSp>
        <p:nvGrpSpPr>
          <p:cNvPr name="Group 7" id="7"/>
          <p:cNvGrpSpPr/>
          <p:nvPr/>
        </p:nvGrpSpPr>
        <p:grpSpPr>
          <a:xfrm rot="0">
            <a:off x="1028700" y="1463952"/>
            <a:ext cx="6845491" cy="6543773"/>
            <a:chOff x="0" y="0"/>
            <a:chExt cx="9127322" cy="8725031"/>
          </a:xfrm>
        </p:grpSpPr>
        <p:sp>
          <p:nvSpPr>
            <p:cNvPr name="TextBox 8" id="8"/>
            <p:cNvSpPr txBox="true"/>
            <p:nvPr/>
          </p:nvSpPr>
          <p:spPr>
            <a:xfrm rot="0">
              <a:off x="0" y="-9525"/>
              <a:ext cx="9127322" cy="2980125"/>
            </a:xfrm>
            <a:prstGeom prst="rect">
              <a:avLst/>
            </a:prstGeom>
          </p:spPr>
          <p:txBody>
            <a:bodyPr anchor="t" rtlCol="false" tIns="0" lIns="0" bIns="0" rIns="0">
              <a:spAutoFit/>
            </a:bodyPr>
            <a:lstStyle/>
            <a:p>
              <a:pPr>
                <a:lnSpc>
                  <a:spcPts val="8850"/>
                </a:lnSpc>
              </a:pPr>
              <a:r>
                <a:rPr lang="en-US" sz="7375">
                  <a:solidFill>
                    <a:srgbClr val="B171E7"/>
                  </a:solidFill>
                  <a:latin typeface="Public Sans Bold"/>
                </a:rPr>
                <a:t>What We Have Learned?</a:t>
              </a:r>
            </a:p>
          </p:txBody>
        </p:sp>
        <p:sp>
          <p:nvSpPr>
            <p:cNvPr name="TextBox 9" id="9"/>
            <p:cNvSpPr txBox="true"/>
            <p:nvPr/>
          </p:nvSpPr>
          <p:spPr>
            <a:xfrm rot="0">
              <a:off x="0" y="3622321"/>
              <a:ext cx="9127322" cy="5102710"/>
            </a:xfrm>
            <a:prstGeom prst="rect">
              <a:avLst/>
            </a:prstGeom>
          </p:spPr>
          <p:txBody>
            <a:bodyPr anchor="t" rtlCol="false" tIns="0" lIns="0" bIns="0" rIns="0">
              <a:spAutoFit/>
            </a:bodyPr>
            <a:lstStyle/>
            <a:p>
              <a:pPr>
                <a:lnSpc>
                  <a:spcPts val="3835"/>
                </a:lnSpc>
              </a:pPr>
              <a:r>
                <a:rPr lang="en-US" sz="2739">
                  <a:solidFill>
                    <a:srgbClr val="101122"/>
                  </a:solidFill>
                  <a:latin typeface="Public Sans"/>
                </a:rPr>
                <a:t>The development of Mind Mentor provided valuable insights into AI integration for mental health support, user-centric design principles, collaboration with healthcare professionals, and the importance of continuous improvement based on user feedback.</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22A9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861350" y="-139650"/>
            <a:ext cx="4328744" cy="16524556"/>
          </a:xfrm>
          <a:custGeom>
            <a:avLst/>
            <a:gdLst/>
            <a:ahLst/>
            <a:cxnLst/>
            <a:rect r="r" b="b" t="t" l="l"/>
            <a:pathLst>
              <a:path h="16524556" w="4328744">
                <a:moveTo>
                  <a:pt x="0" y="0"/>
                </a:moveTo>
                <a:lnTo>
                  <a:pt x="4328744" y="0"/>
                </a:lnTo>
                <a:lnTo>
                  <a:pt x="4328744" y="16524556"/>
                </a:lnTo>
                <a:lnTo>
                  <a:pt x="0" y="16524556"/>
                </a:lnTo>
                <a:lnTo>
                  <a:pt x="0" y="0"/>
                </a:lnTo>
                <a:close/>
              </a:path>
            </a:pathLst>
          </a:custGeom>
          <a:blipFill>
            <a:blip r:embed="rId2"/>
            <a:stretch>
              <a:fillRect l="0" t="0" r="-269696" b="-3163"/>
            </a:stretch>
          </a:blipFill>
        </p:spPr>
      </p:sp>
      <p:sp>
        <p:nvSpPr>
          <p:cNvPr name="TextBox 3" id="3"/>
          <p:cNvSpPr txBox="true"/>
          <p:nvPr/>
        </p:nvSpPr>
        <p:spPr>
          <a:xfrm rot="0">
            <a:off x="1028700" y="1886903"/>
            <a:ext cx="15398979" cy="4119245"/>
          </a:xfrm>
          <a:prstGeom prst="rect">
            <a:avLst/>
          </a:prstGeom>
        </p:spPr>
        <p:txBody>
          <a:bodyPr anchor="t" rtlCol="false" tIns="0" lIns="0" bIns="0" rIns="0">
            <a:spAutoFit/>
          </a:bodyPr>
          <a:lstStyle/>
          <a:p>
            <a:pPr>
              <a:lnSpc>
                <a:spcPts val="6580"/>
              </a:lnSpc>
            </a:pPr>
            <a:r>
              <a:rPr lang="en-US" sz="4700">
                <a:solidFill>
                  <a:srgbClr val="101122"/>
                </a:solidFill>
                <a:latin typeface="Public Sans Bold"/>
              </a:rPr>
              <a:t>Wrapping Up</a:t>
            </a:r>
            <a:r>
              <a:rPr lang="en-US" sz="4700">
                <a:solidFill>
                  <a:srgbClr val="101122"/>
                </a:solidFill>
                <a:latin typeface="Public Sans"/>
              </a:rPr>
              <a:t>: Mind Mentor is more than just an app; it's a testament to our commitment to mental health advocacy and technology-driven innovation. Together, we can create a world where mental well-being is prioritized and supported for all.</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CDFFD8">
                <a:alpha val="100000"/>
              </a:srgbClr>
            </a:gs>
            <a:gs pos="100000">
              <a:srgbClr val="94B9F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680017" y="5326333"/>
            <a:ext cx="627080" cy="720782"/>
          </a:xfrm>
          <a:custGeom>
            <a:avLst/>
            <a:gdLst/>
            <a:ahLst/>
            <a:cxnLst/>
            <a:rect r="r" b="b" t="t" l="l"/>
            <a:pathLst>
              <a:path h="720782" w="627080">
                <a:moveTo>
                  <a:pt x="0" y="0"/>
                </a:moveTo>
                <a:lnTo>
                  <a:pt x="627081" y="0"/>
                </a:lnTo>
                <a:lnTo>
                  <a:pt x="627081" y="720782"/>
                </a:lnTo>
                <a:lnTo>
                  <a:pt x="0" y="720782"/>
                </a:lnTo>
                <a:lnTo>
                  <a:pt x="0" y="0"/>
                </a:lnTo>
                <a:close/>
              </a:path>
            </a:pathLst>
          </a:custGeom>
          <a:blipFill>
            <a:blip r:embed="rId2"/>
            <a:stretch>
              <a:fillRect l="0" t="0" r="0" b="0"/>
            </a:stretch>
          </a:blipFill>
        </p:spPr>
      </p:sp>
      <p:sp>
        <p:nvSpPr>
          <p:cNvPr name="Freeform 3" id="3"/>
          <p:cNvSpPr/>
          <p:nvPr/>
        </p:nvSpPr>
        <p:spPr>
          <a:xfrm flipH="false" flipV="false" rot="0">
            <a:off x="5577079" y="5326333"/>
            <a:ext cx="1092153" cy="806828"/>
          </a:xfrm>
          <a:custGeom>
            <a:avLst/>
            <a:gdLst/>
            <a:ahLst/>
            <a:cxnLst/>
            <a:rect r="r" b="b" t="t" l="l"/>
            <a:pathLst>
              <a:path h="806828" w="1092153">
                <a:moveTo>
                  <a:pt x="0" y="0"/>
                </a:moveTo>
                <a:lnTo>
                  <a:pt x="1092153" y="0"/>
                </a:lnTo>
                <a:lnTo>
                  <a:pt x="1092153" y="806828"/>
                </a:lnTo>
                <a:lnTo>
                  <a:pt x="0" y="806828"/>
                </a:lnTo>
                <a:lnTo>
                  <a:pt x="0" y="0"/>
                </a:lnTo>
                <a:close/>
              </a:path>
            </a:pathLst>
          </a:custGeom>
          <a:blipFill>
            <a:blip r:embed="rId3"/>
            <a:stretch>
              <a:fillRect l="0" t="0" r="0" b="0"/>
            </a:stretch>
          </a:blipFill>
        </p:spPr>
      </p:sp>
      <p:sp>
        <p:nvSpPr>
          <p:cNvPr name="Freeform 4" id="4"/>
          <p:cNvSpPr/>
          <p:nvPr/>
        </p:nvSpPr>
        <p:spPr>
          <a:xfrm flipH="false" flipV="false" rot="0">
            <a:off x="9945832" y="5211095"/>
            <a:ext cx="865858" cy="879044"/>
          </a:xfrm>
          <a:custGeom>
            <a:avLst/>
            <a:gdLst/>
            <a:ahLst/>
            <a:cxnLst/>
            <a:rect r="r" b="b" t="t" l="l"/>
            <a:pathLst>
              <a:path h="879044" w="865858">
                <a:moveTo>
                  <a:pt x="0" y="0"/>
                </a:moveTo>
                <a:lnTo>
                  <a:pt x="865858" y="0"/>
                </a:lnTo>
                <a:lnTo>
                  <a:pt x="865858" y="879043"/>
                </a:lnTo>
                <a:lnTo>
                  <a:pt x="0" y="879043"/>
                </a:lnTo>
                <a:lnTo>
                  <a:pt x="0" y="0"/>
                </a:lnTo>
                <a:close/>
              </a:path>
            </a:pathLst>
          </a:custGeom>
          <a:blipFill>
            <a:blip r:embed="rId4"/>
            <a:stretch>
              <a:fillRect l="0" t="0" r="0" b="0"/>
            </a:stretch>
          </a:blipFill>
        </p:spPr>
      </p:sp>
      <p:sp>
        <p:nvSpPr>
          <p:cNvPr name="Freeform 5" id="5"/>
          <p:cNvSpPr/>
          <p:nvPr/>
        </p:nvSpPr>
        <p:spPr>
          <a:xfrm flipH="false" flipV="false" rot="0">
            <a:off x="14088867" y="5319030"/>
            <a:ext cx="801926" cy="821435"/>
          </a:xfrm>
          <a:custGeom>
            <a:avLst/>
            <a:gdLst/>
            <a:ahLst/>
            <a:cxnLst/>
            <a:rect r="r" b="b" t="t" l="l"/>
            <a:pathLst>
              <a:path h="821435" w="801926">
                <a:moveTo>
                  <a:pt x="0" y="0"/>
                </a:moveTo>
                <a:lnTo>
                  <a:pt x="801926" y="0"/>
                </a:lnTo>
                <a:lnTo>
                  <a:pt x="801926" y="821435"/>
                </a:lnTo>
                <a:lnTo>
                  <a:pt x="0" y="821435"/>
                </a:lnTo>
                <a:lnTo>
                  <a:pt x="0" y="0"/>
                </a:lnTo>
                <a:close/>
              </a:path>
            </a:pathLst>
          </a:custGeom>
          <a:blipFill>
            <a:blip r:embed="rId5"/>
            <a:stretch>
              <a:fillRect l="0" t="0" r="0" b="0"/>
            </a:stretch>
          </a:blipFill>
        </p:spPr>
      </p:sp>
      <p:sp>
        <p:nvSpPr>
          <p:cNvPr name="TextBox 6" id="6"/>
          <p:cNvSpPr txBox="true"/>
          <p:nvPr/>
        </p:nvSpPr>
        <p:spPr>
          <a:xfrm rot="0">
            <a:off x="13506057" y="6653432"/>
            <a:ext cx="2769470" cy="1172845"/>
          </a:xfrm>
          <a:prstGeom prst="rect">
            <a:avLst/>
          </a:prstGeom>
        </p:spPr>
        <p:txBody>
          <a:bodyPr anchor="t" rtlCol="false" tIns="0" lIns="0" bIns="0" rIns="0">
            <a:spAutoFit/>
          </a:bodyPr>
          <a:lstStyle/>
          <a:p>
            <a:pPr>
              <a:lnSpc>
                <a:spcPts val="3079"/>
              </a:lnSpc>
            </a:pPr>
            <a:r>
              <a:rPr lang="en-US" sz="2200">
                <a:solidFill>
                  <a:srgbClr val="101122"/>
                </a:solidFill>
                <a:latin typeface="Public Sans"/>
              </a:rPr>
              <a:t>user-centric design to better serve the needs of our users</a:t>
            </a:r>
          </a:p>
        </p:txBody>
      </p:sp>
      <p:sp>
        <p:nvSpPr>
          <p:cNvPr name="TextBox 7" id="7"/>
          <p:cNvSpPr txBox="true"/>
          <p:nvPr/>
        </p:nvSpPr>
        <p:spPr>
          <a:xfrm rot="0">
            <a:off x="922363" y="6653432"/>
            <a:ext cx="2769470" cy="1172845"/>
          </a:xfrm>
          <a:prstGeom prst="rect">
            <a:avLst/>
          </a:prstGeom>
        </p:spPr>
        <p:txBody>
          <a:bodyPr anchor="t" rtlCol="false" tIns="0" lIns="0" bIns="0" rIns="0">
            <a:spAutoFit/>
          </a:bodyPr>
          <a:lstStyle/>
          <a:p>
            <a:pPr>
              <a:lnSpc>
                <a:spcPts val="3079"/>
              </a:lnSpc>
            </a:pPr>
            <a:r>
              <a:rPr lang="en-US" sz="2200">
                <a:solidFill>
                  <a:srgbClr val="101122"/>
                </a:solidFill>
                <a:latin typeface="Public Sans"/>
              </a:rPr>
              <a:t>Mind Mentor aims to expand its reach globally</a:t>
            </a:r>
          </a:p>
        </p:txBody>
      </p:sp>
      <p:sp>
        <p:nvSpPr>
          <p:cNvPr name="TextBox 8" id="8"/>
          <p:cNvSpPr txBox="true"/>
          <p:nvPr/>
        </p:nvSpPr>
        <p:spPr>
          <a:xfrm rot="0">
            <a:off x="9441906" y="6653432"/>
            <a:ext cx="2769470" cy="1172845"/>
          </a:xfrm>
          <a:prstGeom prst="rect">
            <a:avLst/>
          </a:prstGeom>
        </p:spPr>
        <p:txBody>
          <a:bodyPr anchor="t" rtlCol="false" tIns="0" lIns="0" bIns="0" rIns="0">
            <a:spAutoFit/>
          </a:bodyPr>
          <a:lstStyle/>
          <a:p>
            <a:pPr>
              <a:lnSpc>
                <a:spcPts val="3079"/>
              </a:lnSpc>
            </a:pPr>
            <a:r>
              <a:rPr lang="en-US" sz="2200">
                <a:solidFill>
                  <a:srgbClr val="101122"/>
                </a:solidFill>
                <a:latin typeface="Public Sans"/>
              </a:rPr>
              <a:t>continue evolving with advancements in AI </a:t>
            </a:r>
          </a:p>
        </p:txBody>
      </p:sp>
      <p:sp>
        <p:nvSpPr>
          <p:cNvPr name="TextBox 9" id="9"/>
          <p:cNvSpPr txBox="true"/>
          <p:nvPr/>
        </p:nvSpPr>
        <p:spPr>
          <a:xfrm rot="0">
            <a:off x="4771156" y="6653432"/>
            <a:ext cx="3277886" cy="1639912"/>
          </a:xfrm>
          <a:prstGeom prst="rect">
            <a:avLst/>
          </a:prstGeom>
        </p:spPr>
        <p:txBody>
          <a:bodyPr anchor="t" rtlCol="false" tIns="0" lIns="0" bIns="0" rIns="0">
            <a:spAutoFit/>
          </a:bodyPr>
          <a:lstStyle/>
          <a:p>
            <a:pPr>
              <a:lnSpc>
                <a:spcPts val="3236"/>
              </a:lnSpc>
            </a:pPr>
            <a:r>
              <a:rPr lang="en-US" sz="2311">
                <a:solidFill>
                  <a:srgbClr val="101122"/>
                </a:solidFill>
                <a:latin typeface="Public Sans"/>
              </a:rPr>
              <a:t>Forge strategic partnerships with mental health organizations</a:t>
            </a:r>
          </a:p>
        </p:txBody>
      </p:sp>
      <p:sp>
        <p:nvSpPr>
          <p:cNvPr name="TextBox 10" id="10"/>
          <p:cNvSpPr txBox="true"/>
          <p:nvPr/>
        </p:nvSpPr>
        <p:spPr>
          <a:xfrm rot="0">
            <a:off x="2103924" y="2681288"/>
            <a:ext cx="12786868" cy="1076325"/>
          </a:xfrm>
          <a:prstGeom prst="rect">
            <a:avLst/>
          </a:prstGeom>
        </p:spPr>
        <p:txBody>
          <a:bodyPr anchor="t" rtlCol="false" tIns="0" lIns="0" bIns="0" rIns="0">
            <a:spAutoFit/>
          </a:bodyPr>
          <a:lstStyle/>
          <a:p>
            <a:pPr>
              <a:lnSpc>
                <a:spcPts val="8400"/>
              </a:lnSpc>
            </a:pPr>
            <a:r>
              <a:rPr lang="en-US" sz="7000">
                <a:solidFill>
                  <a:srgbClr val="B171E7"/>
                </a:solidFill>
                <a:latin typeface="Public Sans Bold"/>
              </a:rPr>
              <a:t>Future Scope of Mind Mentor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8945" y="2516048"/>
            <a:ext cx="9563118" cy="5503688"/>
            <a:chOff x="0" y="0"/>
            <a:chExt cx="12750824" cy="7338251"/>
          </a:xfrm>
        </p:grpSpPr>
        <p:sp>
          <p:nvSpPr>
            <p:cNvPr name="TextBox 3" id="3"/>
            <p:cNvSpPr txBox="true"/>
            <p:nvPr/>
          </p:nvSpPr>
          <p:spPr>
            <a:xfrm rot="0">
              <a:off x="0" y="-9525"/>
              <a:ext cx="12750824" cy="2939323"/>
            </a:xfrm>
            <a:prstGeom prst="rect">
              <a:avLst/>
            </a:prstGeom>
          </p:spPr>
          <p:txBody>
            <a:bodyPr anchor="t" rtlCol="false" tIns="0" lIns="0" bIns="0" rIns="0">
              <a:spAutoFit/>
            </a:bodyPr>
            <a:lstStyle/>
            <a:p>
              <a:pPr>
                <a:lnSpc>
                  <a:spcPts val="8728"/>
                </a:lnSpc>
              </a:pPr>
              <a:r>
                <a:rPr lang="en-US" sz="7274">
                  <a:solidFill>
                    <a:srgbClr val="B171E7"/>
                  </a:solidFill>
                  <a:latin typeface="Public Sans Bold"/>
                </a:rPr>
                <a:t>Thank you for your attention!</a:t>
              </a:r>
            </a:p>
          </p:txBody>
        </p:sp>
        <p:sp>
          <p:nvSpPr>
            <p:cNvPr name="TextBox 4" id="4"/>
            <p:cNvSpPr txBox="true"/>
            <p:nvPr/>
          </p:nvSpPr>
          <p:spPr>
            <a:xfrm rot="0">
              <a:off x="0" y="3571783"/>
              <a:ext cx="12750824" cy="3766468"/>
            </a:xfrm>
            <a:prstGeom prst="rect">
              <a:avLst/>
            </a:prstGeom>
          </p:spPr>
          <p:txBody>
            <a:bodyPr anchor="t" rtlCol="false" tIns="0" lIns="0" bIns="0" rIns="0">
              <a:spAutoFit/>
            </a:bodyPr>
            <a:lstStyle/>
            <a:p>
              <a:pPr>
                <a:lnSpc>
                  <a:spcPts val="3782"/>
                </a:lnSpc>
              </a:pPr>
            </a:p>
            <a:p>
              <a:pPr marL="583321" indent="-291660" lvl="1">
                <a:lnSpc>
                  <a:spcPts val="3782"/>
                </a:lnSpc>
                <a:buFont typeface="Arial"/>
                <a:buChar char="•"/>
              </a:pPr>
              <a:r>
                <a:rPr lang="en-US" sz="2701">
                  <a:solidFill>
                    <a:srgbClr val="101122"/>
                  </a:solidFill>
                  <a:latin typeface="Public Sans"/>
                </a:rPr>
                <a:t>For more information or inquiries, please contact [laiba.idrees2003@gmail.com].</a:t>
              </a:r>
            </a:p>
            <a:p>
              <a:pPr marL="583321" indent="-291660" lvl="1">
                <a:lnSpc>
                  <a:spcPts val="3782"/>
                </a:lnSpc>
                <a:buFont typeface="Arial"/>
                <a:buChar char="•"/>
              </a:pPr>
              <a:r>
                <a:rPr lang="en-US" sz="2701">
                  <a:solidFill>
                    <a:srgbClr val="101122"/>
                  </a:solidFill>
                  <a:latin typeface="Public Sans"/>
                </a:rPr>
                <a:t>github:[https://github.com/missLaiba22/Gemini_Mind_Mentor]</a:t>
              </a:r>
            </a:p>
            <a:p>
              <a:pPr>
                <a:lnSpc>
                  <a:spcPts val="3782"/>
                </a:lnSpc>
              </a:pPr>
              <a:r>
                <a:rPr lang="en-US" sz="2701">
                  <a:solidFill>
                    <a:srgbClr val="101122"/>
                  </a:solidFill>
                  <a:latin typeface="Public Sans"/>
                </a:rPr>
                <a:t>.</a:t>
              </a:r>
            </a:p>
          </p:txBody>
        </p:sp>
      </p:grpSp>
      <p:sp>
        <p:nvSpPr>
          <p:cNvPr name="Freeform 5" id="5"/>
          <p:cNvSpPr/>
          <p:nvPr/>
        </p:nvSpPr>
        <p:spPr>
          <a:xfrm flipH="false" flipV="false" rot="0">
            <a:off x="10379634" y="3509943"/>
            <a:ext cx="1461965" cy="1463795"/>
          </a:xfrm>
          <a:custGeom>
            <a:avLst/>
            <a:gdLst/>
            <a:ahLst/>
            <a:cxnLst/>
            <a:rect r="r" b="b" t="t" l="l"/>
            <a:pathLst>
              <a:path h="1463795" w="1461965">
                <a:moveTo>
                  <a:pt x="0" y="0"/>
                </a:moveTo>
                <a:lnTo>
                  <a:pt x="1461965" y="0"/>
                </a:lnTo>
                <a:lnTo>
                  <a:pt x="1461965" y="1463795"/>
                </a:lnTo>
                <a:lnTo>
                  <a:pt x="0" y="1463795"/>
                </a:lnTo>
                <a:lnTo>
                  <a:pt x="0" y="0"/>
                </a:lnTo>
                <a:close/>
              </a:path>
            </a:pathLst>
          </a:custGeom>
          <a:blipFill>
            <a:blip r:embed="rId2"/>
            <a:stretch>
              <a:fillRect l="0" t="0" r="0" b="0"/>
            </a:stretch>
          </a:blipFill>
        </p:spPr>
      </p:sp>
      <p:sp>
        <p:nvSpPr>
          <p:cNvPr name="Freeform 6" id="6"/>
          <p:cNvSpPr/>
          <p:nvPr/>
        </p:nvSpPr>
        <p:spPr>
          <a:xfrm flipH="false" flipV="false" rot="0">
            <a:off x="10410213" y="5770578"/>
            <a:ext cx="1572290" cy="927651"/>
          </a:xfrm>
          <a:custGeom>
            <a:avLst/>
            <a:gdLst/>
            <a:ahLst/>
            <a:cxnLst/>
            <a:rect r="r" b="b" t="t" l="l"/>
            <a:pathLst>
              <a:path h="927651" w="1572290">
                <a:moveTo>
                  <a:pt x="0" y="0"/>
                </a:moveTo>
                <a:lnTo>
                  <a:pt x="1572290" y="0"/>
                </a:lnTo>
                <a:lnTo>
                  <a:pt x="1572290" y="927652"/>
                </a:lnTo>
                <a:lnTo>
                  <a:pt x="0" y="927652"/>
                </a:lnTo>
                <a:lnTo>
                  <a:pt x="0" y="0"/>
                </a:lnTo>
                <a:close/>
              </a:path>
            </a:pathLst>
          </a:custGeom>
          <a:blipFill>
            <a:blip r:embed="rId3"/>
            <a:stretch>
              <a:fillRect l="0" t="0" r="0" b="0"/>
            </a:stretch>
          </a:blipFill>
        </p:spPr>
      </p:sp>
      <p:sp>
        <p:nvSpPr>
          <p:cNvPr name="Freeform 7" id="7"/>
          <p:cNvSpPr/>
          <p:nvPr/>
        </p:nvSpPr>
        <p:spPr>
          <a:xfrm flipH="false" flipV="false" rot="0">
            <a:off x="12541721" y="1303710"/>
            <a:ext cx="2201678" cy="1450355"/>
          </a:xfrm>
          <a:custGeom>
            <a:avLst/>
            <a:gdLst/>
            <a:ahLst/>
            <a:cxnLst/>
            <a:rect r="r" b="b" t="t" l="l"/>
            <a:pathLst>
              <a:path h="1450355" w="2201678">
                <a:moveTo>
                  <a:pt x="0" y="0"/>
                </a:moveTo>
                <a:lnTo>
                  <a:pt x="2201677" y="0"/>
                </a:lnTo>
                <a:lnTo>
                  <a:pt x="2201677" y="1450356"/>
                </a:lnTo>
                <a:lnTo>
                  <a:pt x="0" y="1450356"/>
                </a:lnTo>
                <a:lnTo>
                  <a:pt x="0" y="0"/>
                </a:lnTo>
                <a:close/>
              </a:path>
            </a:pathLst>
          </a:custGeom>
          <a:blipFill>
            <a:blip r:embed="rId4"/>
            <a:stretch>
              <a:fillRect l="0" t="0" r="0" b="0"/>
            </a:stretch>
          </a:blipFill>
        </p:spPr>
      </p:sp>
      <p:sp>
        <p:nvSpPr>
          <p:cNvPr name="Freeform 8" id="8"/>
          <p:cNvSpPr/>
          <p:nvPr/>
        </p:nvSpPr>
        <p:spPr>
          <a:xfrm flipH="false" flipV="false" rot="0">
            <a:off x="12919030" y="5515196"/>
            <a:ext cx="1453090" cy="1445824"/>
          </a:xfrm>
          <a:custGeom>
            <a:avLst/>
            <a:gdLst/>
            <a:ahLst/>
            <a:cxnLst/>
            <a:rect r="r" b="b" t="t" l="l"/>
            <a:pathLst>
              <a:path h="1445824" w="1453090">
                <a:moveTo>
                  <a:pt x="0" y="0"/>
                </a:moveTo>
                <a:lnTo>
                  <a:pt x="1453090" y="0"/>
                </a:lnTo>
                <a:lnTo>
                  <a:pt x="1453090" y="1445824"/>
                </a:lnTo>
                <a:lnTo>
                  <a:pt x="0" y="1445824"/>
                </a:lnTo>
                <a:lnTo>
                  <a:pt x="0" y="0"/>
                </a:lnTo>
                <a:close/>
              </a:path>
            </a:pathLst>
          </a:custGeom>
          <a:blipFill>
            <a:blip r:embed="rId5"/>
            <a:stretch>
              <a:fillRect l="0" t="0" r="0" b="0"/>
            </a:stretch>
          </a:blipFill>
        </p:spPr>
      </p:sp>
      <p:sp>
        <p:nvSpPr>
          <p:cNvPr name="Freeform 9" id="9"/>
          <p:cNvSpPr/>
          <p:nvPr/>
        </p:nvSpPr>
        <p:spPr>
          <a:xfrm flipH="false" flipV="false" rot="0">
            <a:off x="15334544" y="3555679"/>
            <a:ext cx="1515729" cy="1538811"/>
          </a:xfrm>
          <a:custGeom>
            <a:avLst/>
            <a:gdLst/>
            <a:ahLst/>
            <a:cxnLst/>
            <a:rect r="r" b="b" t="t" l="l"/>
            <a:pathLst>
              <a:path h="1538811" w="1515729">
                <a:moveTo>
                  <a:pt x="0" y="0"/>
                </a:moveTo>
                <a:lnTo>
                  <a:pt x="1515729" y="0"/>
                </a:lnTo>
                <a:lnTo>
                  <a:pt x="1515729" y="1538811"/>
                </a:lnTo>
                <a:lnTo>
                  <a:pt x="0" y="1538811"/>
                </a:lnTo>
                <a:lnTo>
                  <a:pt x="0" y="0"/>
                </a:lnTo>
                <a:close/>
              </a:path>
            </a:pathLst>
          </a:custGeom>
          <a:blipFill>
            <a:blip r:embed="rId6"/>
            <a:stretch>
              <a:fillRect l="0" t="0" r="0" b="0"/>
            </a:stretch>
          </a:blipFill>
        </p:spPr>
      </p:sp>
      <p:sp>
        <p:nvSpPr>
          <p:cNvPr name="Freeform 10" id="10"/>
          <p:cNvSpPr/>
          <p:nvPr/>
        </p:nvSpPr>
        <p:spPr>
          <a:xfrm flipH="false" flipV="false" rot="0">
            <a:off x="10643551" y="7573080"/>
            <a:ext cx="1370877" cy="1404227"/>
          </a:xfrm>
          <a:custGeom>
            <a:avLst/>
            <a:gdLst/>
            <a:ahLst/>
            <a:cxnLst/>
            <a:rect r="r" b="b" t="t" l="l"/>
            <a:pathLst>
              <a:path h="1404227" w="1370877">
                <a:moveTo>
                  <a:pt x="0" y="0"/>
                </a:moveTo>
                <a:lnTo>
                  <a:pt x="1370876" y="0"/>
                </a:lnTo>
                <a:lnTo>
                  <a:pt x="1370876" y="1404227"/>
                </a:lnTo>
                <a:lnTo>
                  <a:pt x="0" y="1404227"/>
                </a:lnTo>
                <a:lnTo>
                  <a:pt x="0" y="0"/>
                </a:lnTo>
                <a:close/>
              </a:path>
            </a:pathLst>
          </a:custGeom>
          <a:blipFill>
            <a:blip r:embed="rId7"/>
            <a:stretch>
              <a:fillRect l="0" t="0" r="0" b="0"/>
            </a:stretch>
          </a:blipFill>
        </p:spPr>
      </p:sp>
      <p:sp>
        <p:nvSpPr>
          <p:cNvPr name="Freeform 11" id="11"/>
          <p:cNvSpPr/>
          <p:nvPr/>
        </p:nvSpPr>
        <p:spPr>
          <a:xfrm flipH="false" flipV="false" rot="0">
            <a:off x="13012997" y="7616313"/>
            <a:ext cx="1189339" cy="1325169"/>
          </a:xfrm>
          <a:custGeom>
            <a:avLst/>
            <a:gdLst/>
            <a:ahLst/>
            <a:cxnLst/>
            <a:rect r="r" b="b" t="t" l="l"/>
            <a:pathLst>
              <a:path h="1325169" w="1189339">
                <a:moveTo>
                  <a:pt x="0" y="0"/>
                </a:moveTo>
                <a:lnTo>
                  <a:pt x="1189340" y="0"/>
                </a:lnTo>
                <a:lnTo>
                  <a:pt x="1189340" y="1325169"/>
                </a:lnTo>
                <a:lnTo>
                  <a:pt x="0" y="1325169"/>
                </a:lnTo>
                <a:lnTo>
                  <a:pt x="0" y="0"/>
                </a:lnTo>
                <a:close/>
              </a:path>
            </a:pathLst>
          </a:custGeom>
          <a:blipFill>
            <a:blip r:embed="rId8"/>
            <a:stretch>
              <a:fillRect l="0" t="0" r="0" b="0"/>
            </a:stretch>
          </a:blipFill>
        </p:spPr>
      </p:sp>
      <p:sp>
        <p:nvSpPr>
          <p:cNvPr name="Freeform 12" id="12"/>
          <p:cNvSpPr/>
          <p:nvPr/>
        </p:nvSpPr>
        <p:spPr>
          <a:xfrm flipH="false" flipV="false" rot="0">
            <a:off x="15308647" y="5883385"/>
            <a:ext cx="1449272" cy="1211954"/>
          </a:xfrm>
          <a:custGeom>
            <a:avLst/>
            <a:gdLst/>
            <a:ahLst/>
            <a:cxnLst/>
            <a:rect r="r" b="b" t="t" l="l"/>
            <a:pathLst>
              <a:path h="1211954" w="1449272">
                <a:moveTo>
                  <a:pt x="0" y="0"/>
                </a:moveTo>
                <a:lnTo>
                  <a:pt x="1449272" y="0"/>
                </a:lnTo>
                <a:lnTo>
                  <a:pt x="1449272" y="1211953"/>
                </a:lnTo>
                <a:lnTo>
                  <a:pt x="0" y="1211953"/>
                </a:lnTo>
                <a:lnTo>
                  <a:pt x="0" y="0"/>
                </a:lnTo>
                <a:close/>
              </a:path>
            </a:pathLst>
          </a:custGeom>
          <a:blipFill>
            <a:blip r:embed="rId9"/>
            <a:stretch>
              <a:fillRect l="0" t="0" r="0" b="0"/>
            </a:stretch>
          </a:blipFill>
        </p:spPr>
      </p:sp>
      <p:sp>
        <p:nvSpPr>
          <p:cNvPr name="Freeform 13" id="13"/>
          <p:cNvSpPr/>
          <p:nvPr/>
        </p:nvSpPr>
        <p:spPr>
          <a:xfrm flipH="false" flipV="false" rot="0">
            <a:off x="15410836" y="1373003"/>
            <a:ext cx="1578336" cy="1298182"/>
          </a:xfrm>
          <a:custGeom>
            <a:avLst/>
            <a:gdLst/>
            <a:ahLst/>
            <a:cxnLst/>
            <a:rect r="r" b="b" t="t" l="l"/>
            <a:pathLst>
              <a:path h="1298182" w="1578336">
                <a:moveTo>
                  <a:pt x="0" y="0"/>
                </a:moveTo>
                <a:lnTo>
                  <a:pt x="1578336" y="0"/>
                </a:lnTo>
                <a:lnTo>
                  <a:pt x="1578336" y="1298182"/>
                </a:lnTo>
                <a:lnTo>
                  <a:pt x="0" y="1298182"/>
                </a:lnTo>
                <a:lnTo>
                  <a:pt x="0" y="0"/>
                </a:lnTo>
                <a:close/>
              </a:path>
            </a:pathLst>
          </a:custGeom>
          <a:blipFill>
            <a:blip r:embed="rId10"/>
            <a:stretch>
              <a:fillRect l="0" t="0" r="0" b="0"/>
            </a:stretch>
          </a:blipFill>
        </p:spPr>
      </p:sp>
      <p:sp>
        <p:nvSpPr>
          <p:cNvPr name="Freeform 14" id="14"/>
          <p:cNvSpPr/>
          <p:nvPr/>
        </p:nvSpPr>
        <p:spPr>
          <a:xfrm flipH="false" flipV="false" rot="-5400000">
            <a:off x="13053753" y="3362373"/>
            <a:ext cx="1068638" cy="1766344"/>
          </a:xfrm>
          <a:custGeom>
            <a:avLst/>
            <a:gdLst/>
            <a:ahLst/>
            <a:cxnLst/>
            <a:rect r="r" b="b" t="t" l="l"/>
            <a:pathLst>
              <a:path h="1766344" w="1068638">
                <a:moveTo>
                  <a:pt x="0" y="0"/>
                </a:moveTo>
                <a:lnTo>
                  <a:pt x="1068638" y="0"/>
                </a:lnTo>
                <a:lnTo>
                  <a:pt x="1068638" y="1766344"/>
                </a:lnTo>
                <a:lnTo>
                  <a:pt x="0" y="1766344"/>
                </a:lnTo>
                <a:lnTo>
                  <a:pt x="0" y="0"/>
                </a:lnTo>
                <a:close/>
              </a:path>
            </a:pathLst>
          </a:custGeom>
          <a:blipFill>
            <a:blip r:embed="rId11"/>
            <a:stretch>
              <a:fillRect l="0" t="0" r="0" b="0"/>
            </a:stretch>
          </a:blipFill>
        </p:spPr>
      </p:sp>
      <p:sp>
        <p:nvSpPr>
          <p:cNvPr name="Freeform 15" id="15"/>
          <p:cNvSpPr/>
          <p:nvPr/>
        </p:nvSpPr>
        <p:spPr>
          <a:xfrm flipH="false" flipV="false" rot="0">
            <a:off x="10209263" y="1246787"/>
            <a:ext cx="1665020" cy="1556794"/>
          </a:xfrm>
          <a:custGeom>
            <a:avLst/>
            <a:gdLst/>
            <a:ahLst/>
            <a:cxnLst/>
            <a:rect r="r" b="b" t="t" l="l"/>
            <a:pathLst>
              <a:path h="1556794" w="1665020">
                <a:moveTo>
                  <a:pt x="0" y="0"/>
                </a:moveTo>
                <a:lnTo>
                  <a:pt x="1665020" y="0"/>
                </a:lnTo>
                <a:lnTo>
                  <a:pt x="1665020" y="1556794"/>
                </a:lnTo>
                <a:lnTo>
                  <a:pt x="0" y="1556794"/>
                </a:lnTo>
                <a:lnTo>
                  <a:pt x="0" y="0"/>
                </a:lnTo>
                <a:close/>
              </a:path>
            </a:pathLst>
          </a:custGeom>
          <a:blipFill>
            <a:blip r:embed="rId12"/>
            <a:stretch>
              <a:fillRect l="0" t="0" r="0" b="0"/>
            </a:stretch>
          </a:blipFill>
        </p:spPr>
      </p:sp>
      <p:sp>
        <p:nvSpPr>
          <p:cNvPr name="Freeform 16" id="16"/>
          <p:cNvSpPr/>
          <p:nvPr/>
        </p:nvSpPr>
        <p:spPr>
          <a:xfrm flipH="true" flipV="false" rot="0">
            <a:off x="15200907" y="7676661"/>
            <a:ext cx="1788265" cy="1363552"/>
          </a:xfrm>
          <a:custGeom>
            <a:avLst/>
            <a:gdLst/>
            <a:ahLst/>
            <a:cxnLst/>
            <a:rect r="r" b="b" t="t" l="l"/>
            <a:pathLst>
              <a:path h="1363552" w="1788265">
                <a:moveTo>
                  <a:pt x="1788265" y="0"/>
                </a:moveTo>
                <a:lnTo>
                  <a:pt x="0" y="0"/>
                </a:lnTo>
                <a:lnTo>
                  <a:pt x="0" y="1363552"/>
                </a:lnTo>
                <a:lnTo>
                  <a:pt x="1788265" y="1363552"/>
                </a:lnTo>
                <a:lnTo>
                  <a:pt x="1788265" y="0"/>
                </a:lnTo>
                <a:close/>
              </a:path>
            </a:pathLst>
          </a:custGeom>
          <a:blipFill>
            <a:blip r:embed="rId13"/>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C52FF">
                <a:alpha val="100000"/>
              </a:srgbClr>
            </a:gs>
            <a:gs pos="100000">
              <a:srgbClr val="5CE1E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802109">
            <a:off x="11193746" y="-3812596"/>
            <a:ext cx="10792918" cy="8229600"/>
          </a:xfrm>
          <a:custGeom>
            <a:avLst/>
            <a:gdLst/>
            <a:ahLst/>
            <a:cxnLst/>
            <a:rect r="r" b="b" t="t" l="l"/>
            <a:pathLst>
              <a:path h="8229600" w="10792918">
                <a:moveTo>
                  <a:pt x="10792918" y="0"/>
                </a:moveTo>
                <a:lnTo>
                  <a:pt x="0" y="0"/>
                </a:lnTo>
                <a:lnTo>
                  <a:pt x="0" y="8229600"/>
                </a:lnTo>
                <a:lnTo>
                  <a:pt x="10792918" y="8229600"/>
                </a:lnTo>
                <a:lnTo>
                  <a:pt x="10792918" y="0"/>
                </a:lnTo>
                <a:close/>
              </a:path>
            </a:pathLst>
          </a:custGeom>
          <a:blipFill>
            <a:blip r:embed="rId2"/>
            <a:stretch>
              <a:fillRect l="0" t="0" r="0" b="0"/>
            </a:stretch>
          </a:blipFill>
        </p:spPr>
      </p:sp>
      <p:sp>
        <p:nvSpPr>
          <p:cNvPr name="TextBox 3" id="3"/>
          <p:cNvSpPr txBox="true"/>
          <p:nvPr/>
        </p:nvSpPr>
        <p:spPr>
          <a:xfrm rot="0">
            <a:off x="1028700" y="3483171"/>
            <a:ext cx="6197831" cy="1076325"/>
          </a:xfrm>
          <a:prstGeom prst="rect">
            <a:avLst/>
          </a:prstGeom>
        </p:spPr>
        <p:txBody>
          <a:bodyPr anchor="t" rtlCol="false" tIns="0" lIns="0" bIns="0" rIns="0">
            <a:spAutoFit/>
          </a:bodyPr>
          <a:lstStyle/>
          <a:p>
            <a:pPr>
              <a:lnSpc>
                <a:spcPts val="8400"/>
              </a:lnSpc>
            </a:pPr>
            <a:r>
              <a:rPr lang="en-US" sz="7000">
                <a:solidFill>
                  <a:srgbClr val="FFFFFF"/>
                </a:solidFill>
                <a:latin typeface="Public Sans Bold"/>
              </a:rPr>
              <a:t>Use Case</a:t>
            </a:r>
          </a:p>
        </p:txBody>
      </p:sp>
      <p:sp>
        <p:nvSpPr>
          <p:cNvPr name="TextBox 4" id="4"/>
          <p:cNvSpPr txBox="true"/>
          <p:nvPr/>
        </p:nvSpPr>
        <p:spPr>
          <a:xfrm rot="0">
            <a:off x="5879524" y="3611999"/>
            <a:ext cx="10500459" cy="2676546"/>
          </a:xfrm>
          <a:prstGeom prst="rect">
            <a:avLst/>
          </a:prstGeom>
        </p:spPr>
        <p:txBody>
          <a:bodyPr anchor="t" rtlCol="false" tIns="0" lIns="0" bIns="0" rIns="0">
            <a:spAutoFit/>
          </a:bodyPr>
          <a:lstStyle/>
          <a:p>
            <a:pPr>
              <a:lnSpc>
                <a:spcPts val="4237"/>
              </a:lnSpc>
            </a:pPr>
            <a:r>
              <a:rPr lang="en-US" sz="3026">
                <a:solidFill>
                  <a:srgbClr val="FEFFFD"/>
                </a:solidFill>
                <a:latin typeface="Public Sans"/>
              </a:rPr>
              <a:t>Mind Mentor enables users to upload images and descriptions of their current mood or mental state, which are analyzed by advanced AI algorithms to offer tailored advice, coping techniques, and resources for managing their mental well-being.</a:t>
            </a:r>
          </a:p>
        </p:txBody>
      </p:sp>
      <p:sp>
        <p:nvSpPr>
          <p:cNvPr name="Freeform 5" id="5"/>
          <p:cNvSpPr/>
          <p:nvPr/>
        </p:nvSpPr>
        <p:spPr>
          <a:xfrm flipH="true" flipV="false" rot="-708138">
            <a:off x="-985840" y="7716817"/>
            <a:ext cx="2623887" cy="3771900"/>
          </a:xfrm>
          <a:custGeom>
            <a:avLst/>
            <a:gdLst/>
            <a:ahLst/>
            <a:cxnLst/>
            <a:rect r="r" b="b" t="t" l="l"/>
            <a:pathLst>
              <a:path h="3771900" w="2623887">
                <a:moveTo>
                  <a:pt x="2623887" y="0"/>
                </a:moveTo>
                <a:lnTo>
                  <a:pt x="0" y="0"/>
                </a:lnTo>
                <a:lnTo>
                  <a:pt x="0" y="3771900"/>
                </a:lnTo>
                <a:lnTo>
                  <a:pt x="2623887" y="3771900"/>
                </a:lnTo>
                <a:lnTo>
                  <a:pt x="2623887" y="0"/>
                </a:lnTo>
                <a:close/>
              </a:path>
            </a:pathLst>
          </a:custGeom>
          <a:blipFill>
            <a:blip r:embed="rId2"/>
            <a:stretch>
              <a:fillRect l="0" t="-118181" r="-311333"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C52FF">
                <a:alpha val="100000"/>
              </a:srgbClr>
            </a:gs>
            <a:gs pos="100000">
              <a:srgbClr val="5CE1E6">
                <a:alpha val="100000"/>
              </a:srgbClr>
            </a:gs>
          </a:gsLst>
          <a:lin ang="0"/>
        </a:gradFill>
      </p:bgPr>
    </p:bg>
    <p:spTree>
      <p:nvGrpSpPr>
        <p:cNvPr id="1" name=""/>
        <p:cNvGrpSpPr/>
        <p:nvPr/>
      </p:nvGrpSpPr>
      <p:grpSpPr>
        <a:xfrm>
          <a:off x="0" y="0"/>
          <a:ext cx="0" cy="0"/>
          <a:chOff x="0" y="0"/>
          <a:chExt cx="0" cy="0"/>
        </a:xfrm>
      </p:grpSpPr>
      <p:sp>
        <p:nvSpPr>
          <p:cNvPr name="AutoShape 2" id="2"/>
          <p:cNvSpPr/>
          <p:nvPr/>
        </p:nvSpPr>
        <p:spPr>
          <a:xfrm rot="0">
            <a:off x="6606593" y="0"/>
            <a:ext cx="11681407" cy="10287000"/>
          </a:xfrm>
          <a:prstGeom prst="rect">
            <a:avLst/>
          </a:prstGeom>
          <a:gradFill rotWithShape="true">
            <a:gsLst>
              <a:gs pos="0">
                <a:srgbClr val="CDFFD8">
                  <a:alpha val="100000"/>
                </a:srgbClr>
              </a:gs>
              <a:gs pos="100000">
                <a:srgbClr val="94B9FF">
                  <a:alpha val="100000"/>
                </a:srgbClr>
              </a:gs>
            </a:gsLst>
            <a:lin ang="0"/>
          </a:gradFill>
        </p:spPr>
      </p:sp>
      <p:sp>
        <p:nvSpPr>
          <p:cNvPr name="Freeform 3" id="3"/>
          <p:cNvSpPr/>
          <p:nvPr/>
        </p:nvSpPr>
        <p:spPr>
          <a:xfrm flipH="false" flipV="false" rot="-4123142">
            <a:off x="-2034553" y="-1840161"/>
            <a:ext cx="4678707" cy="4892765"/>
          </a:xfrm>
          <a:custGeom>
            <a:avLst/>
            <a:gdLst/>
            <a:ahLst/>
            <a:cxnLst/>
            <a:rect r="r" b="b" t="t" l="l"/>
            <a:pathLst>
              <a:path h="4892765" w="4678707">
                <a:moveTo>
                  <a:pt x="0" y="0"/>
                </a:moveTo>
                <a:lnTo>
                  <a:pt x="4678706" y="0"/>
                </a:lnTo>
                <a:lnTo>
                  <a:pt x="4678706" y="4892765"/>
                </a:lnTo>
                <a:lnTo>
                  <a:pt x="0" y="4892765"/>
                </a:lnTo>
                <a:lnTo>
                  <a:pt x="0" y="0"/>
                </a:lnTo>
                <a:close/>
              </a:path>
            </a:pathLst>
          </a:custGeom>
          <a:blipFill>
            <a:blip r:embed="rId2"/>
            <a:stretch>
              <a:fillRect l="0" t="0" r="0" b="0"/>
            </a:stretch>
          </a:blipFill>
        </p:spPr>
      </p:sp>
      <p:sp>
        <p:nvSpPr>
          <p:cNvPr name="Freeform 4" id="4"/>
          <p:cNvSpPr/>
          <p:nvPr/>
        </p:nvSpPr>
        <p:spPr>
          <a:xfrm flipH="false" flipV="false" rot="0">
            <a:off x="4608822" y="6662420"/>
            <a:ext cx="2776342" cy="2595880"/>
          </a:xfrm>
          <a:custGeom>
            <a:avLst/>
            <a:gdLst/>
            <a:ahLst/>
            <a:cxnLst/>
            <a:rect r="r" b="b" t="t" l="l"/>
            <a:pathLst>
              <a:path h="2595880" w="2776342">
                <a:moveTo>
                  <a:pt x="0" y="0"/>
                </a:moveTo>
                <a:lnTo>
                  <a:pt x="2776342" y="0"/>
                </a:lnTo>
                <a:lnTo>
                  <a:pt x="2776342" y="2595880"/>
                </a:lnTo>
                <a:lnTo>
                  <a:pt x="0" y="2595880"/>
                </a:lnTo>
                <a:lnTo>
                  <a:pt x="0" y="0"/>
                </a:lnTo>
                <a:close/>
              </a:path>
            </a:pathLst>
          </a:custGeom>
          <a:blipFill>
            <a:blip r:embed="rId3"/>
            <a:stretch>
              <a:fillRect l="0" t="0" r="0" b="0"/>
            </a:stretch>
          </a:blipFill>
        </p:spPr>
      </p:sp>
      <p:sp>
        <p:nvSpPr>
          <p:cNvPr name="TextBox 5" id="5"/>
          <p:cNvSpPr txBox="true"/>
          <p:nvPr/>
        </p:nvSpPr>
        <p:spPr>
          <a:xfrm rot="0">
            <a:off x="7067970" y="2916490"/>
            <a:ext cx="2341330" cy="701264"/>
          </a:xfrm>
          <a:prstGeom prst="rect">
            <a:avLst/>
          </a:prstGeom>
        </p:spPr>
        <p:txBody>
          <a:bodyPr anchor="t" rtlCol="false" tIns="0" lIns="0" bIns="0" rIns="0">
            <a:spAutoFit/>
          </a:bodyPr>
          <a:lstStyle/>
          <a:p>
            <a:pPr>
              <a:lnSpc>
                <a:spcPts val="5727"/>
              </a:lnSpc>
            </a:pPr>
            <a:r>
              <a:rPr lang="en-US" sz="4091">
                <a:solidFill>
                  <a:srgbClr val="B171E7"/>
                </a:solidFill>
                <a:latin typeface="Public Sans Bold"/>
              </a:rPr>
              <a:t>Purpose:</a:t>
            </a:r>
          </a:p>
        </p:txBody>
      </p:sp>
      <p:sp>
        <p:nvSpPr>
          <p:cNvPr name="TextBox 6" id="6"/>
          <p:cNvSpPr txBox="true"/>
          <p:nvPr/>
        </p:nvSpPr>
        <p:spPr>
          <a:xfrm rot="0">
            <a:off x="9804975" y="2714942"/>
            <a:ext cx="7454325" cy="1191065"/>
          </a:xfrm>
          <a:prstGeom prst="rect">
            <a:avLst/>
          </a:prstGeom>
        </p:spPr>
        <p:txBody>
          <a:bodyPr anchor="t" rtlCol="false" tIns="0" lIns="0" bIns="0" rIns="0">
            <a:spAutoFit/>
          </a:bodyPr>
          <a:lstStyle/>
          <a:p>
            <a:pPr>
              <a:lnSpc>
                <a:spcPts val="3156"/>
              </a:lnSpc>
            </a:pPr>
            <a:r>
              <a:rPr lang="en-US" sz="2254">
                <a:solidFill>
                  <a:srgbClr val="101122"/>
                </a:solidFill>
                <a:latin typeface="Public Sans"/>
              </a:rPr>
              <a:t>Mind Mentor aims to empower individuals to prioritize their mental well-being and seek support when needed, fostering a culture of self-care and resilience.</a:t>
            </a:r>
          </a:p>
        </p:txBody>
      </p:sp>
      <p:sp>
        <p:nvSpPr>
          <p:cNvPr name="TextBox 7" id="7"/>
          <p:cNvSpPr txBox="true"/>
          <p:nvPr/>
        </p:nvSpPr>
        <p:spPr>
          <a:xfrm rot="0">
            <a:off x="7106037" y="5529517"/>
            <a:ext cx="2303264" cy="1389495"/>
          </a:xfrm>
          <a:prstGeom prst="rect">
            <a:avLst/>
          </a:prstGeom>
        </p:spPr>
        <p:txBody>
          <a:bodyPr anchor="t" rtlCol="false" tIns="0" lIns="0" bIns="0" rIns="0">
            <a:spAutoFit/>
          </a:bodyPr>
          <a:lstStyle/>
          <a:p>
            <a:pPr>
              <a:lnSpc>
                <a:spcPts val="5634"/>
              </a:lnSpc>
            </a:pPr>
            <a:r>
              <a:rPr lang="en-US" sz="4024">
                <a:solidFill>
                  <a:srgbClr val="B171E7"/>
                </a:solidFill>
                <a:latin typeface="Public Sans Bold"/>
              </a:rPr>
              <a:t>Target Audience</a:t>
            </a:r>
          </a:p>
        </p:txBody>
      </p:sp>
      <p:sp>
        <p:nvSpPr>
          <p:cNvPr name="TextBox 8" id="8"/>
          <p:cNvSpPr txBox="true"/>
          <p:nvPr/>
        </p:nvSpPr>
        <p:spPr>
          <a:xfrm rot="0">
            <a:off x="9985850" y="5355642"/>
            <a:ext cx="7273450" cy="1563370"/>
          </a:xfrm>
          <a:prstGeom prst="rect">
            <a:avLst/>
          </a:prstGeom>
        </p:spPr>
        <p:txBody>
          <a:bodyPr anchor="t" rtlCol="false" tIns="0" lIns="0" bIns="0" rIns="0">
            <a:spAutoFit/>
          </a:bodyPr>
          <a:lstStyle/>
          <a:p>
            <a:pPr>
              <a:lnSpc>
                <a:spcPts val="3079"/>
              </a:lnSpc>
            </a:pPr>
            <a:r>
              <a:rPr lang="en-US" sz="2200">
                <a:solidFill>
                  <a:srgbClr val="101122"/>
                </a:solidFill>
                <a:latin typeface="Public Sans"/>
              </a:rPr>
              <a:t> Mind Mentor is targeted towards individuals of all ages seeking mental health support, including students, professionals, caregivers, and anyone facing life's challenges.</a:t>
            </a:r>
          </a:p>
        </p:txBody>
      </p:sp>
      <p:sp>
        <p:nvSpPr>
          <p:cNvPr name="TextBox 9" id="9"/>
          <p:cNvSpPr txBox="true"/>
          <p:nvPr/>
        </p:nvSpPr>
        <p:spPr>
          <a:xfrm rot="0">
            <a:off x="1292469" y="3773487"/>
            <a:ext cx="4310564" cy="2635250"/>
          </a:xfrm>
          <a:prstGeom prst="rect">
            <a:avLst/>
          </a:prstGeom>
        </p:spPr>
        <p:txBody>
          <a:bodyPr anchor="t" rtlCol="false" tIns="0" lIns="0" bIns="0" rIns="0">
            <a:spAutoFit/>
          </a:bodyPr>
          <a:lstStyle/>
          <a:p>
            <a:pPr>
              <a:lnSpc>
                <a:spcPts val="7000"/>
              </a:lnSpc>
            </a:pPr>
            <a:r>
              <a:rPr lang="en-US" sz="5000">
                <a:solidFill>
                  <a:srgbClr val="FEFFFD"/>
                </a:solidFill>
                <a:latin typeface="Public Sans Semi-Bold"/>
              </a:rPr>
              <a:t>Purpose and Target Audience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C52FF">
                <a:alpha val="100000"/>
              </a:srgbClr>
            </a:gs>
            <a:gs pos="100000">
              <a:srgbClr val="5CE1E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1248398">
            <a:off x="-2489454" y="3074497"/>
            <a:ext cx="4978908" cy="8229600"/>
          </a:xfrm>
          <a:custGeom>
            <a:avLst/>
            <a:gdLst/>
            <a:ahLst/>
            <a:cxnLst/>
            <a:rect r="r" b="b" t="t" l="l"/>
            <a:pathLst>
              <a:path h="8229600" w="4978908">
                <a:moveTo>
                  <a:pt x="0" y="0"/>
                </a:moveTo>
                <a:lnTo>
                  <a:pt x="4978908" y="0"/>
                </a:lnTo>
                <a:lnTo>
                  <a:pt x="4978908"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1433457" y="1531889"/>
            <a:ext cx="558679" cy="557981"/>
          </a:xfrm>
          <a:custGeom>
            <a:avLst/>
            <a:gdLst/>
            <a:ahLst/>
            <a:cxnLst/>
            <a:rect r="r" b="b" t="t" l="l"/>
            <a:pathLst>
              <a:path h="557981" w="558679">
                <a:moveTo>
                  <a:pt x="0" y="0"/>
                </a:moveTo>
                <a:lnTo>
                  <a:pt x="558678" y="0"/>
                </a:lnTo>
                <a:lnTo>
                  <a:pt x="558678" y="557980"/>
                </a:lnTo>
                <a:lnTo>
                  <a:pt x="0" y="557980"/>
                </a:lnTo>
                <a:lnTo>
                  <a:pt x="0" y="0"/>
                </a:lnTo>
                <a:close/>
              </a:path>
            </a:pathLst>
          </a:custGeom>
          <a:blipFill>
            <a:blip r:embed="rId3"/>
            <a:stretch>
              <a:fillRect l="0" t="0" r="0" b="0"/>
            </a:stretch>
          </a:blipFill>
        </p:spPr>
      </p:sp>
      <p:sp>
        <p:nvSpPr>
          <p:cNvPr name="TextBox 4" id="4"/>
          <p:cNvSpPr txBox="true"/>
          <p:nvPr/>
        </p:nvSpPr>
        <p:spPr>
          <a:xfrm rot="0">
            <a:off x="2440608" y="4282965"/>
            <a:ext cx="7202630" cy="2417021"/>
          </a:xfrm>
          <a:prstGeom prst="rect">
            <a:avLst/>
          </a:prstGeom>
        </p:spPr>
        <p:txBody>
          <a:bodyPr anchor="t" rtlCol="false" tIns="0" lIns="0" bIns="0" rIns="0">
            <a:spAutoFit/>
          </a:bodyPr>
          <a:lstStyle/>
          <a:p>
            <a:pPr marL="588570" indent="-294285" lvl="1">
              <a:lnSpc>
                <a:spcPts val="3816"/>
              </a:lnSpc>
              <a:buFont typeface="Arial"/>
              <a:buChar char="•"/>
            </a:pPr>
            <a:r>
              <a:rPr lang="en-US" sz="2726">
                <a:solidFill>
                  <a:srgbClr val="FFFFFF"/>
                </a:solidFill>
                <a:latin typeface="Public Sans"/>
              </a:rPr>
              <a:t>Mind Mentor plans to leverage partnerships with mental health organizations, educational institutions, employers, and healthcare providers to reach a wide audience.</a:t>
            </a:r>
          </a:p>
        </p:txBody>
      </p:sp>
      <p:sp>
        <p:nvSpPr>
          <p:cNvPr name="TextBox 5" id="5"/>
          <p:cNvSpPr txBox="true"/>
          <p:nvPr/>
        </p:nvSpPr>
        <p:spPr>
          <a:xfrm rot="0">
            <a:off x="10790312" y="4292490"/>
            <a:ext cx="6622763" cy="1812179"/>
          </a:xfrm>
          <a:prstGeom prst="rect">
            <a:avLst/>
          </a:prstGeom>
        </p:spPr>
        <p:txBody>
          <a:bodyPr anchor="t" rtlCol="false" tIns="0" lIns="0" bIns="0" rIns="0">
            <a:spAutoFit/>
          </a:bodyPr>
          <a:lstStyle/>
          <a:p>
            <a:pPr marL="553441" indent="-276720" lvl="1">
              <a:lnSpc>
                <a:spcPts val="3588"/>
              </a:lnSpc>
              <a:buFont typeface="Arial"/>
              <a:buChar char="•"/>
            </a:pPr>
            <a:r>
              <a:rPr lang="en-US" sz="2563">
                <a:solidFill>
                  <a:srgbClr val="FFFFFF"/>
                </a:solidFill>
                <a:latin typeface="Public Sans"/>
              </a:rPr>
              <a:t>Revenue streams include subscription models, premium features, and collaborations with corporate wellness programs.</a:t>
            </a:r>
          </a:p>
        </p:txBody>
      </p:sp>
      <p:sp>
        <p:nvSpPr>
          <p:cNvPr name="TextBox 6" id="6"/>
          <p:cNvSpPr txBox="true"/>
          <p:nvPr/>
        </p:nvSpPr>
        <p:spPr>
          <a:xfrm rot="0">
            <a:off x="2758751" y="2754336"/>
            <a:ext cx="5812570" cy="863600"/>
          </a:xfrm>
          <a:prstGeom prst="rect">
            <a:avLst/>
          </a:prstGeom>
        </p:spPr>
        <p:txBody>
          <a:bodyPr anchor="t" rtlCol="false" tIns="0" lIns="0" bIns="0" rIns="0">
            <a:spAutoFit/>
          </a:bodyPr>
          <a:lstStyle/>
          <a:p>
            <a:pPr>
              <a:lnSpc>
                <a:spcPts val="7000"/>
              </a:lnSpc>
            </a:pPr>
            <a:r>
              <a:rPr lang="en-US" sz="5000">
                <a:solidFill>
                  <a:srgbClr val="FFFFFF"/>
                </a:solidFill>
                <a:latin typeface="Public Sans Bold"/>
              </a:rPr>
              <a:t>Market Strategy  </a:t>
            </a:r>
          </a:p>
        </p:txBody>
      </p:sp>
      <p:sp>
        <p:nvSpPr>
          <p:cNvPr name="TextBox 7" id="7"/>
          <p:cNvSpPr txBox="true"/>
          <p:nvPr/>
        </p:nvSpPr>
        <p:spPr>
          <a:xfrm rot="0">
            <a:off x="11050179" y="2754336"/>
            <a:ext cx="5812570" cy="863600"/>
          </a:xfrm>
          <a:prstGeom prst="rect">
            <a:avLst/>
          </a:prstGeom>
        </p:spPr>
        <p:txBody>
          <a:bodyPr anchor="t" rtlCol="false" tIns="0" lIns="0" bIns="0" rIns="0">
            <a:spAutoFit/>
          </a:bodyPr>
          <a:lstStyle/>
          <a:p>
            <a:pPr>
              <a:lnSpc>
                <a:spcPts val="7000"/>
              </a:lnSpc>
            </a:pPr>
            <a:r>
              <a:rPr lang="en-US" sz="5000">
                <a:solidFill>
                  <a:srgbClr val="FFFFFF"/>
                </a:solidFill>
                <a:latin typeface="Public Sans Bold"/>
              </a:rPr>
              <a:t>Profitability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C52FF">
                <a:alpha val="100000"/>
              </a:srgbClr>
            </a:gs>
            <a:gs pos="100000">
              <a:srgbClr val="5CE1E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9820469" y="2481144"/>
            <a:ext cx="7297300" cy="4446961"/>
          </a:xfrm>
          <a:custGeom>
            <a:avLst/>
            <a:gdLst/>
            <a:ahLst/>
            <a:cxnLst/>
            <a:rect r="r" b="b" t="t" l="l"/>
            <a:pathLst>
              <a:path h="4446961" w="7297300">
                <a:moveTo>
                  <a:pt x="0" y="0"/>
                </a:moveTo>
                <a:lnTo>
                  <a:pt x="7297301" y="0"/>
                </a:lnTo>
                <a:lnTo>
                  <a:pt x="7297301" y="4446961"/>
                </a:lnTo>
                <a:lnTo>
                  <a:pt x="0" y="4446961"/>
                </a:lnTo>
                <a:lnTo>
                  <a:pt x="0" y="0"/>
                </a:lnTo>
                <a:close/>
              </a:path>
            </a:pathLst>
          </a:custGeom>
          <a:blipFill>
            <a:blip r:embed="rId2"/>
            <a:stretch>
              <a:fillRect l="-5224" t="0" r="-3596" b="0"/>
            </a:stretch>
          </a:blipFill>
          <a:ln w="9525" cap="rnd">
            <a:solidFill>
              <a:srgbClr val="000000"/>
            </a:solidFill>
            <a:prstDash val="solid"/>
            <a:round/>
          </a:ln>
        </p:spPr>
      </p:sp>
      <p:grpSp>
        <p:nvGrpSpPr>
          <p:cNvPr name="Group 3" id="3"/>
          <p:cNvGrpSpPr/>
          <p:nvPr/>
        </p:nvGrpSpPr>
        <p:grpSpPr>
          <a:xfrm rot="0">
            <a:off x="377994" y="1953096"/>
            <a:ext cx="10937706" cy="4402838"/>
            <a:chOff x="0" y="0"/>
            <a:chExt cx="14583609" cy="5870451"/>
          </a:xfrm>
        </p:grpSpPr>
        <p:sp>
          <p:nvSpPr>
            <p:cNvPr name="TextBox 4" id="4"/>
            <p:cNvSpPr txBox="true"/>
            <p:nvPr/>
          </p:nvSpPr>
          <p:spPr>
            <a:xfrm rot="0">
              <a:off x="0" y="-19050"/>
              <a:ext cx="14583609" cy="1428750"/>
            </a:xfrm>
            <a:prstGeom prst="rect">
              <a:avLst/>
            </a:prstGeom>
          </p:spPr>
          <p:txBody>
            <a:bodyPr anchor="t" rtlCol="false" tIns="0" lIns="0" bIns="0" rIns="0">
              <a:spAutoFit/>
            </a:bodyPr>
            <a:lstStyle/>
            <a:p>
              <a:pPr>
                <a:lnSpc>
                  <a:spcPts val="8400"/>
                </a:lnSpc>
              </a:pPr>
              <a:r>
                <a:rPr lang="en-US" sz="7000">
                  <a:solidFill>
                    <a:srgbClr val="FFFFFF"/>
                  </a:solidFill>
                  <a:latin typeface="Public Sans Bold"/>
                </a:rPr>
                <a:t>Tools Used</a:t>
              </a:r>
            </a:p>
          </p:txBody>
        </p:sp>
        <p:sp>
          <p:nvSpPr>
            <p:cNvPr name="TextBox 5" id="5"/>
            <p:cNvSpPr txBox="true"/>
            <p:nvPr/>
          </p:nvSpPr>
          <p:spPr>
            <a:xfrm rot="0">
              <a:off x="0" y="2165649"/>
              <a:ext cx="13255875" cy="3704802"/>
            </a:xfrm>
            <a:prstGeom prst="rect">
              <a:avLst/>
            </a:prstGeom>
          </p:spPr>
          <p:txBody>
            <a:bodyPr anchor="t" rtlCol="false" tIns="0" lIns="0" bIns="0" rIns="0">
              <a:spAutoFit/>
            </a:bodyPr>
            <a:lstStyle/>
            <a:p>
              <a:pPr>
                <a:lnSpc>
                  <a:spcPts val="4480"/>
                </a:lnSpc>
              </a:pPr>
              <a:r>
                <a:rPr lang="en-US" sz="3200">
                  <a:solidFill>
                    <a:srgbClr val="FFFFFF"/>
                  </a:solidFill>
                  <a:latin typeface="Public Sans"/>
                </a:rPr>
                <a:t>Mind Mentor utilizes:</a:t>
              </a:r>
            </a:p>
            <a:p>
              <a:pPr marL="690881" indent="-345440" lvl="1">
                <a:lnSpc>
                  <a:spcPts val="4480"/>
                </a:lnSpc>
                <a:buFont typeface="Arial"/>
                <a:buChar char="•"/>
              </a:pPr>
              <a:r>
                <a:rPr lang="en-US" sz="3200">
                  <a:solidFill>
                    <a:srgbClr val="FFFFFF"/>
                  </a:solidFill>
                  <a:latin typeface="Public Sans"/>
                </a:rPr>
                <a:t>Google's Gemini Ultra 1.0 for advanced AI capabilities</a:t>
              </a:r>
            </a:p>
            <a:p>
              <a:pPr marL="690880" indent="-345440" lvl="1">
                <a:lnSpc>
                  <a:spcPts val="4480"/>
                </a:lnSpc>
                <a:buFont typeface="Arial"/>
                <a:buChar char="•"/>
              </a:pPr>
              <a:r>
                <a:rPr lang="en-US" sz="3200">
                  <a:solidFill>
                    <a:srgbClr val="FFFFFF"/>
                  </a:solidFill>
                  <a:latin typeface="Public Sans"/>
                </a:rPr>
                <a:t> Streamlit for the user interface Python for backend development.</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C52FF">
                <a:alpha val="100000"/>
              </a:srgbClr>
            </a:gs>
            <a:gs pos="100000">
              <a:srgbClr val="5CE1E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8663086" y="2865779"/>
            <a:ext cx="737185" cy="733499"/>
          </a:xfrm>
          <a:custGeom>
            <a:avLst/>
            <a:gdLst/>
            <a:ahLst/>
            <a:cxnLst/>
            <a:rect r="r" b="b" t="t" l="l"/>
            <a:pathLst>
              <a:path h="733499" w="737185">
                <a:moveTo>
                  <a:pt x="0" y="0"/>
                </a:moveTo>
                <a:lnTo>
                  <a:pt x="737185" y="0"/>
                </a:lnTo>
                <a:lnTo>
                  <a:pt x="737185" y="733499"/>
                </a:lnTo>
                <a:lnTo>
                  <a:pt x="0" y="733499"/>
                </a:lnTo>
                <a:lnTo>
                  <a:pt x="0" y="0"/>
                </a:lnTo>
                <a:close/>
              </a:path>
            </a:pathLst>
          </a:custGeom>
          <a:blipFill>
            <a:blip r:embed="rId2"/>
            <a:stretch>
              <a:fillRect l="0" t="0" r="0" b="0"/>
            </a:stretch>
          </a:blipFill>
        </p:spPr>
      </p:sp>
      <p:grpSp>
        <p:nvGrpSpPr>
          <p:cNvPr name="Group 3" id="3"/>
          <p:cNvGrpSpPr/>
          <p:nvPr/>
        </p:nvGrpSpPr>
        <p:grpSpPr>
          <a:xfrm rot="0">
            <a:off x="9918767" y="2279443"/>
            <a:ext cx="6772543" cy="1319835"/>
            <a:chOff x="0" y="0"/>
            <a:chExt cx="9030057" cy="1759780"/>
          </a:xfrm>
        </p:grpSpPr>
        <p:sp>
          <p:nvSpPr>
            <p:cNvPr name="TextBox 4" id="4"/>
            <p:cNvSpPr txBox="true"/>
            <p:nvPr/>
          </p:nvSpPr>
          <p:spPr>
            <a:xfrm rot="0">
              <a:off x="0" y="-66675"/>
              <a:ext cx="9030057" cy="597839"/>
            </a:xfrm>
            <a:prstGeom prst="rect">
              <a:avLst/>
            </a:prstGeom>
          </p:spPr>
          <p:txBody>
            <a:bodyPr anchor="t" rtlCol="false" tIns="0" lIns="0" bIns="0" rIns="0">
              <a:spAutoFit/>
            </a:bodyPr>
            <a:lstStyle/>
            <a:p>
              <a:pPr>
                <a:lnSpc>
                  <a:spcPts val="3707"/>
                </a:lnSpc>
              </a:pPr>
              <a:r>
                <a:rPr lang="en-US" sz="2647">
                  <a:solidFill>
                    <a:srgbClr val="FFFFFF"/>
                  </a:solidFill>
                  <a:latin typeface="Public Sans Bold"/>
                </a:rPr>
                <a:t>Tech Stack</a:t>
              </a:r>
            </a:p>
          </p:txBody>
        </p:sp>
        <p:sp>
          <p:nvSpPr>
            <p:cNvPr name="TextBox 5" id="5"/>
            <p:cNvSpPr txBox="true"/>
            <p:nvPr/>
          </p:nvSpPr>
          <p:spPr>
            <a:xfrm rot="0">
              <a:off x="0" y="727432"/>
              <a:ext cx="9030057" cy="1032348"/>
            </a:xfrm>
            <a:prstGeom prst="rect">
              <a:avLst/>
            </a:prstGeom>
          </p:spPr>
          <p:txBody>
            <a:bodyPr anchor="t" rtlCol="false" tIns="0" lIns="0" bIns="0" rIns="0">
              <a:spAutoFit/>
            </a:bodyPr>
            <a:lstStyle/>
            <a:p>
              <a:pPr>
                <a:lnSpc>
                  <a:spcPts val="3136"/>
                </a:lnSpc>
              </a:pPr>
              <a:r>
                <a:rPr lang="en-US" sz="2240">
                  <a:solidFill>
                    <a:srgbClr val="FFFFFF"/>
                  </a:solidFill>
                  <a:latin typeface="Public Sans"/>
                </a:rPr>
                <a:t>Python, Streamlit, Google Gemini Ultra 1.0 API, AWS (Amazon Web Services).</a:t>
              </a:r>
              <a:r>
                <a:rPr lang="en-US" sz="2240">
                  <a:solidFill>
                    <a:srgbClr val="FFFFFF"/>
                  </a:solidFill>
                  <a:latin typeface="Public Sans"/>
                </a:rPr>
                <a:t>.</a:t>
              </a:r>
            </a:p>
          </p:txBody>
        </p:sp>
      </p:grpSp>
      <p:grpSp>
        <p:nvGrpSpPr>
          <p:cNvPr name="Group 6" id="6"/>
          <p:cNvGrpSpPr/>
          <p:nvPr/>
        </p:nvGrpSpPr>
        <p:grpSpPr>
          <a:xfrm rot="0">
            <a:off x="9918767" y="5143500"/>
            <a:ext cx="6649915" cy="1686462"/>
            <a:chOff x="0" y="0"/>
            <a:chExt cx="8866554" cy="2248616"/>
          </a:xfrm>
        </p:grpSpPr>
        <p:sp>
          <p:nvSpPr>
            <p:cNvPr name="TextBox 7" id="7"/>
            <p:cNvSpPr txBox="true"/>
            <p:nvPr/>
          </p:nvSpPr>
          <p:spPr>
            <a:xfrm rot="0">
              <a:off x="0" y="-66675"/>
              <a:ext cx="8866554" cy="588222"/>
            </a:xfrm>
            <a:prstGeom prst="rect">
              <a:avLst/>
            </a:prstGeom>
          </p:spPr>
          <p:txBody>
            <a:bodyPr anchor="t" rtlCol="false" tIns="0" lIns="0" bIns="0" rIns="0">
              <a:spAutoFit/>
            </a:bodyPr>
            <a:lstStyle/>
            <a:p>
              <a:pPr>
                <a:lnSpc>
                  <a:spcPts val="3640"/>
                </a:lnSpc>
              </a:pPr>
              <a:r>
                <a:rPr lang="en-US" sz="2600">
                  <a:solidFill>
                    <a:srgbClr val="FEFFFD"/>
                  </a:solidFill>
                  <a:latin typeface="Public Sans Bold"/>
                </a:rPr>
                <a:t>Scalability:</a:t>
              </a:r>
            </a:p>
          </p:txBody>
        </p:sp>
        <p:sp>
          <p:nvSpPr>
            <p:cNvPr name="TextBox 8" id="8"/>
            <p:cNvSpPr txBox="true"/>
            <p:nvPr/>
          </p:nvSpPr>
          <p:spPr>
            <a:xfrm rot="0">
              <a:off x="0" y="703873"/>
              <a:ext cx="8866554" cy="1544743"/>
            </a:xfrm>
            <a:prstGeom prst="rect">
              <a:avLst/>
            </a:prstGeom>
          </p:spPr>
          <p:txBody>
            <a:bodyPr anchor="t" rtlCol="false" tIns="0" lIns="0" bIns="0" rIns="0">
              <a:spAutoFit/>
            </a:bodyPr>
            <a:lstStyle/>
            <a:p>
              <a:pPr>
                <a:lnSpc>
                  <a:spcPts val="3079"/>
                </a:lnSpc>
              </a:pPr>
              <a:r>
                <a:rPr lang="en-US" sz="2200">
                  <a:solidFill>
                    <a:srgbClr val="FFFFFF"/>
                  </a:solidFill>
                  <a:latin typeface="Public Sans"/>
                </a:rPr>
                <a:t> Mind Mentor is designed to be highly scalable, with cloud-based infrastructure on AWS allowing for seamless handling of increased user load.</a:t>
              </a:r>
            </a:p>
          </p:txBody>
        </p:sp>
      </p:grpSp>
      <p:sp>
        <p:nvSpPr>
          <p:cNvPr name="TextBox 9" id="9"/>
          <p:cNvSpPr txBox="true"/>
          <p:nvPr/>
        </p:nvSpPr>
        <p:spPr>
          <a:xfrm rot="0">
            <a:off x="608822" y="4067175"/>
            <a:ext cx="6571533" cy="2133600"/>
          </a:xfrm>
          <a:prstGeom prst="rect">
            <a:avLst/>
          </a:prstGeom>
        </p:spPr>
        <p:txBody>
          <a:bodyPr anchor="t" rtlCol="false" tIns="0" lIns="0" bIns="0" rIns="0">
            <a:spAutoFit/>
          </a:bodyPr>
          <a:lstStyle/>
          <a:p>
            <a:pPr>
              <a:lnSpc>
                <a:spcPts val="8400"/>
              </a:lnSpc>
            </a:pPr>
            <a:r>
              <a:rPr lang="en-US" sz="7000">
                <a:solidFill>
                  <a:srgbClr val="FFFFFF"/>
                </a:solidFill>
                <a:latin typeface="Public Sans Bold"/>
              </a:rPr>
              <a:t>Tech Stack and Scalability</a:t>
            </a:r>
          </a:p>
        </p:txBody>
      </p:sp>
      <p:sp>
        <p:nvSpPr>
          <p:cNvPr name="Freeform 10" id="10"/>
          <p:cNvSpPr/>
          <p:nvPr/>
        </p:nvSpPr>
        <p:spPr>
          <a:xfrm flipH="false" flipV="false" rot="0">
            <a:off x="8663086" y="5467276"/>
            <a:ext cx="737185" cy="733499"/>
          </a:xfrm>
          <a:custGeom>
            <a:avLst/>
            <a:gdLst/>
            <a:ahLst/>
            <a:cxnLst/>
            <a:rect r="r" b="b" t="t" l="l"/>
            <a:pathLst>
              <a:path h="733499" w="737185">
                <a:moveTo>
                  <a:pt x="0" y="0"/>
                </a:moveTo>
                <a:lnTo>
                  <a:pt x="737185" y="0"/>
                </a:lnTo>
                <a:lnTo>
                  <a:pt x="737185" y="733499"/>
                </a:lnTo>
                <a:lnTo>
                  <a:pt x="0" y="733499"/>
                </a:lnTo>
                <a:lnTo>
                  <a:pt x="0" y="0"/>
                </a:lnTo>
                <a:close/>
              </a:path>
            </a:pathLst>
          </a:custGeom>
          <a:blipFill>
            <a:blip r:embed="rId2"/>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C52FF">
                <a:alpha val="100000"/>
              </a:srgbClr>
            </a:gs>
            <a:gs pos="100000">
              <a:srgbClr val="5CE1E6">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492190" y="3669817"/>
            <a:ext cx="6571533" cy="2133600"/>
          </a:xfrm>
          <a:prstGeom prst="rect">
            <a:avLst/>
          </a:prstGeom>
        </p:spPr>
        <p:txBody>
          <a:bodyPr anchor="t" rtlCol="false" tIns="0" lIns="0" bIns="0" rIns="0">
            <a:spAutoFit/>
          </a:bodyPr>
          <a:lstStyle/>
          <a:p>
            <a:pPr>
              <a:lnSpc>
                <a:spcPts val="8400"/>
              </a:lnSpc>
            </a:pPr>
            <a:r>
              <a:rPr lang="en-US" sz="7000">
                <a:solidFill>
                  <a:srgbClr val="FFFFFF"/>
                </a:solidFill>
                <a:latin typeface="Public Sans Bold"/>
              </a:rPr>
              <a:t>Ideas and Planning</a:t>
            </a:r>
          </a:p>
        </p:txBody>
      </p:sp>
      <p:sp>
        <p:nvSpPr>
          <p:cNvPr name="Freeform 3" id="3"/>
          <p:cNvSpPr/>
          <p:nvPr/>
        </p:nvSpPr>
        <p:spPr>
          <a:xfrm flipH="false" flipV="false" rot="0">
            <a:off x="8663086" y="2865779"/>
            <a:ext cx="737185" cy="733499"/>
          </a:xfrm>
          <a:custGeom>
            <a:avLst/>
            <a:gdLst/>
            <a:ahLst/>
            <a:cxnLst/>
            <a:rect r="r" b="b" t="t" l="l"/>
            <a:pathLst>
              <a:path h="733499" w="737185">
                <a:moveTo>
                  <a:pt x="0" y="0"/>
                </a:moveTo>
                <a:lnTo>
                  <a:pt x="737185" y="0"/>
                </a:lnTo>
                <a:lnTo>
                  <a:pt x="737185" y="733499"/>
                </a:lnTo>
                <a:lnTo>
                  <a:pt x="0" y="733499"/>
                </a:lnTo>
                <a:lnTo>
                  <a:pt x="0" y="0"/>
                </a:lnTo>
                <a:close/>
              </a:path>
            </a:pathLst>
          </a:custGeom>
          <a:blipFill>
            <a:blip r:embed="rId2"/>
            <a:stretch>
              <a:fillRect l="0" t="0" r="0" b="0"/>
            </a:stretch>
          </a:blipFill>
        </p:spPr>
      </p:sp>
      <p:sp>
        <p:nvSpPr>
          <p:cNvPr name="Freeform 4" id="4"/>
          <p:cNvSpPr/>
          <p:nvPr/>
        </p:nvSpPr>
        <p:spPr>
          <a:xfrm flipH="false" flipV="false" rot="0">
            <a:off x="8663086" y="5143500"/>
            <a:ext cx="737185" cy="826805"/>
          </a:xfrm>
          <a:custGeom>
            <a:avLst/>
            <a:gdLst/>
            <a:ahLst/>
            <a:cxnLst/>
            <a:rect r="r" b="b" t="t" l="l"/>
            <a:pathLst>
              <a:path h="826805" w="737185">
                <a:moveTo>
                  <a:pt x="0" y="0"/>
                </a:moveTo>
                <a:lnTo>
                  <a:pt x="737185" y="0"/>
                </a:lnTo>
                <a:lnTo>
                  <a:pt x="737185" y="826805"/>
                </a:lnTo>
                <a:lnTo>
                  <a:pt x="0" y="826805"/>
                </a:lnTo>
                <a:lnTo>
                  <a:pt x="0" y="0"/>
                </a:lnTo>
                <a:close/>
              </a:path>
            </a:pathLst>
          </a:custGeom>
          <a:blipFill>
            <a:blip r:embed="rId2"/>
            <a:stretch>
              <a:fillRect l="-6360" t="0" r="-6360" b="0"/>
            </a:stretch>
          </a:blipFill>
        </p:spPr>
      </p:sp>
      <p:grpSp>
        <p:nvGrpSpPr>
          <p:cNvPr name="Group 5" id="5"/>
          <p:cNvGrpSpPr/>
          <p:nvPr/>
        </p:nvGrpSpPr>
        <p:grpSpPr>
          <a:xfrm rot="0">
            <a:off x="9918767" y="2279443"/>
            <a:ext cx="6772543" cy="2115288"/>
            <a:chOff x="0" y="0"/>
            <a:chExt cx="9030057" cy="2820384"/>
          </a:xfrm>
        </p:grpSpPr>
        <p:sp>
          <p:nvSpPr>
            <p:cNvPr name="TextBox 6" id="6"/>
            <p:cNvSpPr txBox="true"/>
            <p:nvPr/>
          </p:nvSpPr>
          <p:spPr>
            <a:xfrm rot="0">
              <a:off x="0" y="-66675"/>
              <a:ext cx="9030057" cy="597839"/>
            </a:xfrm>
            <a:prstGeom prst="rect">
              <a:avLst/>
            </a:prstGeom>
          </p:spPr>
          <p:txBody>
            <a:bodyPr anchor="t" rtlCol="false" tIns="0" lIns="0" bIns="0" rIns="0">
              <a:spAutoFit/>
            </a:bodyPr>
            <a:lstStyle/>
            <a:p>
              <a:pPr>
                <a:lnSpc>
                  <a:spcPts val="3707"/>
                </a:lnSpc>
              </a:pPr>
              <a:r>
                <a:rPr lang="en-US" sz="2647">
                  <a:solidFill>
                    <a:srgbClr val="FFFFFF"/>
                  </a:solidFill>
                  <a:latin typeface="Public Sans Bold"/>
                </a:rPr>
                <a:t>Ideas</a:t>
              </a:r>
            </a:p>
          </p:txBody>
        </p:sp>
        <p:sp>
          <p:nvSpPr>
            <p:cNvPr name="TextBox 7" id="7"/>
            <p:cNvSpPr txBox="true"/>
            <p:nvPr/>
          </p:nvSpPr>
          <p:spPr>
            <a:xfrm rot="0">
              <a:off x="0" y="727432"/>
              <a:ext cx="9030057" cy="2092952"/>
            </a:xfrm>
            <a:prstGeom prst="rect">
              <a:avLst/>
            </a:prstGeom>
          </p:spPr>
          <p:txBody>
            <a:bodyPr anchor="t" rtlCol="false" tIns="0" lIns="0" bIns="0" rIns="0">
              <a:spAutoFit/>
            </a:bodyPr>
            <a:lstStyle/>
            <a:p>
              <a:pPr>
                <a:lnSpc>
                  <a:spcPts val="3136"/>
                </a:lnSpc>
              </a:pPr>
              <a:r>
                <a:rPr lang="en-US" sz="2240">
                  <a:solidFill>
                    <a:srgbClr val="FFFFFF"/>
                  </a:solidFill>
                  <a:latin typeface="Public Sans"/>
                </a:rPr>
                <a:t>Mind Mentor initially started as an idea to harness AI technology for mental health support, with a focus on providing personalized advice and coping strategies.</a:t>
              </a:r>
            </a:p>
          </p:txBody>
        </p:sp>
      </p:grpSp>
      <p:grpSp>
        <p:nvGrpSpPr>
          <p:cNvPr name="Group 8" id="8"/>
          <p:cNvGrpSpPr/>
          <p:nvPr/>
        </p:nvGrpSpPr>
        <p:grpSpPr>
          <a:xfrm rot="0">
            <a:off x="9918767" y="5143500"/>
            <a:ext cx="6772543" cy="1717561"/>
            <a:chOff x="0" y="0"/>
            <a:chExt cx="9030057" cy="2290082"/>
          </a:xfrm>
        </p:grpSpPr>
        <p:sp>
          <p:nvSpPr>
            <p:cNvPr name="TextBox 9" id="9"/>
            <p:cNvSpPr txBox="true"/>
            <p:nvPr/>
          </p:nvSpPr>
          <p:spPr>
            <a:xfrm rot="0">
              <a:off x="0" y="-66675"/>
              <a:ext cx="9030057" cy="597839"/>
            </a:xfrm>
            <a:prstGeom prst="rect">
              <a:avLst/>
            </a:prstGeom>
          </p:spPr>
          <p:txBody>
            <a:bodyPr anchor="t" rtlCol="false" tIns="0" lIns="0" bIns="0" rIns="0">
              <a:spAutoFit/>
            </a:bodyPr>
            <a:lstStyle/>
            <a:p>
              <a:pPr>
                <a:lnSpc>
                  <a:spcPts val="3707"/>
                </a:lnSpc>
              </a:pPr>
              <a:r>
                <a:rPr lang="en-US" sz="2647">
                  <a:solidFill>
                    <a:srgbClr val="FFFFFF"/>
                  </a:solidFill>
                  <a:latin typeface="Public Sans Bold"/>
                </a:rPr>
                <a:t>Planning</a:t>
              </a:r>
            </a:p>
          </p:txBody>
        </p:sp>
        <p:sp>
          <p:nvSpPr>
            <p:cNvPr name="TextBox 10" id="10"/>
            <p:cNvSpPr txBox="true"/>
            <p:nvPr/>
          </p:nvSpPr>
          <p:spPr>
            <a:xfrm rot="0">
              <a:off x="0" y="727432"/>
              <a:ext cx="9030057" cy="1562650"/>
            </a:xfrm>
            <a:prstGeom prst="rect">
              <a:avLst/>
            </a:prstGeom>
          </p:spPr>
          <p:txBody>
            <a:bodyPr anchor="t" rtlCol="false" tIns="0" lIns="0" bIns="0" rIns="0">
              <a:spAutoFit/>
            </a:bodyPr>
            <a:lstStyle/>
            <a:p>
              <a:pPr>
                <a:lnSpc>
                  <a:spcPts val="3136"/>
                </a:lnSpc>
              </a:pPr>
              <a:r>
                <a:rPr lang="en-US" sz="2240">
                  <a:solidFill>
                    <a:srgbClr val="FFFFFF"/>
                  </a:solidFill>
                  <a:latin typeface="Public Sans"/>
                </a:rPr>
                <a:t>Extensive research and user feedback informed the planning process, guiding the development of features and user experience.</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22A9B"/>
        </a:solidFill>
      </p:bgPr>
    </p:bg>
    <p:spTree>
      <p:nvGrpSpPr>
        <p:cNvPr id="1" name=""/>
        <p:cNvGrpSpPr/>
        <p:nvPr/>
      </p:nvGrpSpPr>
      <p:grpSpPr>
        <a:xfrm>
          <a:off x="0" y="0"/>
          <a:ext cx="0" cy="0"/>
          <a:chOff x="0" y="0"/>
          <a:chExt cx="0" cy="0"/>
        </a:xfrm>
      </p:grpSpPr>
      <p:sp>
        <p:nvSpPr>
          <p:cNvPr name="Freeform 2" id="2"/>
          <p:cNvSpPr/>
          <p:nvPr/>
        </p:nvSpPr>
        <p:spPr>
          <a:xfrm flipH="false" flipV="false" rot="8261881">
            <a:off x="-124587" y="5591774"/>
            <a:ext cx="7725537" cy="8229600"/>
          </a:xfrm>
          <a:custGeom>
            <a:avLst/>
            <a:gdLst/>
            <a:ahLst/>
            <a:cxnLst/>
            <a:rect r="r" b="b" t="t" l="l"/>
            <a:pathLst>
              <a:path h="8229600" w="7725537">
                <a:moveTo>
                  <a:pt x="0" y="0"/>
                </a:moveTo>
                <a:lnTo>
                  <a:pt x="7725537" y="0"/>
                </a:lnTo>
                <a:lnTo>
                  <a:pt x="7725537" y="8229600"/>
                </a:lnTo>
                <a:lnTo>
                  <a:pt x="0" y="8229600"/>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2226922" y="1619785"/>
            <a:ext cx="3467797" cy="7047429"/>
            <a:chOff x="0" y="0"/>
            <a:chExt cx="5001260" cy="10163810"/>
          </a:xfrm>
        </p:grpSpPr>
        <p:sp>
          <p:nvSpPr>
            <p:cNvPr name="Freeform 4" id="4"/>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3"/>
              <a:stretch>
                <a:fillRect l="-45" t="0" r="-45" b="0"/>
              </a:stretch>
            </a:blipFill>
          </p:spPr>
        </p:sp>
        <p:sp>
          <p:nvSpPr>
            <p:cNvPr name="Freeform 5" id="5"/>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4"/>
              <a:stretch>
                <a:fillRect l="-101222" t="0" r="-101222" b="0"/>
              </a:stretch>
            </a:blipFill>
          </p:spPr>
        </p:sp>
      </p:grpSp>
      <p:grpSp>
        <p:nvGrpSpPr>
          <p:cNvPr name="Group 6" id="6"/>
          <p:cNvGrpSpPr/>
          <p:nvPr/>
        </p:nvGrpSpPr>
        <p:grpSpPr>
          <a:xfrm rot="0">
            <a:off x="8515350" y="2869211"/>
            <a:ext cx="8077200" cy="4015177"/>
            <a:chOff x="0" y="0"/>
            <a:chExt cx="10769600" cy="5353569"/>
          </a:xfrm>
        </p:grpSpPr>
        <p:sp>
          <p:nvSpPr>
            <p:cNvPr name="TextBox 7" id="7"/>
            <p:cNvSpPr txBox="true"/>
            <p:nvPr/>
          </p:nvSpPr>
          <p:spPr>
            <a:xfrm rot="0">
              <a:off x="0" y="2079721"/>
              <a:ext cx="10769600" cy="3273848"/>
            </a:xfrm>
            <a:prstGeom prst="rect">
              <a:avLst/>
            </a:prstGeom>
          </p:spPr>
          <p:txBody>
            <a:bodyPr anchor="t" rtlCol="false" tIns="0" lIns="0" bIns="0" rIns="0">
              <a:spAutoFit/>
            </a:bodyPr>
            <a:lstStyle/>
            <a:p>
              <a:pPr>
                <a:lnSpc>
                  <a:spcPts val="3919"/>
                </a:lnSpc>
              </a:pPr>
              <a:r>
                <a:rPr lang="en-US" sz="2800">
                  <a:solidFill>
                    <a:srgbClr val="101122"/>
                  </a:solidFill>
                  <a:latin typeface="Public Sans"/>
                </a:rPr>
                <a:t>Future enhancements to Mind Mentor may include real-time mood tracking, community support forums, integration with wearable devices for physiological data, and multilingual support.</a:t>
              </a:r>
            </a:p>
          </p:txBody>
        </p:sp>
        <p:sp>
          <p:nvSpPr>
            <p:cNvPr name="TextBox 8" id="8"/>
            <p:cNvSpPr txBox="true"/>
            <p:nvPr/>
          </p:nvSpPr>
          <p:spPr>
            <a:xfrm rot="0">
              <a:off x="0" y="-104775"/>
              <a:ext cx="10769600" cy="1116542"/>
            </a:xfrm>
            <a:prstGeom prst="rect">
              <a:avLst/>
            </a:prstGeom>
          </p:spPr>
          <p:txBody>
            <a:bodyPr anchor="t" rtlCol="false" tIns="0" lIns="0" bIns="0" rIns="0">
              <a:spAutoFit/>
            </a:bodyPr>
            <a:lstStyle/>
            <a:p>
              <a:pPr>
                <a:lnSpc>
                  <a:spcPts val="7000"/>
                </a:lnSpc>
              </a:pPr>
              <a:r>
                <a:rPr lang="en-US" sz="5000">
                  <a:solidFill>
                    <a:srgbClr val="101122"/>
                  </a:solidFill>
                  <a:latin typeface="Public Sans"/>
                </a:rPr>
                <a:t>Potential Features</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8C52FF">
                <a:alpha val="100000"/>
              </a:srgbClr>
            </a:gs>
            <a:gs pos="100000">
              <a:srgbClr val="5CE1E6">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false" rot="-802109">
            <a:off x="11193746" y="-3812596"/>
            <a:ext cx="10792918" cy="8229600"/>
          </a:xfrm>
          <a:custGeom>
            <a:avLst/>
            <a:gdLst/>
            <a:ahLst/>
            <a:cxnLst/>
            <a:rect r="r" b="b" t="t" l="l"/>
            <a:pathLst>
              <a:path h="8229600" w="10792918">
                <a:moveTo>
                  <a:pt x="10792918" y="0"/>
                </a:moveTo>
                <a:lnTo>
                  <a:pt x="0" y="0"/>
                </a:lnTo>
                <a:lnTo>
                  <a:pt x="0" y="8229600"/>
                </a:lnTo>
                <a:lnTo>
                  <a:pt x="10792918" y="8229600"/>
                </a:lnTo>
                <a:lnTo>
                  <a:pt x="10792918" y="0"/>
                </a:lnTo>
                <a:close/>
              </a:path>
            </a:pathLst>
          </a:custGeom>
          <a:blipFill>
            <a:blip r:embed="rId2"/>
            <a:stretch>
              <a:fillRect l="0" t="0" r="0" b="0"/>
            </a:stretch>
          </a:blipFill>
        </p:spPr>
      </p:sp>
      <p:sp>
        <p:nvSpPr>
          <p:cNvPr name="TextBox 3" id="3"/>
          <p:cNvSpPr txBox="true"/>
          <p:nvPr/>
        </p:nvSpPr>
        <p:spPr>
          <a:xfrm rot="0">
            <a:off x="142292" y="4440684"/>
            <a:ext cx="6197831" cy="1076325"/>
          </a:xfrm>
          <a:prstGeom prst="rect">
            <a:avLst/>
          </a:prstGeom>
        </p:spPr>
        <p:txBody>
          <a:bodyPr anchor="t" rtlCol="false" tIns="0" lIns="0" bIns="0" rIns="0">
            <a:spAutoFit/>
          </a:bodyPr>
          <a:lstStyle/>
          <a:p>
            <a:pPr>
              <a:lnSpc>
                <a:spcPts val="8400"/>
              </a:lnSpc>
            </a:pPr>
            <a:r>
              <a:rPr lang="en-US" sz="7000">
                <a:solidFill>
                  <a:srgbClr val="FFFFFF"/>
                </a:solidFill>
                <a:latin typeface="Public Sans Bold"/>
              </a:rPr>
              <a:t>Challenges</a:t>
            </a:r>
          </a:p>
        </p:txBody>
      </p:sp>
      <p:sp>
        <p:nvSpPr>
          <p:cNvPr name="TextBox 4" id="4"/>
          <p:cNvSpPr txBox="true"/>
          <p:nvPr/>
        </p:nvSpPr>
        <p:spPr>
          <a:xfrm rot="0">
            <a:off x="5576280" y="3767127"/>
            <a:ext cx="10500459" cy="2676546"/>
          </a:xfrm>
          <a:prstGeom prst="rect">
            <a:avLst/>
          </a:prstGeom>
        </p:spPr>
        <p:txBody>
          <a:bodyPr anchor="t" rtlCol="false" tIns="0" lIns="0" bIns="0" rIns="0">
            <a:spAutoFit/>
          </a:bodyPr>
          <a:lstStyle/>
          <a:p>
            <a:pPr>
              <a:lnSpc>
                <a:spcPts val="4237"/>
              </a:lnSpc>
            </a:pPr>
            <a:r>
              <a:rPr lang="en-US" sz="3026">
                <a:solidFill>
                  <a:srgbClr val="FEFFFD"/>
                </a:solidFill>
                <a:latin typeface="Public Sans"/>
              </a:rPr>
              <a:t>Developing accurate AI models for mood analysis, ensuring user privacy and data security, addressing the diverse needs of users, and navigating regulatory compliance in the healthcare industry were key challenges faced during development.</a:t>
            </a:r>
          </a:p>
        </p:txBody>
      </p:sp>
      <p:sp>
        <p:nvSpPr>
          <p:cNvPr name="Freeform 5" id="5"/>
          <p:cNvSpPr/>
          <p:nvPr/>
        </p:nvSpPr>
        <p:spPr>
          <a:xfrm flipH="true" flipV="false" rot="-708138">
            <a:off x="-985840" y="7716817"/>
            <a:ext cx="2623887" cy="3771900"/>
          </a:xfrm>
          <a:custGeom>
            <a:avLst/>
            <a:gdLst/>
            <a:ahLst/>
            <a:cxnLst/>
            <a:rect r="r" b="b" t="t" l="l"/>
            <a:pathLst>
              <a:path h="3771900" w="2623887">
                <a:moveTo>
                  <a:pt x="2623887" y="0"/>
                </a:moveTo>
                <a:lnTo>
                  <a:pt x="0" y="0"/>
                </a:lnTo>
                <a:lnTo>
                  <a:pt x="0" y="3771900"/>
                </a:lnTo>
                <a:lnTo>
                  <a:pt x="2623887" y="3771900"/>
                </a:lnTo>
                <a:lnTo>
                  <a:pt x="2623887" y="0"/>
                </a:lnTo>
                <a:close/>
              </a:path>
            </a:pathLst>
          </a:custGeom>
          <a:blipFill>
            <a:blip r:embed="rId2"/>
            <a:stretch>
              <a:fillRect l="0" t="-118181" r="-311333"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DAGAVyKw-aE</dc:identifier>
  <dcterms:modified xsi:type="dcterms:W3CDTF">2011-08-01T06:04:30Z</dcterms:modified>
  <cp:revision>1</cp:revision>
  <dc:title>Mind Mentor: Empowering Mental Well-being</dc:title>
</cp:coreProperties>
</file>