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Black"/>
      <p:bold r:id="rId19"/>
      <p:boldItalic r:id="rId20"/>
    </p:embeddedFont>
    <p:embeddedFont>
      <p:font typeface="Roboto Mono SemiBold"/>
      <p:regular r:id="rId21"/>
      <p:bold r:id="rId22"/>
      <p:italic r:id="rId23"/>
      <p:boldItalic r:id="rId24"/>
    </p:embeddedFont>
    <p:embeddedFont>
      <p:font typeface="Nunito"/>
      <p:regular r:id="rId25"/>
      <p:bold r:id="rId26"/>
      <p:italic r:id="rId27"/>
      <p:boldItalic r:id="rId28"/>
    </p:embeddedFont>
    <p:embeddedFont>
      <p:font typeface="Poppins"/>
      <p:regular r:id="rId29"/>
      <p:bold r:id="rId30"/>
      <p:italic r:id="rId31"/>
      <p:boldItalic r:id="rId32"/>
    </p:embeddedFont>
    <p:embeddedFont>
      <p:font typeface="Roboto Mono"/>
      <p:regular r:id="rId33"/>
      <p:bold r:id="rId34"/>
      <p:italic r:id="rId35"/>
      <p:boldItalic r:id="rId36"/>
    </p:embeddedFont>
    <p:embeddedFont>
      <p:font typeface="Nunito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Sans-boldItalic.fntdata"/><Relationship Id="rId20" Type="http://schemas.openxmlformats.org/officeDocument/2006/relationships/font" Target="fonts/RobotoBlack-boldItalic.fntdata"/><Relationship Id="rId22" Type="http://schemas.openxmlformats.org/officeDocument/2006/relationships/font" Target="fonts/RobotoMonoSemiBold-bold.fntdata"/><Relationship Id="rId21" Type="http://schemas.openxmlformats.org/officeDocument/2006/relationships/font" Target="fonts/RobotoMonoSemiBold-regular.fntdata"/><Relationship Id="rId24" Type="http://schemas.openxmlformats.org/officeDocument/2006/relationships/font" Target="fonts/RobotoMonoSemiBold-boldItalic.fntdata"/><Relationship Id="rId23" Type="http://schemas.openxmlformats.org/officeDocument/2006/relationships/font" Target="fonts/RobotoMono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italic.fntdata"/><Relationship Id="rId30" Type="http://schemas.openxmlformats.org/officeDocument/2006/relationships/font" Target="fonts/Poppins-bold.fntdata"/><Relationship Id="rId11" Type="http://schemas.openxmlformats.org/officeDocument/2006/relationships/slide" Target="slides/slide6.xml"/><Relationship Id="rId33" Type="http://schemas.openxmlformats.org/officeDocument/2006/relationships/font" Target="fonts/RobotoMono-regular.fntdata"/><Relationship Id="rId10" Type="http://schemas.openxmlformats.org/officeDocument/2006/relationships/slide" Target="slides/slide5.xml"/><Relationship Id="rId32" Type="http://schemas.openxmlformats.org/officeDocument/2006/relationships/font" Target="fonts/Poppins-boldItalic.fntdata"/><Relationship Id="rId13" Type="http://schemas.openxmlformats.org/officeDocument/2006/relationships/slide" Target="slides/slide8.xml"/><Relationship Id="rId35" Type="http://schemas.openxmlformats.org/officeDocument/2006/relationships/font" Target="fonts/RobotoMono-italic.fntdata"/><Relationship Id="rId12" Type="http://schemas.openxmlformats.org/officeDocument/2006/relationships/slide" Target="slides/slide7.xml"/><Relationship Id="rId34" Type="http://schemas.openxmlformats.org/officeDocument/2006/relationships/font" Target="fonts/RobotoMono-bold.fntdata"/><Relationship Id="rId15" Type="http://schemas.openxmlformats.org/officeDocument/2006/relationships/slide" Target="slides/slide10.xml"/><Relationship Id="rId37" Type="http://schemas.openxmlformats.org/officeDocument/2006/relationships/font" Target="fonts/NunitoSans-regular.fntdata"/><Relationship Id="rId14" Type="http://schemas.openxmlformats.org/officeDocument/2006/relationships/slide" Target="slides/slide9.xml"/><Relationship Id="rId36" Type="http://schemas.openxmlformats.org/officeDocument/2006/relationships/font" Target="fonts/RobotoMono-boldItalic.fntdata"/><Relationship Id="rId17" Type="http://schemas.openxmlformats.org/officeDocument/2006/relationships/slide" Target="slides/slide12.xml"/><Relationship Id="rId39" Type="http://schemas.openxmlformats.org/officeDocument/2006/relationships/font" Target="fonts/NunitoSans-italic.fntdata"/><Relationship Id="rId16" Type="http://schemas.openxmlformats.org/officeDocument/2006/relationships/slide" Target="slides/slide11.xml"/><Relationship Id="rId38" Type="http://schemas.openxmlformats.org/officeDocument/2006/relationships/font" Target="fonts/NunitoSans-bold.fntdata"/><Relationship Id="rId19" Type="http://schemas.openxmlformats.org/officeDocument/2006/relationships/font" Target="fonts/RobotoBlack-bold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SLIDES_API672587971_0:notes"/>
          <p:cNvSpPr/>
          <p:nvPr>
            <p:ph idx="2" type="sldImg"/>
          </p:nvPr>
        </p:nvSpPr>
        <p:spPr>
          <a:xfrm>
            <a:off x="38132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SLIDES_API67258797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SLIDES_API672587971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SLIDES_API672587971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SLIDES_API672587971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SLIDES_API672587971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SLIDES_API672587971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SLIDES_API672587971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SLIDES_API672587971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SLIDES_API672587971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5f8304a4c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f5f8304a4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SLIDES_API67258797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SLIDES_API67258797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SLIDES_API67258797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SLIDES_API67258797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SLIDES_API672587971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SLIDES_API67258797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6031ea4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f6031ea4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6031ea41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f6031ea41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SLIDES_API672587971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SLIDES_API672587971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SLIDES_API672587971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SLIDES_API672587971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11" Type="http://schemas.openxmlformats.org/officeDocument/2006/relationships/image" Target="../media/image12.png"/><Relationship Id="rId10" Type="http://schemas.openxmlformats.org/officeDocument/2006/relationships/image" Target="../media/image8.png"/><Relationship Id="rId13" Type="http://schemas.openxmlformats.org/officeDocument/2006/relationships/image" Target="../media/image4.png"/><Relationship Id="rId1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5" Type="http://schemas.openxmlformats.org/officeDocument/2006/relationships/image" Target="../media/image16.png"/><Relationship Id="rId14" Type="http://schemas.openxmlformats.org/officeDocument/2006/relationships/image" Target="../media/image2.png"/><Relationship Id="rId17" Type="http://schemas.openxmlformats.org/officeDocument/2006/relationships/image" Target="../media/image7.png"/><Relationship Id="rId16" Type="http://schemas.openxmlformats.org/officeDocument/2006/relationships/image" Target="../media/image13.png"/><Relationship Id="rId5" Type="http://schemas.openxmlformats.org/officeDocument/2006/relationships/image" Target="../media/image10.png"/><Relationship Id="rId19" Type="http://schemas.openxmlformats.org/officeDocument/2006/relationships/image" Target="../media/image3.png"/><Relationship Id="rId6" Type="http://schemas.openxmlformats.org/officeDocument/2006/relationships/image" Target="../media/image9.png"/><Relationship Id="rId18" Type="http://schemas.openxmlformats.org/officeDocument/2006/relationships/image" Target="../media/image14.png"/><Relationship Id="rId7" Type="http://schemas.openxmlformats.org/officeDocument/2006/relationships/image" Target="../media/image1.png"/><Relationship Id="rId8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_Outro_1">
  <p:cSld name="TITLE_1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530400" y="2208300"/>
            <a:ext cx="8083200" cy="7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descr=" "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19179" y="1033118"/>
            <a:ext cx="227910" cy="23249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/>
          <p:nvPr/>
        </p:nvSpPr>
        <p:spPr>
          <a:xfrm>
            <a:off x="1562102" y="228600"/>
            <a:ext cx="133200" cy="133500"/>
          </a:xfrm>
          <a:prstGeom prst="ellipse">
            <a:avLst/>
          </a:prstGeom>
          <a:noFill/>
          <a:ln cap="flat" cmpd="sng" w="50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8729671" y="228600"/>
            <a:ext cx="133200" cy="133500"/>
          </a:xfrm>
          <a:prstGeom prst="ellipse">
            <a:avLst/>
          </a:prstGeom>
          <a:noFill/>
          <a:ln cap="flat" cmpd="sng" w="50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8512" y="1133466"/>
            <a:ext cx="63627" cy="126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6616" y="873342"/>
            <a:ext cx="77136" cy="6869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4976817" y="1023938"/>
            <a:ext cx="66600" cy="66600"/>
          </a:xfrm>
          <a:prstGeom prst="ellipse">
            <a:avLst/>
          </a:prstGeom>
          <a:noFill/>
          <a:ln cap="flat" cmpd="sng" w="50800">
            <a:solidFill>
              <a:srgbClr val="FF8B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59" name="Google Shape;5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4640" y="942975"/>
            <a:ext cx="4008" cy="50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" name="Google Shape;6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47965" y="998934"/>
            <a:ext cx="126206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" name="Google Shape;6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77135" y="960165"/>
            <a:ext cx="32062" cy="32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" name="Google Shape;62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62253" y="971550"/>
            <a:ext cx="46526" cy="28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" name="Google Shape;63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53181" y="180975"/>
            <a:ext cx="4008" cy="50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" name="Google Shape;64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86506" y="236934"/>
            <a:ext cx="126206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" name="Google Shape;65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15676" y="198165"/>
            <a:ext cx="32062" cy="32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" name="Google Shape;66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300793" y="209550"/>
            <a:ext cx="46526" cy="28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" name="Google Shape;67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00025" y="4019550"/>
            <a:ext cx="394770" cy="47286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/>
          <p:nvPr/>
        </p:nvSpPr>
        <p:spPr>
          <a:xfrm>
            <a:off x="438150" y="3100388"/>
            <a:ext cx="133200" cy="133500"/>
          </a:xfrm>
          <a:prstGeom prst="ellipse">
            <a:avLst/>
          </a:prstGeom>
          <a:noFill/>
          <a:ln cap="flat" cmpd="sng" w="50800">
            <a:solidFill>
              <a:srgbClr val="FE6E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452439" y="2071688"/>
            <a:ext cx="66600" cy="66600"/>
          </a:xfrm>
          <a:prstGeom prst="ellipse">
            <a:avLst/>
          </a:prstGeom>
          <a:noFill/>
          <a:ln cap="flat" cmpd="sng" w="50800">
            <a:solidFill>
              <a:srgbClr val="FF8B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 " id="71" name="Google Shape;71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508203" y="4354292"/>
            <a:ext cx="117804" cy="9388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/>
          <p:nvPr/>
        </p:nvSpPr>
        <p:spPr>
          <a:xfrm>
            <a:off x="2847978" y="4824413"/>
            <a:ext cx="76200" cy="76200"/>
          </a:xfrm>
          <a:prstGeom prst="ellipse">
            <a:avLst/>
          </a:prstGeom>
          <a:noFill/>
          <a:ln cap="flat" cmpd="sng" w="50800">
            <a:solidFill>
              <a:srgbClr val="FDB2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73" name="Google Shape;73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119818" y="4248150"/>
            <a:ext cx="4008" cy="50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" name="Google Shape;74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053143" y="4304109"/>
            <a:ext cx="126206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" name="Google Shape;75;p1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082314" y="4265340"/>
            <a:ext cx="32062" cy="32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" name="Google Shape;76;p1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067431" y="4276725"/>
            <a:ext cx="46526" cy="2855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 " id="78" name="Google Shape;78;p1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472449" y="3635278"/>
            <a:ext cx="104231" cy="85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" name="Google Shape;79;p1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725542" y="3837968"/>
            <a:ext cx="438862" cy="20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3240">
          <p15:clr>
            <a:srgbClr val="E46962"/>
          </p15:clr>
        </p15:guide>
        <p15:guide id="3" pos="405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2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524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937025" y="3344800"/>
            <a:ext cx="83019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highlight>
                  <a:srgbClr val="BF9000"/>
                </a:highlight>
                <a:latin typeface="Roboto Black"/>
                <a:ea typeface="Roboto Black"/>
                <a:cs typeface="Roboto Black"/>
                <a:sym typeface="Roboto Black"/>
              </a:rPr>
              <a:t>  </a:t>
            </a:r>
            <a:r>
              <a:rPr lang="en" sz="2000">
                <a:solidFill>
                  <a:schemeClr val="dk1"/>
                </a:solidFill>
                <a:highlight>
                  <a:srgbClr val="BF9000"/>
                </a:highlight>
                <a:latin typeface="Roboto Black"/>
                <a:ea typeface="Roboto Black"/>
                <a:cs typeface="Roboto Black"/>
                <a:sym typeface="Roboto Black"/>
              </a:rPr>
              <a:t>A powerful tool leveraging IBM-Watsonx-AI for smarter learning.</a:t>
            </a:r>
            <a:endParaRPr sz="2000">
              <a:solidFill>
                <a:schemeClr val="dk1"/>
              </a:solidFill>
              <a:highlight>
                <a:srgbClr val="BF9000"/>
              </a:highlight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750075" y="1715125"/>
            <a:ext cx="83019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lt1"/>
                </a:solidFill>
                <a:highlight>
                  <a:srgbClr val="8E7CC3"/>
                </a:highlight>
                <a:latin typeface="Impact"/>
                <a:ea typeface="Impact"/>
                <a:cs typeface="Impact"/>
                <a:sym typeface="Impact"/>
              </a:rPr>
              <a:t>SMARTSTUDY</a:t>
            </a:r>
            <a:endParaRPr sz="4300">
              <a:solidFill>
                <a:schemeClr val="lt1"/>
              </a:solidFill>
              <a:highlight>
                <a:srgbClr val="8E7CC3"/>
              </a:highlight>
              <a:latin typeface="Impact"/>
              <a:ea typeface="Impact"/>
              <a:cs typeface="Impact"/>
              <a:sym typeface="Impact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highlight>
                  <a:srgbClr val="B4A7D6"/>
                </a:highlight>
                <a:latin typeface="Impact"/>
                <a:ea typeface="Impact"/>
                <a:cs typeface="Impact"/>
                <a:sym typeface="Impact"/>
              </a:rPr>
              <a:t>Enhancing Study Effectiveness</a:t>
            </a:r>
            <a:endParaRPr sz="2100">
              <a:solidFill>
                <a:schemeClr val="lt1"/>
              </a:solidFill>
              <a:highlight>
                <a:srgbClr val="B4A7D6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>
            <a:off x="4485275" y="0"/>
            <a:ext cx="4658700" cy="5143500"/>
          </a:xfrm>
          <a:prstGeom prst="rect">
            <a:avLst/>
          </a:prstGeom>
          <a:solidFill>
            <a:srgbClr val="E4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"/>
          <p:cNvSpPr/>
          <p:nvPr/>
        </p:nvSpPr>
        <p:spPr>
          <a:xfrm>
            <a:off x="704700" y="426075"/>
            <a:ext cx="7734600" cy="3639000"/>
          </a:xfrm>
          <a:prstGeom prst="rect">
            <a:avLst/>
          </a:prstGeom>
          <a:solidFill>
            <a:srgbClr val="3E524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704700" y="323850"/>
            <a:ext cx="3000000" cy="49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Future Enhancements</a:t>
            </a:r>
            <a:endParaRPr b="1" sz="2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4561475" y="1025375"/>
            <a:ext cx="3477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Flash card generator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Multilingual capabilities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Text-to-Speech 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Flowchart/Diagram generation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/>
          <p:nvPr/>
        </p:nvSpPr>
        <p:spPr>
          <a:xfrm>
            <a:off x="7413900" y="0"/>
            <a:ext cx="1730100" cy="5143500"/>
          </a:xfrm>
          <a:prstGeom prst="rect">
            <a:avLst/>
          </a:prstGeom>
          <a:solidFill>
            <a:srgbClr val="E4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/>
          <p:nvPr/>
        </p:nvSpPr>
        <p:spPr>
          <a:xfrm>
            <a:off x="4485275" y="802775"/>
            <a:ext cx="3930600" cy="3056700"/>
          </a:xfrm>
          <a:prstGeom prst="rect">
            <a:avLst/>
          </a:prstGeom>
          <a:solidFill>
            <a:srgbClr val="3E524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2" name="Google Shape;182;p24"/>
          <p:cNvCxnSpPr/>
          <p:nvPr/>
        </p:nvCxnSpPr>
        <p:spPr>
          <a:xfrm>
            <a:off x="893300" y="35925"/>
            <a:ext cx="0" cy="50673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24"/>
          <p:cNvSpPr/>
          <p:nvPr/>
        </p:nvSpPr>
        <p:spPr>
          <a:xfrm>
            <a:off x="775700" y="923815"/>
            <a:ext cx="234900" cy="225600"/>
          </a:xfrm>
          <a:prstGeom prst="ellipse">
            <a:avLst/>
          </a:prstGeom>
          <a:solidFill>
            <a:srgbClr val="3E5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>
            <a:off x="775700" y="2093690"/>
            <a:ext cx="234900" cy="225600"/>
          </a:xfrm>
          <a:prstGeom prst="ellipse">
            <a:avLst/>
          </a:prstGeom>
          <a:solidFill>
            <a:srgbClr val="3E5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775700" y="3240215"/>
            <a:ext cx="234900" cy="225600"/>
          </a:xfrm>
          <a:prstGeom prst="ellipse">
            <a:avLst/>
          </a:prstGeom>
          <a:solidFill>
            <a:srgbClr val="3E5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4950575" y="1468875"/>
            <a:ext cx="3000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Target Audience</a:t>
            </a:r>
            <a:endParaRPr b="1" sz="27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1194175" y="805775"/>
            <a:ext cx="31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 Sans"/>
                <a:ea typeface="Nunito Sans"/>
                <a:cs typeface="Nunito Sans"/>
                <a:sym typeface="Nunito Sans"/>
              </a:rPr>
              <a:t>Students looking for effective study tools.</a:t>
            </a:r>
            <a:endParaRPr b="1" sz="18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1189300" y="1975650"/>
            <a:ext cx="313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Nunito Sans"/>
                <a:ea typeface="Nunito Sans"/>
                <a:cs typeface="Nunito Sans"/>
                <a:sym typeface="Nunito Sans"/>
              </a:rPr>
              <a:t>Educators seeking to enhance teaching methods.</a:t>
            </a:r>
            <a:endParaRPr b="1" sz="17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1194175" y="3122175"/>
            <a:ext cx="3134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Nunito Sans"/>
                <a:ea typeface="Nunito Sans"/>
                <a:cs typeface="Nunito Sans"/>
                <a:sym typeface="Nunito Sans"/>
              </a:rPr>
              <a:t>Professionals wanting to improve their skills.</a:t>
            </a:r>
            <a:endParaRPr b="1" sz="17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/>
          <p:nvPr/>
        </p:nvSpPr>
        <p:spPr>
          <a:xfrm>
            <a:off x="0" y="4334825"/>
            <a:ext cx="9144000" cy="808800"/>
          </a:xfrm>
          <a:prstGeom prst="rect">
            <a:avLst/>
          </a:prstGeom>
          <a:solidFill>
            <a:srgbClr val="3E524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4137375" y="25"/>
            <a:ext cx="5006700" cy="5143500"/>
          </a:xfrm>
          <a:prstGeom prst="rect">
            <a:avLst/>
          </a:prstGeom>
          <a:solidFill>
            <a:srgbClr val="E9E4D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4572000" y="310300"/>
            <a:ext cx="4078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Join us in revolutionizing the way we study!</a:t>
            </a:r>
            <a:endParaRPr b="1" sz="2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Try SMARTSTUDY today and experience the future of learning.</a:t>
            </a:r>
            <a:endParaRPr b="1" sz="2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75" y="432826"/>
            <a:ext cx="2454300" cy="3356700"/>
          </a:xfrm>
          <a:prstGeom prst="roundRect">
            <a:avLst>
              <a:gd fmla="val 15694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5244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530400" y="1333375"/>
            <a:ext cx="8083200" cy="229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Thank you for your time and attention 🙂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311550" y="5627850"/>
            <a:ext cx="8273400" cy="11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311550" y="282975"/>
            <a:ext cx="8520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  </a:t>
            </a:r>
            <a:r>
              <a:rPr b="1" lang="en" sz="4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TEAM MEMBERS</a:t>
            </a:r>
            <a:endParaRPr b="1" sz="4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675" y="1284850"/>
            <a:ext cx="1227475" cy="16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190375" y="3145200"/>
            <a:ext cx="1740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Hasheem Iftikhar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AI Engineer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7354" y="1284850"/>
            <a:ext cx="1358071" cy="16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2492275" y="3112175"/>
            <a:ext cx="1523100" cy="1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Ali Soban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AI Engineer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1375" y="1284849"/>
            <a:ext cx="1627242" cy="16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4681375" y="3145200"/>
            <a:ext cx="1850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Ansab Iqbal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Backend Developer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2050" y="1227975"/>
            <a:ext cx="1358075" cy="17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6717450" y="3134175"/>
            <a:ext cx="21150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Mustafa Shahzad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Backend Developer and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AI Engineer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0" y="0"/>
            <a:ext cx="11001375" cy="51435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A="46000" stPos="0" sy="-100000" ky="0"/>
          </a:effectLst>
        </p:spPr>
      </p:pic>
      <p:sp>
        <p:nvSpPr>
          <p:cNvPr id="106" name="Google Shape;106;p16"/>
          <p:cNvSpPr txBox="1"/>
          <p:nvPr/>
        </p:nvSpPr>
        <p:spPr>
          <a:xfrm>
            <a:off x="1667350" y="1229250"/>
            <a:ext cx="6707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Students often struggle to study effectively due to information overload.Students need better tools to create quizzes and get help with their programming assignments.</a:t>
            </a:r>
            <a:endParaRPr b="1" sz="23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They need tools that can summarize content, answer questions, and provide personalized feedback.</a:t>
            </a:r>
            <a:endParaRPr b="1" sz="23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2833500" y="0"/>
            <a:ext cx="3477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155CC"/>
                </a:solidFill>
              </a:rPr>
              <a:t>           </a:t>
            </a:r>
            <a:r>
              <a:rPr b="1" lang="en" sz="3600">
                <a:solidFill>
                  <a:schemeClr val="dk1"/>
                </a:solidFill>
              </a:rPr>
              <a:t> </a:t>
            </a:r>
            <a:r>
              <a:rPr b="1" lang="en" sz="3600">
                <a:solidFill>
                  <a:schemeClr val="dk1"/>
                </a:solidFill>
              </a:rPr>
              <a:t>Problem </a:t>
            </a:r>
            <a:endParaRPr b="1" sz="36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20040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620"/>
              <a:t> </a:t>
            </a:r>
            <a:r>
              <a:rPr b="1" lang="en" sz="3620"/>
              <a:t>Solution</a:t>
            </a:r>
            <a:endParaRPr b="1" sz="3620"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311700" y="1242125"/>
            <a:ext cx="8520600" cy="3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application, that allows you to understand content by: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Summarising content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Generating questions from content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Debugging and explaining 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Extracting key points from input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18"/>
          <p:cNvCxnSpPr/>
          <p:nvPr/>
        </p:nvCxnSpPr>
        <p:spPr>
          <a:xfrm>
            <a:off x="893300" y="35925"/>
            <a:ext cx="0" cy="50673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18"/>
          <p:cNvSpPr/>
          <p:nvPr/>
        </p:nvSpPr>
        <p:spPr>
          <a:xfrm>
            <a:off x="775700" y="490503"/>
            <a:ext cx="234900" cy="225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775700" y="1556503"/>
            <a:ext cx="234900" cy="225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775700" y="2626828"/>
            <a:ext cx="234900" cy="225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775700" y="3668928"/>
            <a:ext cx="234900" cy="225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4413900" y="150300"/>
            <a:ext cx="3000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Key Features</a:t>
            </a:r>
            <a:endParaRPr b="1" sz="2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1194175" y="372475"/>
            <a:ext cx="308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 Sans"/>
                <a:ea typeface="Nunito Sans"/>
                <a:cs typeface="Nunito Sans"/>
                <a:sym typeface="Nunito Sans"/>
              </a:rPr>
              <a:t>Content Summarization: Quickly condense large texts.</a:t>
            </a:r>
            <a:endParaRPr b="1" sz="18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1189300" y="1438463"/>
            <a:ext cx="2978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Nunito Sans"/>
                <a:ea typeface="Nunito Sans"/>
                <a:cs typeface="Nunito Sans"/>
                <a:sym typeface="Nunito Sans"/>
              </a:rPr>
              <a:t>Q&amp;A Assistant: Answer questions based on provided content.</a:t>
            </a:r>
            <a:endParaRPr b="1" sz="17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194175" y="2508788"/>
            <a:ext cx="3296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Nunito Sans"/>
                <a:ea typeface="Nunito Sans"/>
                <a:cs typeface="Nunito Sans"/>
                <a:sym typeface="Nunito Sans"/>
              </a:rPr>
              <a:t>Code Improvement Suggestions: Analyze and enhance coding practices.</a:t>
            </a:r>
            <a:endParaRPr b="1" sz="17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189275" y="3550888"/>
            <a:ext cx="342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 Sans"/>
                <a:ea typeface="Nunito Sans"/>
                <a:cs typeface="Nunito Sans"/>
                <a:sym typeface="Nunito Sans"/>
              </a:rPr>
              <a:t>Quiz Generation: Create quizzes based on study material.</a:t>
            </a:r>
            <a:endParaRPr b="1" sz="18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19"/>
          <p:cNvCxnSpPr/>
          <p:nvPr/>
        </p:nvCxnSpPr>
        <p:spPr>
          <a:xfrm>
            <a:off x="893300" y="35925"/>
            <a:ext cx="0" cy="50673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Google Shape;133;p19"/>
          <p:cNvSpPr/>
          <p:nvPr/>
        </p:nvSpPr>
        <p:spPr>
          <a:xfrm>
            <a:off x="775700" y="490503"/>
            <a:ext cx="234900" cy="225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775700" y="1556503"/>
            <a:ext cx="234900" cy="225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775700" y="2626828"/>
            <a:ext cx="234900" cy="225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775700" y="3668928"/>
            <a:ext cx="234900" cy="225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4413900" y="150300"/>
            <a:ext cx="3000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Our Models</a:t>
            </a:r>
            <a:endParaRPr b="1" sz="2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194175" y="372475"/>
            <a:ext cx="308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 Sans"/>
                <a:ea typeface="Nunito Sans"/>
                <a:cs typeface="Nunito Sans"/>
                <a:sym typeface="Nunito Sans"/>
              </a:rPr>
              <a:t>Code Refactor Tool</a:t>
            </a:r>
            <a:endParaRPr b="1" sz="18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1189300" y="1438463"/>
            <a:ext cx="2978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Nunito Sans"/>
                <a:ea typeface="Nunito Sans"/>
                <a:cs typeface="Nunito Sans"/>
                <a:sym typeface="Nunito Sans"/>
              </a:rPr>
              <a:t>Q/A Assistant- Trained on data sets to give more efficient results</a:t>
            </a:r>
            <a:endParaRPr b="1" sz="17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1194175" y="3499038"/>
            <a:ext cx="3296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Nunito Sans"/>
                <a:ea typeface="Nunito Sans"/>
                <a:cs typeface="Nunito Sans"/>
                <a:sym typeface="Nunito Sans"/>
              </a:rPr>
              <a:t>Quiz Generator- Trained on data sets to give more efficient results</a:t>
            </a:r>
            <a:endParaRPr b="1" sz="17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194175" y="2571738"/>
            <a:ext cx="342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 Sans"/>
                <a:ea typeface="Nunito Sans"/>
                <a:cs typeface="Nunito Sans"/>
                <a:sym typeface="Nunito Sans"/>
              </a:rPr>
              <a:t>Summary </a:t>
            </a:r>
            <a:endParaRPr b="1" sz="18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 Sans"/>
                <a:ea typeface="Nunito Sans"/>
                <a:cs typeface="Nunito Sans"/>
                <a:sym typeface="Nunito Sans"/>
              </a:rPr>
              <a:t>Generator</a:t>
            </a:r>
            <a:endParaRPr b="1" sz="18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-1151950" y="82350"/>
            <a:ext cx="876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20040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120"/>
              <a:t>How we trained Our Model</a:t>
            </a:r>
            <a:endParaRPr b="1" sz="3120"/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00" y="766450"/>
            <a:ext cx="8397449" cy="41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0" y="4334825"/>
            <a:ext cx="9144000" cy="808800"/>
          </a:xfrm>
          <a:prstGeom prst="rect">
            <a:avLst/>
          </a:prstGeom>
          <a:solidFill>
            <a:srgbClr val="3E524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4137375" y="25"/>
            <a:ext cx="5006700" cy="5143500"/>
          </a:xfrm>
          <a:prstGeom prst="rect">
            <a:avLst/>
          </a:prstGeom>
          <a:solidFill>
            <a:srgbClr val="E9E4D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4572000" y="310300"/>
            <a:ext cx="4078800" cy="46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SMARTSTUDY is powered by advanced models from IBM Watsonx-AI.</a:t>
            </a:r>
            <a:endParaRPr b="1" sz="2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These models ensure high accuracy and efficiency in processing educational content.</a:t>
            </a:r>
            <a:endParaRPr b="1" sz="2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419100" y="410300"/>
            <a:ext cx="34641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Tuning has </a:t>
            </a: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enabled</a:t>
            </a: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precise and relevant content generation.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7413900" y="0"/>
            <a:ext cx="1730100" cy="5143500"/>
          </a:xfrm>
          <a:prstGeom prst="rect">
            <a:avLst/>
          </a:prstGeom>
          <a:solidFill>
            <a:srgbClr val="E4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4485275" y="802775"/>
            <a:ext cx="3930600" cy="3056700"/>
          </a:xfrm>
          <a:prstGeom prst="rect">
            <a:avLst/>
          </a:prstGeom>
          <a:solidFill>
            <a:srgbClr val="3E524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2" name="Google Shape;162;p22"/>
          <p:cNvCxnSpPr/>
          <p:nvPr/>
        </p:nvCxnSpPr>
        <p:spPr>
          <a:xfrm>
            <a:off x="893300" y="35925"/>
            <a:ext cx="0" cy="50673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22"/>
          <p:cNvSpPr/>
          <p:nvPr/>
        </p:nvSpPr>
        <p:spPr>
          <a:xfrm>
            <a:off x="775700" y="923815"/>
            <a:ext cx="234900" cy="225600"/>
          </a:xfrm>
          <a:prstGeom prst="ellipse">
            <a:avLst/>
          </a:prstGeom>
          <a:solidFill>
            <a:srgbClr val="3E5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775700" y="2550890"/>
            <a:ext cx="234900" cy="225600"/>
          </a:xfrm>
          <a:prstGeom prst="ellipse">
            <a:avLst/>
          </a:prstGeom>
          <a:solidFill>
            <a:srgbClr val="3E5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4950575" y="1468875"/>
            <a:ext cx="3000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Value Proposition</a:t>
            </a:r>
            <a:endParaRPr b="1" sz="27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1194175" y="805775"/>
            <a:ext cx="309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 Sans"/>
                <a:ea typeface="Nunito Sans"/>
                <a:cs typeface="Nunito Sans"/>
                <a:sym typeface="Nunito Sans"/>
              </a:rPr>
              <a:t>Increased Study Efficiency: Save time and improve retention.</a:t>
            </a:r>
            <a:endParaRPr b="1" sz="18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1189300" y="2432850"/>
            <a:ext cx="3099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Nunito Sans"/>
                <a:ea typeface="Nunito Sans"/>
                <a:cs typeface="Nunito Sans"/>
                <a:sym typeface="Nunito Sans"/>
              </a:rPr>
              <a:t>Personalized Learning: Tailored feedback and quizzes.</a:t>
            </a:r>
            <a:endParaRPr b="1" sz="17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