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aleway Medium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5" autoAdjust="0"/>
    <p:restoredTop sz="94610"/>
  </p:normalViewPr>
  <p:slideViewPr>
    <p:cSldViewPr snapToGrid="0" snapToObjects="1">
      <p:cViewPr varScale="1">
        <p:scale>
          <a:sx n="98" d="100"/>
          <a:sy n="98" d="100"/>
        </p:scale>
        <p:origin x="2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32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29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90" y="2320290"/>
            <a:ext cx="3589020" cy="358902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350437" y="2651284"/>
            <a:ext cx="74159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 smtClean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Athena</a:t>
            </a:r>
            <a:endParaRPr lang="en-US" sz="4300" dirty="0"/>
          </a:p>
        </p:txBody>
      </p:sp>
      <p:sp>
        <p:nvSpPr>
          <p:cNvPr id="5" name="Text 1"/>
          <p:cNvSpPr/>
          <p:nvPr/>
        </p:nvSpPr>
        <p:spPr>
          <a:xfrm>
            <a:off x="6350437" y="4022884"/>
            <a:ext cx="7415927" cy="23236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3600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Collaborative </a:t>
            </a:r>
            <a:r>
              <a:rPr lang="en-US" sz="3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AI development - Multiple developers, one repository, zero </a:t>
            </a:r>
            <a:r>
              <a:rPr lang="en-US" sz="3600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GIT complexity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8451" y="7799370"/>
            <a:ext cx="2610214" cy="30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4487" y="514231"/>
            <a:ext cx="7431405" cy="5194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The Problem: Collaboration Chaos</a:t>
            </a:r>
            <a:endParaRPr lang="en-US" sz="3250" dirty="0"/>
          </a:p>
        </p:txBody>
      </p:sp>
      <p:sp>
        <p:nvSpPr>
          <p:cNvPr id="3" name="Text 1"/>
          <p:cNvSpPr/>
          <p:nvPr/>
        </p:nvSpPr>
        <p:spPr>
          <a:xfrm>
            <a:off x="654487" y="2028755"/>
            <a:ext cx="4901655" cy="645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Barriers to Rapid Prototyping</a:t>
            </a:r>
            <a:endParaRPr lang="en-US" sz="24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683" y="1214629"/>
            <a:ext cx="6432590" cy="643259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54487" y="8377952"/>
            <a:ext cx="13321427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These barriers prevent rapid prototyping and innovation, slowing down the development process for new teams.</a:t>
            </a:r>
            <a:endParaRPr lang="en-US" sz="1450" dirty="0"/>
          </a:p>
        </p:txBody>
      </p:sp>
      <p:sp>
        <p:nvSpPr>
          <p:cNvPr id="9" name="Rectangle 8"/>
          <p:cNvSpPr/>
          <p:nvPr/>
        </p:nvSpPr>
        <p:spPr>
          <a:xfrm>
            <a:off x="462901" y="3120384"/>
            <a:ext cx="6788257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35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Development teams struggle with </a:t>
            </a:r>
            <a:r>
              <a:rPr lang="en-US" sz="2400" dirty="0" err="1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Git</a:t>
            </a:r>
            <a:r>
              <a:rPr lang="en-US" sz="24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workflows and merge conflicts, especially </a:t>
            </a:r>
            <a:r>
              <a:rPr lang="en-US" sz="2400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beginners</a:t>
            </a:r>
          </a:p>
          <a:p>
            <a:pPr>
              <a:lnSpc>
                <a:spcPts val="2350"/>
              </a:lnSpc>
              <a:spcAft>
                <a:spcPts val="1000"/>
              </a:spcAft>
              <a:buSzPct val="100000"/>
            </a:pPr>
            <a:endParaRPr lang="en-US" sz="2400" dirty="0" smtClean="0">
              <a:solidFill>
                <a:srgbClr val="D7D4CC"/>
              </a:solidFill>
              <a:latin typeface="Raleway Medium" pitchFamily="34" charset="0"/>
              <a:ea typeface="Raleway Medium" pitchFamily="34" charset="-122"/>
              <a:cs typeface="Raleway Medium" pitchFamily="34" charset="-120"/>
            </a:endParaRPr>
          </a:p>
          <a:p>
            <a:pPr marL="342900" indent="-342900">
              <a:lnSpc>
                <a:spcPts val="235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New developers spend weeks understanding existing </a:t>
            </a:r>
            <a:r>
              <a:rPr lang="en-US" sz="2400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codebases</a:t>
            </a:r>
          </a:p>
          <a:p>
            <a:pPr>
              <a:lnSpc>
                <a:spcPts val="2350"/>
              </a:lnSpc>
              <a:spcAft>
                <a:spcPts val="1000"/>
              </a:spcAft>
              <a:buSzPct val="100000"/>
            </a:pPr>
            <a:endParaRPr lang="en-US" sz="2400" dirty="0" smtClean="0">
              <a:solidFill>
                <a:srgbClr val="D7D4CC"/>
              </a:solidFill>
              <a:latin typeface="Raleway Medium" pitchFamily="34" charset="0"/>
              <a:ea typeface="Raleway Medium" pitchFamily="34" charset="-122"/>
              <a:cs typeface="Raleway Medium" pitchFamily="34" charset="-120"/>
            </a:endParaRPr>
          </a:p>
          <a:p>
            <a:pPr marL="342900" indent="-342900">
              <a:lnSpc>
                <a:spcPts val="235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Traditional version control intimidates non-technical team members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0186" y="7799370"/>
            <a:ext cx="2610214" cy="30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817126" y="642580"/>
            <a:ext cx="12829132" cy="1297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b="1" dirty="0" smtClean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Solution</a:t>
            </a:r>
            <a:r>
              <a:rPr lang="en-US" sz="40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: Athena </a:t>
            </a:r>
            <a:r>
              <a:rPr lang="en-US" sz="4050" b="1" dirty="0" smtClean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| </a:t>
            </a:r>
            <a:r>
              <a:rPr lang="en-US" sz="40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AI-Powered Collaboration</a:t>
            </a:r>
            <a:endParaRPr lang="en-US" sz="4050" dirty="0"/>
          </a:p>
        </p:txBody>
      </p:sp>
      <p:sp>
        <p:nvSpPr>
          <p:cNvPr id="5" name="Shape 1"/>
          <p:cNvSpPr/>
          <p:nvPr/>
        </p:nvSpPr>
        <p:spPr>
          <a:xfrm>
            <a:off x="901505" y="2154107"/>
            <a:ext cx="3763485" cy="2375892"/>
          </a:xfrm>
          <a:prstGeom prst="roundRect">
            <a:avLst>
              <a:gd name="adj" fmla="val 14741"/>
            </a:avLst>
          </a:prstGeom>
          <a:solidFill>
            <a:srgbClr val="46464A"/>
          </a:solidFill>
          <a:ln/>
        </p:spPr>
      </p:sp>
      <p:sp>
        <p:nvSpPr>
          <p:cNvPr id="6" name="Text 2"/>
          <p:cNvSpPr/>
          <p:nvPr/>
        </p:nvSpPr>
        <p:spPr>
          <a:xfrm>
            <a:off x="1830498" y="2288145"/>
            <a:ext cx="1793332" cy="707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550"/>
              </a:lnSpc>
            </a:pPr>
            <a:r>
              <a:rPr lang="en-US" sz="20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Overview Agent</a:t>
            </a:r>
          </a:p>
        </p:txBody>
      </p:sp>
      <p:sp>
        <p:nvSpPr>
          <p:cNvPr id="7" name="Text 3"/>
          <p:cNvSpPr/>
          <p:nvPr/>
        </p:nvSpPr>
        <p:spPr>
          <a:xfrm>
            <a:off x="1077132" y="3210080"/>
            <a:ext cx="3417376" cy="1315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900"/>
              </a:lnSpc>
            </a:pPr>
            <a:r>
              <a:rPr lang="en-US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User discusses and refines project idea in plain English</a:t>
            </a:r>
          </a:p>
        </p:txBody>
      </p:sp>
      <p:sp>
        <p:nvSpPr>
          <p:cNvPr id="14" name="Text 10"/>
          <p:cNvSpPr/>
          <p:nvPr/>
        </p:nvSpPr>
        <p:spPr>
          <a:xfrm>
            <a:off x="7120652" y="1082156"/>
            <a:ext cx="7509748" cy="746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endParaRPr lang="en-US" sz="1800" dirty="0"/>
          </a:p>
        </p:txBody>
      </p:sp>
      <p:sp>
        <p:nvSpPr>
          <p:cNvPr id="18" name="Shape 1"/>
          <p:cNvSpPr/>
          <p:nvPr/>
        </p:nvSpPr>
        <p:spPr>
          <a:xfrm>
            <a:off x="5222929" y="2154107"/>
            <a:ext cx="4037307" cy="2375892"/>
          </a:xfrm>
          <a:prstGeom prst="roundRect">
            <a:avLst>
              <a:gd name="adj" fmla="val 14741"/>
            </a:avLst>
          </a:prstGeom>
          <a:solidFill>
            <a:srgbClr val="46464A"/>
          </a:solidFill>
          <a:ln/>
        </p:spPr>
      </p:sp>
      <p:sp>
        <p:nvSpPr>
          <p:cNvPr id="19" name="Text 2"/>
          <p:cNvSpPr/>
          <p:nvPr/>
        </p:nvSpPr>
        <p:spPr>
          <a:xfrm>
            <a:off x="6298401" y="2247121"/>
            <a:ext cx="1886363" cy="707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550"/>
              </a:lnSpc>
            </a:pPr>
            <a:r>
              <a:rPr lang="en-US" sz="20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Code Generation</a:t>
            </a:r>
          </a:p>
        </p:txBody>
      </p:sp>
      <p:sp>
        <p:nvSpPr>
          <p:cNvPr id="20" name="Text 3"/>
          <p:cNvSpPr/>
          <p:nvPr/>
        </p:nvSpPr>
        <p:spPr>
          <a:xfrm>
            <a:off x="5445457" y="3191826"/>
            <a:ext cx="3636550" cy="1132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900"/>
              </a:lnSpc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AI generates full-stack application based on refined requirements</a:t>
            </a:r>
          </a:p>
        </p:txBody>
      </p:sp>
      <p:sp>
        <p:nvSpPr>
          <p:cNvPr id="21" name="Shape 1"/>
          <p:cNvSpPr/>
          <p:nvPr/>
        </p:nvSpPr>
        <p:spPr>
          <a:xfrm>
            <a:off x="9818175" y="2154107"/>
            <a:ext cx="3828083" cy="2375892"/>
          </a:xfrm>
          <a:prstGeom prst="roundRect">
            <a:avLst>
              <a:gd name="adj" fmla="val 14741"/>
            </a:avLst>
          </a:prstGeom>
          <a:solidFill>
            <a:srgbClr val="46464A"/>
          </a:solidFill>
          <a:ln/>
        </p:spPr>
      </p:sp>
      <p:sp>
        <p:nvSpPr>
          <p:cNvPr id="22" name="Text 2"/>
          <p:cNvSpPr/>
          <p:nvPr/>
        </p:nvSpPr>
        <p:spPr>
          <a:xfrm>
            <a:off x="10397316" y="2293404"/>
            <a:ext cx="2574765" cy="707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550"/>
              </a:lnSpc>
            </a:pPr>
            <a:r>
              <a:rPr lang="en-US" sz="20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Live </a:t>
            </a:r>
            <a:r>
              <a:rPr lang="en-US" sz="2000" b="1" dirty="0" smtClean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/>
            </a:r>
            <a:br>
              <a:rPr lang="en-US" sz="2000" b="1" dirty="0" smtClean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</a:br>
            <a:r>
              <a:rPr lang="en-US" sz="2000" b="1" dirty="0" smtClean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Preview</a:t>
            </a:r>
            <a:endParaRPr lang="en-US" sz="2000" b="1" dirty="0">
              <a:solidFill>
                <a:srgbClr val="D7D4CC"/>
              </a:solidFill>
              <a:latin typeface="Comfortaa Bold" pitchFamily="34" charset="0"/>
              <a:ea typeface="Comfortaa Bold" pitchFamily="34" charset="-122"/>
              <a:cs typeface="Comfortaa Bold" pitchFamily="34" charset="-120"/>
            </a:endParaRPr>
          </a:p>
        </p:txBody>
      </p:sp>
      <p:sp>
        <p:nvSpPr>
          <p:cNvPr id="23" name="Text 3"/>
          <p:cNvSpPr/>
          <p:nvPr/>
        </p:nvSpPr>
        <p:spPr>
          <a:xfrm>
            <a:off x="9996407" y="3124533"/>
            <a:ext cx="3471619" cy="1132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900"/>
              </a:lnSpc>
            </a:pPr>
            <a:r>
              <a:rPr lang="en-US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Instant deployment with real-time updates</a:t>
            </a:r>
          </a:p>
        </p:txBody>
      </p:sp>
      <p:sp>
        <p:nvSpPr>
          <p:cNvPr id="24" name="Shape 1"/>
          <p:cNvSpPr/>
          <p:nvPr/>
        </p:nvSpPr>
        <p:spPr>
          <a:xfrm>
            <a:off x="901506" y="4840843"/>
            <a:ext cx="3763484" cy="2536350"/>
          </a:xfrm>
          <a:prstGeom prst="roundRect">
            <a:avLst>
              <a:gd name="adj" fmla="val 14741"/>
            </a:avLst>
          </a:prstGeom>
          <a:solidFill>
            <a:srgbClr val="46464A"/>
          </a:solidFill>
          <a:ln/>
        </p:spPr>
      </p:sp>
      <p:sp>
        <p:nvSpPr>
          <p:cNvPr id="25" name="Text 2"/>
          <p:cNvSpPr/>
          <p:nvPr/>
        </p:nvSpPr>
        <p:spPr>
          <a:xfrm>
            <a:off x="1647459" y="5055303"/>
            <a:ext cx="2159410" cy="707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550"/>
              </a:lnSpc>
            </a:pPr>
            <a:r>
              <a:rPr lang="en-US" sz="2000" b="1" dirty="0" smtClean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AI Orchestration Agent</a:t>
            </a:r>
            <a:endParaRPr lang="en-US" sz="2000" b="1" dirty="0">
              <a:solidFill>
                <a:srgbClr val="D7D4CC"/>
              </a:solidFill>
              <a:latin typeface="Comfortaa Bold" pitchFamily="34" charset="0"/>
              <a:ea typeface="Comfortaa Bold" pitchFamily="34" charset="-122"/>
              <a:cs typeface="Comfortaa Bold" pitchFamily="34" charset="-120"/>
            </a:endParaRPr>
          </a:p>
        </p:txBody>
      </p:sp>
      <p:sp>
        <p:nvSpPr>
          <p:cNvPr id="26" name="Text 3"/>
          <p:cNvSpPr/>
          <p:nvPr/>
        </p:nvSpPr>
        <p:spPr>
          <a:xfrm>
            <a:off x="1077132" y="5909610"/>
            <a:ext cx="3417376" cy="1132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900"/>
              </a:lnSpc>
            </a:pPr>
            <a:r>
              <a:rPr lang="en-US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Manages multiple change requests, orders them to avoid merge conflicts</a:t>
            </a:r>
          </a:p>
        </p:txBody>
      </p:sp>
      <p:sp>
        <p:nvSpPr>
          <p:cNvPr id="27" name="Shape 1"/>
          <p:cNvSpPr/>
          <p:nvPr/>
        </p:nvSpPr>
        <p:spPr>
          <a:xfrm>
            <a:off x="5222929" y="4840843"/>
            <a:ext cx="4037307" cy="2536350"/>
          </a:xfrm>
          <a:prstGeom prst="roundRect">
            <a:avLst>
              <a:gd name="adj" fmla="val 14741"/>
            </a:avLst>
          </a:prstGeom>
          <a:solidFill>
            <a:srgbClr val="46464A"/>
          </a:solidFill>
          <a:ln/>
        </p:spPr>
      </p:sp>
      <p:sp>
        <p:nvSpPr>
          <p:cNvPr id="28" name="Text 2"/>
          <p:cNvSpPr/>
          <p:nvPr/>
        </p:nvSpPr>
        <p:spPr>
          <a:xfrm>
            <a:off x="6147558" y="4980140"/>
            <a:ext cx="1908749" cy="707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550"/>
              </a:lnSpc>
            </a:pPr>
            <a:r>
              <a:rPr lang="en-US" sz="20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Code Review Agent</a:t>
            </a:r>
          </a:p>
        </p:txBody>
      </p:sp>
      <p:sp>
        <p:nvSpPr>
          <p:cNvPr id="29" name="Text 3"/>
          <p:cNvSpPr/>
          <p:nvPr/>
        </p:nvSpPr>
        <p:spPr>
          <a:xfrm>
            <a:off x="5445457" y="5924846"/>
            <a:ext cx="3636550" cy="11170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900"/>
              </a:lnSpc>
            </a:pPr>
            <a:r>
              <a:rPr lang="en-US" dirty="0" err="1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Onboards</a:t>
            </a:r>
            <a:r>
              <a:rPr lang="en-US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</a:t>
            </a:r>
            <a:r>
              <a:rPr lang="en-US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new developers, helps them understand the repo quickly</a:t>
            </a:r>
          </a:p>
        </p:txBody>
      </p:sp>
      <p:sp>
        <p:nvSpPr>
          <p:cNvPr id="30" name="Shape 1"/>
          <p:cNvSpPr/>
          <p:nvPr/>
        </p:nvSpPr>
        <p:spPr>
          <a:xfrm>
            <a:off x="9818176" y="4840843"/>
            <a:ext cx="3828082" cy="2536350"/>
          </a:xfrm>
          <a:prstGeom prst="roundRect">
            <a:avLst>
              <a:gd name="adj" fmla="val 14741"/>
            </a:avLst>
          </a:prstGeom>
          <a:solidFill>
            <a:srgbClr val="46464A"/>
          </a:solidFill>
          <a:ln/>
        </p:spPr>
      </p:sp>
      <p:sp>
        <p:nvSpPr>
          <p:cNvPr id="31" name="Text 2"/>
          <p:cNvSpPr/>
          <p:nvPr/>
        </p:nvSpPr>
        <p:spPr>
          <a:xfrm>
            <a:off x="10885583" y="4964905"/>
            <a:ext cx="1793332" cy="707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550"/>
              </a:lnSpc>
            </a:pPr>
            <a:r>
              <a:rPr lang="en-US" sz="20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Collaborative Environment</a:t>
            </a:r>
          </a:p>
        </p:txBody>
      </p:sp>
      <p:sp>
        <p:nvSpPr>
          <p:cNvPr id="32" name="Text 3"/>
          <p:cNvSpPr/>
          <p:nvPr/>
        </p:nvSpPr>
        <p:spPr>
          <a:xfrm>
            <a:off x="9996407" y="5909610"/>
            <a:ext cx="3471619" cy="168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900"/>
              </a:lnSpc>
            </a:pPr>
            <a:r>
              <a:rPr lang="en-US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Multiple people work on same project using common project ID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5942" y="7799370"/>
            <a:ext cx="2610214" cy="30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68683" y="591260"/>
            <a:ext cx="5245619" cy="676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b="1" dirty="0" smtClean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Athena’s Workflow </a:t>
            </a:r>
            <a:endParaRPr lang="en-US" sz="425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82" y="1580828"/>
            <a:ext cx="11158222" cy="61373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0186" y="7799370"/>
            <a:ext cx="2610214" cy="3048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2231" y="7001421"/>
            <a:ext cx="2848373" cy="504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05815" y="633174"/>
            <a:ext cx="7734538" cy="639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Target Market &amp; </a:t>
            </a:r>
            <a:r>
              <a:rPr lang="en-US" sz="4000" b="1" dirty="0" smtClean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Opportunity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805815" y="1816309"/>
            <a:ext cx="2558415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Key Stats</a:t>
            </a:r>
            <a:endParaRPr lang="en-US" sz="2000" b="1" dirty="0">
              <a:solidFill>
                <a:srgbClr val="FFE14D"/>
              </a:solidFill>
              <a:latin typeface="Comfortaa Bold" pitchFamily="34" charset="0"/>
              <a:ea typeface="Comfortaa Bold" pitchFamily="34" charset="-122"/>
              <a:cs typeface="Comfortaa Bold" pitchFamily="34" charset="-12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05788" y="4593579"/>
            <a:ext cx="2558415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500"/>
              </a:lnSpc>
              <a:buNone/>
            </a:pPr>
            <a:r>
              <a:rPr lang="en-US" sz="2000" b="1" dirty="0" smtClean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Target Audience</a:t>
            </a:r>
            <a:endParaRPr lang="en-US" sz="2000" b="1" dirty="0">
              <a:solidFill>
                <a:srgbClr val="FFE14D"/>
              </a:solidFill>
              <a:latin typeface="Comfortaa Bold" pitchFamily="34" charset="0"/>
              <a:ea typeface="Comfortaa Bold" pitchFamily="34" charset="-122"/>
              <a:cs typeface="Comfortaa Bold" pitchFamily="34" charset="-120"/>
            </a:endParaRPr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715" y="1877020"/>
            <a:ext cx="4870371" cy="48703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133" y="7730316"/>
            <a:ext cx="2629267" cy="409632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>
          <a:xfrm>
            <a:off x="805786" y="5139234"/>
            <a:ext cx="7586543" cy="43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900"/>
              </a:lnSpc>
              <a:buSzPct val="100000"/>
              <a:buFontTx/>
              <a:buChar char="•"/>
            </a:pPr>
            <a:r>
              <a:rPr lang="en-US" b="1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Hackathon </a:t>
            </a:r>
            <a:r>
              <a:rPr lang="en-US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Participants: </a:t>
            </a:r>
            <a:r>
              <a:rPr lang="en-US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500,000+ </a:t>
            </a:r>
            <a:r>
              <a:rPr lang="en-US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annually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 3"/>
          <p:cNvSpPr/>
          <p:nvPr/>
        </p:nvSpPr>
        <p:spPr>
          <a:xfrm>
            <a:off x="805785" y="5616813"/>
            <a:ext cx="7586546" cy="400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900"/>
              </a:lnSpc>
              <a:buSzPct val="100000"/>
              <a:buFontTx/>
              <a:buChar char="•"/>
            </a:pPr>
            <a:r>
              <a:rPr lang="en-US" b="1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Bootcamp </a:t>
            </a:r>
            <a:r>
              <a:rPr lang="en-US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Graduates:</a:t>
            </a:r>
            <a:r>
              <a:rPr lang="en-US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100,000+ per year </a:t>
            </a:r>
            <a:r>
              <a:rPr lang="en-US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globally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 3"/>
          <p:cNvSpPr/>
          <p:nvPr/>
        </p:nvSpPr>
        <p:spPr>
          <a:xfrm>
            <a:off x="805784" y="6065186"/>
            <a:ext cx="7586521" cy="400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900"/>
              </a:lnSpc>
              <a:buSzPct val="100000"/>
              <a:buFontTx/>
              <a:buChar char="•"/>
            </a:pPr>
            <a:r>
              <a:rPr lang="en-US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New Startups:</a:t>
            </a:r>
            <a:r>
              <a:rPr lang="en-US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100,000+ </a:t>
            </a:r>
            <a:r>
              <a:rPr lang="en-US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annually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 3"/>
          <p:cNvSpPr/>
          <p:nvPr/>
        </p:nvSpPr>
        <p:spPr>
          <a:xfrm>
            <a:off x="805783" y="6512228"/>
            <a:ext cx="7586548" cy="400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900"/>
              </a:lnSpc>
              <a:buSzPct val="100000"/>
              <a:buFontTx/>
              <a:buChar char="•"/>
            </a:pPr>
            <a:r>
              <a:rPr lang="en-US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Freelance/Indie Devs: </a:t>
            </a:r>
            <a:r>
              <a:rPr lang="en-US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20M+ </a:t>
            </a:r>
            <a:r>
              <a:rPr lang="en-US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worldwide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 3"/>
          <p:cNvSpPr/>
          <p:nvPr/>
        </p:nvSpPr>
        <p:spPr>
          <a:xfrm>
            <a:off x="805789" y="2374054"/>
            <a:ext cx="4355147" cy="825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900"/>
              </a:lnSpc>
              <a:buSzPct val="100000"/>
              <a:buFontTx/>
              <a:buChar char="•"/>
            </a:pPr>
            <a:r>
              <a:rPr lang="en-US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TAM: $</a:t>
            </a:r>
            <a:r>
              <a:rPr lang="en-US" b="1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88.29B</a:t>
            </a:r>
          </a:p>
          <a:p>
            <a:pPr>
              <a:lnSpc>
                <a:spcPts val="2900"/>
              </a:lnSpc>
              <a:buSzPct val="100000"/>
            </a:pPr>
            <a:r>
              <a:rPr lang="en-US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</a:t>
            </a:r>
            <a:r>
              <a:rPr lang="en-US" b="1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        </a:t>
            </a:r>
            <a:r>
              <a:rPr lang="en-US" sz="1400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Combined </a:t>
            </a:r>
            <a:r>
              <a:rPr lang="en-US" sz="14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value of collaboration tools</a:t>
            </a:r>
            <a:endParaRPr lang="en-US" sz="1400" dirty="0">
              <a:solidFill>
                <a:srgbClr val="D7D4CC"/>
              </a:solidFill>
              <a:latin typeface="Raleway Medium" pitchFamily="34" charset="0"/>
              <a:ea typeface="Raleway Medium" pitchFamily="34" charset="-122"/>
              <a:cs typeface="Raleway Medium" pitchFamily="34" charset="-120"/>
            </a:endParaRPr>
          </a:p>
        </p:txBody>
      </p:sp>
      <p:sp>
        <p:nvSpPr>
          <p:cNvPr id="22" name="Text 3"/>
          <p:cNvSpPr/>
          <p:nvPr/>
        </p:nvSpPr>
        <p:spPr>
          <a:xfrm>
            <a:off x="805788" y="3352410"/>
            <a:ext cx="6842626" cy="999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900"/>
              </a:lnSpc>
              <a:buSzPct val="100000"/>
              <a:buFontTx/>
              <a:buChar char="•"/>
            </a:pPr>
            <a:r>
              <a:rPr lang="en-US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SAM: ~$2.5B</a:t>
            </a:r>
            <a:r>
              <a:rPr lang="en-US" b="1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         </a:t>
            </a:r>
          </a:p>
          <a:p>
            <a:pPr>
              <a:lnSpc>
                <a:spcPts val="2900"/>
              </a:lnSpc>
              <a:buSzPct val="100000"/>
            </a:pPr>
            <a:r>
              <a:rPr lang="en-US" sz="1400" b="1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           </a:t>
            </a:r>
            <a:r>
              <a:rPr lang="en-US" sz="1400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Focused </a:t>
            </a:r>
            <a:r>
              <a:rPr lang="en-US" sz="14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on early adopters: startups, </a:t>
            </a:r>
            <a:r>
              <a:rPr lang="en-US" sz="1400" dirty="0" err="1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bootcamp</a:t>
            </a:r>
            <a:r>
              <a:rPr lang="en-US" sz="14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grads, </a:t>
            </a:r>
            <a:r>
              <a:rPr lang="en-US" sz="1400" dirty="0" err="1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hackathon</a:t>
            </a:r>
            <a:r>
              <a:rPr lang="en-US" sz="14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teams</a:t>
            </a:r>
            <a:endParaRPr lang="en-US" sz="1400" dirty="0">
              <a:solidFill>
                <a:srgbClr val="D7D4CC"/>
              </a:solidFill>
              <a:latin typeface="Raleway Medium" pitchFamily="34" charset="0"/>
              <a:ea typeface="Raleway Medium" pitchFamily="34" charset="-122"/>
              <a:cs typeface="Raleway Medium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277" y="482297"/>
            <a:ext cx="6657856" cy="740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Competitive </a:t>
            </a:r>
            <a:r>
              <a:rPr lang="en-US" sz="4300" b="1" dirty="0" smtClean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Advantage</a:t>
            </a:r>
            <a:endParaRPr lang="en-US" sz="4300" b="1" dirty="0" smtClean="0">
              <a:solidFill>
                <a:srgbClr val="FFE14D"/>
              </a:solidFill>
              <a:latin typeface="Comfortaa Bold" pitchFamily="34" charset="0"/>
              <a:ea typeface="Comfortaa Bold" pitchFamily="34" charset="-122"/>
              <a:cs typeface="Comfortaa Bold" pitchFamily="34" charset="-12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495946" y="2231756"/>
            <a:ext cx="13212305" cy="5489602"/>
          </a:xfrm>
          <a:prstGeom prst="roundRect">
            <a:avLst>
              <a:gd name="adj" fmla="val 15685"/>
            </a:avLst>
          </a:prstGeom>
          <a:noFill/>
          <a:ln w="1524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189243" y="2570503"/>
            <a:ext cx="11907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1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Feature</a:t>
            </a:r>
          </a:p>
        </p:txBody>
      </p:sp>
      <p:sp>
        <p:nvSpPr>
          <p:cNvPr id="6" name="Text 4"/>
          <p:cNvSpPr/>
          <p:nvPr/>
        </p:nvSpPr>
        <p:spPr>
          <a:xfrm>
            <a:off x="1189244" y="3061517"/>
            <a:ext cx="2058690" cy="767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Multi-developer collaboration</a:t>
            </a:r>
          </a:p>
        </p:txBody>
      </p:sp>
      <p:sp>
        <p:nvSpPr>
          <p:cNvPr id="7" name="Text 5"/>
          <p:cNvSpPr/>
          <p:nvPr/>
        </p:nvSpPr>
        <p:spPr>
          <a:xfrm>
            <a:off x="3941779" y="2570503"/>
            <a:ext cx="1209084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1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Athena</a:t>
            </a:r>
          </a:p>
        </p:txBody>
      </p:sp>
      <p:sp>
        <p:nvSpPr>
          <p:cNvPr id="8" name="Text 6"/>
          <p:cNvSpPr/>
          <p:nvPr/>
        </p:nvSpPr>
        <p:spPr>
          <a:xfrm>
            <a:off x="3941778" y="3208413"/>
            <a:ext cx="2751165" cy="559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✅ Common project ID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838" y="7721358"/>
            <a:ext cx="2962688" cy="381053"/>
          </a:xfrm>
          <a:prstGeom prst="rect">
            <a:avLst/>
          </a:prstGeom>
        </p:spPr>
      </p:pic>
      <p:sp>
        <p:nvSpPr>
          <p:cNvPr id="14" name="Text 4"/>
          <p:cNvSpPr/>
          <p:nvPr/>
        </p:nvSpPr>
        <p:spPr>
          <a:xfrm>
            <a:off x="1189243" y="5476492"/>
            <a:ext cx="2058690" cy="5995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Code review &amp; onboarding</a:t>
            </a:r>
          </a:p>
        </p:txBody>
      </p:sp>
      <p:sp>
        <p:nvSpPr>
          <p:cNvPr id="16" name="Text 4"/>
          <p:cNvSpPr/>
          <p:nvPr/>
        </p:nvSpPr>
        <p:spPr>
          <a:xfrm>
            <a:off x="1189243" y="4805107"/>
            <a:ext cx="2058690" cy="5995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AI orchestration</a:t>
            </a:r>
          </a:p>
        </p:txBody>
      </p:sp>
      <p:sp>
        <p:nvSpPr>
          <p:cNvPr id="17" name="Text 4"/>
          <p:cNvSpPr/>
          <p:nvPr/>
        </p:nvSpPr>
        <p:spPr>
          <a:xfrm>
            <a:off x="1189244" y="4035348"/>
            <a:ext cx="2058690" cy="5995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dirty="0" err="1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Git</a:t>
            </a:r>
            <a:r>
              <a:rPr lang="en-US" sz="1900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-free workflow</a:t>
            </a:r>
            <a:endParaRPr lang="en-US" sz="1900" dirty="0">
              <a:solidFill>
                <a:srgbClr val="D7D4CC"/>
              </a:solidFill>
              <a:latin typeface="Raleway Medium" pitchFamily="34" charset="0"/>
              <a:ea typeface="Raleway Medium" pitchFamily="34" charset="-122"/>
              <a:cs typeface="Raleway Medium" pitchFamily="34" charset="-120"/>
            </a:endParaRPr>
          </a:p>
        </p:txBody>
      </p:sp>
      <p:sp>
        <p:nvSpPr>
          <p:cNvPr id="18" name="Text 4"/>
          <p:cNvSpPr/>
          <p:nvPr/>
        </p:nvSpPr>
        <p:spPr>
          <a:xfrm>
            <a:off x="1189242" y="6526883"/>
            <a:ext cx="2212635" cy="10514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Full-stack generation</a:t>
            </a:r>
          </a:p>
        </p:txBody>
      </p:sp>
      <p:sp>
        <p:nvSpPr>
          <p:cNvPr id="19" name="Text 6"/>
          <p:cNvSpPr/>
          <p:nvPr/>
        </p:nvSpPr>
        <p:spPr>
          <a:xfrm>
            <a:off x="3923638" y="4035348"/>
            <a:ext cx="2751165" cy="46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✅ Complete abstraction</a:t>
            </a:r>
          </a:p>
        </p:txBody>
      </p:sp>
      <p:sp>
        <p:nvSpPr>
          <p:cNvPr id="20" name="Text 6"/>
          <p:cNvSpPr/>
          <p:nvPr/>
        </p:nvSpPr>
        <p:spPr>
          <a:xfrm>
            <a:off x="3941778" y="4748191"/>
            <a:ext cx="2751165" cy="7975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✅ Intelligent merge conflict resolution</a:t>
            </a:r>
          </a:p>
        </p:txBody>
      </p:sp>
      <p:sp>
        <p:nvSpPr>
          <p:cNvPr id="21" name="Text 6"/>
          <p:cNvSpPr/>
          <p:nvPr/>
        </p:nvSpPr>
        <p:spPr>
          <a:xfrm>
            <a:off x="3940250" y="5662209"/>
            <a:ext cx="2752693" cy="89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✅ AI-powered repo understanding</a:t>
            </a:r>
          </a:p>
        </p:txBody>
      </p:sp>
      <p:sp>
        <p:nvSpPr>
          <p:cNvPr id="22" name="Text 6"/>
          <p:cNvSpPr/>
          <p:nvPr/>
        </p:nvSpPr>
        <p:spPr>
          <a:xfrm>
            <a:off x="3940251" y="6677637"/>
            <a:ext cx="2752692" cy="762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✅ Complete applications</a:t>
            </a:r>
          </a:p>
        </p:txBody>
      </p:sp>
      <p:sp>
        <p:nvSpPr>
          <p:cNvPr id="24" name="Text 5"/>
          <p:cNvSpPr/>
          <p:nvPr/>
        </p:nvSpPr>
        <p:spPr>
          <a:xfrm>
            <a:off x="7394231" y="2637370"/>
            <a:ext cx="1209084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150" b="1" dirty="0" smtClean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Framer</a:t>
            </a:r>
            <a:endParaRPr lang="en-US" sz="2150" b="1" dirty="0">
              <a:solidFill>
                <a:srgbClr val="FFE14D"/>
              </a:solidFill>
              <a:latin typeface="Comfortaa Bold" pitchFamily="34" charset="0"/>
              <a:ea typeface="Comfortaa Bold" pitchFamily="34" charset="-122"/>
              <a:cs typeface="Comfortaa Bold" pitchFamily="34" charset="-120"/>
            </a:endParaRPr>
          </a:p>
        </p:txBody>
      </p:sp>
      <p:sp>
        <p:nvSpPr>
          <p:cNvPr id="25" name="Text 6"/>
          <p:cNvSpPr/>
          <p:nvPr/>
        </p:nvSpPr>
        <p:spPr>
          <a:xfrm>
            <a:off x="7394231" y="3206002"/>
            <a:ext cx="2751165" cy="775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❌ Limited team features</a:t>
            </a:r>
          </a:p>
        </p:txBody>
      </p:sp>
      <p:sp>
        <p:nvSpPr>
          <p:cNvPr id="26" name="Text 6"/>
          <p:cNvSpPr/>
          <p:nvPr/>
        </p:nvSpPr>
        <p:spPr>
          <a:xfrm>
            <a:off x="7387610" y="4063181"/>
            <a:ext cx="2751165" cy="790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❌ Still requires </a:t>
            </a:r>
            <a:r>
              <a:rPr lang="en-US" sz="1900" dirty="0" err="1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Git</a:t>
            </a: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knowledge</a:t>
            </a:r>
          </a:p>
        </p:txBody>
      </p:sp>
      <p:sp>
        <p:nvSpPr>
          <p:cNvPr id="27" name="Text 6"/>
          <p:cNvSpPr/>
          <p:nvPr/>
        </p:nvSpPr>
        <p:spPr>
          <a:xfrm>
            <a:off x="7386788" y="4990664"/>
            <a:ext cx="2751165" cy="490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❌ No AI orchestration</a:t>
            </a:r>
          </a:p>
        </p:txBody>
      </p:sp>
      <p:sp>
        <p:nvSpPr>
          <p:cNvPr id="28" name="Text 6"/>
          <p:cNvSpPr/>
          <p:nvPr/>
        </p:nvSpPr>
        <p:spPr>
          <a:xfrm>
            <a:off x="7385260" y="5812810"/>
            <a:ext cx="2752693" cy="4830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❌ Manual code review</a:t>
            </a:r>
          </a:p>
        </p:txBody>
      </p:sp>
      <p:sp>
        <p:nvSpPr>
          <p:cNvPr id="29" name="Text 6"/>
          <p:cNvSpPr/>
          <p:nvPr/>
        </p:nvSpPr>
        <p:spPr>
          <a:xfrm>
            <a:off x="7394231" y="6815643"/>
            <a:ext cx="2752692" cy="762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⚠ Primarily frontend</a:t>
            </a:r>
          </a:p>
        </p:txBody>
      </p:sp>
      <p:sp>
        <p:nvSpPr>
          <p:cNvPr id="36" name="Text 5"/>
          <p:cNvSpPr/>
          <p:nvPr/>
        </p:nvSpPr>
        <p:spPr>
          <a:xfrm>
            <a:off x="10864826" y="2637092"/>
            <a:ext cx="1209084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150" b="1" dirty="0" err="1" smtClean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Replit</a:t>
            </a:r>
            <a:endParaRPr lang="en-US" sz="2150" b="1" dirty="0">
              <a:solidFill>
                <a:srgbClr val="FFE14D"/>
              </a:solidFill>
              <a:latin typeface="Comfortaa Bold" pitchFamily="34" charset="0"/>
              <a:ea typeface="Comfortaa Bold" pitchFamily="34" charset="-122"/>
              <a:cs typeface="Comfortaa Bold" pitchFamily="34" charset="-120"/>
            </a:endParaRPr>
          </a:p>
        </p:txBody>
      </p:sp>
      <p:sp>
        <p:nvSpPr>
          <p:cNvPr id="37" name="Text 6"/>
          <p:cNvSpPr/>
          <p:nvPr/>
        </p:nvSpPr>
        <p:spPr>
          <a:xfrm>
            <a:off x="10866353" y="3274968"/>
            <a:ext cx="2751165" cy="559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⚠ </a:t>
            </a: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Basic collaboration</a:t>
            </a:r>
          </a:p>
        </p:txBody>
      </p:sp>
      <p:sp>
        <p:nvSpPr>
          <p:cNvPr id="38" name="Text 6"/>
          <p:cNvSpPr/>
          <p:nvPr/>
        </p:nvSpPr>
        <p:spPr>
          <a:xfrm>
            <a:off x="10851582" y="4001487"/>
            <a:ext cx="2751165" cy="738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⚠ </a:t>
            </a:r>
            <a:r>
              <a:rPr lang="en-US" sz="1900" dirty="0" err="1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Git</a:t>
            </a:r>
            <a:r>
              <a:rPr lang="en-US" sz="1900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</a:t>
            </a: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integration required</a:t>
            </a:r>
          </a:p>
        </p:txBody>
      </p:sp>
      <p:sp>
        <p:nvSpPr>
          <p:cNvPr id="39" name="Text 6"/>
          <p:cNvSpPr/>
          <p:nvPr/>
        </p:nvSpPr>
        <p:spPr>
          <a:xfrm>
            <a:off x="10864826" y="4948956"/>
            <a:ext cx="2751165" cy="7975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❌ Manual conflict resolution</a:t>
            </a:r>
          </a:p>
        </p:txBody>
      </p:sp>
      <p:sp>
        <p:nvSpPr>
          <p:cNvPr id="40" name="Text 6"/>
          <p:cNvSpPr/>
          <p:nvPr/>
        </p:nvSpPr>
        <p:spPr>
          <a:xfrm>
            <a:off x="10869721" y="5857606"/>
            <a:ext cx="2752693" cy="89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❌ Traditional code review</a:t>
            </a:r>
          </a:p>
        </p:txBody>
      </p:sp>
      <p:sp>
        <p:nvSpPr>
          <p:cNvPr id="41" name="Text 6"/>
          <p:cNvSpPr/>
          <p:nvPr/>
        </p:nvSpPr>
        <p:spPr>
          <a:xfrm>
            <a:off x="10864826" y="6789360"/>
            <a:ext cx="2752692" cy="762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⚠ </a:t>
            </a: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Limited full-stack</a:t>
            </a:r>
          </a:p>
        </p:txBody>
      </p:sp>
      <p:sp>
        <p:nvSpPr>
          <p:cNvPr id="30" name="Text 0"/>
          <p:cNvSpPr/>
          <p:nvPr/>
        </p:nvSpPr>
        <p:spPr>
          <a:xfrm>
            <a:off x="5150863" y="1368470"/>
            <a:ext cx="6657856" cy="740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32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Athena VS Competitors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30259" y="645849"/>
            <a:ext cx="3165522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Tech Stack</a:t>
            </a:r>
            <a:endParaRPr lang="en-US" sz="43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0881" y="7716523"/>
            <a:ext cx="1714739" cy="457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10" y="1728062"/>
            <a:ext cx="14006021" cy="5249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534705"/>
            <a:ext cx="548640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400"/>
              </a:lnSpc>
            </a:pPr>
            <a:r>
              <a:rPr lang="en-US" sz="43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Future Development Roadmap</a:t>
            </a:r>
            <a:endParaRPr lang="en-US" sz="4300" b="1" dirty="0">
              <a:solidFill>
                <a:srgbClr val="FFE14D"/>
              </a:solidFill>
              <a:latin typeface="Comfortaa Bold" pitchFamily="34" charset="0"/>
              <a:ea typeface="Comfortaa Bold" pitchFamily="34" charset="-122"/>
              <a:cs typeface="Comfortaa Bold" pitchFamily="34" charset="-12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0881" y="7716523"/>
            <a:ext cx="1714739" cy="4572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64037" y="1771230"/>
            <a:ext cx="4851702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1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Current State: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43718" y="2184208"/>
            <a:ext cx="4038180" cy="128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Athena </a:t>
            </a: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c</a:t>
            </a: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u</a:t>
            </a: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rrently </a:t>
            </a: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handles frontend generation with AI-powered collaboration</a:t>
            </a:r>
          </a:p>
        </p:txBody>
      </p:sp>
      <p:sp>
        <p:nvSpPr>
          <p:cNvPr id="7" name="Text 1"/>
          <p:cNvSpPr/>
          <p:nvPr/>
        </p:nvSpPr>
        <p:spPr>
          <a:xfrm>
            <a:off x="843718" y="4019788"/>
            <a:ext cx="2635583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150" b="1" dirty="0" smtClean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Next State:</a:t>
            </a:r>
            <a:endParaRPr lang="en-US" sz="2150" b="1" dirty="0">
              <a:solidFill>
                <a:srgbClr val="FFE14D"/>
              </a:solidFill>
              <a:latin typeface="Comfortaa Bold" pitchFamily="34" charset="0"/>
              <a:ea typeface="Comfortaa Bold" pitchFamily="34" charset="-122"/>
              <a:cs typeface="Comfortaa Bold" pitchFamily="34" charset="-12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64037" y="4432841"/>
            <a:ext cx="4597617" cy="88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Full-stack capabilities including backend, database, and API generation</a:t>
            </a:r>
          </a:p>
        </p:txBody>
      </p:sp>
      <p:sp>
        <p:nvSpPr>
          <p:cNvPr id="9" name="Text 1"/>
          <p:cNvSpPr/>
          <p:nvPr/>
        </p:nvSpPr>
        <p:spPr>
          <a:xfrm>
            <a:off x="843718" y="5870876"/>
            <a:ext cx="2827814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150" b="1" dirty="0" smtClean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Vision: </a:t>
            </a:r>
            <a:endParaRPr lang="en-US" sz="2150" b="1" dirty="0">
              <a:solidFill>
                <a:srgbClr val="FFE14D"/>
              </a:solidFill>
              <a:latin typeface="Comfortaa Bold" pitchFamily="34" charset="0"/>
              <a:ea typeface="Comfortaa Bold" pitchFamily="34" charset="-122"/>
              <a:cs typeface="Comfortaa Bold" pitchFamily="34" charset="-12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43718" y="6275591"/>
            <a:ext cx="4689109" cy="128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Integrated visual branch management system for seamless multi-developer workflows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739" y="1771229"/>
            <a:ext cx="8626298" cy="57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22776" y="582958"/>
            <a:ext cx="548640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Revenue Model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904281" y="1695745"/>
            <a:ext cx="4851702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1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Team Collaboration Platform (</a:t>
            </a:r>
            <a:r>
              <a:rPr lang="en-US" sz="2150" b="1" dirty="0" err="1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SaaS</a:t>
            </a:r>
            <a:r>
              <a:rPr lang="en-US" sz="21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2434" y="7563644"/>
            <a:ext cx="2619741" cy="571580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904281" y="2124866"/>
            <a:ext cx="6617653" cy="48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lang="en-US" sz="1900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Startups</a:t>
            </a: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, Indie Devs – $9–$</a:t>
            </a:r>
            <a:r>
              <a:rPr lang="en-US" sz="1900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99/month/team</a:t>
            </a:r>
          </a:p>
        </p:txBody>
      </p:sp>
      <p:sp>
        <p:nvSpPr>
          <p:cNvPr id="18" name="Text 1"/>
          <p:cNvSpPr/>
          <p:nvPr/>
        </p:nvSpPr>
        <p:spPr>
          <a:xfrm>
            <a:off x="904281" y="2941912"/>
            <a:ext cx="4851702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1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AI Code Assistant Add-On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26788" y="3423534"/>
            <a:ext cx="6617653" cy="48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All segments – $10–$</a:t>
            </a:r>
            <a:r>
              <a:rPr lang="en-US" sz="1900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25/user/month</a:t>
            </a:r>
            <a:endParaRPr lang="en-US" sz="1900" dirty="0">
              <a:solidFill>
                <a:srgbClr val="D7D4CC"/>
              </a:solidFill>
              <a:latin typeface="Raleway Medium" pitchFamily="34" charset="0"/>
              <a:ea typeface="Raleway Medium" pitchFamily="34" charset="-122"/>
              <a:cs typeface="Raleway Medium" pitchFamily="34" charset="-120"/>
            </a:endParaRPr>
          </a:p>
        </p:txBody>
      </p:sp>
      <p:sp>
        <p:nvSpPr>
          <p:cNvPr id="20" name="Text 1"/>
          <p:cNvSpPr/>
          <p:nvPr/>
        </p:nvSpPr>
        <p:spPr>
          <a:xfrm>
            <a:off x="904281" y="4168377"/>
            <a:ext cx="4851702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1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Bootcamp/Academic Licensing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826788" y="4741416"/>
            <a:ext cx="8669089" cy="4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Freemium for students, paid tiers for teams and enterprise</a:t>
            </a:r>
            <a:endParaRPr lang="en-US" sz="1900" dirty="0">
              <a:solidFill>
                <a:srgbClr val="D7D4CC"/>
              </a:solidFill>
              <a:latin typeface="Raleway Medium" pitchFamily="34" charset="0"/>
              <a:ea typeface="Raleway Medium" pitchFamily="34" charset="-122"/>
              <a:cs typeface="Raleway Medium" pitchFamily="34" charset="-120"/>
            </a:endParaRPr>
          </a:p>
        </p:txBody>
      </p:sp>
      <p:sp>
        <p:nvSpPr>
          <p:cNvPr id="22" name="Text 1"/>
          <p:cNvSpPr/>
          <p:nvPr/>
        </p:nvSpPr>
        <p:spPr>
          <a:xfrm>
            <a:off x="919778" y="5529194"/>
            <a:ext cx="4851702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1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Marketplace &amp; Plugin Revenue Share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826788" y="6023573"/>
            <a:ext cx="5784608" cy="48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Indie Devs, Freelancers – 30% rev share</a:t>
            </a:r>
            <a:r>
              <a:rPr lang="en-US" sz="1400" dirty="0" smtClean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</a:t>
            </a:r>
          </a:p>
        </p:txBody>
      </p:sp>
      <p:sp>
        <p:nvSpPr>
          <p:cNvPr id="24" name="Text 1"/>
          <p:cNvSpPr/>
          <p:nvPr/>
        </p:nvSpPr>
        <p:spPr>
          <a:xfrm>
            <a:off x="904281" y="6836094"/>
            <a:ext cx="4851702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1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Enterprise Plans &amp; Private Cloud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826788" y="7369559"/>
            <a:ext cx="6860370" cy="48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High-growth Startups, Tech Orgs – $499–$2,500/month</a:t>
            </a:r>
            <a:endParaRPr lang="en-US" sz="1900" dirty="0">
              <a:solidFill>
                <a:srgbClr val="D7D4CC"/>
              </a:solidFill>
              <a:latin typeface="Raleway Medium" pitchFamily="34" charset="0"/>
              <a:ea typeface="Raleway Medium" pitchFamily="34" charset="-122"/>
              <a:cs typeface="Raleway Medium" pitchFamily="34" charset="-120"/>
            </a:endParaRPr>
          </a:p>
        </p:txBody>
      </p:sp>
      <p:pic>
        <p:nvPicPr>
          <p:cNvPr id="26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200" y="2124866"/>
            <a:ext cx="4870371" cy="4870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397</Words>
  <Application>Microsoft Office PowerPoint</Application>
  <PresentationFormat>Custom</PresentationFormat>
  <Paragraphs>89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Comfortaa Bold</vt:lpstr>
      <vt:lpstr>Calibri</vt:lpstr>
      <vt:lpstr>Raleway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Dell</dc:creator>
  <cp:lastModifiedBy>Microsoft account</cp:lastModifiedBy>
  <cp:revision>31</cp:revision>
  <dcterms:created xsi:type="dcterms:W3CDTF">2025-07-07T19:26:41Z</dcterms:created>
  <dcterms:modified xsi:type="dcterms:W3CDTF">2025-07-08T11:46:33Z</dcterms:modified>
</cp:coreProperties>
</file>