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3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3.jpeg" ContentType="image/jpeg"/>
  <Override PartName="/ppt/media/image6.png" ContentType="image/png"/>
  <Override PartName="/ppt/media/image7.png" ContentType="image/png"/>
  <Override PartName="/ppt/media/image11.png" ContentType="image/png"/>
  <Override PartName="/ppt/media/image12.jpeg" ContentType="image/jpeg"/>
  <Override PartName="/ppt/media/image8.png" ContentType="image/png"/>
  <Override PartName="/ppt/media/image9.png" ContentType="image/png"/>
  <Override PartName="/ppt/media/image10.jpeg" ContentType="image/jpeg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7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tBDfr" TargetMode="Externa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9;p2" descr=""/>
          <p:cNvPicPr/>
          <p:nvPr/>
        </p:nvPicPr>
        <p:blipFill>
          <a:blip r:embed="rId2"/>
          <a:srcRect l="3724" t="0" r="0" b="0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11920" y="490680"/>
            <a:ext cx="5024520" cy="1759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buNone/>
            </a:pPr>
            <a:r>
              <a:rPr b="0" lang="fr-FR" sz="4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4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585760" y="691200"/>
            <a:ext cx="3469320" cy="445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92;p19" descr=""/>
          <p:cNvPicPr/>
          <p:nvPr/>
        </p:nvPicPr>
        <p:blipFill>
          <a:blip r:embed="rId2"/>
          <a:stretch/>
        </p:blipFill>
        <p:spPr>
          <a:xfrm flipH="1" rot="10800000">
            <a:off x="0" y="192240"/>
            <a:ext cx="9143640" cy="495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13280" y="309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5316480" y="3476520"/>
            <a:ext cx="794520" cy="31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0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title"/>
          </p:nvPr>
        </p:nvSpPr>
        <p:spPr>
          <a:xfrm>
            <a:off x="5316480" y="1667880"/>
            <a:ext cx="794520" cy="31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0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title"/>
          </p:nvPr>
        </p:nvSpPr>
        <p:spPr>
          <a:xfrm>
            <a:off x="2865240" y="1668240"/>
            <a:ext cx="792720" cy="31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0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title"/>
          </p:nvPr>
        </p:nvSpPr>
        <p:spPr>
          <a:xfrm>
            <a:off x="2864520" y="3476520"/>
            <a:ext cx="794520" cy="31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0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title"/>
          </p:nvPr>
        </p:nvSpPr>
        <p:spPr>
          <a:xfrm>
            <a:off x="412200" y="1667880"/>
            <a:ext cx="794520" cy="31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0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 type="title"/>
          </p:nvPr>
        </p:nvSpPr>
        <p:spPr>
          <a:xfrm>
            <a:off x="412200" y="3476520"/>
            <a:ext cx="794520" cy="31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0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_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65560" y="510480"/>
            <a:ext cx="4192920" cy="75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45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4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title"/>
          </p:nvPr>
        </p:nvSpPr>
        <p:spPr>
          <a:xfrm>
            <a:off x="565560" y="1970280"/>
            <a:ext cx="4192920" cy="75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45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4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38" name="Google Shape;111;p20" descr=""/>
          <p:cNvPicPr/>
          <p:nvPr/>
        </p:nvPicPr>
        <p:blipFill>
          <a:blip r:embed="rId2"/>
          <a:srcRect l="659" t="0" r="5106" b="5177"/>
          <a:stretch/>
        </p:blipFill>
        <p:spPr>
          <a:xfrm rot="10800000">
            <a:off x="56880" y="0"/>
            <a:ext cx="9087120" cy="5143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" name="Google Shape;112;p20" descr=""/>
          <p:cNvPicPr/>
          <p:nvPr/>
        </p:nvPicPr>
        <p:blipFill>
          <a:blip r:embed="rId3"/>
          <a:srcRect l="73197" t="14242" r="0" b="33519"/>
          <a:stretch/>
        </p:blipFill>
        <p:spPr>
          <a:xfrm rot="10800000">
            <a:off x="360" y="2557440"/>
            <a:ext cx="2449440" cy="2585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836600" y="1193400"/>
            <a:ext cx="4307040" cy="394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14;p3" descr=""/>
          <p:cNvPicPr/>
          <p:nvPr/>
        </p:nvPicPr>
        <p:blipFill>
          <a:blip r:embed="rId2"/>
          <a:srcRect l="3735" t="0" r="0" b="0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70080" y="2355480"/>
            <a:ext cx="4792680" cy="15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buNone/>
            </a:pPr>
            <a:r>
              <a:rPr b="0" lang="fr-FR" sz="4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4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6351120" y="152640"/>
            <a:ext cx="1267920" cy="126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6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95520" y="1507320"/>
            <a:ext cx="3948480" cy="29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3_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115;p21" descr=""/>
          <p:cNvPicPr/>
          <p:nvPr/>
        </p:nvPicPr>
        <p:blipFill>
          <a:blip r:embed="rId2"/>
          <a:srcRect l="-8567" t="0" r="12300" b="0"/>
          <a:stretch/>
        </p:blipFill>
        <p:spPr>
          <a:xfrm rot="10800000">
            <a:off x="36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65560" y="504720"/>
            <a:ext cx="5089680" cy="105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buNone/>
            </a:pPr>
            <a:r>
              <a:rPr b="0" lang="fr-FR" sz="5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5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7" name="Google Shape;118;p21"/>
          <p:cNvSpPr/>
          <p:nvPr/>
        </p:nvSpPr>
        <p:spPr>
          <a:xfrm>
            <a:off x="5766840" y="3377160"/>
            <a:ext cx="2976840" cy="55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1" lang="en" sz="1000" strike="noStrike" u="none">
                <a:solidFill>
                  <a:schemeClr val="dk1"/>
                </a:solidFill>
                <a:effectLst/>
                <a:uFillTx/>
                <a:latin typeface="Open Sans"/>
                <a:ea typeface="Open Sans"/>
              </a:rPr>
              <a:t>CREDITS:</a:t>
            </a:r>
            <a:r>
              <a:rPr b="0" lang="en" sz="1000" strike="noStrike" u="none">
                <a:solidFill>
                  <a:schemeClr val="dk1"/>
                </a:solidFill>
                <a:effectLst/>
                <a:uFillTx/>
                <a:latin typeface="Open Sans"/>
                <a:ea typeface="Open Sans"/>
              </a:rPr>
              <a:t> This presentation template was created by </a:t>
            </a:r>
            <a:r>
              <a:rPr b="1" lang="en" sz="1000" strike="noStrike" u="sng">
                <a:solidFill>
                  <a:schemeClr val="dk1"/>
                </a:solidFill>
                <a:effectLst/>
                <a:uFillTx/>
                <a:latin typeface="Open Sans"/>
                <a:ea typeface="Open Sans"/>
                <a:hlinkClick r:id="rId3"/>
              </a:rPr>
              <a:t>Slidesgo</a:t>
            </a:r>
            <a:r>
              <a:rPr b="0" lang="en" sz="1000" strike="noStrike" u="none">
                <a:solidFill>
                  <a:schemeClr val="dk1"/>
                </a:solidFill>
                <a:effectLst/>
                <a:uFillTx/>
                <a:latin typeface="Open Sans"/>
                <a:ea typeface="Open Sans"/>
              </a:rPr>
              <a:t>, and includes icons, infographics &amp; images by </a:t>
            </a:r>
            <a:r>
              <a:rPr b="1" lang="en" sz="1000" strike="noStrike" u="sng">
                <a:solidFill>
                  <a:schemeClr val="dk1"/>
                </a:solidFill>
                <a:effectLst/>
                <a:uFillTx/>
                <a:latin typeface="Open Sans"/>
                <a:ea typeface="Open Sans"/>
                <a:hlinkClick r:id="rId4"/>
              </a:rPr>
              <a:t>Freepik</a:t>
            </a:r>
            <a:r>
              <a:rPr b="0" lang="en" sz="1000" strike="noStrike" u="none">
                <a:solidFill>
                  <a:schemeClr val="dk1"/>
                </a:solidFill>
                <a:effectLst/>
                <a:uFillTx/>
                <a:latin typeface="Open Sans"/>
                <a:ea typeface="Open Sans"/>
              </a:rPr>
              <a:t> 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_1_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_1_1_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20;p4" descr=""/>
          <p:cNvPicPr/>
          <p:nvPr/>
        </p:nvPicPr>
        <p:blipFill>
          <a:blip r:embed="rId2"/>
          <a:srcRect l="0" t="-7978" r="0" b="7978"/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13280" y="309960"/>
            <a:ext cx="81248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13280" y="1089000"/>
            <a:ext cx="8124840" cy="343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24;p5"/>
          <p:cNvGrpSpPr/>
          <p:nvPr/>
        </p:nvGrpSpPr>
        <p:grpSpPr>
          <a:xfrm>
            <a:off x="0" y="0"/>
            <a:ext cx="9143640" cy="5143680"/>
            <a:chOff x="0" y="0"/>
            <a:chExt cx="9143640" cy="5143680"/>
          </a:xfrm>
        </p:grpSpPr>
        <p:pic>
          <p:nvPicPr>
            <p:cNvPr id="52" name="Google Shape;25;p5" descr=""/>
            <p:cNvPicPr/>
            <p:nvPr/>
          </p:nvPicPr>
          <p:blipFill>
            <a:blip r:embed="rId2"/>
            <a:srcRect l="734" t="14280" r="5031" b="-9100"/>
            <a:stretch/>
          </p:blipFill>
          <p:spPr>
            <a:xfrm flipH="1" rot="10800000">
              <a:off x="0" y="0"/>
              <a:ext cx="9087120" cy="514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Google Shape;26;p5" descr=""/>
            <p:cNvPicPr/>
            <p:nvPr/>
          </p:nvPicPr>
          <p:blipFill>
            <a:blip r:embed="rId3"/>
            <a:srcRect l="72344" t="21048" r="853" b="26716"/>
            <a:stretch/>
          </p:blipFill>
          <p:spPr>
            <a:xfrm>
              <a:off x="6694200" y="0"/>
              <a:ext cx="2449440" cy="2585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13280" y="309960"/>
            <a:ext cx="86864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0" y="1831320"/>
            <a:ext cx="3782160" cy="244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34;p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495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13280" y="309960"/>
            <a:ext cx="833940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998160" cy="144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609560" y="2066040"/>
            <a:ext cx="3823920" cy="253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715720" y="0"/>
            <a:ext cx="3427920" cy="514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G_NUMB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84120" y="1953000"/>
            <a:ext cx="6575760" cy="79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trike="noStrike" u="none">
                <a:solidFill>
                  <a:schemeClr val="accent1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6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IN_POI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388160" y="1307160"/>
            <a:ext cx="6367320" cy="252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fr-FR" sz="6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6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TITLE_AND_DESCRIPTIO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TION_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title"/>
          </p:nvPr>
        </p:nvSpPr>
        <p:spPr>
          <a:xfrm>
            <a:off x="228600" y="4666320"/>
            <a:ext cx="3355560" cy="2484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fr-FR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1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imple-light-2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2_1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126;p26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2_1_1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129;p27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28640" y="539640"/>
            <a:ext cx="334728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title"/>
          </p:nvPr>
        </p:nvSpPr>
        <p:spPr>
          <a:xfrm>
            <a:off x="4977720" y="539640"/>
            <a:ext cx="345816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2_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 descr=""/>
          <p:cNvPicPr/>
          <p:nvPr/>
        </p:nvPicPr>
        <p:blipFill>
          <a:blip r:embed="rId2"/>
          <a:stretch/>
        </p:blipFill>
        <p:spPr>
          <a:xfrm>
            <a:off x="0" y="360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82240" y="391824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24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282240" y="285552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24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>
            <a:off x="282960" y="2324160"/>
            <a:ext cx="864000" cy="31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24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282240" y="338688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24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title"/>
          </p:nvPr>
        </p:nvSpPr>
        <p:spPr>
          <a:xfrm>
            <a:off x="282240" y="444996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24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title"/>
          </p:nvPr>
        </p:nvSpPr>
        <p:spPr>
          <a:xfrm>
            <a:off x="5221440" y="308520"/>
            <a:ext cx="3631320" cy="100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67;p14" descr=""/>
          <p:cNvPicPr/>
          <p:nvPr/>
        </p:nvPicPr>
        <p:blipFill>
          <a:blip r:embed="rId2"/>
          <a:srcRect l="616" t="0" r="0" b="0"/>
          <a:stretch/>
        </p:blipFill>
        <p:spPr>
          <a:xfrm>
            <a:off x="0" y="0"/>
            <a:ext cx="908712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77600" y="485640"/>
            <a:ext cx="7175520" cy="135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4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_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71;p15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2969280" cy="514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title"/>
          </p:nvPr>
        </p:nvSpPr>
        <p:spPr>
          <a:xfrm>
            <a:off x="3157560" y="304920"/>
            <a:ext cx="5918400" cy="144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680" y="1961280"/>
            <a:ext cx="5349960" cy="28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ONLY_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13280" y="309960"/>
            <a:ext cx="83174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9" name="Google Shape;77;p16" descr=""/>
          <p:cNvPicPr/>
          <p:nvPr/>
        </p:nvPicPr>
        <p:blipFill>
          <a:blip r:embed="rId2"/>
          <a:srcRect l="-13357" t="4877" r="13357" b="52464"/>
          <a:stretch/>
        </p:blipFill>
        <p:spPr>
          <a:xfrm rot="10800000">
            <a:off x="360" y="3031920"/>
            <a:ext cx="9143640" cy="2111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" name="Google Shape;78;p16" descr=""/>
          <p:cNvPicPr/>
          <p:nvPr/>
        </p:nvPicPr>
        <p:blipFill>
          <a:blip r:embed="rId3"/>
          <a:srcRect l="72344" t="25162" r="853" b="22599"/>
          <a:stretch/>
        </p:blipFill>
        <p:spPr>
          <a:xfrm>
            <a:off x="6694200" y="0"/>
            <a:ext cx="2449440" cy="258588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ONLY_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13280" y="309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22" name="Google Shape;81;p17" descr=""/>
          <p:cNvPicPr/>
          <p:nvPr/>
        </p:nvPicPr>
        <p:blipFill>
          <a:blip r:embed="rId2"/>
          <a:srcRect l="-24476" t="2369" r="24476" b="-2369"/>
          <a:stretch/>
        </p:blipFill>
        <p:spPr>
          <a:xfrm>
            <a:off x="0" y="0"/>
            <a:ext cx="9143640" cy="495108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83;p18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495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079080" y="2207160"/>
            <a:ext cx="920520" cy="435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0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413280" y="2207160"/>
            <a:ext cx="920520" cy="43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0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title"/>
          </p:nvPr>
        </p:nvSpPr>
        <p:spPr>
          <a:xfrm>
            <a:off x="5746320" y="2207160"/>
            <a:ext cx="920520" cy="435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2000" strike="noStrike" u="none">
                <a:solidFill>
                  <a:schemeClr val="lt2"/>
                </a:solidFill>
                <a:effectLst/>
                <a:uFillTx/>
                <a:latin typeface="Goldman"/>
                <a:ea typeface="Goldman"/>
              </a:rPr>
              <a:t>xx%</a:t>
            </a:r>
            <a:endParaRPr b="0" lang="fr-F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title"/>
          </p:nvPr>
        </p:nvSpPr>
        <p:spPr>
          <a:xfrm>
            <a:off x="413280" y="309960"/>
            <a:ext cx="86864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2"/>
    <p:sldLayoutId id="2147483673" r:id="rId3"/>
    <p:sldLayoutId id="2147483674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136;p28" descr=""/>
          <p:cNvPicPr/>
          <p:nvPr/>
        </p:nvPicPr>
        <p:blipFill>
          <a:blip r:embed="rId1"/>
          <a:srcRect l="2425" t="14808" r="2425" b="3824"/>
          <a:stretch/>
        </p:blipFill>
        <p:spPr>
          <a:xfrm>
            <a:off x="5585760" y="691200"/>
            <a:ext cx="3469320" cy="4452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14440" y="495360"/>
            <a:ext cx="5028840" cy="176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fontScale="85000" lnSpcReduction="1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8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Qubeon: AI-Powered C++ Smart Contract Audit Tool</a:t>
            </a:r>
            <a:endParaRPr b="0" lang="fr-FR" sz="4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ubTitle"/>
          </p:nvPr>
        </p:nvSpPr>
        <p:spPr>
          <a:xfrm>
            <a:off x="514440" y="4095720"/>
            <a:ext cx="2409480" cy="561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2500" lnSpcReduction="1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6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Enhancing Security for the Qubic Network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167;p31" descr=""/>
          <p:cNvPicPr/>
          <p:nvPr/>
        </p:nvPicPr>
        <p:blipFill>
          <a:blip r:embed="rId1"/>
          <a:srcRect l="30802" t="0" r="32938" b="0"/>
          <a:stretch/>
        </p:blipFill>
        <p:spPr>
          <a:xfrm>
            <a:off x="0" y="0"/>
            <a:ext cx="296964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152880" y="304920"/>
            <a:ext cx="5914800" cy="144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0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Best Practices for Effective Audits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3505320" y="1962000"/>
            <a:ext cx="5352840" cy="283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Effective auditing requires a systematic approach, including thorough documentation, regular updates to auditing tools, and collaboration among developers.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Implementing a continuous integration pipeline with automated testing ensures that vulnerabilities are detected early in the development cycle.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167;p31" descr=""/>
          <p:cNvPicPr/>
          <p:nvPr/>
        </p:nvPicPr>
        <p:blipFill>
          <a:blip r:embed="rId1"/>
          <a:srcRect l="30802" t="0" r="32938" b="0"/>
          <a:stretch/>
        </p:blipFill>
        <p:spPr>
          <a:xfrm>
            <a:off x="0" y="0"/>
            <a:ext cx="296964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152880" y="304920"/>
            <a:ext cx="5914800" cy="144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0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Conclusions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505320" y="1962000"/>
            <a:ext cx="5352840" cy="283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Utilizing Qubeon lets developers leverage AI to significantly enhance the security and reliability of smart contracts within the Qubic Network.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By following best practices in auditing and understanding the complexity of smart contracts, organizations can better protect their blockchain investments and drive innovation.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61960" y="504720"/>
            <a:ext cx="5086080" cy="105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54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Thank you!</a:t>
            </a:r>
            <a:endParaRPr b="0" lang="fr-FR" sz="5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561960" y="1562040"/>
            <a:ext cx="4447800" cy="12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2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Do you have any questions?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grpSp>
        <p:nvGrpSpPr>
          <p:cNvPr id="102" name="Google Shape;303;p41"/>
          <p:cNvGrpSpPr/>
          <p:nvPr/>
        </p:nvGrpSpPr>
        <p:grpSpPr>
          <a:xfrm>
            <a:off x="7415280" y="4388040"/>
            <a:ext cx="275760" cy="275760"/>
            <a:chOff x="7415280" y="4388040"/>
            <a:chExt cx="275760" cy="275760"/>
          </a:xfrm>
        </p:grpSpPr>
        <p:sp>
          <p:nvSpPr>
            <p:cNvPr id="103" name="Google Shape;304;p41"/>
            <p:cNvSpPr/>
            <p:nvPr/>
          </p:nvSpPr>
          <p:spPr>
            <a:xfrm>
              <a:off x="7415280" y="4388040"/>
              <a:ext cx="275760" cy="275760"/>
            </a:xfrm>
            <a:custGeom>
              <a:avLst/>
              <a:gdLst>
                <a:gd name="textAreaLeft" fmla="*/ 0 w 275760"/>
                <a:gd name="textAreaRight" fmla="*/ 276120 w 275760"/>
                <a:gd name="textAreaTop" fmla="*/ 0 h 275760"/>
                <a:gd name="textAreaBottom" fmla="*/ 276120 h 275760"/>
              </a:gdLst>
              <a:ahLst/>
              <a:cxnLst/>
              <a:rect l="textAreaLeft" t="textAreaTop" r="textAreaRight" b="textAreaBottom"/>
              <a:pathLst>
                <a:path w="6764" h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4" name="Google Shape;305;p41"/>
            <p:cNvSpPr/>
            <p:nvPr/>
          </p:nvSpPr>
          <p:spPr>
            <a:xfrm>
              <a:off x="7479360" y="4453560"/>
              <a:ext cx="146880" cy="144000"/>
            </a:xfrm>
            <a:custGeom>
              <a:avLst/>
              <a:gdLst>
                <a:gd name="textAreaLeft" fmla="*/ 0 w 146880"/>
                <a:gd name="textAreaRight" fmla="*/ 147240 w 146880"/>
                <a:gd name="textAreaTop" fmla="*/ 0 h 144000"/>
                <a:gd name="textAreaBottom" fmla="*/ 144360 h 144000"/>
              </a:gdLst>
              <a:ahLst/>
              <a:cxnLst/>
              <a:rect l="textAreaLeft" t="textAreaTop" r="textAreaRight" b="textAreaBottom"/>
              <a:pathLst>
                <a:path w="3607" h="3542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72000" bIns="720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5" name="Google Shape;306;p41"/>
            <p:cNvSpPr/>
            <p:nvPr/>
          </p:nvSpPr>
          <p:spPr>
            <a:xfrm>
              <a:off x="7608960" y="4423320"/>
              <a:ext cx="37440" cy="37080"/>
            </a:xfrm>
            <a:custGeom>
              <a:avLst/>
              <a:gdLst>
                <a:gd name="textAreaLeft" fmla="*/ 0 w 37440"/>
                <a:gd name="textAreaRight" fmla="*/ 37800 w 37440"/>
                <a:gd name="textAreaTop" fmla="*/ 0 h 37080"/>
                <a:gd name="textAreaBottom" fmla="*/ 37440 h 37080"/>
              </a:gdLst>
              <a:ahLst/>
              <a:cxnLst/>
              <a:rect l="textAreaLeft" t="textAreaTop" r="textAreaRight" b="textAreaBottom"/>
              <a:pathLst>
                <a:path w="929" h="918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8720" bIns="1872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grpSp>
        <p:nvGrpSpPr>
          <p:cNvPr id="106" name="Google Shape;307;p41"/>
          <p:cNvGrpSpPr/>
          <p:nvPr/>
        </p:nvGrpSpPr>
        <p:grpSpPr>
          <a:xfrm>
            <a:off x="7901640" y="4406760"/>
            <a:ext cx="266400" cy="237960"/>
            <a:chOff x="7901640" y="4406760"/>
            <a:chExt cx="266400" cy="237960"/>
          </a:xfrm>
        </p:grpSpPr>
        <p:sp>
          <p:nvSpPr>
            <p:cNvPr id="107" name="Google Shape;308;p41"/>
            <p:cNvSpPr/>
            <p:nvPr/>
          </p:nvSpPr>
          <p:spPr>
            <a:xfrm>
              <a:off x="7911000" y="4490640"/>
              <a:ext cx="60840" cy="154080"/>
            </a:xfrm>
            <a:custGeom>
              <a:avLst/>
              <a:gdLst>
                <a:gd name="textAreaLeft" fmla="*/ 0 w 60840"/>
                <a:gd name="textAreaRight" fmla="*/ 61200 w 60840"/>
                <a:gd name="textAreaTop" fmla="*/ 0 h 154080"/>
                <a:gd name="textAreaBottom" fmla="*/ 154440 h 154080"/>
              </a:gdLst>
              <a:ahLst/>
              <a:cxnLst/>
              <a:rect l="textAreaLeft" t="textAreaTop" r="textAreaRight" b="textAreaBottom"/>
              <a:pathLst>
                <a:path w="1502" h="3787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77040" bIns="770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" name="Google Shape;309;p41"/>
            <p:cNvSpPr/>
            <p:nvPr/>
          </p:nvSpPr>
          <p:spPr>
            <a:xfrm>
              <a:off x="7901640" y="4406760"/>
              <a:ext cx="70200" cy="70200"/>
            </a:xfrm>
            <a:custGeom>
              <a:avLst/>
              <a:gdLst>
                <a:gd name="textAreaLeft" fmla="*/ 0 w 70200"/>
                <a:gd name="textAreaRight" fmla="*/ 70560 w 70200"/>
                <a:gd name="textAreaTop" fmla="*/ 0 h 70200"/>
                <a:gd name="textAreaBottom" fmla="*/ 70560 h 70200"/>
              </a:gdLst>
              <a:ahLst/>
              <a:cxnLst/>
              <a:rect l="textAreaLeft" t="textAreaTop" r="textAreaRight" b="textAreaBottom"/>
              <a:pathLst>
                <a:path w="1728" h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35280" bIns="35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" name="Google Shape;310;p41"/>
            <p:cNvSpPr/>
            <p:nvPr/>
          </p:nvSpPr>
          <p:spPr>
            <a:xfrm>
              <a:off x="8004240" y="4490640"/>
              <a:ext cx="163800" cy="154080"/>
            </a:xfrm>
            <a:custGeom>
              <a:avLst/>
              <a:gdLst>
                <a:gd name="textAreaLeft" fmla="*/ 0 w 163800"/>
                <a:gd name="textAreaRight" fmla="*/ 164160 w 163800"/>
                <a:gd name="textAreaTop" fmla="*/ 0 h 154080"/>
                <a:gd name="textAreaBottom" fmla="*/ 154440 h 154080"/>
              </a:gdLst>
              <a:ahLst/>
              <a:cxnLst/>
              <a:rect l="textAreaLeft" t="textAreaTop" r="textAreaRight" b="textAreaBottom"/>
              <a:pathLst>
                <a:path w="4026" h="3787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77040" bIns="770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10" name="Google Shape;311;p41"/>
          <p:cNvSpPr/>
          <p:nvPr/>
        </p:nvSpPr>
        <p:spPr>
          <a:xfrm>
            <a:off x="5581800" y="4000680"/>
            <a:ext cx="3085920" cy="2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0" lang="en" sz="1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+00 000 000 000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111" name="Google Shape;312;p41"/>
          <p:cNvSpPr/>
          <p:nvPr/>
        </p:nvSpPr>
        <p:spPr>
          <a:xfrm>
            <a:off x="8379000" y="4388760"/>
            <a:ext cx="268200" cy="273960"/>
          </a:xfrm>
          <a:custGeom>
            <a:avLst/>
            <a:gdLst>
              <a:gd name="textAreaLeft" fmla="*/ 0 w 268200"/>
              <a:gd name="textAreaRight" fmla="*/ 268560 w 268200"/>
              <a:gd name="textAreaTop" fmla="*/ 0 h 273960"/>
              <a:gd name="textAreaBottom" fmla="*/ 274320 h 273960"/>
            </a:gdLst>
            <a:ahLst/>
            <a:cxnLst/>
            <a:rect l="textAreaLeft" t="textAreaTop" r="textAreaRight" b="textAreaBottom"/>
            <a:pathLst>
              <a:path w="6712561" h="6860069">
                <a:moveTo>
                  <a:pt x="3994869" y="2904749"/>
                </a:moveTo>
                <a:lnTo>
                  <a:pt x="6493788" y="0"/>
                </a:lnTo>
                <a:lnTo>
                  <a:pt x="5901628" y="0"/>
                </a:lnTo>
                <a:lnTo>
                  <a:pt x="3731848" y="2522189"/>
                </a:lnTo>
                <a:lnTo>
                  <a:pt x="1998833" y="0"/>
                </a:lnTo>
                <a:lnTo>
                  <a:pt x="0" y="0"/>
                </a:lnTo>
                <a:lnTo>
                  <a:pt x="2620640" y="3813966"/>
                </a:lnTo>
                <a:lnTo>
                  <a:pt x="0" y="6860070"/>
                </a:lnTo>
                <a:lnTo>
                  <a:pt x="592216" y="6860070"/>
                </a:lnTo>
                <a:lnTo>
                  <a:pt x="2883548" y="4196581"/>
                </a:lnTo>
                <a:lnTo>
                  <a:pt x="4713728" y="6860070"/>
                </a:lnTo>
                <a:lnTo>
                  <a:pt x="6712561" y="6860070"/>
                </a:lnTo>
                <a:lnTo>
                  <a:pt x="3994757" y="2904749"/>
                </a:lnTo>
                <a:lnTo>
                  <a:pt x="3994925" y="2904749"/>
                </a:lnTo>
                <a:close/>
                <a:moveTo>
                  <a:pt x="3183768" y="3847528"/>
                </a:moveTo>
                <a:lnTo>
                  <a:pt x="2918230" y="3467765"/>
                </a:lnTo>
                <a:lnTo>
                  <a:pt x="805563" y="445770"/>
                </a:lnTo>
                <a:lnTo>
                  <a:pt x="1715115" y="445770"/>
                </a:lnTo>
                <a:lnTo>
                  <a:pt x="3420106" y="2884611"/>
                </a:lnTo>
                <a:lnTo>
                  <a:pt x="3685644" y="3264375"/>
                </a:lnTo>
                <a:lnTo>
                  <a:pt x="5901907" y="6434494"/>
                </a:lnTo>
                <a:lnTo>
                  <a:pt x="4992356" y="6434494"/>
                </a:lnTo>
                <a:lnTo>
                  <a:pt x="3183824" y="3847640"/>
                </a:lnTo>
                <a:lnTo>
                  <a:pt x="3183824" y="3847472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676520" y="485640"/>
            <a:ext cx="7171920" cy="135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0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Introduction</a:t>
            </a:r>
            <a:endParaRPr b="0" lang="fr-FR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2886120" y="1905120"/>
            <a:ext cx="5886000" cy="272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Qubeon represents a significant advancement in the realm of smart contract auditing through its AI-powered capabilities. This innovative tool is designed specifically for the Qubic Network, ensuring robust security and reliability in C++ smart contracts.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174;p32" descr=""/>
          <p:cNvPicPr/>
          <p:nvPr/>
        </p:nvPicPr>
        <p:blipFill>
          <a:blip r:embed="rId1"/>
          <a:stretch/>
        </p:blipFill>
        <p:spPr>
          <a:xfrm flipH="1">
            <a:off x="5195520" y="1507320"/>
            <a:ext cx="3948480" cy="297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371520" y="3933720"/>
            <a:ext cx="4790880" cy="704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algn="ctr"/>
            <a:endParaRPr b="0" lang="en-US" sz="1400" strike="noStrike" u="none">
              <a:solidFill>
                <a:schemeClr val="dk1"/>
              </a:solidFill>
              <a:effectLst/>
              <a:uFillTx/>
              <a:latin typeface="Albert Sans"/>
              <a:ea typeface="Albert San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371520" y="2352600"/>
            <a:ext cx="4790880" cy="158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6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Overview of Qubeon</a:t>
            </a:r>
            <a:endParaRPr b="0" lang="fr-FR" sz="4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title"/>
          </p:nvPr>
        </p:nvSpPr>
        <p:spPr>
          <a:xfrm>
            <a:off x="6353280" y="152280"/>
            <a:ext cx="1266480" cy="126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60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01</a:t>
            </a:r>
            <a:endParaRPr b="0" lang="fr-FR" sz="6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676520" y="485640"/>
            <a:ext cx="7171920" cy="135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0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Introduction to Qubeon</a:t>
            </a:r>
            <a:endParaRPr b="0" lang="fr-FR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2886120" y="1905120"/>
            <a:ext cx="5886000" cy="272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Qubeon is an advanced auditing tool leveraging artificial intelligence for evaluating C++ smart contracts. It provides deep insights and analysis, mitigating potential vulnerabilities, and enhancing the overall security framework of blockchain applications.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676520" y="485640"/>
            <a:ext cx="7171920" cy="135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0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Key Features and Benefits</a:t>
            </a:r>
            <a:endParaRPr b="0" lang="fr-FR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2886120" y="1905120"/>
            <a:ext cx="5886000" cy="272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Key features of Qubeon include automated code analysis, real-time feedback, and compliance checks. These capabilities allow developers to identify and address security issues efficiently, reducing risks and increasing the trustworthiness of smart contracts deployed on the Qubic Network.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167;p31" descr=""/>
          <p:cNvPicPr/>
          <p:nvPr/>
        </p:nvPicPr>
        <p:blipFill>
          <a:blip r:embed="rId1"/>
          <a:srcRect l="30802" t="0" r="32938" b="0"/>
          <a:stretch/>
        </p:blipFill>
        <p:spPr>
          <a:xfrm>
            <a:off x="0" y="0"/>
            <a:ext cx="296964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52880" y="304920"/>
            <a:ext cx="5914800" cy="144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0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Significance in AI and C++ Development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3505320" y="1962000"/>
            <a:ext cx="5352840" cy="283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The integration of AI in C++ development, particularly for smart contracts, is transformative.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417"/>
              </a:spcBef>
              <a:buNone/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Qubeon not only streamlines the auditing process but also enhances the accuracy of evaluations, 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allowing developers to focus on innovation while ensuring security and compliance in their projects.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174;p32" descr=""/>
          <p:cNvPicPr/>
          <p:nvPr/>
        </p:nvPicPr>
        <p:blipFill>
          <a:blip r:embed="rId1"/>
          <a:stretch/>
        </p:blipFill>
        <p:spPr>
          <a:xfrm flipH="1">
            <a:off x="5195520" y="1507320"/>
            <a:ext cx="3948480" cy="297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371520" y="3933720"/>
            <a:ext cx="4790880" cy="704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algn="ctr"/>
            <a:endParaRPr b="0" lang="en-US" sz="1400" strike="noStrike" u="none">
              <a:solidFill>
                <a:schemeClr val="dk1"/>
              </a:solidFill>
              <a:effectLst/>
              <a:uFillTx/>
              <a:latin typeface="Albert Sans"/>
              <a:ea typeface="Albert San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371520" y="2352600"/>
            <a:ext cx="4790880" cy="158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6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Smart Contract Auditing Process</a:t>
            </a:r>
            <a:endParaRPr b="0" lang="fr-FR" sz="4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title"/>
          </p:nvPr>
        </p:nvSpPr>
        <p:spPr>
          <a:xfrm>
            <a:off x="6353280" y="152280"/>
            <a:ext cx="1266480" cy="126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60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02</a:t>
            </a:r>
            <a:endParaRPr b="0" lang="fr-FR" sz="6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676520" y="485640"/>
            <a:ext cx="7171920" cy="135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0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Understanding Smart Contracts</a:t>
            </a:r>
            <a:endParaRPr b="0" lang="fr-FR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2886120" y="1905120"/>
            <a:ext cx="5886000" cy="272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 algn="ctr">
              <a:buNone/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Smart contracts are self-executing contracts with the terms directly written into code. 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OpenSymbol"/>
            </a:endParaRPr>
          </a:p>
          <a:p>
            <a:pPr indent="0" algn="ctr">
              <a:buNone/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They play a crucial role in blockchain technology by facilitating, verifying, and enforcing agreements. 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Understanding their structure and functionality is essential for effective auditing and minimizing risks.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676520" y="485640"/>
            <a:ext cx="7171920" cy="135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000" strike="noStrike" u="none">
                <a:solidFill>
                  <a:schemeClr val="dk1"/>
                </a:solidFill>
                <a:effectLst/>
                <a:uFillTx/>
                <a:latin typeface="Goldman"/>
                <a:ea typeface="Goldman"/>
              </a:rPr>
              <a:t>Role of AI in Auditing</a:t>
            </a:r>
            <a:endParaRPr b="0" lang="fr-FR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2886120" y="1905120"/>
            <a:ext cx="5886000" cy="272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 algn="ctr">
              <a:buNone/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AI enhances smart contract auditing through automated code analysis, identifying vulnerabilities that traditional methods might miss. 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trike="noStrike" u="none">
                <a:solidFill>
                  <a:schemeClr val="dk1"/>
                </a:solidFill>
                <a:effectLst/>
                <a:uFillTx/>
                <a:latin typeface="Albert Sans"/>
                <a:ea typeface="Albert Sans"/>
              </a:rPr>
              <a:t>By integrating machine learning techniques, Qubeon adapts to emerging security threats, improving audit accuracy and efficiency significantly.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chnology Innovations by Slidesgo">
  <a:themeElements>
    <a:clrScheme name="Simple Light">
      <a:dk1>
        <a:srgbClr val="ffffff"/>
      </a:dk1>
      <a:lt1>
        <a:srgbClr val="000000"/>
      </a:lt1>
      <a:dk2>
        <a:srgbClr val="52297b"/>
      </a:dk2>
      <a:lt2>
        <a:srgbClr val="70e0ff"/>
      </a:lt2>
      <a:accent1>
        <a:srgbClr val="c340ff"/>
      </a:accent1>
      <a:accent2>
        <a:srgbClr val="5f5ff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LibreOffice/25.2.4.3$Linux_X86_64 LibreOffice_project/520$Build-3</Application>
  <AppVersion>15.0000</AppVersion>
  <Company>Microsoft Corporation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2025-07-08T14:19:05Z</dcterms:created>
  <dc:creator>Unknown Creator</dc:creator>
  <dc:description/>
  <dc:language>en-US</dc:language>
  <cp:lastModifiedBy>Unknown Creator</cp:lastModifiedBy>
  <dcterms:modified xsi:type="dcterms:W3CDTF">2025-07-08T14:19:05Z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