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-properties+xml" PartName="/docProps/custom.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drawingml.chart+xml" PartName="/ppt/charts/chart1.xml"/>
  <Override ContentType="application/vnd.openxmlformats-officedocument.drawingml.chart+xml" PartName="/ppt/charts/chart2.xml"/>
  <Override ContentType="application/vnd.openxmlformats-officedocument.extended-properties+xml" PartName="/docProps/app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5" Target="ppt/presentation.xml" Type="http://schemas.openxmlformats.org/officeDocument/2006/relationships/officeDocument"/><Relationship Id="rId4" Target="docProps/custom.xml" Type="http://schemas.openxmlformats.org/officeDocument/2006/relationships/custom-properties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saveSubsetFonts="1">
  <p:sldMasterIdLst>
    <p:sldMasterId id="2147483664" r:id="rId9"/>
  </p:sldMasterIdLst>
  <p:notesMasterIdLst>
    <p:notesMasterId r:id="rId10"/>
  </p:notesMasterIdLst>
  <p:handoutMasterIdLst>
    <p:handoutMasterId r:id="rId11"/>
  </p:handout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4">
          <p15:clr>
            <a:srgbClr val="A4A3A4"/>
          </p15:clr>
        </p15:guide>
        <p15:guide id="2" orient="horz" pos="2898">
          <p15:clr>
            <a:srgbClr val="A4A3A4"/>
          </p15:clr>
        </p15:guide>
        <p15:guide id="3" orient="horz" pos="2412">
          <p15:clr>
            <a:srgbClr val="A4A3A4"/>
          </p15:clr>
        </p15:guide>
        <p15:guide id="4" orient="horz" pos="3196">
          <p15:clr>
            <a:srgbClr val="A4A3A4"/>
          </p15:clr>
        </p15:guide>
        <p15:guide id="5" orient="horz" pos="1350">
          <p15:clr>
            <a:srgbClr val="A4A3A4"/>
          </p15:clr>
        </p15:guide>
        <p15:guide id="6" orient="horz" pos="1378">
          <p15:clr>
            <a:srgbClr val="A4A3A4"/>
          </p15:clr>
        </p15:guide>
        <p15:guide id="7" orient="horz" pos="2078">
          <p15:clr>
            <a:srgbClr val="A4A3A4"/>
          </p15:clr>
        </p15:guide>
        <p15:guide id="8" orient="horz" pos="125">
          <p15:clr>
            <a:srgbClr val="A4A3A4"/>
          </p15:clr>
        </p15:guide>
        <p15:guide id="9" orient="horz" pos="2106">
          <p15:clr>
            <a:srgbClr val="A4A3A4"/>
          </p15:clr>
        </p15:guide>
        <p15:guide id="10" orient="horz" pos="2859">
          <p15:clr>
            <a:srgbClr val="A4A3A4"/>
          </p15:clr>
        </p15:guide>
        <p15:guide id="11" pos="960">
          <p15:clr>
            <a:srgbClr val="A4A3A4"/>
          </p15:clr>
        </p15:guide>
        <p15:guide id="12" pos="1755">
          <p15:clr>
            <a:srgbClr val="A4A3A4"/>
          </p15:clr>
        </p15:guide>
        <p15:guide id="13" pos="2883">
          <p15:clr>
            <a:srgbClr val="A4A3A4"/>
          </p15:clr>
        </p15:guide>
        <p15:guide id="14" pos="2519">
          <p15:clr>
            <a:srgbClr val="A4A3A4"/>
          </p15:clr>
        </p15:guide>
        <p15:guide id="15" pos="4790">
          <p15:clr>
            <a:srgbClr val="A4A3A4"/>
          </p15:clr>
        </p15:guide>
        <p15:guide id="16" pos="2487">
          <p15:clr>
            <a:srgbClr val="A4A3A4"/>
          </p15:clr>
        </p15:guide>
        <p15:guide id="17" pos="1722">
          <p15:clr>
            <a:srgbClr val="A4A3A4"/>
          </p15:clr>
        </p15:guide>
        <p15:guide id="18" pos="987">
          <p15:clr>
            <a:srgbClr val="A4A3A4"/>
          </p15:clr>
        </p15:guide>
        <p15:guide id="19" pos="4818">
          <p15:clr>
            <a:srgbClr val="A4A3A4"/>
          </p15:clr>
        </p15:guide>
        <p15:guide id="20" pos="3257">
          <p15:clr>
            <a:srgbClr val="A4A3A4"/>
          </p15:clr>
        </p15:guide>
        <p15:guide id="21">
          <p15:clr>
            <a:srgbClr val="A4A3A4"/>
          </p15:clr>
        </p15:guide>
        <p15:guide id="22" pos="3285">
          <p15:clr>
            <a:srgbClr val="A4A3A4"/>
          </p15:clr>
        </p15:guide>
        <p15:guide id="23" pos="4022">
          <p15:clr>
            <a:srgbClr val="A4A3A4"/>
          </p15:clr>
        </p15:guide>
        <p15:guide id="24" pos="4053">
          <p15:clr>
            <a:srgbClr val="A4A3A4"/>
          </p15:clr>
        </p15:guide>
        <p15:guide id="25" pos="5544">
          <p15:clr>
            <a:srgbClr val="A4A3A4"/>
          </p15:clr>
        </p15:guide>
        <p15:guide id="26" pos="220">
          <p15:clr>
            <a:srgbClr val="A4A3A4"/>
          </p15:clr>
        </p15:guide>
        <p15:guide id="27" pos="3485">
          <p15:clr>
            <a:srgbClr val="A4A3A4"/>
          </p15:clr>
        </p15:guide>
        <p15:guide id="28" orient="horz" pos="1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clrIdx="0" id="0" initials="" lastIdx="23" name="Catalano, Alec"/>
  <p:cmAuthor clrIdx="1" id="1" initials="" lastIdx="1" name="Alec Catalano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8C8"/>
    <a:srgbClr val="DEBFB1"/>
    <a:srgbClr val="E77400"/>
    <a:srgbClr val="FAAF00"/>
    <a:srgbClr val="414042"/>
    <a:srgbClr val="598CFF"/>
    <a:srgbClr val="FF9300"/>
    <a:srgbClr val="646469"/>
    <a:srgbClr val="006D8F"/>
    <a:srgbClr val="FFB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accent1"/>
              </a:solidFill>
            </a:ln>
          </a:left>
          <a:right>
            <a:ln cmpd="sng" w="12700">
              <a:solidFill>
                <a:schemeClr val="accent1"/>
              </a:solidFill>
            </a:ln>
          </a:right>
          <a:top>
            <a:ln cmpd="sng" w="12700">
              <a:solidFill>
                <a:schemeClr val="accent1"/>
              </a:solidFill>
            </a:ln>
          </a:top>
          <a:bottom>
            <a:ln cmpd="sng" w="12700">
              <a:solidFill>
                <a:schemeClr val="accent1"/>
              </a:solidFill>
            </a:ln>
          </a:bottom>
          <a:insideH>
            <a:ln cmpd="sng" w="12700">
              <a:solidFill>
                <a:schemeClr val="accent1"/>
              </a:solidFill>
            </a:ln>
          </a:insideH>
          <a:insideV>
            <a:ln cmpd="sng" w="12700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cmpd="dbl" w="50800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cmpd="sng" w="25400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b="0" g="0" r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autoAdjust="0" sz="9458"/>
    <p:restoredTop autoAdjust="0" sz="86423"/>
  </p:normalViewPr>
  <p:slideViewPr>
    <p:cSldViewPr showGuides="1" snapToGrid="0">
      <p:cViewPr>
        <p:scale>
          <a:sx d="100" n="120"/>
          <a:sy d="100" n="120"/>
        </p:scale>
        <p:origin x="1896" y="408"/>
      </p:cViewPr>
      <p:guideLst>
        <p:guide orient="horz" pos="644"/>
        <p:guide orient="horz" pos="2898"/>
        <p:guide orient="horz" pos="2412"/>
        <p:guide orient="horz" pos="3196"/>
        <p:guide orient="horz" pos="1350"/>
        <p:guide orient="horz" pos="1378"/>
        <p:guide orient="horz" pos="2078"/>
        <p:guide orient="horz" pos="125"/>
        <p:guide orient="horz" pos="2106"/>
        <p:guide orient="horz" pos="2859"/>
        <p:guide pos="960"/>
        <p:guide pos="1755"/>
        <p:guide pos="2883"/>
        <p:guide pos="2519"/>
        <p:guide pos="4790"/>
        <p:guide pos="2487"/>
        <p:guide pos="1722"/>
        <p:guide pos="987"/>
        <p:guide pos="4818"/>
        <p:guide pos="3257"/>
        <p:guide/>
        <p:guide pos="3285"/>
        <p:guide pos="4022"/>
        <p:guide pos="4053"/>
        <p:guide pos="5544"/>
        <p:guide pos="220"/>
        <p:guide pos="3485"/>
        <p:guide orient="horz" pos="192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sorterViewPr>
    <p:cViewPr>
      <p:scale>
        <a:sx d="100" n="66"/>
        <a:sy d="100" n="66"/>
      </p:scale>
      <p:origin x="0" y="0"/>
    </p:cViewPr>
  </p:sorterViewPr>
  <p:notesViewPr>
    <p:cSldViewPr snapToGrid="0">
      <p:cViewPr varScale="1">
        <p:scale>
          <a:sx d="100" n="85"/>
          <a:sy d="100" n="85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<Relationships xmlns="http://schemas.openxmlformats.org/package/2006/relationships"><Relationship Id="rId24" Target="slides/slide13.xml" Type="http://schemas.openxmlformats.org/officeDocument/2006/relationships/slide"/><Relationship Id="rId21" Target="slides/slide10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18" Target="slides/slide7.xml" Type="http://schemas.openxmlformats.org/officeDocument/2006/relationships/slide"/><Relationship Id="rId17" Target="slides/slide6.xml" Type="http://schemas.openxmlformats.org/officeDocument/2006/relationships/slide"/><Relationship Id="rId16" Target="slides/slide5.xml" Type="http://schemas.openxmlformats.org/officeDocument/2006/relationships/slide"/><Relationship Id="rId15" Target="slides/slide4.xml" Type="http://schemas.openxmlformats.org/officeDocument/2006/relationships/slide"/><Relationship Id="rId14" Target="slides/slide3.xml" Type="http://schemas.openxmlformats.org/officeDocument/2006/relationships/slide"/><Relationship Id="rId13" Target="slides/slide2.xml" Type="http://schemas.openxmlformats.org/officeDocument/2006/relationships/slide"/><Relationship Id="rId12" Target="slides/slide1.xml" Type="http://schemas.openxmlformats.org/officeDocument/2006/relationships/slide"/><Relationship Id="rId11" Target="handoutMasters/handoutMaster1.xml" Type="http://schemas.openxmlformats.org/officeDocument/2006/relationships/handoutMaster"/><Relationship Id="rId10" Target="notesMasters/notesMaster1.xml" Type="http://schemas.openxmlformats.org/officeDocument/2006/relationships/notesMaster"/><Relationship Id="rId9" Target="slideMasters/slideMaster1.xml" Type="http://schemas.openxmlformats.org/officeDocument/2006/relationships/slideMaster"/><Relationship Id="rId8" Target="../customXml/item1.xml" Type="http://schemas.openxmlformats.org/officeDocument/2006/relationships/customXml"/><Relationship Id="rId7" Target="../customXml/item2.xml" Type="http://schemas.openxmlformats.org/officeDocument/2006/relationships/customXml"/><Relationship Id="rId6" Target="../customXml/item3.xml" Type="http://schemas.openxmlformats.org/officeDocument/2006/relationships/customXml"/><Relationship Id="rId5" Target="commentAuthors.xml" Type="http://schemas.openxmlformats.org/officeDocument/2006/relationships/commentAuthors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3" Target="slides/slide12.xml" Type="http://schemas.openxmlformats.org/officeDocument/2006/relationships/slide"/><Relationship Id="rId2" Target="viewProps.xml" Type="http://schemas.openxmlformats.org/officeDocument/2006/relationships/viewProps"/><Relationship Id="rId22" Target="slides/slide11.xml" Type="http://schemas.openxmlformats.org/officeDocument/2006/relationships/slide"/><Relationship Id="rId1" Target="theme/theme1.xml" Type="http://schemas.openxmlformats.org/officeDocument/2006/relationships/theme"/></Relationships>
</file>

<file path=ppt/charts/_rels/chart1.xml.rels><?xml version="1.0" encoding="UTF-8" standalone="yes"?><Relationships xmlns="http://schemas.openxmlformats.org/package/2006/relationships"><Relationship Id="rId1" Target="https://104cloud-my.sharepoint.com/personal/lane_chang_104_com_tw/Documents/&#24037;&#20316;&#21015;&#34920;&#20998;&#32068;&#28204;&#35430;_&#24494;&#23567;&#23458;.xlsx" TargetMode="External" Type="http://schemas.openxmlformats.org/officeDocument/2006/relationships/oleObject"/></Relationships>
</file>

<file path=ppt/charts/_rels/chart2.xml.rels><?xml version="1.0" encoding="UTF-8" standalone="yes"?><Relationships xmlns="http://schemas.openxmlformats.org/package/2006/relationships"><Relationship Id="rId1" Target="file:////C:\Users\lamu0083\Downloads\lane.chang_2018073001\AB&#32068;&#27604;&#36611;.xlsx" TargetMode="External" Type="http://schemas.openxmlformats.org/officeDocument/2006/relationships/oleObject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舊排序媒合數</c:v>
          </c:tx>
          <c:spPr>
            <a:ln algn="ctr" cap="rnd" cmpd="sng" w="19050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="ctr" anchorCtr="1" bIns="19050" lIns="38100" numCol="1" rIns="38100" rot="0" spcFirstLastPara="1" tIns="19050" vert="horz" vertOverflow="ellipsis" wrap="square">
                <a:spAutoFit/>
              </a:bodyPr>
              <a:lstStyle/>
              <a:p>
                <a:pPr>
                  <a:defRPr b="1" baseline="0" i="0" kern="1200" strike="noStrike" sz="1200" u="none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altLang="zh-TW"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媒合數!$A$4:$A$10</c:f>
              <c:numCache>
                <c:formatCode>General</c:formatCode>
                <c:ptCount val="7"/>
                <c:pt idx="0">
                  <c:v>2.0180719E7</c:v>
                </c:pt>
                <c:pt idx="1">
                  <c:v>2.018072E7</c:v>
                </c:pt>
                <c:pt idx="2">
                  <c:v>2.0180721E7</c:v>
                </c:pt>
                <c:pt idx="3">
                  <c:v>2.0180722E7</c:v>
                </c:pt>
                <c:pt idx="4">
                  <c:v>2.0180723E7</c:v>
                </c:pt>
                <c:pt idx="5">
                  <c:v>2.0180724E7</c:v>
                </c:pt>
                <c:pt idx="6">
                  <c:v>2.0180725E7</c:v>
                </c:pt>
              </c:numCache>
            </c:numRef>
          </c:cat>
          <c:val>
            <c:numRef>
              <c:f>媒合數!$D$4:$D$10</c:f>
              <c:numCache>
                <c:formatCode>###0</c:formatCode>
                <c:ptCount val="7"/>
                <c:pt idx="0">
                  <c:v>122.0</c:v>
                </c:pt>
                <c:pt idx="1">
                  <c:v>141.0</c:v>
                </c:pt>
                <c:pt idx="2">
                  <c:v>66.0</c:v>
                </c:pt>
                <c:pt idx="3">
                  <c:v>80.0</c:v>
                </c:pt>
                <c:pt idx="4">
                  <c:v>200.0</c:v>
                </c:pt>
                <c:pt idx="5">
                  <c:v>177.0</c:v>
                </c:pt>
                <c:pt idx="6">
                  <c:v>163.0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02E-4C5F-8105-F32FC9D98CC0}"/>
            </c:ext>
          </c:extLst>
        </c:ser>
        <c:ser>
          <c:idx val="1"/>
          <c:order val="1"/>
          <c:tx>
            <c:v>新排序媒合數</c:v>
          </c:tx>
          <c:spPr>
            <a:ln algn="ctr" cap="rnd" cmpd="sng" w="19050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="ctr" anchorCtr="1" bIns="19050" lIns="38100" numCol="1" rIns="38100" rot="0" spcFirstLastPara="1" tIns="19050" vert="horz" vertOverflow="ellipsis" wrap="square">
                <a:spAutoFit/>
              </a:bodyPr>
              <a:lstStyle/>
              <a:p>
                <a:pPr>
                  <a:defRPr b="1" baseline="0" i="0" kern="1200" strike="noStrike" sz="1200" u="none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altLang="zh-TW"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媒合數!$A$4:$A$10</c:f>
              <c:numCache>
                <c:formatCode>General</c:formatCode>
                <c:ptCount val="7"/>
                <c:pt idx="0">
                  <c:v>2.0180719E7</c:v>
                </c:pt>
                <c:pt idx="1">
                  <c:v>2.018072E7</c:v>
                </c:pt>
                <c:pt idx="2">
                  <c:v>2.0180721E7</c:v>
                </c:pt>
                <c:pt idx="3">
                  <c:v>2.0180722E7</c:v>
                </c:pt>
                <c:pt idx="4">
                  <c:v>2.0180723E7</c:v>
                </c:pt>
                <c:pt idx="5">
                  <c:v>2.0180724E7</c:v>
                </c:pt>
                <c:pt idx="6">
                  <c:v>2.0180725E7</c:v>
                </c:pt>
              </c:numCache>
            </c:numRef>
          </c:cat>
          <c:val>
            <c:numRef>
              <c:f>媒合數!$G$4:$G$10</c:f>
              <c:numCache>
                <c:formatCode>###0</c:formatCode>
                <c:ptCount val="7"/>
                <c:pt idx="0">
                  <c:v>182.0</c:v>
                </c:pt>
                <c:pt idx="1">
                  <c:v>235.0</c:v>
                </c:pt>
                <c:pt idx="2">
                  <c:v>98.0</c:v>
                </c:pt>
                <c:pt idx="3">
                  <c:v>109.0</c:v>
                </c:pt>
                <c:pt idx="4">
                  <c:v>274.0</c:v>
                </c:pt>
                <c:pt idx="5">
                  <c:v>258.0</c:v>
                </c:pt>
                <c:pt idx="6">
                  <c:v>219.0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02E-4C5F-8105-F32FC9D98C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6119568"/>
        <c:axId val="1096118944"/>
      </c:lineChart>
      <c:catAx>
        <c:axId val="10961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algn="ctr" cap="flat" cmpd="sng" w="9525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anchor="ctr" anchorCtr="1" numCol="1" rot="-60000000" spcFirstLastPara="1" vert="horz" vertOverflow="ellipsis" wrap="square"/>
          <a:lstStyle/>
          <a:p>
            <a:pPr>
              <a:defRPr b="0" baseline="0" i="0" kern="1200" strike="noStrike" sz="1200" u="none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altLang="zh-TW" lang="zh-TW"/>
          </a:p>
        </c:txPr>
        <c:crossAx val="1096118944"/>
        <c:crosses val="autoZero"/>
        <c:auto val="1"/>
        <c:noMultiLvlLbl val="0"/>
        <c:lblAlgn val="ctr"/>
        <c:lblOffset val="100"/>
      </c:catAx>
      <c:valAx>
        <c:axId val="1096118944"/>
        <c:scaling>
          <c:orientation val="minMax"/>
        </c:scaling>
        <c:delete val="1"/>
        <c:axPos val="l"/>
        <c:numFmt formatCode="###0" sourceLinked="1"/>
        <c:majorTickMark val="none"/>
        <c:minorTickMark val="none"/>
        <c:tickLblPos val="nextTo"/>
        <c:crossAx val="1096119568"/>
        <c:crosses val="autoZero"/>
        <c:crossBetween val="between"/>
      </c:valAx>
      <c:spPr>
        <a:noFill/>
        <a:ln>
          <a:noFill/>
        </a:ln>
        <a:effectLst/>
      </c:spPr>
    </c:plotArea>
    <c:legend>
      <c:layout/>
      <c:overlay val="0"/>
      <c:spPr>
        <a:noFill/>
        <a:ln>
          <a:noFill/>
        </a:ln>
        <a:effectLst/>
      </c:spPr>
      <c:txPr>
        <a:bodyPr anchor="ctr" anchorCtr="1" numCol="1" rot="0" spcFirstLastPara="1" vert="horz" vertOverflow="ellipsis" wrap="square"/>
        <a:lstStyle/>
        <a:p>
          <a:pPr>
            <a:defRPr b="0" baseline="0" i="0" kern="1200" strike="noStrike" sz="1200" u="none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altLang="zh-TW" lang="zh-TW"/>
        </a:p>
      </c:txPr>
      <c:legendPos val="b"/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algn="ctr" cap="flat" cmpd="sng" w="9525">
      <a:solidFill>
        <a:schemeClr val="dk1">
          <a:lumMod val="15000"/>
          <a:lumOff val="85000"/>
        </a:schemeClr>
      </a:solidFill>
      <a:round/>
    </a:ln>
    <a:effectLst/>
  </c:spPr>
  <c:txPr>
    <a:bodyPr numCol="1"/>
    <a:lstStyle/>
    <a:p>
      <a:pPr>
        <a:defRPr sz="1200"/>
      </a:pPr>
      <a:endParaRPr altLang="zh-TW"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舊排序主應數</c:v>
          </c:tx>
          <c:spPr>
            <a:ln algn="ctr" cap="rnd" cmpd="sng" w="19050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="ctr" anchorCtr="1" bIns="19050" lIns="38100" numCol="1" rIns="38100" rot="0" spcFirstLastPara="1" tIns="19050" vert="horz" vertOverflow="ellipsis" wrap="square">
                <a:spAutoFit/>
              </a:bodyPr>
              <a:lstStyle/>
              <a:p>
                <a:pPr>
                  <a:defRPr b="1" baseline="0" i="0" kern="1200" strike="noStrike" sz="1200" u="none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altLang="zh-TW"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媒合數!$A$4:$A$10</c:f>
              <c:numCache>
                <c:formatCode>General</c:formatCode>
                <c:ptCount val="7"/>
                <c:pt idx="0">
                  <c:v>2.0180719E7</c:v>
                </c:pt>
                <c:pt idx="1">
                  <c:v>2.018072E7</c:v>
                </c:pt>
                <c:pt idx="2">
                  <c:v>2.0180721E7</c:v>
                </c:pt>
                <c:pt idx="3">
                  <c:v>2.0180722E7</c:v>
                </c:pt>
                <c:pt idx="4">
                  <c:v>2.0180723E7</c:v>
                </c:pt>
                <c:pt idx="5">
                  <c:v>2.0180724E7</c:v>
                </c:pt>
                <c:pt idx="6">
                  <c:v>2.0180725E7</c:v>
                </c:pt>
              </c:numCache>
            </c:numRef>
          </c:cat>
          <c:val>
            <c:numRef>
              <c:f>媒合數!$B$4:$B$10</c:f>
              <c:numCache>
                <c:formatCode>###0</c:formatCode>
                <c:ptCount val="7"/>
                <c:pt idx="0">
                  <c:v>7593.0</c:v>
                </c:pt>
                <c:pt idx="1">
                  <c:v>9929.0</c:v>
                </c:pt>
                <c:pt idx="2">
                  <c:v>4589.0</c:v>
                </c:pt>
                <c:pt idx="3">
                  <c:v>4792.0</c:v>
                </c:pt>
                <c:pt idx="4">
                  <c:v>13542.0</c:v>
                </c:pt>
                <c:pt idx="5">
                  <c:v>11921.0</c:v>
                </c:pt>
                <c:pt idx="6">
                  <c:v>11667.0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7CE-4D95-BBA7-4373B5399293}"/>
            </c:ext>
          </c:extLst>
        </c:ser>
        <c:ser>
          <c:idx val="1"/>
          <c:order val="1"/>
          <c:tx>
            <c:v>新排序主應數</c:v>
          </c:tx>
          <c:spPr>
            <a:ln algn="ctr" cap="rnd" cmpd="sng" w="19050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="ctr" anchorCtr="1" bIns="19050" lIns="38100" numCol="1" rIns="38100" rot="0" spcFirstLastPara="1" tIns="19050" vert="horz" vertOverflow="ellipsis" wrap="square">
                <a:spAutoFit/>
              </a:bodyPr>
              <a:lstStyle/>
              <a:p>
                <a:pPr>
                  <a:defRPr b="1" baseline="0" i="0" kern="1200" strike="noStrike" sz="1200" u="none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altLang="zh-TW"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媒合數!$A$4:$A$10</c:f>
              <c:numCache>
                <c:formatCode>General</c:formatCode>
                <c:ptCount val="7"/>
                <c:pt idx="0">
                  <c:v>2.0180719E7</c:v>
                </c:pt>
                <c:pt idx="1">
                  <c:v>2.018072E7</c:v>
                </c:pt>
                <c:pt idx="2">
                  <c:v>2.0180721E7</c:v>
                </c:pt>
                <c:pt idx="3">
                  <c:v>2.0180722E7</c:v>
                </c:pt>
                <c:pt idx="4">
                  <c:v>2.0180723E7</c:v>
                </c:pt>
                <c:pt idx="5">
                  <c:v>2.0180724E7</c:v>
                </c:pt>
                <c:pt idx="6">
                  <c:v>2.0180725E7</c:v>
                </c:pt>
              </c:numCache>
            </c:numRef>
          </c:cat>
          <c:val>
            <c:numRef>
              <c:f>媒合數!$E$4:$E$10</c:f>
              <c:numCache>
                <c:formatCode>###0</c:formatCode>
                <c:ptCount val="7"/>
                <c:pt idx="0">
                  <c:v>8325.0</c:v>
                </c:pt>
                <c:pt idx="1">
                  <c:v>12329.0</c:v>
                </c:pt>
                <c:pt idx="2">
                  <c:v>5631.0</c:v>
                </c:pt>
                <c:pt idx="3">
                  <c:v>6777.0</c:v>
                </c:pt>
                <c:pt idx="4">
                  <c:v>15476.0</c:v>
                </c:pt>
                <c:pt idx="5">
                  <c:v>15087.0</c:v>
                </c:pt>
                <c:pt idx="6">
                  <c:v>13304.0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7CE-4D95-BBA7-4373B539929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6123408"/>
        <c:axId val="1096122784"/>
      </c:lineChart>
      <c:catAx>
        <c:axId val="10961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algn="ctr" cap="flat" cmpd="sng" w="9525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anchor="ctr" anchorCtr="1" numCol="1" rot="-60000000" spcFirstLastPara="1" vert="horz" vertOverflow="ellipsis" wrap="square"/>
          <a:lstStyle/>
          <a:p>
            <a:pPr>
              <a:defRPr b="0" baseline="0" i="0" kern="1200" strike="noStrike" sz="1200" u="none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altLang="zh-TW" lang="zh-TW"/>
          </a:p>
        </c:txPr>
        <c:crossAx val="1096122784"/>
        <c:crosses val="autoZero"/>
        <c:auto val="1"/>
        <c:noMultiLvlLbl val="0"/>
        <c:lblAlgn val="ctr"/>
        <c:lblOffset val="100"/>
      </c:catAx>
      <c:valAx>
        <c:axId val="1096122784"/>
        <c:scaling>
          <c:orientation val="minMax"/>
        </c:scaling>
        <c:delete val="1"/>
        <c:axPos val="l"/>
        <c:numFmt formatCode="###0" sourceLinked="1"/>
        <c:majorTickMark val="none"/>
        <c:minorTickMark val="none"/>
        <c:tickLblPos val="nextTo"/>
        <c:crossAx val="1096123408"/>
        <c:crosses val="autoZero"/>
        <c:crossBetween val="between"/>
      </c:valAx>
      <c:spPr>
        <a:noFill/>
        <a:ln>
          <a:noFill/>
        </a:ln>
        <a:effectLst/>
      </c:spPr>
    </c:plotArea>
    <c:legend>
      <c:layout/>
      <c:overlay val="0"/>
      <c:spPr>
        <a:noFill/>
        <a:ln>
          <a:noFill/>
        </a:ln>
        <a:effectLst/>
      </c:spPr>
      <c:txPr>
        <a:bodyPr anchor="ctr" anchorCtr="1" numCol="1" rot="0" spcFirstLastPara="1" vert="horz" vertOverflow="ellipsis" wrap="square"/>
        <a:lstStyle/>
        <a:p>
          <a:pPr>
            <a:defRPr b="0" baseline="0" i="0" kern="1200" strike="noStrike" sz="1200" u="none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altLang="zh-TW" lang="zh-TW"/>
        </a:p>
      </c:txPr>
      <c:legendPos val="b"/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algn="ctr" cap="flat" cmpd="sng" w="9525">
      <a:solidFill>
        <a:schemeClr val="dk1">
          <a:lumMod val="15000"/>
          <a:lumOff val="85000"/>
        </a:schemeClr>
      </a:solidFill>
      <a:round/>
    </a:ln>
    <a:effectLst/>
  </c:spPr>
  <c:txPr>
    <a:bodyPr numCol="1"/>
    <a:lstStyle/>
    <a:p>
      <a:pPr>
        <a:defRPr sz="1200"/>
      </a:pPr>
      <a:endParaRPr altLang="zh-TW" lang="zh-TW"/>
    </a:p>
  </c:txPr>
  <c:externalData r:id="rId1">
    <c:autoUpdate val="0"/>
  </c:externalData>
</c:chartSpace>
</file>

<file path=ppt/handoutMasters/_rels/handoutMaster1.xml.rels><?xml version="1.0" encoding="UTF-8" standalone="yes"?><Relationships xmlns="http://schemas.openxmlformats.org/package/2006/relationships"><Relationship Id="rId1" Target="../theme/theme2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idx="1" sz="quarter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r">
              <a:defRPr sz="1200"/>
            </a:lvl1pPr>
          </a:lstStyle>
          <a:p>
            <a:fld id="{B82DE7DF-5EEA-3D47-81E5-5D57FBEEB387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idx="2" sz="quarter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idx="3" sz="quarter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r">
              <a:defRPr sz="1200"/>
            </a:lvl1pPr>
          </a:lstStyle>
          <a:p>
            <a:fld id="{12DF832D-DEEF-7145-817A-C3DBA937A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94819"/>
      </p:ext>
    </p:extLst>
  </p:cSld>
  <p:clrMap accent1="accent1" accent2="accent2" accent3="accent3" accent4="accent4" accent5="accent5" accent6="accent6" bg1="lt1" bg2="lt2" folHlink="folHlink" hlink="hlink" tx1="dk1" tx2="dk2"/>
</p:handoutMaster>
</file>

<file path=ppt/notesMasters/_rels/notesMaster1.xml.rels><?xml version="1.0" encoding="UTF-8" standalone="yes"?><Relationships xmlns="http://schemas.openxmlformats.org/package/2006/relationships"><Relationship Id="rId1" Target="../theme/theme3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l">
              <a:defRPr sz="1200">
                <a:latin typeface="Arial"/>
              </a:defRPr>
            </a:lvl1pPr>
          </a:lstStyle>
          <a:p>
            <a:endParaRPr dirty="0" lang="en-US"/>
          </a:p>
        </p:txBody>
      </p:sp>
      <p:sp>
        <p:nvSpPr>
          <p:cNvPr id="3" name="Date Placeholder 2"/>
          <p:cNvSpPr>
            <a:spLocks noGrp="1"/>
          </p:cNvSpPr>
          <p:nvPr>
            <p:ph idx="1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r">
              <a:defRPr sz="1200">
                <a:latin typeface="Arial"/>
              </a:defRPr>
            </a:lvl1pPr>
          </a:lstStyle>
          <a:p>
            <a:fld id="{0B25AC41-3BEC-9247-8322-91B80C013F2D}" type="datetimeFigureOut">
              <a:rPr lang="en-US" smtClean="0"/>
              <a:pPr/>
              <a:t>10/12/18</a:t>
            </a:fld>
            <a:endParaRPr dirty="0"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idx="2"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bIns="45720" lIns="91440" numCol="1" rIns="91440" rtlCol="0" tIns="45720" vert="horz"/>
          <a:lstStyle/>
          <a:p>
            <a:endParaRPr dirty="0" lang="en-US"/>
          </a:p>
        </p:txBody>
      </p:sp>
      <p:sp>
        <p:nvSpPr>
          <p:cNvPr id="5" name="Notes Placeholder 4"/>
          <p:cNvSpPr>
            <a:spLocks noGrp="1"/>
          </p:cNvSpPr>
          <p:nvPr>
            <p:ph idx="3" sz="quarter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bIns="45720" lIns="91440" numCol="1" rIns="91440" rtlCol="0" tIns="45720" vert="horz"/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idx="4" sz="quarter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l">
              <a:defRPr sz="1200">
                <a:latin typeface="Arial"/>
              </a:defRPr>
            </a:lvl1pPr>
          </a:lstStyle>
          <a:p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5" sz="quarter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r">
              <a:defRPr sz="1200">
                <a:latin typeface="Arial"/>
              </a:defRPr>
            </a:lvl1pPr>
          </a:lstStyle>
          <a:p>
            <a:fld id="{69C3F2ED-74C5-7D4F-8560-0CC253E9A436}" type="slidenum">
              <a:rPr lang="en-US" smtClean="0"/>
              <a:pPr/>
              <a:t>‹#›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943536003"/>
      </p:ext>
    </p:extLst>
  </p:cSld>
  <p:clrMap accent1="accent1" accent2="accent2" accent3="accent3" accent4="accent4" accent5="accent5" accent6="accent6" bg1="lt1" bg2="lt2" folHlink="folHlink" hlink="hlink" tx1="dk1" tx2="dk2"/>
  <p:notesStyle>
    <a:lvl1pPr algn="l" defTabSz="457200" eaLnBrk="1" hangingPunct="1" latinLnBrk="0" marL="0" rtl="0">
      <a:defRPr kern="1200" sz="1200">
        <a:solidFill>
          <a:schemeClr val="tx1"/>
        </a:solidFill>
        <a:latin typeface="Arial"/>
        <a:ea typeface="+mn-ea"/>
        <a:cs typeface="+mn-cs"/>
      </a:defRPr>
    </a:lvl1pPr>
    <a:lvl2pPr algn="l" defTabSz="457200" eaLnBrk="1" hangingPunct="1" latinLnBrk="0" marL="457200" rtl="0">
      <a:defRPr kern="1200" sz="1200">
        <a:solidFill>
          <a:schemeClr val="tx1"/>
        </a:solidFill>
        <a:latin typeface="Arial"/>
        <a:ea typeface="+mn-ea"/>
        <a:cs typeface="+mn-cs"/>
      </a:defRPr>
    </a:lvl2pPr>
    <a:lvl3pPr algn="l" defTabSz="457200" eaLnBrk="1" hangingPunct="1" latinLnBrk="0" marL="914400" rtl="0">
      <a:defRPr kern="1200" sz="1200">
        <a:solidFill>
          <a:schemeClr val="tx1"/>
        </a:solidFill>
        <a:latin typeface="Arial"/>
        <a:ea typeface="+mn-ea"/>
        <a:cs typeface="+mn-cs"/>
      </a:defRPr>
    </a:lvl3pPr>
    <a:lvl4pPr algn="l" defTabSz="457200" eaLnBrk="1" hangingPunct="1" latinLnBrk="0" marL="1371600" rtl="0">
      <a:defRPr kern="1200" sz="1200">
        <a:solidFill>
          <a:schemeClr val="tx1"/>
        </a:solidFill>
        <a:latin typeface="Arial"/>
        <a:ea typeface="+mn-ea"/>
        <a:cs typeface="+mn-cs"/>
      </a:defRPr>
    </a:lvl4pPr>
    <a:lvl5pPr algn="l" defTabSz="457200" eaLnBrk="1" hangingPunct="1" latinLnBrk="0" marL="1828800" rtl="0">
      <a:defRPr kern="1200" sz="1200">
        <a:solidFill>
          <a:schemeClr val="tx1"/>
        </a:solidFill>
        <a:latin typeface="Arial"/>
        <a:ea typeface="+mn-ea"/>
        <a:cs typeface="+mn-cs"/>
      </a:defRPr>
    </a:lvl5pPr>
    <a:lvl6pPr algn="l" defTabSz="457200" eaLnBrk="1" hangingPunct="1" latinLnBrk="0" marL="2286000" rtl="0">
      <a:defRPr kern="1200" sz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2" Target="../slides/slide1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2" Target="../slides/slide2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2" Target="../slides/slide3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2" Target="../slides/slide4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5.xml.rels><?xml version="1.0" encoding="UTF-8" standalone="yes"?><Relationships xmlns="http://schemas.openxmlformats.org/package/2006/relationships"><Relationship Id="rId2" Target="../slides/slide5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6.xml.rels><?xml version="1.0" encoding="UTF-8" standalone="yes"?><Relationships xmlns="http://schemas.openxmlformats.org/package/2006/relationships"><Relationship Id="rId2" Target="../slides/slide6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7.xml.rels><?xml version="1.0" encoding="UTF-8" standalone="yes"?><Relationships xmlns="http://schemas.openxmlformats.org/package/2006/relationships"><Relationship Id="rId2" Target="../slides/slide11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1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557023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3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2079074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4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1829948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r>
              <a:rPr altLang="zh-TW" dirty="0" kumimoji="1" lang="en-US"/>
              <a:t>The</a:t>
            </a:r>
            <a:r>
              <a:rPr altLang="zh-TW" baseline="0" dirty="0" kumimoji="1" lang="en-US"/>
              <a:t> difficulties of alg. Inventory-limits and temporal-window-candidate. </a:t>
            </a:r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5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925176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6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1373797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r>
              <a:rPr altLang="zh-TW" dirty="0" kumimoji="1" lang="en-US"/>
              <a:t>The</a:t>
            </a:r>
            <a:r>
              <a:rPr altLang="zh-TW" baseline="0" dirty="0" kumimoji="1" lang="en-US"/>
              <a:t> difficulties of alg. Inventory-limits and temporal-window-candidate. </a:t>
            </a:r>
          </a:p>
          <a:p>
            <a:r>
              <a:rPr altLang="zh-TW" baseline="0" dirty="0" kumimoji="1" lang="en-US"/>
              <a:t>Economics billing and </a:t>
            </a:r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7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1896739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69C3F2ED-74C5-7D4F-8560-0CC253E9A436}" type="slidenum">
              <a:rPr lang="en-US" smtClean="0"/>
              <a:pPr/>
              <a:t>12</a:t>
            </a:fld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772025010"/>
      </p:ext>
    </p:extLst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2" Target="../media/image3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2" Target="../media/image3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4.xml.rels><?xml version="1.0" encoding="UTF-8" standalone="yes"?><Relationships xmlns="http://schemas.openxmlformats.org/package/2006/relationships"><Relationship Id="rId2" Target="../media/image2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5.xml.rels><?xml version="1.0" encoding="UTF-8" standalone="yes"?><Relationships xmlns="http://schemas.openxmlformats.org/package/2006/relationships"><Relationship Id="rId2" Target="../media/image3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16.xml.rels><?xml version="1.0" encoding="UTF-8" standalone="yes"?><Relationships xmlns="http://schemas.openxmlformats.org/package/2006/relationships"><Relationship Id="rId2" Target="../media/image4.pn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ummit_PPT-Asset_16-9_Coverpage.png"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8766" cy="51435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hasCustomPrompt="1" idx="13" sz="quarter" type="body"/>
          </p:nvPr>
        </p:nvSpPr>
        <p:spPr>
          <a:xfrm>
            <a:off x="1551209" y="3488268"/>
            <a:ext cx="6041582" cy="279400"/>
          </a:xfrm>
        </p:spPr>
        <p:txBody>
          <a:bodyPr anchor="b" numCol="1"/>
          <a:lstStyle>
            <a:lvl1pPr algn="ctr" indent="0" marL="0">
              <a:buNone/>
              <a:defRPr b="0" baseline="0" i="0" sz="12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pPr lvl="0"/>
            <a:r>
              <a:rPr dirty="0" lang="en-US"/>
              <a:t>Presenter 1 Name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hasCustomPrompt="1" idx="14" sz="quarter" type="body"/>
          </p:nvPr>
        </p:nvSpPr>
        <p:spPr>
          <a:xfrm>
            <a:off x="1551209" y="3750735"/>
            <a:ext cx="6041582" cy="279400"/>
          </a:xfrm>
        </p:spPr>
        <p:txBody>
          <a:bodyPr anchor="b" numCol="1"/>
          <a:lstStyle>
            <a:lvl1pPr algn="ctr" indent="0" marL="0">
              <a:buNone/>
              <a:defRPr b="0" baseline="0" i="0" sz="12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pPr lvl="0"/>
            <a:r>
              <a:rPr dirty="0" lang="en-US"/>
              <a:t>Title / Extra info here, Amazon Web Services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hasCustomPrompt="1" idx="15" sz="quarter" type="body"/>
          </p:nvPr>
        </p:nvSpPr>
        <p:spPr>
          <a:xfrm>
            <a:off x="1551209" y="4072467"/>
            <a:ext cx="6041582" cy="279400"/>
          </a:xfrm>
        </p:spPr>
        <p:txBody>
          <a:bodyPr anchor="b" numCol="1"/>
          <a:lstStyle>
            <a:lvl1pPr algn="ctr" indent="0" marL="0">
              <a:buNone/>
              <a:defRPr b="0" baseline="0" i="0" sz="12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pPr lvl="0"/>
            <a:r>
              <a:rPr dirty="0" lang="en-US"/>
              <a:t>Presenter 2 Name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hasCustomPrompt="1" idx="16" sz="quarter" type="body"/>
          </p:nvPr>
        </p:nvSpPr>
        <p:spPr>
          <a:xfrm>
            <a:off x="1551209" y="4334934"/>
            <a:ext cx="6041582" cy="279400"/>
          </a:xfrm>
        </p:spPr>
        <p:txBody>
          <a:bodyPr anchor="b" numCol="1"/>
          <a:lstStyle>
            <a:lvl1pPr algn="ctr" indent="0" marL="0">
              <a:buNone/>
              <a:defRPr b="0" baseline="0" i="0" sz="12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pPr lvl="0"/>
            <a:r>
              <a:rPr dirty="0" lang="en-US"/>
              <a:t>Title / Extra info here, Amazon Web Services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hasCustomPrompt="1" idx="17" sz="quarter" type="body"/>
          </p:nvPr>
        </p:nvSpPr>
        <p:spPr>
          <a:xfrm>
            <a:off x="1551209" y="1329273"/>
            <a:ext cx="6041582" cy="279400"/>
          </a:xfrm>
        </p:spPr>
        <p:txBody>
          <a:bodyPr anchor="b" numCol="1"/>
          <a:lstStyle>
            <a:lvl1pPr algn="ctr" indent="0" marL="0">
              <a:buNone/>
              <a:defRPr b="0" baseline="0" i="0" sz="1200">
                <a:solidFill>
                  <a:schemeClr val="bg1"/>
                </a:solidFill>
                <a:latin typeface="Amazon Ember"/>
                <a:cs typeface="Amazon Ember"/>
              </a:defRPr>
            </a:lvl1pPr>
          </a:lstStyle>
          <a:p>
            <a:pPr lvl="0"/>
            <a:r>
              <a:rPr dirty="0" lang="en-US"/>
              <a:t>SESSION CODE #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1" baseline="0" i="0" sz="32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1710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 Page Layou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8268BCAC-5E97-DD41-AF52-8F5ECFC73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460078" cy="545741"/>
          </a:xfrm>
        </p:spPr>
        <p:txBody>
          <a:bodyPr lIns="0" numCol="1"/>
          <a:lstStyle>
            <a:lvl1pPr>
              <a:defRPr baseline="0">
                <a:solidFill>
                  <a:schemeClr val="bg1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Standard Content Page (optional, includes subtitle)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42041" y="719946"/>
            <a:ext cx="8454826" cy="3911321"/>
          </a:xfrm>
        </p:spPr>
        <p:txBody>
          <a:bodyPr anchor="t" bIns="0" lIns="0" numCol="1" rIns="0" tIns="0"/>
          <a:lstStyle>
            <a:lvl1pPr>
              <a:defRPr baseline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9BDAE40-DC33-F94E-9BF1-20818E81D701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91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094" cy="5145582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1" baseline="0" i="0" sz="32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Chapter Page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F7937D6-EBE7-EE44-A3FE-80166DDBBAC6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06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B6796DF-1648-2944-89DB-ED9753818B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1" baseline="0" i="0" sz="32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Section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4B633C-A225-C64C-B126-FABDAB0D53B3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7385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 Page Layout (includes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59F2AE1-60BE-674C-9EB8-3013F880C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460078" cy="545741"/>
          </a:xfrm>
        </p:spPr>
        <p:txBody>
          <a:bodyPr lIns="0" numCol="1"/>
          <a:lstStyle>
            <a:lvl1pPr>
              <a:defRPr baseline="0">
                <a:solidFill>
                  <a:schemeClr val="bg1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Standard Content Page (optional, includes subtitle)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42041" y="1100264"/>
            <a:ext cx="8454826" cy="2647345"/>
          </a:xfrm>
        </p:spPr>
        <p:txBody>
          <a:bodyPr anchor="t" bIns="0" lIns="0" numCol="1" rIns="0" tIns="0"/>
          <a:lstStyle>
            <a:lvl1pPr>
              <a:defRPr baseline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9BDAE40-DC33-F94E-9BF1-20818E81D701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596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4E58909-404E-D44D-8054-7EC9B6A71D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460078" cy="545741"/>
          </a:xfrm>
        </p:spPr>
        <p:txBody>
          <a:bodyPr lIns="0" numCol="1"/>
          <a:lstStyle>
            <a:lvl1pPr>
              <a:defRPr baseline="0">
                <a:solidFill>
                  <a:schemeClr val="bg1"/>
                </a:solidFill>
                <a:latin charset="0" panose="020B0403020204020204" pitchFamily="34" typeface="Amazon Ember Light"/>
                <a:ea charset="0" panose="020B0403020204020204" pitchFamily="34" typeface="Amazon Ember Light"/>
                <a:cs charset="0" panose="020B0403020204020204" pitchFamily="34" typeface="Amazon Ember Light"/>
              </a:defRPr>
            </a:lvl1pPr>
          </a:lstStyle>
          <a:p>
            <a:pPr lvl="0"/>
            <a:r>
              <a:rPr dirty="0" lang="en-US"/>
              <a:t>Agenda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342041" y="1545908"/>
            <a:ext cx="8454826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9BDAE40-DC33-F94E-9BF1-20818E81D701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99663025-136F-0B4C-85DE-B136B7B49CD7}"/>
              </a:ext>
            </a:extLst>
          </p:cNvPr>
          <p:cNvSpPr>
            <a:spLocks noGrp="1"/>
          </p:cNvSpPr>
          <p:nvPr>
            <p:ph hasCustomPrompt="1" idx="12" sz="half"/>
          </p:nvPr>
        </p:nvSpPr>
        <p:spPr>
          <a:xfrm>
            <a:off x="342041" y="1936451"/>
            <a:ext cx="8454826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2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="" xmlns:a16="http://schemas.microsoft.com/office/drawing/2014/main" id="{0904A59B-C4E5-5345-AC8C-D7AF57C290B3}"/>
              </a:ext>
            </a:extLst>
          </p:cNvPr>
          <p:cNvSpPr>
            <a:spLocks noGrp="1"/>
          </p:cNvSpPr>
          <p:nvPr>
            <p:ph hasCustomPrompt="1" idx="13" sz="half"/>
          </p:nvPr>
        </p:nvSpPr>
        <p:spPr>
          <a:xfrm>
            <a:off x="336789" y="2326994"/>
            <a:ext cx="8460078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3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="" xmlns:a16="http://schemas.microsoft.com/office/drawing/2014/main" id="{65ACEB60-D976-DC4C-B4E1-B3804EDFEC2E}"/>
              </a:ext>
            </a:extLst>
          </p:cNvPr>
          <p:cNvSpPr>
            <a:spLocks noGrp="1"/>
          </p:cNvSpPr>
          <p:nvPr>
            <p:ph hasCustomPrompt="1" idx="14" sz="half"/>
          </p:nvPr>
        </p:nvSpPr>
        <p:spPr>
          <a:xfrm>
            <a:off x="336788" y="2727217"/>
            <a:ext cx="8460079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4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="" xmlns:a16="http://schemas.microsoft.com/office/drawing/2014/main" id="{DFC5EE63-2C6B-2245-AA58-D7BEE47DCD5D}"/>
              </a:ext>
            </a:extLst>
          </p:cNvPr>
          <p:cNvSpPr>
            <a:spLocks noGrp="1"/>
          </p:cNvSpPr>
          <p:nvPr>
            <p:ph hasCustomPrompt="1" idx="15" sz="half"/>
          </p:nvPr>
        </p:nvSpPr>
        <p:spPr>
          <a:xfrm>
            <a:off x="336788" y="3127440"/>
            <a:ext cx="8460079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5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BE57EF52-629D-404B-AE7A-F98ABC8465C7}"/>
              </a:ext>
            </a:extLst>
          </p:cNvPr>
          <p:cNvSpPr>
            <a:spLocks noGrp="1"/>
          </p:cNvSpPr>
          <p:nvPr>
            <p:ph hasCustomPrompt="1" idx="16" sz="half"/>
          </p:nvPr>
        </p:nvSpPr>
        <p:spPr>
          <a:xfrm>
            <a:off x="336788" y="3527663"/>
            <a:ext cx="8460079" cy="380863"/>
          </a:xfrm>
        </p:spPr>
        <p:txBody>
          <a:bodyPr lIns="0" numCol="1"/>
          <a:lstStyle>
            <a:lvl1pPr>
              <a:defRPr b="0" baseline="0" i="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Item 6</a:t>
            </a:r>
          </a:p>
        </p:txBody>
      </p:sp>
    </p:spTree>
    <p:extLst>
      <p:ext uri="{BB962C8B-B14F-4D97-AF65-F5344CB8AC3E}">
        <p14:creationId xmlns:p14="http://schemas.microsoft.com/office/powerpoint/2010/main" val="302527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8D14E4F-23CD-4F4C-8167-1C986AF48B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460078" cy="545741"/>
          </a:xfrm>
        </p:spPr>
        <p:txBody>
          <a:bodyPr lIns="0" numCol="1"/>
          <a:lstStyle>
            <a:lvl1pPr>
              <a:defRPr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Comparison Page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43729" y="1641914"/>
            <a:ext cx="4038600" cy="2579617"/>
          </a:xfrm>
        </p:spPr>
        <p:txBody>
          <a:bodyPr bIns="0" lIns="0" numCol="1" rIns="0" tIns="0"/>
          <a:lstStyle>
            <a:lvl1pPr>
              <a:defRPr b="0" baseline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 (text in this block should align to top of text box)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343729" y="1161502"/>
            <a:ext cx="4035226" cy="380863"/>
          </a:xfrm>
        </p:spPr>
        <p:txBody>
          <a:bodyPr lIns="0" numCol="1"/>
          <a:lstStyle>
            <a:lvl1pPr>
              <a:defRPr b="0" baseline="0" i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Column 1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hasCustomPrompt="1" idx="13" sz="half"/>
          </p:nvPr>
        </p:nvSpPr>
        <p:spPr>
          <a:xfrm>
            <a:off x="4563454" y="1641913"/>
            <a:ext cx="4038600" cy="2579617"/>
          </a:xfrm>
        </p:spPr>
        <p:txBody>
          <a:bodyPr bIns="0" lIns="0" numCol="1" rIns="0" tIns="0"/>
          <a:lstStyle>
            <a:lvl1pPr>
              <a:defRPr b="0" baseline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 (text in this block should align to top of text box)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hasCustomPrompt="1" idx="14" sz="half"/>
          </p:nvPr>
        </p:nvSpPr>
        <p:spPr>
          <a:xfrm>
            <a:off x="4566828" y="1161501"/>
            <a:ext cx="4035226" cy="380863"/>
          </a:xfrm>
        </p:spPr>
        <p:txBody>
          <a:bodyPr lIns="0" numCol="1"/>
          <a:lstStyle>
            <a:lvl1pPr>
              <a:defRPr b="0" baseline="0" i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Column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A927AFF-C1F3-CE47-8062-5E82CEA3736A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9472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nipp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38B0E61-CEFF-6044-97E5-834F5D709A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7540"/>
            <a:ext cx="9144000" cy="527103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205304" cy="545741"/>
          </a:xfrm>
        </p:spPr>
        <p:txBody>
          <a:bodyPr lIns="0" numCol="1"/>
          <a:lstStyle>
            <a:lvl1pPr>
              <a:defRPr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Code Snippet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42042" y="1654312"/>
            <a:ext cx="8200050" cy="2579617"/>
          </a:xfrm>
        </p:spPr>
        <p:txBody>
          <a:bodyPr bIns="0" lIns="0" numCol="1" rIns="0" tIns="0"/>
          <a:lstStyle>
            <a:lvl1pPr>
              <a:defRPr baseline="0">
                <a:solidFill>
                  <a:srgbClr val="FFFFFF"/>
                </a:solidFill>
                <a:latin charset="0" panose="020B0609040504020204" pitchFamily="49" typeface="Lucida Console"/>
                <a:cs charset="0" panose="020B0602030504020204" pitchFamily="34" typeface="Lucida Sans Unicode"/>
              </a:defRPr>
            </a:lvl1pPr>
          </a:lstStyle>
          <a:p>
            <a:r>
              <a:rPr dirty="0" lang="en-US"/>
              <a:t>lorem ipsum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342041" y="1161502"/>
            <a:ext cx="8200051" cy="380863"/>
          </a:xfrm>
        </p:spPr>
        <p:txBody>
          <a:bodyPr lIns="0" numCol="1"/>
          <a:lstStyle>
            <a:lvl1pPr>
              <a:defRPr b="0" baseline="0" i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Sample code: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A927AFF-C1F3-CE47-8062-5E82CEA3736A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1473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EC18AB6-47BB-9A4F-A2E7-7AA663C0B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205304" cy="545741"/>
          </a:xfrm>
        </p:spPr>
        <p:txBody>
          <a:bodyPr lIns="0" numCol="1"/>
          <a:lstStyle>
            <a:lvl1pPr>
              <a:defRPr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Three Column Page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36789" y="1802021"/>
            <a:ext cx="2291091" cy="2374160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 (text in this block should align to top of text box)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336789" y="1182591"/>
            <a:ext cx="1596825" cy="426825"/>
          </a:xfrm>
        </p:spPr>
        <p:txBody>
          <a:bodyPr lIns="0" numCol="1"/>
          <a:lstStyle>
            <a:lvl1pPr>
              <a:defRPr b="0" baseline="0" i="0" sz="18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Column 1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hasCustomPrompt="1" idx="13" sz="half"/>
          </p:nvPr>
        </p:nvSpPr>
        <p:spPr>
          <a:xfrm>
            <a:off x="3259799" y="1813583"/>
            <a:ext cx="2291091" cy="2374160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 (text in this block should align to top of text box)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hasCustomPrompt="1" idx="14" sz="half"/>
          </p:nvPr>
        </p:nvSpPr>
        <p:spPr>
          <a:xfrm>
            <a:off x="3263041" y="1182591"/>
            <a:ext cx="1596825" cy="426825"/>
          </a:xfrm>
        </p:spPr>
        <p:txBody>
          <a:bodyPr lIns="0" numCol="1"/>
          <a:lstStyle>
            <a:lvl1pPr>
              <a:defRPr b="0" baseline="0" i="0" sz="18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Column 2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hasCustomPrompt="1" idx="15" sz="half"/>
          </p:nvPr>
        </p:nvSpPr>
        <p:spPr>
          <a:xfrm>
            <a:off x="6200974" y="1802021"/>
            <a:ext cx="2291091" cy="2374160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Body copy here (text in this block should align to top of text box)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hasCustomPrompt="1" idx="16" sz="half"/>
          </p:nvPr>
        </p:nvSpPr>
        <p:spPr>
          <a:xfrm>
            <a:off x="6189293" y="1182591"/>
            <a:ext cx="1596825" cy="426825"/>
          </a:xfrm>
        </p:spPr>
        <p:txBody>
          <a:bodyPr lIns="0" numCol="1"/>
          <a:lstStyle>
            <a:lvl1pPr>
              <a:defRPr b="0" baseline="0" i="0" sz="18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Column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3044B18-D128-FA49-A4AD-4B020D96EC8B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7134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23" y="-5843"/>
            <a:ext cx="9222117" cy="5149343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1" baseline="0" i="0" sz="32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Demo Page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F7937D6-EBE7-EE44-A3FE-80166DDBBAC6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180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Page - 3 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88C8E05-9FBC-AF4D-A4A8-5E863B0A7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205304" cy="545741"/>
          </a:xfrm>
        </p:spPr>
        <p:txBody>
          <a:bodyPr lIns="0" numCol="1"/>
          <a:lstStyle>
            <a:lvl1pPr>
              <a:defRPr baseline="0"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Graphics Page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868304" y="3541904"/>
            <a:ext cx="2044465" cy="532655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868304" y="3095150"/>
            <a:ext cx="1596825" cy="426825"/>
          </a:xfrm>
        </p:spPr>
        <p:txBody>
          <a:bodyPr lIns="0" numCol="1"/>
          <a:lstStyle>
            <a:lvl1pPr>
              <a:defRPr b="0" baseline="0" i="0" sz="18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1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hasCustomPrompt="1" idx="13" sz="half"/>
          </p:nvPr>
        </p:nvSpPr>
        <p:spPr>
          <a:xfrm>
            <a:off x="3460229" y="3526167"/>
            <a:ext cx="2291091" cy="532655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hasCustomPrompt="1" idx="14" sz="half"/>
          </p:nvPr>
        </p:nvSpPr>
        <p:spPr>
          <a:xfrm>
            <a:off x="3460596" y="3077450"/>
            <a:ext cx="1596825" cy="426825"/>
          </a:xfrm>
        </p:spPr>
        <p:txBody>
          <a:bodyPr lIns="0" numCol="1"/>
          <a:lstStyle>
            <a:lvl1pPr algn="l" defTabSz="457200" eaLnBrk="1" hangingPunct="1" indent="0" latinLnBrk="0" marL="0" marR="0" rtl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 baseline="0" i="0" sz="18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2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hasCustomPrompt="1" idx="15" sz="half"/>
          </p:nvPr>
        </p:nvSpPr>
        <p:spPr>
          <a:xfrm>
            <a:off x="6125715" y="3526166"/>
            <a:ext cx="2291091" cy="532655"/>
          </a:xfrm>
        </p:spPr>
        <p:txBody>
          <a:bodyPr bIns="0" lIns="0" numCol="1" rIns="0" tIns="0"/>
          <a:lstStyle>
            <a:lvl1pPr>
              <a:defRPr b="0" baseline="0" sz="16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hasCustomPrompt="1" idx="16" sz="half"/>
          </p:nvPr>
        </p:nvSpPr>
        <p:spPr>
          <a:xfrm>
            <a:off x="6125715" y="3077449"/>
            <a:ext cx="1596825" cy="426825"/>
          </a:xfrm>
        </p:spPr>
        <p:txBody>
          <a:bodyPr lIns="0" numCol="1"/>
          <a:lstStyle>
            <a:lvl1pPr>
              <a:defRPr b="0" baseline="0" i="0" sz="1800">
                <a:solidFill>
                  <a:schemeClr val="bg1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68304" y="1161405"/>
            <a:ext cx="1919111" cy="1919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460596" y="1151740"/>
            <a:ext cx="1919111" cy="1919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125715" y="1151739"/>
            <a:ext cx="1919111" cy="1919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F7937D6-EBE7-EE44-A3FE-80166DDBBAC6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76150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Page - 6 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D739484-2A6C-5B42-9637-11B8E6B780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205304" cy="545741"/>
          </a:xfrm>
        </p:spPr>
        <p:txBody>
          <a:bodyPr lIns="0" numCol="1"/>
          <a:lstStyle>
            <a:lvl1pPr>
              <a:defRPr baseline="0"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Graphics Page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868856" y="2550626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868857" y="2279685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1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56074" y="1072440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452518" y="1072440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6114814" y="1072440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0" name="Content Placeholder 3"/>
          <p:cNvSpPr>
            <a:spLocks noGrp="1"/>
          </p:cNvSpPr>
          <p:nvPr>
            <p:ph hasCustomPrompt="1" idx="13" sz="half"/>
          </p:nvPr>
        </p:nvSpPr>
        <p:spPr>
          <a:xfrm>
            <a:off x="3465300" y="2550626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hasCustomPrompt="1" idx="14" sz="half"/>
          </p:nvPr>
        </p:nvSpPr>
        <p:spPr>
          <a:xfrm>
            <a:off x="3465301" y="2279685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2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hasCustomPrompt="1" idx="15" sz="half"/>
          </p:nvPr>
        </p:nvSpPr>
        <p:spPr>
          <a:xfrm>
            <a:off x="6127597" y="2550626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hasCustomPrompt="1" idx="16" sz="half"/>
          </p:nvPr>
        </p:nvSpPr>
        <p:spPr>
          <a:xfrm>
            <a:off x="6127598" y="2279685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3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hasCustomPrompt="1" idx="17" sz="half"/>
          </p:nvPr>
        </p:nvSpPr>
        <p:spPr>
          <a:xfrm>
            <a:off x="868856" y="4441515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hasCustomPrompt="1" idx="18" sz="half"/>
          </p:nvPr>
        </p:nvSpPr>
        <p:spPr>
          <a:xfrm>
            <a:off x="868857" y="4170574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4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56074" y="2953922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3452518" y="2953922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6114814" y="2953922"/>
            <a:ext cx="1919111" cy="11853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lang="en-US"/>
          </a:p>
        </p:txBody>
      </p:sp>
      <p:sp>
        <p:nvSpPr>
          <p:cNvPr id="19" name="Content Placeholder 3"/>
          <p:cNvSpPr>
            <a:spLocks noGrp="1"/>
          </p:cNvSpPr>
          <p:nvPr>
            <p:ph hasCustomPrompt="1" idx="19" sz="half"/>
          </p:nvPr>
        </p:nvSpPr>
        <p:spPr>
          <a:xfrm>
            <a:off x="3465300" y="4441515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hasCustomPrompt="1" idx="20" sz="half"/>
          </p:nvPr>
        </p:nvSpPr>
        <p:spPr>
          <a:xfrm>
            <a:off x="3465301" y="4170574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5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hasCustomPrompt="1" idx="21" sz="half"/>
          </p:nvPr>
        </p:nvSpPr>
        <p:spPr>
          <a:xfrm>
            <a:off x="6127597" y="4441515"/>
            <a:ext cx="1918559" cy="271597"/>
          </a:xfrm>
        </p:spPr>
        <p:txBody>
          <a:bodyPr bIns="0" lIns="0" numCol="1" rIns="0" tIns="0"/>
          <a:lstStyle>
            <a:lvl1pPr>
              <a:defRPr b="0" baseline="0" sz="12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Supporting text here.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hasCustomPrompt="1" idx="22" sz="half"/>
          </p:nvPr>
        </p:nvSpPr>
        <p:spPr>
          <a:xfrm>
            <a:off x="6127598" y="4170574"/>
            <a:ext cx="1596825" cy="232093"/>
          </a:xfrm>
        </p:spPr>
        <p:txBody>
          <a:bodyPr bIns="0" lIns="0" numCol="1" tIns="0"/>
          <a:lstStyle>
            <a:lvl1pPr>
              <a:defRPr b="0" baseline="0" i="0" sz="14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Graphic 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F7937D6-EBE7-EE44-A3FE-80166DDBBAC6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63426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Contac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8990F8-9C5F-C345-9F0F-A859370633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hasCustomPrompt="1" type="title"/>
          </p:nvPr>
        </p:nvSpPr>
        <p:spPr>
          <a:xfrm>
            <a:off x="336789" y="174205"/>
            <a:ext cx="8205304" cy="545741"/>
          </a:xfrm>
        </p:spPr>
        <p:txBody>
          <a:bodyPr lIns="0" numCol="1"/>
          <a:lstStyle>
            <a:lvl1pPr>
              <a:defRPr>
                <a:solidFill>
                  <a:srgbClr val="FFFFFF"/>
                </a:solidFill>
                <a:latin typeface="Amazon Ember Light"/>
                <a:cs typeface="Amazon Ember Light"/>
              </a:defRPr>
            </a:lvl1pPr>
          </a:lstStyle>
          <a:p>
            <a:pPr lvl="0"/>
            <a:r>
              <a:rPr dirty="0" lang="en-US"/>
              <a:t>Speaker Contact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hasCustomPrompt="1" idx="12" sz="half"/>
          </p:nvPr>
        </p:nvSpPr>
        <p:spPr>
          <a:xfrm>
            <a:off x="345416" y="1480508"/>
            <a:ext cx="4038600" cy="2579617"/>
          </a:xfrm>
        </p:spPr>
        <p:txBody>
          <a:bodyPr bIns="0" lIns="0" numCol="1" rIns="0" tIns="0"/>
          <a:lstStyle>
            <a:lvl1pPr>
              <a:defRPr b="0" baseline="0" sz="20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Title</a:t>
            </a:r>
          </a:p>
          <a:p>
            <a:r>
              <a:rPr dirty="0" lang="en-US"/>
              <a:t>Extra info</a:t>
            </a:r>
          </a:p>
          <a:p>
            <a:r>
              <a:rPr dirty="0" lang="en-US"/>
              <a:t>Extra info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hasCustomPrompt="1" idx="11" sz="half"/>
          </p:nvPr>
        </p:nvSpPr>
        <p:spPr>
          <a:xfrm>
            <a:off x="345416" y="1047749"/>
            <a:ext cx="4035226" cy="380863"/>
          </a:xfrm>
        </p:spPr>
        <p:txBody>
          <a:bodyPr lIns="0" numCol="1"/>
          <a:lstStyle>
            <a:lvl1pPr>
              <a:defRPr b="0" baseline="0" i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Speaker 1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hasCustomPrompt="1" idx="13" sz="half"/>
          </p:nvPr>
        </p:nvSpPr>
        <p:spPr>
          <a:xfrm>
            <a:off x="4507642" y="1485879"/>
            <a:ext cx="4038600" cy="2579617"/>
          </a:xfrm>
        </p:spPr>
        <p:txBody>
          <a:bodyPr bIns="0" lIns="0" numCol="1" rIns="0" tIns="0"/>
          <a:lstStyle>
            <a:lvl1pPr>
              <a:defRPr b="0" baseline="0" sz="200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typeface="Amazon Ember Light"/>
              </a:defRPr>
            </a:lvl1pPr>
          </a:lstStyle>
          <a:p>
            <a:r>
              <a:rPr dirty="0" lang="en-US"/>
              <a:t>Title</a:t>
            </a:r>
          </a:p>
          <a:p>
            <a:r>
              <a:rPr dirty="0" lang="en-US"/>
              <a:t>Extra info</a:t>
            </a:r>
          </a:p>
          <a:p>
            <a:r>
              <a:rPr dirty="0" lang="en-US"/>
              <a:t>Extra info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hasCustomPrompt="1" idx="14" sz="half"/>
          </p:nvPr>
        </p:nvSpPr>
        <p:spPr>
          <a:xfrm>
            <a:off x="4509329" y="1047749"/>
            <a:ext cx="4035226" cy="380863"/>
          </a:xfrm>
        </p:spPr>
        <p:txBody>
          <a:bodyPr lIns="0" numCol="1"/>
          <a:lstStyle>
            <a:lvl1pPr>
              <a:defRPr b="0" baseline="0" i="0">
                <a:solidFill>
                  <a:srgbClr val="FFFFFF"/>
                </a:solidFill>
                <a:latin charset="0" panose="02000000000000000000" pitchFamily="2" typeface="Amazon Ember"/>
                <a:ea charset="0" panose="02000000000000000000" pitchFamily="2" typeface="Amazon Ember"/>
                <a:cs charset="0" panose="02000000000000000000" pitchFamily="2" typeface="Amazon Ember"/>
              </a:defRPr>
            </a:lvl1pPr>
          </a:lstStyle>
          <a:p>
            <a:r>
              <a:rPr dirty="0" lang="en-US"/>
              <a:t>Speaker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A927AFF-C1F3-CE47-8062-5E82CEA3736A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812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Surv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7CCFA28-7453-A949-AD66-9D3FB5F821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4B633C-A225-C64C-B126-FABDAB0D53B3}"/>
              </a:ext>
            </a:extLst>
          </p:cNvPr>
          <p:cNvSpPr txBox="1"/>
          <p:nvPr userDrawn="1"/>
        </p:nvSpPr>
        <p:spPr>
          <a:xfrm>
            <a:off x="3058113" y="4891341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1C2D1149-E58F-D846-A293-17849251327F}"/>
              </a:ext>
            </a:extLst>
          </p:cNvPr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1" baseline="0" i="0" sz="28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Please complete the session survey in the summit mobile app.</a:t>
            </a:r>
          </a:p>
        </p:txBody>
      </p:sp>
    </p:spTree>
    <p:extLst>
      <p:ext uri="{BB962C8B-B14F-4D97-AF65-F5344CB8AC3E}">
        <p14:creationId xmlns:p14="http://schemas.microsoft.com/office/powerpoint/2010/main" val="1763020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094" cy="5143499"/>
          </a:xfrm>
          <a:prstGeom prst="rect">
            <a:avLst/>
          </a:prstGeom>
        </p:spPr>
      </p:pic>
      <p:sp>
        <p:nvSpPr>
          <p:cNvPr id="7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909506" y="1460825"/>
            <a:ext cx="7311627" cy="1928759"/>
          </a:xfrm>
        </p:spPr>
        <p:txBody>
          <a:bodyPr anchor="ctr" numCol="1">
            <a:noAutofit/>
          </a:bodyPr>
          <a:lstStyle>
            <a:lvl1pPr algn="ctr" indent="0" marL="0">
              <a:buNone/>
              <a:defRPr b="0" baseline="0" i="0" sz="3200">
                <a:solidFill>
                  <a:schemeClr val="bg1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dirty="0" lang="en-US"/>
              <a:t>Thank you!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F7937D6-EBE7-EE44-A3FE-80166DDBBAC6}"/>
              </a:ext>
            </a:extLst>
          </p:cNvPr>
          <p:cNvSpPr txBox="1"/>
          <p:nvPr userDrawn="1"/>
        </p:nvSpPr>
        <p:spPr>
          <a:xfrm>
            <a:off x="3058113" y="4881613"/>
            <a:ext cx="3027774" cy="107722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dirty="0" lang="en-US" sz="700">
                <a:solidFill>
                  <a:schemeClr val="bg1"/>
                </a:solidFill>
                <a:latin typeface="Amazon Ember"/>
                <a:cs typeface="Amazon Ember"/>
              </a:rPr>
              <a:t>© 2018,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11045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403F99A-B5FE-9C46-8D55-8E8B6F166D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hasCustomPrompt="1" idx="12" sz="quarter" type="body"/>
          </p:nvPr>
        </p:nvSpPr>
        <p:spPr>
          <a:xfrm>
            <a:off x="259644" y="209550"/>
            <a:ext cx="5305778" cy="800100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1" baseline="0" i="0" sz="2222">
                <a:solidFill>
                  <a:srgbClr val="FFFFFF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pPr lvl="0"/>
            <a:r>
              <a:rPr lang="en-US"/>
              <a:t>Three Column Page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hasCustomPrompt="1" idx="19" sz="quarter" type="body"/>
          </p:nvPr>
        </p:nvSpPr>
        <p:spPr>
          <a:xfrm>
            <a:off x="259644" y="2060864"/>
            <a:ext cx="2280356" cy="2531918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200">
                <a:solidFill>
                  <a:srgbClr val="FFFFFF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r>
              <a:rPr lang="en-US"/>
              <a:t>Body copy here (text in this block should align to top of text box)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hasCustomPrompt="1" idx="20" sz="quarter" type="body"/>
          </p:nvPr>
        </p:nvSpPr>
        <p:spPr>
          <a:xfrm>
            <a:off x="259644" y="1514475"/>
            <a:ext cx="2270093" cy="468457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467">
                <a:solidFill>
                  <a:srgbClr val="FFFFFF"/>
                </a:solidFill>
                <a:latin typeface="Amazon Ember Medium"/>
                <a:ea charset="0" typeface="Arial"/>
                <a:cs typeface="Amazon Ember Medium"/>
              </a:defRPr>
            </a:lvl1pPr>
          </a:lstStyle>
          <a:p>
            <a:pPr lvl="0"/>
            <a:r>
              <a:rPr lang="en-US"/>
              <a:t>Column 1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hasCustomPrompt="1" idx="21" sz="quarter" type="body"/>
          </p:nvPr>
        </p:nvSpPr>
        <p:spPr>
          <a:xfrm>
            <a:off x="3138311" y="2060864"/>
            <a:ext cx="2280356" cy="2531918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200">
                <a:solidFill>
                  <a:srgbClr val="FFFFFF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r>
              <a:rPr lang="en-US"/>
              <a:t>Body copy here (text in this block should align to top of text box)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hasCustomPrompt="1" idx="22" sz="quarter" type="body"/>
          </p:nvPr>
        </p:nvSpPr>
        <p:spPr>
          <a:xfrm>
            <a:off x="3138311" y="1514475"/>
            <a:ext cx="2270093" cy="468457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467">
                <a:solidFill>
                  <a:srgbClr val="FFFFFF"/>
                </a:solidFill>
                <a:latin typeface="Amazon Ember Medium"/>
                <a:ea charset="0" typeface="Arial"/>
                <a:cs typeface="Amazon Ember Medium"/>
              </a:defRPr>
            </a:lvl1pPr>
          </a:lstStyle>
          <a:p>
            <a:pPr lvl="0"/>
            <a:r>
              <a:rPr lang="en-US"/>
              <a:t>Column 2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hasCustomPrompt="1" idx="23" sz="quarter" type="body"/>
          </p:nvPr>
        </p:nvSpPr>
        <p:spPr>
          <a:xfrm>
            <a:off x="6005689" y="2060864"/>
            <a:ext cx="2280356" cy="2531918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200">
                <a:solidFill>
                  <a:srgbClr val="FFFFFF"/>
                </a:solidFill>
                <a:latin typeface="Amazon Ember Light"/>
                <a:ea charset="0" typeface="Arial"/>
                <a:cs typeface="Amazon Ember Light"/>
              </a:defRPr>
            </a:lvl1pPr>
          </a:lstStyle>
          <a:p>
            <a:r>
              <a:rPr lang="en-US"/>
              <a:t>Body copy here (text in this block should align to top of text box)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hasCustomPrompt="1" idx="24" sz="quarter" type="body"/>
          </p:nvPr>
        </p:nvSpPr>
        <p:spPr>
          <a:xfrm>
            <a:off x="6005689" y="1514475"/>
            <a:ext cx="2270093" cy="468457"/>
          </a:xfrm>
        </p:spPr>
        <p:txBody>
          <a:bodyPr anchor="t" anchorCtr="0" bIns="0" lIns="0" numCol="1" rIns="0" tIns="0">
            <a:noAutofit/>
          </a:bodyPr>
          <a:lstStyle>
            <a:lvl1pPr algn="l" indent="0" marL="0">
              <a:buNone/>
              <a:defRPr b="0" baseline="0" i="0" sz="1467">
                <a:solidFill>
                  <a:srgbClr val="FFFFFF"/>
                </a:solidFill>
                <a:latin typeface="Amazon Ember Medium"/>
                <a:ea charset="0" typeface="Arial"/>
                <a:cs typeface="Amazon Ember Medium"/>
              </a:defRPr>
            </a:lvl1pPr>
          </a:lstStyle>
          <a:p>
            <a:pPr lvl="0"/>
            <a:r>
              <a:rPr lang="en-US"/>
              <a:t>Column 3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0" y="4860821"/>
            <a:ext cx="9144000" cy="82010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lang="en-US" sz="533">
                <a:solidFill>
                  <a:srgbClr val="FFFFFF"/>
                </a:solidFill>
                <a:latin typeface="Amazon Ember Light"/>
                <a:cs typeface="Amazon Ember Light"/>
              </a:rPr>
              <a:t>© 2018, Amazon Web Services, Inc. or</a:t>
            </a:r>
            <a:r>
              <a:rPr baseline="0" lang="en-US" sz="533">
                <a:solidFill>
                  <a:srgbClr val="FFFFFF"/>
                </a:solidFill>
                <a:latin typeface="Amazon Ember Light"/>
                <a:cs typeface="Amazon Ember Light"/>
              </a:rPr>
              <a:t> i</a:t>
            </a:r>
            <a:r>
              <a:rPr lang="en-US" sz="533">
                <a:solidFill>
                  <a:srgbClr val="FFFFFF"/>
                </a:solidFill>
                <a:latin typeface="Amazon Ember Light"/>
                <a:cs typeface="Amazon Ember Light"/>
              </a:rPr>
              <a:t>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35227513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7" Target="../slideLayouts/slideLayout16.xml" Type="http://schemas.openxmlformats.org/officeDocument/2006/relationships/slideLayout"/><Relationship Id="rId16" Target="../slideLayouts/slideLayout15.xml" Type="http://schemas.openxmlformats.org/officeDocument/2006/relationships/slideLayout"/><Relationship Id="rId15" Target="../slideLayouts/slideLayout14.xml" Type="http://schemas.openxmlformats.org/officeDocument/2006/relationships/slideLayout"/><Relationship Id="rId14" Target="../slideLayouts/slideLayout13.xml" Type="http://schemas.openxmlformats.org/officeDocument/2006/relationships/slideLayout"/><Relationship Id="rId13" Target="../slideLayouts/slideLayout12.xml" Type="http://schemas.openxmlformats.org/officeDocument/2006/relationships/slideLayout"/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789" y="169332"/>
            <a:ext cx="8205304" cy="802853"/>
          </a:xfrm>
          <a:prstGeom prst="rect">
            <a:avLst/>
          </a:prstGeom>
        </p:spPr>
        <p:txBody>
          <a:bodyPr anchor="t" bIns="45720" lIns="91440" numCol="1" rIns="91440" rtlCol="0" tIns="45720" vert="horz">
            <a:noAutofit/>
          </a:bodyPr>
          <a:lstStyle/>
          <a:p>
            <a:r>
              <a:rPr dirty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340592" y="1009332"/>
            <a:ext cx="8205304" cy="3553926"/>
          </a:xfrm>
          <a:prstGeom prst="rect">
            <a:avLst/>
          </a:prstGeom>
        </p:spPr>
        <p:txBody>
          <a:bodyPr bIns="45720" lIns="91440" numCol="1" rIns="91440" rtlCol="0" tIns="45720" vert="horz">
            <a:noAutofit/>
          </a:bodyPr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11777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l" defTabSz="457200" eaLnBrk="1" hangingPunct="1" latinLnBrk="0" rtl="0">
        <a:spcBef>
          <a:spcPct val="0"/>
        </a:spcBef>
        <a:buNone/>
        <a:defRPr b="1" i="0" kern="1200" sz="2800">
          <a:solidFill>
            <a:schemeClr val="tx1"/>
          </a:solidFill>
          <a:latin charset="0" panose="020B0403020204020204" pitchFamily="34" typeface="Amazon Ember Light"/>
          <a:ea charset="0" panose="020B0403020204020204" pitchFamily="34" typeface="Amazon Ember Light"/>
          <a:cs charset="0" panose="020B0403020204020204" pitchFamily="34" typeface="Amazon Ember Light"/>
        </a:defRPr>
      </a:lvl1pPr>
    </p:titleStyle>
    <p:bodyStyle>
      <a:lvl1pPr algn="l" defTabSz="457200" eaLnBrk="1" hangingPunct="1" indent="0" latinLnBrk="0" marL="0" rtl="0">
        <a:spcBef>
          <a:spcPct val="20000"/>
        </a:spcBef>
        <a:buFontTx/>
        <a:buNone/>
        <a:defRPr b="0" i="0" kern="1200" sz="2400">
          <a:solidFill>
            <a:schemeClr val="tx1"/>
          </a:solidFill>
          <a:latin charset="0" panose="02000000000000000000" pitchFamily="2" typeface="Amazon Ember"/>
          <a:ea charset="0" panose="02000000000000000000" pitchFamily="2" typeface="Amazon Ember"/>
          <a:cs charset="0" panose="02000000000000000000" pitchFamily="2" typeface="Amazon Ember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•"/>
        <a:defRPr b="0" i="0" kern="1200" sz="2000">
          <a:solidFill>
            <a:schemeClr val="tx1"/>
          </a:solidFill>
          <a:latin charset="0" panose="02000000000000000000" pitchFamily="2" typeface="Amazon Ember"/>
          <a:ea charset="0" panose="02000000000000000000" pitchFamily="2" typeface="Amazon Ember"/>
          <a:cs charset="0" panose="02000000000000000000" pitchFamily="2" typeface="Amazon Ember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b="0" i="0" kern="1200" sz="1800">
          <a:solidFill>
            <a:schemeClr val="tx1"/>
          </a:solidFill>
          <a:latin charset="0" panose="02000000000000000000" pitchFamily="2" typeface="Amazon Ember"/>
          <a:ea charset="0" panose="02000000000000000000" pitchFamily="2" typeface="Amazon Ember"/>
          <a:cs charset="0" panose="02000000000000000000" pitchFamily="2" typeface="Amazon Ember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b="0" i="0" kern="1200" sz="1600">
          <a:solidFill>
            <a:schemeClr val="tx1"/>
          </a:solidFill>
          <a:latin charset="0" panose="02000000000000000000" pitchFamily="2" typeface="Amazon Ember"/>
          <a:ea charset="0" panose="02000000000000000000" pitchFamily="2" typeface="Amazon Ember"/>
          <a:cs charset="0" panose="02000000000000000000" pitchFamily="2" typeface="Amazon Ember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b="0" i="0" kern="1200" sz="1600">
          <a:solidFill>
            <a:schemeClr val="tx1"/>
          </a:solidFill>
          <a:latin charset="0" panose="02000000000000000000" pitchFamily="2" typeface="Amazon Ember"/>
          <a:ea charset="0" panose="02000000000000000000" pitchFamily="2" typeface="Amazon Ember"/>
          <a:cs charset="0" panose="02000000000000000000" pitchFamily="2" typeface="Amazon Ember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2" Target="../notesSlides/notesSlide2.xml" Type="http://schemas.openxmlformats.org/officeDocument/2006/relationships/notesSlide"/><Relationship Id="rId1" Target="../slideLayouts/slideLayout6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9" Target="../media/image11.png" Type="http://schemas.openxmlformats.org/officeDocument/2006/relationships/image"/><Relationship Id="rId8" Target="../media/image10.png" Type="http://schemas.openxmlformats.org/officeDocument/2006/relationships/image"/><Relationship Id="rId7" Target="../media/image9.png" Type="http://schemas.openxmlformats.org/officeDocument/2006/relationships/image"/><Relationship Id="rId6" Target="../media/image8.png" Type="http://schemas.openxmlformats.org/officeDocument/2006/relationships/image"/><Relationship Id="rId5" Target="../media/image7.png" Type="http://schemas.openxmlformats.org/officeDocument/2006/relationships/image"/><Relationship Id="rId4" Target="../media/image6.png" Type="http://schemas.openxmlformats.org/officeDocument/2006/relationships/image"/><Relationship Id="rId3" Target="../media/image5.pn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2" Target="../notesSlides/notesSlide4.xml" Type="http://schemas.openxmlformats.org/officeDocument/2006/relationships/notesSlide"/><Relationship Id="rId1" Target="../slideLayouts/slideLayout5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2" Target="../notesSlides/notesSlide5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2" Target="../notesSlides/notesSlide6.xml" Type="http://schemas.openxmlformats.org/officeDocument/2006/relationships/notesSlide"/><Relationship Id="rId1" Target="../slideLayouts/slideLayout5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2" Target="../media/image12.png" Type="http://schemas.openxmlformats.org/officeDocument/2006/relationships/image"/><Relationship Id="rId1" Target="../slideLayouts/slideLayout16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4" Target="../media/image15.png" Type="http://schemas.openxmlformats.org/officeDocument/2006/relationships/image"/><Relationship Id="rId3" Target="../media/image14.png" Type="http://schemas.openxmlformats.org/officeDocument/2006/relationships/image"/><Relationship Id="rId2" Target="../media/image13.png" Type="http://schemas.openxmlformats.org/officeDocument/2006/relationships/image"/><Relationship Id="rId1" Target="../slideLayouts/slideLayout16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2" Target="../charts/chart1.xml" Type="http://schemas.openxmlformats.org/officeDocument/2006/relationships/chart"/><Relationship Id="rId1" Target="../slideLayouts/slideLayout16.xml" Type="http://schemas.openxmlformats.org/officeDocument/2006/relationships/slideLayout"/></Relationships>
</file>

<file path=ppt/slides/_rels/slide10.xml.rels><?xml version="1.0" encoding="UTF-8" standalone="yes"?><Relationships xmlns="http://schemas.openxmlformats.org/package/2006/relationships"><Relationship Id="rId3" Target="../media/image16.png" Type="http://schemas.openxmlformats.org/officeDocument/2006/relationships/image"/><Relationship Id="rId2" Target="https://www.104.com.tw/hackathon/2018/" TargetMode="External" Type="http://schemas.openxmlformats.org/officeDocument/2006/relationships/hyperlink"/><Relationship Id="rId1" Target="../slideLayouts/slideLayout16.xml" Type="http://schemas.openxmlformats.org/officeDocument/2006/relationships/slideLayout"/></Relationships>
</file>

<file path=ppt/slides/_rels/slide11.xml.rels><?xml version="1.0" encoding="UTF-8" standalone="yes"?><Relationships xmlns="http://schemas.openxmlformats.org/package/2006/relationships"><Relationship Id="rId2" Target="../notesSlides/notesSlide7.xml" Type="http://schemas.openxmlformats.org/officeDocument/2006/relationships/notesSlide"/><Relationship Id="rId1" Target="../slideLayouts/slideLayout16.xml" Type="http://schemas.openxmlformats.org/officeDocument/2006/relationships/slideLayout"/></Relationships>
</file>

<file path=ppt/slides/_rels/slide12.xml.rels><?xml version="1.0" encoding="UTF-8" standalone="yes"?><Relationships xmlns="http://schemas.openxmlformats.org/package/2006/relationships"><Relationship Id="rId2" Target="../charts/chart2.xml" Type="http://schemas.openxmlformats.org/officeDocument/2006/relationships/chart"/><Relationship Id="rId1" Target="../slideLayouts/slideLayout16.xml" Type="http://schemas.openxmlformats.org/officeDocument/2006/relationships/slideLayout"/></Relationships>
</file>

<file path=ppt/slides/_rels/slide13.xml.rels><?xml version="1.0" encoding="UTF-8" standalone="yes"?><Relationships xmlns="http://schemas.openxmlformats.org/package/2006/relationships"><Relationship Id="rId1" Target="../slideLayouts/slideLayout10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idx="13" sz="quarter" type="body"/>
          </p:nvPr>
        </p:nvSpPr>
        <p:spPr>
          <a:xfrm>
            <a:off x="1551209" y="3313695"/>
            <a:ext cx="6041582" cy="279400"/>
          </a:xfrm>
        </p:spPr>
        <p:txBody>
          <a:bodyPr numCol="1"/>
          <a:lstStyle/>
          <a:p>
            <a:r>
              <a:rPr dirty="0" lang="en-US" sz="2000">
                <a:latin charset="0" panose="020F0302020204030204" pitchFamily="34" typeface="Calibri Light"/>
                <a:cs charset="0" panose="020F0302020204030204" pitchFamily="34" typeface="Calibri Light"/>
              </a:rPr>
              <a:t>Rick </a:t>
            </a:r>
            <a:r>
              <a:rPr b="1" dirty="0" lang="en-US" smtClean="0" sz="2000">
                <a:latin charset="0" panose="020F0502020204030204" pitchFamily="34" typeface="Calibri"/>
                <a:cs charset="0" panose="020F0502020204030204" pitchFamily="34" typeface="Calibri"/>
              </a:rPr>
              <a:t>Lu</a:t>
            </a:r>
            <a:endParaRPr b="1" dirty="0" lang="en-US" sz="2000">
              <a:latin charset="0" panose="020F0502020204030204" pitchFamily="34" typeface="Calibri"/>
              <a:cs charset="0" panose="020F0502020204030204" pitchFamily="34"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idx="14" sz="quarter" type="body"/>
          </p:nvPr>
        </p:nvSpPr>
        <p:spPr>
          <a:xfrm>
            <a:off x="1551209" y="3576162"/>
            <a:ext cx="6041582" cy="279400"/>
          </a:xfrm>
        </p:spPr>
        <p:txBody>
          <a:bodyPr numCol="1"/>
          <a:lstStyle/>
          <a:p>
            <a:r>
              <a:rPr dirty="0" lang="en-US" sz="1400"/>
              <a:t>Chief Data Officer, </a:t>
            </a:r>
            <a:r>
              <a:rPr b="1" dirty="0" lang="en-US" sz="1400"/>
              <a:t>104 CORP</a:t>
            </a:r>
            <a:r>
              <a:rPr dirty="0" lang="en-US" sz="1400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idx="17" sz="quarter" type="body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idx="12" sz="quarter" type="body"/>
          </p:nvPr>
        </p:nvSpPr>
        <p:spPr/>
        <p:txBody>
          <a:bodyPr numCol="1"/>
          <a:lstStyle/>
          <a:p>
            <a:r>
              <a:rPr b="0" dirty="0" lang="en-US">
                <a:latin charset="0" panose="020F0502020204030204" pitchFamily="34" typeface="Calibri"/>
                <a:cs charset="0" panose="020F0502020204030204" pitchFamily="34" typeface="Calibri"/>
              </a:rPr>
              <a:t>104</a:t>
            </a:r>
            <a:r>
              <a:rPr dirty="0" lang="en-US"/>
              <a:t> </a:t>
            </a:r>
            <a:r>
              <a:rPr b="0" dirty="0" lang="en-US">
                <a:latin charset="0" panose="020F0302020204030204" pitchFamily="34" typeface="Calibri Light"/>
                <a:cs charset="0" panose="020F0302020204030204" pitchFamily="34" typeface="Calibri Light"/>
              </a:rPr>
              <a:t>JOB</a:t>
            </a:r>
            <a:r>
              <a:rPr dirty="0" lang="en-US">
                <a:latin charset="0" panose="020F0502020204030204" pitchFamily="34" typeface="Calibri"/>
                <a:cs charset="0" panose="020F0502020204030204" pitchFamily="34" typeface="Calibri"/>
              </a:rPr>
              <a:t>BANK:  </a:t>
            </a:r>
          </a:p>
          <a:p>
            <a:r>
              <a:rPr b="0" dirty="0" lang="en-US">
                <a:latin charset="0" panose="020F0302020204030204" pitchFamily="34" typeface="Calibri Light"/>
                <a:cs charset="0" panose="020F0302020204030204" pitchFamily="34" typeface="Calibri Light"/>
              </a:rPr>
              <a:t>Towards Smart AI-Based Job</a:t>
            </a:r>
            <a:r>
              <a:rPr b="0" dirty="0" lang="zh-TW">
                <a:latin charset="0" panose="020F0302020204030204" pitchFamily="34" typeface="Calibri Light"/>
                <a:cs charset="0" panose="020F0302020204030204" pitchFamily="34" typeface="Calibri Light"/>
              </a:rPr>
              <a:t> </a:t>
            </a:r>
            <a:r>
              <a:rPr altLang="zh-TW" b="0" dirty="0" lang="en-US">
                <a:latin charset="0" panose="020F0302020204030204" pitchFamily="34" typeface="Calibri Light"/>
                <a:cs charset="0" panose="020F0302020204030204" pitchFamily="34" typeface="Calibri Light"/>
              </a:rPr>
              <a:t>M</a:t>
            </a:r>
            <a:r>
              <a:rPr b="0" dirty="0" lang="en-US">
                <a:latin charset="0" panose="020F0302020204030204" pitchFamily="34" typeface="Calibri Light"/>
                <a:cs charset="0" panose="020F0302020204030204" pitchFamily="34" typeface="Calibri Light"/>
              </a:rPr>
              <a:t>atching</a:t>
            </a:r>
          </a:p>
        </p:txBody>
      </p:sp>
    </p:spTree>
    <p:extLst>
      <p:ext uri="{BB962C8B-B14F-4D97-AF65-F5344CB8AC3E}">
        <p14:creationId xmlns:p14="http://schemas.microsoft.com/office/powerpoint/2010/main" val="189221606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34F9B2-A9CB-1546-9DE3-B21D0F0D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89" y="174205"/>
            <a:ext cx="8460078" cy="923075"/>
          </a:xfrm>
        </p:spPr>
        <p:txBody>
          <a:bodyPr numCol="1"/>
          <a:lstStyle/>
          <a:p>
            <a:r>
              <a:rPr b="0" dirty="0" kumimoji="1" lang="en-US" sz="5400">
                <a:solidFill>
                  <a:srgbClr val="FFFFFF"/>
                </a:solidFill>
                <a:latin charset="0" panose="02000206000000020004" pitchFamily="2" typeface="Helvetica Neue UltraLight"/>
                <a:ea charset="0" panose="02000206000000020004" pitchFamily="2" typeface="Helvetica Neue UltraLight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8851828-0FDE-3E4F-AAF2-711FFD01FD10}"/>
              </a:ext>
            </a:extLst>
          </p:cNvPr>
          <p:cNvSpPr>
            <a:spLocks noGrp="1"/>
          </p:cNvSpPr>
          <p:nvPr>
            <p:ph idx="11" sz="half"/>
          </p:nvPr>
        </p:nvSpPr>
        <p:spPr>
          <a:xfrm>
            <a:off x="907305" y="1545908"/>
            <a:ext cx="7014724" cy="380863"/>
          </a:xfrm>
        </p:spPr>
        <p:txBody>
          <a:bodyPr numCol="1"/>
          <a:lstStyle/>
          <a:p>
            <a:r>
              <a:rPr altLang="zh-TW" dirty="0" lang="en-US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1. </a:t>
            </a:r>
            <a:r>
              <a:rPr altLang="zh-TW" dirty="0" lang="en-US" smtClean="0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JOB </a:t>
            </a:r>
            <a:r>
              <a:rPr altLang="zh-TW" dirty="0" lang="en-US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BANK: </a:t>
            </a:r>
            <a:r>
              <a:rPr altLang="zh-TW" dirty="0" lang="en-US">
                <a:solidFill>
                  <a:srgbClr val="C8C8C8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Status, Challenges and Dreams</a:t>
            </a:r>
          </a:p>
          <a:p>
            <a:pPr indent="-457200" marL="457200">
              <a:buFont typeface="+mj-lt"/>
              <a:buAutoNum type="arabicPeriod"/>
            </a:pPr>
            <a:endParaRPr dirty="0" lang="en-US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E51DB15-F7D5-BA47-8A38-CA78D8862E1E}"/>
              </a:ext>
            </a:extLst>
          </p:cNvPr>
          <p:cNvSpPr>
            <a:spLocks noGrp="1"/>
          </p:cNvSpPr>
          <p:nvPr>
            <p:ph idx="12" sz="half"/>
          </p:nvPr>
        </p:nvSpPr>
        <p:spPr>
          <a:xfrm>
            <a:off x="907305" y="2042201"/>
            <a:ext cx="7014724" cy="380863"/>
          </a:xfrm>
        </p:spPr>
        <p:txBody>
          <a:bodyPr numCol="1"/>
          <a:lstStyle/>
          <a:p>
            <a:r>
              <a:rPr dirty="0" lang="en-US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2. </a:t>
            </a:r>
            <a:r>
              <a:rPr dirty="0" lang="en-US" smtClean="0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Why Open-Data? Why Hackathon?</a:t>
            </a:r>
            <a:endParaRPr altLang="zh-TW" dirty="0" lang="en-US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  <a:p>
            <a:endParaRPr dirty="0" lang="en-US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BC148CA-B36A-C142-BFF0-DCC061E1F30B}"/>
              </a:ext>
            </a:extLst>
          </p:cNvPr>
          <p:cNvSpPr>
            <a:spLocks noGrp="1"/>
          </p:cNvSpPr>
          <p:nvPr>
            <p:ph idx="13" sz="half"/>
          </p:nvPr>
        </p:nvSpPr>
        <p:spPr>
          <a:xfrm>
            <a:off x="902052" y="2538494"/>
            <a:ext cx="7019081" cy="380863"/>
          </a:xfrm>
        </p:spPr>
        <p:txBody>
          <a:bodyPr numCol="1"/>
          <a:lstStyle/>
          <a:p>
            <a:endParaRPr dirty="0" lang="en-US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4" sz="half"/>
          </p:nvPr>
        </p:nvSpPr>
        <p:spPr/>
        <p:txBody>
          <a:bodyPr numCol="1"/>
          <a:lstStyle/>
          <a:p>
            <a:endParaRPr kumimoji="1" lang="zh-TW"/>
          </a:p>
        </p:txBody>
      </p:sp>
    </p:spTree>
    <p:extLst>
      <p:ext uri="{BB962C8B-B14F-4D97-AF65-F5344CB8AC3E}">
        <p14:creationId xmlns:p14="http://schemas.microsoft.com/office/powerpoint/2010/main" val="3475286541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圓角化同側角落矩形 26">
            <a:extLst>
              <a:ext uri="{FF2B5EF4-FFF2-40B4-BE49-F238E27FC236}">
                <a16:creationId xmlns="" xmlns:a16="http://schemas.microsoft.com/office/drawing/2014/main" id="{0990342A-2BD2-314F-A74E-C8F21C25DEF5}"/>
              </a:ext>
            </a:extLst>
          </p:cNvPr>
          <p:cNvSpPr/>
          <p:nvPr/>
        </p:nvSpPr>
        <p:spPr>
          <a:xfrm>
            <a:off x="682072" y="1035313"/>
            <a:ext cx="593969" cy="173131"/>
          </a:xfrm>
          <a:prstGeom prst="round2SameRect">
            <a:avLst/>
          </a:prstGeom>
          <a:solidFill>
            <a:srgbClr val="FF9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36000" lIns="36000" numCol="1" rIns="36000" rtlCol="0" tIns="0"/>
          <a:lstStyle/>
          <a:p>
            <a:pPr algn="ctr"/>
            <a:r>
              <a:rPr altLang="zh-TW" b="1" dirty="0" kumimoji="1" lang="en-US" sz="800"/>
              <a:t>1996</a:t>
            </a:r>
            <a:endParaRPr b="1" dirty="0" kumimoji="1" lang="zh-TW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008" y="235242"/>
            <a:ext cx="8460078" cy="545741"/>
          </a:xfrm>
        </p:spPr>
        <p:txBody>
          <a:bodyPr numCol="1"/>
          <a:lstStyle/>
          <a:p>
            <a:r>
              <a:rPr b="0" dirty="0" kumimoji="1" lang="en-US" sz="3200">
                <a:latin charset="0" panose="02000403000000020004" pitchFamily="2" typeface="Helvetica Neue Light"/>
                <a:ea charset="0" panose="02000403000000020004" pitchFamily="2" typeface="Helvetica Neue Light"/>
              </a:rPr>
              <a:t>20 years: </a:t>
            </a:r>
            <a:r>
              <a:rPr b="0" dirty="0" kumimoji="1" lang="en-US" sz="3200">
                <a:latin charset="0" panose="02000206000000020004" pitchFamily="2" typeface="Helvetica Neue UltraLight"/>
                <a:ea charset="0" panose="02000206000000020004" pitchFamily="2" typeface="Helvetica Neue UltraLight"/>
              </a:rPr>
              <a:t>104 dominates the job market in Taiwan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="" xmlns:a16="http://schemas.microsoft.com/office/drawing/2014/main" id="{7855946D-917D-B249-8A56-B328C7FBA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33" y="1199173"/>
            <a:ext cx="1965026" cy="2210654"/>
          </a:xfrm>
          <a:prstGeom prst="rect">
            <a:avLst/>
          </a:prstGeom>
          <a:effectLst/>
        </p:spPr>
      </p:pic>
      <p:sp>
        <p:nvSpPr>
          <p:cNvPr id="28" name="圓角化同側角落矩形 27">
            <a:extLst>
              <a:ext uri="{FF2B5EF4-FFF2-40B4-BE49-F238E27FC236}">
                <a16:creationId xmlns="" xmlns:a16="http://schemas.microsoft.com/office/drawing/2014/main" id="{D8074151-DD8F-1349-B731-5370729ED9D1}"/>
              </a:ext>
            </a:extLst>
          </p:cNvPr>
          <p:cNvSpPr/>
          <p:nvPr/>
        </p:nvSpPr>
        <p:spPr>
          <a:xfrm>
            <a:off x="474083" y="1908759"/>
            <a:ext cx="593969" cy="173131"/>
          </a:xfrm>
          <a:prstGeom prst="round2SameRect">
            <a:avLst/>
          </a:prstGeom>
          <a:solidFill>
            <a:srgbClr val="FF9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 bIns="36000" compatLnSpc="1" forceAA="0" fromWordArt="0" horzOverflow="overflow" lIns="36000" numCol="1" rIns="3600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ctr"/>
            <a:r>
              <a:rPr altLang="zh-TW" b="1" kumimoji="1" lang="en-US" sz="900"/>
              <a:t>200</a:t>
            </a:r>
            <a:r>
              <a:rPr altLang="zh-TW" b="1" dirty="0" kumimoji="1" lang="en-US" sz="900"/>
              <a:t>0</a:t>
            </a:r>
            <a:endParaRPr b="1" dirty="0" kumimoji="1" lang="zh-TW" sz="900"/>
          </a:p>
        </p:txBody>
      </p:sp>
      <p:pic>
        <p:nvPicPr>
          <p:cNvPr id="22" name="圖片 21">
            <a:extLst>
              <a:ext uri="{FF2B5EF4-FFF2-40B4-BE49-F238E27FC236}">
                <a16:creationId xmlns="" xmlns:a16="http://schemas.microsoft.com/office/drawing/2014/main" id="{7D4B589C-0823-444C-BFD7-7F2466856A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153" t="-1"/>
          <a:stretch/>
        </p:blipFill>
        <p:spPr>
          <a:xfrm>
            <a:off x="425480" y="2085749"/>
            <a:ext cx="2299553" cy="2274910"/>
          </a:xfrm>
          <a:prstGeom prst="rect">
            <a:avLst/>
          </a:prstGeom>
          <a:effectLst/>
        </p:spPr>
      </p:pic>
      <p:sp>
        <p:nvSpPr>
          <p:cNvPr id="31" name="圓角化同側角落矩形 30">
            <a:extLst>
              <a:ext uri="{FF2B5EF4-FFF2-40B4-BE49-F238E27FC236}">
                <a16:creationId xmlns="" xmlns:a16="http://schemas.microsoft.com/office/drawing/2014/main" id="{4439E9AB-77F6-B74F-B95F-D954847E42E0}"/>
              </a:ext>
            </a:extLst>
          </p:cNvPr>
          <p:cNvSpPr/>
          <p:nvPr/>
        </p:nvSpPr>
        <p:spPr>
          <a:xfrm>
            <a:off x="3380441" y="1036557"/>
            <a:ext cx="593969" cy="173131"/>
          </a:xfrm>
          <a:prstGeom prst="round2SameRect">
            <a:avLst/>
          </a:prstGeom>
          <a:solidFill>
            <a:srgbClr val="FF9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 bIns="36000" compatLnSpc="1" forceAA="0" fromWordArt="0" horzOverflow="overflow" lIns="36000" numCol="1" rIns="3600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ctr"/>
            <a:r>
              <a:rPr altLang="zh-TW" b="1" kumimoji="1" lang="en-US" sz="800"/>
              <a:t>200</a:t>
            </a:r>
            <a:r>
              <a:rPr altLang="zh-TW" b="1" dirty="0" kumimoji="1" lang="en-US" sz="800"/>
              <a:t>8</a:t>
            </a:r>
            <a:endParaRPr b="1" dirty="0" kumimoji="1" lang="zh-TW" sz="800"/>
          </a:p>
        </p:txBody>
      </p:sp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F19A88A3-8539-CB43-B775-97C90F57C1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968"/>
          <a:stretch/>
        </p:blipFill>
        <p:spPr>
          <a:xfrm>
            <a:off x="3297614" y="1200758"/>
            <a:ext cx="2245329" cy="2066301"/>
          </a:xfrm>
          <a:prstGeom prst="rect">
            <a:avLst/>
          </a:prstGeom>
          <a:effectLst/>
        </p:spPr>
      </p:pic>
      <p:sp>
        <p:nvSpPr>
          <p:cNvPr id="37" name="圓角化同側角落矩形 36">
            <a:extLst>
              <a:ext uri="{FF2B5EF4-FFF2-40B4-BE49-F238E27FC236}">
                <a16:creationId xmlns="" xmlns:a16="http://schemas.microsoft.com/office/drawing/2014/main" id="{34FF5B18-7413-194B-93A8-1345BBD5205F}"/>
              </a:ext>
            </a:extLst>
          </p:cNvPr>
          <p:cNvSpPr/>
          <p:nvPr/>
        </p:nvSpPr>
        <p:spPr>
          <a:xfrm>
            <a:off x="6200753" y="1015641"/>
            <a:ext cx="593969" cy="173131"/>
          </a:xfrm>
          <a:prstGeom prst="round2SameRect">
            <a:avLst/>
          </a:prstGeom>
          <a:solidFill>
            <a:srgbClr val="FF9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 bIns="36000" compatLnSpc="1" forceAA="0" fromWordArt="0" horzOverflow="overflow" lIns="36000" numCol="1" rIns="3600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ctr"/>
            <a:r>
              <a:rPr altLang="zh-TW" b="1" dirty="0" kumimoji="1" lang="en-US" sz="800"/>
              <a:t>2016</a:t>
            </a:r>
            <a:endParaRPr b="1" dirty="0" kumimoji="1" lang="zh-TW" sz="800"/>
          </a:p>
        </p:txBody>
      </p:sp>
      <p:pic>
        <p:nvPicPr>
          <p:cNvPr id="36" name="圖片 35">
            <a:extLst>
              <a:ext uri="{FF2B5EF4-FFF2-40B4-BE49-F238E27FC236}">
                <a16:creationId xmlns="" xmlns:a16="http://schemas.microsoft.com/office/drawing/2014/main" id="{9183EF90-9983-9A40-BAC7-46BAFB385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662" y="1167507"/>
            <a:ext cx="2313026" cy="1935626"/>
          </a:xfrm>
          <a:prstGeom prst="rect">
            <a:avLst/>
          </a:prstGeom>
          <a:effectLst/>
        </p:spPr>
      </p:pic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82BE7F70-A70A-914A-AC84-6D9AB91B30D5}"/>
              </a:ext>
            </a:extLst>
          </p:cNvPr>
          <p:cNvSpPr/>
          <p:nvPr/>
        </p:nvSpPr>
        <p:spPr>
          <a:xfrm>
            <a:off x="3297614" y="2357243"/>
            <a:ext cx="2245329" cy="26529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50000"/>
                  <a:tint val="23500"/>
                  <a:satMod val="16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kumimoji="1" lang="zh-TW"/>
          </a:p>
        </p:txBody>
      </p:sp>
      <p:grpSp>
        <p:nvGrpSpPr>
          <p:cNvPr id="43" name="群組 42">
            <a:extLst>
              <a:ext uri="{FF2B5EF4-FFF2-40B4-BE49-F238E27FC236}">
                <a16:creationId xmlns="" xmlns:a16="http://schemas.microsoft.com/office/drawing/2014/main" id="{FAB62041-D802-3540-B341-239A79E8105C}"/>
              </a:ext>
            </a:extLst>
          </p:cNvPr>
          <p:cNvGrpSpPr/>
          <p:nvPr/>
        </p:nvGrpSpPr>
        <p:grpSpPr>
          <a:xfrm>
            <a:off x="3131790" y="2425960"/>
            <a:ext cx="2597384" cy="2804411"/>
            <a:chOff x="3056973" y="2404852"/>
            <a:chExt cx="2597384" cy="2804411"/>
          </a:xfrm>
        </p:grpSpPr>
        <p:sp>
          <p:nvSpPr>
            <p:cNvPr id="30" name="圓角化同側角落矩形 29">
              <a:extLst>
                <a:ext uri="{FF2B5EF4-FFF2-40B4-BE49-F238E27FC236}">
                  <a16:creationId xmlns="" xmlns:a16="http://schemas.microsoft.com/office/drawing/2014/main" id="{6E54E850-5745-A648-8190-D2B4262066A6}"/>
                </a:ext>
              </a:extLst>
            </p:cNvPr>
            <p:cNvSpPr/>
            <p:nvPr/>
          </p:nvSpPr>
          <p:spPr>
            <a:xfrm>
              <a:off x="3118064" y="2404852"/>
              <a:ext cx="593969" cy="173131"/>
            </a:xfrm>
            <a:prstGeom prst="round2SameRect">
              <a:avLst/>
            </a:prstGeom>
            <a:solidFill>
              <a:srgbClr val="E774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bIns="36000" lIns="36000" numCol="1" rIns="36000" rtlCol="0" tIns="0"/>
            <a:lstStyle/>
            <a:p>
              <a:pPr algn="ctr"/>
              <a:r>
                <a:rPr altLang="zh-TW" b="1" dirty="0" kumimoji="1" lang="en-US" sz="1000"/>
                <a:t>2014</a:t>
              </a:r>
              <a:endParaRPr b="1" dirty="0" kumimoji="1" lang="zh-TW" sz="1000"/>
            </a:p>
          </p:txBody>
        </p:sp>
        <p:pic>
          <p:nvPicPr>
            <p:cNvPr id="18" name="圖片 17">
              <a:extLst>
                <a:ext uri="{FF2B5EF4-FFF2-40B4-BE49-F238E27FC236}">
                  <a16:creationId xmlns="" xmlns:a16="http://schemas.microsoft.com/office/drawing/2014/main" id="{DAF8CA82-019E-174B-ACE4-1FB62D8DCB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5667"/>
            <a:stretch/>
          </p:blipFill>
          <p:spPr>
            <a:xfrm>
              <a:off x="3056973" y="2577982"/>
              <a:ext cx="2597384" cy="2631281"/>
            </a:xfrm>
            <a:prstGeom prst="rect">
              <a:avLst/>
            </a:prstGeom>
            <a:solidFill>
              <a:srgbClr val="E77400"/>
            </a:solidFill>
            <a:ln w="3175">
              <a:solidFill>
                <a:schemeClr val="bg1">
                  <a:lumMod val="50000"/>
                </a:schemeClr>
              </a:solidFill>
            </a:ln>
            <a:effectLst/>
          </p:spPr>
        </p:pic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C158718B-427E-7246-B1B2-D4CCA06BA1BD}"/>
              </a:ext>
            </a:extLst>
          </p:cNvPr>
          <p:cNvSpPr/>
          <p:nvPr/>
        </p:nvSpPr>
        <p:spPr>
          <a:xfrm>
            <a:off x="6118662" y="2361530"/>
            <a:ext cx="2313026" cy="26529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50000"/>
                  <a:tint val="23500"/>
                  <a:satMod val="16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kumimoji="1" lang="zh-TW"/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C319202B-EEE3-C040-A8DB-E7834F52EA05}"/>
              </a:ext>
            </a:extLst>
          </p:cNvPr>
          <p:cNvSpPr/>
          <p:nvPr/>
        </p:nvSpPr>
        <p:spPr>
          <a:xfrm>
            <a:off x="438570" y="2995657"/>
            <a:ext cx="2299553" cy="26529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50000"/>
                  <a:tint val="23500"/>
                  <a:satMod val="16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dirty="0" kumimoji="1" lang="zh-TW"/>
          </a:p>
        </p:txBody>
      </p:sp>
      <p:grpSp>
        <p:nvGrpSpPr>
          <p:cNvPr id="47" name="群組 46">
            <a:extLst>
              <a:ext uri="{FF2B5EF4-FFF2-40B4-BE49-F238E27FC236}">
                <a16:creationId xmlns="" xmlns:a16="http://schemas.microsoft.com/office/drawing/2014/main" id="{7BFD8481-EEA8-FB44-8DD4-A49AD446660D}"/>
              </a:ext>
            </a:extLst>
          </p:cNvPr>
          <p:cNvGrpSpPr/>
          <p:nvPr/>
        </p:nvGrpSpPr>
        <p:grpSpPr>
          <a:xfrm>
            <a:off x="324352" y="3069880"/>
            <a:ext cx="2593374" cy="2251934"/>
            <a:chOff x="116527" y="2886994"/>
            <a:chExt cx="2593374" cy="2251934"/>
          </a:xfrm>
        </p:grpSpPr>
        <p:sp>
          <p:nvSpPr>
            <p:cNvPr id="29" name="圓角化同側角落矩形 28">
              <a:extLst>
                <a:ext uri="{FF2B5EF4-FFF2-40B4-BE49-F238E27FC236}">
                  <a16:creationId xmlns="" xmlns:a16="http://schemas.microsoft.com/office/drawing/2014/main" id="{A8982A20-4BDB-754B-A242-7432E6FAFA26}"/>
                </a:ext>
              </a:extLst>
            </p:cNvPr>
            <p:cNvSpPr/>
            <p:nvPr/>
          </p:nvSpPr>
          <p:spPr>
            <a:xfrm>
              <a:off x="182354" y="2886994"/>
              <a:ext cx="593969" cy="173131"/>
            </a:xfrm>
            <a:prstGeom prst="round2SameRect">
              <a:avLst/>
            </a:prstGeom>
            <a:solidFill>
              <a:srgbClr val="E774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bIns="36000" lIns="36000" numCol="1" rIns="36000" rtlCol="0" tIns="0"/>
            <a:lstStyle/>
            <a:p>
              <a:pPr algn="ctr"/>
              <a:r>
                <a:rPr altLang="zh-TW" b="1" dirty="0" kumimoji="1" lang="en-US" sz="1000"/>
                <a:t>2004</a:t>
              </a:r>
              <a:endParaRPr b="1" dirty="0" kumimoji="1" lang="zh-TW" sz="1000"/>
            </a:p>
          </p:txBody>
        </p:sp>
        <p:pic>
          <p:nvPicPr>
            <p:cNvPr id="14" name="圖片 13">
              <a:extLst>
                <a:ext uri="{FF2B5EF4-FFF2-40B4-BE49-F238E27FC236}">
                  <a16:creationId xmlns="" xmlns:a16="http://schemas.microsoft.com/office/drawing/2014/main" id="{5A63C67E-EBCE-5A42-9AD6-65BAE0310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26861"/>
            <a:stretch/>
          </p:blipFill>
          <p:spPr>
            <a:xfrm>
              <a:off x="116527" y="3048669"/>
              <a:ext cx="2593374" cy="2090259"/>
            </a:xfrm>
            <a:prstGeom prst="rect">
              <a:avLst/>
            </a:prstGeom>
            <a:effectLst/>
          </p:spPr>
        </p:pic>
      </p:grpSp>
      <p:grpSp>
        <p:nvGrpSpPr>
          <p:cNvPr id="44" name="群組 43">
            <a:extLst>
              <a:ext uri="{FF2B5EF4-FFF2-40B4-BE49-F238E27FC236}">
                <a16:creationId xmlns="" xmlns:a16="http://schemas.microsoft.com/office/drawing/2014/main" id="{04A70C03-FE83-5A45-9A71-6A3577A66FDE}"/>
              </a:ext>
            </a:extLst>
          </p:cNvPr>
          <p:cNvGrpSpPr/>
          <p:nvPr/>
        </p:nvGrpSpPr>
        <p:grpSpPr>
          <a:xfrm>
            <a:off x="5948136" y="2425959"/>
            <a:ext cx="2879640" cy="2808984"/>
            <a:chOff x="6014640" y="2404851"/>
            <a:chExt cx="2879640" cy="2808984"/>
          </a:xfrm>
        </p:grpSpPr>
        <p:sp>
          <p:nvSpPr>
            <p:cNvPr id="32" name="圓角化同側角落矩形 31">
              <a:extLst>
                <a:ext uri="{FF2B5EF4-FFF2-40B4-BE49-F238E27FC236}">
                  <a16:creationId xmlns="" xmlns:a16="http://schemas.microsoft.com/office/drawing/2014/main" id="{F05CED04-1AA5-C04F-8689-87356F88E942}"/>
                </a:ext>
              </a:extLst>
            </p:cNvPr>
            <p:cNvSpPr/>
            <p:nvPr/>
          </p:nvSpPr>
          <p:spPr>
            <a:xfrm>
              <a:off x="6126585" y="2404851"/>
              <a:ext cx="593969" cy="173131"/>
            </a:xfrm>
            <a:prstGeom prst="round2SameRect">
              <a:avLst/>
            </a:prstGeom>
            <a:solidFill>
              <a:srgbClr val="E774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 bIns="36000" compatLnSpc="1" forceAA="0" fromWordArt="0" horzOverflow="overflow" lIns="36000" numCol="1" rIns="36000" rot="0" rtlCol="0" spcCol="0" spcFirstLastPara="0" tIns="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altLang="zh-TW" b="1" dirty="0" kumimoji="1" lang="en-US" sz="1000"/>
                <a:t>2018</a:t>
              </a:r>
              <a:endParaRPr b="1" dirty="0" kumimoji="1" lang="zh-TW" sz="1000"/>
            </a:p>
          </p:txBody>
        </p:sp>
        <p:pic>
          <p:nvPicPr>
            <p:cNvPr id="41" name="圖片 40">
              <a:extLst>
                <a:ext uri="{FF2B5EF4-FFF2-40B4-BE49-F238E27FC236}">
                  <a16:creationId xmlns="" xmlns:a16="http://schemas.microsoft.com/office/drawing/2014/main" id="{0A13911A-5452-4A46-9F14-6BC49F4C8C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37383"/>
            <a:stretch/>
          </p:blipFill>
          <p:spPr>
            <a:xfrm>
              <a:off x="6014640" y="2577982"/>
              <a:ext cx="2879640" cy="2635853"/>
            </a:xfrm>
            <a:prstGeom prst="rect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  <a:effectLst/>
            <a:scene3d>
              <a:camera prst="orthographicFront"/>
              <a:lightRig dir="t" rig="balanced"/>
            </a:scene3d>
          </p:spPr>
        </p:pic>
      </p:grpSp>
    </p:spTree>
    <p:extLst>
      <p:ext uri="{BB962C8B-B14F-4D97-AF65-F5344CB8AC3E}">
        <p14:creationId xmlns:p14="http://schemas.microsoft.com/office/powerpoint/2010/main" val="3944400500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15563606-7944-0A4A-8BAA-4414A2A4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50" y="210413"/>
            <a:ext cx="8460078" cy="964639"/>
          </a:xfrm>
        </p:spPr>
        <p:txBody>
          <a:bodyPr numCol="1"/>
          <a:lstStyle/>
          <a:p>
            <a:r>
              <a:rPr altLang="zh-TW" b="0" dirty="0" kumimoji="1" lang="en-US" sz="5400">
                <a:solidFill>
                  <a:srgbClr val="FFFFFF"/>
                </a:solidFill>
                <a:latin charset="0" panose="02000206000000020004" pitchFamily="2" typeface="Helvetica Neue UltraLight"/>
                <a:ea charset="0" panose="02000206000000020004" pitchFamily="2" typeface="Helvetica Neue UltraLight"/>
              </a:rPr>
              <a:t>What data in 104?</a:t>
            </a:r>
            <a:endParaRPr b="0" dirty="0" kumimoji="1" lang="en-US" sz="5400">
              <a:solidFill>
                <a:srgbClr val="FFFFFF"/>
              </a:solidFill>
              <a:latin charset="0" panose="02000206000000020004" pitchFamily="2" typeface="Helvetica Neue UltraLight"/>
              <a:ea charset="0" panose="02000206000000020004" pitchFamily="2" typeface="Helvetica Neue UltraLigh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82A0771-C752-724B-8D8C-FF3C9A47C4A7}"/>
              </a:ext>
            </a:extLst>
          </p:cNvPr>
          <p:cNvSpPr>
            <a:spLocks noGrp="1"/>
          </p:cNvSpPr>
          <p:nvPr>
            <p:ph idx="12" sz="half"/>
          </p:nvPr>
        </p:nvSpPr>
        <p:spPr>
          <a:xfrm>
            <a:off x="144765" y="5265250"/>
            <a:ext cx="8454826" cy="2647345"/>
          </a:xfrm>
        </p:spPr>
        <p:txBody>
          <a:bodyPr numCol="1"/>
          <a:lstStyle/>
          <a:p>
            <a:pPr indent="-457200" marL="457200">
              <a:buFont typeface="+mj-lt"/>
              <a:buAutoNum type="arabicPeriod"/>
            </a:pPr>
            <a:r>
              <a:rPr dirty="0" lang="en-US"/>
              <a:t>Resumes, majority of Taiwanese. </a:t>
            </a:r>
            <a:r>
              <a:rPr dirty="0" lang="en-US">
                <a:sym typeface="Wingdings"/>
              </a:rPr>
              <a:t> Millions</a:t>
            </a:r>
            <a:endParaRPr dirty="0" lang="en-US"/>
          </a:p>
          <a:p>
            <a:pPr indent="-457200" marL="457200">
              <a:buFont typeface="+mj-lt"/>
              <a:buAutoNum type="arabicPeriod"/>
            </a:pPr>
            <a:r>
              <a:rPr dirty="0" lang="en-US"/>
              <a:t>Jobs, </a:t>
            </a:r>
            <a:r>
              <a:rPr altLang="zh-TW" dirty="0" lang="en-US"/>
              <a:t>high</a:t>
            </a:r>
            <a:r>
              <a:rPr dirty="0" lang="zh-TW"/>
              <a:t> </a:t>
            </a:r>
            <a:r>
              <a:rPr altLang="zh-TW" dirty="0" lang="en-US"/>
              <a:t>coverage of Taiwan market. </a:t>
            </a:r>
            <a:r>
              <a:rPr altLang="zh-TW" dirty="0" lang="en-US">
                <a:sym typeface="Wingdings"/>
              </a:rPr>
              <a:t> Billions</a:t>
            </a:r>
            <a:endParaRPr altLang="zh-TW" dirty="0" lang="en-US"/>
          </a:p>
          <a:p>
            <a:pPr indent="-457200" marL="457200">
              <a:buFont typeface="+mj-lt"/>
              <a:buAutoNum type="arabicPeriod"/>
            </a:pPr>
            <a:r>
              <a:rPr altLang="zh-TW" dirty="0" lang="en-US">
                <a:solidFill>
                  <a:schemeClr val="bg1"/>
                </a:solidFill>
              </a:rPr>
              <a:t>Behaviors, HR vs Candidate </a:t>
            </a:r>
            <a:r>
              <a:rPr altLang="zh-TW" dirty="0" lang="en-US">
                <a:solidFill>
                  <a:schemeClr val="bg1"/>
                </a:solidFill>
                <a:sym typeface="Wingdings"/>
              </a:rPr>
              <a:t> Trillions</a:t>
            </a:r>
            <a:r>
              <a:rPr altLang="zh-TW" baseline="30000" dirty="0" lang="en-US">
                <a:solidFill>
                  <a:schemeClr val="bg1"/>
                </a:solidFill>
                <a:sym typeface="Wingdings"/>
              </a:rPr>
              <a:t>+</a:t>
            </a:r>
            <a:endParaRPr altLang="zh-TW" baseline="30000" dirty="0" lang="en-US">
              <a:solidFill>
                <a:schemeClr val="bg1"/>
              </a:solidFill>
            </a:endParaRPr>
          </a:p>
          <a:p>
            <a:pPr lvl="1"/>
            <a:endParaRPr altLang="zh-TW" dirty="0" lang="en-US"/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B434DF5-C96F-3C43-BEBE-1030CF739F66}"/>
              </a:ext>
            </a:extLst>
          </p:cNvPr>
          <p:cNvSpPr txBox="1"/>
          <p:nvPr/>
        </p:nvSpPr>
        <p:spPr>
          <a:xfrm>
            <a:off x="3492643" y="1175052"/>
            <a:ext cx="1911826" cy="2877711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11500" u="sng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50</a:t>
            </a:r>
          </a:p>
          <a:p>
            <a:pPr algn="ctr"/>
            <a:endParaRPr altLang="zh-TW" dirty="0" kumimoji="1" lang="en-US" sz="3600">
              <a:solidFill>
                <a:schemeClr val="bg1"/>
              </a:solidFill>
              <a:latin charset="0" panose="020B0403020202020204" pitchFamily="34" typeface="Helvetica Neue Thin"/>
              <a:ea charset="0" panose="020B0403020202020204" pitchFamily="34" typeface="Helvetica Neue Thin"/>
              <a:cs charset="0" panose="02000503000000020004" pitchFamily="2" typeface="Helvetica Neue Condensed"/>
            </a:endParaRPr>
          </a:p>
          <a:p>
            <a:pPr algn="ctr"/>
            <a:r>
              <a:rPr altLang="zh-TW" dirty="0" kumimoji="1" lang="en-US" sz="3600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JOBS</a:t>
            </a:r>
            <a:endParaRPr dirty="0" kumimoji="1" lang="zh-TW" sz="3600">
              <a:solidFill>
                <a:schemeClr val="bg1"/>
              </a:solidFill>
              <a:latin charset="0" panose="020B0403020202020204" pitchFamily="34" typeface="Helvetica Neue Thin"/>
              <a:cs charset="0" panose="02000503000000020004" pitchFamily="2" typeface="Helvetica Neue Condensed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1D3CA3C7-D1E8-2249-9236-2B5C0D124C32}"/>
              </a:ext>
            </a:extLst>
          </p:cNvPr>
          <p:cNvSpPr txBox="1"/>
          <p:nvPr/>
        </p:nvSpPr>
        <p:spPr>
          <a:xfrm>
            <a:off x="369693" y="1175052"/>
            <a:ext cx="2848995" cy="2877711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11500" u="sng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7.5</a:t>
            </a:r>
          </a:p>
          <a:p>
            <a:pPr algn="ctr"/>
            <a:endParaRPr altLang="zh-TW" dirty="0" kumimoji="1" lang="en-US" sz="3600">
              <a:solidFill>
                <a:schemeClr val="bg1"/>
              </a:solidFill>
              <a:latin charset="0" panose="020B0403020202020204" pitchFamily="34" typeface="Helvetica Neue Thin"/>
              <a:ea charset="0" panose="020B0403020202020204" pitchFamily="34" typeface="Helvetica Neue Thin"/>
              <a:cs charset="0" panose="02000503000000020004" pitchFamily="2" typeface="Helvetica Neue Condensed"/>
            </a:endParaRPr>
          </a:p>
          <a:p>
            <a:pPr algn="ctr"/>
            <a:r>
              <a:rPr altLang="zh-TW" b="1" dirty="0" kumimoji="1" lang="en-US" sz="3600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RESUMES</a:t>
            </a:r>
            <a:endParaRPr b="1" dirty="0" kumimoji="1" lang="zh-TW" sz="3600">
              <a:solidFill>
                <a:schemeClr val="bg1"/>
              </a:solidFill>
              <a:latin charset="0" panose="020B0403020202020204" pitchFamily="34" typeface="Helvetica Neue Thin"/>
              <a:cs charset="0" panose="02000503000000020004" pitchFamily="2" typeface="Helvetica Neue Condensed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D18C27DD-BD8A-9741-A138-315192CC6AFC}"/>
              </a:ext>
            </a:extLst>
          </p:cNvPr>
          <p:cNvSpPr txBox="1"/>
          <p:nvPr/>
        </p:nvSpPr>
        <p:spPr>
          <a:xfrm>
            <a:off x="6199632" y="1175052"/>
            <a:ext cx="2596896" cy="2877711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11500" u="sng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300</a:t>
            </a:r>
          </a:p>
          <a:p>
            <a:pPr algn="ctr"/>
            <a:endParaRPr altLang="zh-TW" dirty="0" kumimoji="1" lang="en-US" sz="3600">
              <a:solidFill>
                <a:schemeClr val="bg1"/>
              </a:solidFill>
              <a:latin charset="0" panose="020B0403020202020204" pitchFamily="34" typeface="Helvetica Neue Thin"/>
              <a:ea charset="0" panose="020B0403020202020204" pitchFamily="34" typeface="Helvetica Neue Thin"/>
              <a:cs charset="0" panose="02000503000000020004" pitchFamily="2" typeface="Helvetica Neue Condensed"/>
            </a:endParaRPr>
          </a:p>
          <a:p>
            <a:pPr algn="ctr"/>
            <a:r>
              <a:rPr altLang="zh-TW" dirty="0" kumimoji="1" lang="en-US" sz="3600">
                <a:solidFill>
                  <a:schemeClr val="bg1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BEHAVIORS</a:t>
            </a:r>
            <a:endParaRPr dirty="0" kumimoji="1" lang="zh-TW" sz="3600">
              <a:solidFill>
                <a:schemeClr val="bg1"/>
              </a:solidFill>
              <a:latin charset="0" panose="020B0403020202020204" pitchFamily="34" typeface="Helvetica Neue Thin"/>
              <a:cs charset="0" panose="02000503000000020004" pitchFamily="2" typeface="Helvetica Neue Condensed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E46D3E41-BD4F-F047-8675-8F803A1E2FD1}"/>
              </a:ext>
            </a:extLst>
          </p:cNvPr>
          <p:cNvSpPr txBox="1"/>
          <p:nvPr/>
        </p:nvSpPr>
        <p:spPr>
          <a:xfrm>
            <a:off x="777240" y="2756149"/>
            <a:ext cx="2029968" cy="553998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3600">
                <a:solidFill>
                  <a:srgbClr val="598CFF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Millions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125A05A5-DD51-254C-B05C-909F67D0E62D}"/>
              </a:ext>
            </a:extLst>
          </p:cNvPr>
          <p:cNvSpPr txBox="1"/>
          <p:nvPr/>
        </p:nvSpPr>
        <p:spPr>
          <a:xfrm>
            <a:off x="3510931" y="2756149"/>
            <a:ext cx="1911826" cy="553998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3600">
                <a:solidFill>
                  <a:srgbClr val="598CFF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Millions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3388F54B-BA6E-3C43-B7F4-8C5651147DA7}"/>
              </a:ext>
            </a:extLst>
          </p:cNvPr>
          <p:cNvSpPr txBox="1"/>
          <p:nvPr/>
        </p:nvSpPr>
        <p:spPr>
          <a:xfrm>
            <a:off x="6281927" y="2756149"/>
            <a:ext cx="2423500" cy="553998"/>
          </a:xfrm>
          <a:prstGeom prst="rect">
            <a:avLst/>
          </a:prstGeom>
          <a:noFill/>
        </p:spPr>
        <p:txBody>
          <a:bodyPr bIns="0" lIns="0" numCol="1" rIns="0" rtlCol="0" tIns="0" wrap="square">
            <a:spAutoFit/>
          </a:bodyPr>
          <a:lstStyle/>
          <a:p>
            <a:pPr algn="ctr"/>
            <a:r>
              <a:rPr altLang="zh-TW" dirty="0" kumimoji="1" lang="en-US" sz="3600">
                <a:solidFill>
                  <a:srgbClr val="598CFF"/>
                </a:solidFill>
                <a:latin charset="0" panose="020B0403020202020204" pitchFamily="34" typeface="Helvetica Neue Thin"/>
                <a:ea charset="0" panose="020B0403020202020204" pitchFamily="34" typeface="Helvetica Neue Thin"/>
                <a:cs charset="0" panose="02000503000000020004" pitchFamily="2" typeface="Helvetica Neue Condensed"/>
              </a:rPr>
              <a:t>Billions</a:t>
            </a:r>
            <a:endParaRPr dirty="0" kumimoji="1" lang="zh-TW" sz="3600">
              <a:solidFill>
                <a:srgbClr val="598CFF"/>
              </a:solidFill>
              <a:latin charset="0" panose="020B0403020202020204" pitchFamily="34" typeface="Helvetica Neue Thin"/>
              <a:cs charset="0" panose="02000503000000020004" pitchFamily="2" typeface="Helvetica Neue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87028743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3537" y="55745"/>
            <a:ext cx="3960892" cy="790071"/>
          </a:xfrm>
        </p:spPr>
        <p:txBody>
          <a:bodyPr numCol="1"/>
          <a:lstStyle/>
          <a:p>
            <a:r>
              <a:rPr altLang="zh-TW" b="0" dirty="0" kumimoji="1" lang="en-US" sz="5400">
                <a:latin charset="0" panose="02000206000000020004" pitchFamily="2" typeface="Helvetica Neue UltraLight"/>
                <a:ea charset="0" panose="02000206000000020004" pitchFamily="2" typeface="Helvetica Neue UltraLight"/>
              </a:rPr>
              <a:t>Data in 104</a:t>
            </a:r>
            <a:endParaRPr b="0" dirty="0" kumimoji="1" lang="zh-TW" sz="5400">
              <a:latin charset="0" panose="02000206000000020004" pitchFamily="2" typeface="Helvetica Neue UltraLigh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2" sz="half"/>
          </p:nvPr>
        </p:nvSpPr>
        <p:spPr>
          <a:xfrm>
            <a:off x="667936" y="1675166"/>
            <a:ext cx="4038600" cy="2747205"/>
          </a:xfrm>
        </p:spPr>
        <p:txBody>
          <a:bodyPr numCol="1"/>
          <a:lstStyle/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PROFILE: </a:t>
            </a:r>
            <a:r>
              <a:rPr altLang="zh-TW" dirty="0" kumimoji="1" lang="en-US" sz="1600">
                <a:solidFill>
                  <a:srgbClr val="C8C8C8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Gender, Age, Location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SKILL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SCHOOL: </a:t>
            </a:r>
            <a:r>
              <a:rPr altLang="zh-TW" dirty="0" kumimoji="1" lang="en-US" sz="1600">
                <a:solidFill>
                  <a:srgbClr val="C8C8C8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high school, BS, MS, PhD.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FAMILY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COLLEAGUE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INTEREST</a:t>
            </a:r>
          </a:p>
          <a:p>
            <a:pPr indent="-214313" marL="214313">
              <a:buFont charset="0" typeface="Arial"/>
              <a:buChar char="•"/>
              <a:defRPr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PERSONALITY</a:t>
            </a:r>
          </a:p>
          <a:p>
            <a:pPr indent="-214313" lvl="1" marL="214313">
              <a:buFont charset="0" typeface="Arial"/>
              <a:buChar char="•"/>
              <a:defRPr/>
            </a:pPr>
            <a:r>
              <a:rPr altLang="zh-TW" b="1" dirty="0" kumimoji="1" lang="en-US" smtClean="0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SOCIAL-OPINION</a:t>
            </a:r>
            <a:r>
              <a:rPr b="1" dirty="0" kumimoji="1" lang="zh-TW" smtClean="0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*</a:t>
            </a:r>
            <a:endParaRPr altLang="zh-TW" b="1" dirty="0" kumimoji="1" lang="en-US" sz="1600">
              <a:solidFill>
                <a:schemeClr val="bg1"/>
              </a:solidFill>
              <a:latin charset="0" panose="020F0302020204030204" pitchFamily="34" typeface="Calibri Light"/>
              <a:cs charset="0" panose="020F0302020204030204" pitchFamily="34" typeface="Calibri Light"/>
            </a:endParaRPr>
          </a:p>
          <a:p>
            <a:pPr indent="-214313" lvl="1" marL="214313">
              <a:buFont charset="0" typeface="Arial"/>
              <a:buChar char="•"/>
              <a:defRPr/>
            </a:pPr>
            <a:r>
              <a:rPr altLang="zh-TW" dirty="0" lang="mr-IN" sz="1800">
                <a:solidFill>
                  <a:srgbClr val="C8C8C8"/>
                </a:solidFill>
                <a:latin charset="0" panose="020F0302020204030204" pitchFamily="34" typeface="Calibri Light"/>
                <a:ea charset="-120" typeface="Apple LiSung Light"/>
                <a:cs charset="-120" typeface="Apple LiSung Light"/>
              </a:rPr>
              <a:t>……</a:t>
            </a:r>
            <a:endParaRPr altLang="zh-TW" dirty="0" lang="en-US" sz="1800">
              <a:solidFill>
                <a:srgbClr val="C8C8C8"/>
              </a:solidFill>
              <a:latin charset="0" panose="020F0302020204030204" pitchFamily="34" typeface="Calibri Light"/>
              <a:ea charset="-120" typeface="Apple LiSung Light"/>
              <a:cs charset="0" panose="020F0302020204030204" pitchFamily="34" typeface="Calibri Light"/>
            </a:endParaRPr>
          </a:p>
          <a:p>
            <a:endParaRPr dirty="0" kumimoji="1" lang="zh-TW" sz="1800">
              <a:solidFill>
                <a:srgbClr val="C8C8C8"/>
              </a:solidFill>
              <a:latin charset="0" panose="020F0302020204030204" pitchFamily="34" typeface="Calibri Light"/>
              <a:cs charset="0" panose="020F0302020204030204" pitchFamily="34" typeface="Calibri Light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1" sz="half"/>
          </p:nvPr>
        </p:nvSpPr>
        <p:spPr>
          <a:xfrm>
            <a:off x="667936" y="1061746"/>
            <a:ext cx="3396988" cy="596793"/>
          </a:xfrm>
        </p:spPr>
        <p:txBody>
          <a:bodyPr numCol="1"/>
          <a:lstStyle/>
          <a:p>
            <a:r>
              <a:rPr altLang="zh-TW" dirty="0" kumimoji="1" lang="en-US" sz="2800" u="sng">
                <a:latin charset="0" panose="020F0502020204030204" pitchFamily="34" typeface="Calibri"/>
                <a:cs charset="0" panose="020F0502020204030204" pitchFamily="34" typeface="Calibri"/>
              </a:rPr>
              <a:t>From a </a:t>
            </a:r>
            <a:r>
              <a:rPr altLang="zh-TW" b="1" dirty="0" kumimoji="1" lang="en-US" sz="2800" u="sng">
                <a:latin charset="0" panose="020F0502020204030204" pitchFamily="34" typeface="Calibri"/>
                <a:cs charset="0" panose="020F0502020204030204" pitchFamily="34" typeface="Calibri"/>
              </a:rPr>
              <a:t>RESUME</a:t>
            </a:r>
            <a:endParaRPr b="1" dirty="0" kumimoji="1" lang="zh-TW" sz="2800" u="sng">
              <a:latin charset="0" panose="020F0502020204030204" pitchFamily="34" typeface="Calibri"/>
              <a:cs charset="0" panose="020F0502020204030204" pitchFamily="34" typeface="Calibri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3" sz="half"/>
          </p:nvPr>
        </p:nvSpPr>
        <p:spPr>
          <a:xfrm>
            <a:off x="4696462" y="1658539"/>
            <a:ext cx="4038600" cy="2579617"/>
          </a:xfrm>
        </p:spPr>
        <p:txBody>
          <a:bodyPr numCol="1"/>
          <a:lstStyle/>
          <a:p>
            <a:pPr indent="-285750" marL="285750">
              <a:buFont charset="0" typeface="Arial"/>
              <a:buChar char="•"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INDUSTRY:</a:t>
            </a:r>
            <a:r>
              <a:rPr b="1" dirty="0" kumimoji="1" lang="zh-TW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 </a:t>
            </a:r>
            <a:r>
              <a:rPr altLang="zh-TW" dirty="0" kumimoji="1" lang="en-US" sz="1600">
                <a:solidFill>
                  <a:srgbClr val="C8C8C8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Key company, title, salary</a:t>
            </a:r>
          </a:p>
          <a:p>
            <a:pPr indent="-285750" marL="285750">
              <a:buFont charset="0" typeface="Arial"/>
              <a:buChar char="•"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COMPANY GRAPH:</a:t>
            </a:r>
            <a:r>
              <a:rPr b="1" dirty="0" kumimoji="1" lang="zh-TW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 </a:t>
            </a:r>
            <a:r>
              <a:rPr altLang="zh-TW" dirty="0" kumimoji="1" lang="en-US" sz="1600">
                <a:solidFill>
                  <a:srgbClr val="C8C8C8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division, department</a:t>
            </a:r>
          </a:p>
          <a:p>
            <a:pPr indent="-285750" marL="285750">
              <a:buFont charset="0" typeface="Arial"/>
              <a:buChar char="•"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SKILL GRAPH</a:t>
            </a:r>
          </a:p>
          <a:p>
            <a:pPr indent="-285750" marL="285750">
              <a:buFont charset="0" typeface="Arial"/>
              <a:buChar char="•"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CREDIT </a:t>
            </a:r>
            <a:r>
              <a:rPr altLang="zh-TW" b="1" dirty="0" kumimoji="1" lang="en-US" smtClean="0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RATING</a:t>
            </a:r>
            <a:r>
              <a:rPr b="1" dirty="0" kumimoji="1" lang="zh-TW" smtClean="0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*</a:t>
            </a:r>
            <a:r>
              <a:rPr altLang="zh-TW" b="1" dirty="0" kumimoji="1" lang="en-US" smtClean="0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: </a:t>
            </a:r>
            <a:r>
              <a:rPr altLang="zh-TW" dirty="0" kumimoji="1" lang="en-US" sz="1600">
                <a:solidFill>
                  <a:srgbClr val="C8C8C8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default records, Labor-check, </a:t>
            </a:r>
          </a:p>
          <a:p>
            <a:pPr indent="-285750" marL="285750">
              <a:buFont charset="0" typeface="Arial"/>
              <a:buChar char="•"/>
            </a:pPr>
            <a:r>
              <a:rPr altLang="zh-TW" b="1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SOCIAL-OPINION</a:t>
            </a:r>
          </a:p>
          <a:p>
            <a:pPr indent="-285750" marL="285750">
              <a:buFont charset="0" typeface="Arial"/>
              <a:buChar char="•"/>
            </a:pPr>
            <a:r>
              <a:rPr altLang="zh-TW" dirty="0" kumimoji="1" lang="en-US" sz="1600"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…..</a:t>
            </a:r>
          </a:p>
          <a:p>
            <a:endParaRPr dirty="0" kumimoji="1" lang="zh-TW" sz="1600">
              <a:solidFill>
                <a:schemeClr val="bg1"/>
              </a:solidFill>
              <a:latin charset="0" panose="020F0302020204030204" pitchFamily="34" typeface="Calibri Light"/>
              <a:cs charset="0" panose="020F0302020204030204" pitchFamily="34" typeface="Calibri Light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4" sz="half"/>
          </p:nvPr>
        </p:nvSpPr>
        <p:spPr>
          <a:xfrm>
            <a:off x="4699836" y="1061745"/>
            <a:ext cx="4035226" cy="596794"/>
          </a:xfrm>
        </p:spPr>
        <p:txBody>
          <a:bodyPr numCol="1"/>
          <a:lstStyle/>
          <a:p>
            <a:r>
              <a:rPr altLang="zh-TW" dirty="0" kumimoji="1" lang="en-US" sz="2800" u="sng">
                <a:latin charset="0" panose="020F0502020204030204" pitchFamily="34" typeface="Calibri"/>
                <a:cs charset="0" panose="020F0502020204030204" pitchFamily="34" typeface="Calibri"/>
              </a:rPr>
              <a:t>From a </a:t>
            </a:r>
            <a:r>
              <a:rPr altLang="zh-TW" b="1" dirty="0" kumimoji="1" lang="en-US" sz="2800" u="sng">
                <a:latin charset="0" panose="020F0502020204030204" pitchFamily="34" typeface="Calibri"/>
                <a:cs charset="0" panose="020F0502020204030204" pitchFamily="34" typeface="Calibri"/>
              </a:rPr>
              <a:t>JOB </a:t>
            </a:r>
            <a:endParaRPr b="1" dirty="0" kumimoji="1" lang="zh-TW" sz="2800" u="sng">
              <a:latin charset="0" panose="020F0502020204030204" pitchFamily="34" typeface="Calibri"/>
              <a:cs charset="0" panose="020F0502020204030204" pitchFamily="34"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7578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15563606-7944-0A4A-8BAA-4414A2A4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89" y="174205"/>
            <a:ext cx="8460078" cy="957957"/>
          </a:xfrm>
        </p:spPr>
        <p:txBody>
          <a:bodyPr numCol="1"/>
          <a:lstStyle/>
          <a:p>
            <a:r>
              <a:rPr b="0" dirty="0" kumimoji="1" lang="en-US" sz="5400">
                <a:solidFill>
                  <a:srgbClr val="FFFFFF"/>
                </a:solidFill>
                <a:latin charset="0" panose="02000206000000020004" pitchFamily="2" typeface="Helvetica Neue UltraLight"/>
                <a:ea charset="0" panose="02000206000000020004" pitchFamily="2" typeface="Helvetica Neue UltraLight"/>
              </a:rPr>
              <a:t>Challenges and Dreams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82A0771-C752-724B-8D8C-FF3C9A47C4A7}"/>
              </a:ext>
            </a:extLst>
          </p:cNvPr>
          <p:cNvSpPr>
            <a:spLocks noGrp="1"/>
          </p:cNvSpPr>
          <p:nvPr>
            <p:ph idx="12" sz="half"/>
          </p:nvPr>
        </p:nvSpPr>
        <p:spPr>
          <a:xfrm>
            <a:off x="1177347" y="1497922"/>
            <a:ext cx="6885998" cy="2647345"/>
          </a:xfrm>
        </p:spPr>
        <p:txBody>
          <a:bodyPr numCol="1"/>
          <a:lstStyle/>
          <a:p>
            <a:pPr indent="-457200" marL="457200">
              <a:buFont typeface="+mj-lt"/>
              <a:buAutoNum type="arabicPeriod"/>
            </a:pPr>
            <a:r>
              <a:rPr b="1" dirty="0" lang="en-US" smtClean="0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Analysis of content and user-behavior and ML Model</a:t>
            </a:r>
          </a:p>
          <a:p>
            <a:pPr indent="0" lvl="1" marL="457200">
              <a:buNone/>
            </a:pPr>
            <a:r>
              <a:rPr dirty="0" lang="en-US" smtClean="0">
                <a:solidFill>
                  <a:srgbClr val="C8C8C8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  <a:sym typeface="Wingdings"/>
              </a:rPr>
              <a:t></a:t>
            </a:r>
            <a:r>
              <a:rPr dirty="0" lang="en-US">
                <a:solidFill>
                  <a:srgbClr val="C8C8C8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  <a:sym typeface="Wingdings"/>
              </a:rPr>
              <a:t>unlimited storage for long-term job matching issue</a:t>
            </a:r>
          </a:p>
          <a:p>
            <a:pPr indent="0" lvl="1" marL="457200">
              <a:buNone/>
            </a:pPr>
            <a:endParaRPr dirty="0" lang="en-US" sz="800">
              <a:solidFill>
                <a:srgbClr val="C8C8C8"/>
              </a:solidFill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  <a:p>
            <a:pPr indent="-457200" marL="457200">
              <a:buFont typeface="+mj-lt"/>
              <a:buAutoNum type="arabicPeriod"/>
            </a:pPr>
            <a:r>
              <a:rPr b="1" dirty="0" lang="en-US" smtClean="0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User-friendly Interface and User-experience</a:t>
            </a:r>
          </a:p>
          <a:p>
            <a:pPr indent="0" lvl="2" marL="400050">
              <a:buNone/>
            </a:pPr>
            <a:r>
              <a:rPr altLang="zh-TW" dirty="0" lang="en-US" smtClean="0">
                <a:solidFill>
                  <a:schemeClr val="bg1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  <a:sym typeface="Wingdings"/>
              </a:rPr>
              <a:t>	</a:t>
            </a:r>
          </a:p>
          <a:p>
            <a:pPr indent="0" lvl="2" marL="400050">
              <a:buNone/>
            </a:pPr>
            <a:endParaRPr dirty="0" lang="en-US" sz="800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  <a:p>
            <a:pPr indent="-457200" marL="457200">
              <a:buFont typeface="+mj-lt"/>
              <a:buAutoNum type="arabicPeriod"/>
            </a:pPr>
            <a:r>
              <a:rPr b="1" dirty="0" lang="en-US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Lack of </a:t>
            </a:r>
            <a:r>
              <a:rPr b="1" dirty="0" lang="en-US" smtClean="0"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</a:rPr>
              <a:t>social-opinion Data </a:t>
            </a:r>
            <a:r>
              <a:rPr altLang="zh-TW" dirty="0" lang="en-US" smtClean="0">
                <a:solidFill>
                  <a:srgbClr val="C8C8C8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  <a:sym typeface="Wingdings"/>
              </a:rPr>
              <a:t></a:t>
            </a:r>
            <a:r>
              <a:rPr altLang="zh-TW" dirty="0" lang="en-US">
                <a:solidFill>
                  <a:srgbClr val="C8C8C8"/>
                </a:solidFill>
                <a:latin charset="0" panose="020F0302020204030204" pitchFamily="34" typeface="Calibri Light"/>
                <a:ea charset="0" panose="02000403000000020004" pitchFamily="2" typeface="Helvetica Neue Light"/>
                <a:cs charset="0" panose="020F0302020204030204" pitchFamily="34" typeface="Calibri Light"/>
                <a:sym typeface="Wingdings"/>
              </a:rPr>
              <a:t>applying state of art models, e.g., NN, LSMC, Logistic Reg.</a:t>
            </a:r>
            <a:endParaRPr altLang="zh-TW" dirty="0" lang="en-US">
              <a:solidFill>
                <a:srgbClr val="C8C8C8"/>
              </a:solidFill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  <a:p>
            <a:pPr lvl="1"/>
            <a:endParaRPr altLang="zh-TW" dirty="0" lang="en-US">
              <a:latin charset="0" panose="020F0302020204030204" pitchFamily="34" typeface="Calibri Light"/>
              <a:ea charset="0" panose="02000403000000020004" pitchFamily="2" typeface="Helvetica Neue Light"/>
              <a:cs charset="0" panose="020F0302020204030204" pitchFamily="34"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875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idx="1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r="10184" t="14852"/>
          <a:stretch/>
        </p:blipFill>
        <p:spPr>
          <a:xfrm>
            <a:off x="682906" y="0"/>
            <a:ext cx="7730460" cy="535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5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idx="12" sz="quarter" type="body"/>
          </p:nvPr>
        </p:nvSpPr>
        <p:spPr/>
        <p:txBody>
          <a:bodyPr numCol="1"/>
          <a:lstStyle/>
          <a:p>
            <a:r>
              <a:rPr altLang="zh-TW" dirty="0" err="1" lang="en-US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Experiement</a:t>
            </a:r>
            <a:r>
              <a:rPr altLang="zh-TW" dirty="0" lang="en-US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.   </a:t>
            </a:r>
            <a:r>
              <a:rPr altLang="zh-TW" dirty="0" lang="en-US" sz="3200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7/19~7/24</a:t>
            </a:r>
            <a:endParaRPr dirty="0" lang="zh-TW" sz="3200">
              <a:solidFill>
                <a:schemeClr val="bg1"/>
              </a:solidFill>
            </a:endParaRPr>
          </a:p>
          <a:p>
            <a:endParaRPr dirty="0" kumimoji="1" lang="zh-TW"/>
          </a:p>
        </p:txBody>
      </p:sp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90CB814E-F6A2-4864-93E0-F9B9591D1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418413"/>
            <a:ext cx="6101076" cy="308625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EAEC9D9F-CD50-4F20-A3EB-FEF03522AC14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32" y="2923587"/>
            <a:ext cx="2917377" cy="1984989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B467FBBC-2B60-48CC-B8DC-91C16C31843F}"/>
              </a:ext>
            </a:extLst>
          </p:cNvPr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924252"/>
            <a:ext cx="2837696" cy="1984989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12" name="標題 1">
            <a:extLst>
              <a:ext uri="{FF2B5EF4-FFF2-40B4-BE49-F238E27FC236}">
                <a16:creationId xmlns:a16="http://schemas.microsoft.com/office/drawing/2014/main" xmlns="" id="{A49BEDE3-CD62-4075-BFE3-A09FB7E3D7FB}"/>
              </a:ext>
            </a:extLst>
          </p:cNvPr>
          <p:cNvSpPr txBox="1">
            <a:spLocks/>
          </p:cNvSpPr>
          <p:nvPr/>
        </p:nvSpPr>
        <p:spPr>
          <a:xfrm>
            <a:off x="1613162" y="234260"/>
            <a:ext cx="6172200" cy="649504"/>
          </a:xfrm>
          <a:prstGeom prst="rect">
            <a:avLst/>
          </a:prstGeom>
        </p:spPr>
        <p:txBody>
          <a:bodyPr numCol="1"/>
          <a:lstStyle>
            <a:lvl1pPr algn="l" defTabSz="457200" eaLnBrk="1" hangingPunct="1" latinLnBrk="0" rtl="0">
              <a:spcBef>
                <a:spcPct val="0"/>
              </a:spcBef>
              <a:buNone/>
              <a:defRPr b="1" i="0" kern="1200" sz="2800">
                <a:solidFill>
                  <a:schemeClr val="tx1"/>
                </a:solidFill>
                <a:latin charset="0" panose="020B0403020204020204" pitchFamily="34" typeface="Amazon Ember Light"/>
                <a:ea charset="0" panose="020B0403020204020204" pitchFamily="34" typeface="Amazon Ember Light"/>
                <a:cs charset="0" panose="020B0403020204020204" pitchFamily="34" typeface="Amazon Ember Light"/>
              </a:defRPr>
            </a:lvl1pPr>
          </a:lstStyle>
          <a:p>
            <a:endParaRPr dirty="0" lang="zh-TW" sz="2400">
              <a:solidFill>
                <a:schemeClr val="bg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FC71682-8545-4E71-87A5-078CA3366530}"/>
              </a:ext>
            </a:extLst>
          </p:cNvPr>
          <p:cNvSpPr/>
          <p:nvPr/>
        </p:nvSpPr>
        <p:spPr>
          <a:xfrm>
            <a:off x="2013024" y="1661227"/>
            <a:ext cx="4198765" cy="3054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lang="zh-TW" sz="1350"/>
          </a:p>
        </p:txBody>
      </p:sp>
      <p:cxnSp>
        <p:nvCxnSpPr>
          <p:cNvPr id="14" name="直線單箭頭接點 11">
            <a:extLst>
              <a:ext uri="{FF2B5EF4-FFF2-40B4-BE49-F238E27FC236}">
                <a16:creationId xmlns:a16="http://schemas.microsoft.com/office/drawing/2014/main" xmlns="" id="{927F8BB8-A4B6-4F48-BEBB-ADD454FB4CF6}"/>
              </a:ext>
            </a:extLst>
          </p:cNvPr>
          <p:cNvCxnSpPr>
            <a:cxnSpLocks/>
          </p:cNvCxnSpPr>
          <p:nvPr/>
        </p:nvCxnSpPr>
        <p:spPr>
          <a:xfrm flipH="1">
            <a:off x="2756647" y="1966635"/>
            <a:ext cx="1355760" cy="2099455"/>
          </a:xfrm>
          <a:prstGeom prst="straightConnector1">
            <a:avLst/>
          </a:prstGeom>
          <a:ln w="25400">
            <a:headEnd len="lg" w="lg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線單箭頭接點 12">
            <a:extLst>
              <a:ext uri="{FF2B5EF4-FFF2-40B4-BE49-F238E27FC236}">
                <a16:creationId xmlns:a16="http://schemas.microsoft.com/office/drawing/2014/main" xmlns="" id="{9099C63B-5C23-4FA3-830B-A5DA326AAF49}"/>
              </a:ext>
            </a:extLst>
          </p:cNvPr>
          <p:cNvCxnSpPr>
            <a:cxnSpLocks/>
          </p:cNvCxnSpPr>
          <p:nvPr/>
        </p:nvCxnSpPr>
        <p:spPr>
          <a:xfrm>
            <a:off x="4112407" y="1966635"/>
            <a:ext cx="1797575" cy="2047312"/>
          </a:xfrm>
          <a:prstGeom prst="straightConnector1">
            <a:avLst/>
          </a:prstGeom>
          <a:ln w="25400">
            <a:headEnd len="lg" w="lg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2DB9A0C1-7414-4369-A27D-8FB9B205E03D}"/>
              </a:ext>
            </a:extLst>
          </p:cNvPr>
          <p:cNvSpPr txBox="1"/>
          <p:nvPr/>
        </p:nvSpPr>
        <p:spPr>
          <a:xfrm>
            <a:off x="1857722" y="4058214"/>
            <a:ext cx="1723549" cy="461665"/>
          </a:xfrm>
          <a:prstGeom prst="rect">
            <a:avLst/>
          </a:prstGeom>
          <a:noFill/>
        </p:spPr>
        <p:txBody>
          <a:bodyPr numCol="1" rtlCol="0" wrap="none">
            <a:spAutoFit/>
          </a:bodyPr>
          <a:lstStyle/>
          <a:p>
            <a:r>
              <a:rPr dirty="0" lang="zh-TW" sz="2400">
                <a:highlight>
                  <a:srgbClr val="FFFF00"/>
                </a:highlight>
              </a:rPr>
              <a:t>舊排序 </a:t>
            </a:r>
            <a:r>
              <a:rPr altLang="zh-TW" dirty="0" lang="en-US" sz="2400">
                <a:highlight>
                  <a:srgbClr val="FFFF00"/>
                </a:highlight>
              </a:rPr>
              <a:t>5%</a:t>
            </a:r>
            <a:r>
              <a:rPr dirty="0" lang="zh-TW" sz="240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xmlns="" id="{26B382A7-1582-42B8-A9DE-A478D128B71A}"/>
              </a:ext>
            </a:extLst>
          </p:cNvPr>
          <p:cNvSpPr txBox="1"/>
          <p:nvPr/>
        </p:nvSpPr>
        <p:spPr>
          <a:xfrm>
            <a:off x="5121184" y="4058214"/>
            <a:ext cx="1723549" cy="461665"/>
          </a:xfrm>
          <a:prstGeom prst="rect">
            <a:avLst/>
          </a:prstGeom>
          <a:noFill/>
        </p:spPr>
        <p:txBody>
          <a:bodyPr numCol="1" rtlCol="0" wrap="none">
            <a:spAutoFit/>
          </a:bodyPr>
          <a:lstStyle/>
          <a:p>
            <a:r>
              <a:rPr dirty="0" lang="zh-TW" sz="2400">
                <a:highlight>
                  <a:srgbClr val="FFFF00"/>
                </a:highlight>
              </a:rPr>
              <a:t>新排序 </a:t>
            </a:r>
            <a:r>
              <a:rPr altLang="zh-TW" dirty="0" lang="en-US" sz="2400">
                <a:highlight>
                  <a:srgbClr val="FFFF00"/>
                </a:highlight>
              </a:rPr>
              <a:t>5%</a:t>
            </a:r>
            <a:r>
              <a:rPr dirty="0" lang="zh-TW" sz="240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266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xmlns="" id="{3015C534-E605-49F9-BD12-1D0757C494CF}"/>
              </a:ext>
            </a:extLst>
          </p:cNvPr>
          <p:cNvSpPr txBox="1">
            <a:spLocks/>
          </p:cNvSpPr>
          <p:nvPr/>
        </p:nvSpPr>
        <p:spPr>
          <a:xfrm>
            <a:off x="1613162" y="234260"/>
            <a:ext cx="6172200" cy="649504"/>
          </a:xfrm>
          <a:prstGeom prst="rect">
            <a:avLst/>
          </a:prstGeom>
        </p:spPr>
        <p:txBody>
          <a:bodyPr numCol="1"/>
          <a:lstStyle>
            <a:lvl1pPr algn="l" defTabSz="457200" eaLnBrk="1" hangingPunct="1" latinLnBrk="0" rtl="0">
              <a:spcBef>
                <a:spcPct val="0"/>
              </a:spcBef>
              <a:buNone/>
              <a:defRPr b="1" i="0" kern="1200" sz="2800">
                <a:solidFill>
                  <a:schemeClr val="tx1"/>
                </a:solidFill>
                <a:latin charset="0" panose="020B0403020204020204" pitchFamily="34" typeface="Amazon Ember Light"/>
                <a:ea charset="0" panose="020B0403020204020204" pitchFamily="34" typeface="Amazon Ember Light"/>
                <a:cs charset="0" panose="020B0403020204020204" pitchFamily="34" typeface="Amazon Ember Light"/>
              </a:defRPr>
            </a:lvl1pPr>
          </a:lstStyle>
          <a:p>
            <a:r>
              <a:rPr dirty="0" lang="zh-TW" smtClean="0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媒合數增加 </a:t>
            </a:r>
            <a:r>
              <a:rPr altLang="zh-TW" dirty="0" lang="en-US" smtClean="0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45%</a:t>
            </a:r>
            <a:endParaRPr dirty="0" lang="zh-TW">
              <a:solidFill>
                <a:schemeClr val="bg1"/>
              </a:solidFill>
            </a:endParaRPr>
          </a:p>
        </p:txBody>
      </p:sp>
      <p:graphicFrame>
        <p:nvGraphicFramePr>
          <p:cNvPr id="11" name="圖表 10">
            <a:extLst>
              <a:ext uri="{FF2B5EF4-FFF2-40B4-BE49-F238E27FC236}">
                <a16:creationId xmlns:a16="http://schemas.microsoft.com/office/drawing/2014/main" xmlns="" id="{0852482B-9DB4-4454-B863-F7A47068CDF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32965" y="1247775"/>
          <a:ext cx="6071347" cy="3209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511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idx="12" sz="quarter" type="body"/>
          </p:nvPr>
        </p:nvSpPr>
        <p:spPr>
          <a:xfrm>
            <a:off x="1214427" y="212247"/>
            <a:ext cx="5305778" cy="800100"/>
          </a:xfrm>
        </p:spPr>
        <p:txBody>
          <a:bodyPr numCol="1"/>
          <a:lstStyle/>
          <a:p>
            <a:r>
              <a:rPr altLang="zh-TW" dirty="0" kumimoji="1" lang="en-US" smtClean="0"/>
              <a:t>104’s Open Data</a:t>
            </a:r>
            <a:endParaRPr dirty="0" kumimoji="1" lang="zh-TW"/>
          </a:p>
        </p:txBody>
      </p:sp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pic>
        <p:nvPicPr>
          <p:cNvPr id="10" name="圖片 9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8" t="11927"/>
          <a:stretch/>
        </p:blipFill>
        <p:spPr>
          <a:xfrm>
            <a:off x="652960" y="0"/>
            <a:ext cx="8061931" cy="52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2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idx="12" sz="quarter" type="body"/>
          </p:nvPr>
        </p:nvSpPr>
        <p:spPr/>
        <p:txBody>
          <a:bodyPr numCol="1"/>
          <a:lstStyle/>
          <a:p>
            <a:endParaRPr dirty="0" kumimoji="1" lang="zh-TW"/>
          </a:p>
        </p:txBody>
      </p:sp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xmlns="" id="{7B26BD36-C64F-4897-ADFD-2B5C9B6C4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302257"/>
              </p:ext>
            </p:extLst>
          </p:nvPr>
        </p:nvGraphicFramePr>
        <p:xfrm>
          <a:off x="1169043" y="798651"/>
          <a:ext cx="6616319" cy="3409108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1748125">
                  <a:extLst>
                    <a:ext uri="{9D8B030D-6E8A-4147-A177-3AD203B41FA5}">
                      <a16:colId xmlns:a16="http://schemas.microsoft.com/office/drawing/2014/main" xmlns="" val="1579321545"/>
                    </a:ext>
                  </a:extLst>
                </a:gridCol>
                <a:gridCol w="2662755">
                  <a:extLst>
                    <a:ext uri="{9D8B030D-6E8A-4147-A177-3AD203B41FA5}">
                      <a16:colId xmlns:a16="http://schemas.microsoft.com/office/drawing/2014/main" xmlns="" val="2188420138"/>
                    </a:ext>
                  </a:extLst>
                </a:gridCol>
                <a:gridCol w="2205439">
                  <a:extLst>
                    <a:ext uri="{9D8B030D-6E8A-4147-A177-3AD203B41FA5}">
                      <a16:colId xmlns:a16="http://schemas.microsoft.com/office/drawing/2014/main" xmlns="" val="3735612493"/>
                    </a:ext>
                  </a:extLst>
                </a:gridCol>
              </a:tblGrid>
              <a:tr h="852277">
                <a:tc>
                  <a:txBody>
                    <a:bodyPr numCol="1"/>
                    <a:lstStyle/>
                    <a:p>
                      <a:pPr algn="l"/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瀏覽頁數</a:t>
                      </a: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dirty="0" lang="zh-TW" smtClean="0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人數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extLst>
                  <a:ext uri="{0D108BD9-81ED-4DB2-BD59-A6C34878D82A}">
                    <a16:rowId xmlns:a16="http://schemas.microsoft.com/office/drawing/2014/main" xmlns="" val="4035561134"/>
                  </a:ext>
                </a:extLst>
              </a:tr>
              <a:tr h="852277">
                <a:tc>
                  <a:txBody>
                    <a:bodyPr numCol="1"/>
                    <a:lstStyle/>
                    <a:p>
                      <a:pPr algn="l"/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日期排序</a:t>
                      </a: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1468692</a:t>
                      </a:r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 </a:t>
                      </a:r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(67%)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mtClean="0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28648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extLst>
                  <a:ext uri="{0D108BD9-81ED-4DB2-BD59-A6C34878D82A}">
                    <a16:rowId xmlns:a16="http://schemas.microsoft.com/office/drawing/2014/main" xmlns="" val="2868268804"/>
                  </a:ext>
                </a:extLst>
              </a:tr>
              <a:tr h="852277">
                <a:tc>
                  <a:txBody>
                    <a:bodyPr numCol="1"/>
                    <a:lstStyle/>
                    <a:p>
                      <a:pPr algn="l"/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相關性排序</a:t>
                      </a: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689812</a:t>
                      </a:r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 </a:t>
                      </a:r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(31%)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mtClean="0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27018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extLst>
                  <a:ext uri="{0D108BD9-81ED-4DB2-BD59-A6C34878D82A}">
                    <a16:rowId xmlns:a16="http://schemas.microsoft.com/office/drawing/2014/main" xmlns="" val="2841590595"/>
                  </a:ext>
                </a:extLst>
              </a:tr>
              <a:tr h="852277">
                <a:tc>
                  <a:txBody>
                    <a:bodyPr numCol="1"/>
                    <a:lstStyle/>
                    <a:p>
                      <a:pPr algn="l"/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其他排序</a:t>
                      </a: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33997</a:t>
                      </a:r>
                      <a:r>
                        <a:rPr dirty="0" lang="zh-TW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 </a:t>
                      </a:r>
                      <a:r>
                        <a:rPr altLang="zh-TW" dirty="0" lang="en-US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(2%)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tc>
                  <a:txBody>
                    <a:bodyPr numCol="1"/>
                    <a:lstStyle/>
                    <a:p>
                      <a:pPr algn="l"/>
                      <a:r>
                        <a:rPr altLang="zh-TW" dirty="0" lang="en-US" smtClean="0" sz="1800">
                          <a:latin charset="-120" panose="020B0604030504040204" pitchFamily="34" typeface="微軟正黑體"/>
                          <a:ea charset="-120" panose="020B0604030504040204" pitchFamily="34" typeface="微軟正黑體"/>
                        </a:rPr>
                        <a:t>1227</a:t>
                      </a:r>
                      <a:endParaRPr dirty="0" lang="zh-TW" sz="1800">
                        <a:latin charset="-120" panose="020B0604030504040204" pitchFamily="34" typeface="微軟正黑體"/>
                        <a:ea charset="-120" panose="020B0604030504040204" pitchFamily="34" typeface="微軟正黑體"/>
                      </a:endParaRPr>
                    </a:p>
                  </a:txBody>
                  <a:tcPr anchor="ctr" marB="34290" marL="68580" marR="68580" marT="34290"/>
                </a:tc>
                <a:extLst>
                  <a:ext uri="{0D108BD9-81ED-4DB2-BD59-A6C34878D82A}">
                    <a16:rowId xmlns:a16="http://schemas.microsoft.com/office/drawing/2014/main" xmlns="" val="3278331543"/>
                  </a:ext>
                </a:extLst>
              </a:tr>
            </a:tbl>
          </a:graphicData>
        </a:graphic>
      </p:graphicFrame>
      <p:sp>
        <p:nvSpPr>
          <p:cNvPr id="11" name="標題 1">
            <a:extLst>
              <a:ext uri="{FF2B5EF4-FFF2-40B4-BE49-F238E27FC236}">
                <a16:creationId xmlns:a16="http://schemas.microsoft.com/office/drawing/2014/main" xmlns="" id="{BC18BF7E-9106-40A1-ADF7-6146D509B37E}"/>
              </a:ext>
            </a:extLst>
          </p:cNvPr>
          <p:cNvSpPr txBox="1">
            <a:spLocks/>
          </p:cNvSpPr>
          <p:nvPr/>
        </p:nvSpPr>
        <p:spPr>
          <a:xfrm>
            <a:off x="1485900" y="286239"/>
            <a:ext cx="6172200" cy="649504"/>
          </a:xfrm>
          <a:prstGeom prst="rect">
            <a:avLst/>
          </a:prstGeom>
        </p:spPr>
        <p:txBody>
          <a:bodyPr numCol="1"/>
          <a:lstStyle>
            <a:lvl1pPr algn="l" defTabSz="457200" eaLnBrk="1" hangingPunct="1" latinLnBrk="0" rtl="0">
              <a:spcBef>
                <a:spcPct val="0"/>
              </a:spcBef>
              <a:buNone/>
              <a:defRPr b="1" i="0" kern="1200" sz="2800">
                <a:solidFill>
                  <a:schemeClr val="tx1"/>
                </a:solidFill>
                <a:latin charset="0" panose="020B0403020204020204" pitchFamily="34" typeface="Amazon Ember Light"/>
                <a:ea charset="0" panose="020B0403020204020204" pitchFamily="34" typeface="Amazon Ember Light"/>
                <a:cs charset="0" panose="020B0403020204020204" pitchFamily="34" typeface="Amazon Ember Light"/>
              </a:defRPr>
            </a:lvl1pPr>
          </a:lstStyle>
          <a:p>
            <a:endParaRPr dirty="0" lang="zh-TW" sz="2400">
              <a:solidFill>
                <a:schemeClr val="bg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C8D3715-063B-4318-AC03-FDECA733C86A}"/>
              </a:ext>
            </a:extLst>
          </p:cNvPr>
          <p:cNvSpPr/>
          <p:nvPr/>
        </p:nvSpPr>
        <p:spPr>
          <a:xfrm>
            <a:off x="1169043" y="2561664"/>
            <a:ext cx="6373906" cy="6992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lang="zh-TW" sz="1350"/>
          </a:p>
        </p:txBody>
      </p:sp>
    </p:spTree>
    <p:extLst>
      <p:ext uri="{BB962C8B-B14F-4D97-AF65-F5344CB8AC3E}">
        <p14:creationId xmlns:p14="http://schemas.microsoft.com/office/powerpoint/2010/main" val="1926049258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animBg="1" grpId="0" spid="1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idx="19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4" name="文字版面配置區 3"/>
          <p:cNvSpPr>
            <a:spLocks noGrp="1"/>
          </p:cNvSpPr>
          <p:nvPr>
            <p:ph idx="20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5" name="文字版面配置區 4"/>
          <p:cNvSpPr>
            <a:spLocks noGrp="1"/>
          </p:cNvSpPr>
          <p:nvPr>
            <p:ph idx="21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6" name="文字版面配置區 5"/>
          <p:cNvSpPr>
            <a:spLocks noGrp="1"/>
          </p:cNvSpPr>
          <p:nvPr>
            <p:ph idx="22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7" name="文字版面配置區 6"/>
          <p:cNvSpPr>
            <a:spLocks noGrp="1"/>
          </p:cNvSpPr>
          <p:nvPr>
            <p:ph idx="23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8" name="文字版面配置區 7"/>
          <p:cNvSpPr>
            <a:spLocks noGrp="1"/>
          </p:cNvSpPr>
          <p:nvPr>
            <p:ph idx="24" sz="quarter" type="body"/>
          </p:nvPr>
        </p:nvSpPr>
        <p:spPr/>
        <p:txBody>
          <a:bodyPr numCol="1"/>
          <a:lstStyle/>
          <a:p>
            <a:endParaRPr kumimoji="1" lang="zh-TW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xmlns="" id="{3015C534-E605-49F9-BD12-1D0757C494CF}"/>
              </a:ext>
            </a:extLst>
          </p:cNvPr>
          <p:cNvSpPr txBox="1">
            <a:spLocks/>
          </p:cNvSpPr>
          <p:nvPr/>
        </p:nvSpPr>
        <p:spPr>
          <a:xfrm>
            <a:off x="1613162" y="234260"/>
            <a:ext cx="6172200" cy="649504"/>
          </a:xfrm>
          <a:prstGeom prst="rect">
            <a:avLst/>
          </a:prstGeom>
        </p:spPr>
        <p:txBody>
          <a:bodyPr numCol="1"/>
          <a:lstStyle>
            <a:lvl1pPr algn="l" defTabSz="457200" eaLnBrk="1" hangingPunct="1" latinLnBrk="0" rtl="0">
              <a:spcBef>
                <a:spcPct val="0"/>
              </a:spcBef>
              <a:buNone/>
              <a:defRPr b="1" i="0" kern="1200" sz="2800">
                <a:solidFill>
                  <a:schemeClr val="tx1"/>
                </a:solidFill>
                <a:latin charset="0" panose="020B0403020204020204" pitchFamily="34" typeface="Amazon Ember Light"/>
                <a:ea charset="0" panose="020B0403020204020204" pitchFamily="34" typeface="Amazon Ember Light"/>
                <a:cs charset="0" panose="020B0403020204020204" pitchFamily="34" typeface="Amazon Ember Light"/>
              </a:defRPr>
            </a:lvl1pPr>
          </a:lstStyle>
          <a:p>
            <a:r>
              <a:rPr dirty="0" lang="zh-TW" smtClean="0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主動應徵增加 </a:t>
            </a:r>
            <a:r>
              <a:rPr altLang="zh-TW" dirty="0" lang="en-US" smtClean="0">
                <a:solidFill>
                  <a:schemeClr val="bg1"/>
                </a:solidFill>
                <a:latin charset="-120" panose="020B0604030504040204" pitchFamily="34" typeface="微軟正黑體"/>
                <a:ea charset="-120" panose="020B0604030504040204" pitchFamily="34" typeface="微軟正黑體"/>
              </a:rPr>
              <a:t>20%</a:t>
            </a:r>
            <a:endParaRPr dirty="0" lang="zh-TW">
              <a:solidFill>
                <a:schemeClr val="bg1"/>
              </a:solidFill>
            </a:endParaRPr>
          </a:p>
        </p:txBody>
      </p:sp>
      <p:graphicFrame>
        <p:nvGraphicFramePr>
          <p:cNvPr id="11" name="圖表 10">
            <a:extLst>
              <a:ext uri="{FF2B5EF4-FFF2-40B4-BE49-F238E27FC236}">
                <a16:creationId xmlns:a16="http://schemas.microsoft.com/office/drawing/2014/main" xmlns="" id="{94C6A86A-3D05-4E15-A375-E0FF3BD4DD9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13162" y="1247775"/>
          <a:ext cx="5943440" cy="3267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1061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idx="12" sz="quarter" type="body"/>
          </p:nvPr>
        </p:nvSpPr>
        <p:spPr/>
        <p:txBody>
          <a:bodyPr numCol="1"/>
          <a:lstStyle/>
          <a:p>
            <a:r>
              <a:rPr altLang="zh-TW" dirty="0" kumimoji="1" lang="en-US" smtClean="0"/>
              <a:t>Thank you!</a:t>
            </a:r>
            <a:endParaRPr dirty="0" kumimoji="1" lang="zh-TW"/>
          </a:p>
        </p:txBody>
      </p:sp>
    </p:spTree>
    <p:extLst>
      <p:ext uri="{BB962C8B-B14F-4D97-AF65-F5344CB8AC3E}">
        <p14:creationId xmlns:p14="http://schemas.microsoft.com/office/powerpoint/2010/main" val="1639915029"/>
      </p:ext>
    </p:extLst>
  </p:cSld>
  <p:clrMapOvr>
    <a:masterClrMapping/>
  </p:clrMapOvr>
</p:sld>
</file>

<file path=ppt/theme/theme1.xml><?xml version="1.0" encoding="utf-8"?>
<a:theme xmlns:a="http://schemas.openxmlformats.org/drawingml/2006/main" name="DeckTemplate-AWS">
  <a:themeElements>
    <a:clrScheme name="Grayscale">
      <a:dk1>
        <a:sysClr lastClr="000000" val="windowText"/>
      </a:dk1>
      <a:lt1>
        <a:sysClr lastClr="FFFFFF" val="window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>
        <a:solidFill>
          <a:schemeClr val="accent6">
            <a:lumMod val="50000"/>
          </a:schemeClr>
        </a:solidFill>
        <a:ln>
          <a:noFill/>
        </a:ln>
        <a:effectLst/>
      </a:spPr>
      <a:bodyPr anchor="ctr" numCol="1" rtlCol="0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numCol="1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id="{956C5B2E-0233-4212-9383-50A039694C0C}" name="AWS_Deck_Template.potx" vid="{0176EEA5-D87D-4097-B356-86DC884F45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 numCol="1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numCol="1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6A3D6C04DFD740953BA1B2B9E62D60" ma:contentTypeVersion="0" ma:contentTypeDescription="Create a new document." ma:contentTypeScope="" ma:versionID="26617cd14cd3af163c0e97ff614e520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A3258A-222C-4488-825E-7520D001F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597C89A-FD0C-431E-81F6-90225B93768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05B35A6-8B52-46A5-AE45-B98C6459DC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Company/>
  <Words>346</Words>
  <Paragraphs>98</Paragraphs>
  <Slides>14</Slides>
  <Notes>7</Notes>
  <TotalTime>3842</TotalTime>
  <HiddenSlides>0</HiddenSlides>
  <MMClips>0</MMClips>
  <ScaleCrop>false</ScaleCrop>
  <HeadingPairs>
    <vt:vector baseType="variant" size="6">
      <vt:variant>
        <vt:lpstr>使用字型</vt:lpstr>
      </vt:variant>
      <vt:variant>
        <vt:i4>18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baseType="lpstr" size="33">
      <vt:lpstr>Amazon Ember</vt:lpstr>
      <vt:lpstr>Amazon Ember Light</vt:lpstr>
      <vt:lpstr>Amazon Ember Medium</vt:lpstr>
      <vt:lpstr>Apple LiSung Light</vt:lpstr>
      <vt:lpstr>Calibri</vt:lpstr>
      <vt:lpstr>Calibri Light</vt:lpstr>
      <vt:lpstr>HanziPen TC Regular</vt:lpstr>
      <vt:lpstr>Helvetica Neue Condensed</vt:lpstr>
      <vt:lpstr>Helvetica Neue Light</vt:lpstr>
      <vt:lpstr>Helvetica Neue Thin</vt:lpstr>
      <vt:lpstr>Helvetica Neue UltraLight</vt:lpstr>
      <vt:lpstr>Lucida Console</vt:lpstr>
      <vt:lpstr>Lucida Sans Unicode</vt:lpstr>
      <vt:lpstr>Times New Roman</vt:lpstr>
      <vt:lpstr>Wingdings</vt:lpstr>
      <vt:lpstr>微軟正黑體</vt:lpstr>
      <vt:lpstr>新細明體</vt:lpstr>
      <vt:lpstr>Arial</vt:lpstr>
      <vt:lpstr>DeckTemplate-AWS</vt:lpstr>
      <vt:lpstr>PowerPoint 簡報</vt:lpstr>
      <vt:lpstr>PowerPoint 簡報</vt:lpstr>
      <vt:lpstr>Agenda</vt:lpstr>
      <vt:lpstr>20 years: 104 dominates the job market in Taiwan</vt:lpstr>
      <vt:lpstr>What data in 104?</vt:lpstr>
      <vt:lpstr>Data in 104</vt:lpstr>
      <vt:lpstr>Challenges and Dreams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lication>Microsoft Macintosh PowerPoint</Application>
  <AppVersion>15.0037</AppVersion>
  <PresentationFormat>如螢幕大小 (16:9)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2015-11-23T23:45:57Z</dcterms:created>
  <dc:creator>Microsoft Office User</dc:creator>
  <cp:lastModifiedBy>rick.lu[呂承諭]</cp:lastModifiedBy>
  <dcterms:modified xsi:type="dcterms:W3CDTF">2018-10-13T01:32:34Z</dcterms:modified>
  <cp:revision>190</cp:revision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0x010100D26A3D6C04DFD740953BA1B2B9E62D60</vt:lpwstr>
  </property>
</Properties>
</file>