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Josefin Sans" pitchFamily="2" charset="77"/>
      <p:regular r:id="rId49"/>
      <p:bold r:id="rId50"/>
      <p:boldItalic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2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2"/>
    <p:restoredTop sz="76214"/>
  </p:normalViewPr>
  <p:slideViewPr>
    <p:cSldViewPr snapToGrid="0">
      <p:cViewPr varScale="1">
        <p:scale>
          <a:sx n="125" d="100"/>
          <a:sy n="125" d="100"/>
        </p:scale>
        <p:origin x="672" y="-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a7b214a19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Pre-presentation prep:  </a:t>
            </a:r>
          </a:p>
          <a:p>
            <a:pPr marL="0" lvl="0" indent="0" algn="l" rtl="0">
              <a:spcBef>
                <a:spcPts val="0"/>
              </a:spcBef>
              <a:spcAft>
                <a:spcPts val="0"/>
              </a:spcAft>
              <a:buNone/>
            </a:pPr>
            <a:r>
              <a:rPr lang="en-US" b="0" dirty="0"/>
              <a:t>*Log into the Zoom session 10 minutes before training session start time. </a:t>
            </a:r>
          </a:p>
          <a:p>
            <a:pPr marL="0" lvl="0" indent="0" algn="l" rtl="0">
              <a:spcBef>
                <a:spcPts val="0"/>
              </a:spcBef>
              <a:spcAft>
                <a:spcPts val="0"/>
              </a:spcAft>
              <a:buNone/>
            </a:pPr>
            <a:r>
              <a:rPr lang="en-US" b="0" dirty="0"/>
              <a:t>*Ensure Producer is logged in and is given cohost privileges. </a:t>
            </a:r>
          </a:p>
          <a:p>
            <a:pPr marL="0" lvl="0" indent="0" algn="l" rtl="0">
              <a:spcBef>
                <a:spcPts val="0"/>
              </a:spcBef>
              <a:spcAft>
                <a:spcPts val="0"/>
              </a:spcAft>
              <a:buNone/>
            </a:pPr>
            <a:r>
              <a:rPr lang="en-US" b="0" dirty="0"/>
              <a:t>*Participants should be assigned to the waiting room until they are let in by the Producer no earlier than five minutes before training start time. </a:t>
            </a:r>
          </a:p>
          <a:p>
            <a:pPr marL="0" lvl="0" indent="0" algn="l" rtl="0">
              <a:spcBef>
                <a:spcPts val="0"/>
              </a:spcBef>
              <a:spcAft>
                <a:spcPts val="0"/>
              </a:spcAft>
              <a:buNone/>
            </a:pPr>
            <a:r>
              <a:rPr lang="en-US" dirty="0"/>
              <a:t>*Check your sound output and video camera settings to ensure connectivity and access.</a:t>
            </a:r>
          </a:p>
          <a:p>
            <a:pPr marL="0" lvl="0" indent="0" algn="l" rtl="0">
              <a:spcBef>
                <a:spcPts val="0"/>
              </a:spcBef>
              <a:spcAft>
                <a:spcPts val="0"/>
              </a:spcAft>
              <a:buNone/>
            </a:pPr>
            <a:r>
              <a:rPr lang="en-US" dirty="0"/>
              <a:t>*Review Facilitator Guide completely before class begins, noting areas that need clarification with the Producer.</a:t>
            </a:r>
          </a:p>
          <a:p>
            <a:pPr marL="0" lvl="0" indent="0" algn="l" rtl="0">
              <a:spcBef>
                <a:spcPts val="0"/>
              </a:spcBef>
              <a:spcAft>
                <a:spcPts val="0"/>
              </a:spcAft>
              <a:buNone/>
            </a:pPr>
            <a:r>
              <a:rPr lang="en-US" dirty="0"/>
              <a:t>*Check expected attendance records and contact emails for participants who have signed up in the event of connection/attendance issues. </a:t>
            </a:r>
          </a:p>
          <a:p>
            <a:pPr marL="0" lvl="0" indent="0" algn="l" rtl="0">
              <a:spcBef>
                <a:spcPts val="0"/>
              </a:spcBef>
              <a:spcAft>
                <a:spcPts val="0"/>
              </a:spcAft>
              <a:buNone/>
            </a:pPr>
            <a:r>
              <a:rPr lang="en-US" dirty="0"/>
              <a:t>*Ensure subtitles have been selected from PPT tools and follow any prompts to ensure microphone access.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*Note within each slide there are areas that say (click) before the verbiage to be read. *DO NOT SAY CLICK. That is an indication for you to click to reveal the information on the slide that aligns with the verbiage to be read by you. You might use your mouse to click, or the space bar on your keyboard.</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*Time has been built into the overall presentation time to allow for additional questions that may arise throughout the course and at the end. Please refer back to slide information as needed to reiterate concepts that need clarification.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As we wait for all participants to be let into the room, take a moment to please silence outside distractions such as cell phones. While we are waiting please make sure you have your participant guide for this training.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Wait</a:t>
            </a:r>
            <a:r>
              <a:rPr lang="en-US" dirty="0"/>
              <a:t>: </a:t>
            </a:r>
          </a:p>
          <a:p>
            <a:pPr marL="0" lvl="0" indent="0" algn="l" rtl="0">
              <a:spcBef>
                <a:spcPts val="0"/>
              </a:spcBef>
              <a:spcAft>
                <a:spcPts val="0"/>
              </a:spcAft>
              <a:buNone/>
            </a:pPr>
            <a:r>
              <a:rPr lang="en-US" dirty="0"/>
              <a:t>3 minutes post scheduled start time to begin next part.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Welcome to the Hospital X Bloodborne Pathogens Safety and Compliance Training.  I am __(your name and role in company)___, and I will be your facilitator today. Behind the scenes we have __(Producer name and role in company)_, who will be acting as our tech assistant as well as the chat moderator. Please put any questions or technical needs in the chat. In the same fashion, please keep the chat free from side chatter unrelated to the training to ensure we are able to address your questions and needs as soon as reasonably possible.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lvl="0" indent="0" algn="l" rtl="0">
              <a:spcBef>
                <a:spcPts val="0"/>
              </a:spcBef>
              <a:spcAft>
                <a:spcPts val="0"/>
              </a:spcAft>
              <a:buNone/>
            </a:pPr>
            <a:r>
              <a:rPr lang="en-US" dirty="0"/>
              <a:t>This will be a 60 minute training with a final quiz to be taken after. The final quiz should not take more than 15-20 minutes, but you will be given more time if needed. You can expect to be finished with the training and quiz within 90 minutes.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During the training you will be asked to fill in sections in your participant guide. Again, please make sure you have that handy with a pen or pencil to complete your tasks.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value your time and want to ensure you get the most out of this training. Please note it is company policy to have your video camera on during the length of the presentation. Your time today will be documented and added to your weekly pay for hours worked. Let’s get started.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Advance to next slide.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27" name="Google Shape;127;g27a7b214a19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7a7b214a19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Say: </a:t>
            </a:r>
          </a:p>
          <a:p>
            <a:pPr marL="0" lvl="0" indent="0" algn="l" rtl="0">
              <a:spcBef>
                <a:spcPts val="0"/>
              </a:spcBef>
              <a:spcAft>
                <a:spcPts val="0"/>
              </a:spcAft>
              <a:buNone/>
            </a:pPr>
            <a:r>
              <a:rPr lang="en-US" b="0" dirty="0"/>
              <a:t>The third of the three most prevalent pathogens of concern is AIDS. (Click)</a:t>
            </a:r>
          </a:p>
          <a:p>
            <a:pPr marL="0" lvl="0" indent="0" algn="l" rtl="0">
              <a:spcBef>
                <a:spcPts val="0"/>
              </a:spcBef>
              <a:spcAft>
                <a:spcPts val="0"/>
              </a:spcAft>
              <a:buNone/>
            </a:pPr>
            <a:r>
              <a:rPr lang="en-US" b="0" dirty="0"/>
              <a:t>Aids is the disease (Click) caused by the human immunodeficiency virus, or HIV. </a:t>
            </a:r>
            <a:r>
              <a:rPr lang="en-US" sz="1800" b="0" i="0" u="none" strike="noStrike" dirty="0">
                <a:solidFill>
                  <a:srgbClr val="000000"/>
                </a:solidFill>
                <a:effectLst/>
                <a:latin typeface="Arial" panose="020B0604020202020204" pitchFamily="34" charset="0"/>
              </a:rPr>
              <a:t>HIV attacks the body’s immune system and can lead to the development of AIDS if left untreated. Prior to the development of AIDS, HIV-positive individuals may have acute and/or chronic HIV infections.</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(Click) </a:t>
            </a:r>
            <a:r>
              <a:rPr lang="en-US" sz="1800" b="0" i="0" u="none" strike="noStrike" dirty="0">
                <a:solidFill>
                  <a:srgbClr val="000000"/>
                </a:solidFill>
                <a:effectLst/>
                <a:latin typeface="Arial" panose="020B0604020202020204" pitchFamily="34" charset="0"/>
              </a:rPr>
              <a:t>Signs of infections include (Click) flu-like symptoms, (Click) but some people may not feel sick at all. Acute and chronic infections may progress slowly, taking up to a decade.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With the development of full-blown AIDS, people may be immunocompromised and subject to several illnesses.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Additional risks of AIDS are a compromised immune system (Click) which can lead to (Click) additional health issues and life threatening illness.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While there are some treatment options available to reduce the severity of symptoms and transmission, there is currently NO vaccine available to prevent HIV infection.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Before moving into the next section, let’s test your understanding.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Do: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Advance to the next slide.</a:t>
            </a:r>
            <a:endParaRPr b="0" dirty="0"/>
          </a:p>
        </p:txBody>
      </p:sp>
      <p:sp>
        <p:nvSpPr>
          <p:cNvPr id="225" name="Google Shape;225;g27a7b214a19_1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7a7b214a19_1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b="0" dirty="0"/>
              <a:t>(Click) </a:t>
            </a:r>
            <a:r>
              <a:rPr lang="en-US" dirty="0"/>
              <a:t>In just a moment, our Producer will post a link in the chat for a single question hosted in </a:t>
            </a:r>
            <a:r>
              <a:rPr lang="en-US" dirty="0" err="1"/>
              <a:t>Mentimeter</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You should not need the access code listed on the right of the screen, but it is there in the event of a tech malfunction with the link. If the link does not work, please post a note in the chat and our Producer will help you out. The answers are anonymous. This does not affect your grade in the course. It is just a quick check of your understanding. Once you have answered the question, go ahead and return to the slide show and I will post the results.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As participants are answering, have the producer access the </a:t>
            </a:r>
            <a:r>
              <a:rPr lang="en-US" dirty="0" err="1"/>
              <a:t>Mentimeter</a:t>
            </a:r>
            <a:r>
              <a:rPr lang="en-US" dirty="0"/>
              <a:t> poll. Assess completion of the task by the number of participants who have answered. Once all participants have answered, the producer will share it with the audience.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Say: </a:t>
            </a:r>
          </a:p>
          <a:p>
            <a:pPr marL="0" lvl="0" indent="0" algn="l" rtl="0">
              <a:spcBef>
                <a:spcPts val="0"/>
              </a:spcBef>
              <a:spcAft>
                <a:spcPts val="0"/>
              </a:spcAft>
              <a:buNone/>
            </a:pPr>
            <a:r>
              <a:rPr lang="en-US" b="0" dirty="0"/>
              <a:t>As most (or all) of you know, Hepatitis B is the only one of the three main pathogens of concern that has a vaccine available as a preventative measure. For all bloodborne pathogens, avoiding risky behaviors where bodily fluids can be transferred, or the sharing or reuse of needles occurs, is best prevention.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b="0" dirty="0"/>
              <a:t>Advance to next screen. </a:t>
            </a:r>
          </a:p>
        </p:txBody>
      </p:sp>
      <p:sp>
        <p:nvSpPr>
          <p:cNvPr id="235" name="Google Shape;235;g27a7b214a19_1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a7b214a19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From the previous section, you became familiar with some of the diseases and risks caused by bloodborne pathogens. But what exactly is a bloodborne pathogen?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In this section we will discuss (Click) the definition of bloodborne pathogens, (Click) the sources of bloodborne pathogen contamination, (Click) and discuss items that are most likely contaminated along with the measures of contamination for those items.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 </a:t>
            </a:r>
            <a:endParaRPr dirty="0"/>
          </a:p>
        </p:txBody>
      </p:sp>
      <p:sp>
        <p:nvSpPr>
          <p:cNvPr id="248" name="Google Shape;248;g27a7b214a19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a7b214a19_1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(Click) </a:t>
            </a:r>
            <a:r>
              <a:rPr lang="en-US" sz="1800" b="0" i="0" u="none" strike="noStrike" dirty="0">
                <a:solidFill>
                  <a:srgbClr val="000000"/>
                </a:solidFill>
                <a:effectLst/>
                <a:latin typeface="Roboto" panose="02000000000000000000" pitchFamily="2" charset="0"/>
              </a:rPr>
              <a:t>The Occupational Safety and Health Administration, or OSHA, defines bloodborne pathogens as </a:t>
            </a:r>
            <a:r>
              <a:rPr lang="en-US" sz="1800" b="0" i="0" u="none" strike="noStrike" dirty="0">
                <a:solidFill>
                  <a:srgbClr val="333333"/>
                </a:solidFill>
                <a:effectLst/>
                <a:latin typeface="Roboto" panose="02000000000000000000" pitchFamily="2" charset="0"/>
              </a:rPr>
              <a:t>infectious microorganisms such as viruses or bacteria that are carried by human blood and can cause disease in humans. </a:t>
            </a:r>
          </a:p>
          <a:p>
            <a:pPr marL="0" lvl="0" indent="0" algn="l" rtl="0">
              <a:spcBef>
                <a:spcPts val="0"/>
              </a:spcBef>
              <a:spcAft>
                <a:spcPts val="0"/>
              </a:spcAft>
              <a:buNone/>
            </a:pPr>
            <a:endParaRPr lang="en-US" sz="1800" b="0" i="0" u="none" strike="noStrike" dirty="0">
              <a:solidFill>
                <a:srgbClr val="33333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333333"/>
                </a:solidFill>
                <a:effectLst/>
                <a:latin typeface="Roboto" panose="02000000000000000000" pitchFamily="2" charset="0"/>
              </a:rPr>
              <a:t>I will give you a minute to fill in the blanks on your participant guide before moving on. </a:t>
            </a:r>
            <a:r>
              <a:rPr lang="en-US" sz="1800" b="0" i="0" u="none" strike="noStrike" dirty="0">
                <a:solidFill>
                  <a:srgbClr val="333333"/>
                </a:solidFill>
                <a:effectLst/>
                <a:highlight>
                  <a:srgbClr val="FFFF00"/>
                </a:highlight>
                <a:latin typeface="Roboto" panose="02000000000000000000" pitchFamily="2" charset="0"/>
              </a:rPr>
              <a:t>This is found on page_____. Give a thumbs up using the reactions carrot at the bottom of your Zoom screen when you are ready to move on. </a:t>
            </a:r>
          </a:p>
          <a:p>
            <a:pPr marL="0" lvl="0" indent="0" algn="l" rtl="0">
              <a:spcBef>
                <a:spcPts val="0"/>
              </a:spcBef>
              <a:spcAft>
                <a:spcPts val="0"/>
              </a:spcAft>
              <a:buNone/>
            </a:pPr>
            <a:endParaRPr lang="en-US" sz="1800" b="0" i="0" u="none" strike="noStrike" dirty="0">
              <a:solidFill>
                <a:srgbClr val="333333"/>
              </a:solidFill>
              <a:effectLst/>
              <a:highlight>
                <a:srgbClr val="FFFF00"/>
              </a:highlight>
              <a:latin typeface="Roboto" panose="02000000000000000000" pitchFamily="2" charset="0"/>
            </a:endParaRPr>
          </a:p>
          <a:p>
            <a:pPr marL="0" lvl="0" indent="0" algn="l" rtl="0">
              <a:spcBef>
                <a:spcPts val="0"/>
              </a:spcBef>
              <a:spcAft>
                <a:spcPts val="0"/>
              </a:spcAft>
              <a:buNone/>
            </a:pPr>
            <a:r>
              <a:rPr lang="en-US" sz="1800" b="1" i="0" u="none" strike="noStrike" dirty="0">
                <a:solidFill>
                  <a:srgbClr val="333333"/>
                </a:solidFill>
                <a:effectLst/>
                <a:highlight>
                  <a:srgbClr val="FFFF00"/>
                </a:highlight>
                <a:latin typeface="Roboto" panose="02000000000000000000" pitchFamily="2" charset="0"/>
              </a:rPr>
              <a:t>Do:</a:t>
            </a:r>
          </a:p>
          <a:p>
            <a:pPr marL="0" lvl="0" indent="0" algn="l" rtl="0">
              <a:spcBef>
                <a:spcPts val="0"/>
              </a:spcBef>
              <a:spcAft>
                <a:spcPts val="0"/>
              </a:spcAft>
              <a:buNone/>
            </a:pPr>
            <a:r>
              <a:rPr lang="en-US" dirty="0">
                <a:highlight>
                  <a:srgbClr val="FFFF00"/>
                </a:highlight>
              </a:rPr>
              <a:t>Advance to next slide when appropriate. </a:t>
            </a:r>
            <a:endParaRPr dirty="0">
              <a:highlight>
                <a:srgbClr val="FFFF00"/>
              </a:highlight>
            </a:endParaRPr>
          </a:p>
        </p:txBody>
      </p:sp>
      <p:sp>
        <p:nvSpPr>
          <p:cNvPr id="257" name="Google Shape;257;g27a7b214a19_1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7a7b214a19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(Click) On the previous screen, we learned that OSHA defines bloodborne pathogens as viruses or bacteria that are carried by human blood.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The question becomes are these pathogens only found in blood or dried blood?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Click on the link in the chat to mark your answer via a Zoom Poll. (give one minute before responding)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(Producer will post the results)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From the results we can see that the majority of you said (indicate which result was highest from the poll). </a:t>
            </a:r>
          </a:p>
          <a:p>
            <a:pPr marL="0" lvl="0" indent="0" algn="l" rtl="0">
              <a:spcBef>
                <a:spcPts val="0"/>
              </a:spcBef>
              <a:spcAft>
                <a:spcPts val="0"/>
              </a:spcAft>
              <a:buNone/>
            </a:pPr>
            <a:r>
              <a:rPr lang="en-US" dirty="0"/>
              <a:t>Bloodborne pathogens can indeed be found in other places.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 </a:t>
            </a:r>
          </a:p>
          <a:p>
            <a:pPr marL="0" lvl="0" indent="0" algn="l" rtl="0">
              <a:spcBef>
                <a:spcPts val="0"/>
              </a:spcBef>
              <a:spcAft>
                <a:spcPts val="0"/>
              </a:spcAft>
              <a:buNone/>
            </a:pPr>
            <a:endParaRPr dirty="0"/>
          </a:p>
        </p:txBody>
      </p:sp>
      <p:sp>
        <p:nvSpPr>
          <p:cNvPr id="267" name="Google Shape;267;g27a7b214a19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a7b214a19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You might have been surprised to learn that bloodborne pathogens are not only found in blood. And many may assume t</a:t>
            </a:r>
            <a:r>
              <a:rPr lang="en-US" sz="1800" b="0" i="0" u="none" strike="noStrike" dirty="0">
                <a:solidFill>
                  <a:srgbClr val="434343"/>
                </a:solidFill>
                <a:effectLst/>
                <a:latin typeface="Roboto" panose="02000000000000000000" pitchFamily="2" charset="0"/>
              </a:rPr>
              <a:t>hat they are safe from the presence of bloodborne pathogens if there is no visible blood. But bloodborne pathogens are found (Click) in other body fluids, (Click) and they can live on surfaces contaminated with those body fluids.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endParaRPr lang="en-US" b="0" dirty="0">
              <a:effectLst/>
            </a:endParaRPr>
          </a:p>
        </p:txBody>
      </p:sp>
      <p:sp>
        <p:nvSpPr>
          <p:cNvPr id="280" name="Google Shape;280;g27a7b214a19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7a7b214a19_1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Let’s discuss the possible sources of Bloodborne Pathogen contamination.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There are many body fluids that become sources for this contamination, including (Click and read each through peritoneal fluid).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give you a few minutes to enter these into your notes on the corresponding page in your participant guide. (provide 2-3 minutes)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will want to note that any body fluid which contains blood becomes a source of bloodborne pathogen contamination, including any fluid where it is difficult to differentiate between body fluids.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body fluids are often referred to as “other potentially infectious material”, or OPIM. Go ahead and add in that acronym in the space provided at the bottom of your notes. </a:t>
            </a:r>
          </a:p>
          <a:p>
            <a:pPr marL="0" lvl="0" indent="0" algn="l" rtl="0">
              <a:spcBef>
                <a:spcPts val="0"/>
              </a:spcBef>
              <a:spcAft>
                <a:spcPts val="0"/>
              </a:spcAft>
              <a:buNone/>
            </a:pPr>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the next slide. </a:t>
            </a:r>
            <a:endParaRPr dirty="0"/>
          </a:p>
        </p:txBody>
      </p:sp>
      <p:sp>
        <p:nvSpPr>
          <p:cNvPr id="288" name="Google Shape;288;g27a7b214a19_1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7a7b214a19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Take a moment to think on this question, “What’s contaminated?” If you would like to type in some ideas into the chat, please go ahead and do that now. (Allow one minute for participants to type answers into the chat).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Review the answers in the chat as they come in noting similarities and general categories of answers. (1 minute max)</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All great answers. We have three basic categories that these fall into. </a:t>
            </a:r>
          </a:p>
          <a:p>
            <a:pPr marL="0" lvl="0" indent="0" algn="l" rtl="0">
              <a:spcBef>
                <a:spcPts val="0"/>
              </a:spcBef>
              <a:spcAft>
                <a:spcPts val="0"/>
              </a:spcAft>
              <a:buNone/>
            </a:pPr>
            <a:r>
              <a:rPr lang="en-US" dirty="0"/>
              <a:t>(Click) Surfaces. (Click) Materials (Click) and Environments.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Contamination for bloodborne pathogens is measured simply by the presence of blood and other bodily fluids on the surface. If you can visibly see or are reasonably sure that there is body fluid on a machine or other surface, it is best to prevent your exposure by taking precautions with the appropriate measures or, by calling the hospital’s environmental services team. You can see this noted on the next page of your participant guide.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p>
        </p:txBody>
      </p:sp>
      <p:sp>
        <p:nvSpPr>
          <p:cNvPr id="298" name="Google Shape;298;g27a7b214a19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7a7b214a19_1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t>(Click) </a:t>
            </a:r>
            <a:r>
              <a:rPr lang="en-US" sz="1800" b="0" i="0" u="none" strike="noStrike" dirty="0">
                <a:solidFill>
                  <a:srgbClr val="434343"/>
                </a:solidFill>
                <a:effectLst/>
                <a:latin typeface="Roboto" panose="02000000000000000000" pitchFamily="2" charset="0"/>
              </a:rPr>
              <a:t>Contamination by other infectious bacteria is measured in microbes per inch. </a:t>
            </a:r>
          </a:p>
          <a:p>
            <a:pPr marL="0" lvl="0" indent="0" algn="l" rtl="0">
              <a:spcBef>
                <a:spcPts val="0"/>
              </a:spcBef>
              <a:spcAft>
                <a:spcPts val="0"/>
              </a:spcAft>
              <a:buNone/>
            </a:pPr>
            <a:endParaRPr lang="en-US" sz="1800" b="0" i="0" u="sng"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With bodily fluids, contamination was determined by the mere presence of certain body fluids on a surface.   With bacteria, we see 4 levels of contamination. (Click)</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These are (Click) </a:t>
            </a:r>
            <a:r>
              <a:rPr lang="en-US" sz="1800" b="1" i="0" u="none" strike="noStrike" dirty="0">
                <a:solidFill>
                  <a:srgbClr val="434343"/>
                </a:solidFill>
                <a:effectLst/>
                <a:latin typeface="Roboto" panose="02000000000000000000" pitchFamily="2" charset="0"/>
              </a:rPr>
              <a:t>highly contaminated surfaces</a:t>
            </a:r>
            <a:r>
              <a:rPr lang="en-US" sz="1800" b="0" i="0" u="none" strike="noStrike" dirty="0">
                <a:solidFill>
                  <a:srgbClr val="434343"/>
                </a:solidFill>
                <a:effectLst/>
                <a:latin typeface="Roboto" panose="02000000000000000000" pitchFamily="2" charset="0"/>
              </a:rPr>
              <a:t>. Examples would be toilet seats, the floor, and the bottom of your shoes.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a:t>
            </a:r>
            <a:r>
              <a:rPr lang="en-US" sz="1800" b="1" i="0" u="none" strike="noStrike" dirty="0">
                <a:solidFill>
                  <a:srgbClr val="434343"/>
                </a:solidFill>
                <a:effectLst/>
                <a:latin typeface="Roboto" panose="02000000000000000000" pitchFamily="2" charset="0"/>
              </a:rPr>
              <a:t>Contaminated surfaces</a:t>
            </a:r>
            <a:r>
              <a:rPr lang="en-US" sz="1800" b="0" i="0" u="none" strike="noStrike" dirty="0">
                <a:solidFill>
                  <a:srgbClr val="434343"/>
                </a:solidFill>
                <a:effectLst/>
                <a:latin typeface="Roboto" panose="02000000000000000000" pitchFamily="2" charset="0"/>
              </a:rPr>
              <a:t>. These would be any surface not cleaned within the past 24 hours within a healthcare setting and any surface that contains, or comes into contact with, highly contaminated items or body fluids.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a:t>
            </a:r>
            <a:r>
              <a:rPr lang="en-US" sz="1800" b="1" i="0" u="none" strike="noStrike" dirty="0">
                <a:solidFill>
                  <a:srgbClr val="434343"/>
                </a:solidFill>
                <a:effectLst/>
                <a:latin typeface="Roboto" panose="02000000000000000000" pitchFamily="2" charset="0"/>
              </a:rPr>
              <a:t>Clean and disinfected surfaces</a:t>
            </a:r>
            <a:r>
              <a:rPr lang="en-US" sz="1800" b="0" i="0" u="none" strike="noStrike" dirty="0">
                <a:solidFill>
                  <a:srgbClr val="434343"/>
                </a:solidFill>
                <a:effectLst/>
                <a:latin typeface="Roboto" panose="02000000000000000000" pitchFamily="2" charset="0"/>
              </a:rPr>
              <a:t>. These are surfaces that use chemical disinfectants to cleanse them, and washed hands and linen are considered to meet this standard.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Finally, we have </a:t>
            </a:r>
            <a:r>
              <a:rPr lang="en-US" sz="1800" b="1" i="0" u="none" strike="noStrike" dirty="0">
                <a:solidFill>
                  <a:srgbClr val="434343"/>
                </a:solidFill>
                <a:effectLst/>
                <a:latin typeface="Roboto" panose="02000000000000000000" pitchFamily="2" charset="0"/>
              </a:rPr>
              <a:t>microbe free</a:t>
            </a:r>
            <a:r>
              <a:rPr lang="en-US" sz="1800" b="0" i="0" u="none" strike="noStrike" dirty="0">
                <a:solidFill>
                  <a:srgbClr val="434343"/>
                </a:solidFill>
                <a:effectLst/>
                <a:latin typeface="Roboto" panose="02000000000000000000" pitchFamily="2" charset="0"/>
              </a:rPr>
              <a:t>, which is the highest level of clean. These are items that go through a chemical sterilization process or an autoclave.</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p>
        </p:txBody>
      </p:sp>
      <p:sp>
        <p:nvSpPr>
          <p:cNvPr id="309" name="Google Shape;309;g27a7b214a19_1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7a7b214a19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And now we have another opportunity to check your understanding of the information we have covered.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Our producer has put the link for the Kahoot quiz in the chat. (Click)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quiz will not be accounted for in your final quiz. When you have completed the quiz, come back to the Zoom session and give a thumbs up indicating you have completed the quiz. </a:t>
            </a:r>
            <a:r>
              <a:rPr lang="en-US" sz="1800" dirty="0">
                <a:effectLst/>
                <a:latin typeface="Calibri" panose="020F0502020204030204" pitchFamily="34" charset="0"/>
                <a:ea typeface="Calibri" panose="020F0502020204030204" pitchFamily="34" charset="0"/>
                <a:cs typeface="Times New Roman" panose="02020603050405020304" pitchFamily="18" charset="0"/>
              </a:rPr>
              <a:t>(Quiz will take no more than 3 minutes).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post the results of the top three when everyone has completed the knowledge check. Good luck!</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Wait until all members have given their thumbs up indicating completion. </a:t>
            </a:r>
          </a:p>
          <a:p>
            <a:pPr marL="0" lvl="0" indent="0" algn="l" rtl="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(Producer will share Kahoot results)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Regain share screen after congratulating the top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Advance to the next slide. </a:t>
            </a:r>
          </a:p>
        </p:txBody>
      </p:sp>
      <p:sp>
        <p:nvSpPr>
          <p:cNvPr id="328" name="Google Shape;328;g27a7b214a19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a7b214a19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Let’s begin by going over the agenda for today’s training.</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Click to reveal each section of the course as you read each section title that appears.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slide when agenda introduction is complete. </a:t>
            </a:r>
            <a:endParaRPr dirty="0"/>
          </a:p>
        </p:txBody>
      </p:sp>
      <p:sp>
        <p:nvSpPr>
          <p:cNvPr id="136" name="Google Shape;136;g27a7b214a19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7a7b214a19_1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So far, we have covered the top 3 bloodborne pathogens of concern for you in the Hospital X workplace including the risks of each type of infection, and we have discussed sources for these types of contamination as well as the levels of possible contamination.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Now, let’s move on to Exposure and Transmission of Bloodborne Pathogens.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this section we will discuss (Click) occupational exposure and (Click) tasks with exposure risk.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 </a:t>
            </a:r>
            <a:endParaRPr dirty="0"/>
          </a:p>
        </p:txBody>
      </p:sp>
      <p:sp>
        <p:nvSpPr>
          <p:cNvPr id="341" name="Google Shape;341;g27a7b214a19_1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7a7b214a19_1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Before we dive into this section, I want you to consider this scenario.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You are working in your role at Hospital X. </a:t>
            </a:r>
            <a:r>
              <a:rPr lang="en-US" sz="1100" b="0" i="0" u="none" strike="noStrike" cap="none" dirty="0">
                <a:solidFill>
                  <a:srgbClr val="65212A"/>
                </a:solidFill>
              </a:rPr>
              <a:t>Your patient appears healthy. You have no reason to believe they have any infectious diseases, so there is no risk of contamination from bloodborne pathogens.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65212A"/>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65212A"/>
                </a:solidFill>
              </a:rPr>
              <a:t>(Click) Is this true or false? Go ahead and type your answer with a short reasoning of your choice into the chat.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65212A"/>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65212A"/>
                </a:solidFill>
              </a:rPr>
              <a:t>Do: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65212A"/>
                </a:solidFill>
              </a:rPr>
              <a:t>Give participants one minute to enter their answers and reasoning into the chat. Read out two of the answers with their reasons.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65212A"/>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65212A"/>
                </a:solidFill>
              </a:rPr>
              <a:t>Say: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65212A"/>
                </a:solidFill>
              </a:rPr>
              <a:t>Nice work on your answers and reasoning. I</a:t>
            </a:r>
            <a:r>
              <a:rPr lang="en-US" sz="1800" b="0" i="0" u="none" strike="noStrike" dirty="0">
                <a:solidFill>
                  <a:srgbClr val="434343"/>
                </a:solidFill>
                <a:effectLst/>
                <a:latin typeface="Roboto" panose="02000000000000000000" pitchFamily="2" charset="0"/>
              </a:rPr>
              <a:t>f you answered false, you are correct. Theoretically if a person is healthy, then there is no risk of exposure and contamination. However, it is impossible to know this unless you have tested a person’s blood. An individual can appear healthy and without symptoms yet still carry a harmful virus. That is why it is important to be aware of the ways in which pathogens can be transmitted so that you can reduce your risk.</a:t>
            </a:r>
            <a:endParaRPr lang="en-US" sz="300" b="0" dirty="0"/>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 </a:t>
            </a:r>
          </a:p>
          <a:p>
            <a:pPr marL="0" lvl="0" indent="0" algn="l" rtl="0">
              <a:spcBef>
                <a:spcPts val="0"/>
              </a:spcBef>
              <a:spcAft>
                <a:spcPts val="0"/>
              </a:spcAft>
              <a:buNone/>
            </a:pPr>
            <a:endParaRPr dirty="0"/>
          </a:p>
        </p:txBody>
      </p:sp>
      <p:sp>
        <p:nvSpPr>
          <p:cNvPr id="350" name="Google Shape;350;g27a7b214a19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7a7b214a19_1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Say: </a:t>
            </a:r>
          </a:p>
          <a:p>
            <a:pPr marL="0" lvl="0" indent="0" algn="l" rtl="0">
              <a:spcBef>
                <a:spcPts val="0"/>
              </a:spcBef>
              <a:spcAft>
                <a:spcPts val="0"/>
              </a:spcAft>
              <a:buNone/>
            </a:pPr>
            <a:r>
              <a:rPr lang="en-US" b="0" dirty="0"/>
              <a:t>Occupational exposure is just what it sounds like. It is the exposure to something dangerous within the workplace.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(Click) But who is at risk? In the Hospital X workplace, the first group of employees that come to mind is, of course, the traditional healthcare workers. This could be the doctors or nurses in attendance.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(Click) But other employees are also at risk. This could be: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(Click and read each category through Environmental Service Technicians.) Go ahead and write down the missing elements in your participant guide.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Essentially any employee that works in a healthcare or laboratory setting where body fluids and blood are present is at risk for exposure to bloodborne pathogens. </a:t>
            </a:r>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Do:</a:t>
            </a:r>
          </a:p>
          <a:p>
            <a:pPr marL="0" lvl="0" indent="0" algn="l" rtl="0">
              <a:spcBef>
                <a:spcPts val="0"/>
              </a:spcBef>
              <a:spcAft>
                <a:spcPts val="0"/>
              </a:spcAft>
              <a:buNone/>
            </a:pPr>
            <a:r>
              <a:rPr lang="en-US" b="0" dirty="0"/>
              <a:t>Advance to next slide. </a:t>
            </a:r>
            <a:endParaRPr b="0" dirty="0"/>
          </a:p>
        </p:txBody>
      </p:sp>
      <p:sp>
        <p:nvSpPr>
          <p:cNvPr id="363" name="Google Shape;363;g27a7b214a19_1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7a7b214a19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The definition of occupational exposure is: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Any “</a:t>
            </a:r>
            <a:r>
              <a:rPr lang="en-US" sz="1800" b="0" i="1" u="none" strike="noStrike" dirty="0">
                <a:solidFill>
                  <a:srgbClr val="333333"/>
                </a:solidFill>
                <a:effectLst/>
                <a:latin typeface="Roboto" panose="02000000000000000000" pitchFamily="2" charset="0"/>
              </a:rPr>
              <a:t>reasonably anticipated skin, eye, mucous membrane, or parenteral contact with blood or other potentially infectious materials that may result from the performance of an employee's duties.”</a:t>
            </a:r>
            <a:r>
              <a:rPr lang="en-US" sz="1800" b="0" i="0" u="none" strike="noStrike" dirty="0">
                <a:solidFill>
                  <a:srgbClr val="333333"/>
                </a:solidFill>
                <a:effectLst/>
                <a:latin typeface="Roboto" panose="02000000000000000000" pitchFamily="2" charset="0"/>
              </a:rPr>
              <a:t> The CDC estimates that 5.6 million workers in the healthcare industry and related occupations are at risk of occupational exposure to bloodborne pathogens.</a:t>
            </a:r>
          </a:p>
          <a:p>
            <a:pPr marL="0" lvl="0" indent="0" algn="l" rtl="0">
              <a:spcBef>
                <a:spcPts val="0"/>
              </a:spcBef>
              <a:spcAft>
                <a:spcPts val="0"/>
              </a:spcAft>
              <a:buNone/>
            </a:pPr>
            <a:endParaRPr lang="en-US" sz="1800" b="0" i="0" u="none" strike="noStrike" dirty="0">
              <a:solidFill>
                <a:srgbClr val="33333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333333"/>
                </a:solidFill>
                <a:effectLst/>
                <a:latin typeface="Roboto" panose="02000000000000000000" pitchFamily="2" charset="0"/>
              </a:rPr>
              <a:t>(Click) This is called the</a:t>
            </a:r>
            <a:r>
              <a:rPr lang="en-US" sz="1800" b="0" i="0" u="sng" strike="noStrike" dirty="0">
                <a:solidFill>
                  <a:srgbClr val="333333"/>
                </a:solidFill>
                <a:effectLst/>
                <a:latin typeface="Roboto" panose="02000000000000000000" pitchFamily="2" charset="0"/>
              </a:rPr>
              <a:t> OSHA Bloodborne Pathogen Standard</a:t>
            </a:r>
          </a:p>
          <a:p>
            <a:pPr marL="0" lvl="0" indent="0" algn="l" rtl="0">
              <a:spcBef>
                <a:spcPts val="0"/>
              </a:spcBef>
              <a:spcAft>
                <a:spcPts val="0"/>
              </a:spcAft>
              <a:buNone/>
            </a:pPr>
            <a:endParaRPr lang="en-US" sz="1800" b="0" i="0" u="sng" strike="noStrike" dirty="0">
              <a:solidFill>
                <a:srgbClr val="33333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333333"/>
                </a:solidFill>
                <a:effectLst/>
                <a:latin typeface="Roboto" panose="02000000000000000000" pitchFamily="2" charset="0"/>
              </a:rPr>
              <a:t>You can fill that in on your participant guide before we move on. </a:t>
            </a:r>
          </a:p>
          <a:p>
            <a:pPr marL="0" lvl="0" indent="0" algn="l" rtl="0">
              <a:spcBef>
                <a:spcPts val="0"/>
              </a:spcBef>
              <a:spcAft>
                <a:spcPts val="0"/>
              </a:spcAft>
              <a:buNone/>
            </a:pPr>
            <a:endParaRPr lang="en-US" sz="1800" b="0" i="0" u="none" strike="noStrike" dirty="0">
              <a:solidFill>
                <a:srgbClr val="33333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33333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333333"/>
                </a:solidFill>
                <a:effectLst/>
                <a:latin typeface="Roboto" panose="02000000000000000000" pitchFamily="2" charset="0"/>
              </a:rPr>
              <a:t>Give one minute for participants to fill in that section in their guides. </a:t>
            </a:r>
          </a:p>
          <a:p>
            <a:pPr marL="0" lvl="0" indent="0" algn="l" rtl="0">
              <a:spcBef>
                <a:spcPts val="0"/>
              </a:spcBef>
              <a:spcAft>
                <a:spcPts val="0"/>
              </a:spcAft>
              <a:buNone/>
            </a:pPr>
            <a:r>
              <a:rPr lang="en-US" sz="1800" b="0" i="0" u="none" strike="noStrike" dirty="0">
                <a:solidFill>
                  <a:srgbClr val="333333"/>
                </a:solidFill>
                <a:effectLst/>
                <a:latin typeface="Roboto" panose="02000000000000000000" pitchFamily="2" charset="0"/>
              </a:rPr>
              <a:t>Advance to next slide.</a:t>
            </a:r>
          </a:p>
        </p:txBody>
      </p:sp>
      <p:sp>
        <p:nvSpPr>
          <p:cNvPr id="372" name="Google Shape;372;g27a7b214a19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a7b214a19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In your daily work at Hospital X, you may encounter various tasks in which you will need to be aware of the potential exposure to bloodborne pathogens. OSHA has defined some situations in which exposure risk is high. (Click)</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These situations include:</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and read each section through Spattering/spraying bodily fluids)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Another term for this would be aerosols. All three situations puts potentially infected blood or body fluids directly in contact with your blood.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Additionally, cross contamination of body fluids can be sources of exposure to bloodborne pathogens.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Touching your eyes, mouth, nose, genital, or anal areas with contaminated blood or body fluids or (Click) touching them with a part of your body that has been in contact with these fluids is another way that you may be exposed.</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Examples of specific areas of exposure in your work environments might include:</a:t>
            </a:r>
            <a:endParaRPr lang="en-US" sz="3200" b="0" i="0" u="none" strike="noStrike" dirty="0">
              <a:solidFill>
                <a:srgbClr val="000000"/>
              </a:solidFill>
              <a:effectLst/>
              <a:latin typeface="Arial"/>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Blood or other body fluids on surfaces.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Sharp or broken equipment that may have blood or body fluids on it.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Splatter or spray from dental or oral procedures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p:txBody>
      </p:sp>
      <p:sp>
        <p:nvSpPr>
          <p:cNvPr id="382" name="Google Shape;382;g27a7b214a19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7a7b214a19_1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In this section we will discuss the first defense against bloodborne pathogen transmission: Prevention.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Topics in this section include (Click and read each topic through Exposure Control Plan)</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 </a:t>
            </a:r>
            <a:endParaRPr dirty="0"/>
          </a:p>
        </p:txBody>
      </p:sp>
      <p:sp>
        <p:nvSpPr>
          <p:cNvPr id="404" name="Google Shape;404;g27a7b214a19_1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7a7b214a19_1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OSHA has developed what they call the Bloodborne Pathogen Standard. Go ahead and fill that in on your participant guide.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a:t>
            </a:r>
            <a:r>
              <a:rPr lang="en-US" sz="1800" b="0" i="0" u="none" strike="noStrike" dirty="0">
                <a:solidFill>
                  <a:srgbClr val="000000"/>
                </a:solidFill>
                <a:effectLst/>
                <a:latin typeface="Arial" panose="020B0604020202020204" pitchFamily="34" charset="0"/>
              </a:rPr>
              <a:t>is there to (Click) protect workers and prevent exposure through laws and procedures for organizations that employ workers with an occupational risk for bloodborne pathogen exposure.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The standard requires employers to create and maintain an exposure control plan, (Click) as well as identify and ensure the use of preventative measures among employees.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Part of prevention is educating employees and personnel about risks and preventative measures.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Finally, organizations adhering to OSHA’s Bloodborne Pathogen Standard must have procedures in place in the event of an exposure incident.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(Click) All employees have the right to medical evaluation and follow up in the event of exposure.</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Do: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Give participants a moment to fill in the blanks on their participant guide before moving on.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Advance to next slide when ready.</a:t>
            </a:r>
          </a:p>
          <a:p>
            <a:pPr marL="0" lvl="0" indent="0" algn="l" rtl="0">
              <a:spcBef>
                <a:spcPts val="0"/>
              </a:spcBef>
              <a:spcAft>
                <a:spcPts val="0"/>
              </a:spcAft>
              <a:buNone/>
            </a:pPr>
            <a:endParaRPr lang="en-US" dirty="0"/>
          </a:p>
          <a:p>
            <a:pPr marL="0" lvl="0" indent="0" algn="l" rtl="0">
              <a:spcBef>
                <a:spcPts val="0"/>
              </a:spcBef>
              <a:spcAft>
                <a:spcPts val="0"/>
              </a:spcAft>
              <a:buNone/>
            </a:pPr>
            <a:br>
              <a:rPr lang="en-US" dirty="0"/>
            </a:br>
            <a:endParaRPr lang="en-US" dirty="0"/>
          </a:p>
        </p:txBody>
      </p:sp>
      <p:sp>
        <p:nvSpPr>
          <p:cNvPr id="413" name="Google Shape;413;g27a7b214a19_1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7a7b214a19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b="0" dirty="0"/>
              <a:t>(Click) Universal Precaution. What is this? </a:t>
            </a:r>
          </a:p>
          <a:p>
            <a:pPr marL="0" lvl="0" indent="0" algn="l" rtl="0">
              <a:spcBef>
                <a:spcPts val="0"/>
              </a:spcBef>
              <a:spcAft>
                <a:spcPts val="0"/>
              </a:spcAft>
              <a:buNone/>
            </a:pPr>
            <a:endParaRPr lang="en-US" b="0" dirty="0"/>
          </a:p>
          <a:p>
            <a:pPr marL="0" lvl="0" indent="0" algn="l" rtl="0">
              <a:spcBef>
                <a:spcPts val="0"/>
              </a:spcBef>
              <a:spcAft>
                <a:spcPts val="0"/>
              </a:spcAft>
              <a:buNone/>
            </a:pPr>
            <a:r>
              <a:rPr lang="en-US" sz="1100" b="0" i="0" u="none" strike="noStrike" dirty="0">
                <a:solidFill>
                  <a:srgbClr val="000000"/>
                </a:solidFill>
                <a:effectLst/>
                <a:latin typeface="Arial"/>
              </a:rPr>
              <a:t>(Click) </a:t>
            </a:r>
            <a:r>
              <a:rPr lang="en-US" sz="1800" b="0" i="0" u="none" strike="noStrike" dirty="0">
                <a:solidFill>
                  <a:srgbClr val="000000"/>
                </a:solidFill>
                <a:effectLst/>
                <a:latin typeface="Arial" panose="020B0604020202020204" pitchFamily="34" charset="0"/>
              </a:rPr>
              <a:t>It’s an understanding that all blood or OPIM always be treated as infectious regardless of the health status or appearance of the individual. Treating exposures in this way is considered </a:t>
            </a:r>
            <a:r>
              <a:rPr lang="en-US" sz="1800" b="1" i="1" u="none" strike="noStrike" dirty="0">
                <a:solidFill>
                  <a:srgbClr val="000000"/>
                </a:solidFill>
                <a:effectLst/>
                <a:latin typeface="Arial" panose="020B0604020202020204" pitchFamily="34" charset="0"/>
              </a:rPr>
              <a:t>universal precaution</a:t>
            </a:r>
            <a:r>
              <a:rPr lang="en-US" sz="1800" b="0" i="0" u="none" strike="noStrike" dirty="0">
                <a:solidFill>
                  <a:srgbClr val="000000"/>
                </a:solidFill>
                <a:effectLst/>
                <a:latin typeface="Arial" panose="020B0604020202020204" pitchFamily="34" charset="0"/>
              </a:rPr>
              <a:t>, and OSHA’s Bloodborne Pathogen standard requires it. Remember many bloodborne infections show no symptoms early on, so there is no affirmative way to determine the potential for infection based on outward appearance or lack of symptoms. </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Do: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Advance to next slide.</a:t>
            </a:r>
          </a:p>
        </p:txBody>
      </p:sp>
      <p:sp>
        <p:nvSpPr>
          <p:cNvPr id="422" name="Google Shape;422;g27a7b214a19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7a7b214a19_1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In addition to using universal precaution, we will examine the three ways Hospital X seeks to limit your exposure to bloodborne pathogens. The first of which is engineering controls. </a:t>
            </a:r>
          </a:p>
          <a:p>
            <a:pPr marL="0" lvl="0" indent="0" algn="l" rtl="0">
              <a:spcBef>
                <a:spcPts val="0"/>
              </a:spcBef>
              <a:spcAft>
                <a:spcPts val="0"/>
              </a:spcAft>
              <a:buNone/>
            </a:pPr>
            <a:endParaRPr lang="en-US" dirty="0"/>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Engineering controls are the devices that isolate or remove bloodborne pathogen hazards from the workplace.</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One of the most common examples would be as seen here (click). Sharps disposal containers. Needlesticks account for a majority of bloodborne pathogen exposures.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Safer medical devices, such as (Click) needleless systems or needles with sharps injury protection systems, are some examples of engineering control to prevent exposure to bloodborne pathogens. Another example of engineering include blunt-tip surgical suture needles.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Equipment that creates a barrier against spraying or splashing of body fluids such as a splashguard is a common engineering control.</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Simple safeguards like resuscitation masks create a barrier to the exchange of body fluids in the event of Cardiopulmonary Resuscitation (CPR). In cleanup situations, b</a:t>
            </a:r>
            <a:r>
              <a:rPr lang="en-US" sz="1800" b="0" i="0" u="none" strike="noStrike" dirty="0">
                <a:solidFill>
                  <a:srgbClr val="141414"/>
                </a:solidFill>
                <a:effectLst/>
                <a:latin typeface="Roboto" panose="02000000000000000000" pitchFamily="2" charset="0"/>
              </a:rPr>
              <a:t>rooms and dust pans, and grabbers for picking up contaminated items are engineering controls that separate you from potential contamination. Mops used for wet cleanup methods can also be considered engineering controls.</a:t>
            </a:r>
          </a:p>
          <a:p>
            <a:pPr marL="0" lvl="0" indent="0" algn="l" rtl="0">
              <a:spcBef>
                <a:spcPts val="0"/>
              </a:spcBef>
              <a:spcAft>
                <a:spcPts val="0"/>
              </a:spcAft>
              <a:buNone/>
            </a:pPr>
            <a:endParaRPr lang="en-US" sz="1800" b="0" i="0" u="none" strike="noStrike" dirty="0">
              <a:solidFill>
                <a:srgbClr val="141414"/>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The most common and most often used engineering control available at your disposal is (Click) handwashing equipment. Handwashing facilities and devices are present in every healthcare setting and are part of the first line of defense against bloodborne pathogen exposure. Write that down in your participant guide at the bottom.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Provide time for participants to make notes of examples in the corresponding portion of their participant guides, then</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 </a:t>
            </a:r>
          </a:p>
        </p:txBody>
      </p:sp>
      <p:sp>
        <p:nvSpPr>
          <p:cNvPr id="431" name="Google Shape;431;g27a7b214a19_1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7a7b214a19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The next mode of protection from bloodborne pathogens involves the practices you engage in and out of the healthcare environment.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000000"/>
                </a:solidFill>
                <a:effectLst/>
                <a:latin typeface="Roboto" panose="02000000000000000000" pitchFamily="2" charset="0"/>
              </a:rPr>
              <a:t>You should work with your supervisor at Hospital X to obtain a Hepatitis B vaccination if you have not already received one. Remember, this vaccination is the most effective prevention tool against infection if you have been exposed to the Hepatitis B virus.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Once you are on the job, a few common-sense rules apply in environments where exposure to bloodborne pathogens may be possible.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The most important work practice is to wash your hands and exposed skin (Click) after removing gloves or other PPE, (Click) after any contact, or suspected contact with blood or (Click) OPIM.</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Lastly, In environments where bloodborne pathogens may be present, it is essential that you (Click) avoid eating or drinking in an area where these potentially contaminated blood or fluids may be stored or on surfaces.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In addition, avoid applying makeup or  (Click) inserting contact lenses in these environments.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These are all ways cross contamination frequently occurs both inside and outside of your work environment.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Take a moment to ensure you have copied down the items that are missing in your guides. (Give one minute)</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Let’s move on to the third category of prevention.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p>
        </p:txBody>
      </p:sp>
      <p:sp>
        <p:nvSpPr>
          <p:cNvPr id="440" name="Google Shape;440;g27a7b214a19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a7b214a19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Let’s begin with the goals of this course. Essentially, why are you taking this training?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Click to display each section below reading the description with each section as indicated before each verbal cue in parenthesis. (Click)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Say: </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Working in medical environments can be an extremely rewarding career. As an individual working in these environments, the position carries some risks of infection through exposure. The goal of this course is to help you function safely within our healthcare facilities.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The best way to keep our employees safe from exposure is through proper identification and handling procedures if you are exposed to a contamination. As you learn how to apply safe workplace practices in tasks potentially involving bloodborne pathogens and biohazardous materials, you will control your exposure and stay healthy on the job.</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Hospital X has an Exposure Control Plan, which identifies the jobs and tasks where potential exposure can occur. It is essential to know and understand these safety procedures, but it is equally important that you follow the protocols in the Exposure Control Plan to ensure the best possible outcome of a potential exposure.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endParaRPr lang="en-US" dirty="0"/>
          </a:p>
        </p:txBody>
      </p:sp>
      <p:sp>
        <p:nvSpPr>
          <p:cNvPr id="149" name="Google Shape;149;g27a7b214a19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7a7b214a19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Remember, prevention is the best defense for exposure to bloodborne pathogens, and PPE is considered one of the lines of defense in situations where bloodborne pathogens are present.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434343"/>
                </a:solidFill>
                <a:effectLst/>
                <a:latin typeface="Roboto" panose="02000000000000000000" pitchFamily="2" charset="0"/>
              </a:rPr>
              <a:t>PPE includes any protective equipment that is deemed appropriate and necessary to complete your job safely in a healthcare setting. For many healthcare professionals, this includes layers to protect their body, particularly those areas where mucus membranes are present, such as your eyes, nose, and mouth.  For staff at Hospital X, it is important to protect yourself against transmission of pathogens and bacteria.</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Ask your supervisor what types of PPE are required or recommended for your position.</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endParaRPr lang="en-US" b="0" dirty="0">
              <a:effectLst/>
            </a:endParaRPr>
          </a:p>
        </p:txBody>
      </p:sp>
      <p:sp>
        <p:nvSpPr>
          <p:cNvPr id="449" name="Google Shape;449;g27a7b214a19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7a7b214a19_1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Another chance to check your understanding. This one is a true or false question. (Click)</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PPE is considered </a:t>
            </a:r>
            <a:r>
              <a:rPr lang="en-US" sz="1800" b="0" i="0" u="none" strike="noStrike" dirty="0">
                <a:solidFill>
                  <a:srgbClr val="434343"/>
                </a:solidFill>
                <a:effectLst/>
                <a:latin typeface="Roboto" panose="02000000000000000000" pitchFamily="2" charset="0"/>
              </a:rPr>
              <a:t>the first line of protection for workers with occupational exposure risk in healthcare settings.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Go ahead and type your answer in the chat along with any additional reasoning other than because the slide said so! (Give a minute to allow participants to enter their answers before providing feedback.)</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Actually, the engineering controls in place in healthcare environments and the work safety practices that you use while working are considered the first and second lines of defense in the prevention of exposure to bloodborne pathogens. PPE is the </a:t>
            </a:r>
            <a:r>
              <a:rPr lang="en-US" sz="1800" b="1" i="0" u="none" strike="noStrike" dirty="0">
                <a:solidFill>
                  <a:srgbClr val="434343"/>
                </a:solidFill>
                <a:effectLst/>
                <a:latin typeface="Roboto" panose="02000000000000000000" pitchFamily="2" charset="0"/>
              </a:rPr>
              <a:t>final</a:t>
            </a:r>
            <a:r>
              <a:rPr lang="en-US" sz="1800" b="0" i="0" u="none" strike="noStrike" dirty="0">
                <a:solidFill>
                  <a:srgbClr val="434343"/>
                </a:solidFill>
                <a:effectLst/>
                <a:latin typeface="Roboto" panose="02000000000000000000" pitchFamily="2" charset="0"/>
              </a:rPr>
              <a:t> layer between you and exposure.</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a:t>
            </a:r>
            <a:endParaRPr dirty="0"/>
          </a:p>
        </p:txBody>
      </p:sp>
      <p:sp>
        <p:nvSpPr>
          <p:cNvPr id="459" name="Google Shape;459;g27a7b214a19_1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7a7b214a19_1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Hospital X understands that we hold a vital role in protecting our employees.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It is our responsibility at Hospital X to maintain and update an </a:t>
            </a:r>
            <a:r>
              <a:rPr lang="en-US" sz="1800" b="1" i="0" u="none" strike="noStrike" dirty="0">
                <a:solidFill>
                  <a:srgbClr val="434343"/>
                </a:solidFill>
                <a:effectLst/>
                <a:latin typeface="Roboto" panose="02000000000000000000" pitchFamily="2" charset="0"/>
              </a:rPr>
              <a:t>Exposure Control Plan </a:t>
            </a:r>
            <a:r>
              <a:rPr lang="en-US" sz="1800" b="0" i="0" u="none" strike="noStrike" dirty="0">
                <a:solidFill>
                  <a:srgbClr val="434343"/>
                </a:solidFill>
                <a:effectLst/>
                <a:latin typeface="Roboto" panose="02000000000000000000" pitchFamily="2" charset="0"/>
              </a:rPr>
              <a:t>and (Click) share it with our employees. Each year, this plan is reviewed and updated as we perform an assessment of hazards and risks in your work environment, including the evaluation of the types of PPE needed for safety on the job.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Additionally, it is our job to provide you with the appropriate protections for your work environment at no cost to you. This provision includes maintaining any reusable PPE, such as lab coats, by disinfecting, cleaning, or sterilizing them as needed. Ask your supervisor for the locations of required and recommended disposable PPE such as gloves, masks, protective eyewear, and other items.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(Click) If you have not received information about access to a hepatitis B vaccination within 10 days of your offer of employment, contact your supervisor, unless you have already received the vaccine. Remember, this vaccine is your best prevention tool against contracting HBV.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Give me a thumbs up when you have finished filling in the blanks in your participant guide and we will move on. </a:t>
            </a:r>
          </a:p>
          <a:p>
            <a:pPr marL="0" lvl="0" indent="0" algn="l" rtl="0">
              <a:spcBef>
                <a:spcPts val="0"/>
              </a:spcBef>
              <a:spcAft>
                <a:spcPts val="0"/>
              </a:spcAft>
              <a:buNone/>
            </a:pPr>
            <a:endParaRPr lang="en-US" sz="1800" b="0" i="0" u="none" strike="noStrike" dirty="0">
              <a:solidFill>
                <a:srgbClr val="434343"/>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434343"/>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434343"/>
                </a:solidFill>
                <a:effectLst/>
                <a:latin typeface="Roboto" panose="02000000000000000000" pitchFamily="2" charset="0"/>
              </a:rPr>
              <a:t>Advance to next slide when the participants have indicated they are finished. </a:t>
            </a:r>
            <a:endParaRPr lang="en-US" b="0" dirty="0">
              <a:effectLst/>
            </a:endParaRPr>
          </a:p>
        </p:txBody>
      </p:sp>
      <p:sp>
        <p:nvSpPr>
          <p:cNvPr id="472" name="Google Shape;472;g27a7b214a19_1_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7a7b214a19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Unfortunately, due to the nature of the Hospital X workplace, exposures will sometimes occur. It’s important to remember what to do if you are exposed to potentially infected blood. In this section we will cover: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The first steps to take after exposure and (Click) the details of the post exposure medical follow up.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Advance to next slide. </a:t>
            </a:r>
          </a:p>
          <a:p>
            <a:pPr marL="0" lvl="0" indent="0" algn="l" rtl="0">
              <a:spcBef>
                <a:spcPts val="0"/>
              </a:spcBef>
              <a:spcAft>
                <a:spcPts val="0"/>
              </a:spcAft>
              <a:buNone/>
            </a:pPr>
            <a:endParaRPr dirty="0"/>
          </a:p>
        </p:txBody>
      </p:sp>
      <p:sp>
        <p:nvSpPr>
          <p:cNvPr id="480" name="Google Shape;480;g27a7b214a19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7a7b214a19_1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In the event that you have been exposed to blood or other OPIM, it’s essential that you follow the post exposure procedures outlined by Hospital X. These align with the Exposure Control Plan outlined in the last section. </a:t>
            </a:r>
          </a:p>
          <a:p>
            <a:pPr marL="0" lvl="0" indent="0" algn="l" rtl="0">
              <a:spcBef>
                <a:spcPts val="0"/>
              </a:spcBef>
              <a:spcAft>
                <a:spcPts val="0"/>
              </a:spcAft>
              <a:buNone/>
            </a:pPr>
            <a:r>
              <a:rPr lang="en-US" dirty="0"/>
              <a:t>Take a look at these 5 images. (Click to reveal the 5 images with a few seconds between each click to allow participants to process what they are seeing.)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This first step is to wash all exposed areas fully with soap and water. Remember that aerosols or splatters can travel a bit, and so ensuring you are washing all exposed areas is crucial to preventing cross contamination later.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Step two is to flush splashes to your nose, mouth, and surrounding skin areas with water.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Exposure to the eyes does occur, and using an eye station or sterile saline solution to wash the potential fluids from the eyes is the third step. If you are unsure that the exposure extended to the eyes, it’s better to be safe and irrigate than to assume otherwise.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Report the incident immediately to your employer. You will have to fill out an incident report and will be given a copy for your files. Any necessary testing and medical care will then be assigned.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Last, but not least, follow up using the directions from your employer. Even if you feel fine, and feel the risk of future effects is low, it is important to follow all post exposure treatment plans to ensure the best outcome for your health.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steps are vital components of the Exposure Control Plan, so I will give you a minute or so to add these notes to your participant guide.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Advance to next slide when all participants are ready. </a:t>
            </a:r>
            <a:endParaRPr dirty="0"/>
          </a:p>
        </p:txBody>
      </p:sp>
      <p:sp>
        <p:nvSpPr>
          <p:cNvPr id="489" name="Google Shape;489;g27a7b214a19_1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7a7b214a19_1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Remember, Hospital X wants you to know you have access to free, confidential medical care in the event of an exposure. (Click)</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There are three aspects to expect for the medical follow up:</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Documentation of the injury and incident.</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Testing</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and Support.</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p>
        </p:txBody>
      </p:sp>
      <p:sp>
        <p:nvSpPr>
          <p:cNvPr id="512" name="Google Shape;512;g27a7b214a19_1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a7b214a19_1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When recording the injury and information about the incident, your employer should document (Click) (Click) the routes of exposure and (Click) how the incident occurred. Record any sharps injuries in the sharps injury log.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a:t>
            </a:r>
            <a:endParaRPr dirty="0"/>
          </a:p>
        </p:txBody>
      </p:sp>
      <p:sp>
        <p:nvSpPr>
          <p:cNvPr id="521" name="Google Shape;521;g27a7b214a19_1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7a7b214a19_1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Get testing. Free testing will be provided to you if needed.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If the blood or </a:t>
            </a:r>
            <a:r>
              <a:rPr lang="en-US" sz="1800" b="0" i="0" u="none" strike="noStrike" dirty="0">
                <a:solidFill>
                  <a:srgbClr val="000000"/>
                </a:solidFill>
                <a:effectLst/>
                <a:latin typeface="Roboto" panose="02000000000000000000" pitchFamily="2" charset="0"/>
              </a:rPr>
              <a:t>OPIM came from a known source, (Click) your employer through a medical professional should get consent from source individual for testing of source individual’s blood (Click) and document test results.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000000"/>
                </a:solidFill>
                <a:effectLst/>
                <a:latin typeface="Roboto" panose="02000000000000000000" pitchFamily="2" charset="0"/>
              </a:rPr>
              <a:t>No testing is needed if there is a known infection.</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If the source of the infection is unknown, you should have access to testing. (Click) Your blood should be collected as soon as possible after the exposure incident.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You should be provided with the confidential test results of the infected individual.</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Ask: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Are there any questions about this step? (follow up answers as needed based on protocol)</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 </a:t>
            </a:r>
          </a:p>
        </p:txBody>
      </p:sp>
      <p:sp>
        <p:nvSpPr>
          <p:cNvPr id="530" name="Google Shape;530;g27a7b214a19_1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7a7b214a19_1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(Click) Get support.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a:t>
            </a:r>
          </a:p>
          <a:p>
            <a:pPr marL="0" lvl="0" indent="0" algn="l" rtl="0">
              <a:spcBef>
                <a:spcPts val="0"/>
              </a:spcBef>
              <a:spcAft>
                <a:spcPts val="0"/>
              </a:spcAft>
              <a:buNone/>
            </a:pPr>
            <a:r>
              <a:rPr lang="en-US" dirty="0"/>
              <a:t>It is the responsibility of Hospital X to provide you with (Click) Post exposure testing, (Click) post exposure counseling, (Click) and protective treatment against disease if possible.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a:t>
            </a:r>
            <a:r>
              <a:rPr lang="en-US" sz="1800" b="0" i="0" u="none" strike="noStrike" dirty="0">
                <a:solidFill>
                  <a:srgbClr val="000000"/>
                </a:solidFill>
                <a:effectLst/>
                <a:latin typeface="Roboto" panose="02000000000000000000" pitchFamily="2" charset="0"/>
              </a:rPr>
              <a:t>A medical professional follow up after exposure will be made available to you at no cost. (click)</a:t>
            </a:r>
            <a:endParaRPr lang="en-US" sz="1800" b="1"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Ask:</a:t>
            </a:r>
          </a:p>
          <a:p>
            <a:pPr marL="0" lvl="0" indent="0" algn="l" rtl="0">
              <a:spcBef>
                <a:spcPts val="0"/>
              </a:spcBef>
              <a:spcAft>
                <a:spcPts val="0"/>
              </a:spcAft>
              <a:buNone/>
            </a:pPr>
            <a:r>
              <a:rPr lang="en-US" dirty="0"/>
              <a:t>Do we have any questions regarding this slide? (answer questions as needed using protocol)</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a:t>
            </a:r>
            <a:endParaRPr dirty="0"/>
          </a:p>
        </p:txBody>
      </p:sp>
      <p:sp>
        <p:nvSpPr>
          <p:cNvPr id="539" name="Google Shape;539;g27a7b214a19_1_4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7a7b214a19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Let’s do a quick knowledge check on this section.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True or false?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000000"/>
                </a:solidFill>
                <a:effectLst/>
                <a:latin typeface="Roboto" panose="02000000000000000000" pitchFamily="2" charset="0"/>
              </a:rPr>
              <a:t>You need to follow up with medical care if you have been exposed to potentially infectious blood on the job.</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Give a thumbs up if you feel that you do need to follow up with medical care if you have been exposed to potentially infectious blood on the job, or a thumbs down if you feel it is not necessary.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(After the majority of the participants have responded) This is true. It is better for your health and safety, as well as the health and safety of those around you to be tested. This is an expectation of Hospital X’s post exposure plan.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endParaRPr dirty="0"/>
          </a:p>
        </p:txBody>
      </p:sp>
      <p:sp>
        <p:nvSpPr>
          <p:cNvPr id="548" name="Google Shape;548;g27a7b214a19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7a7b214a19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 </a:t>
            </a:r>
          </a:p>
          <a:p>
            <a:pPr marL="0" lvl="0" indent="0" algn="l" rtl="0">
              <a:spcBef>
                <a:spcPts val="0"/>
              </a:spcBef>
              <a:spcAft>
                <a:spcPts val="0"/>
              </a:spcAft>
              <a:buNone/>
            </a:pPr>
            <a:r>
              <a:rPr lang="en-US" dirty="0"/>
              <a:t>By the end of this course, you will be able to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000000"/>
                </a:solidFill>
                <a:effectLst/>
                <a:latin typeface="Roboto" panose="02000000000000000000" pitchFamily="2" charset="0"/>
              </a:rPr>
              <a:t>Recognize hazardous contaminated items in the workplace.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Identify methods of exposure to avoid contamination.</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Demonstrate how to control exposure to hazardous contaminated items.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Conduct post exposure procedures in the event of an exposure incident.</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br>
              <a:rPr lang="en-US" dirty="0"/>
            </a:br>
            <a:endParaRPr lang="en-US" dirty="0"/>
          </a:p>
        </p:txBody>
      </p:sp>
      <p:sp>
        <p:nvSpPr>
          <p:cNvPr id="164" name="Google Shape;164;g27a7b214a19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7a7b214a19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In summary, today we have discussed (Click) what bloodborne diseases are and the risks of the three pathogens of concern in the Hospital X workplace: Hepatitis B and C as well as HIV/AIDS.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We covered the sources of bloodborne pathogens as well as levels of contamination along with the surfaces, materials and environments that may be contaminated in the healthcare setting.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You learned the OSHA Bloodborne Pathogen Standard and tasks that are considered high risk for exposure and transmission.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You are aware of the ways to prevent exposure through Universal Precautions, engineering controls and PPE as well as the Hepatitis B vaccine.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Finally, we covered post exposure procedures that are part of the Hospital X Exposure Control Plan which is updated annually.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a:t>
            </a:r>
          </a:p>
          <a:p>
            <a:pPr marL="0" lvl="0" indent="0" algn="l" rtl="0">
              <a:spcBef>
                <a:spcPts val="0"/>
              </a:spcBef>
              <a:spcAft>
                <a:spcPts val="0"/>
              </a:spcAft>
              <a:buNone/>
            </a:pPr>
            <a:r>
              <a:rPr lang="en-US" dirty="0"/>
              <a:t>Advance slide when summary is complete. </a:t>
            </a:r>
            <a:endParaRPr dirty="0"/>
          </a:p>
        </p:txBody>
      </p:sp>
      <p:sp>
        <p:nvSpPr>
          <p:cNvPr id="136" name="Google Shape;136;g27a7b214a19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1597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7a7b214a19_1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Before we head into the final quiz, are there any lingering questions that need clarification? (follow up as needed referring back to previous slides as necessary)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 link to the final quiz will be posted in the chat. Use that link to complete your final assessment. You may use your participant guide as needed. This emulates the workplace as there are visual procedure aids posted in the staff quarters at your worksite. The post exposure procedures are also available from HR at any time you need them. Please keep your participant guide after this course in the event that you need to refer back to the material while employed with Hospital X.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If you have any questions during the quiz, please send a private message to me through the chat. While I cannot help with the answers, I may be able to provide clarification on questions or tech support as needed.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Once complete, please return to the Zoom session tab and notify me through the private chat. I will check for completion on my end and once verified, you will be given permission to leave the training.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Good luck!</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(Producer will add link to the chat).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Keep this slide up while monitoring the chat for questions and assertations of completion. </a:t>
            </a:r>
          </a:p>
          <a:p>
            <a:pPr marL="0" lvl="0" indent="0" algn="l" rtl="0">
              <a:spcBef>
                <a:spcPts val="0"/>
              </a:spcBef>
              <a:spcAft>
                <a:spcPts val="0"/>
              </a:spcAft>
              <a:buNone/>
            </a:pPr>
            <a:r>
              <a:rPr lang="en-US" dirty="0"/>
              <a:t>When a participant notifies you of completion, notify the producer who will check the LMS for completion. If completion is noted, the producer will notify the participant of their ability to leave the training session by leaving the Zoom meeting. </a:t>
            </a:r>
          </a:p>
          <a:p>
            <a:pPr marL="0" lvl="0" indent="0" algn="l" rtl="0">
              <a:spcBef>
                <a:spcPts val="0"/>
              </a:spcBef>
              <a:spcAft>
                <a:spcPts val="0"/>
              </a:spcAft>
              <a:buNone/>
            </a:pPr>
            <a:r>
              <a:rPr lang="en-US" dirty="0"/>
              <a:t>Once all participants have exited, you may close out the Zoom training session. </a:t>
            </a:r>
          </a:p>
          <a:p>
            <a:pPr marL="0" lvl="0" indent="0" algn="l" rtl="0">
              <a:spcBef>
                <a:spcPts val="0"/>
              </a:spcBef>
              <a:spcAft>
                <a:spcPts val="0"/>
              </a:spcAft>
              <a:buNone/>
            </a:pPr>
            <a:r>
              <a:rPr lang="en-US" b="1" dirty="0"/>
              <a:t>Notify HR of the completion of the training along with which participants have taken today’s training. </a:t>
            </a:r>
          </a:p>
          <a:p>
            <a:pPr marL="0" lvl="0" indent="0" algn="l" rtl="0">
              <a:spcBef>
                <a:spcPts val="0"/>
              </a:spcBef>
              <a:spcAft>
                <a:spcPts val="0"/>
              </a:spcAft>
              <a:buNone/>
            </a:pPr>
            <a:endParaRPr dirty="0"/>
          </a:p>
        </p:txBody>
      </p:sp>
      <p:sp>
        <p:nvSpPr>
          <p:cNvPr id="561" name="Google Shape;561;g27a7b214a19_1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a7b214a19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dirty="0"/>
              <a:t>The first section we will dive into is Bloodborne Diseases. </a:t>
            </a:r>
            <a:r>
              <a:rPr lang="en-US" sz="1800" b="0" i="0" u="none" strike="noStrike" dirty="0">
                <a:solidFill>
                  <a:srgbClr val="000000"/>
                </a:solidFill>
                <a:effectLst/>
                <a:latin typeface="Roboto" panose="02000000000000000000" pitchFamily="2" charset="0"/>
              </a:rPr>
              <a:t>Many bloodborne diseases still exist today, despite the prevalence of vaccinations against viruses and improved access to medical care and treatment for bacterial infections. </a:t>
            </a:r>
            <a:r>
              <a:rPr lang="en-US" dirty="0"/>
              <a:t>In this section we will cover two concepts: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Pathogens of concern. Though there are many more pathogens that healthcare workers and hospital staff could potentially be exposed to, we will cover a select few that data indicates are of highest concern.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Risks of Pathogen Exposure.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Do: </a:t>
            </a:r>
          </a:p>
          <a:p>
            <a:pPr marL="0" lvl="0" indent="0" algn="l" rtl="0">
              <a:spcBef>
                <a:spcPts val="0"/>
              </a:spcBef>
              <a:spcAft>
                <a:spcPts val="0"/>
              </a:spcAft>
              <a:buNone/>
            </a:pPr>
            <a:r>
              <a:rPr lang="en-US" dirty="0"/>
              <a:t>Advance to next slide</a:t>
            </a:r>
          </a:p>
        </p:txBody>
      </p:sp>
      <p:sp>
        <p:nvSpPr>
          <p:cNvPr id="177" name="Google Shape;177;g27a7b214a19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7a7b214a19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dirty="0"/>
              <a:t>(Click) </a:t>
            </a:r>
            <a:r>
              <a:rPr lang="en-US" sz="1800" b="0" i="0" u="none" strike="noStrike" dirty="0">
                <a:solidFill>
                  <a:srgbClr val="000000"/>
                </a:solidFill>
                <a:effectLst/>
                <a:latin typeface="Roboto" panose="02000000000000000000" pitchFamily="2" charset="0"/>
              </a:rPr>
              <a:t>Bloodborne diseases can present a serious risk to infected individuals, (Click) yet they can be prevented with proper precautions.</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You might have seen some of these bloodborne diseases in the news in recent decades, such as  (Click) Zika or (Click) Ebola viruses. </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Other bloodborne diseases you may have heard of are (Click) malaria and (Click) syphilis.</a:t>
            </a:r>
          </a:p>
          <a:p>
            <a:pPr marL="0" lvl="0" indent="0" algn="l" rtl="0">
              <a:spcBef>
                <a:spcPts val="0"/>
              </a:spcBef>
              <a:spcAft>
                <a:spcPts val="0"/>
              </a:spcAft>
              <a:buNone/>
            </a:pPr>
            <a:endParaRPr lang="en-US" sz="1800" b="1"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000000"/>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Advance to next slide</a:t>
            </a:r>
            <a:endParaRPr dirty="0"/>
          </a:p>
        </p:txBody>
      </p:sp>
      <p:sp>
        <p:nvSpPr>
          <p:cNvPr id="186" name="Google Shape;186;g27a7b214a19_1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7a7b214a1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Say:</a:t>
            </a: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Bloodborne diseases often have specific routes of infection. </a:t>
            </a: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(Click) Infection with bloodborne pathogens occurs through direct contact with contaminated blood or blood products. </a:t>
            </a:r>
          </a:p>
          <a:p>
            <a:pPr marL="0" lvl="0" indent="0" algn="l" rtl="0">
              <a:spcBef>
                <a:spcPts val="0"/>
              </a:spcBef>
              <a:spcAft>
                <a:spcPts val="0"/>
              </a:spcAft>
              <a:buNone/>
            </a:pPr>
            <a:endParaRPr lang="en-US" sz="1800" b="0" i="0" u="none" strike="noStrike" dirty="0">
              <a:solidFill>
                <a:srgbClr val="1A1A1A"/>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(Click)These include contact with blood through needles or other sharp objects,  (Click) sexually transmitted infections, or STI’s (Click)  and transmission from mother to child during pregnancy or at birth. </a:t>
            </a:r>
          </a:p>
          <a:p>
            <a:pPr marL="0" lvl="0" indent="0" algn="l" rtl="0">
              <a:spcBef>
                <a:spcPts val="0"/>
              </a:spcBef>
              <a:spcAft>
                <a:spcPts val="0"/>
              </a:spcAft>
              <a:buNone/>
            </a:pPr>
            <a:endParaRPr lang="en-US" sz="1800" b="0" i="0" u="none" strike="noStrike" dirty="0">
              <a:solidFill>
                <a:srgbClr val="1A1A1A"/>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(Click) Bloodborne pathogens can also be transmitted through contact with other bodily fluids.</a:t>
            </a:r>
          </a:p>
          <a:p>
            <a:pPr marL="0" lvl="0" indent="0" algn="l" rtl="0">
              <a:spcBef>
                <a:spcPts val="0"/>
              </a:spcBef>
              <a:spcAft>
                <a:spcPts val="0"/>
              </a:spcAft>
              <a:buNone/>
            </a:pPr>
            <a:endParaRPr lang="en-US" sz="1800" b="0" i="0" u="none" strike="noStrike" dirty="0">
              <a:solidFill>
                <a:srgbClr val="1A1A1A"/>
              </a:solidFill>
              <a:effectLst/>
              <a:latin typeface="Roboto" panose="02000000000000000000" pitchFamily="2" charset="0"/>
            </a:endParaRPr>
          </a:p>
          <a:p>
            <a:pPr marL="0" lvl="0" indent="0" algn="l" rtl="0">
              <a:spcBef>
                <a:spcPts val="0"/>
              </a:spcBef>
              <a:spcAft>
                <a:spcPts val="0"/>
              </a:spcAft>
              <a:buNone/>
            </a:pPr>
            <a:r>
              <a:rPr lang="en-US" sz="1800" b="1" dirty="0"/>
              <a:t>Ask:</a:t>
            </a:r>
          </a:p>
          <a:p>
            <a:pPr marL="0" lvl="0" indent="0" algn="l" rtl="0">
              <a:spcBef>
                <a:spcPts val="0"/>
              </a:spcBef>
              <a:spcAft>
                <a:spcPts val="0"/>
              </a:spcAft>
              <a:buNone/>
            </a:pPr>
            <a:r>
              <a:rPr lang="en-US" sz="1800" dirty="0"/>
              <a:t>What do you think are the most common bloodborne pathogens you might be exposed to in a workplace or everyday situation? Take a minute to think about this. Feel free to answer with your guesses in the chat, but hold off on hitting enter until I call time. I will give you two minutes. (give two minutes for participants to complete this task)</a:t>
            </a:r>
          </a:p>
          <a:p>
            <a:pPr marL="0" lvl="0" indent="0" algn="l" rtl="0">
              <a:spcBef>
                <a:spcPts val="0"/>
              </a:spcBef>
              <a:spcAft>
                <a:spcPts val="0"/>
              </a:spcAft>
              <a:buNone/>
            </a:pPr>
            <a:endParaRPr lang="en-US" sz="1800" dirty="0"/>
          </a:p>
          <a:p>
            <a:pPr marL="0" lvl="0" indent="0" algn="l" rtl="0">
              <a:spcBef>
                <a:spcPts val="0"/>
              </a:spcBef>
              <a:spcAft>
                <a:spcPts val="0"/>
              </a:spcAft>
              <a:buNone/>
            </a:pPr>
            <a:r>
              <a:rPr lang="en-US" sz="1800" b="1" dirty="0"/>
              <a:t>Do:</a:t>
            </a:r>
          </a:p>
          <a:p>
            <a:pPr marL="0" lvl="0" indent="0" algn="l" rtl="0">
              <a:spcBef>
                <a:spcPts val="0"/>
              </a:spcBef>
              <a:spcAft>
                <a:spcPts val="0"/>
              </a:spcAft>
              <a:buNone/>
            </a:pPr>
            <a:r>
              <a:rPr lang="en-US" sz="1800" dirty="0"/>
              <a:t>Start a 2 minute timer. When time is up, ask participants to hit enter. </a:t>
            </a:r>
            <a:r>
              <a:rPr lang="en-US" sz="1800" b="0" i="0" u="none" strike="noStrike" dirty="0">
                <a:solidFill>
                  <a:srgbClr val="1A1A1A"/>
                </a:solidFill>
                <a:effectLst/>
                <a:latin typeface="Roboto" panose="02000000000000000000" pitchFamily="2" charset="0"/>
              </a:rPr>
              <a:t>Review the chat and point out the answers that are most common in the chat. </a:t>
            </a:r>
            <a:endParaRPr lang="en-US" sz="1800" dirty="0"/>
          </a:p>
          <a:p>
            <a:pPr marL="0" lvl="0" indent="0" algn="l" rtl="0">
              <a:spcBef>
                <a:spcPts val="0"/>
              </a:spcBef>
              <a:spcAft>
                <a:spcPts val="0"/>
              </a:spcAft>
              <a:buNone/>
            </a:pPr>
            <a:endParaRPr lang="en-US" sz="1800" b="0" i="0" u="none" strike="noStrike" dirty="0">
              <a:solidFill>
                <a:srgbClr val="1A1A1A"/>
              </a:solidFill>
              <a:effectLst/>
              <a:latin typeface="Roboto" panose="02000000000000000000" pitchFamily="2" charset="0"/>
            </a:endParaRPr>
          </a:p>
          <a:p>
            <a:pPr marL="0" lvl="0" indent="0" algn="l" rtl="0">
              <a:spcBef>
                <a:spcPts val="0"/>
              </a:spcBef>
              <a:spcAft>
                <a:spcPts val="0"/>
              </a:spcAft>
              <a:buNone/>
            </a:pPr>
            <a:r>
              <a:rPr lang="en-US" sz="1800" b="1" i="0" u="none" strike="noStrike" dirty="0">
                <a:solidFill>
                  <a:srgbClr val="1A1A1A"/>
                </a:solidFill>
                <a:effectLst/>
                <a:latin typeface="Roboto" panose="02000000000000000000" pitchFamily="2" charset="0"/>
              </a:rPr>
              <a:t>Do:</a:t>
            </a: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Advance to next slide. </a:t>
            </a:r>
            <a:endParaRPr dirty="0"/>
          </a:p>
        </p:txBody>
      </p:sp>
      <p:sp>
        <p:nvSpPr>
          <p:cNvPr id="197" name="Google Shape;197;g27a7b214a19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7a7b214a19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Say: </a:t>
            </a:r>
          </a:p>
          <a:p>
            <a:pPr marL="0" lvl="0" indent="0" algn="l" rtl="0">
              <a:spcBef>
                <a:spcPts val="0"/>
              </a:spcBef>
              <a:spcAft>
                <a:spcPts val="0"/>
              </a:spcAft>
              <a:buNone/>
            </a:pPr>
            <a:r>
              <a:rPr lang="en-US" sz="1800" b="0" i="0" u="none" strike="noStrike" dirty="0">
                <a:solidFill>
                  <a:srgbClr val="1A1A1A"/>
                </a:solidFill>
                <a:effectLst/>
                <a:latin typeface="Roboto" panose="02000000000000000000" pitchFamily="2" charset="0"/>
              </a:rPr>
              <a:t>Th</a:t>
            </a:r>
            <a:r>
              <a:rPr lang="en-US" sz="1800" b="0" i="0" u="none" strike="noStrike" dirty="0">
                <a:solidFill>
                  <a:srgbClr val="000000"/>
                </a:solidFill>
                <a:effectLst/>
                <a:latin typeface="Roboto" panose="02000000000000000000" pitchFamily="2" charset="0"/>
              </a:rPr>
              <a:t>e most common bloodborne pathogens you may be exposed to in a workplace or everyday situation are </a:t>
            </a:r>
            <a:r>
              <a:rPr lang="en-US" sz="1800" b="1" i="0" u="none" strike="noStrike" dirty="0">
                <a:solidFill>
                  <a:srgbClr val="000000"/>
                </a:solidFill>
                <a:effectLst/>
                <a:latin typeface="Roboto" panose="02000000000000000000" pitchFamily="2" charset="0"/>
              </a:rPr>
              <a:t>Hepatitis B, Hepatitis C, and HIV</a:t>
            </a:r>
            <a:r>
              <a:rPr lang="en-US" sz="1800" b="0" i="0" u="none" strike="noStrike" dirty="0">
                <a:solidFill>
                  <a:srgbClr val="000000"/>
                </a:solidFill>
                <a:effectLst/>
                <a:latin typeface="Roboto" panose="02000000000000000000" pitchFamily="2" charset="0"/>
              </a:rPr>
              <a:t>. The Occupational Health and Safety Administration, or </a:t>
            </a:r>
            <a:r>
              <a:rPr lang="en-US" sz="1800" b="1" i="0" u="none" strike="noStrike" dirty="0">
                <a:solidFill>
                  <a:srgbClr val="000000"/>
                </a:solidFill>
                <a:effectLst/>
                <a:latin typeface="Roboto" panose="02000000000000000000" pitchFamily="2" charset="0"/>
              </a:rPr>
              <a:t>OSHA</a:t>
            </a:r>
            <a:r>
              <a:rPr lang="en-US" sz="1800" b="0" i="0" u="none" strike="noStrike" dirty="0">
                <a:solidFill>
                  <a:srgbClr val="000000"/>
                </a:solidFill>
                <a:effectLst/>
                <a:latin typeface="Roboto" panose="02000000000000000000" pitchFamily="2" charset="0"/>
              </a:rPr>
              <a:t>, considers these pathogens to be the most common </a:t>
            </a:r>
            <a:r>
              <a:rPr lang="en-US" sz="1800" b="1" i="0" u="none" strike="noStrike" dirty="0">
                <a:solidFill>
                  <a:srgbClr val="000000"/>
                </a:solidFill>
                <a:effectLst/>
                <a:latin typeface="Roboto" panose="02000000000000000000" pitchFamily="2" charset="0"/>
              </a:rPr>
              <a:t>pathogens of concern</a:t>
            </a:r>
            <a:r>
              <a:rPr lang="en-US" sz="1800" b="0" i="0" u="none" strike="noStrike" dirty="0">
                <a:solidFill>
                  <a:srgbClr val="000000"/>
                </a:solidFill>
                <a:effectLst/>
                <a:latin typeface="Roboto" panose="02000000000000000000" pitchFamily="2" charset="0"/>
              </a:rPr>
              <a:t>, and are the primary focus of this course. All three of these viruses can infect people through various methods and can cause serious illness.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Let’s start with Hepatitis B. Hepatitis B is a (Click) liver infection caused by the Hepatitis B virus, or HBV as indicated in parenthesis above.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Symptoms can include fatigue, poor appetite, nausea, and stomach pain.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Jaundice is another common symptom of Hepatitis as the liver function is compromised. </a:t>
            </a: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What are the risks of Hepatitis B? For most people it is </a:t>
            </a:r>
            <a:r>
              <a:rPr lang="en-US" sz="1800" b="0" i="0" u="none" strike="noStrike" dirty="0">
                <a:solidFill>
                  <a:srgbClr val="434343"/>
                </a:solidFill>
                <a:effectLst/>
                <a:latin typeface="Roboto" panose="02000000000000000000" pitchFamily="2" charset="0"/>
              </a:rPr>
              <a:t>a short-term illness. However, (Click) it can turn into a long-term, chronic infection with life-threatening issues (Click) like cancer or (Click) cirrhosis of the liver.</a:t>
            </a: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r>
              <a:rPr lang="en-US" sz="1800" b="0" i="0" u="none" strike="noStrike" dirty="0">
                <a:solidFill>
                  <a:srgbClr val="000000"/>
                </a:solidFill>
                <a:effectLst/>
                <a:latin typeface="Roboto" panose="02000000000000000000" pitchFamily="2" charset="0"/>
              </a:rPr>
              <a:t>(Click) Fortunately, </a:t>
            </a:r>
            <a:r>
              <a:rPr lang="en-US" sz="1800" b="0" i="0" u="none" strike="noStrike" dirty="0">
                <a:solidFill>
                  <a:srgbClr val="000000"/>
                </a:solidFill>
                <a:effectLst/>
                <a:latin typeface="Arial" panose="020B0604020202020204" pitchFamily="34" charset="0"/>
              </a:rPr>
              <a:t>HBV is preventable with a vaccine, which is the essential prevention measure against this disease.</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800" b="1" i="0" u="none" strike="noStrike" dirty="0">
                <a:solidFill>
                  <a:srgbClr val="000000"/>
                </a:solidFill>
                <a:effectLst/>
                <a:latin typeface="Arial" panose="020B0604020202020204" pitchFamily="34" charset="0"/>
              </a:rPr>
              <a:t>Do: </a:t>
            </a:r>
          </a:p>
          <a:p>
            <a:pPr marL="0" lvl="0" indent="0" algn="l" rtl="0">
              <a:spcBef>
                <a:spcPts val="0"/>
              </a:spcBef>
              <a:spcAft>
                <a:spcPts val="0"/>
              </a:spcAft>
              <a:buNone/>
            </a:pPr>
            <a:r>
              <a:rPr lang="en-US" sz="1800" b="0" i="0" u="none" strike="noStrike" dirty="0">
                <a:solidFill>
                  <a:srgbClr val="000000"/>
                </a:solidFill>
                <a:effectLst/>
                <a:latin typeface="Arial" panose="020B0604020202020204" pitchFamily="34" charset="0"/>
              </a:rPr>
              <a:t>Advance to next slide</a:t>
            </a:r>
            <a:endParaRPr lang="en-US" sz="18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endParaRPr dirty="0"/>
          </a:p>
        </p:txBody>
      </p:sp>
      <p:sp>
        <p:nvSpPr>
          <p:cNvPr id="205" name="Google Shape;205;g27a7b214a19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a7b214a19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Say: </a:t>
            </a:r>
          </a:p>
          <a:p>
            <a:pPr marL="0" lvl="0" indent="0" algn="l" rtl="0">
              <a:spcBef>
                <a:spcPts val="0"/>
              </a:spcBef>
              <a:spcAft>
                <a:spcPts val="0"/>
              </a:spcAft>
              <a:buNone/>
            </a:pPr>
            <a:r>
              <a:rPr lang="en-US" dirty="0"/>
              <a:t>(Click) Similarly, Hepatitis C is another type of (Click) liver infection, but this one by the Hepatitis C virus, or HBC.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t>
            </a:r>
            <a:r>
              <a:rPr lang="en-US" sz="1800" b="0" i="0" u="none" strike="noStrike" dirty="0">
                <a:solidFill>
                  <a:srgbClr val="000000"/>
                </a:solidFill>
                <a:effectLst/>
                <a:latin typeface="Arial" panose="020B0604020202020204" pitchFamily="34" charset="0"/>
              </a:rPr>
              <a:t>However, people infected with HCV often have no symptoms and do not feel sick. Symptoms that do appear are often the result of advanced liver disease.</a:t>
            </a:r>
          </a:p>
          <a:p>
            <a:pPr marL="0" lvl="0" indent="0" algn="l" rtl="0">
              <a:spcBef>
                <a:spcPts val="0"/>
              </a:spcBef>
              <a:spcAft>
                <a:spcPts val="0"/>
              </a:spcAft>
              <a:buNone/>
            </a:pPr>
            <a:endParaRPr lang="en-US"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dirty="0"/>
              <a:t>(Click) And one of the risks of Hepatitis C is (Click) advanced liver disease.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As the liver malfunctions this could lead to other life threatening health problems.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(Click) Unfortunately, there is currently NO vaccine available to prevent the virus from infecting you. The best prevention is to avoid risky behavior like injecting drugs.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sz="11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US" sz="1100" b="1" i="0" u="none" strike="noStrike" dirty="0">
                <a:solidFill>
                  <a:srgbClr val="000000"/>
                </a:solidFill>
                <a:effectLst/>
                <a:latin typeface="Arial" panose="020B0604020202020204" pitchFamily="34" charset="0"/>
              </a:rPr>
              <a:t>Do: </a:t>
            </a:r>
          </a:p>
          <a:p>
            <a:pPr marL="0" lvl="0" indent="0" algn="l" rtl="0">
              <a:spcBef>
                <a:spcPts val="0"/>
              </a:spcBef>
              <a:spcAft>
                <a:spcPts val="0"/>
              </a:spcAft>
              <a:buNone/>
            </a:pPr>
            <a:r>
              <a:rPr lang="en-US" sz="1100" b="0" i="0" u="none" strike="noStrike" dirty="0">
                <a:solidFill>
                  <a:srgbClr val="000000"/>
                </a:solidFill>
                <a:effectLst/>
                <a:latin typeface="Arial" panose="020B0604020202020204" pitchFamily="34" charset="0"/>
              </a:rPr>
              <a:t>Advance to next slide</a:t>
            </a:r>
            <a:endParaRPr lang="en-US" sz="1100" b="0" i="0" u="none" strike="noStrike" dirty="0">
              <a:solidFill>
                <a:srgbClr val="000000"/>
              </a:solidFill>
              <a:effectLst/>
              <a:latin typeface="Roboto" panose="02000000000000000000" pitchFamily="2" charset="0"/>
            </a:endParaRPr>
          </a:p>
          <a:p>
            <a:pPr marL="0" lvl="0" indent="0" algn="l" rtl="0">
              <a:spcBef>
                <a:spcPts val="0"/>
              </a:spcBef>
              <a:spcAft>
                <a:spcPts val="0"/>
              </a:spcAft>
              <a:buNone/>
            </a:pPr>
            <a:endParaRPr lang="en-US" dirty="0"/>
          </a:p>
        </p:txBody>
      </p:sp>
      <p:sp>
        <p:nvSpPr>
          <p:cNvPr id="215" name="Google Shape;215;g27a7b214a19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128"/>
        <p:cNvGrpSpPr/>
        <p:nvPr/>
      </p:nvGrpSpPr>
      <p:grpSpPr>
        <a:xfrm>
          <a:off x="0" y="0"/>
          <a:ext cx="0" cy="0"/>
          <a:chOff x="0" y="0"/>
          <a:chExt cx="0" cy="0"/>
        </a:xfrm>
      </p:grpSpPr>
      <p:sp>
        <p:nvSpPr>
          <p:cNvPr id="129" name="Google Shape;129;p25"/>
          <p:cNvSpPr/>
          <p:nvPr/>
        </p:nvSpPr>
        <p:spPr>
          <a:xfrm rot="-3910131">
            <a:off x="2953147" y="1268174"/>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FFFFFF"/>
          </a:solidFill>
          <a:ln>
            <a:noFill/>
          </a:ln>
        </p:spPr>
      </p:sp>
      <p:sp>
        <p:nvSpPr>
          <p:cNvPr id="130" name="Google Shape;130;p25"/>
          <p:cNvSpPr/>
          <p:nvPr/>
        </p:nvSpPr>
        <p:spPr>
          <a:xfrm rot="-3910131">
            <a:off x="31926" y="1881315"/>
            <a:ext cx="11650010" cy="1979135"/>
          </a:xfrm>
          <a:custGeom>
            <a:avLst/>
            <a:gdLst/>
            <a:ahLst/>
            <a:cxnLst/>
            <a:rect l="l" t="t" r="r" b="b"/>
            <a:pathLst>
              <a:path w="7881735" h="1338970" extrusionOk="0">
                <a:moveTo>
                  <a:pt x="0" y="0"/>
                </a:moveTo>
                <a:lnTo>
                  <a:pt x="7881735" y="0"/>
                </a:lnTo>
                <a:lnTo>
                  <a:pt x="7881735" y="1338970"/>
                </a:lnTo>
                <a:lnTo>
                  <a:pt x="0" y="1338970"/>
                </a:lnTo>
                <a:lnTo>
                  <a:pt x="0" y="0"/>
                </a:lnTo>
              </a:path>
            </a:pathLst>
          </a:custGeom>
          <a:solidFill>
            <a:srgbClr val="65212A"/>
          </a:solidFill>
          <a:ln>
            <a:noFill/>
          </a:ln>
        </p:spPr>
      </p:sp>
      <p:sp>
        <p:nvSpPr>
          <p:cNvPr id="131" name="Google Shape;131;p25"/>
          <p:cNvSpPr txBox="1"/>
          <p:nvPr/>
        </p:nvSpPr>
        <p:spPr>
          <a:xfrm>
            <a:off x="514350" y="152400"/>
            <a:ext cx="4952100" cy="1913400"/>
          </a:xfrm>
          <a:prstGeom prst="rect">
            <a:avLst/>
          </a:prstGeom>
          <a:noFill/>
          <a:ln>
            <a:noFill/>
          </a:ln>
        </p:spPr>
        <p:txBody>
          <a:bodyPr spcFirstLastPara="1" wrap="square" lIns="0" tIns="0" rIns="0" bIns="0" anchor="t" anchorCtr="0">
            <a:spAutoFit/>
          </a:bodyPr>
          <a:lstStyle/>
          <a:p>
            <a:pPr marL="0" marR="0" lvl="0" indent="0" algn="l" rtl="0">
              <a:lnSpc>
                <a:spcPct val="126000"/>
              </a:lnSpc>
              <a:spcBef>
                <a:spcPts val="0"/>
              </a:spcBef>
              <a:spcAft>
                <a:spcPts val="0"/>
              </a:spcAft>
              <a:buNone/>
            </a:pPr>
            <a:r>
              <a:rPr lang="en" sz="5500" b="1" i="0" u="none" strike="noStrike" cap="none" dirty="0">
                <a:solidFill>
                  <a:srgbClr val="FFFFFF"/>
                </a:solidFill>
                <a:latin typeface="Josefin Sans"/>
                <a:ea typeface="Josefin Sans"/>
                <a:cs typeface="Josefin Sans"/>
                <a:sym typeface="Josefin Sans"/>
              </a:rPr>
              <a:t>Bloodborne Pathogens</a:t>
            </a:r>
            <a:endParaRPr sz="4700" dirty="0"/>
          </a:p>
        </p:txBody>
      </p:sp>
      <p:sp>
        <p:nvSpPr>
          <p:cNvPr id="132" name="Google Shape;132;p25"/>
          <p:cNvSpPr txBox="1"/>
          <p:nvPr/>
        </p:nvSpPr>
        <p:spPr>
          <a:xfrm>
            <a:off x="514350" y="2412095"/>
            <a:ext cx="4225800" cy="9237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 sz="2500" b="1" i="0" u="none" strike="noStrike" cap="none" dirty="0">
                <a:solidFill>
                  <a:srgbClr val="FFFFFF"/>
                </a:solidFill>
              </a:rPr>
              <a:t>Hospital X Safety and </a:t>
            </a:r>
            <a:endParaRPr sz="700" b="1" dirty="0"/>
          </a:p>
          <a:p>
            <a:pPr marL="0" marR="0" lvl="0" indent="0" algn="l" rtl="0">
              <a:lnSpc>
                <a:spcPct val="140008"/>
              </a:lnSpc>
              <a:spcBef>
                <a:spcPts val="0"/>
              </a:spcBef>
              <a:spcAft>
                <a:spcPts val="0"/>
              </a:spcAft>
              <a:buNone/>
            </a:pPr>
            <a:r>
              <a:rPr lang="en" sz="2500" b="1" i="0" u="none" strike="noStrike" cap="none" dirty="0">
                <a:solidFill>
                  <a:srgbClr val="FFFFFF"/>
                </a:solidFill>
              </a:rPr>
              <a:t>Compliance Training</a:t>
            </a:r>
            <a:endParaRPr sz="700" b="1" dirty="0"/>
          </a:p>
        </p:txBody>
      </p:sp>
      <p:sp>
        <p:nvSpPr>
          <p:cNvPr id="133" name="Google Shape;133;p25"/>
          <p:cNvSpPr/>
          <p:nvPr/>
        </p:nvSpPr>
        <p:spPr>
          <a:xfrm rot="-1218723">
            <a:off x="3683753" y="-441824"/>
            <a:ext cx="6334340" cy="633434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15922" r="-61848"/>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28" name="Google Shape;228;p34"/>
          <p:cNvSpPr/>
          <p:nvPr/>
        </p:nvSpPr>
        <p:spPr>
          <a:xfrm flipH="1">
            <a:off x="4541429" y="502829"/>
            <a:ext cx="4709343" cy="4709343"/>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5045" r="-25045"/>
            </a:stretch>
          </a:blipFill>
          <a:ln>
            <a:noFill/>
          </a:ln>
        </p:spPr>
      </p:sp>
      <p:sp>
        <p:nvSpPr>
          <p:cNvPr id="229" name="Google Shape;229;p34"/>
          <p:cNvSpPr txBox="1"/>
          <p:nvPr/>
        </p:nvSpPr>
        <p:spPr>
          <a:xfrm>
            <a:off x="514350" y="137068"/>
            <a:ext cx="65928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Pathogens of Concern</a:t>
            </a:r>
            <a:endParaRPr sz="3500" dirty="0"/>
          </a:p>
        </p:txBody>
      </p:sp>
      <p:sp>
        <p:nvSpPr>
          <p:cNvPr id="230" name="Google Shape;230;p34"/>
          <p:cNvSpPr txBox="1"/>
          <p:nvPr/>
        </p:nvSpPr>
        <p:spPr>
          <a:xfrm>
            <a:off x="514350" y="814470"/>
            <a:ext cx="7371000" cy="954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AIDS</a:t>
            </a:r>
            <a:endParaRPr sz="500" b="1" dirty="0"/>
          </a:p>
          <a:p>
            <a:pPr marL="0" marR="0" lvl="0" indent="0" algn="l" rtl="0">
              <a:lnSpc>
                <a:spcPct val="110770"/>
              </a:lnSpc>
              <a:spcBef>
                <a:spcPts val="0"/>
              </a:spcBef>
              <a:spcAft>
                <a:spcPts val="0"/>
              </a:spcAft>
              <a:buNone/>
            </a:pPr>
            <a:endParaRPr sz="3200" b="1" i="0" u="none" strike="noStrike" cap="none" dirty="0">
              <a:solidFill>
                <a:srgbClr val="65212A"/>
              </a:solidFill>
            </a:endParaRPr>
          </a:p>
        </p:txBody>
      </p:sp>
      <p:sp>
        <p:nvSpPr>
          <p:cNvPr id="231" name="Google Shape;231;p34"/>
          <p:cNvSpPr txBox="1"/>
          <p:nvPr/>
        </p:nvSpPr>
        <p:spPr>
          <a:xfrm>
            <a:off x="514350" y="1363225"/>
            <a:ext cx="6592800" cy="3286500"/>
          </a:xfrm>
          <a:prstGeom prst="rect">
            <a:avLst/>
          </a:prstGeom>
          <a:noFill/>
          <a:ln>
            <a:noFill/>
          </a:ln>
        </p:spPr>
        <p:txBody>
          <a:bodyPr spcFirstLastPara="1" wrap="square" lIns="0" tIns="0" rIns="0" bIns="0" anchor="t" anchorCtr="0">
            <a:spAutoFit/>
          </a:bodyPr>
          <a:lstStyle/>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Caused by human immunodeficiency virus (HIV)</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Flu-like symptoms</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May be asymptomatic</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Immunocompromised</a:t>
            </a:r>
            <a:endParaRPr sz="2000" b="1" i="0" u="none" strike="noStrike" cap="none" dirty="0">
              <a:solidFill>
                <a:srgbClr val="65212A"/>
              </a:solidFill>
            </a:endParaRPr>
          </a:p>
          <a:p>
            <a:pPr marL="0" marR="0" lvl="0" indent="0" algn="just" rtl="0">
              <a:lnSpc>
                <a:spcPct val="130000"/>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Risks</a:t>
            </a:r>
            <a:endParaRPr sz="700" dirty="0"/>
          </a:p>
          <a:p>
            <a:pPr marL="393700" marR="0" lvl="1" indent="-215900" algn="l" rtl="0">
              <a:lnSpc>
                <a:spcPct val="130008"/>
              </a:lnSpc>
              <a:spcBef>
                <a:spcPts val="0"/>
              </a:spcBef>
              <a:spcAft>
                <a:spcPts val="0"/>
              </a:spcAft>
              <a:buClr>
                <a:srgbClr val="65212A"/>
              </a:buClr>
              <a:buSzPts val="2000"/>
              <a:buChar char="•"/>
            </a:pPr>
            <a:r>
              <a:rPr lang="en" sz="2000" b="1" i="0" u="none" strike="noStrike" cap="none" dirty="0">
                <a:solidFill>
                  <a:srgbClr val="65212A"/>
                </a:solidFill>
              </a:rPr>
              <a:t>Compromised immune system can lead to </a:t>
            </a:r>
            <a:endParaRPr sz="2000" b="1" i="0" u="none" strike="noStrike" cap="none" dirty="0">
              <a:solidFill>
                <a:srgbClr val="65212A"/>
              </a:solidFill>
            </a:endParaRPr>
          </a:p>
          <a:p>
            <a:pPr marL="0" marR="0" lvl="0" indent="0" algn="l" rtl="0">
              <a:lnSpc>
                <a:spcPct val="130008"/>
              </a:lnSpc>
              <a:spcBef>
                <a:spcPts val="0"/>
              </a:spcBef>
              <a:spcAft>
                <a:spcPts val="0"/>
              </a:spcAft>
              <a:buNone/>
            </a:pPr>
            <a:r>
              <a:rPr lang="en" sz="2000" b="1" dirty="0">
                <a:solidFill>
                  <a:srgbClr val="65212A"/>
                </a:solidFill>
              </a:rPr>
              <a:t>      </a:t>
            </a:r>
            <a:r>
              <a:rPr lang="en" sz="2000" b="1" i="0" u="none" strike="noStrike" cap="none" dirty="0">
                <a:solidFill>
                  <a:srgbClr val="65212A"/>
                </a:solidFill>
              </a:rPr>
              <a:t>additional health issues</a:t>
            </a:r>
            <a:endParaRPr sz="900" b="1" dirty="0"/>
          </a:p>
          <a:p>
            <a:pPr marL="0" marR="0" lvl="0" indent="0" algn="just" rtl="0">
              <a:lnSpc>
                <a:spcPct val="130006"/>
              </a:lnSpc>
              <a:spcBef>
                <a:spcPts val="0"/>
              </a:spcBef>
              <a:spcAft>
                <a:spcPts val="0"/>
              </a:spcAft>
              <a:buNone/>
            </a:pPr>
            <a:r>
              <a:rPr lang="en" sz="1800" dirty="0">
                <a:solidFill>
                  <a:srgbClr val="65212A"/>
                </a:solidFill>
              </a:rPr>
              <a:t>        </a:t>
            </a:r>
            <a:r>
              <a:rPr lang="en" sz="2500" b="1" i="0" u="none" strike="noStrike" cap="none" dirty="0">
                <a:solidFill>
                  <a:srgbClr val="65212A"/>
                </a:solidFill>
              </a:rPr>
              <a:t>NO Vaccine Available</a:t>
            </a:r>
            <a:endParaRPr sz="700" b="1" dirty="0"/>
          </a:p>
        </p:txBody>
      </p:sp>
      <p:sp>
        <p:nvSpPr>
          <p:cNvPr id="232" name="Google Shape;232;p34"/>
          <p:cNvSpPr/>
          <p:nvPr/>
        </p:nvSpPr>
        <p:spPr>
          <a:xfrm flipH="1">
            <a:off x="514350" y="4252239"/>
            <a:ext cx="466615" cy="397486"/>
          </a:xfrm>
          <a:custGeom>
            <a:avLst/>
            <a:gdLst/>
            <a:ahLst/>
            <a:cxnLst/>
            <a:rect l="l" t="t" r="r" b="b"/>
            <a:pathLst>
              <a:path w="933229" h="794973" extrusionOk="0">
                <a:moveTo>
                  <a:pt x="933229" y="0"/>
                </a:moveTo>
                <a:lnTo>
                  <a:pt x="0" y="0"/>
                </a:lnTo>
                <a:lnTo>
                  <a:pt x="0" y="794973"/>
                </a:lnTo>
                <a:lnTo>
                  <a:pt x="933229" y="794973"/>
                </a:lnTo>
                <a:lnTo>
                  <a:pt x="933229" y="0"/>
                </a:lnTo>
                <a:close/>
              </a:path>
            </a:pathLst>
          </a:custGeom>
          <a:blipFill rotWithShape="1">
            <a:blip r:embed="rId4">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
                                            <p:txEl>
                                              <p:pRg st="0" end="0"/>
                                            </p:txEl>
                                          </p:spTgt>
                                        </p:tgtEl>
                                        <p:attrNameLst>
                                          <p:attrName>style.visibility</p:attrName>
                                        </p:attrNameLst>
                                      </p:cBhvr>
                                      <p:to>
                                        <p:strVal val="visible"/>
                                      </p:to>
                                    </p:set>
                                    <p:animEffect transition="in" filter="fade">
                                      <p:cBhvr>
                                        <p:cTn id="12" dur="1000"/>
                                        <p:tgtEl>
                                          <p:spTgt spid="2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xEl>
                                              <p:pRg st="1" end="1"/>
                                            </p:txEl>
                                          </p:spTgt>
                                        </p:tgtEl>
                                        <p:attrNameLst>
                                          <p:attrName>style.visibility</p:attrName>
                                        </p:attrNameLst>
                                      </p:cBhvr>
                                      <p:to>
                                        <p:strVal val="visible"/>
                                      </p:to>
                                    </p:set>
                                    <p:animEffect transition="in" filter="fade">
                                      <p:cBhvr>
                                        <p:cTn id="17" dur="1000"/>
                                        <p:tgtEl>
                                          <p:spTgt spid="2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1">
                                            <p:txEl>
                                              <p:pRg st="2" end="2"/>
                                            </p:txEl>
                                          </p:spTgt>
                                        </p:tgtEl>
                                        <p:attrNameLst>
                                          <p:attrName>style.visibility</p:attrName>
                                        </p:attrNameLst>
                                      </p:cBhvr>
                                      <p:to>
                                        <p:strVal val="visible"/>
                                      </p:to>
                                    </p:set>
                                    <p:animEffect transition="in" filter="fade">
                                      <p:cBhvr>
                                        <p:cTn id="22" dur="1000"/>
                                        <p:tgtEl>
                                          <p:spTgt spid="2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1">
                                            <p:txEl>
                                              <p:pRg st="3" end="3"/>
                                            </p:txEl>
                                          </p:spTgt>
                                        </p:tgtEl>
                                        <p:attrNameLst>
                                          <p:attrName>style.visibility</p:attrName>
                                        </p:attrNameLst>
                                      </p:cBhvr>
                                      <p:to>
                                        <p:strVal val="visible"/>
                                      </p:to>
                                    </p:set>
                                    <p:animEffect transition="in" filter="fade">
                                      <p:cBhvr>
                                        <p:cTn id="27" dur="1000"/>
                                        <p:tgtEl>
                                          <p:spTgt spid="2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1">
                                            <p:txEl>
                                              <p:pRg st="4" end="4"/>
                                            </p:txEl>
                                          </p:spTgt>
                                        </p:tgtEl>
                                        <p:attrNameLst>
                                          <p:attrName>style.visibility</p:attrName>
                                        </p:attrNameLst>
                                      </p:cBhvr>
                                      <p:to>
                                        <p:strVal val="visible"/>
                                      </p:to>
                                    </p:set>
                                    <p:animEffect transition="in" filter="fade">
                                      <p:cBhvr>
                                        <p:cTn id="32" dur="1000"/>
                                        <p:tgtEl>
                                          <p:spTgt spid="2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1">
                                            <p:txEl>
                                              <p:pRg st="5" end="5"/>
                                            </p:txEl>
                                          </p:spTgt>
                                        </p:tgtEl>
                                        <p:attrNameLst>
                                          <p:attrName>style.visibility</p:attrName>
                                        </p:attrNameLst>
                                      </p:cBhvr>
                                      <p:to>
                                        <p:strVal val="visible"/>
                                      </p:to>
                                    </p:set>
                                    <p:animEffect transition="in" filter="fade">
                                      <p:cBhvr>
                                        <p:cTn id="37" dur="1000"/>
                                        <p:tgtEl>
                                          <p:spTgt spid="2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1">
                                            <p:txEl>
                                              <p:pRg st="6" end="6"/>
                                            </p:txEl>
                                          </p:spTgt>
                                        </p:tgtEl>
                                        <p:attrNameLst>
                                          <p:attrName>style.visibility</p:attrName>
                                        </p:attrNameLst>
                                      </p:cBhvr>
                                      <p:to>
                                        <p:strVal val="visible"/>
                                      </p:to>
                                    </p:set>
                                    <p:animEffect transition="in" filter="fade">
                                      <p:cBhvr>
                                        <p:cTn id="42" dur="1000"/>
                                        <p:tgtEl>
                                          <p:spTgt spid="23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1">
                                            <p:txEl>
                                              <p:pRg st="7" end="7"/>
                                            </p:txEl>
                                          </p:spTgt>
                                        </p:tgtEl>
                                        <p:attrNameLst>
                                          <p:attrName>style.visibility</p:attrName>
                                        </p:attrNameLst>
                                      </p:cBhvr>
                                      <p:to>
                                        <p:strVal val="visible"/>
                                      </p:to>
                                    </p:set>
                                    <p:animEffect transition="in" filter="fade">
                                      <p:cBhvr>
                                        <p:cTn id="47" dur="1000"/>
                                        <p:tgtEl>
                                          <p:spTgt spid="231">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32"/>
                                        </p:tgtEl>
                                        <p:attrNameLst>
                                          <p:attrName>style.visibility</p:attrName>
                                        </p:attrNameLst>
                                      </p:cBhvr>
                                      <p:to>
                                        <p:strVal val="visible"/>
                                      </p:to>
                                    </p:set>
                                    <p:animEffect transition="in" filter="fade">
                                      <p:cBhvr>
                                        <p:cTn id="50"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p:nvPr/>
        </p:nvSpPr>
        <p:spPr>
          <a:xfrm rot="-3910131">
            <a:off x="2381600" y="1276377"/>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238" name="Google Shape;238;p35"/>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239" name="Google Shape;239;p35"/>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240" name="Google Shape;240;p35"/>
          <p:cNvSpPr txBox="1"/>
          <p:nvPr/>
        </p:nvSpPr>
        <p:spPr>
          <a:xfrm>
            <a:off x="320103" y="348425"/>
            <a:ext cx="30276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Knowledge Check</a:t>
            </a:r>
            <a:endParaRPr sz="3500"/>
          </a:p>
        </p:txBody>
      </p:sp>
      <p:sp>
        <p:nvSpPr>
          <p:cNvPr id="241" name="Google Shape;241;p35"/>
          <p:cNvSpPr txBox="1"/>
          <p:nvPr/>
        </p:nvSpPr>
        <p:spPr>
          <a:xfrm>
            <a:off x="3063875" y="1881200"/>
            <a:ext cx="3357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Mentimeter</a:t>
            </a:r>
            <a:endParaRPr sz="3500"/>
          </a:p>
        </p:txBody>
      </p:sp>
      <p:sp>
        <p:nvSpPr>
          <p:cNvPr id="242" name="Google Shape;242;p35"/>
          <p:cNvSpPr txBox="1"/>
          <p:nvPr/>
        </p:nvSpPr>
        <p:spPr>
          <a:xfrm>
            <a:off x="3063875" y="2571750"/>
            <a:ext cx="2739300" cy="1416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b="1" i="0" u="none" strike="noStrike" cap="none">
                <a:solidFill>
                  <a:srgbClr val="65212A"/>
                </a:solidFill>
              </a:rPr>
              <a:t>Click on the link in the chat and follow the directions you see on the screen.</a:t>
            </a:r>
            <a:endParaRPr sz="900" b="1"/>
          </a:p>
        </p:txBody>
      </p:sp>
      <p:grpSp>
        <p:nvGrpSpPr>
          <p:cNvPr id="243" name="Google Shape;243;p35"/>
          <p:cNvGrpSpPr/>
          <p:nvPr/>
        </p:nvGrpSpPr>
        <p:grpSpPr>
          <a:xfrm>
            <a:off x="6342950" y="3447100"/>
            <a:ext cx="2363175" cy="1234475"/>
            <a:chOff x="565081" y="-13913"/>
            <a:chExt cx="6301800" cy="3291933"/>
          </a:xfrm>
        </p:grpSpPr>
        <p:sp>
          <p:nvSpPr>
            <p:cNvPr id="244" name="Google Shape;244;p35"/>
            <p:cNvSpPr txBox="1"/>
            <p:nvPr/>
          </p:nvSpPr>
          <p:spPr>
            <a:xfrm>
              <a:off x="565081" y="-13913"/>
              <a:ext cx="6301800" cy="143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6947-0533</a:t>
              </a:r>
              <a:endParaRPr sz="3500"/>
            </a:p>
          </p:txBody>
        </p:sp>
        <p:sp>
          <p:nvSpPr>
            <p:cNvPr id="245" name="Google Shape;245;p35"/>
            <p:cNvSpPr txBox="1"/>
            <p:nvPr/>
          </p:nvSpPr>
          <p:spPr>
            <a:xfrm>
              <a:off x="565081" y="1833220"/>
              <a:ext cx="6090600" cy="1444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Use this code to access the poll.</a:t>
              </a:r>
              <a:endParaRPr sz="500" b="1"/>
            </a:p>
          </p:txBody>
        </p:sp>
      </p:gr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1000"/>
                                        <p:tgtEl>
                                          <p:spTgt spid="241"/>
                                        </p:tgtEl>
                                        <p:attrNameLst>
                                          <p:attrName>ppt_w</p:attrName>
                                        </p:attrNameLst>
                                      </p:cBhvr>
                                      <p:tavLst>
                                        <p:tav tm="0">
                                          <p:val>
                                            <p:strVal val="0"/>
                                          </p:val>
                                        </p:tav>
                                        <p:tav tm="100000">
                                          <p:val>
                                            <p:strVal val="#ppt_w"/>
                                          </p:val>
                                        </p:tav>
                                      </p:tavLst>
                                    </p:anim>
                                    <p:anim calcmode="lin" valueType="num">
                                      <p:cBhvr additive="base">
                                        <p:cTn id="8" dur="1000"/>
                                        <p:tgtEl>
                                          <p:spTgt spid="2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2"/>
                                        </p:tgtEl>
                                        <p:attrNameLst>
                                          <p:attrName>style.visibility</p:attrName>
                                        </p:attrNameLst>
                                      </p:cBhvr>
                                      <p:to>
                                        <p:strVal val="visible"/>
                                      </p:to>
                                    </p:set>
                                    <p:anim calcmode="lin" valueType="num">
                                      <p:cBhvr additive="base">
                                        <p:cTn id="13" dur="1000"/>
                                        <p:tgtEl>
                                          <p:spTgt spid="242"/>
                                        </p:tgtEl>
                                        <p:attrNameLst>
                                          <p:attrName>ppt_w</p:attrName>
                                        </p:attrNameLst>
                                      </p:cBhvr>
                                      <p:tavLst>
                                        <p:tav tm="0">
                                          <p:val>
                                            <p:strVal val="0"/>
                                          </p:val>
                                        </p:tav>
                                        <p:tav tm="100000">
                                          <p:val>
                                            <p:strVal val="#ppt_w"/>
                                          </p:val>
                                        </p:tav>
                                      </p:tavLst>
                                    </p:anim>
                                    <p:anim calcmode="lin" valueType="num">
                                      <p:cBhvr additive="base">
                                        <p:cTn id="14" dur="1000"/>
                                        <p:tgtEl>
                                          <p:spTgt spid="24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43"/>
                                        </p:tgtEl>
                                        <p:attrNameLst>
                                          <p:attrName>style.visibility</p:attrName>
                                        </p:attrNameLst>
                                      </p:cBhvr>
                                      <p:to>
                                        <p:strVal val="visible"/>
                                      </p:to>
                                    </p:set>
                                    <p:anim calcmode="lin" valueType="num">
                                      <p:cBhvr additive="base">
                                        <p:cTn id="19" dur="1000"/>
                                        <p:tgtEl>
                                          <p:spTgt spid="243"/>
                                        </p:tgtEl>
                                        <p:attrNameLst>
                                          <p:attrName>ppt_w</p:attrName>
                                        </p:attrNameLst>
                                      </p:cBhvr>
                                      <p:tavLst>
                                        <p:tav tm="0">
                                          <p:val>
                                            <p:strVal val="0"/>
                                          </p:val>
                                        </p:tav>
                                        <p:tav tm="100000">
                                          <p:val>
                                            <p:strVal val="#ppt_w"/>
                                          </p:val>
                                        </p:tav>
                                      </p:tavLst>
                                    </p:anim>
                                    <p:anim calcmode="lin" valueType="num">
                                      <p:cBhvr additive="base">
                                        <p:cTn id="20" dur="1000"/>
                                        <p:tgtEl>
                                          <p:spTgt spid="24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249"/>
        <p:cNvGrpSpPr/>
        <p:nvPr/>
      </p:nvGrpSpPr>
      <p:grpSpPr>
        <a:xfrm>
          <a:off x="0" y="0"/>
          <a:ext cx="0" cy="0"/>
          <a:chOff x="0" y="0"/>
          <a:chExt cx="0" cy="0"/>
        </a:xfrm>
      </p:grpSpPr>
      <p:sp>
        <p:nvSpPr>
          <p:cNvPr id="250" name="Google Shape;250;p36"/>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51" name="Google Shape;251;p36"/>
          <p:cNvSpPr/>
          <p:nvPr/>
        </p:nvSpPr>
        <p:spPr>
          <a:xfrm rot="-8100000">
            <a:off x="-5461340" y="-22020"/>
            <a:ext cx="14775242" cy="6721390"/>
          </a:xfrm>
          <a:custGeom>
            <a:avLst/>
            <a:gdLst/>
            <a:ahLst/>
            <a:cxnLst/>
            <a:rect l="l" t="t" r="r" b="b"/>
            <a:pathLst>
              <a:path w="9996089" h="4547310" extrusionOk="0">
                <a:moveTo>
                  <a:pt x="0" y="0"/>
                </a:moveTo>
                <a:lnTo>
                  <a:pt x="9996089" y="0"/>
                </a:lnTo>
                <a:lnTo>
                  <a:pt x="9996089" y="4547310"/>
                </a:lnTo>
                <a:lnTo>
                  <a:pt x="0" y="4547310"/>
                </a:lnTo>
                <a:lnTo>
                  <a:pt x="0" y="0"/>
                </a:lnTo>
              </a:path>
            </a:pathLst>
          </a:custGeom>
          <a:solidFill>
            <a:srgbClr val="FFFFFF"/>
          </a:solidFill>
          <a:ln>
            <a:noFill/>
          </a:ln>
        </p:spPr>
      </p:sp>
      <p:sp>
        <p:nvSpPr>
          <p:cNvPr id="252" name="Google Shape;252;p36"/>
          <p:cNvSpPr/>
          <p:nvPr/>
        </p:nvSpPr>
        <p:spPr>
          <a:xfrm>
            <a:off x="4503329" y="502829"/>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22757" t="-1959" r="-32698" b="-1677"/>
            </a:stretch>
          </a:blipFill>
          <a:ln>
            <a:noFill/>
          </a:ln>
        </p:spPr>
      </p:sp>
      <p:sp>
        <p:nvSpPr>
          <p:cNvPr id="253" name="Google Shape;253;p36"/>
          <p:cNvSpPr txBox="1"/>
          <p:nvPr/>
        </p:nvSpPr>
        <p:spPr>
          <a:xfrm>
            <a:off x="514350" y="602524"/>
            <a:ext cx="3779662" cy="118518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Bloodborne Pathogens</a:t>
            </a:r>
            <a:endParaRPr sz="3500"/>
          </a:p>
        </p:txBody>
      </p:sp>
      <p:sp>
        <p:nvSpPr>
          <p:cNvPr id="254" name="Google Shape;254;p36"/>
          <p:cNvSpPr txBox="1"/>
          <p:nvPr/>
        </p:nvSpPr>
        <p:spPr>
          <a:xfrm>
            <a:off x="514350" y="2440282"/>
            <a:ext cx="3779662" cy="1539225"/>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000" b="1" i="0" u="sng" strike="noStrike" cap="none">
                <a:solidFill>
                  <a:srgbClr val="65212A"/>
                </a:solidFill>
              </a:rPr>
              <a:t>Definition</a:t>
            </a:r>
            <a:endParaRPr sz="600" b="1"/>
          </a:p>
          <a:p>
            <a:pPr marL="0" marR="0" lvl="0" indent="0" algn="l" rtl="0">
              <a:lnSpc>
                <a:spcPct val="200000"/>
              </a:lnSpc>
              <a:spcBef>
                <a:spcPts val="0"/>
              </a:spcBef>
              <a:spcAft>
                <a:spcPts val="0"/>
              </a:spcAft>
              <a:buNone/>
            </a:pPr>
            <a:r>
              <a:rPr lang="en" sz="2000" b="1" i="0" u="sng" strike="noStrike" cap="none">
                <a:solidFill>
                  <a:srgbClr val="65212A"/>
                </a:solidFill>
              </a:rPr>
              <a:t>Sources of Contamination</a:t>
            </a:r>
            <a:endParaRPr sz="600" b="1"/>
          </a:p>
          <a:p>
            <a:pPr marL="0" marR="0" lvl="0" indent="0" algn="l" rtl="0">
              <a:lnSpc>
                <a:spcPct val="200000"/>
              </a:lnSpc>
              <a:spcBef>
                <a:spcPts val="0"/>
              </a:spcBef>
              <a:spcAft>
                <a:spcPts val="0"/>
              </a:spcAft>
              <a:buNone/>
            </a:pPr>
            <a:r>
              <a:rPr lang="en" sz="2000" b="1" i="0" u="sng" strike="noStrike" cap="none">
                <a:solidFill>
                  <a:srgbClr val="65212A"/>
                </a:solidFill>
              </a:rPr>
              <a:t>What's Contaminated</a:t>
            </a:r>
            <a:endParaRPr sz="600" b="1"/>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4">
                                            <p:txEl>
                                              <p:pRg st="0" end="0"/>
                                            </p:txEl>
                                          </p:spTgt>
                                        </p:tgtEl>
                                        <p:attrNameLst>
                                          <p:attrName>style.visibility</p:attrName>
                                        </p:attrNameLst>
                                      </p:cBhvr>
                                      <p:to>
                                        <p:strVal val="visible"/>
                                      </p:to>
                                    </p:set>
                                    <p:anim calcmode="lin" valueType="num">
                                      <p:cBhvr additive="base">
                                        <p:cTn id="7" dur="1000"/>
                                        <p:tgtEl>
                                          <p:spTgt spid="2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4">
                                            <p:txEl>
                                              <p:pRg st="1" end="1"/>
                                            </p:txEl>
                                          </p:spTgt>
                                        </p:tgtEl>
                                        <p:attrNameLst>
                                          <p:attrName>style.visibility</p:attrName>
                                        </p:attrNameLst>
                                      </p:cBhvr>
                                      <p:to>
                                        <p:strVal val="visible"/>
                                      </p:to>
                                    </p:set>
                                    <p:anim calcmode="lin" valueType="num">
                                      <p:cBhvr additive="base">
                                        <p:cTn id="12" dur="1000"/>
                                        <p:tgtEl>
                                          <p:spTgt spid="2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4">
                                            <p:txEl>
                                              <p:pRg st="2" end="2"/>
                                            </p:txEl>
                                          </p:spTgt>
                                        </p:tgtEl>
                                        <p:attrNameLst>
                                          <p:attrName>style.visibility</p:attrName>
                                        </p:attrNameLst>
                                      </p:cBhvr>
                                      <p:to>
                                        <p:strVal val="visible"/>
                                      </p:to>
                                    </p:set>
                                    <p:anim calcmode="lin" valueType="num">
                                      <p:cBhvr additive="base">
                                        <p:cTn id="17" dur="1000"/>
                                        <p:tgtEl>
                                          <p:spTgt spid="25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5212A"/>
        </a:solidFill>
        <a:effectLst/>
      </p:bgPr>
    </p:bg>
    <p:spTree>
      <p:nvGrpSpPr>
        <p:cNvPr id="1" name="Shape 258"/>
        <p:cNvGrpSpPr/>
        <p:nvPr/>
      </p:nvGrpSpPr>
      <p:grpSpPr>
        <a:xfrm>
          <a:off x="0" y="0"/>
          <a:ext cx="0" cy="0"/>
          <a:chOff x="0" y="0"/>
          <a:chExt cx="0" cy="0"/>
        </a:xfrm>
      </p:grpSpPr>
      <p:sp>
        <p:nvSpPr>
          <p:cNvPr id="259" name="Google Shape;259;p37"/>
          <p:cNvSpPr txBox="1"/>
          <p:nvPr/>
        </p:nvSpPr>
        <p:spPr>
          <a:xfrm>
            <a:off x="514350" y="3899480"/>
            <a:ext cx="7386900" cy="261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700" b="1" i="0" u="none" strike="noStrike" cap="none" dirty="0">
                <a:solidFill>
                  <a:srgbClr val="FFFFFF"/>
                </a:solidFill>
              </a:rPr>
              <a:t>— Occupational Safety and Health Administration (OSHA)</a:t>
            </a:r>
            <a:endParaRPr sz="700" b="1" dirty="0"/>
          </a:p>
        </p:txBody>
      </p:sp>
      <p:sp>
        <p:nvSpPr>
          <p:cNvPr id="260" name="Google Shape;260;p37"/>
          <p:cNvSpPr txBox="1"/>
          <p:nvPr/>
        </p:nvSpPr>
        <p:spPr>
          <a:xfrm>
            <a:off x="514338" y="511874"/>
            <a:ext cx="5995500" cy="11853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3500" b="1" i="0" u="none" strike="noStrike" cap="none" dirty="0">
                <a:solidFill>
                  <a:srgbClr val="FFFFFF"/>
                </a:solidFill>
                <a:latin typeface="Josefin Sans"/>
                <a:ea typeface="Josefin Sans"/>
                <a:cs typeface="Josefin Sans"/>
                <a:sym typeface="Josefin Sans"/>
              </a:rPr>
              <a:t>Definition of Bloodborne Pathogens</a:t>
            </a:r>
            <a:endParaRPr sz="3500" dirty="0"/>
          </a:p>
        </p:txBody>
      </p:sp>
      <p:sp>
        <p:nvSpPr>
          <p:cNvPr id="261" name="Google Shape;261;p37"/>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FFFFFF"/>
          </a:solidFill>
          <a:ln>
            <a:noFill/>
          </a:ln>
        </p:spPr>
      </p:sp>
      <p:sp>
        <p:nvSpPr>
          <p:cNvPr id="262" name="Google Shape;262;p37"/>
          <p:cNvSpPr/>
          <p:nvPr/>
        </p:nvSpPr>
        <p:spPr>
          <a:xfrm rot="-3910131">
            <a:off x="3041458" y="2308787"/>
            <a:ext cx="11650010" cy="2053841"/>
          </a:xfrm>
          <a:custGeom>
            <a:avLst/>
            <a:gdLst/>
            <a:ahLst/>
            <a:cxnLst/>
            <a:rect l="l" t="t" r="r" b="b"/>
            <a:pathLst>
              <a:path w="7881735" h="1389513" extrusionOk="0">
                <a:moveTo>
                  <a:pt x="0" y="0"/>
                </a:moveTo>
                <a:lnTo>
                  <a:pt x="7881735" y="0"/>
                </a:lnTo>
                <a:lnTo>
                  <a:pt x="7881735" y="1389513"/>
                </a:lnTo>
                <a:lnTo>
                  <a:pt x="0" y="1389513"/>
                </a:lnTo>
                <a:lnTo>
                  <a:pt x="0" y="0"/>
                </a:lnTo>
              </a:path>
            </a:pathLst>
          </a:custGeom>
          <a:solidFill>
            <a:srgbClr val="000000">
              <a:alpha val="0"/>
            </a:srgbClr>
          </a:solidFill>
          <a:ln>
            <a:noFill/>
          </a:ln>
        </p:spPr>
      </p:sp>
      <p:sp>
        <p:nvSpPr>
          <p:cNvPr id="263" name="Google Shape;263;p37"/>
          <p:cNvSpPr/>
          <p:nvPr/>
        </p:nvSpPr>
        <p:spPr>
          <a:xfrm rot="-8100000">
            <a:off x="2505914" y="1277636"/>
            <a:ext cx="9867997" cy="885153"/>
          </a:xfrm>
          <a:custGeom>
            <a:avLst/>
            <a:gdLst/>
            <a:ahLst/>
            <a:cxnLst/>
            <a:rect l="l" t="t" r="r" b="b"/>
            <a:pathLst>
              <a:path w="6676127" h="598844" extrusionOk="0">
                <a:moveTo>
                  <a:pt x="0" y="0"/>
                </a:moveTo>
                <a:lnTo>
                  <a:pt x="6676127" y="0"/>
                </a:lnTo>
                <a:lnTo>
                  <a:pt x="6676127" y="598844"/>
                </a:lnTo>
                <a:lnTo>
                  <a:pt x="0" y="598844"/>
                </a:lnTo>
                <a:lnTo>
                  <a:pt x="0" y="0"/>
                </a:lnTo>
              </a:path>
            </a:pathLst>
          </a:custGeom>
          <a:solidFill>
            <a:srgbClr val="B2101F"/>
          </a:solidFill>
          <a:ln>
            <a:noFill/>
          </a:ln>
        </p:spPr>
      </p:sp>
      <p:sp>
        <p:nvSpPr>
          <p:cNvPr id="264" name="Google Shape;264;p37"/>
          <p:cNvSpPr txBox="1"/>
          <p:nvPr/>
        </p:nvSpPr>
        <p:spPr>
          <a:xfrm>
            <a:off x="514350" y="2266377"/>
            <a:ext cx="5837100" cy="117000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None/>
            </a:pPr>
            <a:r>
              <a:rPr lang="en" sz="2000" b="1" i="0" u="none" strike="noStrike" cap="none" dirty="0">
                <a:solidFill>
                  <a:srgbClr val="FFFFFF"/>
                </a:solidFill>
              </a:rPr>
              <a:t>Infectious microorganisms such as viruses or bacteria that are carried by human blood and can cause disease in humans. </a:t>
            </a:r>
            <a:endParaRPr sz="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1000"/>
                                        <p:tgtEl>
                                          <p:spTgt spid="26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 calcmode="lin" valueType="num">
                                      <p:cBhvr additive="base">
                                        <p:cTn id="12" dur="1000"/>
                                        <p:tgtEl>
                                          <p:spTgt spid="2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p:nvPr/>
        </p:nvSpPr>
        <p:spPr>
          <a:xfrm rot="-3912680">
            <a:off x="2403816" y="1299128"/>
            <a:ext cx="11655128" cy="3509536"/>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270" name="Google Shape;270;p38"/>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271" name="Google Shape;271;p38"/>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272" name="Google Shape;272;p38"/>
          <p:cNvSpPr txBox="1"/>
          <p:nvPr/>
        </p:nvSpPr>
        <p:spPr>
          <a:xfrm>
            <a:off x="473201" y="331625"/>
            <a:ext cx="2232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Ask </a:t>
            </a:r>
            <a:endParaRPr sz="3500" b="1" i="0" u="none" strike="noStrike" cap="none">
              <a:solidFill>
                <a:srgbClr val="FFFFFF"/>
              </a:solidFill>
              <a:latin typeface="Josefin Sans"/>
              <a:ea typeface="Josefin Sans"/>
              <a:cs typeface="Josefin Sans"/>
              <a:sym typeface="Josefin Sans"/>
            </a:endParaRPr>
          </a:p>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Yourself</a:t>
            </a:r>
            <a:endParaRPr sz="3500"/>
          </a:p>
        </p:txBody>
      </p:sp>
      <p:sp>
        <p:nvSpPr>
          <p:cNvPr id="273" name="Google Shape;273;p38"/>
          <p:cNvSpPr txBox="1"/>
          <p:nvPr/>
        </p:nvSpPr>
        <p:spPr>
          <a:xfrm>
            <a:off x="3257750" y="1516925"/>
            <a:ext cx="31929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True or False?</a:t>
            </a:r>
            <a:endParaRPr sz="100"/>
          </a:p>
        </p:txBody>
      </p:sp>
      <p:sp>
        <p:nvSpPr>
          <p:cNvPr id="274" name="Google Shape;274;p38"/>
          <p:cNvSpPr txBox="1"/>
          <p:nvPr/>
        </p:nvSpPr>
        <p:spPr>
          <a:xfrm>
            <a:off x="3348000" y="2133825"/>
            <a:ext cx="2448000" cy="1416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b="1" i="0" u="none" strike="noStrike" cap="none">
                <a:solidFill>
                  <a:srgbClr val="65212A"/>
                </a:solidFill>
              </a:rPr>
              <a:t>Bloodborne pathogens are only found in blood or dried blood. </a:t>
            </a:r>
            <a:endParaRPr sz="900" b="1"/>
          </a:p>
        </p:txBody>
      </p:sp>
      <p:grpSp>
        <p:nvGrpSpPr>
          <p:cNvPr id="275" name="Google Shape;275;p38"/>
          <p:cNvGrpSpPr/>
          <p:nvPr/>
        </p:nvGrpSpPr>
        <p:grpSpPr>
          <a:xfrm>
            <a:off x="6527200" y="2639313"/>
            <a:ext cx="2347425" cy="1798612"/>
            <a:chOff x="497691" y="-1078003"/>
            <a:chExt cx="6259800" cy="4796300"/>
          </a:xfrm>
        </p:grpSpPr>
        <p:sp>
          <p:nvSpPr>
            <p:cNvPr id="276" name="Google Shape;276;p38"/>
            <p:cNvSpPr txBox="1"/>
            <p:nvPr/>
          </p:nvSpPr>
          <p:spPr>
            <a:xfrm>
              <a:off x="497691" y="-1078003"/>
              <a:ext cx="6259800" cy="143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Zoom Poll</a:t>
              </a:r>
              <a:endParaRPr sz="100"/>
            </a:p>
          </p:txBody>
        </p:sp>
        <p:sp>
          <p:nvSpPr>
            <p:cNvPr id="277" name="Google Shape;277;p38"/>
            <p:cNvSpPr txBox="1"/>
            <p:nvPr/>
          </p:nvSpPr>
          <p:spPr>
            <a:xfrm>
              <a:off x="497691" y="697297"/>
              <a:ext cx="6259800" cy="3021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Check the chat for the link to the poll. Give a thumbs up when you have answered. </a:t>
              </a:r>
              <a:endParaRPr sz="5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1000"/>
                                        <p:tgtEl>
                                          <p:spTgt spid="273"/>
                                        </p:tgtEl>
                                        <p:attrNameLst>
                                          <p:attrName>ppt_w</p:attrName>
                                        </p:attrNameLst>
                                      </p:cBhvr>
                                      <p:tavLst>
                                        <p:tav tm="0">
                                          <p:val>
                                            <p:strVal val="0"/>
                                          </p:val>
                                        </p:tav>
                                        <p:tav tm="100000">
                                          <p:val>
                                            <p:strVal val="#ppt_w"/>
                                          </p:val>
                                        </p:tav>
                                      </p:tavLst>
                                    </p:anim>
                                    <p:anim calcmode="lin" valueType="num">
                                      <p:cBhvr additive="base">
                                        <p:cTn id="8" dur="1000"/>
                                        <p:tgtEl>
                                          <p:spTgt spid="27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74"/>
                                        </p:tgtEl>
                                        <p:attrNameLst>
                                          <p:attrName>style.visibility</p:attrName>
                                        </p:attrNameLst>
                                      </p:cBhvr>
                                      <p:to>
                                        <p:strVal val="visible"/>
                                      </p:to>
                                    </p:set>
                                    <p:anim calcmode="lin" valueType="num">
                                      <p:cBhvr additive="base">
                                        <p:cTn id="13" dur="1000"/>
                                        <p:tgtEl>
                                          <p:spTgt spid="274"/>
                                        </p:tgtEl>
                                        <p:attrNameLst>
                                          <p:attrName>ppt_w</p:attrName>
                                        </p:attrNameLst>
                                      </p:cBhvr>
                                      <p:tavLst>
                                        <p:tav tm="0">
                                          <p:val>
                                            <p:strVal val="0"/>
                                          </p:val>
                                        </p:tav>
                                        <p:tav tm="100000">
                                          <p:val>
                                            <p:strVal val="#ppt_w"/>
                                          </p:val>
                                        </p:tav>
                                      </p:tavLst>
                                    </p:anim>
                                    <p:anim calcmode="lin" valueType="num">
                                      <p:cBhvr additive="base">
                                        <p:cTn id="14" dur="1000"/>
                                        <p:tgtEl>
                                          <p:spTgt spid="27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75"/>
                                        </p:tgtEl>
                                        <p:attrNameLst>
                                          <p:attrName>style.visibility</p:attrName>
                                        </p:attrNameLst>
                                      </p:cBhvr>
                                      <p:to>
                                        <p:strVal val="visible"/>
                                      </p:to>
                                    </p:set>
                                    <p:anim calcmode="lin" valueType="num">
                                      <p:cBhvr additive="base">
                                        <p:cTn id="19" dur="1000"/>
                                        <p:tgtEl>
                                          <p:spTgt spid="275"/>
                                        </p:tgtEl>
                                        <p:attrNameLst>
                                          <p:attrName>ppt_w</p:attrName>
                                        </p:attrNameLst>
                                      </p:cBhvr>
                                      <p:tavLst>
                                        <p:tav tm="0">
                                          <p:val>
                                            <p:strVal val="0"/>
                                          </p:val>
                                        </p:tav>
                                        <p:tav tm="100000">
                                          <p:val>
                                            <p:strVal val="#ppt_w"/>
                                          </p:val>
                                        </p:tav>
                                      </p:tavLst>
                                    </p:anim>
                                    <p:anim calcmode="lin" valueType="num">
                                      <p:cBhvr additive="base">
                                        <p:cTn id="20" dur="1000"/>
                                        <p:tgtEl>
                                          <p:spTgt spid="2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83" name="Google Shape;283;p39"/>
          <p:cNvSpPr/>
          <p:nvPr/>
        </p:nvSpPr>
        <p:spPr>
          <a:xfrm flipH="1">
            <a:off x="4541429" y="502829"/>
            <a:ext cx="4709343" cy="4709343"/>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8225" r="-28225"/>
            </a:stretch>
          </a:blipFill>
          <a:ln>
            <a:noFill/>
          </a:ln>
        </p:spPr>
      </p:sp>
      <p:sp>
        <p:nvSpPr>
          <p:cNvPr id="284" name="Google Shape;284;p39"/>
          <p:cNvSpPr txBox="1"/>
          <p:nvPr/>
        </p:nvSpPr>
        <p:spPr>
          <a:xfrm>
            <a:off x="514350" y="514350"/>
            <a:ext cx="61308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Sources of Bloodborne Pathogen Contamination</a:t>
            </a:r>
            <a:endParaRPr sz="3500" dirty="0"/>
          </a:p>
        </p:txBody>
      </p:sp>
      <p:sp>
        <p:nvSpPr>
          <p:cNvPr id="285" name="Google Shape;285;p39"/>
          <p:cNvSpPr txBox="1"/>
          <p:nvPr/>
        </p:nvSpPr>
        <p:spPr>
          <a:xfrm>
            <a:off x="514350" y="2109900"/>
            <a:ext cx="6023700" cy="923700"/>
          </a:xfrm>
          <a:prstGeom prst="rect">
            <a:avLst/>
          </a:prstGeom>
          <a:noFill/>
          <a:ln>
            <a:noFill/>
          </a:ln>
        </p:spPr>
        <p:txBody>
          <a:bodyPr spcFirstLastPara="1" wrap="square" lIns="0" tIns="0" rIns="0" bIns="0" anchor="t" anchorCtr="0">
            <a:spAutoFit/>
          </a:bodyPr>
          <a:lstStyle/>
          <a:p>
            <a:pPr marL="393700" marR="0" lvl="1" indent="-215900" algn="just" rtl="0">
              <a:lnSpc>
                <a:spcPct val="200027"/>
              </a:lnSpc>
              <a:spcBef>
                <a:spcPts val="0"/>
              </a:spcBef>
              <a:spcAft>
                <a:spcPts val="0"/>
              </a:spcAft>
              <a:buClr>
                <a:srgbClr val="65212A"/>
              </a:buClr>
              <a:buSzPts val="2000"/>
              <a:buChar char="•"/>
            </a:pPr>
            <a:r>
              <a:rPr lang="en" sz="2000" b="1" i="0" u="none" strike="noStrike" cap="none" dirty="0">
                <a:solidFill>
                  <a:srgbClr val="65212A"/>
                </a:solidFill>
              </a:rPr>
              <a:t>Bodily fluids</a:t>
            </a:r>
            <a:endParaRPr sz="900" b="1" dirty="0"/>
          </a:p>
          <a:p>
            <a:pPr marL="393700" marR="0" lvl="1" indent="-215900" algn="just" rtl="0">
              <a:lnSpc>
                <a:spcPct val="200027"/>
              </a:lnSpc>
              <a:spcBef>
                <a:spcPts val="0"/>
              </a:spcBef>
              <a:spcAft>
                <a:spcPts val="0"/>
              </a:spcAft>
              <a:buClr>
                <a:srgbClr val="65212A"/>
              </a:buClr>
              <a:buSzPts val="2000"/>
              <a:buChar char="•"/>
            </a:pPr>
            <a:r>
              <a:rPr lang="en" sz="2000" b="1" i="0" u="none" strike="noStrike" cap="none" dirty="0">
                <a:solidFill>
                  <a:srgbClr val="65212A"/>
                </a:solidFill>
              </a:rPr>
              <a:t>Surfaces contaminated with bodily fluids</a:t>
            </a:r>
            <a:endParaRPr sz="900" b="1"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5">
                                            <p:txEl>
                                              <p:pRg st="0" end="0"/>
                                            </p:txEl>
                                          </p:spTgt>
                                        </p:tgtEl>
                                        <p:attrNameLst>
                                          <p:attrName>style.visibility</p:attrName>
                                        </p:attrNameLst>
                                      </p:cBhvr>
                                      <p:to>
                                        <p:strVal val="visible"/>
                                      </p:to>
                                    </p:set>
                                    <p:animEffect transition="in" filter="fade">
                                      <p:cBhvr>
                                        <p:cTn id="7" dur="1000"/>
                                        <p:tgtEl>
                                          <p:spTgt spid="2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xEl>
                                              <p:pRg st="1" end="1"/>
                                            </p:txEl>
                                          </p:spTgt>
                                        </p:tgtEl>
                                        <p:attrNameLst>
                                          <p:attrName>style.visibility</p:attrName>
                                        </p:attrNameLst>
                                      </p:cBhvr>
                                      <p:to>
                                        <p:strVal val="visible"/>
                                      </p:to>
                                    </p:set>
                                    <p:animEffect transition="in" filter="fade">
                                      <p:cBhvr>
                                        <p:cTn id="12" dur="1000"/>
                                        <p:tgtEl>
                                          <p:spTgt spid="2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91" name="Google Shape;291;p40"/>
          <p:cNvSpPr/>
          <p:nvPr/>
        </p:nvSpPr>
        <p:spPr>
          <a:xfrm>
            <a:off x="4503329" y="502829"/>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24998" r="-24998"/>
            </a:stretch>
          </a:blipFill>
          <a:ln>
            <a:noFill/>
          </a:ln>
        </p:spPr>
      </p:sp>
      <p:sp>
        <p:nvSpPr>
          <p:cNvPr id="292" name="Google Shape;292;p40"/>
          <p:cNvSpPr txBox="1"/>
          <p:nvPr/>
        </p:nvSpPr>
        <p:spPr>
          <a:xfrm>
            <a:off x="514350" y="341874"/>
            <a:ext cx="6843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Sources of Bloodborne Pathogen Contamination</a:t>
            </a:r>
            <a:endParaRPr sz="3100"/>
          </a:p>
        </p:txBody>
      </p:sp>
      <p:sp>
        <p:nvSpPr>
          <p:cNvPr id="293" name="Google Shape;293;p40"/>
          <p:cNvSpPr txBox="1"/>
          <p:nvPr/>
        </p:nvSpPr>
        <p:spPr>
          <a:xfrm>
            <a:off x="330650" y="2263475"/>
            <a:ext cx="2880600" cy="2155200"/>
          </a:xfrm>
          <a:prstGeom prst="rect">
            <a:avLst/>
          </a:prstGeom>
          <a:noFill/>
          <a:ln>
            <a:noFill/>
          </a:ln>
        </p:spPr>
        <p:txBody>
          <a:bodyPr spcFirstLastPara="1" wrap="square" lIns="0" tIns="0" rIns="0" bIns="0" anchor="t" anchorCtr="0">
            <a:spAutoFit/>
          </a:bodyPr>
          <a:lstStyle/>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Cerebrospinal fluid</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Saliva</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Synovial fluid</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Pleural fluid</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Semen</a:t>
            </a:r>
            <a:endParaRPr sz="900" b="1" dirty="0"/>
          </a:p>
          <a:p>
            <a:pPr marL="914400" marR="0" lvl="0" indent="0" algn="just" rtl="0">
              <a:lnSpc>
                <a:spcPct val="130008"/>
              </a:lnSpc>
              <a:spcBef>
                <a:spcPts val="0"/>
              </a:spcBef>
              <a:spcAft>
                <a:spcPts val="0"/>
              </a:spcAft>
              <a:buNone/>
            </a:pPr>
            <a:endParaRPr sz="1000" b="1" dirty="0"/>
          </a:p>
        </p:txBody>
      </p:sp>
      <p:sp>
        <p:nvSpPr>
          <p:cNvPr id="294" name="Google Shape;294;p40"/>
          <p:cNvSpPr txBox="1"/>
          <p:nvPr/>
        </p:nvSpPr>
        <p:spPr>
          <a:xfrm>
            <a:off x="514350" y="1633862"/>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a:solidFill>
                  <a:srgbClr val="65212A"/>
                </a:solidFill>
              </a:rPr>
              <a:t>Body Fluids</a:t>
            </a:r>
            <a:endParaRPr sz="3300" b="1" i="0" u="none" strike="noStrike" cap="none">
              <a:solidFill>
                <a:srgbClr val="65212A"/>
              </a:solidFill>
            </a:endParaRPr>
          </a:p>
        </p:txBody>
      </p:sp>
      <p:sp>
        <p:nvSpPr>
          <p:cNvPr id="295" name="Google Shape;295;p40"/>
          <p:cNvSpPr txBox="1"/>
          <p:nvPr/>
        </p:nvSpPr>
        <p:spPr>
          <a:xfrm>
            <a:off x="3394950" y="2202225"/>
            <a:ext cx="2880600" cy="1553700"/>
          </a:xfrm>
          <a:prstGeom prst="rect">
            <a:avLst/>
          </a:prstGeom>
          <a:noFill/>
          <a:ln>
            <a:noFill/>
          </a:ln>
        </p:spPr>
        <p:txBody>
          <a:bodyPr spcFirstLastPara="1" wrap="square" lIns="0" tIns="0" rIns="0" bIns="0" anchor="t" anchorCtr="0">
            <a:spAutoFit/>
          </a:bodyPr>
          <a:lstStyle/>
          <a:p>
            <a:pPr marL="0" marR="0" lvl="0" indent="0" algn="just" rtl="0">
              <a:lnSpc>
                <a:spcPct val="130008"/>
              </a:lnSpc>
              <a:spcBef>
                <a:spcPts val="0"/>
              </a:spcBef>
              <a:spcAft>
                <a:spcPts val="0"/>
              </a:spcAft>
              <a:buNone/>
            </a:pPr>
            <a:endParaRPr sz="1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Vaginal secretions</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Amniotic fluid</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Pericardial fluid</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Peritoneal fluid</a:t>
            </a:r>
            <a:endParaRPr sz="900" b="1" dirty="0"/>
          </a:p>
        </p:txBody>
      </p:sp>
      <p:sp>
        <p:nvSpPr>
          <p:cNvPr id="3" name="Google Shape;283;p39">
            <a:extLst>
              <a:ext uri="{FF2B5EF4-FFF2-40B4-BE49-F238E27FC236}">
                <a16:creationId xmlns:a16="http://schemas.microsoft.com/office/drawing/2014/main" id="{C8340A60-09C8-9257-1DFE-11DF9B5A8BFE}"/>
              </a:ext>
            </a:extLst>
          </p:cNvPr>
          <p:cNvSpPr/>
          <p:nvPr/>
        </p:nvSpPr>
        <p:spPr>
          <a:xfrm flipH="1">
            <a:off x="4503328" y="502828"/>
            <a:ext cx="4709343" cy="4709343"/>
          </a:xfrm>
          <a:custGeom>
            <a:avLst/>
            <a:gdLst/>
            <a:ahLst/>
            <a:cxnLst/>
            <a:rect l="l" t="t" r="r" b="b"/>
            <a:pathLst>
              <a:path w="6540754" h="6540754" extrusionOk="0">
                <a:moveTo>
                  <a:pt x="0" y="0"/>
                </a:moveTo>
                <a:lnTo>
                  <a:pt x="6540754" y="6540754"/>
                </a:lnTo>
                <a:lnTo>
                  <a:pt x="0" y="6540754"/>
                </a:lnTo>
                <a:close/>
              </a:path>
            </a:pathLst>
          </a:custGeom>
          <a:blipFill rotWithShape="1">
            <a:blip r:embed="rId4">
              <a:alphaModFix/>
            </a:blip>
            <a:stretch>
              <a:fillRect l="-28225" r="-28225"/>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3">
                                            <p:txEl>
                                              <p:pRg st="0" end="0"/>
                                            </p:txEl>
                                          </p:spTgt>
                                        </p:tgtEl>
                                        <p:attrNameLst>
                                          <p:attrName>style.visibility</p:attrName>
                                        </p:attrNameLst>
                                      </p:cBhvr>
                                      <p:to>
                                        <p:strVal val="visible"/>
                                      </p:to>
                                    </p:set>
                                    <p:anim calcmode="lin" valueType="num">
                                      <p:cBhvr additive="base">
                                        <p:cTn id="12" dur="1000"/>
                                        <p:tgtEl>
                                          <p:spTgt spid="2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3">
                                            <p:txEl>
                                              <p:pRg st="1" end="1"/>
                                            </p:txEl>
                                          </p:spTgt>
                                        </p:tgtEl>
                                        <p:attrNameLst>
                                          <p:attrName>style.visibility</p:attrName>
                                        </p:attrNameLst>
                                      </p:cBhvr>
                                      <p:to>
                                        <p:strVal val="visible"/>
                                      </p:to>
                                    </p:set>
                                    <p:anim calcmode="lin" valueType="num">
                                      <p:cBhvr additive="base">
                                        <p:cTn id="17" dur="1000"/>
                                        <p:tgtEl>
                                          <p:spTgt spid="2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3">
                                            <p:txEl>
                                              <p:pRg st="2" end="2"/>
                                            </p:txEl>
                                          </p:spTgt>
                                        </p:tgtEl>
                                        <p:attrNameLst>
                                          <p:attrName>style.visibility</p:attrName>
                                        </p:attrNameLst>
                                      </p:cBhvr>
                                      <p:to>
                                        <p:strVal val="visible"/>
                                      </p:to>
                                    </p:set>
                                    <p:anim calcmode="lin" valueType="num">
                                      <p:cBhvr additive="base">
                                        <p:cTn id="22" dur="1000"/>
                                        <p:tgtEl>
                                          <p:spTgt spid="2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3">
                                            <p:txEl>
                                              <p:pRg st="3" end="3"/>
                                            </p:txEl>
                                          </p:spTgt>
                                        </p:tgtEl>
                                        <p:attrNameLst>
                                          <p:attrName>style.visibility</p:attrName>
                                        </p:attrNameLst>
                                      </p:cBhvr>
                                      <p:to>
                                        <p:strVal val="visible"/>
                                      </p:to>
                                    </p:set>
                                    <p:anim calcmode="lin" valueType="num">
                                      <p:cBhvr additive="base">
                                        <p:cTn id="27" dur="1000"/>
                                        <p:tgtEl>
                                          <p:spTgt spid="2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3">
                                            <p:txEl>
                                              <p:pRg st="4" end="4"/>
                                            </p:txEl>
                                          </p:spTgt>
                                        </p:tgtEl>
                                        <p:attrNameLst>
                                          <p:attrName>style.visibility</p:attrName>
                                        </p:attrNameLst>
                                      </p:cBhvr>
                                      <p:to>
                                        <p:strVal val="visible"/>
                                      </p:to>
                                    </p:set>
                                    <p:anim calcmode="lin" valueType="num">
                                      <p:cBhvr additive="base">
                                        <p:cTn id="32" dur="1000"/>
                                        <p:tgtEl>
                                          <p:spTgt spid="2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5">
                                            <p:txEl>
                                              <p:pRg st="1" end="1"/>
                                            </p:txEl>
                                          </p:spTgt>
                                        </p:tgtEl>
                                        <p:attrNameLst>
                                          <p:attrName>style.visibility</p:attrName>
                                        </p:attrNameLst>
                                      </p:cBhvr>
                                      <p:to>
                                        <p:strVal val="visible"/>
                                      </p:to>
                                    </p:set>
                                    <p:anim calcmode="lin" valueType="num">
                                      <p:cBhvr additive="base">
                                        <p:cTn id="37" dur="1000"/>
                                        <p:tgtEl>
                                          <p:spTgt spid="2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5">
                                            <p:txEl>
                                              <p:pRg st="2" end="2"/>
                                            </p:txEl>
                                          </p:spTgt>
                                        </p:tgtEl>
                                        <p:attrNameLst>
                                          <p:attrName>style.visibility</p:attrName>
                                        </p:attrNameLst>
                                      </p:cBhvr>
                                      <p:to>
                                        <p:strVal val="visible"/>
                                      </p:to>
                                    </p:set>
                                    <p:anim calcmode="lin" valueType="num">
                                      <p:cBhvr additive="base">
                                        <p:cTn id="42" dur="1000"/>
                                        <p:tgtEl>
                                          <p:spTgt spid="2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5">
                                            <p:txEl>
                                              <p:pRg st="3" end="3"/>
                                            </p:txEl>
                                          </p:spTgt>
                                        </p:tgtEl>
                                        <p:attrNameLst>
                                          <p:attrName>style.visibility</p:attrName>
                                        </p:attrNameLst>
                                      </p:cBhvr>
                                      <p:to>
                                        <p:strVal val="visible"/>
                                      </p:to>
                                    </p:set>
                                    <p:anim calcmode="lin" valueType="num">
                                      <p:cBhvr additive="base">
                                        <p:cTn id="47" dur="1000"/>
                                        <p:tgtEl>
                                          <p:spTgt spid="2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95">
                                            <p:txEl>
                                              <p:pRg st="4" end="4"/>
                                            </p:txEl>
                                          </p:spTgt>
                                        </p:tgtEl>
                                        <p:attrNameLst>
                                          <p:attrName>style.visibility</p:attrName>
                                        </p:attrNameLst>
                                      </p:cBhvr>
                                      <p:to>
                                        <p:strVal val="visible"/>
                                      </p:to>
                                    </p:set>
                                    <p:anim calcmode="lin" valueType="num">
                                      <p:cBhvr additive="base">
                                        <p:cTn id="52" dur="1000"/>
                                        <p:tgtEl>
                                          <p:spTgt spid="2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pic>
        <p:nvPicPr>
          <p:cNvPr id="300" name="Google Shape;300;p41"/>
          <p:cNvPicPr preferRelativeResize="0"/>
          <p:nvPr/>
        </p:nvPicPr>
        <p:blipFill rotWithShape="1">
          <a:blip r:embed="rId3">
            <a:alphaModFix/>
          </a:blip>
          <a:srcRect l="19359" r="19359"/>
          <a:stretch/>
        </p:blipFill>
        <p:spPr>
          <a:xfrm>
            <a:off x="3554930" y="1409712"/>
            <a:ext cx="1855830" cy="2021459"/>
          </a:xfrm>
          <a:prstGeom prst="rect">
            <a:avLst/>
          </a:prstGeom>
          <a:noFill/>
          <a:ln>
            <a:noFill/>
          </a:ln>
        </p:spPr>
      </p:pic>
      <p:sp>
        <p:nvSpPr>
          <p:cNvPr id="301" name="Google Shape;301;p41"/>
          <p:cNvSpPr txBox="1"/>
          <p:nvPr/>
        </p:nvSpPr>
        <p:spPr>
          <a:xfrm>
            <a:off x="3554930" y="3778833"/>
            <a:ext cx="1855830" cy="338138"/>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 sz="2200" b="1" i="0" u="none" strike="noStrike" cap="none">
                <a:solidFill>
                  <a:srgbClr val="B2101F"/>
                </a:solidFill>
                <a:latin typeface="Josefin Sans"/>
                <a:ea typeface="Josefin Sans"/>
                <a:cs typeface="Josefin Sans"/>
                <a:sym typeface="Josefin Sans"/>
              </a:rPr>
              <a:t>Materials</a:t>
            </a:r>
            <a:endParaRPr sz="700"/>
          </a:p>
        </p:txBody>
      </p:sp>
      <p:pic>
        <p:nvPicPr>
          <p:cNvPr id="302" name="Google Shape;302;p41"/>
          <p:cNvPicPr preferRelativeResize="0"/>
          <p:nvPr/>
        </p:nvPicPr>
        <p:blipFill rotWithShape="1">
          <a:blip r:embed="rId4">
            <a:alphaModFix/>
          </a:blip>
          <a:srcRect l="19397" r="19396"/>
          <a:stretch/>
        </p:blipFill>
        <p:spPr>
          <a:xfrm>
            <a:off x="6463926" y="1409711"/>
            <a:ext cx="1855830" cy="2021459"/>
          </a:xfrm>
          <a:prstGeom prst="rect">
            <a:avLst/>
          </a:prstGeom>
          <a:noFill/>
          <a:ln>
            <a:noFill/>
          </a:ln>
        </p:spPr>
      </p:pic>
      <p:sp>
        <p:nvSpPr>
          <p:cNvPr id="303" name="Google Shape;303;p41"/>
          <p:cNvSpPr txBox="1"/>
          <p:nvPr/>
        </p:nvSpPr>
        <p:spPr>
          <a:xfrm>
            <a:off x="6463926" y="3769308"/>
            <a:ext cx="1855830" cy="342900"/>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 sz="2200" b="1" i="0" u="none" strike="noStrike" cap="none">
                <a:solidFill>
                  <a:srgbClr val="B2101F"/>
                </a:solidFill>
                <a:latin typeface="Josefin Sans"/>
                <a:ea typeface="Josefin Sans"/>
                <a:cs typeface="Josefin Sans"/>
                <a:sym typeface="Josefin Sans"/>
              </a:rPr>
              <a:t>Environments</a:t>
            </a:r>
            <a:endParaRPr sz="700"/>
          </a:p>
        </p:txBody>
      </p:sp>
      <p:sp>
        <p:nvSpPr>
          <p:cNvPr id="304" name="Google Shape;304;p41"/>
          <p:cNvSpPr txBox="1"/>
          <p:nvPr/>
        </p:nvSpPr>
        <p:spPr>
          <a:xfrm>
            <a:off x="1250813" y="514350"/>
            <a:ext cx="6642300" cy="538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What's Contaminated?</a:t>
            </a:r>
            <a:endParaRPr sz="600" dirty="0"/>
          </a:p>
        </p:txBody>
      </p:sp>
      <p:pic>
        <p:nvPicPr>
          <p:cNvPr id="305" name="Google Shape;305;p41"/>
          <p:cNvPicPr preferRelativeResize="0"/>
          <p:nvPr/>
        </p:nvPicPr>
        <p:blipFill rotWithShape="1">
          <a:blip r:embed="rId5">
            <a:alphaModFix/>
          </a:blip>
          <a:srcRect l="19474" r="19473"/>
          <a:stretch/>
        </p:blipFill>
        <p:spPr>
          <a:xfrm>
            <a:off x="645933" y="1409712"/>
            <a:ext cx="1855830" cy="2021459"/>
          </a:xfrm>
          <a:prstGeom prst="rect">
            <a:avLst/>
          </a:prstGeom>
          <a:noFill/>
          <a:ln>
            <a:noFill/>
          </a:ln>
        </p:spPr>
      </p:pic>
      <p:sp>
        <p:nvSpPr>
          <p:cNvPr id="306" name="Google Shape;306;p41"/>
          <p:cNvSpPr txBox="1"/>
          <p:nvPr/>
        </p:nvSpPr>
        <p:spPr>
          <a:xfrm>
            <a:off x="645933" y="3778833"/>
            <a:ext cx="1855830" cy="338138"/>
          </a:xfrm>
          <a:prstGeom prst="rect">
            <a:avLst/>
          </a:prstGeom>
          <a:noFill/>
          <a:ln>
            <a:noFill/>
          </a:ln>
        </p:spPr>
        <p:txBody>
          <a:bodyPr spcFirstLastPara="1" wrap="square" lIns="0" tIns="0" rIns="0" bIns="0" anchor="t" anchorCtr="0">
            <a:spAutoFit/>
          </a:bodyPr>
          <a:lstStyle/>
          <a:p>
            <a:pPr marL="0" marR="0" lvl="0" indent="0" algn="ctr" rtl="0">
              <a:lnSpc>
                <a:spcPct val="120004"/>
              </a:lnSpc>
              <a:spcBef>
                <a:spcPts val="0"/>
              </a:spcBef>
              <a:spcAft>
                <a:spcPts val="0"/>
              </a:spcAft>
              <a:buNone/>
            </a:pPr>
            <a:r>
              <a:rPr lang="en" sz="2200" b="1" i="0" u="none" strike="noStrike" cap="none" dirty="0">
                <a:solidFill>
                  <a:srgbClr val="B2101F"/>
                </a:solidFill>
                <a:latin typeface="Josefin Sans"/>
                <a:ea typeface="Josefin Sans"/>
                <a:cs typeface="Josefin Sans"/>
                <a:sym typeface="Josefin Sans"/>
              </a:rPr>
              <a:t>Surfaces</a:t>
            </a:r>
            <a:endParaRPr sz="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6"/>
                                        </p:tgtEl>
                                        <p:attrNameLst>
                                          <p:attrName>style.visibility</p:attrName>
                                        </p:attrNameLst>
                                      </p:cBhvr>
                                      <p:to>
                                        <p:strVal val="visible"/>
                                      </p:to>
                                    </p:set>
                                    <p:animEffect transition="in" filter="fade">
                                      <p:cBhvr>
                                        <p:cTn id="9" dur="1000"/>
                                        <p:tgtEl>
                                          <p:spTgt spid="30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1"/>
                                        </p:tgtEl>
                                        <p:attrNameLst>
                                          <p:attrName>style.visibility</p:attrName>
                                        </p:attrNameLst>
                                      </p:cBhvr>
                                      <p:to>
                                        <p:strVal val="visible"/>
                                      </p:to>
                                    </p:set>
                                    <p:animEffect transition="in" filter="fade">
                                      <p:cBhvr>
                                        <p:cTn id="16" dur="1000"/>
                                        <p:tgtEl>
                                          <p:spTgt spid="30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fade">
                                      <p:cBhvr>
                                        <p:cTn id="23"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2"/>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312" name="Google Shape;312;p42"/>
          <p:cNvSpPr/>
          <p:nvPr/>
        </p:nvSpPr>
        <p:spPr>
          <a:xfrm>
            <a:off x="3860738" y="-377830"/>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24973" r="-24973"/>
            </a:stretch>
          </a:blipFill>
          <a:ln>
            <a:noFill/>
          </a:ln>
        </p:spPr>
      </p:sp>
      <p:sp>
        <p:nvSpPr>
          <p:cNvPr id="313" name="Google Shape;313;p42"/>
          <p:cNvSpPr txBox="1"/>
          <p:nvPr/>
        </p:nvSpPr>
        <p:spPr>
          <a:xfrm>
            <a:off x="514350" y="531200"/>
            <a:ext cx="6843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What's Contaminated?</a:t>
            </a:r>
            <a:endParaRPr sz="3500"/>
          </a:p>
        </p:txBody>
      </p:sp>
      <p:sp>
        <p:nvSpPr>
          <p:cNvPr id="314" name="Google Shape;314;p42"/>
          <p:cNvSpPr txBox="1"/>
          <p:nvPr/>
        </p:nvSpPr>
        <p:spPr>
          <a:xfrm>
            <a:off x="525774" y="1883746"/>
            <a:ext cx="4930200" cy="28938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500" b="1" i="0" u="none" strike="noStrike" cap="none">
                <a:solidFill>
                  <a:srgbClr val="65212A"/>
                </a:solidFill>
              </a:rPr>
              <a:t>Levels of Contamination</a:t>
            </a:r>
            <a:endParaRPr sz="2500" b="1">
              <a:solidFill>
                <a:srgbClr val="65212A"/>
              </a:solidFill>
            </a:endParaRPr>
          </a:p>
          <a:p>
            <a:pPr marL="393700" marR="0" lvl="1" indent="-203200" algn="l" rtl="0">
              <a:lnSpc>
                <a:spcPct val="150000"/>
              </a:lnSpc>
              <a:spcBef>
                <a:spcPts val="0"/>
              </a:spcBef>
              <a:spcAft>
                <a:spcPts val="0"/>
              </a:spcAft>
              <a:buClr>
                <a:srgbClr val="65212A"/>
              </a:buClr>
              <a:buSzPts val="2000"/>
              <a:buChar char="•"/>
            </a:pPr>
            <a:r>
              <a:rPr lang="en" sz="2000" b="1" i="0" u="none" strike="noStrike" cap="none">
                <a:solidFill>
                  <a:srgbClr val="65212A"/>
                </a:solidFill>
              </a:rPr>
              <a:t>Highly contaminated surfaces</a:t>
            </a:r>
            <a:endParaRPr sz="900" b="1"/>
          </a:p>
          <a:p>
            <a:pPr marL="393700" marR="0" lvl="1" indent="-203200" algn="l" rtl="0">
              <a:lnSpc>
                <a:spcPct val="150000"/>
              </a:lnSpc>
              <a:spcBef>
                <a:spcPts val="0"/>
              </a:spcBef>
              <a:spcAft>
                <a:spcPts val="0"/>
              </a:spcAft>
              <a:buClr>
                <a:srgbClr val="65212A"/>
              </a:buClr>
              <a:buSzPts val="2000"/>
              <a:buChar char="•"/>
            </a:pPr>
            <a:r>
              <a:rPr lang="en" sz="2000" b="1" i="0" u="none" strike="noStrike" cap="none">
                <a:solidFill>
                  <a:srgbClr val="65212A"/>
                </a:solidFill>
              </a:rPr>
              <a:t>Contaminated surfaces</a:t>
            </a:r>
            <a:endParaRPr sz="900" b="1"/>
          </a:p>
          <a:p>
            <a:pPr marL="393700" marR="0" lvl="1" indent="-203200" algn="l" rtl="0">
              <a:lnSpc>
                <a:spcPct val="150000"/>
              </a:lnSpc>
              <a:spcBef>
                <a:spcPts val="0"/>
              </a:spcBef>
              <a:spcAft>
                <a:spcPts val="0"/>
              </a:spcAft>
              <a:buClr>
                <a:srgbClr val="65212A"/>
              </a:buClr>
              <a:buSzPts val="2000"/>
              <a:buChar char="•"/>
            </a:pPr>
            <a:r>
              <a:rPr lang="en" sz="2000" b="1" i="0" u="none" strike="noStrike" cap="none">
                <a:solidFill>
                  <a:srgbClr val="65212A"/>
                </a:solidFill>
              </a:rPr>
              <a:t>Clean and disinfected surfaces</a:t>
            </a:r>
            <a:endParaRPr sz="900" b="1"/>
          </a:p>
          <a:p>
            <a:pPr marL="393700" marR="0" lvl="1" indent="-203200" algn="l" rtl="0">
              <a:lnSpc>
                <a:spcPct val="150000"/>
              </a:lnSpc>
              <a:spcBef>
                <a:spcPts val="0"/>
              </a:spcBef>
              <a:spcAft>
                <a:spcPts val="0"/>
              </a:spcAft>
              <a:buClr>
                <a:srgbClr val="65212A"/>
              </a:buClr>
              <a:buSzPts val="2000"/>
              <a:buChar char="•"/>
            </a:pPr>
            <a:r>
              <a:rPr lang="en" sz="2000" b="1" i="0" u="none" strike="noStrike" cap="none">
                <a:solidFill>
                  <a:srgbClr val="65212A"/>
                </a:solidFill>
              </a:rPr>
              <a:t>Microbe free</a:t>
            </a:r>
            <a:endParaRPr sz="900" b="1"/>
          </a:p>
          <a:p>
            <a:pPr marL="0" marR="0" lvl="0" indent="0" algn="l" rtl="0">
              <a:lnSpc>
                <a:spcPct val="247262"/>
              </a:lnSpc>
              <a:spcBef>
                <a:spcPts val="0"/>
              </a:spcBef>
              <a:spcAft>
                <a:spcPts val="0"/>
              </a:spcAft>
              <a:buNone/>
            </a:pPr>
            <a:endParaRPr sz="1800" b="0" i="0" u="none" strike="noStrike" cap="none">
              <a:solidFill>
                <a:srgbClr val="65212A"/>
              </a:solidFill>
              <a:latin typeface="Arial"/>
              <a:ea typeface="Arial"/>
              <a:cs typeface="Arial"/>
              <a:sym typeface="Arial"/>
            </a:endParaRPr>
          </a:p>
        </p:txBody>
      </p:sp>
      <p:sp>
        <p:nvSpPr>
          <p:cNvPr id="315" name="Google Shape;315;p42"/>
          <p:cNvSpPr txBox="1"/>
          <p:nvPr/>
        </p:nvSpPr>
        <p:spPr>
          <a:xfrm>
            <a:off x="525774" y="1197962"/>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Bacteria</a:t>
            </a:r>
            <a:endParaRPr sz="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0" end="0"/>
                                            </p:txEl>
                                          </p:spTgt>
                                        </p:tgtEl>
                                        <p:attrNameLst>
                                          <p:attrName>style.visibility</p:attrName>
                                        </p:attrNameLst>
                                      </p:cBhvr>
                                      <p:to>
                                        <p:strVal val="visible"/>
                                      </p:to>
                                    </p:set>
                                    <p:animEffect transition="in" filter="fade">
                                      <p:cBhvr>
                                        <p:cTn id="12" dur="1000"/>
                                        <p:tgtEl>
                                          <p:spTgt spid="3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1" end="1"/>
                                            </p:txEl>
                                          </p:spTgt>
                                        </p:tgtEl>
                                        <p:attrNameLst>
                                          <p:attrName>style.visibility</p:attrName>
                                        </p:attrNameLst>
                                      </p:cBhvr>
                                      <p:to>
                                        <p:strVal val="visible"/>
                                      </p:to>
                                    </p:set>
                                    <p:animEffect transition="in" filter="fade">
                                      <p:cBhvr>
                                        <p:cTn id="17" dur="1000"/>
                                        <p:tgtEl>
                                          <p:spTgt spid="3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2" end="2"/>
                                            </p:txEl>
                                          </p:spTgt>
                                        </p:tgtEl>
                                        <p:attrNameLst>
                                          <p:attrName>style.visibility</p:attrName>
                                        </p:attrNameLst>
                                      </p:cBhvr>
                                      <p:to>
                                        <p:strVal val="visible"/>
                                      </p:to>
                                    </p:set>
                                    <p:animEffect transition="in" filter="fade">
                                      <p:cBhvr>
                                        <p:cTn id="22" dur="1000"/>
                                        <p:tgtEl>
                                          <p:spTgt spid="3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3" end="3"/>
                                            </p:txEl>
                                          </p:spTgt>
                                        </p:tgtEl>
                                        <p:attrNameLst>
                                          <p:attrName>style.visibility</p:attrName>
                                        </p:attrNameLst>
                                      </p:cBhvr>
                                      <p:to>
                                        <p:strVal val="visible"/>
                                      </p:to>
                                    </p:set>
                                    <p:animEffect transition="in" filter="fade">
                                      <p:cBhvr>
                                        <p:cTn id="27" dur="1000"/>
                                        <p:tgtEl>
                                          <p:spTgt spid="3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4">
                                            <p:txEl>
                                              <p:pRg st="4" end="4"/>
                                            </p:txEl>
                                          </p:spTgt>
                                        </p:tgtEl>
                                        <p:attrNameLst>
                                          <p:attrName>style.visibility</p:attrName>
                                        </p:attrNameLst>
                                      </p:cBhvr>
                                      <p:to>
                                        <p:strVal val="visible"/>
                                      </p:to>
                                    </p:set>
                                    <p:animEffect transition="in" filter="fade">
                                      <p:cBhvr>
                                        <p:cTn id="32" dur="1000"/>
                                        <p:tgtEl>
                                          <p:spTgt spid="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p:nvPr/>
        </p:nvSpPr>
        <p:spPr>
          <a:xfrm rot="-3910131">
            <a:off x="2407977" y="1289566"/>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331" name="Google Shape;331;p44"/>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332" name="Google Shape;332;p44"/>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333" name="Google Shape;333;p44"/>
          <p:cNvSpPr txBox="1"/>
          <p:nvPr/>
        </p:nvSpPr>
        <p:spPr>
          <a:xfrm>
            <a:off x="541600" y="353200"/>
            <a:ext cx="3096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Knowledge Check</a:t>
            </a:r>
            <a:endParaRPr sz="3500"/>
          </a:p>
        </p:txBody>
      </p:sp>
      <p:sp>
        <p:nvSpPr>
          <p:cNvPr id="334" name="Google Shape;334;p44"/>
          <p:cNvSpPr txBox="1"/>
          <p:nvPr/>
        </p:nvSpPr>
        <p:spPr>
          <a:xfrm>
            <a:off x="3129813" y="1660494"/>
            <a:ext cx="3489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Kahoot Quiz</a:t>
            </a:r>
            <a:endParaRPr sz="3500"/>
          </a:p>
        </p:txBody>
      </p:sp>
      <p:sp>
        <p:nvSpPr>
          <p:cNvPr id="335" name="Google Shape;335;p44"/>
          <p:cNvSpPr txBox="1"/>
          <p:nvPr/>
        </p:nvSpPr>
        <p:spPr>
          <a:xfrm>
            <a:off x="3129813" y="2348336"/>
            <a:ext cx="2618700" cy="1607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800" b="1" i="0" u="none" strike="noStrike" cap="none">
                <a:solidFill>
                  <a:srgbClr val="65212A"/>
                </a:solidFill>
              </a:rPr>
              <a:t>This quiz will help you check your understanding on contamination in the medical workplace. </a:t>
            </a:r>
            <a:endParaRPr sz="700" b="1"/>
          </a:p>
        </p:txBody>
      </p:sp>
      <p:grpSp>
        <p:nvGrpSpPr>
          <p:cNvPr id="336" name="Google Shape;336;p44"/>
          <p:cNvGrpSpPr/>
          <p:nvPr/>
        </p:nvGrpSpPr>
        <p:grpSpPr>
          <a:xfrm>
            <a:off x="6619051" y="2853227"/>
            <a:ext cx="2645214" cy="1819372"/>
            <a:chOff x="-5" y="0"/>
            <a:chExt cx="7053905" cy="4851660"/>
          </a:xfrm>
        </p:grpSpPr>
        <p:sp>
          <p:nvSpPr>
            <p:cNvPr id="337" name="Google Shape;337;p44"/>
            <p:cNvSpPr txBox="1"/>
            <p:nvPr/>
          </p:nvSpPr>
          <p:spPr>
            <a:xfrm>
              <a:off x="0" y="0"/>
              <a:ext cx="7053900" cy="1436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Link</a:t>
              </a:r>
              <a:endParaRPr sz="3500"/>
            </a:p>
          </p:txBody>
        </p:sp>
        <p:sp>
          <p:nvSpPr>
            <p:cNvPr id="338" name="Google Shape;338;p44"/>
            <p:cNvSpPr txBox="1"/>
            <p:nvPr/>
          </p:nvSpPr>
          <p:spPr>
            <a:xfrm>
              <a:off x="-5" y="1830660"/>
              <a:ext cx="5580300" cy="3021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Check the chat for the link to the quiz. Give a thumbs up when finished. </a:t>
              </a:r>
              <a:endParaRPr sz="16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1000"/>
                                        <p:tgtEl>
                                          <p:spTgt spid="334"/>
                                        </p:tgtEl>
                                        <p:attrNameLst>
                                          <p:attrName>ppt_w</p:attrName>
                                        </p:attrNameLst>
                                      </p:cBhvr>
                                      <p:tavLst>
                                        <p:tav tm="0">
                                          <p:val>
                                            <p:strVal val="0"/>
                                          </p:val>
                                        </p:tav>
                                        <p:tav tm="100000">
                                          <p:val>
                                            <p:strVal val="#ppt_w"/>
                                          </p:val>
                                        </p:tav>
                                      </p:tavLst>
                                    </p:anim>
                                    <p:anim calcmode="lin" valueType="num">
                                      <p:cBhvr additive="base">
                                        <p:cTn id="8" dur="1000"/>
                                        <p:tgtEl>
                                          <p:spTgt spid="33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35"/>
                                        </p:tgtEl>
                                        <p:attrNameLst>
                                          <p:attrName>style.visibility</p:attrName>
                                        </p:attrNameLst>
                                      </p:cBhvr>
                                      <p:to>
                                        <p:strVal val="visible"/>
                                      </p:to>
                                    </p:set>
                                    <p:anim calcmode="lin" valueType="num">
                                      <p:cBhvr additive="base">
                                        <p:cTn id="13" dur="1000"/>
                                        <p:tgtEl>
                                          <p:spTgt spid="335"/>
                                        </p:tgtEl>
                                        <p:attrNameLst>
                                          <p:attrName>ppt_w</p:attrName>
                                        </p:attrNameLst>
                                      </p:cBhvr>
                                      <p:tavLst>
                                        <p:tav tm="0">
                                          <p:val>
                                            <p:strVal val="0"/>
                                          </p:val>
                                        </p:tav>
                                        <p:tav tm="100000">
                                          <p:val>
                                            <p:strVal val="#ppt_w"/>
                                          </p:val>
                                        </p:tav>
                                      </p:tavLst>
                                    </p:anim>
                                    <p:anim calcmode="lin" valueType="num">
                                      <p:cBhvr additive="base">
                                        <p:cTn id="14" dur="1000"/>
                                        <p:tgtEl>
                                          <p:spTgt spid="33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1000"/>
                                        <p:tgtEl>
                                          <p:spTgt spid="336"/>
                                        </p:tgtEl>
                                        <p:attrNameLst>
                                          <p:attrName>ppt_w</p:attrName>
                                        </p:attrNameLst>
                                      </p:cBhvr>
                                      <p:tavLst>
                                        <p:tav tm="0">
                                          <p:val>
                                            <p:strVal val="0"/>
                                          </p:val>
                                        </p:tav>
                                        <p:tav tm="100000">
                                          <p:val>
                                            <p:strVal val="#ppt_w"/>
                                          </p:val>
                                        </p:tav>
                                      </p:tavLst>
                                    </p:anim>
                                    <p:anim calcmode="lin" valueType="num">
                                      <p:cBhvr additive="base">
                                        <p:cTn id="20" dur="1000"/>
                                        <p:tgtEl>
                                          <p:spTgt spid="33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p:nvPr/>
        </p:nvSpPr>
        <p:spPr>
          <a:xfrm rot="-3910131">
            <a:off x="2560401" y="1556880"/>
            <a:ext cx="6635059" cy="1979134"/>
          </a:xfrm>
          <a:custGeom>
            <a:avLst/>
            <a:gdLst/>
            <a:ahLst/>
            <a:cxnLst/>
            <a:rect l="l" t="t" r="r" b="b"/>
            <a:pathLst>
              <a:path w="7881735" h="1338970" extrusionOk="0">
                <a:moveTo>
                  <a:pt x="0" y="0"/>
                </a:moveTo>
                <a:lnTo>
                  <a:pt x="7881735" y="0"/>
                </a:lnTo>
                <a:lnTo>
                  <a:pt x="7881735" y="1338970"/>
                </a:lnTo>
                <a:lnTo>
                  <a:pt x="0" y="1338970"/>
                </a:lnTo>
                <a:lnTo>
                  <a:pt x="0" y="0"/>
                </a:lnTo>
              </a:path>
            </a:pathLst>
          </a:custGeom>
          <a:solidFill>
            <a:srgbClr val="65212A"/>
          </a:solidFill>
          <a:ln>
            <a:noFill/>
          </a:ln>
        </p:spPr>
      </p:sp>
      <p:sp>
        <p:nvSpPr>
          <p:cNvPr id="139" name="Google Shape;139;p26"/>
          <p:cNvSpPr/>
          <p:nvPr/>
        </p:nvSpPr>
        <p:spPr>
          <a:xfrm rot="-3910131">
            <a:off x="5445746" y="1426588"/>
            <a:ext cx="6253204"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B2101F"/>
          </a:solidFill>
          <a:ln>
            <a:noFill/>
          </a:ln>
        </p:spPr>
      </p:sp>
      <p:sp>
        <p:nvSpPr>
          <p:cNvPr id="140" name="Google Shape;140;p26"/>
          <p:cNvSpPr txBox="1"/>
          <p:nvPr/>
        </p:nvSpPr>
        <p:spPr>
          <a:xfrm>
            <a:off x="473907" y="528131"/>
            <a:ext cx="5556000" cy="846600"/>
          </a:xfrm>
          <a:prstGeom prst="rect">
            <a:avLst/>
          </a:prstGeom>
          <a:noFill/>
          <a:ln>
            <a:noFill/>
          </a:ln>
        </p:spPr>
        <p:txBody>
          <a:bodyPr spcFirstLastPara="1" wrap="square" lIns="0" tIns="0" rIns="0" bIns="0" anchor="t" anchorCtr="0">
            <a:spAutoFit/>
          </a:bodyPr>
          <a:lstStyle/>
          <a:p>
            <a:pPr marL="0" marR="0" lvl="0" indent="0" algn="l" rtl="0">
              <a:lnSpc>
                <a:spcPct val="120001"/>
              </a:lnSpc>
              <a:spcBef>
                <a:spcPts val="0"/>
              </a:spcBef>
              <a:spcAft>
                <a:spcPts val="0"/>
              </a:spcAft>
              <a:buNone/>
            </a:pPr>
            <a:r>
              <a:rPr lang="en" sz="5500" b="1" i="0" u="none" strike="noStrike" cap="none" dirty="0">
                <a:solidFill>
                  <a:srgbClr val="B2101F"/>
                </a:solidFill>
                <a:latin typeface="Josefin Sans"/>
                <a:ea typeface="Josefin Sans"/>
                <a:cs typeface="Josefin Sans"/>
                <a:sym typeface="Josefin Sans"/>
              </a:rPr>
              <a:t>Agenda</a:t>
            </a:r>
            <a:endParaRPr sz="1100" dirty="0"/>
          </a:p>
        </p:txBody>
      </p:sp>
      <p:sp>
        <p:nvSpPr>
          <p:cNvPr id="141" name="Google Shape;141;p26"/>
          <p:cNvSpPr txBox="1"/>
          <p:nvPr/>
        </p:nvSpPr>
        <p:spPr>
          <a:xfrm>
            <a:off x="473857" y="1606974"/>
            <a:ext cx="5556000" cy="307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b="1" i="0" u="sng" strike="noStrike" cap="none">
                <a:solidFill>
                  <a:srgbClr val="65212A"/>
                </a:solidFill>
              </a:rPr>
              <a:t>Course Goals and Objectives</a:t>
            </a:r>
            <a:endParaRPr sz="1000" b="1"/>
          </a:p>
        </p:txBody>
      </p:sp>
      <p:sp>
        <p:nvSpPr>
          <p:cNvPr id="142" name="Google Shape;142;p26"/>
          <p:cNvSpPr txBox="1"/>
          <p:nvPr/>
        </p:nvSpPr>
        <p:spPr>
          <a:xfrm>
            <a:off x="473857" y="2103022"/>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a:solidFill>
                  <a:srgbClr val="65212A"/>
                </a:solidFill>
              </a:rPr>
              <a:t>Bloodborne Diseases Overview</a:t>
            </a:r>
            <a:endParaRPr sz="1000" b="1"/>
          </a:p>
        </p:txBody>
      </p:sp>
      <p:sp>
        <p:nvSpPr>
          <p:cNvPr id="143" name="Google Shape;143;p26"/>
          <p:cNvSpPr txBox="1"/>
          <p:nvPr/>
        </p:nvSpPr>
        <p:spPr>
          <a:xfrm>
            <a:off x="473857" y="2634300"/>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a:solidFill>
                  <a:srgbClr val="65212A"/>
                </a:solidFill>
              </a:rPr>
              <a:t>Bloodborne Pathogens</a:t>
            </a:r>
            <a:endParaRPr sz="1000" b="1"/>
          </a:p>
        </p:txBody>
      </p:sp>
      <p:sp>
        <p:nvSpPr>
          <p:cNvPr id="144" name="Google Shape;144;p26"/>
          <p:cNvSpPr txBox="1"/>
          <p:nvPr/>
        </p:nvSpPr>
        <p:spPr>
          <a:xfrm>
            <a:off x="473857" y="3160922"/>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dirty="0">
                <a:solidFill>
                  <a:srgbClr val="65212A"/>
                </a:solidFill>
              </a:rPr>
              <a:t>Exposure and Transmission</a:t>
            </a:r>
            <a:endParaRPr sz="1000" b="1" dirty="0"/>
          </a:p>
        </p:txBody>
      </p:sp>
      <p:sp>
        <p:nvSpPr>
          <p:cNvPr id="145" name="Google Shape;145;p26"/>
          <p:cNvSpPr txBox="1"/>
          <p:nvPr/>
        </p:nvSpPr>
        <p:spPr>
          <a:xfrm>
            <a:off x="473857" y="3687543"/>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a:solidFill>
                  <a:srgbClr val="65212A"/>
                </a:solidFill>
              </a:rPr>
              <a:t>Preventing Exposure</a:t>
            </a:r>
            <a:endParaRPr sz="1000" b="1"/>
          </a:p>
        </p:txBody>
      </p:sp>
      <p:sp>
        <p:nvSpPr>
          <p:cNvPr id="146" name="Google Shape;146;p26"/>
          <p:cNvSpPr txBox="1"/>
          <p:nvPr/>
        </p:nvSpPr>
        <p:spPr>
          <a:xfrm>
            <a:off x="473857" y="4214165"/>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dirty="0">
                <a:solidFill>
                  <a:srgbClr val="65212A"/>
                </a:solidFill>
              </a:rPr>
              <a:t>Post Exposure Procedures</a:t>
            </a:r>
            <a:endParaRPr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1000"/>
                                        <p:tgtEl>
                                          <p:spTgt spid="14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 calcmode="lin" valueType="num">
                                      <p:cBhvr additive="base">
                                        <p:cTn id="12" dur="1000"/>
                                        <p:tgtEl>
                                          <p:spTgt spid="14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 calcmode="lin" valueType="num">
                                      <p:cBhvr additive="base">
                                        <p:cTn id="17" dur="1000"/>
                                        <p:tgtEl>
                                          <p:spTgt spid="14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4"/>
                                        </p:tgtEl>
                                        <p:attrNameLst>
                                          <p:attrName>style.visibility</p:attrName>
                                        </p:attrNameLst>
                                      </p:cBhvr>
                                      <p:to>
                                        <p:strVal val="visible"/>
                                      </p:to>
                                    </p:set>
                                    <p:anim calcmode="lin" valueType="num">
                                      <p:cBhvr additive="base">
                                        <p:cTn id="22" dur="1000"/>
                                        <p:tgtEl>
                                          <p:spTgt spid="14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additive="base">
                                        <p:cTn id="27" dur="1000"/>
                                        <p:tgtEl>
                                          <p:spTgt spid="14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46"/>
                                        </p:tgtEl>
                                        <p:attrNameLst>
                                          <p:attrName>style.visibility</p:attrName>
                                        </p:attrNameLst>
                                      </p:cBhvr>
                                      <p:to>
                                        <p:strVal val="visible"/>
                                      </p:to>
                                    </p:set>
                                    <p:anim calcmode="lin" valueType="num">
                                      <p:cBhvr additive="base">
                                        <p:cTn id="32" dur="10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342"/>
        <p:cNvGrpSpPr/>
        <p:nvPr/>
      </p:nvGrpSpPr>
      <p:grpSpPr>
        <a:xfrm>
          <a:off x="0" y="0"/>
          <a:ext cx="0" cy="0"/>
          <a:chOff x="0" y="0"/>
          <a:chExt cx="0" cy="0"/>
        </a:xfrm>
      </p:grpSpPr>
      <p:sp>
        <p:nvSpPr>
          <p:cNvPr id="343" name="Google Shape;343;p45"/>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344" name="Google Shape;344;p45"/>
          <p:cNvSpPr/>
          <p:nvPr/>
        </p:nvSpPr>
        <p:spPr>
          <a:xfrm rot="-8100000">
            <a:off x="-4247869" y="158810"/>
            <a:ext cx="14772752" cy="6720257"/>
          </a:xfrm>
          <a:custGeom>
            <a:avLst/>
            <a:gdLst/>
            <a:ahLst/>
            <a:cxnLst/>
            <a:rect l="l" t="t" r="r" b="b"/>
            <a:pathLst>
              <a:path w="9996089" h="4547310" extrusionOk="0">
                <a:moveTo>
                  <a:pt x="0" y="0"/>
                </a:moveTo>
                <a:lnTo>
                  <a:pt x="9996089" y="0"/>
                </a:lnTo>
                <a:lnTo>
                  <a:pt x="9996089" y="4547310"/>
                </a:lnTo>
                <a:lnTo>
                  <a:pt x="0" y="4547310"/>
                </a:lnTo>
                <a:lnTo>
                  <a:pt x="0" y="0"/>
                </a:lnTo>
              </a:path>
            </a:pathLst>
          </a:custGeom>
          <a:solidFill>
            <a:srgbClr val="FFFFFF"/>
          </a:solidFill>
          <a:ln>
            <a:noFill/>
          </a:ln>
        </p:spPr>
      </p:sp>
      <p:sp>
        <p:nvSpPr>
          <p:cNvPr id="345" name="Google Shape;345;p45"/>
          <p:cNvSpPr/>
          <p:nvPr/>
        </p:nvSpPr>
        <p:spPr>
          <a:xfrm>
            <a:off x="4503329" y="502829"/>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3434" r="-46562"/>
            </a:stretch>
          </a:blipFill>
          <a:ln>
            <a:noFill/>
          </a:ln>
        </p:spPr>
        <p:txBody>
          <a:bodyPr/>
          <a:lstStyle/>
          <a:p>
            <a:endParaRPr lang="en-US" dirty="0"/>
          </a:p>
        </p:txBody>
      </p:sp>
      <p:sp>
        <p:nvSpPr>
          <p:cNvPr id="346" name="Google Shape;346;p45"/>
          <p:cNvSpPr txBox="1"/>
          <p:nvPr/>
        </p:nvSpPr>
        <p:spPr>
          <a:xfrm>
            <a:off x="437781" y="311775"/>
            <a:ext cx="5256026" cy="18317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Exposure and Transmission of Bloodborne Pathogens</a:t>
            </a:r>
            <a:endParaRPr sz="3500"/>
          </a:p>
        </p:txBody>
      </p:sp>
      <p:sp>
        <p:nvSpPr>
          <p:cNvPr id="347" name="Google Shape;347;p45"/>
          <p:cNvSpPr txBox="1"/>
          <p:nvPr/>
        </p:nvSpPr>
        <p:spPr>
          <a:xfrm>
            <a:off x="437781" y="2816679"/>
            <a:ext cx="5256026" cy="923513"/>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2000" b="1" i="0" u="sng" strike="noStrike" cap="none">
                <a:solidFill>
                  <a:srgbClr val="65212A"/>
                </a:solidFill>
              </a:rPr>
              <a:t>Occupational Exposure</a:t>
            </a:r>
            <a:endParaRPr sz="600" b="1"/>
          </a:p>
          <a:p>
            <a:pPr marL="0" marR="0" lvl="0" indent="0" algn="l" rtl="0">
              <a:lnSpc>
                <a:spcPct val="200000"/>
              </a:lnSpc>
              <a:spcBef>
                <a:spcPts val="0"/>
              </a:spcBef>
              <a:spcAft>
                <a:spcPts val="0"/>
              </a:spcAft>
              <a:buNone/>
            </a:pPr>
            <a:r>
              <a:rPr lang="en" sz="2000" b="1" i="0" u="sng" strike="noStrike" cap="none">
                <a:solidFill>
                  <a:srgbClr val="65212A"/>
                </a:solidFill>
              </a:rPr>
              <a:t>Tasks with Exposure Risk</a:t>
            </a:r>
            <a:endParaRPr sz="600" b="1"/>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anim calcmode="lin" valueType="num">
                                      <p:cBhvr additive="base">
                                        <p:cTn id="7" dur="1000"/>
                                        <p:tgtEl>
                                          <p:spTgt spid="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7">
                                            <p:txEl>
                                              <p:pRg st="1" end="1"/>
                                            </p:txEl>
                                          </p:spTgt>
                                        </p:tgtEl>
                                        <p:attrNameLst>
                                          <p:attrName>style.visibility</p:attrName>
                                        </p:attrNameLst>
                                      </p:cBhvr>
                                      <p:to>
                                        <p:strVal val="visible"/>
                                      </p:to>
                                    </p:set>
                                    <p:anim calcmode="lin" valueType="num">
                                      <p:cBhvr additive="base">
                                        <p:cTn id="12" dur="1000"/>
                                        <p:tgtEl>
                                          <p:spTgt spid="34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6"/>
          <p:cNvSpPr/>
          <p:nvPr/>
        </p:nvSpPr>
        <p:spPr>
          <a:xfrm rot="-3910131">
            <a:off x="2407977" y="1289566"/>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353" name="Google Shape;353;p46"/>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354" name="Google Shape;354;p46"/>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355" name="Google Shape;355;p46"/>
          <p:cNvSpPr txBox="1"/>
          <p:nvPr/>
        </p:nvSpPr>
        <p:spPr>
          <a:xfrm>
            <a:off x="541600" y="429775"/>
            <a:ext cx="2681700" cy="129266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dirty="0">
                <a:solidFill>
                  <a:srgbClr val="FFFFFF"/>
                </a:solidFill>
                <a:latin typeface="Josefin Sans"/>
                <a:ea typeface="Josefin Sans"/>
                <a:cs typeface="Josefin Sans"/>
                <a:sym typeface="Josefin Sans"/>
              </a:rPr>
              <a:t>Think About It:</a:t>
            </a:r>
            <a:endParaRPr sz="3500" dirty="0"/>
          </a:p>
        </p:txBody>
      </p:sp>
      <p:sp>
        <p:nvSpPr>
          <p:cNvPr id="356" name="Google Shape;356;p46"/>
          <p:cNvSpPr txBox="1"/>
          <p:nvPr/>
        </p:nvSpPr>
        <p:spPr>
          <a:xfrm>
            <a:off x="3223396" y="1370900"/>
            <a:ext cx="3555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Scenario</a:t>
            </a:r>
            <a:endParaRPr sz="3500"/>
          </a:p>
        </p:txBody>
      </p:sp>
      <p:sp>
        <p:nvSpPr>
          <p:cNvPr id="357" name="Google Shape;357;p46"/>
          <p:cNvSpPr txBox="1"/>
          <p:nvPr/>
        </p:nvSpPr>
        <p:spPr>
          <a:xfrm>
            <a:off x="3223301" y="1951063"/>
            <a:ext cx="2596200" cy="2604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800" b="1" i="0" u="none" strike="noStrike" cap="none" dirty="0">
                <a:solidFill>
                  <a:srgbClr val="65212A"/>
                </a:solidFill>
              </a:rPr>
              <a:t>Your patient appears healthy. You have no reason to believe they have any infectious diseases, so there is no risk of contamination from bloodborne pathogens. </a:t>
            </a:r>
            <a:endParaRPr sz="700" b="1" dirty="0"/>
          </a:p>
        </p:txBody>
      </p:sp>
      <p:grpSp>
        <p:nvGrpSpPr>
          <p:cNvPr id="358" name="Google Shape;358;p46"/>
          <p:cNvGrpSpPr/>
          <p:nvPr/>
        </p:nvGrpSpPr>
        <p:grpSpPr>
          <a:xfrm>
            <a:off x="6778688" y="2283775"/>
            <a:ext cx="2092625" cy="2164462"/>
            <a:chOff x="425694" y="-1315815"/>
            <a:chExt cx="5580332" cy="5771900"/>
          </a:xfrm>
        </p:grpSpPr>
        <p:sp>
          <p:nvSpPr>
            <p:cNvPr id="359" name="Google Shape;359;p46"/>
            <p:cNvSpPr txBox="1"/>
            <p:nvPr/>
          </p:nvSpPr>
          <p:spPr>
            <a:xfrm>
              <a:off x="425727" y="-1315815"/>
              <a:ext cx="5580300" cy="316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True or False?</a:t>
              </a:r>
              <a:endParaRPr sz="3500"/>
            </a:p>
          </p:txBody>
        </p:sp>
        <p:sp>
          <p:nvSpPr>
            <p:cNvPr id="360" name="Google Shape;360;p46"/>
            <p:cNvSpPr txBox="1"/>
            <p:nvPr/>
          </p:nvSpPr>
          <p:spPr>
            <a:xfrm>
              <a:off x="425694" y="2223185"/>
              <a:ext cx="5580300" cy="2232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Type your answer and reasoning into the chat. </a:t>
              </a:r>
              <a:endParaRPr sz="5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1000"/>
                                        <p:tgtEl>
                                          <p:spTgt spid="356"/>
                                        </p:tgtEl>
                                        <p:attrNameLst>
                                          <p:attrName>ppt_w</p:attrName>
                                        </p:attrNameLst>
                                      </p:cBhvr>
                                      <p:tavLst>
                                        <p:tav tm="0">
                                          <p:val>
                                            <p:strVal val="0"/>
                                          </p:val>
                                        </p:tav>
                                        <p:tav tm="100000">
                                          <p:val>
                                            <p:strVal val="#ppt_w"/>
                                          </p:val>
                                        </p:tav>
                                      </p:tavLst>
                                    </p:anim>
                                    <p:anim calcmode="lin" valueType="num">
                                      <p:cBhvr additive="base">
                                        <p:cTn id="8" dur="1000"/>
                                        <p:tgtEl>
                                          <p:spTgt spid="35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57"/>
                                        </p:tgtEl>
                                        <p:attrNameLst>
                                          <p:attrName>style.visibility</p:attrName>
                                        </p:attrNameLst>
                                      </p:cBhvr>
                                      <p:to>
                                        <p:strVal val="visible"/>
                                      </p:to>
                                    </p:set>
                                    <p:anim calcmode="lin" valueType="num">
                                      <p:cBhvr additive="base">
                                        <p:cTn id="13" dur="1000"/>
                                        <p:tgtEl>
                                          <p:spTgt spid="357"/>
                                        </p:tgtEl>
                                        <p:attrNameLst>
                                          <p:attrName>ppt_w</p:attrName>
                                        </p:attrNameLst>
                                      </p:cBhvr>
                                      <p:tavLst>
                                        <p:tav tm="0">
                                          <p:val>
                                            <p:strVal val="0"/>
                                          </p:val>
                                        </p:tav>
                                        <p:tav tm="100000">
                                          <p:val>
                                            <p:strVal val="#ppt_w"/>
                                          </p:val>
                                        </p:tav>
                                      </p:tavLst>
                                    </p:anim>
                                    <p:anim calcmode="lin" valueType="num">
                                      <p:cBhvr additive="base">
                                        <p:cTn id="14" dur="1000"/>
                                        <p:tgtEl>
                                          <p:spTgt spid="357"/>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58"/>
                                        </p:tgtEl>
                                        <p:attrNameLst>
                                          <p:attrName>style.visibility</p:attrName>
                                        </p:attrNameLst>
                                      </p:cBhvr>
                                      <p:to>
                                        <p:strVal val="visible"/>
                                      </p:to>
                                    </p:set>
                                    <p:anim calcmode="lin" valueType="num">
                                      <p:cBhvr additive="base">
                                        <p:cTn id="19" dur="1000"/>
                                        <p:tgtEl>
                                          <p:spTgt spid="358"/>
                                        </p:tgtEl>
                                        <p:attrNameLst>
                                          <p:attrName>ppt_w</p:attrName>
                                        </p:attrNameLst>
                                      </p:cBhvr>
                                      <p:tavLst>
                                        <p:tav tm="0">
                                          <p:val>
                                            <p:strVal val="0"/>
                                          </p:val>
                                        </p:tav>
                                        <p:tav tm="100000">
                                          <p:val>
                                            <p:strVal val="#ppt_w"/>
                                          </p:val>
                                        </p:tav>
                                      </p:tavLst>
                                    </p:anim>
                                    <p:anim calcmode="lin" valueType="num">
                                      <p:cBhvr additive="base">
                                        <p:cTn id="20" dur="1000"/>
                                        <p:tgtEl>
                                          <p:spTgt spid="35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366" name="Google Shape;366;p47"/>
          <p:cNvSpPr/>
          <p:nvPr/>
        </p:nvSpPr>
        <p:spPr>
          <a:xfrm>
            <a:off x="3860738" y="-377830"/>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2458" r="-76971" b="-19771"/>
            </a:stretch>
          </a:blipFill>
          <a:ln>
            <a:noFill/>
          </a:ln>
        </p:spPr>
      </p:sp>
      <p:sp>
        <p:nvSpPr>
          <p:cNvPr id="367" name="Google Shape;367;p47"/>
          <p:cNvSpPr txBox="1"/>
          <p:nvPr/>
        </p:nvSpPr>
        <p:spPr>
          <a:xfrm>
            <a:off x="514350" y="531200"/>
            <a:ext cx="6843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Occupational Exposure</a:t>
            </a:r>
            <a:endParaRPr sz="3500" dirty="0"/>
          </a:p>
        </p:txBody>
      </p:sp>
      <p:sp>
        <p:nvSpPr>
          <p:cNvPr id="368" name="Google Shape;368;p47"/>
          <p:cNvSpPr txBox="1"/>
          <p:nvPr/>
        </p:nvSpPr>
        <p:spPr>
          <a:xfrm>
            <a:off x="514350" y="1937250"/>
            <a:ext cx="4941600" cy="2709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Not just traditional healthcare workers. </a:t>
            </a:r>
            <a:endParaRPr sz="2500" b="1" dirty="0">
              <a:solidFill>
                <a:srgbClr val="65212A"/>
              </a:solidFill>
              <a:latin typeface="Josefin Sans"/>
              <a:ea typeface="Josefin Sans"/>
              <a:cs typeface="Josefin Sans"/>
              <a:sym typeface="Josefin Sans"/>
            </a:endParaRPr>
          </a:p>
          <a:p>
            <a:pPr marL="393700" marR="0" lvl="1" indent="-203200" algn="l" rtl="0">
              <a:lnSpc>
                <a:spcPct val="150000"/>
              </a:lnSpc>
              <a:spcBef>
                <a:spcPts val="0"/>
              </a:spcBef>
              <a:spcAft>
                <a:spcPts val="0"/>
              </a:spcAft>
              <a:buClr>
                <a:srgbClr val="65212A"/>
              </a:buClr>
              <a:buSzPts val="1800"/>
              <a:buChar char="•"/>
            </a:pPr>
            <a:r>
              <a:rPr lang="en" sz="1800" b="1" i="0" u="none" strike="noStrike" cap="none" dirty="0">
                <a:solidFill>
                  <a:srgbClr val="65212A"/>
                </a:solidFill>
              </a:rPr>
              <a:t>Hospital staff</a:t>
            </a:r>
            <a:endParaRPr sz="700" b="1" dirty="0"/>
          </a:p>
          <a:p>
            <a:pPr marL="393700" marR="0" lvl="1" indent="-203200" algn="l" rtl="0">
              <a:lnSpc>
                <a:spcPct val="150000"/>
              </a:lnSpc>
              <a:spcBef>
                <a:spcPts val="0"/>
              </a:spcBef>
              <a:spcAft>
                <a:spcPts val="0"/>
              </a:spcAft>
              <a:buClr>
                <a:srgbClr val="65212A"/>
              </a:buClr>
              <a:buSzPts val="1800"/>
              <a:buChar char="•"/>
            </a:pPr>
            <a:r>
              <a:rPr lang="en" sz="1800" b="1" i="0" u="none" strike="noStrike" cap="none" dirty="0">
                <a:solidFill>
                  <a:srgbClr val="65212A"/>
                </a:solidFill>
              </a:rPr>
              <a:t>First responders</a:t>
            </a:r>
            <a:endParaRPr sz="700" b="1" dirty="0"/>
          </a:p>
          <a:p>
            <a:pPr marL="393700" marR="0" lvl="1" indent="-203200" algn="l" rtl="0">
              <a:lnSpc>
                <a:spcPct val="150000"/>
              </a:lnSpc>
              <a:spcBef>
                <a:spcPts val="0"/>
              </a:spcBef>
              <a:spcAft>
                <a:spcPts val="0"/>
              </a:spcAft>
              <a:buClr>
                <a:srgbClr val="65212A"/>
              </a:buClr>
              <a:buSzPts val="1800"/>
              <a:buChar char="•"/>
            </a:pPr>
            <a:r>
              <a:rPr lang="en" sz="1800" b="1" i="0" u="none" strike="noStrike" cap="none" dirty="0">
                <a:solidFill>
                  <a:srgbClr val="65212A"/>
                </a:solidFill>
              </a:rPr>
              <a:t>Childcare workers</a:t>
            </a:r>
            <a:endParaRPr sz="700" b="1" dirty="0"/>
          </a:p>
          <a:p>
            <a:pPr marL="393700" marR="0" lvl="1" indent="-203200" algn="l" rtl="0">
              <a:lnSpc>
                <a:spcPct val="150000"/>
              </a:lnSpc>
              <a:spcBef>
                <a:spcPts val="0"/>
              </a:spcBef>
              <a:spcAft>
                <a:spcPts val="0"/>
              </a:spcAft>
              <a:buClr>
                <a:srgbClr val="65212A"/>
              </a:buClr>
              <a:buSzPts val="1800"/>
              <a:buChar char="•"/>
            </a:pPr>
            <a:r>
              <a:rPr lang="en" sz="1800" b="1" i="0" u="none" strike="noStrike" cap="none" dirty="0">
                <a:solidFill>
                  <a:srgbClr val="65212A"/>
                </a:solidFill>
              </a:rPr>
              <a:t>Environmental service technicians</a:t>
            </a:r>
            <a:endParaRPr sz="700" b="1" dirty="0"/>
          </a:p>
          <a:p>
            <a:pPr marL="0" marR="0" lvl="0" indent="0" algn="l" rtl="0">
              <a:lnSpc>
                <a:spcPct val="249666"/>
              </a:lnSpc>
              <a:spcBef>
                <a:spcPts val="0"/>
              </a:spcBef>
              <a:spcAft>
                <a:spcPts val="0"/>
              </a:spcAft>
              <a:buNone/>
            </a:pPr>
            <a:endParaRPr sz="1800" b="0" i="0" u="none" strike="noStrike" cap="none" dirty="0">
              <a:solidFill>
                <a:srgbClr val="65212A"/>
              </a:solidFill>
              <a:latin typeface="Arial"/>
              <a:ea typeface="Arial"/>
              <a:cs typeface="Arial"/>
              <a:sym typeface="Arial"/>
            </a:endParaRPr>
          </a:p>
        </p:txBody>
      </p:sp>
      <p:sp>
        <p:nvSpPr>
          <p:cNvPr id="369" name="Google Shape;369;p47"/>
          <p:cNvSpPr txBox="1"/>
          <p:nvPr/>
        </p:nvSpPr>
        <p:spPr>
          <a:xfrm>
            <a:off x="525774" y="1259862"/>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Who is at risk?</a:t>
            </a:r>
            <a:endParaRPr sz="500" b="1"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9"/>
                                        </p:tgtEl>
                                        <p:attrNameLst>
                                          <p:attrName>style.visibility</p:attrName>
                                        </p:attrNameLst>
                                      </p:cBhvr>
                                      <p:to>
                                        <p:strVal val="visible"/>
                                      </p:to>
                                    </p:set>
                                    <p:animEffect transition="in" filter="fade">
                                      <p:cBhvr>
                                        <p:cTn id="7" dur="1000"/>
                                        <p:tgtEl>
                                          <p:spTgt spid="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
                                            <p:txEl>
                                              <p:pRg st="0" end="0"/>
                                            </p:txEl>
                                          </p:spTgt>
                                        </p:tgtEl>
                                        <p:attrNameLst>
                                          <p:attrName>style.visibility</p:attrName>
                                        </p:attrNameLst>
                                      </p:cBhvr>
                                      <p:to>
                                        <p:strVal val="visible"/>
                                      </p:to>
                                    </p:set>
                                    <p:animEffect transition="in" filter="fade">
                                      <p:cBhvr>
                                        <p:cTn id="12" dur="1000"/>
                                        <p:tgtEl>
                                          <p:spTgt spid="3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
                                            <p:txEl>
                                              <p:pRg st="1" end="1"/>
                                            </p:txEl>
                                          </p:spTgt>
                                        </p:tgtEl>
                                        <p:attrNameLst>
                                          <p:attrName>style.visibility</p:attrName>
                                        </p:attrNameLst>
                                      </p:cBhvr>
                                      <p:to>
                                        <p:strVal val="visible"/>
                                      </p:to>
                                    </p:set>
                                    <p:animEffect transition="in" filter="fade">
                                      <p:cBhvr>
                                        <p:cTn id="17" dur="1000"/>
                                        <p:tgtEl>
                                          <p:spTgt spid="3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8">
                                            <p:txEl>
                                              <p:pRg st="2" end="2"/>
                                            </p:txEl>
                                          </p:spTgt>
                                        </p:tgtEl>
                                        <p:attrNameLst>
                                          <p:attrName>style.visibility</p:attrName>
                                        </p:attrNameLst>
                                      </p:cBhvr>
                                      <p:to>
                                        <p:strVal val="visible"/>
                                      </p:to>
                                    </p:set>
                                    <p:animEffect transition="in" filter="fade">
                                      <p:cBhvr>
                                        <p:cTn id="22" dur="1000"/>
                                        <p:tgtEl>
                                          <p:spTgt spid="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8">
                                            <p:txEl>
                                              <p:pRg st="3" end="3"/>
                                            </p:txEl>
                                          </p:spTgt>
                                        </p:tgtEl>
                                        <p:attrNameLst>
                                          <p:attrName>style.visibility</p:attrName>
                                        </p:attrNameLst>
                                      </p:cBhvr>
                                      <p:to>
                                        <p:strVal val="visible"/>
                                      </p:to>
                                    </p:set>
                                    <p:animEffect transition="in" filter="fade">
                                      <p:cBhvr>
                                        <p:cTn id="27" dur="1000"/>
                                        <p:tgtEl>
                                          <p:spTgt spid="3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8">
                                            <p:txEl>
                                              <p:pRg st="4" end="4"/>
                                            </p:txEl>
                                          </p:spTgt>
                                        </p:tgtEl>
                                        <p:attrNameLst>
                                          <p:attrName>style.visibility</p:attrName>
                                        </p:attrNameLst>
                                      </p:cBhvr>
                                      <p:to>
                                        <p:strVal val="visible"/>
                                      </p:to>
                                    </p:set>
                                    <p:animEffect transition="in" filter="fade">
                                      <p:cBhvr>
                                        <p:cTn id="32" dur="1000"/>
                                        <p:tgtEl>
                                          <p:spTgt spid="3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5212A"/>
        </a:solidFill>
        <a:effectLst/>
      </p:bgPr>
    </p:bg>
    <p:spTree>
      <p:nvGrpSpPr>
        <p:cNvPr id="1" name="Shape 373"/>
        <p:cNvGrpSpPr/>
        <p:nvPr/>
      </p:nvGrpSpPr>
      <p:grpSpPr>
        <a:xfrm>
          <a:off x="0" y="0"/>
          <a:ext cx="0" cy="0"/>
          <a:chOff x="0" y="0"/>
          <a:chExt cx="0" cy="0"/>
        </a:xfrm>
      </p:grpSpPr>
      <p:sp>
        <p:nvSpPr>
          <p:cNvPr id="374" name="Google Shape;374;p48"/>
          <p:cNvSpPr txBox="1"/>
          <p:nvPr/>
        </p:nvSpPr>
        <p:spPr>
          <a:xfrm>
            <a:off x="369275" y="3986880"/>
            <a:ext cx="7386900" cy="2616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700" b="1" i="0" u="none" strike="noStrike" cap="none" dirty="0">
                <a:solidFill>
                  <a:srgbClr val="FFFFFF"/>
                </a:solidFill>
              </a:rPr>
              <a:t>— OSHA Bloodborne Pathogen Standard</a:t>
            </a:r>
            <a:endParaRPr sz="700" b="1" dirty="0"/>
          </a:p>
        </p:txBody>
      </p:sp>
      <p:sp>
        <p:nvSpPr>
          <p:cNvPr id="375" name="Google Shape;375;p48"/>
          <p:cNvSpPr txBox="1"/>
          <p:nvPr/>
        </p:nvSpPr>
        <p:spPr>
          <a:xfrm>
            <a:off x="369276" y="680011"/>
            <a:ext cx="6166800" cy="11853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3500" b="1" i="0" u="none" strike="noStrike" cap="none" dirty="0">
                <a:solidFill>
                  <a:srgbClr val="FFFFFF"/>
                </a:solidFill>
                <a:latin typeface="Josefin Sans"/>
                <a:ea typeface="Josefin Sans"/>
                <a:cs typeface="Josefin Sans"/>
                <a:sym typeface="Josefin Sans"/>
              </a:rPr>
              <a:t>Definition of Occupational Exposure</a:t>
            </a:r>
            <a:endParaRPr sz="3500" dirty="0"/>
          </a:p>
        </p:txBody>
      </p:sp>
      <p:sp>
        <p:nvSpPr>
          <p:cNvPr id="376" name="Google Shape;376;p48"/>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FFFFFF"/>
          </a:solidFill>
          <a:ln>
            <a:noFill/>
          </a:ln>
        </p:spPr>
      </p:sp>
      <p:sp>
        <p:nvSpPr>
          <p:cNvPr id="377" name="Google Shape;377;p48"/>
          <p:cNvSpPr/>
          <p:nvPr/>
        </p:nvSpPr>
        <p:spPr>
          <a:xfrm rot="-3910131">
            <a:off x="3041458" y="2308787"/>
            <a:ext cx="11650010" cy="2053841"/>
          </a:xfrm>
          <a:custGeom>
            <a:avLst/>
            <a:gdLst/>
            <a:ahLst/>
            <a:cxnLst/>
            <a:rect l="l" t="t" r="r" b="b"/>
            <a:pathLst>
              <a:path w="7881735" h="1389513" extrusionOk="0">
                <a:moveTo>
                  <a:pt x="0" y="0"/>
                </a:moveTo>
                <a:lnTo>
                  <a:pt x="7881735" y="0"/>
                </a:lnTo>
                <a:lnTo>
                  <a:pt x="7881735" y="1389513"/>
                </a:lnTo>
                <a:lnTo>
                  <a:pt x="0" y="1389513"/>
                </a:lnTo>
                <a:lnTo>
                  <a:pt x="0" y="0"/>
                </a:lnTo>
              </a:path>
            </a:pathLst>
          </a:custGeom>
          <a:solidFill>
            <a:srgbClr val="000000">
              <a:alpha val="0"/>
            </a:srgbClr>
          </a:solidFill>
          <a:ln>
            <a:noFill/>
          </a:ln>
        </p:spPr>
      </p:sp>
      <p:sp>
        <p:nvSpPr>
          <p:cNvPr id="378" name="Google Shape;378;p48"/>
          <p:cNvSpPr/>
          <p:nvPr/>
        </p:nvSpPr>
        <p:spPr>
          <a:xfrm rot="-8100000">
            <a:off x="3027755" y="1079351"/>
            <a:ext cx="9866335" cy="885004"/>
          </a:xfrm>
          <a:custGeom>
            <a:avLst/>
            <a:gdLst/>
            <a:ahLst/>
            <a:cxnLst/>
            <a:rect l="l" t="t" r="r" b="b"/>
            <a:pathLst>
              <a:path w="6676127" h="598844" extrusionOk="0">
                <a:moveTo>
                  <a:pt x="0" y="0"/>
                </a:moveTo>
                <a:lnTo>
                  <a:pt x="6676127" y="0"/>
                </a:lnTo>
                <a:lnTo>
                  <a:pt x="6676127" y="598844"/>
                </a:lnTo>
                <a:lnTo>
                  <a:pt x="0" y="598844"/>
                </a:lnTo>
                <a:lnTo>
                  <a:pt x="0" y="0"/>
                </a:lnTo>
              </a:path>
            </a:pathLst>
          </a:custGeom>
          <a:solidFill>
            <a:srgbClr val="B2101F"/>
          </a:solidFill>
          <a:ln>
            <a:noFill/>
          </a:ln>
        </p:spPr>
      </p:sp>
      <p:sp>
        <p:nvSpPr>
          <p:cNvPr id="379" name="Google Shape;379;p48"/>
          <p:cNvSpPr txBox="1"/>
          <p:nvPr/>
        </p:nvSpPr>
        <p:spPr>
          <a:xfrm>
            <a:off x="369276" y="2042171"/>
            <a:ext cx="6951600" cy="1600800"/>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 sz="2000" b="1" i="0" u="none" strike="noStrike" cap="none" dirty="0">
                <a:solidFill>
                  <a:srgbClr val="FFFFFF"/>
                </a:solidFill>
              </a:rPr>
              <a:t>Any "reasonably anticipated skin, eye, mucous membrane, or parenteral contact with blood or other potentially infectious materials that may result from the performance of an employee's duties." </a:t>
            </a:r>
            <a:endParaRPr sz="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 calcmode="lin" valueType="num">
                                      <p:cBhvr additive="base">
                                        <p:cTn id="7" dur="1000"/>
                                        <p:tgtEl>
                                          <p:spTgt spid="37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 calcmode="lin" valueType="num">
                                      <p:cBhvr additive="base">
                                        <p:cTn id="12" dur="1000"/>
                                        <p:tgtEl>
                                          <p:spTgt spid="37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9"/>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385" name="Google Shape;385;p49"/>
          <p:cNvSpPr/>
          <p:nvPr/>
        </p:nvSpPr>
        <p:spPr>
          <a:xfrm flipH="1">
            <a:off x="4021514" y="-375785"/>
            <a:ext cx="5895070" cy="5895070"/>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48428" r="-1565"/>
            </a:stretch>
          </a:blipFill>
          <a:ln>
            <a:noFill/>
          </a:ln>
        </p:spPr>
      </p:sp>
      <p:sp>
        <p:nvSpPr>
          <p:cNvPr id="386" name="Google Shape;386;p49"/>
          <p:cNvSpPr txBox="1"/>
          <p:nvPr/>
        </p:nvSpPr>
        <p:spPr>
          <a:xfrm>
            <a:off x="443715" y="415380"/>
            <a:ext cx="6843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Tasks with Exposure Risk</a:t>
            </a:r>
            <a:endParaRPr sz="3500"/>
          </a:p>
        </p:txBody>
      </p:sp>
      <p:sp>
        <p:nvSpPr>
          <p:cNvPr id="387" name="Google Shape;387;p49"/>
          <p:cNvSpPr txBox="1"/>
          <p:nvPr/>
        </p:nvSpPr>
        <p:spPr>
          <a:xfrm>
            <a:off x="443726" y="1155750"/>
            <a:ext cx="6429300" cy="141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High Risk</a:t>
            </a:r>
            <a:r>
              <a:rPr lang="en" sz="2600" b="1" i="0" u="none" strike="noStrike" cap="none" dirty="0">
                <a:solidFill>
                  <a:srgbClr val="65212A"/>
                </a:solidFill>
                <a:latin typeface="Josefin Sans"/>
                <a:ea typeface="Josefin Sans"/>
                <a:cs typeface="Josefin Sans"/>
                <a:sym typeface="Josefin Sans"/>
              </a:rPr>
              <a:t> </a:t>
            </a:r>
            <a:endParaRPr sz="700"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Needle sticks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Contaminated sharps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Spattering/spraying bodily fluids (aerosols)</a:t>
            </a:r>
            <a:endParaRPr sz="900" b="1" dirty="0"/>
          </a:p>
        </p:txBody>
      </p:sp>
      <p:sp>
        <p:nvSpPr>
          <p:cNvPr id="388" name="Google Shape;388;p49"/>
          <p:cNvSpPr txBox="1"/>
          <p:nvPr/>
        </p:nvSpPr>
        <p:spPr>
          <a:xfrm>
            <a:off x="382465" y="2967685"/>
            <a:ext cx="5073600" cy="1416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600" b="1" i="0" u="none" strike="noStrike" cap="none" dirty="0">
                <a:solidFill>
                  <a:srgbClr val="65212A"/>
                </a:solidFill>
                <a:latin typeface="Josefin Sans"/>
                <a:ea typeface="Josefin Sans"/>
                <a:cs typeface="Josefin Sans"/>
                <a:sym typeface="Josefin Sans"/>
              </a:rPr>
              <a:t>Cross Contamination</a:t>
            </a:r>
            <a:endParaRPr sz="700"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Eyes, nose, mouth, genital or an</a:t>
            </a:r>
            <a:r>
              <a:rPr lang="en" sz="2000" b="1" dirty="0">
                <a:solidFill>
                  <a:srgbClr val="65212A"/>
                </a:solidFill>
              </a:rPr>
              <a:t>us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Touching </a:t>
            </a:r>
            <a:r>
              <a:rPr lang="en" sz="2000" b="1" dirty="0">
                <a:solidFill>
                  <a:srgbClr val="65212A"/>
                </a:solidFill>
              </a:rPr>
              <a:t>one</a:t>
            </a:r>
            <a:r>
              <a:rPr lang="en" sz="2000" b="1" i="0" u="none" strike="noStrike" cap="none" dirty="0">
                <a:solidFill>
                  <a:srgbClr val="65212A"/>
                </a:solidFill>
              </a:rPr>
              <a:t> contaminated body part to another</a:t>
            </a:r>
            <a:endParaRPr sz="9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xEl>
                                              <p:pRg st="0" end="0"/>
                                            </p:txEl>
                                          </p:spTgt>
                                        </p:tgtEl>
                                        <p:attrNameLst>
                                          <p:attrName>style.visibility</p:attrName>
                                        </p:attrNameLst>
                                      </p:cBhvr>
                                      <p:to>
                                        <p:strVal val="visible"/>
                                      </p:to>
                                    </p:set>
                                    <p:animEffect transition="in" filter="fade">
                                      <p:cBhvr>
                                        <p:cTn id="7" dur="1000"/>
                                        <p:tgtEl>
                                          <p:spTgt spid="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7">
                                            <p:txEl>
                                              <p:pRg st="1" end="1"/>
                                            </p:txEl>
                                          </p:spTgt>
                                        </p:tgtEl>
                                        <p:attrNameLst>
                                          <p:attrName>style.visibility</p:attrName>
                                        </p:attrNameLst>
                                      </p:cBhvr>
                                      <p:to>
                                        <p:strVal val="visible"/>
                                      </p:to>
                                    </p:set>
                                    <p:animEffect transition="in" filter="fade">
                                      <p:cBhvr>
                                        <p:cTn id="12" dur="1000"/>
                                        <p:tgtEl>
                                          <p:spTgt spid="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7">
                                            <p:txEl>
                                              <p:pRg st="2" end="2"/>
                                            </p:txEl>
                                          </p:spTgt>
                                        </p:tgtEl>
                                        <p:attrNameLst>
                                          <p:attrName>style.visibility</p:attrName>
                                        </p:attrNameLst>
                                      </p:cBhvr>
                                      <p:to>
                                        <p:strVal val="visible"/>
                                      </p:to>
                                    </p:set>
                                    <p:animEffect transition="in" filter="fade">
                                      <p:cBhvr>
                                        <p:cTn id="17" dur="1000"/>
                                        <p:tgtEl>
                                          <p:spTgt spid="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xEl>
                                              <p:pRg st="3" end="3"/>
                                            </p:txEl>
                                          </p:spTgt>
                                        </p:tgtEl>
                                        <p:attrNameLst>
                                          <p:attrName>style.visibility</p:attrName>
                                        </p:attrNameLst>
                                      </p:cBhvr>
                                      <p:to>
                                        <p:strVal val="visible"/>
                                      </p:to>
                                    </p:set>
                                    <p:animEffect transition="in" filter="fade">
                                      <p:cBhvr>
                                        <p:cTn id="22" dur="1000"/>
                                        <p:tgtEl>
                                          <p:spTgt spid="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8">
                                            <p:txEl>
                                              <p:pRg st="0" end="0"/>
                                            </p:txEl>
                                          </p:spTgt>
                                        </p:tgtEl>
                                        <p:attrNameLst>
                                          <p:attrName>style.visibility</p:attrName>
                                        </p:attrNameLst>
                                      </p:cBhvr>
                                      <p:to>
                                        <p:strVal val="visible"/>
                                      </p:to>
                                    </p:set>
                                    <p:animEffect transition="in" filter="fade">
                                      <p:cBhvr>
                                        <p:cTn id="27" dur="1000"/>
                                        <p:tgtEl>
                                          <p:spTgt spid="38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8">
                                            <p:txEl>
                                              <p:pRg st="1" end="1"/>
                                            </p:txEl>
                                          </p:spTgt>
                                        </p:tgtEl>
                                        <p:attrNameLst>
                                          <p:attrName>style.visibility</p:attrName>
                                        </p:attrNameLst>
                                      </p:cBhvr>
                                      <p:to>
                                        <p:strVal val="visible"/>
                                      </p:to>
                                    </p:set>
                                    <p:animEffect transition="in" filter="fade">
                                      <p:cBhvr>
                                        <p:cTn id="32" dur="1000"/>
                                        <p:tgtEl>
                                          <p:spTgt spid="38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8">
                                            <p:txEl>
                                              <p:pRg st="2" end="2"/>
                                            </p:txEl>
                                          </p:spTgt>
                                        </p:tgtEl>
                                        <p:attrNameLst>
                                          <p:attrName>style.visibility</p:attrName>
                                        </p:attrNameLst>
                                      </p:cBhvr>
                                      <p:to>
                                        <p:strVal val="visible"/>
                                      </p:to>
                                    </p:set>
                                    <p:animEffect transition="in" filter="fade">
                                      <p:cBhvr>
                                        <p:cTn id="37" dur="1000"/>
                                        <p:tgtEl>
                                          <p:spTgt spid="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405"/>
        <p:cNvGrpSpPr/>
        <p:nvPr/>
      </p:nvGrpSpPr>
      <p:grpSpPr>
        <a:xfrm>
          <a:off x="0" y="0"/>
          <a:ext cx="0" cy="0"/>
          <a:chOff x="0" y="0"/>
          <a:chExt cx="0" cy="0"/>
        </a:xfrm>
      </p:grpSpPr>
      <p:sp>
        <p:nvSpPr>
          <p:cNvPr id="406" name="Google Shape;406;p51"/>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07" name="Google Shape;407;p51"/>
          <p:cNvSpPr/>
          <p:nvPr/>
        </p:nvSpPr>
        <p:spPr>
          <a:xfrm rot="-8100000">
            <a:off x="-4572906" y="-148467"/>
            <a:ext cx="14772752" cy="6720257"/>
          </a:xfrm>
          <a:custGeom>
            <a:avLst/>
            <a:gdLst/>
            <a:ahLst/>
            <a:cxnLst/>
            <a:rect l="l" t="t" r="r" b="b"/>
            <a:pathLst>
              <a:path w="9996089" h="4547310" extrusionOk="0">
                <a:moveTo>
                  <a:pt x="0" y="0"/>
                </a:moveTo>
                <a:lnTo>
                  <a:pt x="9996089" y="0"/>
                </a:lnTo>
                <a:lnTo>
                  <a:pt x="9996089" y="4547310"/>
                </a:lnTo>
                <a:lnTo>
                  <a:pt x="0" y="4547310"/>
                </a:lnTo>
                <a:lnTo>
                  <a:pt x="0" y="0"/>
                </a:lnTo>
              </a:path>
            </a:pathLst>
          </a:custGeom>
          <a:solidFill>
            <a:srgbClr val="FFFFFF"/>
          </a:solidFill>
          <a:ln>
            <a:noFill/>
          </a:ln>
        </p:spPr>
      </p:sp>
      <p:sp>
        <p:nvSpPr>
          <p:cNvPr id="408" name="Google Shape;408;p51"/>
          <p:cNvSpPr/>
          <p:nvPr/>
        </p:nvSpPr>
        <p:spPr>
          <a:xfrm>
            <a:off x="4503329" y="502829"/>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r="-49808"/>
            </a:stretch>
          </a:blipFill>
          <a:ln>
            <a:noFill/>
          </a:ln>
        </p:spPr>
        <p:txBody>
          <a:bodyPr/>
          <a:lstStyle/>
          <a:p>
            <a:endParaRPr lang="en-US" dirty="0"/>
          </a:p>
        </p:txBody>
      </p:sp>
      <p:sp>
        <p:nvSpPr>
          <p:cNvPr id="409" name="Google Shape;409;p51"/>
          <p:cNvSpPr txBox="1"/>
          <p:nvPr/>
        </p:nvSpPr>
        <p:spPr>
          <a:xfrm>
            <a:off x="514350" y="620090"/>
            <a:ext cx="53490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Preventing Exposures</a:t>
            </a:r>
            <a:endParaRPr sz="3500"/>
          </a:p>
        </p:txBody>
      </p:sp>
      <p:sp>
        <p:nvSpPr>
          <p:cNvPr id="410" name="Google Shape;410;p51"/>
          <p:cNvSpPr txBox="1"/>
          <p:nvPr/>
        </p:nvSpPr>
        <p:spPr>
          <a:xfrm>
            <a:off x="514350" y="1507236"/>
            <a:ext cx="5230500" cy="27474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2100" b="1" i="0" u="sng" strike="noStrike" cap="none">
                <a:solidFill>
                  <a:srgbClr val="65212A"/>
                </a:solidFill>
              </a:rPr>
              <a:t>Bloodborne Pathogen Standard</a:t>
            </a:r>
            <a:endParaRPr sz="700" b="1"/>
          </a:p>
          <a:p>
            <a:pPr marL="0" marR="0" lvl="0" indent="0" algn="l" rtl="0">
              <a:lnSpc>
                <a:spcPct val="150000"/>
              </a:lnSpc>
              <a:spcBef>
                <a:spcPts val="0"/>
              </a:spcBef>
              <a:spcAft>
                <a:spcPts val="0"/>
              </a:spcAft>
              <a:buNone/>
            </a:pPr>
            <a:r>
              <a:rPr lang="en" sz="2100" b="1" i="0" u="sng" strike="noStrike" cap="none">
                <a:solidFill>
                  <a:srgbClr val="65212A"/>
                </a:solidFill>
              </a:rPr>
              <a:t>Universal Precautions</a:t>
            </a:r>
            <a:endParaRPr sz="700" b="1"/>
          </a:p>
          <a:p>
            <a:pPr marL="0" marR="0" lvl="0" indent="0" algn="l" rtl="0">
              <a:lnSpc>
                <a:spcPct val="150000"/>
              </a:lnSpc>
              <a:spcBef>
                <a:spcPts val="0"/>
              </a:spcBef>
              <a:spcAft>
                <a:spcPts val="0"/>
              </a:spcAft>
              <a:buNone/>
            </a:pPr>
            <a:r>
              <a:rPr lang="en" sz="2100" b="1" i="0" u="sng" strike="noStrike" cap="none">
                <a:solidFill>
                  <a:srgbClr val="65212A"/>
                </a:solidFill>
              </a:rPr>
              <a:t>Engineering Controls</a:t>
            </a:r>
            <a:endParaRPr sz="700" b="1"/>
          </a:p>
          <a:p>
            <a:pPr marL="0" marR="0" lvl="0" indent="0" algn="l" rtl="0">
              <a:lnSpc>
                <a:spcPct val="150000"/>
              </a:lnSpc>
              <a:spcBef>
                <a:spcPts val="0"/>
              </a:spcBef>
              <a:spcAft>
                <a:spcPts val="0"/>
              </a:spcAft>
              <a:buNone/>
            </a:pPr>
            <a:r>
              <a:rPr lang="en" sz="2100" b="1" i="0" u="sng" strike="noStrike" cap="none">
                <a:solidFill>
                  <a:srgbClr val="65212A"/>
                </a:solidFill>
              </a:rPr>
              <a:t>Work Practices</a:t>
            </a:r>
            <a:endParaRPr sz="700" b="1"/>
          </a:p>
          <a:p>
            <a:pPr marL="0" marR="0" lvl="0" indent="0" algn="l" rtl="0">
              <a:lnSpc>
                <a:spcPct val="150000"/>
              </a:lnSpc>
              <a:spcBef>
                <a:spcPts val="0"/>
              </a:spcBef>
              <a:spcAft>
                <a:spcPts val="0"/>
              </a:spcAft>
              <a:buNone/>
            </a:pPr>
            <a:r>
              <a:rPr lang="en" sz="2100" b="1" i="0" u="sng" strike="noStrike" cap="none">
                <a:solidFill>
                  <a:srgbClr val="65212A"/>
                </a:solidFill>
              </a:rPr>
              <a:t>Personal Protective Equiptment </a:t>
            </a:r>
            <a:endParaRPr sz="700" b="1"/>
          </a:p>
          <a:p>
            <a:pPr marL="0" marR="0" lvl="0" indent="0" algn="l" rtl="0">
              <a:lnSpc>
                <a:spcPct val="150000"/>
              </a:lnSpc>
              <a:spcBef>
                <a:spcPts val="0"/>
              </a:spcBef>
              <a:spcAft>
                <a:spcPts val="0"/>
              </a:spcAft>
              <a:buNone/>
            </a:pPr>
            <a:r>
              <a:rPr lang="en" sz="2100" b="1" i="0" u="sng" strike="noStrike" cap="none">
                <a:solidFill>
                  <a:srgbClr val="65212A"/>
                </a:solidFill>
              </a:rPr>
              <a:t>Exposure Control Plan</a:t>
            </a:r>
            <a:endParaRPr sz="700" b="1"/>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anim calcmode="lin" valueType="num">
                                      <p:cBhvr additive="base">
                                        <p:cTn id="7" dur="1000"/>
                                        <p:tgtEl>
                                          <p:spTgt spid="4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
                                            <p:txEl>
                                              <p:pRg st="1" end="1"/>
                                            </p:txEl>
                                          </p:spTgt>
                                        </p:tgtEl>
                                        <p:attrNameLst>
                                          <p:attrName>style.visibility</p:attrName>
                                        </p:attrNameLst>
                                      </p:cBhvr>
                                      <p:to>
                                        <p:strVal val="visible"/>
                                      </p:to>
                                    </p:set>
                                    <p:anim calcmode="lin" valueType="num">
                                      <p:cBhvr additive="base">
                                        <p:cTn id="12" dur="1000"/>
                                        <p:tgtEl>
                                          <p:spTgt spid="4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
                                            <p:txEl>
                                              <p:pRg st="2" end="2"/>
                                            </p:txEl>
                                          </p:spTgt>
                                        </p:tgtEl>
                                        <p:attrNameLst>
                                          <p:attrName>style.visibility</p:attrName>
                                        </p:attrNameLst>
                                      </p:cBhvr>
                                      <p:to>
                                        <p:strVal val="visible"/>
                                      </p:to>
                                    </p:set>
                                    <p:anim calcmode="lin" valueType="num">
                                      <p:cBhvr additive="base">
                                        <p:cTn id="17" dur="1000"/>
                                        <p:tgtEl>
                                          <p:spTgt spid="4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0">
                                            <p:txEl>
                                              <p:pRg st="3" end="3"/>
                                            </p:txEl>
                                          </p:spTgt>
                                        </p:tgtEl>
                                        <p:attrNameLst>
                                          <p:attrName>style.visibility</p:attrName>
                                        </p:attrNameLst>
                                      </p:cBhvr>
                                      <p:to>
                                        <p:strVal val="visible"/>
                                      </p:to>
                                    </p:set>
                                    <p:anim calcmode="lin" valueType="num">
                                      <p:cBhvr additive="base">
                                        <p:cTn id="22" dur="1000"/>
                                        <p:tgtEl>
                                          <p:spTgt spid="4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
                                            <p:txEl>
                                              <p:pRg st="4" end="4"/>
                                            </p:txEl>
                                          </p:spTgt>
                                        </p:tgtEl>
                                        <p:attrNameLst>
                                          <p:attrName>style.visibility</p:attrName>
                                        </p:attrNameLst>
                                      </p:cBhvr>
                                      <p:to>
                                        <p:strVal val="visible"/>
                                      </p:to>
                                    </p:set>
                                    <p:anim calcmode="lin" valueType="num">
                                      <p:cBhvr additive="base">
                                        <p:cTn id="27" dur="1000"/>
                                        <p:tgtEl>
                                          <p:spTgt spid="4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0">
                                            <p:txEl>
                                              <p:pRg st="5" end="5"/>
                                            </p:txEl>
                                          </p:spTgt>
                                        </p:tgtEl>
                                        <p:attrNameLst>
                                          <p:attrName>style.visibility</p:attrName>
                                        </p:attrNameLst>
                                      </p:cBhvr>
                                      <p:to>
                                        <p:strVal val="visible"/>
                                      </p:to>
                                    </p:set>
                                    <p:anim calcmode="lin" valueType="num">
                                      <p:cBhvr additive="base">
                                        <p:cTn id="32" dur="1000"/>
                                        <p:tgtEl>
                                          <p:spTgt spid="41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2"/>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16" name="Google Shape;416;p52"/>
          <p:cNvSpPr/>
          <p:nvPr/>
        </p:nvSpPr>
        <p:spPr>
          <a:xfrm>
            <a:off x="4571989" y="-375785"/>
            <a:ext cx="5903030" cy="590303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9394" r="-40600"/>
            </a:stretch>
          </a:blipFill>
          <a:ln>
            <a:noFill/>
          </a:ln>
        </p:spPr>
      </p:sp>
      <p:sp>
        <p:nvSpPr>
          <p:cNvPr id="417" name="Google Shape;417;p52"/>
          <p:cNvSpPr txBox="1"/>
          <p:nvPr/>
        </p:nvSpPr>
        <p:spPr>
          <a:xfrm>
            <a:off x="514350" y="418423"/>
            <a:ext cx="6672000" cy="6774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4400" b="1" i="0" u="none" strike="noStrike" cap="none" dirty="0">
                <a:solidFill>
                  <a:srgbClr val="B2101F"/>
                </a:solidFill>
                <a:latin typeface="Josefin Sans"/>
                <a:ea typeface="Josefin Sans"/>
                <a:cs typeface="Josefin Sans"/>
                <a:sym typeface="Josefin Sans"/>
              </a:rPr>
              <a:t>Universal Precautions </a:t>
            </a:r>
            <a:endParaRPr sz="700" dirty="0"/>
          </a:p>
        </p:txBody>
      </p:sp>
      <p:sp>
        <p:nvSpPr>
          <p:cNvPr id="418" name="Google Shape;418;p52"/>
          <p:cNvSpPr txBox="1"/>
          <p:nvPr/>
        </p:nvSpPr>
        <p:spPr>
          <a:xfrm>
            <a:off x="514350" y="1882925"/>
            <a:ext cx="5717400" cy="2432100"/>
          </a:xfrm>
          <a:prstGeom prst="rect">
            <a:avLst/>
          </a:prstGeom>
          <a:noFill/>
          <a:ln>
            <a:noFill/>
          </a:ln>
        </p:spPr>
        <p:txBody>
          <a:bodyPr spcFirstLastPara="1" wrap="square" lIns="0" tIns="0" rIns="0" bIns="0" anchor="t" anchorCtr="0">
            <a:spAutoFit/>
          </a:bodyPr>
          <a:lstStyle/>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Laws and procedures to protect workers</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Required exposure and control plan</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Identify and ensure preventative measures</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Education</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Procedures for exposure</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Employee rights to medical evaluation and follow up</a:t>
            </a:r>
            <a:endParaRPr sz="2000" b="1" dirty="0"/>
          </a:p>
        </p:txBody>
      </p:sp>
      <p:sp>
        <p:nvSpPr>
          <p:cNvPr id="419" name="Google Shape;419;p52"/>
          <p:cNvSpPr txBox="1"/>
          <p:nvPr/>
        </p:nvSpPr>
        <p:spPr>
          <a:xfrm>
            <a:off x="514350" y="1219687"/>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OSHA Bloodborne Pathogen Standard</a:t>
            </a:r>
            <a:endParaRPr sz="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xEl>
                                              <p:pRg st="0" end="0"/>
                                            </p:txEl>
                                          </p:spTgt>
                                        </p:tgtEl>
                                        <p:attrNameLst>
                                          <p:attrName>style.visibility</p:attrName>
                                        </p:attrNameLst>
                                      </p:cBhvr>
                                      <p:to>
                                        <p:strVal val="visible"/>
                                      </p:to>
                                    </p:set>
                                    <p:animEffect transition="in" filter="fade">
                                      <p:cBhvr>
                                        <p:cTn id="12" dur="1000"/>
                                        <p:tgtEl>
                                          <p:spTgt spid="4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8">
                                            <p:txEl>
                                              <p:pRg st="1" end="1"/>
                                            </p:txEl>
                                          </p:spTgt>
                                        </p:tgtEl>
                                        <p:attrNameLst>
                                          <p:attrName>style.visibility</p:attrName>
                                        </p:attrNameLst>
                                      </p:cBhvr>
                                      <p:to>
                                        <p:strVal val="visible"/>
                                      </p:to>
                                    </p:set>
                                    <p:animEffect transition="in" filter="fade">
                                      <p:cBhvr>
                                        <p:cTn id="17" dur="1000"/>
                                        <p:tgtEl>
                                          <p:spTgt spid="4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8">
                                            <p:txEl>
                                              <p:pRg st="2" end="2"/>
                                            </p:txEl>
                                          </p:spTgt>
                                        </p:tgtEl>
                                        <p:attrNameLst>
                                          <p:attrName>style.visibility</p:attrName>
                                        </p:attrNameLst>
                                      </p:cBhvr>
                                      <p:to>
                                        <p:strVal val="visible"/>
                                      </p:to>
                                    </p:set>
                                    <p:animEffect transition="in" filter="fade">
                                      <p:cBhvr>
                                        <p:cTn id="22" dur="1000"/>
                                        <p:tgtEl>
                                          <p:spTgt spid="4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8">
                                            <p:txEl>
                                              <p:pRg st="3" end="3"/>
                                            </p:txEl>
                                          </p:spTgt>
                                        </p:tgtEl>
                                        <p:attrNameLst>
                                          <p:attrName>style.visibility</p:attrName>
                                        </p:attrNameLst>
                                      </p:cBhvr>
                                      <p:to>
                                        <p:strVal val="visible"/>
                                      </p:to>
                                    </p:set>
                                    <p:animEffect transition="in" filter="fade">
                                      <p:cBhvr>
                                        <p:cTn id="27" dur="1000"/>
                                        <p:tgtEl>
                                          <p:spTgt spid="4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8">
                                            <p:txEl>
                                              <p:pRg st="4" end="4"/>
                                            </p:txEl>
                                          </p:spTgt>
                                        </p:tgtEl>
                                        <p:attrNameLst>
                                          <p:attrName>style.visibility</p:attrName>
                                        </p:attrNameLst>
                                      </p:cBhvr>
                                      <p:to>
                                        <p:strVal val="visible"/>
                                      </p:to>
                                    </p:set>
                                    <p:animEffect transition="in" filter="fade">
                                      <p:cBhvr>
                                        <p:cTn id="32" dur="1000"/>
                                        <p:tgtEl>
                                          <p:spTgt spid="4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8">
                                            <p:txEl>
                                              <p:pRg st="5" end="5"/>
                                            </p:txEl>
                                          </p:spTgt>
                                        </p:tgtEl>
                                        <p:attrNameLst>
                                          <p:attrName>style.visibility</p:attrName>
                                        </p:attrNameLst>
                                      </p:cBhvr>
                                      <p:to>
                                        <p:strVal val="visible"/>
                                      </p:to>
                                    </p:set>
                                    <p:animEffect transition="in" filter="fade">
                                      <p:cBhvr>
                                        <p:cTn id="37" dur="1000"/>
                                        <p:tgtEl>
                                          <p:spTgt spid="4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3"/>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25" name="Google Shape;425;p53"/>
          <p:cNvSpPr/>
          <p:nvPr/>
        </p:nvSpPr>
        <p:spPr>
          <a:xfrm>
            <a:off x="4410164" y="-375785"/>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49997"/>
            </a:stretch>
          </a:blipFill>
          <a:ln>
            <a:noFill/>
          </a:ln>
        </p:spPr>
      </p:sp>
      <p:sp>
        <p:nvSpPr>
          <p:cNvPr id="426" name="Google Shape;426;p53"/>
          <p:cNvSpPr txBox="1"/>
          <p:nvPr/>
        </p:nvSpPr>
        <p:spPr>
          <a:xfrm>
            <a:off x="514350" y="427449"/>
            <a:ext cx="6843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OSHA Bloodborne Pathogen Standard</a:t>
            </a:r>
            <a:endParaRPr sz="3500"/>
          </a:p>
        </p:txBody>
      </p:sp>
      <p:sp>
        <p:nvSpPr>
          <p:cNvPr id="427" name="Google Shape;427;p53"/>
          <p:cNvSpPr txBox="1"/>
          <p:nvPr/>
        </p:nvSpPr>
        <p:spPr>
          <a:xfrm>
            <a:off x="514350" y="2344152"/>
            <a:ext cx="5800800" cy="2124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2000" b="1" i="0" u="none" strike="noStrike" cap="none" dirty="0">
                <a:solidFill>
                  <a:srgbClr val="65212A"/>
                </a:solidFill>
              </a:rPr>
              <a:t>All blood or other potentially infectious material (OPIM) must ALWAYS be treated as infectious regardless of the health status or appearance of an individual. </a:t>
            </a:r>
            <a:endParaRPr sz="900" b="1" dirty="0"/>
          </a:p>
          <a:p>
            <a:pPr marL="0" marR="0" lvl="0" indent="0" algn="l" rtl="0">
              <a:lnSpc>
                <a:spcPct val="247262"/>
              </a:lnSpc>
              <a:spcBef>
                <a:spcPts val="0"/>
              </a:spcBef>
              <a:spcAft>
                <a:spcPts val="0"/>
              </a:spcAft>
              <a:buNone/>
            </a:pPr>
            <a:endParaRPr sz="1800" b="0" i="0" u="none" strike="noStrike" cap="none" dirty="0">
              <a:solidFill>
                <a:srgbClr val="65212A"/>
              </a:solidFill>
              <a:latin typeface="Arial"/>
              <a:ea typeface="Arial"/>
              <a:cs typeface="Arial"/>
              <a:sym typeface="Arial"/>
            </a:endParaRPr>
          </a:p>
        </p:txBody>
      </p:sp>
      <p:sp>
        <p:nvSpPr>
          <p:cNvPr id="428" name="Google Shape;428;p53"/>
          <p:cNvSpPr txBox="1"/>
          <p:nvPr/>
        </p:nvSpPr>
        <p:spPr>
          <a:xfrm>
            <a:off x="514350" y="1683453"/>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Universal Precaution</a:t>
            </a:r>
            <a:endParaRPr sz="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 calcmode="lin" valueType="num">
                                      <p:cBhvr additive="base">
                                        <p:cTn id="12" dur="1000"/>
                                        <p:tgtEl>
                                          <p:spTgt spid="42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4"/>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34" name="Google Shape;434;p54"/>
          <p:cNvSpPr/>
          <p:nvPr/>
        </p:nvSpPr>
        <p:spPr>
          <a:xfrm>
            <a:off x="4486038" y="-375785"/>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12470" r="-37526"/>
            </a:stretch>
          </a:blipFill>
          <a:ln>
            <a:noFill/>
          </a:ln>
        </p:spPr>
        <p:txBody>
          <a:bodyPr/>
          <a:lstStyle/>
          <a:p>
            <a:endParaRPr lang="en-US" dirty="0"/>
          </a:p>
        </p:txBody>
      </p:sp>
      <p:sp>
        <p:nvSpPr>
          <p:cNvPr id="435" name="Google Shape;435;p54"/>
          <p:cNvSpPr txBox="1"/>
          <p:nvPr/>
        </p:nvSpPr>
        <p:spPr>
          <a:xfrm>
            <a:off x="514350" y="415373"/>
            <a:ext cx="6843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Engineering Controls</a:t>
            </a:r>
            <a:endParaRPr sz="3500" dirty="0"/>
          </a:p>
        </p:txBody>
      </p:sp>
      <p:sp>
        <p:nvSpPr>
          <p:cNvPr id="436" name="Google Shape;436;p54"/>
          <p:cNvSpPr txBox="1"/>
          <p:nvPr/>
        </p:nvSpPr>
        <p:spPr>
          <a:xfrm>
            <a:off x="514350" y="1951485"/>
            <a:ext cx="5840400" cy="2786100"/>
          </a:xfrm>
          <a:prstGeom prst="rect">
            <a:avLst/>
          </a:prstGeom>
          <a:noFill/>
          <a:ln>
            <a:noFill/>
          </a:ln>
        </p:spPr>
        <p:txBody>
          <a:bodyPr spcFirstLastPara="1" wrap="square" lIns="0" tIns="0" rIns="0" bIns="0" anchor="t" anchorCtr="0">
            <a:spAutoFit/>
          </a:bodyPr>
          <a:lstStyle/>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Sharps disposal containers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Safer medical devices - </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ex: needleless systems, or blunt tip surgical suture needles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Barriers -</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ex: splashguards, CPR masks, trash grabbers</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Handwashing devices and facilities</a:t>
            </a:r>
            <a:endParaRPr sz="900" b="1" dirty="0"/>
          </a:p>
        </p:txBody>
      </p:sp>
      <p:sp>
        <p:nvSpPr>
          <p:cNvPr id="437" name="Google Shape;437;p54"/>
          <p:cNvSpPr txBox="1"/>
          <p:nvPr/>
        </p:nvSpPr>
        <p:spPr>
          <a:xfrm>
            <a:off x="514350" y="1068087"/>
            <a:ext cx="73710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Devices that isolate or remove bloodborne pathogens from the workplace.</a:t>
            </a:r>
            <a:endParaRPr sz="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6">
                                            <p:txEl>
                                              <p:pRg st="0" end="0"/>
                                            </p:txEl>
                                          </p:spTgt>
                                        </p:tgtEl>
                                        <p:attrNameLst>
                                          <p:attrName>style.visibility</p:attrName>
                                        </p:attrNameLst>
                                      </p:cBhvr>
                                      <p:to>
                                        <p:strVal val="visible"/>
                                      </p:to>
                                    </p:set>
                                    <p:animEffect transition="in" filter="fade">
                                      <p:cBhvr>
                                        <p:cTn id="12" dur="1000"/>
                                        <p:tgtEl>
                                          <p:spTgt spid="4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xEl>
                                              <p:pRg st="1" end="1"/>
                                            </p:txEl>
                                          </p:spTgt>
                                        </p:tgtEl>
                                        <p:attrNameLst>
                                          <p:attrName>style.visibility</p:attrName>
                                        </p:attrNameLst>
                                      </p:cBhvr>
                                      <p:to>
                                        <p:strVal val="visible"/>
                                      </p:to>
                                    </p:set>
                                    <p:animEffect transition="in" filter="fade">
                                      <p:cBhvr>
                                        <p:cTn id="17" dur="1000"/>
                                        <p:tgtEl>
                                          <p:spTgt spid="4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6">
                                            <p:txEl>
                                              <p:pRg st="2" end="2"/>
                                            </p:txEl>
                                          </p:spTgt>
                                        </p:tgtEl>
                                        <p:attrNameLst>
                                          <p:attrName>style.visibility</p:attrName>
                                        </p:attrNameLst>
                                      </p:cBhvr>
                                      <p:to>
                                        <p:strVal val="visible"/>
                                      </p:to>
                                    </p:set>
                                    <p:animEffect transition="in" filter="fade">
                                      <p:cBhvr>
                                        <p:cTn id="22" dur="1000"/>
                                        <p:tgtEl>
                                          <p:spTgt spid="4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6">
                                            <p:txEl>
                                              <p:pRg st="3" end="3"/>
                                            </p:txEl>
                                          </p:spTgt>
                                        </p:tgtEl>
                                        <p:attrNameLst>
                                          <p:attrName>style.visibility</p:attrName>
                                        </p:attrNameLst>
                                      </p:cBhvr>
                                      <p:to>
                                        <p:strVal val="visible"/>
                                      </p:to>
                                    </p:set>
                                    <p:animEffect transition="in" filter="fade">
                                      <p:cBhvr>
                                        <p:cTn id="27" dur="1000"/>
                                        <p:tgtEl>
                                          <p:spTgt spid="4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6">
                                            <p:txEl>
                                              <p:pRg st="4" end="4"/>
                                            </p:txEl>
                                          </p:spTgt>
                                        </p:tgtEl>
                                        <p:attrNameLst>
                                          <p:attrName>style.visibility</p:attrName>
                                        </p:attrNameLst>
                                      </p:cBhvr>
                                      <p:to>
                                        <p:strVal val="visible"/>
                                      </p:to>
                                    </p:set>
                                    <p:animEffect transition="in" filter="fade">
                                      <p:cBhvr>
                                        <p:cTn id="32" dur="1000"/>
                                        <p:tgtEl>
                                          <p:spTgt spid="43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6">
                                            <p:txEl>
                                              <p:pRg st="5" end="5"/>
                                            </p:txEl>
                                          </p:spTgt>
                                        </p:tgtEl>
                                        <p:attrNameLst>
                                          <p:attrName>style.visibility</p:attrName>
                                        </p:attrNameLst>
                                      </p:cBhvr>
                                      <p:to>
                                        <p:strVal val="visible"/>
                                      </p:to>
                                    </p:set>
                                    <p:animEffect transition="in" filter="fade">
                                      <p:cBhvr>
                                        <p:cTn id="37" dur="1000"/>
                                        <p:tgtEl>
                                          <p:spTgt spid="4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5"/>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43" name="Google Shape;443;p55"/>
          <p:cNvSpPr/>
          <p:nvPr/>
        </p:nvSpPr>
        <p:spPr>
          <a:xfrm>
            <a:off x="4871790" y="-375785"/>
            <a:ext cx="5903030" cy="590303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r="-64598" b="-9048"/>
            </a:stretch>
          </a:blipFill>
          <a:ln>
            <a:noFill/>
          </a:ln>
        </p:spPr>
      </p:sp>
      <p:sp>
        <p:nvSpPr>
          <p:cNvPr id="444" name="Google Shape;444;p55"/>
          <p:cNvSpPr txBox="1"/>
          <p:nvPr/>
        </p:nvSpPr>
        <p:spPr>
          <a:xfrm>
            <a:off x="514350" y="495299"/>
            <a:ext cx="6843300" cy="677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4400" b="1" i="0" u="none" strike="noStrike" cap="none">
                <a:solidFill>
                  <a:srgbClr val="B2101F"/>
                </a:solidFill>
                <a:latin typeface="Josefin Sans"/>
                <a:ea typeface="Josefin Sans"/>
                <a:cs typeface="Josefin Sans"/>
                <a:sym typeface="Josefin Sans"/>
              </a:rPr>
              <a:t>Work Practices</a:t>
            </a:r>
            <a:endParaRPr sz="700"/>
          </a:p>
        </p:txBody>
      </p:sp>
      <p:sp>
        <p:nvSpPr>
          <p:cNvPr id="445" name="Google Shape;445;p55"/>
          <p:cNvSpPr txBox="1"/>
          <p:nvPr/>
        </p:nvSpPr>
        <p:spPr>
          <a:xfrm>
            <a:off x="514350" y="1621772"/>
            <a:ext cx="5840400" cy="3140100"/>
          </a:xfrm>
          <a:prstGeom prst="rect">
            <a:avLst/>
          </a:prstGeom>
          <a:noFill/>
          <a:ln>
            <a:noFill/>
          </a:ln>
        </p:spPr>
        <p:txBody>
          <a:bodyPr spcFirstLastPara="1" wrap="square" lIns="0" tIns="0" rIns="0" bIns="0" anchor="t" anchorCtr="0">
            <a:spAutoFit/>
          </a:bodyPr>
          <a:lstStyle/>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Hepatitis B vaccination</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Wash hands and exposed skin</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after removing gloves or PPE</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after contact with blood</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after contact with OPIM</a:t>
            </a:r>
            <a:endParaRPr sz="9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Avoid </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eating or drinking in contaminated areas</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applying makeup</a:t>
            </a:r>
            <a:endParaRPr sz="900" b="1" dirty="0"/>
          </a:p>
          <a:p>
            <a:pPr marL="7874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inserting contact lenses</a:t>
            </a:r>
            <a:endParaRPr sz="900" b="1" dirty="0"/>
          </a:p>
        </p:txBody>
      </p:sp>
      <p:sp>
        <p:nvSpPr>
          <p:cNvPr id="446" name="Google Shape;446;p55"/>
          <p:cNvSpPr txBox="1"/>
          <p:nvPr/>
        </p:nvSpPr>
        <p:spPr>
          <a:xfrm>
            <a:off x="514350" y="1172697"/>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Prevent Exposure and Infection</a:t>
            </a:r>
            <a:endParaRPr sz="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xEl>
                                              <p:pRg st="0" end="0"/>
                                            </p:txEl>
                                          </p:spTgt>
                                        </p:tgtEl>
                                        <p:attrNameLst>
                                          <p:attrName>style.visibility</p:attrName>
                                        </p:attrNameLst>
                                      </p:cBhvr>
                                      <p:to>
                                        <p:strVal val="visible"/>
                                      </p:to>
                                    </p:set>
                                    <p:animEffect transition="in" filter="fade">
                                      <p:cBhvr>
                                        <p:cTn id="12" dur="1000"/>
                                        <p:tgtEl>
                                          <p:spTgt spid="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xEl>
                                              <p:pRg st="1" end="1"/>
                                            </p:txEl>
                                          </p:spTgt>
                                        </p:tgtEl>
                                        <p:attrNameLst>
                                          <p:attrName>style.visibility</p:attrName>
                                        </p:attrNameLst>
                                      </p:cBhvr>
                                      <p:to>
                                        <p:strVal val="visible"/>
                                      </p:to>
                                    </p:set>
                                    <p:animEffect transition="in" filter="fade">
                                      <p:cBhvr>
                                        <p:cTn id="17" dur="1000"/>
                                        <p:tgtEl>
                                          <p:spTgt spid="4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xEl>
                                              <p:pRg st="2" end="2"/>
                                            </p:txEl>
                                          </p:spTgt>
                                        </p:tgtEl>
                                        <p:attrNameLst>
                                          <p:attrName>style.visibility</p:attrName>
                                        </p:attrNameLst>
                                      </p:cBhvr>
                                      <p:to>
                                        <p:strVal val="visible"/>
                                      </p:to>
                                    </p:set>
                                    <p:animEffect transition="in" filter="fade">
                                      <p:cBhvr>
                                        <p:cTn id="22" dur="1000"/>
                                        <p:tgtEl>
                                          <p:spTgt spid="4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5">
                                            <p:txEl>
                                              <p:pRg st="3" end="3"/>
                                            </p:txEl>
                                          </p:spTgt>
                                        </p:tgtEl>
                                        <p:attrNameLst>
                                          <p:attrName>style.visibility</p:attrName>
                                        </p:attrNameLst>
                                      </p:cBhvr>
                                      <p:to>
                                        <p:strVal val="visible"/>
                                      </p:to>
                                    </p:set>
                                    <p:animEffect transition="in" filter="fade">
                                      <p:cBhvr>
                                        <p:cTn id="27" dur="1000"/>
                                        <p:tgtEl>
                                          <p:spTgt spid="44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5">
                                            <p:txEl>
                                              <p:pRg st="4" end="4"/>
                                            </p:txEl>
                                          </p:spTgt>
                                        </p:tgtEl>
                                        <p:attrNameLst>
                                          <p:attrName>style.visibility</p:attrName>
                                        </p:attrNameLst>
                                      </p:cBhvr>
                                      <p:to>
                                        <p:strVal val="visible"/>
                                      </p:to>
                                    </p:set>
                                    <p:animEffect transition="in" filter="fade">
                                      <p:cBhvr>
                                        <p:cTn id="32" dur="1000"/>
                                        <p:tgtEl>
                                          <p:spTgt spid="44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5">
                                            <p:txEl>
                                              <p:pRg st="5" end="5"/>
                                            </p:txEl>
                                          </p:spTgt>
                                        </p:tgtEl>
                                        <p:attrNameLst>
                                          <p:attrName>style.visibility</p:attrName>
                                        </p:attrNameLst>
                                      </p:cBhvr>
                                      <p:to>
                                        <p:strVal val="visible"/>
                                      </p:to>
                                    </p:set>
                                    <p:animEffect transition="in" filter="fade">
                                      <p:cBhvr>
                                        <p:cTn id="37" dur="1000"/>
                                        <p:tgtEl>
                                          <p:spTgt spid="4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5">
                                            <p:txEl>
                                              <p:pRg st="6" end="6"/>
                                            </p:txEl>
                                          </p:spTgt>
                                        </p:tgtEl>
                                        <p:attrNameLst>
                                          <p:attrName>style.visibility</p:attrName>
                                        </p:attrNameLst>
                                      </p:cBhvr>
                                      <p:to>
                                        <p:strVal val="visible"/>
                                      </p:to>
                                    </p:set>
                                    <p:animEffect transition="in" filter="fade">
                                      <p:cBhvr>
                                        <p:cTn id="42" dur="1000"/>
                                        <p:tgtEl>
                                          <p:spTgt spid="44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5">
                                            <p:txEl>
                                              <p:pRg st="7" end="7"/>
                                            </p:txEl>
                                          </p:spTgt>
                                        </p:tgtEl>
                                        <p:attrNameLst>
                                          <p:attrName>style.visibility</p:attrName>
                                        </p:attrNameLst>
                                      </p:cBhvr>
                                      <p:to>
                                        <p:strVal val="visible"/>
                                      </p:to>
                                    </p:set>
                                    <p:animEffect transition="in" filter="fade">
                                      <p:cBhvr>
                                        <p:cTn id="47" dur="1000"/>
                                        <p:tgtEl>
                                          <p:spTgt spid="44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5">
                                            <p:txEl>
                                              <p:pRg st="8" end="8"/>
                                            </p:txEl>
                                          </p:spTgt>
                                        </p:tgtEl>
                                        <p:attrNameLst>
                                          <p:attrName>style.visibility</p:attrName>
                                        </p:attrNameLst>
                                      </p:cBhvr>
                                      <p:to>
                                        <p:strVal val="visible"/>
                                      </p:to>
                                    </p:set>
                                    <p:animEffect transition="in" filter="fade">
                                      <p:cBhvr>
                                        <p:cTn id="52" dur="1000"/>
                                        <p:tgtEl>
                                          <p:spTgt spid="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p:nvPr/>
        </p:nvSpPr>
        <p:spPr>
          <a:xfrm rot="-3910131">
            <a:off x="-2219226" y="6018"/>
            <a:ext cx="6500562" cy="4119343"/>
          </a:xfrm>
          <a:custGeom>
            <a:avLst/>
            <a:gdLst/>
            <a:ahLst/>
            <a:cxnLst/>
            <a:rect l="l" t="t" r="r" b="b"/>
            <a:pathLst>
              <a:path w="7881735" h="3048293" extrusionOk="0">
                <a:moveTo>
                  <a:pt x="0" y="0"/>
                </a:moveTo>
                <a:lnTo>
                  <a:pt x="7881735" y="0"/>
                </a:lnTo>
                <a:lnTo>
                  <a:pt x="7881735" y="3048293"/>
                </a:lnTo>
                <a:lnTo>
                  <a:pt x="0" y="3048293"/>
                </a:lnTo>
                <a:lnTo>
                  <a:pt x="0" y="0"/>
                </a:lnTo>
              </a:path>
            </a:pathLst>
          </a:custGeom>
          <a:solidFill>
            <a:srgbClr val="65212A"/>
          </a:solidFill>
          <a:ln>
            <a:noFill/>
          </a:ln>
        </p:spPr>
      </p:sp>
      <p:sp>
        <p:nvSpPr>
          <p:cNvPr id="152" name="Google Shape;152;p27"/>
          <p:cNvSpPr txBox="1"/>
          <p:nvPr/>
        </p:nvSpPr>
        <p:spPr>
          <a:xfrm>
            <a:off x="514350" y="524874"/>
            <a:ext cx="3324225" cy="155733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5100" b="1" i="0" u="none" strike="noStrike" cap="none" dirty="0">
                <a:solidFill>
                  <a:srgbClr val="FFFFFF"/>
                </a:solidFill>
                <a:latin typeface="Josefin Sans"/>
                <a:ea typeface="Josefin Sans"/>
                <a:cs typeface="Josefin Sans"/>
                <a:sym typeface="Josefin Sans"/>
              </a:rPr>
              <a:t>Course Goals </a:t>
            </a:r>
            <a:endParaRPr sz="700" dirty="0"/>
          </a:p>
        </p:txBody>
      </p:sp>
      <p:grpSp>
        <p:nvGrpSpPr>
          <p:cNvPr id="153" name="Google Shape;153;p27"/>
          <p:cNvGrpSpPr/>
          <p:nvPr/>
        </p:nvGrpSpPr>
        <p:grpSpPr>
          <a:xfrm>
            <a:off x="4657901" y="677600"/>
            <a:ext cx="3971725" cy="989200"/>
            <a:chOff x="-994252" y="-9549"/>
            <a:chExt cx="10591267" cy="2637866"/>
          </a:xfrm>
        </p:grpSpPr>
        <p:sp>
          <p:nvSpPr>
            <p:cNvPr id="154" name="Google Shape;154;p27"/>
            <p:cNvSpPr txBox="1"/>
            <p:nvPr/>
          </p:nvSpPr>
          <p:spPr>
            <a:xfrm>
              <a:off x="-994252" y="-9549"/>
              <a:ext cx="10591199" cy="1181861"/>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400" b="1" i="0" u="none" strike="noStrike" cap="none" dirty="0">
                  <a:solidFill>
                    <a:srgbClr val="B2101F"/>
                  </a:solidFill>
                  <a:latin typeface="Josefin Sans"/>
                  <a:ea typeface="Josefin Sans"/>
                  <a:cs typeface="Josefin Sans"/>
                  <a:sym typeface="Josefin Sans"/>
                </a:rPr>
                <a:t>Increase </a:t>
              </a:r>
              <a:r>
                <a:rPr lang="en" sz="2300" b="1" i="0" u="none" strike="noStrike" cap="none" dirty="0">
                  <a:solidFill>
                    <a:srgbClr val="B2101F"/>
                  </a:solidFill>
                  <a:latin typeface="Josefin Sans"/>
                  <a:ea typeface="Josefin Sans"/>
                  <a:cs typeface="Josefin Sans"/>
                  <a:sym typeface="Josefin Sans"/>
                </a:rPr>
                <a:t>Employee</a:t>
              </a:r>
              <a:r>
                <a:rPr lang="en" sz="2400" b="1" i="0" u="none" strike="noStrike" cap="none" dirty="0">
                  <a:solidFill>
                    <a:srgbClr val="B2101F"/>
                  </a:solidFill>
                  <a:latin typeface="Josefin Sans"/>
                  <a:ea typeface="Josefin Sans"/>
                  <a:cs typeface="Josefin Sans"/>
                  <a:sym typeface="Josefin Sans"/>
                </a:rPr>
                <a:t> </a:t>
              </a:r>
              <a:r>
                <a:rPr lang="en" sz="2400" b="1" dirty="0">
                  <a:solidFill>
                    <a:srgbClr val="B2101F"/>
                  </a:solidFill>
                  <a:latin typeface="Josefin Sans"/>
                  <a:ea typeface="Josefin Sans"/>
                  <a:cs typeface="Josefin Sans"/>
                  <a:sym typeface="Josefin Sans"/>
                </a:rPr>
                <a:t>S</a:t>
              </a:r>
              <a:r>
                <a:rPr lang="en" sz="2400" b="1" i="0" u="none" strike="noStrike" cap="none" dirty="0">
                  <a:solidFill>
                    <a:srgbClr val="B2101F"/>
                  </a:solidFill>
                  <a:latin typeface="Josefin Sans"/>
                  <a:ea typeface="Josefin Sans"/>
                  <a:cs typeface="Josefin Sans"/>
                  <a:sym typeface="Josefin Sans"/>
                </a:rPr>
                <a:t>afety</a:t>
              </a:r>
              <a:endParaRPr sz="1100" dirty="0"/>
            </a:p>
          </p:txBody>
        </p:sp>
        <p:sp>
          <p:nvSpPr>
            <p:cNvPr id="155" name="Google Shape;155;p27"/>
            <p:cNvSpPr txBox="1"/>
            <p:nvPr/>
          </p:nvSpPr>
          <p:spPr>
            <a:xfrm>
              <a:off x="-994185" y="1150517"/>
              <a:ext cx="10591200" cy="1477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 sz="1500" b="1" i="0" u="none" strike="noStrike" cap="none" dirty="0">
                  <a:solidFill>
                    <a:srgbClr val="65212A"/>
                  </a:solidFill>
                </a:rPr>
                <a:t>There is always some risk of infection through exposure. </a:t>
              </a:r>
              <a:endParaRPr sz="900" b="1" dirty="0"/>
            </a:p>
          </p:txBody>
        </p:sp>
      </p:grpSp>
      <p:grpSp>
        <p:nvGrpSpPr>
          <p:cNvPr id="156" name="Google Shape;156;p27"/>
          <p:cNvGrpSpPr/>
          <p:nvPr/>
        </p:nvGrpSpPr>
        <p:grpSpPr>
          <a:xfrm>
            <a:off x="4657901" y="3589775"/>
            <a:ext cx="3971725" cy="665875"/>
            <a:chOff x="-994252" y="-9533"/>
            <a:chExt cx="10591267" cy="1775667"/>
          </a:xfrm>
        </p:grpSpPr>
        <p:sp>
          <p:nvSpPr>
            <p:cNvPr id="157" name="Google Shape;157;p27"/>
            <p:cNvSpPr txBox="1"/>
            <p:nvPr/>
          </p:nvSpPr>
          <p:spPr>
            <a:xfrm>
              <a:off x="-994252" y="-9533"/>
              <a:ext cx="10591200" cy="9441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300" b="1" i="0" u="none" strike="noStrike" cap="none" dirty="0">
                  <a:solidFill>
                    <a:srgbClr val="B2101F"/>
                  </a:solidFill>
                  <a:latin typeface="Josefin Sans"/>
                  <a:ea typeface="Josefin Sans"/>
                  <a:cs typeface="Josefin Sans"/>
                  <a:sym typeface="Josefin Sans"/>
                </a:rPr>
                <a:t>Exposure Control Plan</a:t>
              </a:r>
              <a:endParaRPr sz="1000" dirty="0"/>
            </a:p>
          </p:txBody>
        </p:sp>
        <p:sp>
          <p:nvSpPr>
            <p:cNvPr id="158" name="Google Shape;158;p27"/>
            <p:cNvSpPr txBox="1"/>
            <p:nvPr/>
          </p:nvSpPr>
          <p:spPr>
            <a:xfrm>
              <a:off x="-994185" y="1150533"/>
              <a:ext cx="10591200" cy="6156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 sz="1500" b="1" i="0" u="none" strike="noStrike" cap="none">
                  <a:solidFill>
                    <a:srgbClr val="65212A"/>
                  </a:solidFill>
                </a:rPr>
                <a:t>Know it. Use it.</a:t>
              </a:r>
              <a:endParaRPr sz="900" b="1"/>
            </a:p>
          </p:txBody>
        </p:sp>
      </p:grpSp>
      <p:grpSp>
        <p:nvGrpSpPr>
          <p:cNvPr id="159" name="Google Shape;159;p27"/>
          <p:cNvGrpSpPr/>
          <p:nvPr/>
        </p:nvGrpSpPr>
        <p:grpSpPr>
          <a:xfrm>
            <a:off x="4657899" y="1875750"/>
            <a:ext cx="3971726" cy="1505075"/>
            <a:chOff x="-994255" y="-585091"/>
            <a:chExt cx="10591270" cy="4013533"/>
          </a:xfrm>
        </p:grpSpPr>
        <p:sp>
          <p:nvSpPr>
            <p:cNvPr id="160" name="Google Shape;160;p27"/>
            <p:cNvSpPr txBox="1"/>
            <p:nvPr/>
          </p:nvSpPr>
          <p:spPr>
            <a:xfrm>
              <a:off x="-994255" y="-585091"/>
              <a:ext cx="10591200" cy="20769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300" b="1" i="0" u="none" strike="noStrike" cap="none" dirty="0">
                  <a:solidFill>
                    <a:srgbClr val="B2101F"/>
                  </a:solidFill>
                  <a:latin typeface="Josefin Sans"/>
                  <a:ea typeface="Josefin Sans"/>
                  <a:cs typeface="Josefin Sans"/>
                  <a:sym typeface="Josefin Sans"/>
                </a:rPr>
                <a:t>Proper Identification and Handling Procedures</a:t>
              </a:r>
              <a:endParaRPr sz="1000" dirty="0"/>
            </a:p>
          </p:txBody>
        </p:sp>
        <p:sp>
          <p:nvSpPr>
            <p:cNvPr id="161" name="Google Shape;161;p27"/>
            <p:cNvSpPr txBox="1"/>
            <p:nvPr/>
          </p:nvSpPr>
          <p:spPr>
            <a:xfrm>
              <a:off x="-994186" y="1950643"/>
              <a:ext cx="10591200" cy="1477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 sz="1500" b="1" i="0" u="none" strike="noStrike" cap="none" dirty="0">
                  <a:solidFill>
                    <a:srgbClr val="65212A"/>
                  </a:solidFill>
                </a:rPr>
                <a:t>Knowing these will help you apply safe practices in the workplace.  </a:t>
              </a:r>
              <a:endParaRPr sz="9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1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6"/>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52" name="Google Shape;452;p56"/>
          <p:cNvSpPr/>
          <p:nvPr/>
        </p:nvSpPr>
        <p:spPr>
          <a:xfrm>
            <a:off x="4209078" y="-375785"/>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41358" r="-48437" b="-26614"/>
            </a:stretch>
          </a:blipFill>
          <a:ln>
            <a:noFill/>
          </a:ln>
        </p:spPr>
      </p:sp>
      <p:sp>
        <p:nvSpPr>
          <p:cNvPr id="453" name="Google Shape;453;p56"/>
          <p:cNvSpPr/>
          <p:nvPr/>
        </p:nvSpPr>
        <p:spPr>
          <a:xfrm>
            <a:off x="514350" y="3127634"/>
            <a:ext cx="788242" cy="894458"/>
          </a:xfrm>
          <a:custGeom>
            <a:avLst/>
            <a:gdLst/>
            <a:ahLst/>
            <a:cxnLst/>
            <a:rect l="l" t="t" r="r" b="b"/>
            <a:pathLst>
              <a:path w="1576483" h="1788917" extrusionOk="0">
                <a:moveTo>
                  <a:pt x="0" y="0"/>
                </a:moveTo>
                <a:lnTo>
                  <a:pt x="1576483" y="0"/>
                </a:lnTo>
                <a:lnTo>
                  <a:pt x="1576483" y="1788916"/>
                </a:lnTo>
                <a:lnTo>
                  <a:pt x="0" y="1788916"/>
                </a:lnTo>
                <a:lnTo>
                  <a:pt x="0" y="0"/>
                </a:lnTo>
                <a:close/>
              </a:path>
            </a:pathLst>
          </a:custGeom>
          <a:blipFill rotWithShape="1">
            <a:blip r:embed="rId4">
              <a:alphaModFix/>
            </a:blip>
            <a:stretch>
              <a:fillRect/>
            </a:stretch>
          </a:blipFill>
          <a:ln>
            <a:noFill/>
          </a:ln>
        </p:spPr>
      </p:sp>
      <p:sp>
        <p:nvSpPr>
          <p:cNvPr id="454" name="Google Shape;454;p56"/>
          <p:cNvSpPr txBox="1"/>
          <p:nvPr/>
        </p:nvSpPr>
        <p:spPr>
          <a:xfrm>
            <a:off x="514350" y="197825"/>
            <a:ext cx="64602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Personal Protective Equipment (PPE)</a:t>
            </a:r>
            <a:endParaRPr sz="3500" b="1" dirty="0"/>
          </a:p>
        </p:txBody>
      </p:sp>
      <p:sp>
        <p:nvSpPr>
          <p:cNvPr id="455" name="Google Shape;455;p56"/>
          <p:cNvSpPr txBox="1"/>
          <p:nvPr/>
        </p:nvSpPr>
        <p:spPr>
          <a:xfrm>
            <a:off x="514350" y="1639627"/>
            <a:ext cx="6460200" cy="1384995"/>
          </a:xfrm>
          <a:prstGeom prst="rect">
            <a:avLst/>
          </a:prstGeom>
          <a:noFill/>
          <a:ln>
            <a:noFill/>
          </a:ln>
        </p:spPr>
        <p:txBody>
          <a:bodyPr spcFirstLastPara="1" wrap="square" lIns="0" tIns="0" rIns="0" bIns="0" anchor="t" anchorCtr="0">
            <a:spAutoFit/>
          </a:bodyPr>
          <a:lstStyle/>
          <a:p>
            <a:pPr marL="0" marR="0" lvl="0" indent="0" algn="l" rtl="0">
              <a:lnSpc>
                <a:spcPct val="150011"/>
              </a:lnSpc>
              <a:spcBef>
                <a:spcPts val="0"/>
              </a:spcBef>
              <a:spcAft>
                <a:spcPts val="0"/>
              </a:spcAft>
              <a:buNone/>
            </a:pPr>
            <a:r>
              <a:rPr lang="en" sz="2000" b="1" i="0" u="sng" strike="noStrike" cap="none" dirty="0">
                <a:solidFill>
                  <a:srgbClr val="C00000"/>
                </a:solidFill>
              </a:rPr>
              <a:t>Any</a:t>
            </a:r>
            <a:r>
              <a:rPr lang="en" sz="2000" b="1" i="0" u="none" strike="noStrike" cap="none" dirty="0">
                <a:solidFill>
                  <a:srgbClr val="C00000"/>
                </a:solidFill>
              </a:rPr>
              <a:t> </a:t>
            </a:r>
            <a:r>
              <a:rPr lang="en" sz="2000" b="1" i="0" u="none" strike="noStrike" cap="none" dirty="0">
                <a:solidFill>
                  <a:srgbClr val="65212A"/>
                </a:solidFill>
              </a:rPr>
              <a:t>protective equipment deemed appropriate and necessary to complete your job safely in a healthcare setting.</a:t>
            </a:r>
            <a:endParaRPr sz="500" b="1" dirty="0">
              <a:solidFill>
                <a:srgbClr val="65212A"/>
              </a:solidFill>
            </a:endParaRPr>
          </a:p>
        </p:txBody>
      </p:sp>
      <p:sp>
        <p:nvSpPr>
          <p:cNvPr id="456" name="Google Shape;456;p56"/>
          <p:cNvSpPr txBox="1"/>
          <p:nvPr/>
        </p:nvSpPr>
        <p:spPr>
          <a:xfrm>
            <a:off x="1302607" y="3127621"/>
            <a:ext cx="4191600" cy="11082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 sz="1800" b="1" i="0" u="none" strike="noStrike" cap="none" dirty="0">
                <a:solidFill>
                  <a:srgbClr val="65212A"/>
                </a:solidFill>
              </a:rPr>
              <a:t>Ask your supervisor what types of PPE are required or recommended for your position.</a:t>
            </a:r>
            <a:endParaRPr sz="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1000"/>
                                        <p:tgtEl>
                                          <p:spTgt spid="4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7"/>
          <p:cNvSpPr/>
          <p:nvPr/>
        </p:nvSpPr>
        <p:spPr>
          <a:xfrm rot="-3910131">
            <a:off x="2407977" y="1289566"/>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462" name="Google Shape;462;p57"/>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463" name="Google Shape;463;p57"/>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464" name="Google Shape;464;p57"/>
          <p:cNvSpPr txBox="1"/>
          <p:nvPr/>
        </p:nvSpPr>
        <p:spPr>
          <a:xfrm>
            <a:off x="541600" y="659350"/>
            <a:ext cx="24078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True or False?</a:t>
            </a:r>
            <a:endParaRPr sz="3500"/>
          </a:p>
        </p:txBody>
      </p:sp>
      <p:sp>
        <p:nvSpPr>
          <p:cNvPr id="465" name="Google Shape;465;p57"/>
          <p:cNvSpPr txBox="1"/>
          <p:nvPr/>
        </p:nvSpPr>
        <p:spPr>
          <a:xfrm>
            <a:off x="3063871" y="1720025"/>
            <a:ext cx="35553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PPE</a:t>
            </a:r>
            <a:endParaRPr sz="3500"/>
          </a:p>
        </p:txBody>
      </p:sp>
      <p:sp>
        <p:nvSpPr>
          <p:cNvPr id="466" name="Google Shape;466;p57"/>
          <p:cNvSpPr txBox="1"/>
          <p:nvPr/>
        </p:nvSpPr>
        <p:spPr>
          <a:xfrm>
            <a:off x="3096850" y="2224425"/>
            <a:ext cx="2920500" cy="1607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800" b="1">
                <a:solidFill>
                  <a:srgbClr val="65212A"/>
                </a:solidFill>
              </a:rPr>
              <a:t>C</a:t>
            </a:r>
            <a:r>
              <a:rPr lang="en" sz="1800" b="1" i="0" u="none" strike="noStrike" cap="none">
                <a:solidFill>
                  <a:srgbClr val="65212A"/>
                </a:solidFill>
              </a:rPr>
              <a:t>onsidered the first line of protection for workers with occupational exposure risk in healthcare settings.</a:t>
            </a:r>
            <a:endParaRPr sz="700" b="1"/>
          </a:p>
        </p:txBody>
      </p:sp>
      <p:grpSp>
        <p:nvGrpSpPr>
          <p:cNvPr id="467" name="Google Shape;467;p57"/>
          <p:cNvGrpSpPr/>
          <p:nvPr/>
        </p:nvGrpSpPr>
        <p:grpSpPr>
          <a:xfrm>
            <a:off x="6909900" y="2450963"/>
            <a:ext cx="1985400" cy="2105875"/>
            <a:chOff x="775595" y="-869981"/>
            <a:chExt cx="5294400" cy="5615667"/>
          </a:xfrm>
        </p:grpSpPr>
        <p:sp>
          <p:nvSpPr>
            <p:cNvPr id="468" name="Google Shape;468;p57"/>
            <p:cNvSpPr txBox="1"/>
            <p:nvPr/>
          </p:nvSpPr>
          <p:spPr>
            <a:xfrm>
              <a:off x="775595" y="-869981"/>
              <a:ext cx="5294400" cy="316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a:solidFill>
                    <a:srgbClr val="FFFFFF"/>
                  </a:solidFill>
                  <a:latin typeface="Josefin Sans"/>
                  <a:ea typeface="Josefin Sans"/>
                  <a:cs typeface="Josefin Sans"/>
                  <a:sym typeface="Josefin Sans"/>
                </a:rPr>
                <a:t>Zoom Chat</a:t>
              </a:r>
              <a:endParaRPr sz="3500"/>
            </a:p>
          </p:txBody>
        </p:sp>
        <p:sp>
          <p:nvSpPr>
            <p:cNvPr id="469" name="Google Shape;469;p57"/>
            <p:cNvSpPr txBox="1"/>
            <p:nvPr/>
          </p:nvSpPr>
          <p:spPr>
            <a:xfrm>
              <a:off x="888462" y="2512785"/>
              <a:ext cx="4823700" cy="2232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Type your answer and reasoning into the chat. </a:t>
              </a:r>
              <a:endParaRPr sz="5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 calcmode="lin" valueType="num">
                                      <p:cBhvr additive="base">
                                        <p:cTn id="7" dur="1000"/>
                                        <p:tgtEl>
                                          <p:spTgt spid="465"/>
                                        </p:tgtEl>
                                        <p:attrNameLst>
                                          <p:attrName>ppt_w</p:attrName>
                                        </p:attrNameLst>
                                      </p:cBhvr>
                                      <p:tavLst>
                                        <p:tav tm="0">
                                          <p:val>
                                            <p:strVal val="0"/>
                                          </p:val>
                                        </p:tav>
                                        <p:tav tm="100000">
                                          <p:val>
                                            <p:strVal val="#ppt_w"/>
                                          </p:val>
                                        </p:tav>
                                      </p:tavLst>
                                    </p:anim>
                                    <p:anim calcmode="lin" valueType="num">
                                      <p:cBhvr additive="base">
                                        <p:cTn id="8" dur="1000"/>
                                        <p:tgtEl>
                                          <p:spTgt spid="46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66"/>
                                        </p:tgtEl>
                                        <p:attrNameLst>
                                          <p:attrName>style.visibility</p:attrName>
                                        </p:attrNameLst>
                                      </p:cBhvr>
                                      <p:to>
                                        <p:strVal val="visible"/>
                                      </p:to>
                                    </p:set>
                                    <p:anim calcmode="lin" valueType="num">
                                      <p:cBhvr additive="base">
                                        <p:cTn id="13" dur="1000"/>
                                        <p:tgtEl>
                                          <p:spTgt spid="466"/>
                                        </p:tgtEl>
                                        <p:attrNameLst>
                                          <p:attrName>ppt_w</p:attrName>
                                        </p:attrNameLst>
                                      </p:cBhvr>
                                      <p:tavLst>
                                        <p:tav tm="0">
                                          <p:val>
                                            <p:strVal val="0"/>
                                          </p:val>
                                        </p:tav>
                                        <p:tav tm="100000">
                                          <p:val>
                                            <p:strVal val="#ppt_w"/>
                                          </p:val>
                                        </p:tav>
                                      </p:tavLst>
                                    </p:anim>
                                    <p:anim calcmode="lin" valueType="num">
                                      <p:cBhvr additive="base">
                                        <p:cTn id="14" dur="1000"/>
                                        <p:tgtEl>
                                          <p:spTgt spid="466"/>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67"/>
                                        </p:tgtEl>
                                        <p:attrNameLst>
                                          <p:attrName>style.visibility</p:attrName>
                                        </p:attrNameLst>
                                      </p:cBhvr>
                                      <p:to>
                                        <p:strVal val="visible"/>
                                      </p:to>
                                    </p:set>
                                    <p:anim calcmode="lin" valueType="num">
                                      <p:cBhvr additive="base">
                                        <p:cTn id="19" dur="1000"/>
                                        <p:tgtEl>
                                          <p:spTgt spid="467"/>
                                        </p:tgtEl>
                                        <p:attrNameLst>
                                          <p:attrName>ppt_w</p:attrName>
                                        </p:attrNameLst>
                                      </p:cBhvr>
                                      <p:tavLst>
                                        <p:tav tm="0">
                                          <p:val>
                                            <p:strVal val="0"/>
                                          </p:val>
                                        </p:tav>
                                        <p:tav tm="100000">
                                          <p:val>
                                            <p:strVal val="#ppt_w"/>
                                          </p:val>
                                        </p:tav>
                                      </p:tavLst>
                                    </p:anim>
                                    <p:anim calcmode="lin" valueType="num">
                                      <p:cBhvr additive="base">
                                        <p:cTn id="20" dur="1000"/>
                                        <p:tgtEl>
                                          <p:spTgt spid="46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8"/>
          <p:cNvSpPr/>
          <p:nvPr/>
        </p:nvSpPr>
        <p:spPr>
          <a:xfrm rot="-3910131">
            <a:off x="3492425" y="-666829"/>
            <a:ext cx="11650010" cy="2599752"/>
          </a:xfrm>
          <a:custGeom>
            <a:avLst/>
            <a:gdLst/>
            <a:ahLst/>
            <a:cxnLst/>
            <a:rect l="l" t="t" r="r" b="b"/>
            <a:pathLst>
              <a:path w="7881735" h="1758845" extrusionOk="0">
                <a:moveTo>
                  <a:pt x="0" y="0"/>
                </a:moveTo>
                <a:lnTo>
                  <a:pt x="7881735" y="0"/>
                </a:lnTo>
                <a:lnTo>
                  <a:pt x="7881735" y="1758845"/>
                </a:lnTo>
                <a:lnTo>
                  <a:pt x="0" y="1758845"/>
                </a:lnTo>
                <a:lnTo>
                  <a:pt x="0" y="0"/>
                </a:lnTo>
              </a:path>
            </a:pathLst>
          </a:custGeom>
          <a:solidFill>
            <a:srgbClr val="65212A"/>
          </a:solidFill>
          <a:ln>
            <a:noFill/>
          </a:ln>
        </p:spPr>
      </p:sp>
      <p:sp>
        <p:nvSpPr>
          <p:cNvPr id="475" name="Google Shape;475;p58"/>
          <p:cNvSpPr/>
          <p:nvPr/>
        </p:nvSpPr>
        <p:spPr>
          <a:xfrm rot="-3910131">
            <a:off x="3925669" y="1458611"/>
            <a:ext cx="11650010" cy="2226279"/>
          </a:xfrm>
          <a:custGeom>
            <a:avLst/>
            <a:gdLst/>
            <a:ahLst/>
            <a:cxnLst/>
            <a:rect l="l" t="t" r="r" b="b"/>
            <a:pathLst>
              <a:path w="7881735" h="1506174" extrusionOk="0">
                <a:moveTo>
                  <a:pt x="0" y="0"/>
                </a:moveTo>
                <a:lnTo>
                  <a:pt x="7881735" y="0"/>
                </a:lnTo>
                <a:lnTo>
                  <a:pt x="7881735" y="1506174"/>
                </a:lnTo>
                <a:lnTo>
                  <a:pt x="0" y="1506174"/>
                </a:lnTo>
                <a:lnTo>
                  <a:pt x="0" y="0"/>
                </a:lnTo>
              </a:path>
            </a:pathLst>
          </a:custGeom>
          <a:solidFill>
            <a:srgbClr val="B2101F"/>
          </a:solidFill>
          <a:ln>
            <a:noFill/>
          </a:ln>
        </p:spPr>
      </p:sp>
      <p:sp>
        <p:nvSpPr>
          <p:cNvPr id="476" name="Google Shape;476;p58"/>
          <p:cNvSpPr txBox="1"/>
          <p:nvPr/>
        </p:nvSpPr>
        <p:spPr>
          <a:xfrm>
            <a:off x="420400" y="1377025"/>
            <a:ext cx="7051200" cy="2234458"/>
          </a:xfrm>
          <a:prstGeom prst="rect">
            <a:avLst/>
          </a:prstGeom>
          <a:noFill/>
          <a:ln>
            <a:noFill/>
          </a:ln>
        </p:spPr>
        <p:txBody>
          <a:bodyPr spcFirstLastPara="1" wrap="square" lIns="0" tIns="0" rIns="0" bIns="0" anchor="t" anchorCtr="0">
            <a:spAutoFit/>
          </a:bodyPr>
          <a:lstStyle/>
          <a:p>
            <a:pPr marL="457200" marR="0" lvl="0" indent="-3556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Maintain and update an Exposure Control Plan (ECP)</a:t>
            </a:r>
            <a:endParaRPr sz="2000" b="1" i="0" u="none" strike="noStrike" cap="none" dirty="0">
              <a:solidFill>
                <a:srgbClr val="65212A"/>
              </a:solidFill>
            </a:endParaRPr>
          </a:p>
          <a:p>
            <a:pPr marL="457200" marR="0" lvl="0" indent="-355600" algn="l" rtl="0">
              <a:lnSpc>
                <a:spcPct val="150000"/>
              </a:lnSpc>
              <a:spcBef>
                <a:spcPts val="0"/>
              </a:spcBef>
              <a:spcAft>
                <a:spcPts val="0"/>
              </a:spcAft>
              <a:buClr>
                <a:srgbClr val="65212A"/>
              </a:buClr>
              <a:buSzPts val="2000"/>
              <a:buChar char="●"/>
            </a:pPr>
            <a:r>
              <a:rPr lang="en" sz="2000" b="1" dirty="0">
                <a:solidFill>
                  <a:srgbClr val="65212A"/>
                </a:solidFill>
              </a:rPr>
              <a:t>E</a:t>
            </a:r>
            <a:r>
              <a:rPr lang="en" sz="2000" b="1" i="0" u="none" strike="noStrike" cap="none" dirty="0">
                <a:solidFill>
                  <a:srgbClr val="65212A"/>
                </a:solidFill>
              </a:rPr>
              <a:t>nsure employee access to the ECP</a:t>
            </a:r>
            <a:endParaRPr sz="2000" b="1" i="0" u="none" strike="noStrike" cap="none" dirty="0">
              <a:solidFill>
                <a:srgbClr val="65212A"/>
              </a:solidFill>
            </a:endParaRPr>
          </a:p>
          <a:p>
            <a:pPr marL="457200" marR="0" lvl="0" indent="-3556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Provide appropriate protection</a:t>
            </a:r>
            <a:endParaRPr sz="2000" b="1" i="0" u="none" strike="noStrike" cap="none" dirty="0">
              <a:solidFill>
                <a:srgbClr val="65212A"/>
              </a:solidFill>
            </a:endParaRPr>
          </a:p>
          <a:p>
            <a:pPr marL="457200" marR="0" lvl="0" indent="-3556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Access to HBV</a:t>
            </a:r>
            <a:endParaRPr sz="900" b="1" dirty="0"/>
          </a:p>
          <a:p>
            <a:pPr marL="0" marR="0" lvl="0" indent="0" algn="l" rtl="0">
              <a:lnSpc>
                <a:spcPct val="140000"/>
              </a:lnSpc>
              <a:spcBef>
                <a:spcPts val="0"/>
              </a:spcBef>
              <a:spcAft>
                <a:spcPts val="0"/>
              </a:spcAft>
              <a:buNone/>
            </a:pPr>
            <a:endParaRPr sz="1800" b="0" i="0" u="none" strike="noStrike" cap="none" dirty="0">
              <a:solidFill>
                <a:srgbClr val="65212A"/>
              </a:solidFill>
              <a:latin typeface="Arial"/>
              <a:ea typeface="Arial"/>
              <a:cs typeface="Arial"/>
              <a:sym typeface="Arial"/>
            </a:endParaRPr>
          </a:p>
        </p:txBody>
      </p:sp>
      <p:sp>
        <p:nvSpPr>
          <p:cNvPr id="477" name="Google Shape;477;p58"/>
          <p:cNvSpPr txBox="1"/>
          <p:nvPr/>
        </p:nvSpPr>
        <p:spPr>
          <a:xfrm>
            <a:off x="420397" y="533402"/>
            <a:ext cx="6493725" cy="538763"/>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Hospital X's Responsibilities</a:t>
            </a:r>
            <a:endParaRPr sz="350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xEl>
                                              <p:pRg st="0" end="0"/>
                                            </p:txEl>
                                          </p:spTgt>
                                        </p:tgtEl>
                                        <p:attrNameLst>
                                          <p:attrName>style.visibility</p:attrName>
                                        </p:attrNameLst>
                                      </p:cBhvr>
                                      <p:to>
                                        <p:strVal val="visible"/>
                                      </p:to>
                                    </p:set>
                                    <p:animEffect transition="in" filter="fade">
                                      <p:cBhvr>
                                        <p:cTn id="7" dur="1000"/>
                                        <p:tgtEl>
                                          <p:spTgt spid="4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6">
                                            <p:txEl>
                                              <p:pRg st="1" end="1"/>
                                            </p:txEl>
                                          </p:spTgt>
                                        </p:tgtEl>
                                        <p:attrNameLst>
                                          <p:attrName>style.visibility</p:attrName>
                                        </p:attrNameLst>
                                      </p:cBhvr>
                                      <p:to>
                                        <p:strVal val="visible"/>
                                      </p:to>
                                    </p:set>
                                    <p:animEffect transition="in" filter="fade">
                                      <p:cBhvr>
                                        <p:cTn id="12" dur="1000"/>
                                        <p:tgtEl>
                                          <p:spTgt spid="4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6">
                                            <p:txEl>
                                              <p:pRg st="2" end="2"/>
                                            </p:txEl>
                                          </p:spTgt>
                                        </p:tgtEl>
                                        <p:attrNameLst>
                                          <p:attrName>style.visibility</p:attrName>
                                        </p:attrNameLst>
                                      </p:cBhvr>
                                      <p:to>
                                        <p:strVal val="visible"/>
                                      </p:to>
                                    </p:set>
                                    <p:animEffect transition="in" filter="fade">
                                      <p:cBhvr>
                                        <p:cTn id="17" dur="1000"/>
                                        <p:tgtEl>
                                          <p:spTgt spid="4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6">
                                            <p:txEl>
                                              <p:pRg st="3" end="3"/>
                                            </p:txEl>
                                          </p:spTgt>
                                        </p:tgtEl>
                                        <p:attrNameLst>
                                          <p:attrName>style.visibility</p:attrName>
                                        </p:attrNameLst>
                                      </p:cBhvr>
                                      <p:to>
                                        <p:strVal val="visible"/>
                                      </p:to>
                                    </p:set>
                                    <p:animEffect transition="in" filter="fade">
                                      <p:cBhvr>
                                        <p:cTn id="22" dur="1000"/>
                                        <p:tgtEl>
                                          <p:spTgt spid="4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481"/>
        <p:cNvGrpSpPr/>
        <p:nvPr/>
      </p:nvGrpSpPr>
      <p:grpSpPr>
        <a:xfrm>
          <a:off x="0" y="0"/>
          <a:ext cx="0" cy="0"/>
          <a:chOff x="0" y="0"/>
          <a:chExt cx="0" cy="0"/>
        </a:xfrm>
      </p:grpSpPr>
      <p:sp>
        <p:nvSpPr>
          <p:cNvPr id="482" name="Google Shape;482;p59"/>
          <p:cNvSpPr/>
          <p:nvPr/>
        </p:nvSpPr>
        <p:spPr>
          <a:xfrm rot="-8100000">
            <a:off x="5500346" y="-439010"/>
            <a:ext cx="6719887" cy="2371149"/>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483" name="Google Shape;483;p59"/>
          <p:cNvSpPr/>
          <p:nvPr/>
        </p:nvSpPr>
        <p:spPr>
          <a:xfrm rot="-8100000">
            <a:off x="-4776649" y="-302347"/>
            <a:ext cx="14772752" cy="6720257"/>
          </a:xfrm>
          <a:custGeom>
            <a:avLst/>
            <a:gdLst/>
            <a:ahLst/>
            <a:cxnLst/>
            <a:rect l="l" t="t" r="r" b="b"/>
            <a:pathLst>
              <a:path w="9996089" h="4547310" extrusionOk="0">
                <a:moveTo>
                  <a:pt x="0" y="0"/>
                </a:moveTo>
                <a:lnTo>
                  <a:pt x="9996089" y="0"/>
                </a:lnTo>
                <a:lnTo>
                  <a:pt x="9996089" y="4547310"/>
                </a:lnTo>
                <a:lnTo>
                  <a:pt x="0" y="4547310"/>
                </a:lnTo>
                <a:lnTo>
                  <a:pt x="0" y="0"/>
                </a:lnTo>
              </a:path>
            </a:pathLst>
          </a:custGeom>
          <a:solidFill>
            <a:srgbClr val="FFFFFF"/>
          </a:solidFill>
          <a:ln>
            <a:noFill/>
          </a:ln>
        </p:spPr>
      </p:sp>
      <p:sp>
        <p:nvSpPr>
          <p:cNvPr id="484" name="Google Shape;484;p59"/>
          <p:cNvSpPr/>
          <p:nvPr/>
        </p:nvSpPr>
        <p:spPr>
          <a:xfrm>
            <a:off x="4503329" y="502829"/>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30293" r="-19653"/>
            </a:stretch>
          </a:blipFill>
          <a:ln>
            <a:noFill/>
          </a:ln>
        </p:spPr>
      </p:sp>
      <p:sp>
        <p:nvSpPr>
          <p:cNvPr id="485" name="Google Shape;485;p59"/>
          <p:cNvSpPr txBox="1"/>
          <p:nvPr/>
        </p:nvSpPr>
        <p:spPr>
          <a:xfrm>
            <a:off x="468425" y="502835"/>
            <a:ext cx="5177700" cy="118518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Post Exposure Procedures</a:t>
            </a:r>
            <a:endParaRPr sz="3500"/>
          </a:p>
        </p:txBody>
      </p:sp>
      <p:sp>
        <p:nvSpPr>
          <p:cNvPr id="486" name="Google Shape;486;p59"/>
          <p:cNvSpPr txBox="1"/>
          <p:nvPr/>
        </p:nvSpPr>
        <p:spPr>
          <a:xfrm>
            <a:off x="468425" y="1927268"/>
            <a:ext cx="5177700" cy="923625"/>
          </a:xfrm>
          <a:prstGeom prst="rect">
            <a:avLst/>
          </a:prstGeom>
          <a:noFill/>
          <a:ln>
            <a:noFill/>
          </a:ln>
        </p:spPr>
        <p:txBody>
          <a:bodyPr spcFirstLastPara="1" wrap="square" lIns="0" tIns="0" rIns="0" bIns="0" anchor="t" anchorCtr="0">
            <a:spAutoFit/>
          </a:bodyPr>
          <a:lstStyle/>
          <a:p>
            <a:pPr marL="0" marR="0" lvl="0" indent="0" algn="l" rtl="0">
              <a:lnSpc>
                <a:spcPct val="200023"/>
              </a:lnSpc>
              <a:spcBef>
                <a:spcPts val="0"/>
              </a:spcBef>
              <a:spcAft>
                <a:spcPts val="0"/>
              </a:spcAft>
              <a:buNone/>
            </a:pPr>
            <a:r>
              <a:rPr lang="en" sz="2000" b="1" i="0" u="sng" strike="noStrike" cap="none">
                <a:solidFill>
                  <a:srgbClr val="65212A"/>
                </a:solidFill>
              </a:rPr>
              <a:t>First Steps</a:t>
            </a:r>
            <a:endParaRPr sz="2000" b="1"/>
          </a:p>
          <a:p>
            <a:pPr marL="0" marR="0" lvl="0" indent="0" algn="l" rtl="0">
              <a:lnSpc>
                <a:spcPct val="140009"/>
              </a:lnSpc>
              <a:spcBef>
                <a:spcPts val="0"/>
              </a:spcBef>
              <a:spcAft>
                <a:spcPts val="0"/>
              </a:spcAft>
              <a:buNone/>
            </a:pPr>
            <a:r>
              <a:rPr lang="en" sz="2000" b="1" i="0" u="sng" strike="noStrike" cap="none">
                <a:solidFill>
                  <a:srgbClr val="65212A"/>
                </a:solidFill>
              </a:rPr>
              <a:t>Post Exposure Medical Follow Up</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anim calcmode="lin" valueType="num">
                                      <p:cBhvr additive="base">
                                        <p:cTn id="7" dur="1000"/>
                                        <p:tgtEl>
                                          <p:spTgt spid="4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6">
                                            <p:txEl>
                                              <p:pRg st="1" end="1"/>
                                            </p:txEl>
                                          </p:spTgt>
                                        </p:tgtEl>
                                        <p:attrNameLst>
                                          <p:attrName>style.visibility</p:attrName>
                                        </p:attrNameLst>
                                      </p:cBhvr>
                                      <p:to>
                                        <p:strVal val="visible"/>
                                      </p:to>
                                    </p:set>
                                    <p:anim calcmode="lin" valueType="num">
                                      <p:cBhvr additive="base">
                                        <p:cTn id="12" dur="1000"/>
                                        <p:tgtEl>
                                          <p:spTgt spid="48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60"/>
          <p:cNvPicPr preferRelativeResize="0"/>
          <p:nvPr/>
        </p:nvPicPr>
        <p:blipFill rotWithShape="1">
          <a:blip r:embed="rId3">
            <a:alphaModFix/>
          </a:blip>
          <a:srcRect t="9111" b="9111"/>
          <a:stretch/>
        </p:blipFill>
        <p:spPr>
          <a:xfrm>
            <a:off x="3874007" y="1330580"/>
            <a:ext cx="1395413" cy="1718122"/>
          </a:xfrm>
          <a:prstGeom prst="rect">
            <a:avLst/>
          </a:prstGeom>
          <a:noFill/>
          <a:ln>
            <a:noFill/>
          </a:ln>
        </p:spPr>
      </p:pic>
      <p:pic>
        <p:nvPicPr>
          <p:cNvPr id="492" name="Google Shape;492;p60"/>
          <p:cNvPicPr preferRelativeResize="0"/>
          <p:nvPr/>
        </p:nvPicPr>
        <p:blipFill rotWithShape="1">
          <a:blip r:embed="rId4">
            <a:alphaModFix/>
          </a:blip>
          <a:srcRect l="22892" r="22893"/>
          <a:stretch/>
        </p:blipFill>
        <p:spPr>
          <a:xfrm>
            <a:off x="5554274" y="1330580"/>
            <a:ext cx="1395412" cy="1718122"/>
          </a:xfrm>
          <a:prstGeom prst="rect">
            <a:avLst/>
          </a:prstGeom>
          <a:noFill/>
          <a:ln>
            <a:noFill/>
          </a:ln>
        </p:spPr>
      </p:pic>
      <p:sp>
        <p:nvSpPr>
          <p:cNvPr id="493" name="Google Shape;493;p60"/>
          <p:cNvSpPr txBox="1"/>
          <p:nvPr/>
        </p:nvSpPr>
        <p:spPr>
          <a:xfrm>
            <a:off x="645933" y="504825"/>
            <a:ext cx="7673700" cy="538800"/>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First Steps After Exposure</a:t>
            </a:r>
            <a:endParaRPr sz="3500" dirty="0"/>
          </a:p>
        </p:txBody>
      </p:sp>
      <p:pic>
        <p:nvPicPr>
          <p:cNvPr id="494" name="Google Shape;494;p60"/>
          <p:cNvPicPr preferRelativeResize="0"/>
          <p:nvPr/>
        </p:nvPicPr>
        <p:blipFill rotWithShape="1">
          <a:blip r:embed="rId5">
            <a:alphaModFix/>
          </a:blip>
          <a:srcRect l="22978" r="22978"/>
          <a:stretch/>
        </p:blipFill>
        <p:spPr>
          <a:xfrm>
            <a:off x="514654" y="1330580"/>
            <a:ext cx="1395412" cy="1718122"/>
          </a:xfrm>
          <a:prstGeom prst="rect">
            <a:avLst/>
          </a:prstGeom>
          <a:noFill/>
          <a:ln>
            <a:noFill/>
          </a:ln>
        </p:spPr>
      </p:pic>
      <p:pic>
        <p:nvPicPr>
          <p:cNvPr id="495" name="Google Shape;495;p60"/>
          <p:cNvPicPr preferRelativeResize="0"/>
          <p:nvPr/>
        </p:nvPicPr>
        <p:blipFill rotWithShape="1">
          <a:blip r:embed="rId6">
            <a:alphaModFix/>
          </a:blip>
          <a:srcRect b="18043"/>
          <a:stretch/>
        </p:blipFill>
        <p:spPr>
          <a:xfrm>
            <a:off x="2193740" y="1330580"/>
            <a:ext cx="1395412" cy="1718122"/>
          </a:xfrm>
          <a:prstGeom prst="rect">
            <a:avLst/>
          </a:prstGeom>
          <a:noFill/>
          <a:ln>
            <a:noFill/>
          </a:ln>
        </p:spPr>
      </p:pic>
      <p:pic>
        <p:nvPicPr>
          <p:cNvPr id="496" name="Google Shape;496;p60"/>
          <p:cNvPicPr preferRelativeResize="0"/>
          <p:nvPr/>
        </p:nvPicPr>
        <p:blipFill rotWithShape="1">
          <a:blip r:embed="rId7">
            <a:alphaModFix/>
          </a:blip>
          <a:srcRect l="21345" r="21345"/>
          <a:stretch/>
        </p:blipFill>
        <p:spPr>
          <a:xfrm>
            <a:off x="7234541" y="1330580"/>
            <a:ext cx="1395413" cy="1718122"/>
          </a:xfrm>
          <a:prstGeom prst="rect">
            <a:avLst/>
          </a:prstGeom>
          <a:noFill/>
          <a:ln>
            <a:noFill/>
          </a:ln>
        </p:spPr>
      </p:pic>
      <p:sp>
        <p:nvSpPr>
          <p:cNvPr id="497" name="Google Shape;497;p60"/>
          <p:cNvSpPr txBox="1"/>
          <p:nvPr/>
        </p:nvSpPr>
        <p:spPr>
          <a:xfrm>
            <a:off x="511704" y="3335638"/>
            <a:ext cx="1395300" cy="1502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b="1" dirty="0">
                <a:solidFill>
                  <a:srgbClr val="B2101F"/>
                </a:solidFill>
                <a:latin typeface="Josefin Sans"/>
                <a:ea typeface="Josefin Sans"/>
                <a:cs typeface="Josefin Sans"/>
                <a:sym typeface="Josefin Sans"/>
              </a:rPr>
              <a:t>Wash </a:t>
            </a:r>
            <a:r>
              <a:rPr lang="en" sz="1600" b="1" i="0" u="none" strike="noStrike" cap="none" dirty="0">
                <a:solidFill>
                  <a:srgbClr val="65212A"/>
                </a:solidFill>
              </a:rPr>
              <a:t>all exposed areas with soap and water.</a:t>
            </a:r>
            <a:endParaRPr sz="700" b="1" dirty="0"/>
          </a:p>
        </p:txBody>
      </p:sp>
      <p:grpSp>
        <p:nvGrpSpPr>
          <p:cNvPr id="498" name="Google Shape;498;p60"/>
          <p:cNvGrpSpPr/>
          <p:nvPr/>
        </p:nvGrpSpPr>
        <p:grpSpPr>
          <a:xfrm>
            <a:off x="2192845" y="3272905"/>
            <a:ext cx="1396195" cy="1407958"/>
            <a:chOff x="2192845" y="3272905"/>
            <a:chExt cx="1396195" cy="1407958"/>
          </a:xfrm>
        </p:grpSpPr>
        <p:sp>
          <p:nvSpPr>
            <p:cNvPr id="499" name="Google Shape;499;p60"/>
            <p:cNvSpPr txBox="1"/>
            <p:nvPr/>
          </p:nvSpPr>
          <p:spPr>
            <a:xfrm>
              <a:off x="2193739" y="3272905"/>
              <a:ext cx="1395300" cy="3078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000" b="1" i="0" u="none" strike="noStrike" cap="none" dirty="0">
                  <a:solidFill>
                    <a:srgbClr val="B2101F"/>
                  </a:solidFill>
                  <a:latin typeface="Josefin Sans"/>
                  <a:ea typeface="Josefin Sans"/>
                  <a:cs typeface="Josefin Sans"/>
                  <a:sym typeface="Josefin Sans"/>
                </a:rPr>
                <a:t>Flush </a:t>
              </a:r>
              <a:endParaRPr sz="700" dirty="0"/>
            </a:p>
          </p:txBody>
        </p:sp>
        <p:sp>
          <p:nvSpPr>
            <p:cNvPr id="500" name="Google Shape;500;p60"/>
            <p:cNvSpPr txBox="1"/>
            <p:nvPr/>
          </p:nvSpPr>
          <p:spPr>
            <a:xfrm>
              <a:off x="2192845" y="3548063"/>
              <a:ext cx="1395300" cy="1132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dirty="0">
                  <a:solidFill>
                    <a:srgbClr val="65212A"/>
                  </a:solidFill>
                </a:rPr>
                <a:t>splashes to nose, mouth, or skin with water.</a:t>
              </a:r>
              <a:endParaRPr sz="700" b="1" dirty="0"/>
            </a:p>
          </p:txBody>
        </p:sp>
      </p:grpSp>
      <p:grpSp>
        <p:nvGrpSpPr>
          <p:cNvPr id="501" name="Google Shape;501;p60"/>
          <p:cNvGrpSpPr/>
          <p:nvPr/>
        </p:nvGrpSpPr>
        <p:grpSpPr>
          <a:xfrm>
            <a:off x="3869245" y="3272905"/>
            <a:ext cx="1400063" cy="1442363"/>
            <a:chOff x="3869245" y="3272905"/>
            <a:chExt cx="1400063" cy="1442363"/>
          </a:xfrm>
        </p:grpSpPr>
        <p:sp>
          <p:nvSpPr>
            <p:cNvPr id="502" name="Google Shape;502;p60"/>
            <p:cNvSpPr txBox="1"/>
            <p:nvPr/>
          </p:nvSpPr>
          <p:spPr>
            <a:xfrm>
              <a:off x="3874007" y="3272905"/>
              <a:ext cx="1395300" cy="3078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000" b="1" i="0" u="none" strike="noStrike" cap="none">
                  <a:solidFill>
                    <a:srgbClr val="B2101F"/>
                  </a:solidFill>
                  <a:latin typeface="Josefin Sans"/>
                  <a:ea typeface="Josefin Sans"/>
                  <a:cs typeface="Josefin Sans"/>
                  <a:sym typeface="Josefin Sans"/>
                </a:rPr>
                <a:t>Irrigate </a:t>
              </a:r>
              <a:endParaRPr sz="700"/>
            </a:p>
          </p:txBody>
        </p:sp>
        <p:sp>
          <p:nvSpPr>
            <p:cNvPr id="503" name="Google Shape;503;p60"/>
            <p:cNvSpPr txBox="1"/>
            <p:nvPr/>
          </p:nvSpPr>
          <p:spPr>
            <a:xfrm>
              <a:off x="3869245" y="3582467"/>
              <a:ext cx="1395300" cy="1132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65212A"/>
                  </a:solidFill>
                </a:rPr>
                <a:t>eyes with water or saline if applicable.</a:t>
              </a:r>
              <a:endParaRPr sz="700" b="1"/>
            </a:p>
          </p:txBody>
        </p:sp>
      </p:grpSp>
      <p:grpSp>
        <p:nvGrpSpPr>
          <p:cNvPr id="504" name="Google Shape;504;p60"/>
          <p:cNvGrpSpPr/>
          <p:nvPr/>
        </p:nvGrpSpPr>
        <p:grpSpPr>
          <a:xfrm>
            <a:off x="5554274" y="3272905"/>
            <a:ext cx="1395300" cy="1112458"/>
            <a:chOff x="5554274" y="3272905"/>
            <a:chExt cx="1395300" cy="1112458"/>
          </a:xfrm>
        </p:grpSpPr>
        <p:sp>
          <p:nvSpPr>
            <p:cNvPr id="505" name="Google Shape;505;p60"/>
            <p:cNvSpPr txBox="1"/>
            <p:nvPr/>
          </p:nvSpPr>
          <p:spPr>
            <a:xfrm>
              <a:off x="5554274" y="3272905"/>
              <a:ext cx="1395300" cy="3078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000" b="1" i="0" u="none" strike="noStrike" cap="none">
                  <a:solidFill>
                    <a:srgbClr val="B2101F"/>
                  </a:solidFill>
                  <a:latin typeface="Josefin Sans"/>
                  <a:ea typeface="Josefin Sans"/>
                  <a:cs typeface="Josefin Sans"/>
                  <a:sym typeface="Josefin Sans"/>
                </a:rPr>
                <a:t>Report</a:t>
              </a:r>
              <a:endParaRPr sz="700"/>
            </a:p>
          </p:txBody>
        </p:sp>
        <p:sp>
          <p:nvSpPr>
            <p:cNvPr id="506" name="Google Shape;506;p60"/>
            <p:cNvSpPr txBox="1"/>
            <p:nvPr/>
          </p:nvSpPr>
          <p:spPr>
            <a:xfrm>
              <a:off x="5554274" y="3548063"/>
              <a:ext cx="1395300" cy="837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65212A"/>
                  </a:solidFill>
                </a:rPr>
                <a:t>the exposure to your employer.</a:t>
              </a:r>
              <a:endParaRPr sz="700" b="1"/>
            </a:p>
          </p:txBody>
        </p:sp>
      </p:grpSp>
      <p:grpSp>
        <p:nvGrpSpPr>
          <p:cNvPr id="507" name="Google Shape;507;p60"/>
          <p:cNvGrpSpPr/>
          <p:nvPr/>
        </p:nvGrpSpPr>
        <p:grpSpPr>
          <a:xfrm>
            <a:off x="7230674" y="3272905"/>
            <a:ext cx="1399167" cy="1407958"/>
            <a:chOff x="7230674" y="3272905"/>
            <a:chExt cx="1399167" cy="1407958"/>
          </a:xfrm>
        </p:grpSpPr>
        <p:sp>
          <p:nvSpPr>
            <p:cNvPr id="508" name="Google Shape;508;p60"/>
            <p:cNvSpPr txBox="1"/>
            <p:nvPr/>
          </p:nvSpPr>
          <p:spPr>
            <a:xfrm>
              <a:off x="7234541" y="3272905"/>
              <a:ext cx="1395300" cy="30780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2000" b="1" i="0" u="none" strike="noStrike" cap="none">
                  <a:solidFill>
                    <a:srgbClr val="B2101F"/>
                  </a:solidFill>
                  <a:latin typeface="Josefin Sans"/>
                  <a:ea typeface="Josefin Sans"/>
                  <a:cs typeface="Josefin Sans"/>
                  <a:sym typeface="Josefin Sans"/>
                </a:rPr>
                <a:t>Follow Up</a:t>
              </a:r>
              <a:endParaRPr sz="700"/>
            </a:p>
          </p:txBody>
        </p:sp>
        <p:sp>
          <p:nvSpPr>
            <p:cNvPr id="509" name="Google Shape;509;p60"/>
            <p:cNvSpPr txBox="1"/>
            <p:nvPr/>
          </p:nvSpPr>
          <p:spPr>
            <a:xfrm>
              <a:off x="7230674" y="3548063"/>
              <a:ext cx="1395300" cy="1132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65212A"/>
                  </a:solidFill>
                </a:rPr>
                <a:t>using the directions from your employer.</a:t>
              </a:r>
              <a:endParaRPr sz="7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7"/>
                                        </p:tgtEl>
                                        <p:attrNameLst>
                                          <p:attrName>style.visibility</p:attrName>
                                        </p:attrNameLst>
                                      </p:cBhvr>
                                      <p:to>
                                        <p:strVal val="visible"/>
                                      </p:to>
                                    </p:set>
                                    <p:animEffect transition="in" filter="fade">
                                      <p:cBhvr>
                                        <p:cTn id="27" dur="1000"/>
                                        <p:tgtEl>
                                          <p:spTgt spid="4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8"/>
                                        </p:tgtEl>
                                        <p:attrNameLst>
                                          <p:attrName>style.visibility</p:attrName>
                                        </p:attrNameLst>
                                      </p:cBhvr>
                                      <p:to>
                                        <p:strVal val="visible"/>
                                      </p:to>
                                    </p:set>
                                    <p:animEffect transition="in" filter="fade">
                                      <p:cBhvr>
                                        <p:cTn id="32" dur="1000"/>
                                        <p:tgtEl>
                                          <p:spTgt spid="4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01"/>
                                        </p:tgtEl>
                                        <p:attrNameLst>
                                          <p:attrName>style.visibility</p:attrName>
                                        </p:attrNameLst>
                                      </p:cBhvr>
                                      <p:to>
                                        <p:strVal val="visible"/>
                                      </p:to>
                                    </p:set>
                                    <p:animEffect transition="in" filter="fade">
                                      <p:cBhvr>
                                        <p:cTn id="37" dur="1000"/>
                                        <p:tgtEl>
                                          <p:spTgt spid="50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04"/>
                                        </p:tgtEl>
                                        <p:attrNameLst>
                                          <p:attrName>style.visibility</p:attrName>
                                        </p:attrNameLst>
                                      </p:cBhvr>
                                      <p:to>
                                        <p:strVal val="visible"/>
                                      </p:to>
                                    </p:set>
                                    <p:animEffect transition="in" filter="fade">
                                      <p:cBhvr>
                                        <p:cTn id="42" dur="1000"/>
                                        <p:tgtEl>
                                          <p:spTgt spid="50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7"/>
                                        </p:tgtEl>
                                        <p:attrNameLst>
                                          <p:attrName>style.visibility</p:attrName>
                                        </p:attrNameLst>
                                      </p:cBhvr>
                                      <p:to>
                                        <p:strVal val="visible"/>
                                      </p:to>
                                    </p:set>
                                    <p:animEffect transition="in" filter="fade">
                                      <p:cBhvr>
                                        <p:cTn id="47" dur="1000"/>
                                        <p:tgtEl>
                                          <p:spTgt spid="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1"/>
          <p:cNvSpPr/>
          <p:nvPr/>
        </p:nvSpPr>
        <p:spPr>
          <a:xfrm rot="-8100000">
            <a:off x="5081471" y="-331885"/>
            <a:ext cx="6719887" cy="2371149"/>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515" name="Google Shape;515;p61"/>
          <p:cNvSpPr/>
          <p:nvPr/>
        </p:nvSpPr>
        <p:spPr>
          <a:xfrm flipH="1">
            <a:off x="3975228" y="-379768"/>
            <a:ext cx="5903030" cy="5903030"/>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4998" r="-24998"/>
            </a:stretch>
          </a:blipFill>
          <a:ln>
            <a:noFill/>
          </a:ln>
        </p:spPr>
        <p:txBody>
          <a:bodyPr/>
          <a:lstStyle/>
          <a:p>
            <a:endParaRPr lang="en-US" dirty="0"/>
          </a:p>
        </p:txBody>
      </p:sp>
      <p:sp>
        <p:nvSpPr>
          <p:cNvPr id="516" name="Google Shape;516;p61"/>
          <p:cNvSpPr txBox="1"/>
          <p:nvPr/>
        </p:nvSpPr>
        <p:spPr>
          <a:xfrm>
            <a:off x="514350" y="395653"/>
            <a:ext cx="6843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Post Exposure Medical </a:t>
            </a:r>
            <a:endParaRPr sz="3500" b="1" i="0" u="none" strike="noStrike" cap="none">
              <a:solidFill>
                <a:srgbClr val="B2101F"/>
              </a:solidFill>
              <a:latin typeface="Josefin Sans"/>
              <a:ea typeface="Josefin Sans"/>
              <a:cs typeface="Josefin Sans"/>
              <a:sym typeface="Josefin Sans"/>
            </a:endParaRPr>
          </a:p>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Follow Up </a:t>
            </a:r>
            <a:endParaRPr sz="3500"/>
          </a:p>
        </p:txBody>
      </p:sp>
      <p:sp>
        <p:nvSpPr>
          <p:cNvPr id="517" name="Google Shape;517;p61"/>
          <p:cNvSpPr txBox="1"/>
          <p:nvPr/>
        </p:nvSpPr>
        <p:spPr>
          <a:xfrm>
            <a:off x="514350" y="2302396"/>
            <a:ext cx="6526200" cy="2124300"/>
          </a:xfrm>
          <a:prstGeom prst="rect">
            <a:avLst/>
          </a:prstGeom>
          <a:noFill/>
          <a:ln>
            <a:noFill/>
          </a:ln>
        </p:spPr>
        <p:txBody>
          <a:bodyPr spcFirstLastPara="1" wrap="square" lIns="0" tIns="0" rIns="0" bIns="0" anchor="t" anchorCtr="0">
            <a:spAutoFit/>
          </a:bodyPr>
          <a:lstStyle/>
          <a:p>
            <a:pPr marL="393700" marR="0" lvl="1" indent="-215900" algn="l" rtl="0">
              <a:lnSpc>
                <a:spcPct val="200000"/>
              </a:lnSpc>
              <a:spcBef>
                <a:spcPts val="0"/>
              </a:spcBef>
              <a:spcAft>
                <a:spcPts val="0"/>
              </a:spcAft>
              <a:buClr>
                <a:srgbClr val="65212A"/>
              </a:buClr>
              <a:buSzPts val="2000"/>
              <a:buChar char="•"/>
            </a:pPr>
            <a:r>
              <a:rPr lang="en" sz="2000" b="1" i="0" u="sng" strike="noStrike" cap="none">
                <a:solidFill>
                  <a:srgbClr val="65212A"/>
                </a:solidFill>
              </a:rPr>
              <a:t>Record injury and </a:t>
            </a:r>
            <a:r>
              <a:rPr lang="en" sz="2000" b="1" u="sng">
                <a:solidFill>
                  <a:srgbClr val="65212A"/>
                </a:solidFill>
              </a:rPr>
              <a:t>incident information</a:t>
            </a:r>
            <a:endParaRPr sz="2000" b="1"/>
          </a:p>
          <a:p>
            <a:pPr marL="393700" marR="0" lvl="1" indent="-215900" algn="l" rtl="0">
              <a:lnSpc>
                <a:spcPct val="200000"/>
              </a:lnSpc>
              <a:spcBef>
                <a:spcPts val="0"/>
              </a:spcBef>
              <a:spcAft>
                <a:spcPts val="0"/>
              </a:spcAft>
              <a:buClr>
                <a:srgbClr val="65212A"/>
              </a:buClr>
              <a:buSzPts val="2000"/>
              <a:buChar char="•"/>
            </a:pPr>
            <a:r>
              <a:rPr lang="en" sz="2000" b="1" i="0" u="sng" strike="noStrike" cap="none">
                <a:solidFill>
                  <a:srgbClr val="65212A"/>
                </a:solidFill>
              </a:rPr>
              <a:t>Get testing</a:t>
            </a:r>
            <a:endParaRPr sz="2000" b="1"/>
          </a:p>
          <a:p>
            <a:pPr marL="393700" marR="0" lvl="1" indent="-215900" algn="l" rtl="0">
              <a:lnSpc>
                <a:spcPct val="200000"/>
              </a:lnSpc>
              <a:spcBef>
                <a:spcPts val="0"/>
              </a:spcBef>
              <a:spcAft>
                <a:spcPts val="0"/>
              </a:spcAft>
              <a:buClr>
                <a:srgbClr val="65212A"/>
              </a:buClr>
              <a:buSzPts val="2000"/>
              <a:buChar char="•"/>
            </a:pPr>
            <a:r>
              <a:rPr lang="en" sz="2000" b="1" i="0" u="sng" strike="noStrike" cap="none">
                <a:solidFill>
                  <a:srgbClr val="65212A"/>
                </a:solidFill>
              </a:rPr>
              <a:t>Get support</a:t>
            </a:r>
            <a:endParaRPr sz="2000" b="1"/>
          </a:p>
          <a:p>
            <a:pPr marL="0" marR="0" lvl="0" indent="0" algn="l" rtl="0">
              <a:lnSpc>
                <a:spcPct val="249666"/>
              </a:lnSpc>
              <a:spcBef>
                <a:spcPts val="0"/>
              </a:spcBef>
              <a:spcAft>
                <a:spcPts val="0"/>
              </a:spcAft>
              <a:buNone/>
            </a:pPr>
            <a:endParaRPr sz="1800" b="0" i="0" u="sng" strike="noStrike" cap="none">
              <a:solidFill>
                <a:srgbClr val="65212A"/>
              </a:solidFill>
              <a:latin typeface="Arial"/>
              <a:ea typeface="Arial"/>
              <a:cs typeface="Arial"/>
              <a:sym typeface="Arial"/>
            </a:endParaRPr>
          </a:p>
        </p:txBody>
      </p:sp>
      <p:sp>
        <p:nvSpPr>
          <p:cNvPr id="518" name="Google Shape;518;p61"/>
          <p:cNvSpPr txBox="1"/>
          <p:nvPr/>
        </p:nvSpPr>
        <p:spPr>
          <a:xfrm>
            <a:off x="514350" y="1710829"/>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Free Confidential Medical Care</a:t>
            </a:r>
            <a:endParaRPr sz="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1000"/>
                                        <p:tgtEl>
                                          <p:spTgt spid="5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7">
                                            <p:txEl>
                                              <p:pRg st="0" end="0"/>
                                            </p:txEl>
                                          </p:spTgt>
                                        </p:tgtEl>
                                        <p:attrNameLst>
                                          <p:attrName>style.visibility</p:attrName>
                                        </p:attrNameLst>
                                      </p:cBhvr>
                                      <p:to>
                                        <p:strVal val="visible"/>
                                      </p:to>
                                    </p:set>
                                    <p:anim calcmode="lin" valueType="num">
                                      <p:cBhvr additive="base">
                                        <p:cTn id="12" dur="1000"/>
                                        <p:tgtEl>
                                          <p:spTgt spid="5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7">
                                            <p:txEl>
                                              <p:pRg st="1" end="1"/>
                                            </p:txEl>
                                          </p:spTgt>
                                        </p:tgtEl>
                                        <p:attrNameLst>
                                          <p:attrName>style.visibility</p:attrName>
                                        </p:attrNameLst>
                                      </p:cBhvr>
                                      <p:to>
                                        <p:strVal val="visible"/>
                                      </p:to>
                                    </p:set>
                                    <p:anim calcmode="lin" valueType="num">
                                      <p:cBhvr additive="base">
                                        <p:cTn id="17" dur="1000"/>
                                        <p:tgtEl>
                                          <p:spTgt spid="5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7">
                                            <p:txEl>
                                              <p:pRg st="2" end="2"/>
                                            </p:txEl>
                                          </p:spTgt>
                                        </p:tgtEl>
                                        <p:attrNameLst>
                                          <p:attrName>style.visibility</p:attrName>
                                        </p:attrNameLst>
                                      </p:cBhvr>
                                      <p:to>
                                        <p:strVal val="visible"/>
                                      </p:to>
                                    </p:set>
                                    <p:anim calcmode="lin" valueType="num">
                                      <p:cBhvr additive="base">
                                        <p:cTn id="22" dur="1000"/>
                                        <p:tgtEl>
                                          <p:spTgt spid="5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7">
                                            <p:txEl>
                                              <p:pRg st="3" end="3"/>
                                            </p:txEl>
                                          </p:spTgt>
                                        </p:tgtEl>
                                        <p:attrNameLst>
                                          <p:attrName>style.visibility</p:attrName>
                                        </p:attrNameLst>
                                      </p:cBhvr>
                                      <p:to>
                                        <p:strVal val="visible"/>
                                      </p:to>
                                    </p:set>
                                    <p:anim calcmode="lin" valueType="num">
                                      <p:cBhvr additive="base">
                                        <p:cTn id="27" dur="1000"/>
                                        <p:tgtEl>
                                          <p:spTgt spid="5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2"/>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524" name="Google Shape;524;p62"/>
          <p:cNvSpPr/>
          <p:nvPr/>
        </p:nvSpPr>
        <p:spPr>
          <a:xfrm flipH="1">
            <a:off x="4036453" y="-375793"/>
            <a:ext cx="5903030" cy="5903030"/>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4998" r="-24998"/>
            </a:stretch>
          </a:blipFill>
          <a:ln>
            <a:noFill/>
          </a:ln>
        </p:spPr>
      </p:sp>
      <p:sp>
        <p:nvSpPr>
          <p:cNvPr id="525" name="Google Shape;525;p62"/>
          <p:cNvSpPr txBox="1"/>
          <p:nvPr/>
        </p:nvSpPr>
        <p:spPr>
          <a:xfrm>
            <a:off x="514350" y="395653"/>
            <a:ext cx="6843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Post Exposure Medical </a:t>
            </a:r>
            <a:endParaRPr sz="3500" b="1" i="0" u="none" strike="noStrike" cap="none">
              <a:solidFill>
                <a:srgbClr val="B2101F"/>
              </a:solidFill>
              <a:latin typeface="Josefin Sans"/>
              <a:ea typeface="Josefin Sans"/>
              <a:cs typeface="Josefin Sans"/>
              <a:sym typeface="Josefin Sans"/>
            </a:endParaRPr>
          </a:p>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Follow Up </a:t>
            </a:r>
            <a:endParaRPr sz="3500"/>
          </a:p>
        </p:txBody>
      </p:sp>
      <p:sp>
        <p:nvSpPr>
          <p:cNvPr id="526" name="Google Shape;526;p62"/>
          <p:cNvSpPr txBox="1"/>
          <p:nvPr/>
        </p:nvSpPr>
        <p:spPr>
          <a:xfrm>
            <a:off x="514350" y="2405151"/>
            <a:ext cx="6526200" cy="1384995"/>
          </a:xfrm>
          <a:prstGeom prst="rect">
            <a:avLst/>
          </a:prstGeom>
          <a:noFill/>
          <a:ln>
            <a:noFill/>
          </a:ln>
        </p:spPr>
        <p:txBody>
          <a:bodyPr spcFirstLastPara="1" wrap="square" lIns="0" tIns="0" rIns="0" bIns="0" anchor="t" anchorCtr="0">
            <a:spAutoFit/>
          </a:bodyPr>
          <a:lstStyle/>
          <a:p>
            <a:pPr marL="393700" marR="0" lvl="1" indent="-2159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Employer should document:</a:t>
            </a:r>
            <a:endParaRPr sz="2000" b="1" dirty="0"/>
          </a:p>
          <a:p>
            <a:pPr marL="774700" marR="0" lvl="2" indent="-2667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routes of exposure</a:t>
            </a:r>
            <a:endParaRPr sz="2000" b="1" dirty="0"/>
          </a:p>
          <a:p>
            <a:pPr marL="774700" marR="0" lvl="2" indent="-266700" algn="l" rtl="0">
              <a:lnSpc>
                <a:spcPct val="150000"/>
              </a:lnSpc>
              <a:spcBef>
                <a:spcPts val="0"/>
              </a:spcBef>
              <a:spcAft>
                <a:spcPts val="0"/>
              </a:spcAft>
              <a:buClr>
                <a:srgbClr val="65212A"/>
              </a:buClr>
              <a:buSzPts val="2000"/>
              <a:buChar char="⚬"/>
            </a:pPr>
            <a:r>
              <a:rPr lang="en" sz="2000" b="1" i="0" u="none" strike="noStrike" cap="none" dirty="0">
                <a:solidFill>
                  <a:srgbClr val="65212A"/>
                </a:solidFill>
              </a:rPr>
              <a:t>how incident </a:t>
            </a:r>
            <a:r>
              <a:rPr lang="en" sz="2000" b="1" i="0" u="none" strike="noStrike" cap="none" dirty="0" err="1">
                <a:solidFill>
                  <a:srgbClr val="65212A"/>
                </a:solidFill>
              </a:rPr>
              <a:t>occured</a:t>
            </a:r>
            <a:endParaRPr sz="2000" b="1" dirty="0"/>
          </a:p>
        </p:txBody>
      </p:sp>
      <p:sp>
        <p:nvSpPr>
          <p:cNvPr id="527" name="Google Shape;527;p62"/>
          <p:cNvSpPr txBox="1"/>
          <p:nvPr/>
        </p:nvSpPr>
        <p:spPr>
          <a:xfrm>
            <a:off x="514350" y="1818847"/>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Record the Injury and Information</a:t>
            </a:r>
            <a:endParaRPr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1000"/>
                                        <p:tgtEl>
                                          <p:spTgt spid="5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6">
                                            <p:txEl>
                                              <p:pRg st="0" end="0"/>
                                            </p:txEl>
                                          </p:spTgt>
                                        </p:tgtEl>
                                        <p:attrNameLst>
                                          <p:attrName>style.visibility</p:attrName>
                                        </p:attrNameLst>
                                      </p:cBhvr>
                                      <p:to>
                                        <p:strVal val="visible"/>
                                      </p:to>
                                    </p:set>
                                    <p:animEffect transition="in" filter="fade">
                                      <p:cBhvr>
                                        <p:cTn id="12" dur="1000"/>
                                        <p:tgtEl>
                                          <p:spTgt spid="5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6">
                                            <p:txEl>
                                              <p:pRg st="1" end="1"/>
                                            </p:txEl>
                                          </p:spTgt>
                                        </p:tgtEl>
                                        <p:attrNameLst>
                                          <p:attrName>style.visibility</p:attrName>
                                        </p:attrNameLst>
                                      </p:cBhvr>
                                      <p:to>
                                        <p:strVal val="visible"/>
                                      </p:to>
                                    </p:set>
                                    <p:animEffect transition="in" filter="fade">
                                      <p:cBhvr>
                                        <p:cTn id="17" dur="1000"/>
                                        <p:tgtEl>
                                          <p:spTgt spid="5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6">
                                            <p:txEl>
                                              <p:pRg st="2" end="2"/>
                                            </p:txEl>
                                          </p:spTgt>
                                        </p:tgtEl>
                                        <p:attrNameLst>
                                          <p:attrName>style.visibility</p:attrName>
                                        </p:attrNameLst>
                                      </p:cBhvr>
                                      <p:to>
                                        <p:strVal val="visible"/>
                                      </p:to>
                                    </p:set>
                                    <p:animEffect transition="in" filter="fade">
                                      <p:cBhvr>
                                        <p:cTn id="22" dur="1000"/>
                                        <p:tgtEl>
                                          <p:spTgt spid="5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63"/>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533" name="Google Shape;533;p63"/>
          <p:cNvSpPr/>
          <p:nvPr/>
        </p:nvSpPr>
        <p:spPr>
          <a:xfrm flipH="1">
            <a:off x="4410164" y="-375785"/>
            <a:ext cx="5895070" cy="5895070"/>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4998" r="-24998"/>
            </a:stretch>
          </a:blipFill>
          <a:ln>
            <a:noFill/>
          </a:ln>
        </p:spPr>
      </p:sp>
      <p:sp>
        <p:nvSpPr>
          <p:cNvPr id="534" name="Google Shape;534;p63"/>
          <p:cNvSpPr txBox="1"/>
          <p:nvPr/>
        </p:nvSpPr>
        <p:spPr>
          <a:xfrm>
            <a:off x="514350" y="287885"/>
            <a:ext cx="6843300" cy="1151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400" b="1" i="0" u="none" strike="noStrike" cap="none">
                <a:solidFill>
                  <a:srgbClr val="B2101F"/>
                </a:solidFill>
                <a:latin typeface="Josefin Sans"/>
                <a:ea typeface="Josefin Sans"/>
                <a:cs typeface="Josefin Sans"/>
                <a:sym typeface="Josefin Sans"/>
              </a:rPr>
              <a:t>Post Exposure Medical </a:t>
            </a:r>
            <a:endParaRPr sz="3400" b="1" i="0" u="none" strike="noStrike" cap="none">
              <a:solidFill>
                <a:srgbClr val="B2101F"/>
              </a:solidFill>
              <a:latin typeface="Josefin Sans"/>
              <a:ea typeface="Josefin Sans"/>
              <a:cs typeface="Josefin Sans"/>
              <a:sym typeface="Josefin Sans"/>
            </a:endParaRPr>
          </a:p>
          <a:p>
            <a:pPr marL="0" marR="0" lvl="0" indent="0" algn="l" rtl="0">
              <a:lnSpc>
                <a:spcPct val="120000"/>
              </a:lnSpc>
              <a:spcBef>
                <a:spcPts val="0"/>
              </a:spcBef>
              <a:spcAft>
                <a:spcPts val="0"/>
              </a:spcAft>
              <a:buNone/>
            </a:pPr>
            <a:r>
              <a:rPr lang="en" sz="3400" b="1" i="0" u="none" strike="noStrike" cap="none">
                <a:solidFill>
                  <a:srgbClr val="B2101F"/>
                </a:solidFill>
                <a:latin typeface="Josefin Sans"/>
                <a:ea typeface="Josefin Sans"/>
                <a:cs typeface="Josefin Sans"/>
                <a:sym typeface="Josefin Sans"/>
              </a:rPr>
              <a:t>Follow Up </a:t>
            </a:r>
            <a:endParaRPr sz="3400"/>
          </a:p>
        </p:txBody>
      </p:sp>
      <p:sp>
        <p:nvSpPr>
          <p:cNvPr id="535" name="Google Shape;535;p63"/>
          <p:cNvSpPr txBox="1"/>
          <p:nvPr/>
        </p:nvSpPr>
        <p:spPr>
          <a:xfrm>
            <a:off x="514350" y="1991275"/>
            <a:ext cx="6758400" cy="2646600"/>
          </a:xfrm>
          <a:prstGeom prst="rect">
            <a:avLst/>
          </a:prstGeom>
          <a:noFill/>
          <a:ln>
            <a:noFill/>
          </a:ln>
        </p:spPr>
        <p:txBody>
          <a:bodyPr spcFirstLastPara="1" wrap="square" lIns="0" tIns="0" rIns="0" bIns="0" anchor="t" anchorCtr="0">
            <a:spAutoFit/>
          </a:bodyPr>
          <a:lstStyle/>
          <a:p>
            <a:pPr marL="381000" marR="0" lvl="1" indent="-1968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If blood or OPIM came from a known source:</a:t>
            </a:r>
            <a:endParaRPr sz="1900" b="1" dirty="0"/>
          </a:p>
          <a:p>
            <a:pPr marL="762000" marR="0" lvl="2" indent="-2730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Employer - gain consent from source for testing and document test results.</a:t>
            </a:r>
            <a:endParaRPr sz="1900" b="1" dirty="0"/>
          </a:p>
          <a:p>
            <a:pPr marL="762000" marR="0" lvl="2" indent="-2730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You will be provided with results of tests.</a:t>
            </a:r>
            <a:endParaRPr sz="1900" b="1" dirty="0"/>
          </a:p>
          <a:p>
            <a:pPr marL="381000" marR="0" lvl="1" indent="-1968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No testing needed if </a:t>
            </a:r>
            <a:r>
              <a:rPr lang="en" sz="1900" b="1" dirty="0">
                <a:solidFill>
                  <a:srgbClr val="65212A"/>
                </a:solidFill>
              </a:rPr>
              <a:t>infection is known.</a:t>
            </a:r>
            <a:endParaRPr sz="1900" b="1" dirty="0"/>
          </a:p>
          <a:p>
            <a:pPr marL="381000" marR="0" lvl="1" indent="-196850" algn="l" rtl="0">
              <a:lnSpc>
                <a:spcPct val="115000"/>
              </a:lnSpc>
              <a:spcBef>
                <a:spcPts val="0"/>
              </a:spcBef>
              <a:spcAft>
                <a:spcPts val="0"/>
              </a:spcAft>
              <a:buClr>
                <a:srgbClr val="65212A"/>
              </a:buClr>
              <a:buSzPts val="1900"/>
              <a:buChar char="•"/>
            </a:pPr>
            <a:r>
              <a:rPr lang="en" sz="1900" b="1" dirty="0">
                <a:solidFill>
                  <a:srgbClr val="65212A"/>
                </a:solidFill>
              </a:rPr>
              <a:t>Unknown source</a:t>
            </a:r>
            <a:r>
              <a:rPr lang="en" sz="1900" b="1" i="0" u="none" strike="noStrike" cap="none" dirty="0">
                <a:solidFill>
                  <a:srgbClr val="65212A"/>
                </a:solidFill>
              </a:rPr>
              <a:t>:</a:t>
            </a:r>
            <a:endParaRPr sz="1900" b="1" dirty="0"/>
          </a:p>
          <a:p>
            <a:pPr marL="762000" marR="0" lvl="2" indent="-2730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Provide blood samples for testing.</a:t>
            </a:r>
            <a:endParaRPr sz="1900" b="1" dirty="0"/>
          </a:p>
          <a:p>
            <a:pPr marL="381000" marR="0" lvl="1" indent="-196850" algn="l" rtl="0">
              <a:lnSpc>
                <a:spcPct val="115000"/>
              </a:lnSpc>
              <a:spcBef>
                <a:spcPts val="0"/>
              </a:spcBef>
              <a:spcAft>
                <a:spcPts val="0"/>
              </a:spcAft>
              <a:buClr>
                <a:srgbClr val="65212A"/>
              </a:buClr>
              <a:buSzPts val="1900"/>
              <a:buChar char="•"/>
            </a:pPr>
            <a:r>
              <a:rPr lang="en" sz="1900" b="1" i="0" u="none" strike="noStrike" cap="none" dirty="0">
                <a:solidFill>
                  <a:srgbClr val="65212A"/>
                </a:solidFill>
              </a:rPr>
              <a:t>Results are confidential.</a:t>
            </a:r>
            <a:endParaRPr sz="1900" b="1" dirty="0"/>
          </a:p>
        </p:txBody>
      </p:sp>
      <p:sp>
        <p:nvSpPr>
          <p:cNvPr id="536" name="Google Shape;536;p63"/>
          <p:cNvSpPr txBox="1"/>
          <p:nvPr/>
        </p:nvSpPr>
        <p:spPr>
          <a:xfrm>
            <a:off x="514350" y="1473166"/>
            <a:ext cx="7371000" cy="44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2900" b="1" i="0" u="none" strike="noStrike" cap="none" dirty="0">
                <a:solidFill>
                  <a:srgbClr val="65212A"/>
                </a:solidFill>
              </a:rPr>
              <a:t>Get Testing</a:t>
            </a:r>
            <a:endParaRPr sz="9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6"/>
                                        </p:tgtEl>
                                        <p:attrNameLst>
                                          <p:attrName>style.visibility</p:attrName>
                                        </p:attrNameLst>
                                      </p:cBhvr>
                                      <p:to>
                                        <p:strVal val="visible"/>
                                      </p:to>
                                    </p:set>
                                    <p:animEffect transition="in" filter="fade">
                                      <p:cBhvr>
                                        <p:cTn id="7" dur="1000"/>
                                        <p:tgtEl>
                                          <p:spTgt spid="5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5">
                                            <p:txEl>
                                              <p:pRg st="0" end="0"/>
                                            </p:txEl>
                                          </p:spTgt>
                                        </p:tgtEl>
                                        <p:attrNameLst>
                                          <p:attrName>style.visibility</p:attrName>
                                        </p:attrNameLst>
                                      </p:cBhvr>
                                      <p:to>
                                        <p:strVal val="visible"/>
                                      </p:to>
                                    </p:set>
                                    <p:animEffect transition="in" filter="fade">
                                      <p:cBhvr>
                                        <p:cTn id="12" dur="1000"/>
                                        <p:tgtEl>
                                          <p:spTgt spid="5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xEl>
                                              <p:pRg st="1" end="1"/>
                                            </p:txEl>
                                          </p:spTgt>
                                        </p:tgtEl>
                                        <p:attrNameLst>
                                          <p:attrName>style.visibility</p:attrName>
                                        </p:attrNameLst>
                                      </p:cBhvr>
                                      <p:to>
                                        <p:strVal val="visible"/>
                                      </p:to>
                                    </p:set>
                                    <p:animEffect transition="in" filter="fade">
                                      <p:cBhvr>
                                        <p:cTn id="17" dur="1000"/>
                                        <p:tgtEl>
                                          <p:spTgt spid="5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5">
                                            <p:txEl>
                                              <p:pRg st="2" end="2"/>
                                            </p:txEl>
                                          </p:spTgt>
                                        </p:tgtEl>
                                        <p:attrNameLst>
                                          <p:attrName>style.visibility</p:attrName>
                                        </p:attrNameLst>
                                      </p:cBhvr>
                                      <p:to>
                                        <p:strVal val="visible"/>
                                      </p:to>
                                    </p:set>
                                    <p:animEffect transition="in" filter="fade">
                                      <p:cBhvr>
                                        <p:cTn id="22" dur="1000"/>
                                        <p:tgtEl>
                                          <p:spTgt spid="53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5">
                                            <p:txEl>
                                              <p:pRg st="3" end="3"/>
                                            </p:txEl>
                                          </p:spTgt>
                                        </p:tgtEl>
                                        <p:attrNameLst>
                                          <p:attrName>style.visibility</p:attrName>
                                        </p:attrNameLst>
                                      </p:cBhvr>
                                      <p:to>
                                        <p:strVal val="visible"/>
                                      </p:to>
                                    </p:set>
                                    <p:animEffect transition="in" filter="fade">
                                      <p:cBhvr>
                                        <p:cTn id="27" dur="1000"/>
                                        <p:tgtEl>
                                          <p:spTgt spid="53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5">
                                            <p:txEl>
                                              <p:pRg st="4" end="4"/>
                                            </p:txEl>
                                          </p:spTgt>
                                        </p:tgtEl>
                                        <p:attrNameLst>
                                          <p:attrName>style.visibility</p:attrName>
                                        </p:attrNameLst>
                                      </p:cBhvr>
                                      <p:to>
                                        <p:strVal val="visible"/>
                                      </p:to>
                                    </p:set>
                                    <p:animEffect transition="in" filter="fade">
                                      <p:cBhvr>
                                        <p:cTn id="32" dur="1000"/>
                                        <p:tgtEl>
                                          <p:spTgt spid="53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5">
                                            <p:txEl>
                                              <p:pRg st="5" end="5"/>
                                            </p:txEl>
                                          </p:spTgt>
                                        </p:tgtEl>
                                        <p:attrNameLst>
                                          <p:attrName>style.visibility</p:attrName>
                                        </p:attrNameLst>
                                      </p:cBhvr>
                                      <p:to>
                                        <p:strVal val="visible"/>
                                      </p:to>
                                    </p:set>
                                    <p:animEffect transition="in" filter="fade">
                                      <p:cBhvr>
                                        <p:cTn id="37" dur="1000"/>
                                        <p:tgtEl>
                                          <p:spTgt spid="5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5">
                                            <p:txEl>
                                              <p:pRg st="6" end="6"/>
                                            </p:txEl>
                                          </p:spTgt>
                                        </p:tgtEl>
                                        <p:attrNameLst>
                                          <p:attrName>style.visibility</p:attrName>
                                        </p:attrNameLst>
                                      </p:cBhvr>
                                      <p:to>
                                        <p:strVal val="visible"/>
                                      </p:to>
                                    </p:set>
                                    <p:animEffect transition="in" filter="fade">
                                      <p:cBhvr>
                                        <p:cTn id="42" dur="1000"/>
                                        <p:tgtEl>
                                          <p:spTgt spid="5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64"/>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542" name="Google Shape;542;p64"/>
          <p:cNvSpPr/>
          <p:nvPr/>
        </p:nvSpPr>
        <p:spPr>
          <a:xfrm>
            <a:off x="4410164" y="-375785"/>
            <a:ext cx="5895070" cy="5895070"/>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17339" r="-60793" b="-18757"/>
            </a:stretch>
          </a:blipFill>
          <a:ln>
            <a:noFill/>
          </a:ln>
        </p:spPr>
      </p:sp>
      <p:sp>
        <p:nvSpPr>
          <p:cNvPr id="543" name="Google Shape;543;p64"/>
          <p:cNvSpPr txBox="1"/>
          <p:nvPr/>
        </p:nvSpPr>
        <p:spPr>
          <a:xfrm>
            <a:off x="514350" y="287885"/>
            <a:ext cx="68433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Post Exposure Medical </a:t>
            </a:r>
            <a:endParaRPr sz="3500" b="1" i="0" u="none" strike="noStrike" cap="none">
              <a:solidFill>
                <a:srgbClr val="B2101F"/>
              </a:solidFill>
              <a:latin typeface="Josefin Sans"/>
              <a:ea typeface="Josefin Sans"/>
              <a:cs typeface="Josefin Sans"/>
              <a:sym typeface="Josefin Sans"/>
            </a:endParaRPr>
          </a:p>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Follow Up </a:t>
            </a:r>
            <a:endParaRPr sz="3500"/>
          </a:p>
        </p:txBody>
      </p:sp>
      <p:sp>
        <p:nvSpPr>
          <p:cNvPr id="544" name="Google Shape;544;p64"/>
          <p:cNvSpPr txBox="1"/>
          <p:nvPr/>
        </p:nvSpPr>
        <p:spPr>
          <a:xfrm>
            <a:off x="514350" y="2278927"/>
            <a:ext cx="5919300" cy="2078100"/>
          </a:xfrm>
          <a:prstGeom prst="rect">
            <a:avLst/>
          </a:prstGeom>
          <a:noFill/>
          <a:ln>
            <a:noFill/>
          </a:ln>
        </p:spPr>
        <p:txBody>
          <a:bodyPr spcFirstLastPara="1" wrap="square" lIns="0" tIns="0" rIns="0" bIns="0" anchor="t" anchorCtr="0">
            <a:spAutoFit/>
          </a:bodyPr>
          <a:lstStyle/>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Hospital X will provide you with:</a:t>
            </a:r>
            <a:endParaRPr sz="2000" b="1" dirty="0"/>
          </a:p>
          <a:p>
            <a:pPr marL="8001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Post exposure testing</a:t>
            </a:r>
            <a:endParaRPr sz="2000" b="1" dirty="0"/>
          </a:p>
          <a:p>
            <a:pPr marL="8001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Post exposure counseling</a:t>
            </a:r>
            <a:endParaRPr sz="2000" b="1" dirty="0"/>
          </a:p>
          <a:p>
            <a:pPr marL="8001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Protective treatment against disease</a:t>
            </a:r>
            <a:endParaRPr sz="2000" b="1" dirty="0"/>
          </a:p>
          <a:p>
            <a:pPr marL="800100" marR="0" lvl="2" indent="-2794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Medical professional follow up</a:t>
            </a:r>
            <a:endParaRPr sz="2000" b="1" dirty="0"/>
          </a:p>
          <a:p>
            <a:pPr marL="393700" marR="0" lvl="1" indent="-203200" algn="l" rtl="0">
              <a:lnSpc>
                <a:spcPct val="115000"/>
              </a:lnSpc>
              <a:spcBef>
                <a:spcPts val="0"/>
              </a:spcBef>
              <a:spcAft>
                <a:spcPts val="0"/>
              </a:spcAft>
              <a:buClr>
                <a:srgbClr val="65212A"/>
              </a:buClr>
              <a:buSzPts val="2000"/>
              <a:buChar char="•"/>
            </a:pPr>
            <a:r>
              <a:rPr lang="en" sz="2000" b="1" i="0" u="none" strike="noStrike" cap="none" dirty="0">
                <a:solidFill>
                  <a:srgbClr val="65212A"/>
                </a:solidFill>
              </a:rPr>
              <a:t>No cost to you.</a:t>
            </a:r>
            <a:endParaRPr sz="2000" b="1" dirty="0"/>
          </a:p>
        </p:txBody>
      </p:sp>
      <p:sp>
        <p:nvSpPr>
          <p:cNvPr id="545" name="Google Shape;545;p64"/>
          <p:cNvSpPr txBox="1"/>
          <p:nvPr/>
        </p:nvSpPr>
        <p:spPr>
          <a:xfrm>
            <a:off x="514350" y="1536022"/>
            <a:ext cx="73710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000" b="1" i="0" u="none" strike="noStrike" cap="none" dirty="0">
                <a:solidFill>
                  <a:srgbClr val="65212A"/>
                </a:solidFill>
              </a:rPr>
              <a:t>Get Support</a:t>
            </a:r>
            <a:endParaRPr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1000"/>
                                        <p:tgtEl>
                                          <p:spTgt spid="5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4">
                                            <p:txEl>
                                              <p:pRg st="0" end="0"/>
                                            </p:txEl>
                                          </p:spTgt>
                                        </p:tgtEl>
                                        <p:attrNameLst>
                                          <p:attrName>style.visibility</p:attrName>
                                        </p:attrNameLst>
                                      </p:cBhvr>
                                      <p:to>
                                        <p:strVal val="visible"/>
                                      </p:to>
                                    </p:set>
                                    <p:animEffect transition="in" filter="fade">
                                      <p:cBhvr>
                                        <p:cTn id="12" dur="1000"/>
                                        <p:tgtEl>
                                          <p:spTgt spid="54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4">
                                            <p:txEl>
                                              <p:pRg st="1" end="1"/>
                                            </p:txEl>
                                          </p:spTgt>
                                        </p:tgtEl>
                                        <p:attrNameLst>
                                          <p:attrName>style.visibility</p:attrName>
                                        </p:attrNameLst>
                                      </p:cBhvr>
                                      <p:to>
                                        <p:strVal val="visible"/>
                                      </p:to>
                                    </p:set>
                                    <p:animEffect transition="in" filter="fade">
                                      <p:cBhvr>
                                        <p:cTn id="17" dur="1000"/>
                                        <p:tgtEl>
                                          <p:spTgt spid="54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4">
                                            <p:txEl>
                                              <p:pRg st="2" end="2"/>
                                            </p:txEl>
                                          </p:spTgt>
                                        </p:tgtEl>
                                        <p:attrNameLst>
                                          <p:attrName>style.visibility</p:attrName>
                                        </p:attrNameLst>
                                      </p:cBhvr>
                                      <p:to>
                                        <p:strVal val="visible"/>
                                      </p:to>
                                    </p:set>
                                    <p:animEffect transition="in" filter="fade">
                                      <p:cBhvr>
                                        <p:cTn id="22" dur="1000"/>
                                        <p:tgtEl>
                                          <p:spTgt spid="54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4">
                                            <p:txEl>
                                              <p:pRg st="3" end="3"/>
                                            </p:txEl>
                                          </p:spTgt>
                                        </p:tgtEl>
                                        <p:attrNameLst>
                                          <p:attrName>style.visibility</p:attrName>
                                        </p:attrNameLst>
                                      </p:cBhvr>
                                      <p:to>
                                        <p:strVal val="visible"/>
                                      </p:to>
                                    </p:set>
                                    <p:animEffect transition="in" filter="fade">
                                      <p:cBhvr>
                                        <p:cTn id="27" dur="1000"/>
                                        <p:tgtEl>
                                          <p:spTgt spid="54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4">
                                            <p:txEl>
                                              <p:pRg st="4" end="4"/>
                                            </p:txEl>
                                          </p:spTgt>
                                        </p:tgtEl>
                                        <p:attrNameLst>
                                          <p:attrName>style.visibility</p:attrName>
                                        </p:attrNameLst>
                                      </p:cBhvr>
                                      <p:to>
                                        <p:strVal val="visible"/>
                                      </p:to>
                                    </p:set>
                                    <p:animEffect transition="in" filter="fade">
                                      <p:cBhvr>
                                        <p:cTn id="32" dur="1000"/>
                                        <p:tgtEl>
                                          <p:spTgt spid="54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4">
                                            <p:txEl>
                                              <p:pRg st="5" end="5"/>
                                            </p:txEl>
                                          </p:spTgt>
                                        </p:tgtEl>
                                        <p:attrNameLst>
                                          <p:attrName>style.visibility</p:attrName>
                                        </p:attrNameLst>
                                      </p:cBhvr>
                                      <p:to>
                                        <p:strVal val="visible"/>
                                      </p:to>
                                    </p:set>
                                    <p:animEffect transition="in" filter="fade">
                                      <p:cBhvr>
                                        <p:cTn id="37" dur="1000"/>
                                        <p:tgtEl>
                                          <p:spTgt spid="5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65"/>
          <p:cNvSpPr/>
          <p:nvPr/>
        </p:nvSpPr>
        <p:spPr>
          <a:xfrm rot="-3910131">
            <a:off x="2407977" y="1289566"/>
            <a:ext cx="11650010"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65212A"/>
          </a:solidFill>
          <a:ln>
            <a:noFill/>
          </a:ln>
        </p:spPr>
      </p:sp>
      <p:sp>
        <p:nvSpPr>
          <p:cNvPr id="551" name="Google Shape;551;p65"/>
          <p:cNvSpPr/>
          <p:nvPr/>
        </p:nvSpPr>
        <p:spPr>
          <a:xfrm rot="-3910131">
            <a:off x="-4524553" y="-413867"/>
            <a:ext cx="11650010" cy="3528421"/>
          </a:xfrm>
          <a:custGeom>
            <a:avLst/>
            <a:gdLst/>
            <a:ahLst/>
            <a:cxnLst/>
            <a:rect l="l" t="t" r="r" b="b"/>
            <a:pathLst>
              <a:path w="7881735" h="2387129" extrusionOk="0">
                <a:moveTo>
                  <a:pt x="0" y="0"/>
                </a:moveTo>
                <a:lnTo>
                  <a:pt x="7881735" y="0"/>
                </a:lnTo>
                <a:lnTo>
                  <a:pt x="7881735" y="2387129"/>
                </a:lnTo>
                <a:lnTo>
                  <a:pt x="0" y="2387129"/>
                </a:lnTo>
                <a:lnTo>
                  <a:pt x="0" y="0"/>
                </a:lnTo>
              </a:path>
            </a:pathLst>
          </a:custGeom>
          <a:solidFill>
            <a:srgbClr val="B2101F"/>
          </a:solidFill>
          <a:ln>
            <a:noFill/>
          </a:ln>
        </p:spPr>
      </p:sp>
      <p:sp>
        <p:nvSpPr>
          <p:cNvPr id="552" name="Google Shape;552;p65"/>
          <p:cNvSpPr/>
          <p:nvPr/>
        </p:nvSpPr>
        <p:spPr>
          <a:xfrm rot="-3910131">
            <a:off x="-1240721" y="818057"/>
            <a:ext cx="11650010" cy="3518247"/>
          </a:xfrm>
          <a:custGeom>
            <a:avLst/>
            <a:gdLst/>
            <a:ahLst/>
            <a:cxnLst/>
            <a:rect l="l" t="t" r="r" b="b"/>
            <a:pathLst>
              <a:path w="7881735" h="2380246" extrusionOk="0">
                <a:moveTo>
                  <a:pt x="0" y="0"/>
                </a:moveTo>
                <a:lnTo>
                  <a:pt x="7881735" y="0"/>
                </a:lnTo>
                <a:lnTo>
                  <a:pt x="7881735" y="2380246"/>
                </a:lnTo>
                <a:lnTo>
                  <a:pt x="0" y="2380246"/>
                </a:lnTo>
                <a:lnTo>
                  <a:pt x="0" y="0"/>
                </a:lnTo>
              </a:path>
            </a:pathLst>
          </a:custGeom>
          <a:solidFill>
            <a:srgbClr val="FFFFFF"/>
          </a:solidFill>
          <a:ln>
            <a:noFill/>
          </a:ln>
        </p:spPr>
      </p:sp>
      <p:sp>
        <p:nvSpPr>
          <p:cNvPr id="553" name="Google Shape;553;p65"/>
          <p:cNvSpPr txBox="1"/>
          <p:nvPr/>
        </p:nvSpPr>
        <p:spPr>
          <a:xfrm>
            <a:off x="320103" y="353188"/>
            <a:ext cx="3317700" cy="11853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Knowledge Check</a:t>
            </a:r>
            <a:endParaRPr sz="3500"/>
          </a:p>
        </p:txBody>
      </p:sp>
      <p:sp>
        <p:nvSpPr>
          <p:cNvPr id="554" name="Google Shape;554;p65"/>
          <p:cNvSpPr txBox="1"/>
          <p:nvPr/>
        </p:nvSpPr>
        <p:spPr>
          <a:xfrm>
            <a:off x="3317916" y="1234156"/>
            <a:ext cx="2508300" cy="11853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3500" b="1" i="0" u="none" strike="noStrike" cap="none">
                <a:solidFill>
                  <a:srgbClr val="65212A"/>
                </a:solidFill>
                <a:latin typeface="Josefin Sans"/>
                <a:ea typeface="Josefin Sans"/>
                <a:cs typeface="Josefin Sans"/>
                <a:sym typeface="Josefin Sans"/>
              </a:rPr>
              <a:t>True or False?</a:t>
            </a:r>
            <a:endParaRPr sz="3500"/>
          </a:p>
        </p:txBody>
      </p:sp>
      <p:sp>
        <p:nvSpPr>
          <p:cNvPr id="555" name="Google Shape;555;p65"/>
          <p:cNvSpPr txBox="1"/>
          <p:nvPr/>
        </p:nvSpPr>
        <p:spPr>
          <a:xfrm>
            <a:off x="3317924" y="2567000"/>
            <a:ext cx="2508300" cy="1939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800" b="1" i="0" u="none" strike="noStrike" cap="none">
                <a:solidFill>
                  <a:srgbClr val="65212A"/>
                </a:solidFill>
              </a:rPr>
              <a:t>You must follow up with medical care if you have been exposed to potentially infectious blood on the job.</a:t>
            </a:r>
            <a:endParaRPr sz="700" b="1"/>
          </a:p>
        </p:txBody>
      </p:sp>
      <p:grpSp>
        <p:nvGrpSpPr>
          <p:cNvPr id="556" name="Google Shape;556;p65"/>
          <p:cNvGrpSpPr/>
          <p:nvPr/>
        </p:nvGrpSpPr>
        <p:grpSpPr>
          <a:xfrm>
            <a:off x="6736223" y="2289355"/>
            <a:ext cx="2407725" cy="2680457"/>
            <a:chOff x="0" y="-9525"/>
            <a:chExt cx="6420600" cy="7147886"/>
          </a:xfrm>
        </p:grpSpPr>
        <p:sp>
          <p:nvSpPr>
            <p:cNvPr id="557" name="Google Shape;557;p65"/>
            <p:cNvSpPr txBox="1"/>
            <p:nvPr/>
          </p:nvSpPr>
          <p:spPr>
            <a:xfrm>
              <a:off x="0" y="-9525"/>
              <a:ext cx="6420600" cy="3160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Thumbs Up/Down</a:t>
              </a:r>
              <a:endParaRPr sz="3500"/>
            </a:p>
          </p:txBody>
        </p:sp>
        <p:sp>
          <p:nvSpPr>
            <p:cNvPr id="558" name="Google Shape;558;p65"/>
            <p:cNvSpPr txBox="1"/>
            <p:nvPr/>
          </p:nvSpPr>
          <p:spPr>
            <a:xfrm>
              <a:off x="5" y="3329261"/>
              <a:ext cx="5041800" cy="3809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600" b="1" i="0" u="none" strike="noStrike" cap="none">
                  <a:solidFill>
                    <a:srgbClr val="FFFFFF"/>
                  </a:solidFill>
                </a:rPr>
                <a:t>Use the thumbs up if you believe it is true, thumbs down if you believe it is false. </a:t>
              </a:r>
              <a:endParaRPr sz="5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additive="base">
                                        <p:cTn id="7" dur="1000"/>
                                        <p:tgtEl>
                                          <p:spTgt spid="554"/>
                                        </p:tgtEl>
                                        <p:attrNameLst>
                                          <p:attrName>ppt_w</p:attrName>
                                        </p:attrNameLst>
                                      </p:cBhvr>
                                      <p:tavLst>
                                        <p:tav tm="0">
                                          <p:val>
                                            <p:strVal val="0"/>
                                          </p:val>
                                        </p:tav>
                                        <p:tav tm="100000">
                                          <p:val>
                                            <p:strVal val="#ppt_w"/>
                                          </p:val>
                                        </p:tav>
                                      </p:tavLst>
                                    </p:anim>
                                    <p:anim calcmode="lin" valueType="num">
                                      <p:cBhvr additive="base">
                                        <p:cTn id="8" dur="1000"/>
                                        <p:tgtEl>
                                          <p:spTgt spid="55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55"/>
                                        </p:tgtEl>
                                        <p:attrNameLst>
                                          <p:attrName>style.visibility</p:attrName>
                                        </p:attrNameLst>
                                      </p:cBhvr>
                                      <p:to>
                                        <p:strVal val="visible"/>
                                      </p:to>
                                    </p:set>
                                    <p:anim calcmode="lin" valueType="num">
                                      <p:cBhvr additive="base">
                                        <p:cTn id="13" dur="1000"/>
                                        <p:tgtEl>
                                          <p:spTgt spid="555"/>
                                        </p:tgtEl>
                                        <p:attrNameLst>
                                          <p:attrName>ppt_w</p:attrName>
                                        </p:attrNameLst>
                                      </p:cBhvr>
                                      <p:tavLst>
                                        <p:tav tm="0">
                                          <p:val>
                                            <p:strVal val="0"/>
                                          </p:val>
                                        </p:tav>
                                        <p:tav tm="100000">
                                          <p:val>
                                            <p:strVal val="#ppt_w"/>
                                          </p:val>
                                        </p:tav>
                                      </p:tavLst>
                                    </p:anim>
                                    <p:anim calcmode="lin" valueType="num">
                                      <p:cBhvr additive="base">
                                        <p:cTn id="14" dur="1000"/>
                                        <p:tgtEl>
                                          <p:spTgt spid="555"/>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56"/>
                                        </p:tgtEl>
                                        <p:attrNameLst>
                                          <p:attrName>style.visibility</p:attrName>
                                        </p:attrNameLst>
                                      </p:cBhvr>
                                      <p:to>
                                        <p:strVal val="visible"/>
                                      </p:to>
                                    </p:set>
                                    <p:anim calcmode="lin" valueType="num">
                                      <p:cBhvr additive="base">
                                        <p:cTn id="19" dur="1000"/>
                                        <p:tgtEl>
                                          <p:spTgt spid="556"/>
                                        </p:tgtEl>
                                        <p:attrNameLst>
                                          <p:attrName>ppt_w</p:attrName>
                                        </p:attrNameLst>
                                      </p:cBhvr>
                                      <p:tavLst>
                                        <p:tav tm="0">
                                          <p:val>
                                            <p:strVal val="0"/>
                                          </p:val>
                                        </p:tav>
                                        <p:tav tm="100000">
                                          <p:val>
                                            <p:strVal val="#ppt_w"/>
                                          </p:val>
                                        </p:tav>
                                      </p:tavLst>
                                    </p:anim>
                                    <p:anim calcmode="lin" valueType="num">
                                      <p:cBhvr additive="base">
                                        <p:cTn id="20" dur="1000"/>
                                        <p:tgtEl>
                                          <p:spTgt spid="5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pic>
        <p:nvPicPr>
          <p:cNvPr id="166" name="Google Shape;166;p28"/>
          <p:cNvPicPr preferRelativeResize="0"/>
          <p:nvPr/>
        </p:nvPicPr>
        <p:blipFill rotWithShape="1">
          <a:blip r:embed="rId3">
            <a:alphaModFix/>
          </a:blip>
          <a:srcRect t="3639" b="3639"/>
          <a:stretch/>
        </p:blipFill>
        <p:spPr>
          <a:xfrm>
            <a:off x="514350" y="2035732"/>
            <a:ext cx="1238250" cy="747713"/>
          </a:xfrm>
          <a:prstGeom prst="rect">
            <a:avLst/>
          </a:prstGeom>
          <a:noFill/>
          <a:ln>
            <a:noFill/>
          </a:ln>
        </p:spPr>
      </p:pic>
      <p:pic>
        <p:nvPicPr>
          <p:cNvPr id="167" name="Google Shape;167;p28"/>
          <p:cNvPicPr preferRelativeResize="0"/>
          <p:nvPr/>
        </p:nvPicPr>
        <p:blipFill rotWithShape="1">
          <a:blip r:embed="rId4">
            <a:alphaModFix/>
          </a:blip>
          <a:srcRect l="17051" r="17050"/>
          <a:stretch/>
        </p:blipFill>
        <p:spPr>
          <a:xfrm>
            <a:off x="514350" y="3076102"/>
            <a:ext cx="1238250" cy="747713"/>
          </a:xfrm>
          <a:prstGeom prst="rect">
            <a:avLst/>
          </a:prstGeom>
          <a:noFill/>
          <a:ln>
            <a:noFill/>
          </a:ln>
        </p:spPr>
      </p:pic>
      <p:pic>
        <p:nvPicPr>
          <p:cNvPr id="168" name="Google Shape;168;p28"/>
          <p:cNvPicPr preferRelativeResize="0"/>
          <p:nvPr/>
        </p:nvPicPr>
        <p:blipFill rotWithShape="1">
          <a:blip r:embed="rId5">
            <a:alphaModFix/>
          </a:blip>
          <a:srcRect t="4711" b="4711"/>
          <a:stretch/>
        </p:blipFill>
        <p:spPr>
          <a:xfrm>
            <a:off x="514350" y="995363"/>
            <a:ext cx="1238250" cy="747713"/>
          </a:xfrm>
          <a:prstGeom prst="rect">
            <a:avLst/>
          </a:prstGeom>
          <a:noFill/>
          <a:ln>
            <a:noFill/>
          </a:ln>
        </p:spPr>
      </p:pic>
      <p:sp>
        <p:nvSpPr>
          <p:cNvPr id="169" name="Google Shape;169;p28"/>
          <p:cNvSpPr txBox="1"/>
          <p:nvPr/>
        </p:nvSpPr>
        <p:spPr>
          <a:xfrm>
            <a:off x="1250813" y="235743"/>
            <a:ext cx="6642374" cy="65722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None/>
            </a:pPr>
            <a:r>
              <a:rPr lang="en" sz="4300" b="1" i="0" u="none" strike="noStrike" cap="none" dirty="0">
                <a:solidFill>
                  <a:srgbClr val="B2101F"/>
                </a:solidFill>
                <a:latin typeface="Josefin Sans"/>
                <a:ea typeface="Josefin Sans"/>
                <a:cs typeface="Josefin Sans"/>
                <a:sym typeface="Josefin Sans"/>
              </a:rPr>
              <a:t>Course Objectives</a:t>
            </a:r>
            <a:endParaRPr sz="700" dirty="0"/>
          </a:p>
        </p:txBody>
      </p:sp>
      <p:sp>
        <p:nvSpPr>
          <p:cNvPr id="170" name="Google Shape;170;p28"/>
          <p:cNvSpPr txBox="1"/>
          <p:nvPr/>
        </p:nvSpPr>
        <p:spPr>
          <a:xfrm>
            <a:off x="1922743" y="2264332"/>
            <a:ext cx="6473759" cy="280988"/>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1800" b="1" i="0" u="none" strike="noStrike" cap="none">
                <a:solidFill>
                  <a:srgbClr val="65212A"/>
                </a:solidFill>
                <a:latin typeface="Josefin Sans"/>
                <a:ea typeface="Josefin Sans"/>
                <a:cs typeface="Josefin Sans"/>
                <a:sym typeface="Josefin Sans"/>
              </a:rPr>
              <a:t>Identify methods of exposure to avoid contamination. </a:t>
            </a:r>
            <a:endParaRPr sz="700"/>
          </a:p>
        </p:txBody>
      </p:sp>
      <p:sp>
        <p:nvSpPr>
          <p:cNvPr id="171" name="Google Shape;171;p28"/>
          <p:cNvSpPr txBox="1"/>
          <p:nvPr/>
        </p:nvSpPr>
        <p:spPr>
          <a:xfrm>
            <a:off x="1922743" y="3304702"/>
            <a:ext cx="6473759" cy="280988"/>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1800" b="1" i="0" u="none" strike="noStrike" cap="none">
                <a:solidFill>
                  <a:srgbClr val="65212A"/>
                </a:solidFill>
                <a:latin typeface="Josefin Sans"/>
                <a:ea typeface="Josefin Sans"/>
                <a:cs typeface="Josefin Sans"/>
                <a:sym typeface="Josefin Sans"/>
              </a:rPr>
              <a:t>Demonstrate how to control exposure to hazardous items.</a:t>
            </a:r>
            <a:endParaRPr sz="700"/>
          </a:p>
        </p:txBody>
      </p:sp>
      <p:sp>
        <p:nvSpPr>
          <p:cNvPr id="172" name="Google Shape;172;p28"/>
          <p:cNvSpPr txBox="1"/>
          <p:nvPr/>
        </p:nvSpPr>
        <p:spPr>
          <a:xfrm>
            <a:off x="1922743" y="1233488"/>
            <a:ext cx="6473700" cy="271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1800" b="1" i="0" u="none" strike="noStrike" cap="none">
                <a:solidFill>
                  <a:srgbClr val="65212A"/>
                </a:solidFill>
                <a:latin typeface="Josefin Sans"/>
                <a:ea typeface="Josefin Sans"/>
                <a:cs typeface="Josefin Sans"/>
                <a:sym typeface="Josefin Sans"/>
              </a:rPr>
              <a:t>Recognize hazardous contaminated items in the workplace.</a:t>
            </a:r>
            <a:endParaRPr sz="700"/>
          </a:p>
        </p:txBody>
      </p:sp>
      <p:pic>
        <p:nvPicPr>
          <p:cNvPr id="173" name="Google Shape;173;p28"/>
          <p:cNvPicPr preferRelativeResize="0"/>
          <p:nvPr/>
        </p:nvPicPr>
        <p:blipFill rotWithShape="1">
          <a:blip r:embed="rId6">
            <a:alphaModFix/>
          </a:blip>
          <a:srcRect t="4711" b="4711"/>
          <a:stretch/>
        </p:blipFill>
        <p:spPr>
          <a:xfrm>
            <a:off x="514350" y="4148137"/>
            <a:ext cx="1238250" cy="747713"/>
          </a:xfrm>
          <a:prstGeom prst="rect">
            <a:avLst/>
          </a:prstGeom>
          <a:noFill/>
          <a:ln>
            <a:noFill/>
          </a:ln>
        </p:spPr>
      </p:pic>
      <p:sp>
        <p:nvSpPr>
          <p:cNvPr id="174" name="Google Shape;174;p28"/>
          <p:cNvSpPr txBox="1"/>
          <p:nvPr/>
        </p:nvSpPr>
        <p:spPr>
          <a:xfrm>
            <a:off x="1922743" y="4209340"/>
            <a:ext cx="6473759" cy="552450"/>
          </a:xfrm>
          <a:prstGeom prst="rect">
            <a:avLst/>
          </a:prstGeom>
          <a:noFill/>
          <a:ln>
            <a:noFill/>
          </a:ln>
        </p:spPr>
        <p:txBody>
          <a:bodyPr spcFirstLastPara="1" wrap="square" lIns="0" tIns="0" rIns="0" bIns="0" anchor="t" anchorCtr="0">
            <a:spAutoFit/>
          </a:bodyPr>
          <a:lstStyle/>
          <a:p>
            <a:pPr marL="0" marR="0" lvl="0" indent="0" algn="l" rtl="0">
              <a:lnSpc>
                <a:spcPct val="120005"/>
              </a:lnSpc>
              <a:spcBef>
                <a:spcPts val="0"/>
              </a:spcBef>
              <a:spcAft>
                <a:spcPts val="0"/>
              </a:spcAft>
              <a:buNone/>
            </a:pPr>
            <a:r>
              <a:rPr lang="en" sz="1800" b="1" i="0" u="none" strike="noStrike" cap="none">
                <a:solidFill>
                  <a:srgbClr val="65212A"/>
                </a:solidFill>
                <a:latin typeface="Josefin Sans"/>
                <a:ea typeface="Josefin Sans"/>
                <a:cs typeface="Josefin Sans"/>
                <a:sym typeface="Josefin Sans"/>
              </a:rPr>
              <a:t>Conduct post exposure procedures in the event of an exposure incident.</a:t>
            </a:r>
            <a:endParaRPr sz="7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par>
                                <p:cTn id="8" presetID="10" presetClass="entr" presetSubtype="0" fill="hold" nodeType="withEffect">
                                  <p:stCondLst>
                                    <p:cond delay="0"/>
                                  </p:stCondLst>
                                  <p:childTnLst>
                                    <p:set>
                                      <p:cBhvr>
                                        <p:cTn id="9" dur="1" fill="hold">
                                          <p:stCondLst>
                                            <p:cond delay="0"/>
                                          </p:stCondLst>
                                        </p:cTn>
                                        <p:tgtEl>
                                          <p:spTgt spid="168"/>
                                        </p:tgtEl>
                                        <p:attrNameLst>
                                          <p:attrName>style.visibility</p:attrName>
                                        </p:attrNameLst>
                                      </p:cBhvr>
                                      <p:to>
                                        <p:strVal val="visible"/>
                                      </p:to>
                                    </p:set>
                                    <p:animEffect transition="in" filter="fade">
                                      <p:cBhvr>
                                        <p:cTn id="10" dur="1000"/>
                                        <p:tgtEl>
                                          <p:spTgt spid="1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000"/>
                                        <p:tgtEl>
                                          <p:spTgt spid="166"/>
                                        </p:tgtEl>
                                      </p:cBhvr>
                                    </p:animEffect>
                                  </p:childTnLst>
                                </p:cTn>
                              </p:par>
                              <p:par>
                                <p:cTn id="16" presetID="10"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fade">
                                      <p:cBhvr>
                                        <p:cTn id="18" dur="10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animEffect transition="in" filter="fade">
                                      <p:cBhvr>
                                        <p:cTn id="23" dur="1000"/>
                                        <p:tgtEl>
                                          <p:spTgt spid="167"/>
                                        </p:tgtEl>
                                      </p:cBhvr>
                                    </p:animEffect>
                                  </p:childTnLst>
                                </p:cTn>
                              </p:par>
                              <p:par>
                                <p:cTn id="24" presetID="10" presetClass="entr" presetSubtype="0" fill="hold" nodeType="with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fade">
                                      <p:cBhvr>
                                        <p:cTn id="26" dur="1000"/>
                                        <p:tgtEl>
                                          <p:spTgt spid="17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fade">
                                      <p:cBhvr>
                                        <p:cTn id="31" dur="1000"/>
                                        <p:tgtEl>
                                          <p:spTgt spid="173"/>
                                        </p:tgtEl>
                                      </p:cBhvr>
                                    </p:animEffect>
                                  </p:childTnLst>
                                </p:cTn>
                              </p:par>
                              <p:par>
                                <p:cTn id="32" presetID="10" presetClass="entr" presetSubtype="0" fill="hold"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fade">
                                      <p:cBhvr>
                                        <p:cTn id="34"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p:nvPr/>
        </p:nvSpPr>
        <p:spPr>
          <a:xfrm rot="-3910131">
            <a:off x="2560401" y="1556880"/>
            <a:ext cx="6635059" cy="1979134"/>
          </a:xfrm>
          <a:custGeom>
            <a:avLst/>
            <a:gdLst/>
            <a:ahLst/>
            <a:cxnLst/>
            <a:rect l="l" t="t" r="r" b="b"/>
            <a:pathLst>
              <a:path w="7881735" h="1338970" extrusionOk="0">
                <a:moveTo>
                  <a:pt x="0" y="0"/>
                </a:moveTo>
                <a:lnTo>
                  <a:pt x="7881735" y="0"/>
                </a:lnTo>
                <a:lnTo>
                  <a:pt x="7881735" y="1338970"/>
                </a:lnTo>
                <a:lnTo>
                  <a:pt x="0" y="1338970"/>
                </a:lnTo>
                <a:lnTo>
                  <a:pt x="0" y="0"/>
                </a:lnTo>
              </a:path>
            </a:pathLst>
          </a:custGeom>
          <a:solidFill>
            <a:srgbClr val="65212A"/>
          </a:solidFill>
          <a:ln>
            <a:noFill/>
          </a:ln>
        </p:spPr>
      </p:sp>
      <p:sp>
        <p:nvSpPr>
          <p:cNvPr id="139" name="Google Shape;139;p26"/>
          <p:cNvSpPr/>
          <p:nvPr/>
        </p:nvSpPr>
        <p:spPr>
          <a:xfrm rot="-3910131">
            <a:off x="5445746" y="1426588"/>
            <a:ext cx="6253204" cy="3507995"/>
          </a:xfrm>
          <a:custGeom>
            <a:avLst/>
            <a:gdLst/>
            <a:ahLst/>
            <a:cxnLst/>
            <a:rect l="l" t="t" r="r" b="b"/>
            <a:pathLst>
              <a:path w="7881735" h="2373310" extrusionOk="0">
                <a:moveTo>
                  <a:pt x="0" y="0"/>
                </a:moveTo>
                <a:lnTo>
                  <a:pt x="7881735" y="0"/>
                </a:lnTo>
                <a:lnTo>
                  <a:pt x="7881735" y="2373310"/>
                </a:lnTo>
                <a:lnTo>
                  <a:pt x="0" y="2373310"/>
                </a:lnTo>
                <a:lnTo>
                  <a:pt x="0" y="0"/>
                </a:lnTo>
              </a:path>
            </a:pathLst>
          </a:custGeom>
          <a:solidFill>
            <a:srgbClr val="B2101F"/>
          </a:solidFill>
          <a:ln>
            <a:noFill/>
          </a:ln>
        </p:spPr>
      </p:sp>
      <p:sp>
        <p:nvSpPr>
          <p:cNvPr id="140" name="Google Shape;140;p26"/>
          <p:cNvSpPr txBox="1"/>
          <p:nvPr/>
        </p:nvSpPr>
        <p:spPr>
          <a:xfrm>
            <a:off x="473907" y="528131"/>
            <a:ext cx="5556000" cy="1015663"/>
          </a:xfrm>
          <a:prstGeom prst="rect">
            <a:avLst/>
          </a:prstGeom>
          <a:noFill/>
          <a:ln>
            <a:noFill/>
          </a:ln>
        </p:spPr>
        <p:txBody>
          <a:bodyPr spcFirstLastPara="1" wrap="square" lIns="0" tIns="0" rIns="0" bIns="0" anchor="t" anchorCtr="0">
            <a:spAutoFit/>
          </a:bodyPr>
          <a:lstStyle/>
          <a:p>
            <a:pPr marL="0" marR="0" lvl="0" indent="0" algn="l" rtl="0">
              <a:lnSpc>
                <a:spcPct val="120001"/>
              </a:lnSpc>
              <a:spcBef>
                <a:spcPts val="0"/>
              </a:spcBef>
              <a:spcAft>
                <a:spcPts val="0"/>
              </a:spcAft>
              <a:buNone/>
            </a:pPr>
            <a:r>
              <a:rPr lang="en" sz="5500" b="1" i="0" u="none" strike="noStrike" cap="none" dirty="0">
                <a:solidFill>
                  <a:srgbClr val="B2101F"/>
                </a:solidFill>
                <a:latin typeface="Josefin Sans"/>
                <a:ea typeface="Josefin Sans"/>
                <a:cs typeface="Josefin Sans"/>
                <a:sym typeface="Josefin Sans"/>
              </a:rPr>
              <a:t>Summary</a:t>
            </a:r>
            <a:endParaRPr sz="1100" dirty="0"/>
          </a:p>
        </p:txBody>
      </p:sp>
      <p:sp>
        <p:nvSpPr>
          <p:cNvPr id="142" name="Google Shape;142;p26"/>
          <p:cNvSpPr txBox="1"/>
          <p:nvPr/>
        </p:nvSpPr>
        <p:spPr>
          <a:xfrm>
            <a:off x="473907" y="1626391"/>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dirty="0">
                <a:solidFill>
                  <a:srgbClr val="65212A"/>
                </a:solidFill>
              </a:rPr>
              <a:t>Bloodborne Diseases Overview</a:t>
            </a:r>
            <a:endParaRPr sz="1000" b="1" dirty="0"/>
          </a:p>
        </p:txBody>
      </p:sp>
      <p:sp>
        <p:nvSpPr>
          <p:cNvPr id="143" name="Google Shape;143;p26"/>
          <p:cNvSpPr txBox="1"/>
          <p:nvPr/>
        </p:nvSpPr>
        <p:spPr>
          <a:xfrm>
            <a:off x="473907" y="2157669"/>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a:solidFill>
                  <a:srgbClr val="65212A"/>
                </a:solidFill>
              </a:rPr>
              <a:t>Bloodborne Pathogens</a:t>
            </a:r>
            <a:endParaRPr sz="1000" b="1"/>
          </a:p>
        </p:txBody>
      </p:sp>
      <p:sp>
        <p:nvSpPr>
          <p:cNvPr id="144" name="Google Shape;144;p26"/>
          <p:cNvSpPr txBox="1"/>
          <p:nvPr/>
        </p:nvSpPr>
        <p:spPr>
          <a:xfrm>
            <a:off x="473907" y="2684291"/>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dirty="0">
                <a:solidFill>
                  <a:srgbClr val="65212A"/>
                </a:solidFill>
              </a:rPr>
              <a:t>Exposure and Transmission</a:t>
            </a:r>
            <a:endParaRPr sz="1000" b="1" dirty="0"/>
          </a:p>
        </p:txBody>
      </p:sp>
      <p:sp>
        <p:nvSpPr>
          <p:cNvPr id="145" name="Google Shape;145;p26"/>
          <p:cNvSpPr txBox="1"/>
          <p:nvPr/>
        </p:nvSpPr>
        <p:spPr>
          <a:xfrm>
            <a:off x="473907" y="3210912"/>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a:solidFill>
                  <a:srgbClr val="65212A"/>
                </a:solidFill>
              </a:rPr>
              <a:t>Preventing Exposure</a:t>
            </a:r>
            <a:endParaRPr sz="1000" b="1"/>
          </a:p>
        </p:txBody>
      </p:sp>
      <p:sp>
        <p:nvSpPr>
          <p:cNvPr id="146" name="Google Shape;146;p26"/>
          <p:cNvSpPr txBox="1"/>
          <p:nvPr/>
        </p:nvSpPr>
        <p:spPr>
          <a:xfrm>
            <a:off x="473907" y="3737534"/>
            <a:ext cx="5556000" cy="307800"/>
          </a:xfrm>
          <a:prstGeom prst="rect">
            <a:avLst/>
          </a:prstGeom>
          <a:noFill/>
          <a:ln>
            <a:noFill/>
          </a:ln>
        </p:spPr>
        <p:txBody>
          <a:bodyPr spcFirstLastPara="1" wrap="square" lIns="0" tIns="0" rIns="0" bIns="0" anchor="t" anchorCtr="0">
            <a:spAutoFit/>
          </a:bodyPr>
          <a:lstStyle/>
          <a:p>
            <a:pPr marL="0" marR="0" lvl="0" indent="0" algn="l" rtl="0">
              <a:lnSpc>
                <a:spcPct val="140023"/>
              </a:lnSpc>
              <a:spcBef>
                <a:spcPts val="0"/>
              </a:spcBef>
              <a:spcAft>
                <a:spcPts val="0"/>
              </a:spcAft>
              <a:buNone/>
            </a:pPr>
            <a:r>
              <a:rPr lang="en" sz="2000" b="1" i="0" u="sng" strike="noStrike" cap="none" dirty="0">
                <a:solidFill>
                  <a:srgbClr val="65212A"/>
                </a:solidFill>
              </a:rPr>
              <a:t>Post Exposure Procedures</a:t>
            </a:r>
            <a:endParaRPr sz="1000" b="1" dirty="0"/>
          </a:p>
        </p:txBody>
      </p:sp>
    </p:spTree>
    <p:extLst>
      <p:ext uri="{BB962C8B-B14F-4D97-AF65-F5344CB8AC3E}">
        <p14:creationId xmlns:p14="http://schemas.microsoft.com/office/powerpoint/2010/main" val="324016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000"/>
                                        <p:tgtEl>
                                          <p:spTgt spid="14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 calcmode="lin" valueType="num">
                                      <p:cBhvr additive="base">
                                        <p:cTn id="12" dur="1000"/>
                                        <p:tgtEl>
                                          <p:spTgt spid="14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anim calcmode="lin" valueType="num">
                                      <p:cBhvr additive="base">
                                        <p:cTn id="17" dur="1000"/>
                                        <p:tgtEl>
                                          <p:spTgt spid="14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additive="base">
                                        <p:cTn id="22" dur="1000"/>
                                        <p:tgtEl>
                                          <p:spTgt spid="14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6"/>
                                        </p:tgtEl>
                                        <p:attrNameLst>
                                          <p:attrName>style.visibility</p:attrName>
                                        </p:attrNameLst>
                                      </p:cBhvr>
                                      <p:to>
                                        <p:strVal val="visible"/>
                                      </p:to>
                                    </p:set>
                                    <p:anim calcmode="lin" valueType="num">
                                      <p:cBhvr additive="base">
                                        <p:cTn id="27" dur="10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5212A"/>
        </a:solidFill>
        <a:effectLst/>
      </p:bgPr>
    </p:bg>
    <p:spTree>
      <p:nvGrpSpPr>
        <p:cNvPr id="1" name="Shape 562"/>
        <p:cNvGrpSpPr/>
        <p:nvPr/>
      </p:nvGrpSpPr>
      <p:grpSpPr>
        <a:xfrm>
          <a:off x="0" y="0"/>
          <a:ext cx="0" cy="0"/>
          <a:chOff x="0" y="0"/>
          <a:chExt cx="0" cy="0"/>
        </a:xfrm>
      </p:grpSpPr>
      <p:sp>
        <p:nvSpPr>
          <p:cNvPr id="563" name="Google Shape;563;p66"/>
          <p:cNvSpPr/>
          <p:nvPr/>
        </p:nvSpPr>
        <p:spPr>
          <a:xfrm rot="-8100000">
            <a:off x="-5065683" y="-977219"/>
            <a:ext cx="14775242" cy="7840476"/>
          </a:xfrm>
          <a:custGeom>
            <a:avLst/>
            <a:gdLst/>
            <a:ahLst/>
            <a:cxnLst/>
            <a:rect l="l" t="t" r="r" b="b"/>
            <a:pathLst>
              <a:path w="9996089" h="5304421" extrusionOk="0">
                <a:moveTo>
                  <a:pt x="0" y="0"/>
                </a:moveTo>
                <a:lnTo>
                  <a:pt x="9996089" y="0"/>
                </a:lnTo>
                <a:lnTo>
                  <a:pt x="9996089" y="5304421"/>
                </a:lnTo>
                <a:lnTo>
                  <a:pt x="0" y="5304421"/>
                </a:lnTo>
                <a:lnTo>
                  <a:pt x="0" y="0"/>
                </a:lnTo>
              </a:path>
            </a:pathLst>
          </a:custGeom>
          <a:solidFill>
            <a:srgbClr val="B2101F"/>
          </a:solidFill>
          <a:ln>
            <a:noFill/>
          </a:ln>
        </p:spPr>
      </p:sp>
      <p:sp>
        <p:nvSpPr>
          <p:cNvPr id="564" name="Google Shape;564;p66"/>
          <p:cNvSpPr/>
          <p:nvPr/>
        </p:nvSpPr>
        <p:spPr>
          <a:xfrm>
            <a:off x="6448869" y="504828"/>
            <a:ext cx="2391223" cy="1554295"/>
          </a:xfrm>
          <a:custGeom>
            <a:avLst/>
            <a:gdLst/>
            <a:ahLst/>
            <a:cxnLst/>
            <a:rect l="l" t="t" r="r" b="b"/>
            <a:pathLst>
              <a:path w="4782446" h="3108590" extrusionOk="0">
                <a:moveTo>
                  <a:pt x="0" y="0"/>
                </a:moveTo>
                <a:lnTo>
                  <a:pt x="4782446" y="0"/>
                </a:lnTo>
                <a:lnTo>
                  <a:pt x="4782446" y="3108590"/>
                </a:lnTo>
                <a:lnTo>
                  <a:pt x="0" y="3108590"/>
                </a:lnTo>
                <a:lnTo>
                  <a:pt x="0" y="0"/>
                </a:lnTo>
                <a:close/>
              </a:path>
            </a:pathLst>
          </a:custGeom>
          <a:blipFill rotWithShape="1">
            <a:blip r:embed="rId3">
              <a:alphaModFix/>
            </a:blip>
            <a:stretch>
              <a:fillRect/>
            </a:stretch>
          </a:blipFill>
          <a:ln>
            <a:noFill/>
          </a:ln>
        </p:spPr>
      </p:sp>
      <p:sp>
        <p:nvSpPr>
          <p:cNvPr id="565" name="Google Shape;565;p66"/>
          <p:cNvSpPr txBox="1"/>
          <p:nvPr/>
        </p:nvSpPr>
        <p:spPr>
          <a:xfrm>
            <a:off x="514350" y="504825"/>
            <a:ext cx="4778700" cy="538800"/>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 sz="3500" b="1" i="0" u="none" strike="noStrike" cap="none">
                <a:solidFill>
                  <a:srgbClr val="FFFFFF"/>
                </a:solidFill>
                <a:latin typeface="Josefin Sans"/>
                <a:ea typeface="Josefin Sans"/>
                <a:cs typeface="Josefin Sans"/>
                <a:sym typeface="Josefin Sans"/>
              </a:rPr>
              <a:t>Final Quiz</a:t>
            </a:r>
            <a:endParaRPr sz="3500"/>
          </a:p>
        </p:txBody>
      </p:sp>
      <p:sp>
        <p:nvSpPr>
          <p:cNvPr id="566" name="Google Shape;566;p66"/>
          <p:cNvSpPr txBox="1"/>
          <p:nvPr/>
        </p:nvSpPr>
        <p:spPr>
          <a:xfrm>
            <a:off x="514350" y="1325425"/>
            <a:ext cx="5827500" cy="2885400"/>
          </a:xfrm>
          <a:prstGeom prst="rect">
            <a:avLst/>
          </a:prstGeom>
          <a:noFill/>
          <a:ln>
            <a:noFill/>
          </a:ln>
        </p:spPr>
        <p:txBody>
          <a:bodyPr spcFirstLastPara="1" wrap="square" lIns="0" tIns="0" rIns="0" bIns="0" anchor="t" anchorCtr="0">
            <a:spAutoFit/>
          </a:bodyPr>
          <a:lstStyle/>
          <a:p>
            <a:pPr marL="482600" marR="0" lvl="1" indent="-228600" algn="l" rtl="0">
              <a:lnSpc>
                <a:spcPct val="115000"/>
              </a:lnSpc>
              <a:spcBef>
                <a:spcPts val="0"/>
              </a:spcBef>
              <a:spcAft>
                <a:spcPts val="0"/>
              </a:spcAft>
              <a:buClr>
                <a:srgbClr val="FFFFFF"/>
              </a:buClr>
              <a:buSzPts val="2000"/>
              <a:buChar char="•"/>
            </a:pPr>
            <a:r>
              <a:rPr lang="en" sz="2000" b="1" i="0" u="none" strike="noStrike" cap="none" dirty="0">
                <a:solidFill>
                  <a:srgbClr val="FFFFFF"/>
                </a:solidFill>
              </a:rPr>
              <a:t>Use the link provided in the chat to access the final quiz. </a:t>
            </a:r>
            <a:endParaRPr sz="2000" b="1" dirty="0"/>
          </a:p>
          <a:p>
            <a:pPr marL="0" marR="0" lvl="0" indent="0" algn="l" rtl="0">
              <a:lnSpc>
                <a:spcPct val="115000"/>
              </a:lnSpc>
              <a:spcBef>
                <a:spcPts val="0"/>
              </a:spcBef>
              <a:spcAft>
                <a:spcPts val="0"/>
              </a:spcAft>
              <a:buNone/>
            </a:pPr>
            <a:endParaRPr sz="2000" b="1" i="0" u="none" strike="noStrike" cap="none" dirty="0">
              <a:solidFill>
                <a:srgbClr val="FFFFFF"/>
              </a:solidFill>
            </a:endParaRPr>
          </a:p>
          <a:p>
            <a:pPr marL="482600" marR="0" lvl="1" indent="-228600" algn="l" rtl="0">
              <a:lnSpc>
                <a:spcPct val="115000"/>
              </a:lnSpc>
              <a:spcBef>
                <a:spcPts val="0"/>
              </a:spcBef>
              <a:spcAft>
                <a:spcPts val="0"/>
              </a:spcAft>
              <a:buClr>
                <a:srgbClr val="FFFFFF"/>
              </a:buClr>
              <a:buSzPts val="2000"/>
              <a:buChar char="•"/>
            </a:pPr>
            <a:r>
              <a:rPr lang="en" sz="2000" b="1" i="0" u="none" strike="noStrike" cap="none" dirty="0">
                <a:solidFill>
                  <a:srgbClr val="FFFFFF"/>
                </a:solidFill>
              </a:rPr>
              <a:t>If you have any questions during the quiz, please notify me through the chat. </a:t>
            </a:r>
            <a:endParaRPr sz="2000" b="1" dirty="0"/>
          </a:p>
          <a:p>
            <a:pPr marL="0" marR="0" lvl="0" indent="0" algn="l" rtl="0">
              <a:lnSpc>
                <a:spcPct val="115000"/>
              </a:lnSpc>
              <a:spcBef>
                <a:spcPts val="0"/>
              </a:spcBef>
              <a:spcAft>
                <a:spcPts val="0"/>
              </a:spcAft>
              <a:buNone/>
            </a:pPr>
            <a:endParaRPr sz="2000" b="1" i="0" u="none" strike="noStrike" cap="none" dirty="0">
              <a:solidFill>
                <a:srgbClr val="FFFFFF"/>
              </a:solidFill>
            </a:endParaRPr>
          </a:p>
          <a:p>
            <a:pPr marL="482600" marR="0" lvl="1" indent="-247650" algn="l" rtl="0">
              <a:lnSpc>
                <a:spcPct val="115000"/>
              </a:lnSpc>
              <a:spcBef>
                <a:spcPts val="0"/>
              </a:spcBef>
              <a:spcAft>
                <a:spcPts val="0"/>
              </a:spcAft>
              <a:buClr>
                <a:srgbClr val="FFFFFF"/>
              </a:buClr>
              <a:buSzPts val="2300"/>
              <a:buFont typeface="Arial"/>
              <a:buChar char="•"/>
            </a:pPr>
            <a:r>
              <a:rPr lang="en" sz="2000" b="1" i="0" u="none" strike="noStrike" cap="none" dirty="0">
                <a:solidFill>
                  <a:srgbClr val="FFFFFF"/>
                </a:solidFill>
              </a:rPr>
              <a:t>Once complete you will be given permission to leave the Zoom training</a:t>
            </a:r>
            <a:r>
              <a:rPr lang="en" sz="2300" b="0" i="0" u="none" strike="noStrike" cap="none" dirty="0">
                <a:solidFill>
                  <a:srgbClr val="FFFFFF"/>
                </a:solidFill>
                <a:latin typeface="Arial"/>
                <a:ea typeface="Arial"/>
                <a:cs typeface="Arial"/>
                <a:sym typeface="Arial"/>
              </a:rPr>
              <a:t>. </a:t>
            </a:r>
            <a:endParaRPr sz="700"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6">
                                            <p:txEl>
                                              <p:pRg st="0" end="0"/>
                                            </p:txEl>
                                          </p:spTgt>
                                        </p:tgtEl>
                                        <p:attrNameLst>
                                          <p:attrName>style.visibility</p:attrName>
                                        </p:attrNameLst>
                                      </p:cBhvr>
                                      <p:to>
                                        <p:strVal val="visible"/>
                                      </p:to>
                                    </p:set>
                                    <p:anim calcmode="lin" valueType="num">
                                      <p:cBhvr additive="base">
                                        <p:cTn id="7" dur="1000"/>
                                        <p:tgtEl>
                                          <p:spTgt spid="5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6">
                                            <p:txEl>
                                              <p:pRg st="2" end="2"/>
                                            </p:txEl>
                                          </p:spTgt>
                                        </p:tgtEl>
                                        <p:attrNameLst>
                                          <p:attrName>style.visibility</p:attrName>
                                        </p:attrNameLst>
                                      </p:cBhvr>
                                      <p:to>
                                        <p:strVal val="visible"/>
                                      </p:to>
                                    </p:set>
                                    <p:anim calcmode="lin" valueType="num">
                                      <p:cBhvr additive="base">
                                        <p:cTn id="12" dur="1000"/>
                                        <p:tgtEl>
                                          <p:spTgt spid="5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66">
                                            <p:txEl>
                                              <p:pRg st="4" end="4"/>
                                            </p:txEl>
                                          </p:spTgt>
                                        </p:tgtEl>
                                        <p:attrNameLst>
                                          <p:attrName>style.visibility</p:attrName>
                                        </p:attrNameLst>
                                      </p:cBhvr>
                                      <p:to>
                                        <p:strVal val="visible"/>
                                      </p:to>
                                    </p:set>
                                    <p:anim calcmode="lin" valueType="num">
                                      <p:cBhvr additive="base">
                                        <p:cTn id="17" dur="1000"/>
                                        <p:tgtEl>
                                          <p:spTgt spid="56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101F"/>
        </a:solidFill>
        <a:effectLst/>
      </p:bgPr>
    </p:bg>
    <p:spTree>
      <p:nvGrpSpPr>
        <p:cNvPr id="1" name="Shape 178"/>
        <p:cNvGrpSpPr/>
        <p:nvPr/>
      </p:nvGrpSpPr>
      <p:grpSpPr>
        <a:xfrm>
          <a:off x="0" y="0"/>
          <a:ext cx="0" cy="0"/>
          <a:chOff x="0" y="0"/>
          <a:chExt cx="0" cy="0"/>
        </a:xfrm>
      </p:grpSpPr>
      <p:sp>
        <p:nvSpPr>
          <p:cNvPr id="179" name="Google Shape;179;p29"/>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180" name="Google Shape;180;p29"/>
          <p:cNvSpPr/>
          <p:nvPr/>
        </p:nvSpPr>
        <p:spPr>
          <a:xfrm rot="-8100000">
            <a:off x="-5461340" y="-22020"/>
            <a:ext cx="14775242" cy="6721390"/>
          </a:xfrm>
          <a:custGeom>
            <a:avLst/>
            <a:gdLst/>
            <a:ahLst/>
            <a:cxnLst/>
            <a:rect l="l" t="t" r="r" b="b"/>
            <a:pathLst>
              <a:path w="9996089" h="4547310" extrusionOk="0">
                <a:moveTo>
                  <a:pt x="0" y="0"/>
                </a:moveTo>
                <a:lnTo>
                  <a:pt x="9996089" y="0"/>
                </a:lnTo>
                <a:lnTo>
                  <a:pt x="9996089" y="4547310"/>
                </a:lnTo>
                <a:lnTo>
                  <a:pt x="0" y="4547310"/>
                </a:lnTo>
                <a:lnTo>
                  <a:pt x="0" y="0"/>
                </a:lnTo>
              </a:path>
            </a:pathLst>
          </a:custGeom>
          <a:solidFill>
            <a:srgbClr val="FFFFFF"/>
          </a:solidFill>
          <a:ln>
            <a:noFill/>
          </a:ln>
        </p:spPr>
      </p:sp>
      <p:sp>
        <p:nvSpPr>
          <p:cNvPr id="181" name="Google Shape;181;p29"/>
          <p:cNvSpPr/>
          <p:nvPr/>
        </p:nvSpPr>
        <p:spPr>
          <a:xfrm>
            <a:off x="4434654" y="640604"/>
            <a:ext cx="4709343" cy="4709343"/>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16664" r="-16663"/>
            </a:stretch>
          </a:blipFill>
          <a:ln>
            <a:noFill/>
          </a:ln>
        </p:spPr>
      </p:sp>
      <p:sp>
        <p:nvSpPr>
          <p:cNvPr id="182" name="Google Shape;182;p29"/>
          <p:cNvSpPr txBox="1"/>
          <p:nvPr/>
        </p:nvSpPr>
        <p:spPr>
          <a:xfrm>
            <a:off x="514350" y="514350"/>
            <a:ext cx="3779662" cy="118518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Bloodborne Diseases</a:t>
            </a:r>
            <a:endParaRPr sz="100" dirty="0"/>
          </a:p>
        </p:txBody>
      </p:sp>
      <p:sp>
        <p:nvSpPr>
          <p:cNvPr id="183" name="Google Shape;183;p29"/>
          <p:cNvSpPr txBox="1"/>
          <p:nvPr/>
        </p:nvSpPr>
        <p:spPr>
          <a:xfrm>
            <a:off x="514350" y="1582052"/>
            <a:ext cx="4247887" cy="1631588"/>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endParaRPr sz="2300" b="1" u="sng" dirty="0">
              <a:solidFill>
                <a:srgbClr val="65212A"/>
              </a:solidFill>
            </a:endParaRPr>
          </a:p>
          <a:p>
            <a:pPr marL="0" marR="0" lvl="0" indent="0" algn="l" rtl="0">
              <a:lnSpc>
                <a:spcPct val="200000"/>
              </a:lnSpc>
              <a:spcBef>
                <a:spcPts val="0"/>
              </a:spcBef>
              <a:spcAft>
                <a:spcPts val="0"/>
              </a:spcAft>
              <a:buNone/>
            </a:pPr>
            <a:r>
              <a:rPr lang="en" sz="2000" b="1" i="0" u="sng" strike="noStrike" cap="none" dirty="0">
                <a:solidFill>
                  <a:srgbClr val="65212A"/>
                </a:solidFill>
              </a:rPr>
              <a:t>Pathogens of Concern </a:t>
            </a:r>
            <a:endParaRPr sz="600" b="1" dirty="0"/>
          </a:p>
          <a:p>
            <a:pPr marL="0" marR="0" lvl="0" indent="0" algn="l" rtl="0">
              <a:lnSpc>
                <a:spcPct val="140000"/>
              </a:lnSpc>
              <a:spcBef>
                <a:spcPts val="0"/>
              </a:spcBef>
              <a:spcAft>
                <a:spcPts val="0"/>
              </a:spcAft>
              <a:buNone/>
            </a:pPr>
            <a:r>
              <a:rPr lang="en" sz="2000" b="1" i="0" u="sng" strike="noStrike" cap="none" dirty="0">
                <a:solidFill>
                  <a:srgbClr val="65212A"/>
                </a:solidFill>
              </a:rPr>
              <a:t>Risks of Pathogen Exposure</a:t>
            </a:r>
            <a:endParaRPr sz="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 calcmode="lin" valueType="num">
                                      <p:cBhvr additive="base">
                                        <p:cTn id="7" dur="1000"/>
                                        <p:tgtEl>
                                          <p:spTgt spid="1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 calcmode="lin" valueType="num">
                                      <p:cBhvr additive="base">
                                        <p:cTn id="12" dur="1000"/>
                                        <p:tgtEl>
                                          <p:spTgt spid="1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 calcmode="lin" valueType="num">
                                      <p:cBhvr additive="base">
                                        <p:cTn id="17" dur="1000"/>
                                        <p:tgtEl>
                                          <p:spTgt spid="1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189" name="Google Shape;189;p30"/>
          <p:cNvSpPr/>
          <p:nvPr/>
        </p:nvSpPr>
        <p:spPr>
          <a:xfrm>
            <a:off x="5050122" y="1011522"/>
            <a:ext cx="4193122" cy="4193122"/>
          </a:xfrm>
          <a:custGeom>
            <a:avLst/>
            <a:gdLst/>
            <a:ahLst/>
            <a:cxnLst/>
            <a:rect l="l" t="t" r="r" b="b"/>
            <a:pathLst>
              <a:path w="6540754" h="6540754" extrusionOk="0">
                <a:moveTo>
                  <a:pt x="6540754" y="0"/>
                </a:moveTo>
                <a:lnTo>
                  <a:pt x="0" y="6540754"/>
                </a:lnTo>
                <a:lnTo>
                  <a:pt x="6540754" y="6540754"/>
                </a:lnTo>
                <a:close/>
              </a:path>
            </a:pathLst>
          </a:custGeom>
          <a:blipFill rotWithShape="1">
            <a:blip r:embed="rId3">
              <a:alphaModFix/>
            </a:blip>
            <a:stretch>
              <a:fillRect l="-38885" r="-38883"/>
            </a:stretch>
          </a:blipFill>
          <a:ln>
            <a:noFill/>
          </a:ln>
        </p:spPr>
      </p:sp>
      <p:sp>
        <p:nvSpPr>
          <p:cNvPr id="190" name="Google Shape;190;p30"/>
          <p:cNvSpPr txBox="1"/>
          <p:nvPr/>
        </p:nvSpPr>
        <p:spPr>
          <a:xfrm>
            <a:off x="376575" y="415397"/>
            <a:ext cx="7753388" cy="53876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Bloodborne Diseases Overview</a:t>
            </a:r>
            <a:endParaRPr sz="700" dirty="0"/>
          </a:p>
        </p:txBody>
      </p:sp>
      <p:sp>
        <p:nvSpPr>
          <p:cNvPr id="191" name="Google Shape;191;p30"/>
          <p:cNvSpPr txBox="1"/>
          <p:nvPr/>
        </p:nvSpPr>
        <p:spPr>
          <a:xfrm>
            <a:off x="376575" y="1219645"/>
            <a:ext cx="3113600" cy="1879232"/>
          </a:xfrm>
          <a:prstGeom prst="rect">
            <a:avLst/>
          </a:prstGeom>
          <a:noFill/>
          <a:ln>
            <a:noFill/>
          </a:ln>
        </p:spPr>
        <p:txBody>
          <a:bodyPr spcFirstLastPara="1" wrap="square" lIns="0" tIns="0" rIns="0" bIns="0" anchor="t" anchorCtr="0">
            <a:spAutoFit/>
          </a:bodyPr>
          <a:lstStyle/>
          <a:p>
            <a:pPr marL="393700" marR="0" lvl="1" indent="-215900" algn="l" rtl="0">
              <a:lnSpc>
                <a:spcPct val="200027"/>
              </a:lnSpc>
              <a:spcBef>
                <a:spcPts val="0"/>
              </a:spcBef>
              <a:spcAft>
                <a:spcPts val="0"/>
              </a:spcAft>
              <a:buClr>
                <a:srgbClr val="65212A"/>
              </a:buClr>
              <a:buSzPts val="2000"/>
              <a:buChar char="•"/>
            </a:pPr>
            <a:r>
              <a:rPr lang="en" sz="2000" b="1" i="0" u="none" strike="noStrike" cap="none" dirty="0">
                <a:solidFill>
                  <a:srgbClr val="65212A"/>
                </a:solidFill>
              </a:rPr>
              <a:t>Present serious risk</a:t>
            </a:r>
            <a:endParaRPr sz="900" b="1" dirty="0"/>
          </a:p>
          <a:p>
            <a:pPr marL="393700" marR="0" lvl="1" indent="-215900" algn="l" rtl="0">
              <a:lnSpc>
                <a:spcPct val="200027"/>
              </a:lnSpc>
              <a:spcBef>
                <a:spcPts val="0"/>
              </a:spcBef>
              <a:spcAft>
                <a:spcPts val="0"/>
              </a:spcAft>
              <a:buClr>
                <a:srgbClr val="65212A"/>
              </a:buClr>
              <a:buSzPts val="2000"/>
              <a:buChar char="•"/>
            </a:pPr>
            <a:r>
              <a:rPr lang="en" sz="2000" b="1" i="0" u="none" strike="noStrike" cap="none" dirty="0">
                <a:solidFill>
                  <a:srgbClr val="65212A"/>
                </a:solidFill>
              </a:rPr>
              <a:t>Preventable</a:t>
            </a:r>
            <a:endParaRPr sz="900" b="1" dirty="0"/>
          </a:p>
          <a:p>
            <a:pPr marL="0" marR="0" lvl="0" indent="0" algn="l" rtl="0">
              <a:lnSpc>
                <a:spcPct val="116699"/>
              </a:lnSpc>
              <a:spcBef>
                <a:spcPts val="0"/>
              </a:spcBef>
              <a:spcAft>
                <a:spcPts val="0"/>
              </a:spcAft>
              <a:buNone/>
            </a:pPr>
            <a:endParaRPr sz="1800" b="1" i="0" u="none" strike="noStrike" cap="none" dirty="0">
              <a:solidFill>
                <a:srgbClr val="65212A"/>
              </a:solidFill>
            </a:endParaRPr>
          </a:p>
          <a:p>
            <a:pPr marL="0" marR="0" lvl="0" indent="0" algn="l" rtl="0">
              <a:lnSpc>
                <a:spcPct val="116699"/>
              </a:lnSpc>
              <a:spcBef>
                <a:spcPts val="0"/>
              </a:spcBef>
              <a:spcAft>
                <a:spcPts val="0"/>
              </a:spcAft>
              <a:buNone/>
            </a:pPr>
            <a:endParaRPr sz="1800" b="1" i="0" u="none" strike="noStrike" cap="none" dirty="0">
              <a:solidFill>
                <a:srgbClr val="65212A"/>
              </a:solidFill>
            </a:endParaRPr>
          </a:p>
        </p:txBody>
      </p:sp>
      <p:sp>
        <p:nvSpPr>
          <p:cNvPr id="192" name="Google Shape;192;p30"/>
          <p:cNvSpPr txBox="1"/>
          <p:nvPr/>
        </p:nvSpPr>
        <p:spPr>
          <a:xfrm>
            <a:off x="376575" y="2432803"/>
            <a:ext cx="4951350" cy="538763"/>
          </a:xfrm>
          <a:prstGeom prst="rect">
            <a:avLst/>
          </a:prstGeom>
          <a:noFill/>
          <a:ln>
            <a:noFill/>
          </a:ln>
        </p:spPr>
        <p:txBody>
          <a:bodyPr spcFirstLastPara="1" wrap="square" lIns="0" tIns="0" rIns="0" bIns="0" anchor="t" anchorCtr="0">
            <a:spAutoFit/>
          </a:bodyPr>
          <a:lstStyle/>
          <a:p>
            <a:pPr marL="0" marR="0" lvl="0" indent="0" algn="l" rtl="0">
              <a:lnSpc>
                <a:spcPct val="120011"/>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Examples:</a:t>
            </a:r>
            <a:endParaRPr sz="800" dirty="0"/>
          </a:p>
        </p:txBody>
      </p:sp>
      <p:sp>
        <p:nvSpPr>
          <p:cNvPr id="193" name="Google Shape;193;p30"/>
          <p:cNvSpPr txBox="1"/>
          <p:nvPr/>
        </p:nvSpPr>
        <p:spPr>
          <a:xfrm>
            <a:off x="376575" y="3113125"/>
            <a:ext cx="1645538" cy="1400738"/>
          </a:xfrm>
          <a:prstGeom prst="rect">
            <a:avLst/>
          </a:prstGeom>
          <a:noFill/>
          <a:ln>
            <a:noFill/>
          </a:ln>
        </p:spPr>
        <p:txBody>
          <a:bodyPr spcFirstLastPara="1" wrap="square" lIns="0" tIns="0" rIns="0" bIns="0" anchor="t" anchorCtr="0">
            <a:spAutoFit/>
          </a:bodyPr>
          <a:lstStyle/>
          <a:p>
            <a:pPr marL="368300" marR="0" lvl="1" indent="-203200" algn="l" rtl="0">
              <a:lnSpc>
                <a:spcPct val="200000"/>
              </a:lnSpc>
              <a:spcBef>
                <a:spcPts val="0"/>
              </a:spcBef>
              <a:spcAft>
                <a:spcPts val="0"/>
              </a:spcAft>
              <a:buClr>
                <a:srgbClr val="65212A"/>
              </a:buClr>
              <a:buSzPts val="2000"/>
              <a:buChar char="•"/>
            </a:pPr>
            <a:r>
              <a:rPr lang="en" sz="2000" b="1" i="0" u="none" strike="noStrike" cap="none">
                <a:solidFill>
                  <a:srgbClr val="65212A"/>
                </a:solidFill>
              </a:rPr>
              <a:t>Zika</a:t>
            </a:r>
            <a:endParaRPr sz="1000" b="1"/>
          </a:p>
          <a:p>
            <a:pPr marL="368300" marR="0" lvl="1" indent="-203200" algn="l" rtl="0">
              <a:lnSpc>
                <a:spcPct val="200000"/>
              </a:lnSpc>
              <a:spcBef>
                <a:spcPts val="0"/>
              </a:spcBef>
              <a:spcAft>
                <a:spcPts val="0"/>
              </a:spcAft>
              <a:buClr>
                <a:srgbClr val="65212A"/>
              </a:buClr>
              <a:buSzPts val="2000"/>
              <a:buChar char="•"/>
            </a:pPr>
            <a:r>
              <a:rPr lang="en" sz="2000" b="1" i="0" u="none" strike="noStrike" cap="none">
                <a:solidFill>
                  <a:srgbClr val="65212A"/>
                </a:solidFill>
              </a:rPr>
              <a:t>Ebola</a:t>
            </a:r>
            <a:endParaRPr sz="1000" b="1"/>
          </a:p>
          <a:p>
            <a:pPr marL="0" marR="0" lvl="0" indent="0" algn="l" rtl="0">
              <a:lnSpc>
                <a:spcPct val="200000"/>
              </a:lnSpc>
              <a:spcBef>
                <a:spcPts val="0"/>
              </a:spcBef>
              <a:spcAft>
                <a:spcPts val="0"/>
              </a:spcAft>
              <a:buNone/>
            </a:pPr>
            <a:endParaRPr sz="1100" b="1"/>
          </a:p>
        </p:txBody>
      </p:sp>
      <p:sp>
        <p:nvSpPr>
          <p:cNvPr id="194" name="Google Shape;194;p30"/>
          <p:cNvSpPr txBox="1"/>
          <p:nvPr/>
        </p:nvSpPr>
        <p:spPr>
          <a:xfrm>
            <a:off x="2411850" y="3036575"/>
            <a:ext cx="1645500" cy="10236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endParaRPr sz="200" b="1" dirty="0"/>
          </a:p>
          <a:p>
            <a:pPr marL="393700" marR="0" lvl="1" indent="-222250" algn="l" rtl="0">
              <a:lnSpc>
                <a:spcPct val="200000"/>
              </a:lnSpc>
              <a:spcBef>
                <a:spcPts val="0"/>
              </a:spcBef>
              <a:spcAft>
                <a:spcPts val="0"/>
              </a:spcAft>
              <a:buClr>
                <a:srgbClr val="65212A"/>
              </a:buClr>
              <a:buSzPts val="2100"/>
              <a:buChar char="•"/>
            </a:pPr>
            <a:r>
              <a:rPr lang="en" sz="2100" b="1" i="0" u="none" strike="noStrike" cap="none" dirty="0">
                <a:solidFill>
                  <a:srgbClr val="65212A"/>
                </a:solidFill>
              </a:rPr>
              <a:t>Malaria</a:t>
            </a:r>
            <a:endParaRPr sz="1000" b="1" dirty="0"/>
          </a:p>
          <a:p>
            <a:pPr marL="368300" marR="0" lvl="1" indent="-203200" algn="l" rtl="0">
              <a:lnSpc>
                <a:spcPct val="200000"/>
              </a:lnSpc>
              <a:spcBef>
                <a:spcPts val="0"/>
              </a:spcBef>
              <a:spcAft>
                <a:spcPts val="0"/>
              </a:spcAft>
              <a:buClr>
                <a:srgbClr val="65212A"/>
              </a:buClr>
              <a:buSzPts val="2000"/>
              <a:buChar char="•"/>
            </a:pPr>
            <a:r>
              <a:rPr lang="en" sz="2000" b="1" i="0" u="none" strike="noStrike" cap="none" dirty="0">
                <a:solidFill>
                  <a:srgbClr val="65212A"/>
                </a:solidFill>
              </a:rPr>
              <a:t>Syphilis</a:t>
            </a:r>
            <a:endParaRPr sz="1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1000"/>
                                        <p:tgtEl>
                                          <p:spTgt spid="1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1" end="1"/>
                                            </p:txEl>
                                          </p:spTgt>
                                        </p:tgtEl>
                                        <p:attrNameLst>
                                          <p:attrName>style.visibility</p:attrName>
                                        </p:attrNameLst>
                                      </p:cBhvr>
                                      <p:to>
                                        <p:strVal val="visible"/>
                                      </p:to>
                                    </p:set>
                                    <p:animEffect transition="in" filter="fade">
                                      <p:cBhvr>
                                        <p:cTn id="12" dur="1000"/>
                                        <p:tgtEl>
                                          <p:spTgt spid="1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2" end="2"/>
                                            </p:txEl>
                                          </p:spTgt>
                                        </p:tgtEl>
                                        <p:attrNameLst>
                                          <p:attrName>style.visibility</p:attrName>
                                        </p:attrNameLst>
                                      </p:cBhvr>
                                      <p:to>
                                        <p:strVal val="visible"/>
                                      </p:to>
                                    </p:set>
                                    <p:animEffect transition="in" filter="fade">
                                      <p:cBhvr>
                                        <p:cTn id="17" dur="1000"/>
                                        <p:tgtEl>
                                          <p:spTgt spid="1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3" end="3"/>
                                            </p:txEl>
                                          </p:spTgt>
                                        </p:tgtEl>
                                        <p:attrNameLst>
                                          <p:attrName>style.visibility</p:attrName>
                                        </p:attrNameLst>
                                      </p:cBhvr>
                                      <p:to>
                                        <p:strVal val="visible"/>
                                      </p:to>
                                    </p:set>
                                    <p:animEffect transition="in" filter="fade">
                                      <p:cBhvr>
                                        <p:cTn id="22" dur="1000"/>
                                        <p:tgtEl>
                                          <p:spTgt spid="1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2"/>
                                        </p:tgtEl>
                                        <p:attrNameLst>
                                          <p:attrName>style.visibility</p:attrName>
                                        </p:attrNameLst>
                                      </p:cBhvr>
                                      <p:to>
                                        <p:strVal val="visible"/>
                                      </p:to>
                                    </p:set>
                                    <p:animEffect transition="in" filter="fade">
                                      <p:cBhvr>
                                        <p:cTn id="27" dur="1000"/>
                                        <p:tgtEl>
                                          <p:spTgt spid="19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93">
                                            <p:txEl>
                                              <p:pRg st="0" end="0"/>
                                            </p:txEl>
                                          </p:spTgt>
                                        </p:tgtEl>
                                        <p:attrNameLst>
                                          <p:attrName>style.visibility</p:attrName>
                                        </p:attrNameLst>
                                      </p:cBhvr>
                                      <p:to>
                                        <p:strVal val="visible"/>
                                      </p:to>
                                    </p:set>
                                    <p:anim calcmode="lin" valueType="num">
                                      <p:cBhvr additive="base">
                                        <p:cTn id="32" dur="1000"/>
                                        <p:tgtEl>
                                          <p:spTgt spid="1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3">
                                            <p:txEl>
                                              <p:pRg st="1" end="1"/>
                                            </p:txEl>
                                          </p:spTgt>
                                        </p:tgtEl>
                                        <p:attrNameLst>
                                          <p:attrName>style.visibility</p:attrName>
                                        </p:attrNameLst>
                                      </p:cBhvr>
                                      <p:to>
                                        <p:strVal val="visible"/>
                                      </p:to>
                                    </p:set>
                                    <p:anim calcmode="lin" valueType="num">
                                      <p:cBhvr additive="base">
                                        <p:cTn id="37" dur="1000"/>
                                        <p:tgtEl>
                                          <p:spTgt spid="1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3">
                                            <p:txEl>
                                              <p:pRg st="2" end="2"/>
                                            </p:txEl>
                                          </p:spTgt>
                                        </p:tgtEl>
                                        <p:attrNameLst>
                                          <p:attrName>style.visibility</p:attrName>
                                        </p:attrNameLst>
                                      </p:cBhvr>
                                      <p:to>
                                        <p:strVal val="visible"/>
                                      </p:to>
                                    </p:set>
                                    <p:anim calcmode="lin" valueType="num">
                                      <p:cBhvr additive="base">
                                        <p:cTn id="42" dur="1000"/>
                                        <p:tgtEl>
                                          <p:spTgt spid="1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
                                            <p:txEl>
                                              <p:pRg st="0" end="0"/>
                                            </p:txEl>
                                          </p:spTgt>
                                        </p:tgtEl>
                                        <p:attrNameLst>
                                          <p:attrName>style.visibility</p:attrName>
                                        </p:attrNameLst>
                                      </p:cBhvr>
                                      <p:to>
                                        <p:strVal val="visible"/>
                                      </p:to>
                                    </p:set>
                                    <p:anim calcmode="lin" valueType="num">
                                      <p:cBhvr additive="base">
                                        <p:cTn id="47" dur="1000"/>
                                        <p:tgtEl>
                                          <p:spTgt spid="19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94">
                                            <p:txEl>
                                              <p:pRg st="1" end="1"/>
                                            </p:txEl>
                                          </p:spTgt>
                                        </p:tgtEl>
                                        <p:attrNameLst>
                                          <p:attrName>style.visibility</p:attrName>
                                        </p:attrNameLst>
                                      </p:cBhvr>
                                      <p:to>
                                        <p:strVal val="visible"/>
                                      </p:to>
                                    </p:set>
                                    <p:anim calcmode="lin" valueType="num">
                                      <p:cBhvr additive="base">
                                        <p:cTn id="52" dur="1000"/>
                                        <p:tgtEl>
                                          <p:spTgt spid="19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4">
                                            <p:txEl>
                                              <p:pRg st="2" end="2"/>
                                            </p:txEl>
                                          </p:spTgt>
                                        </p:tgtEl>
                                        <p:attrNameLst>
                                          <p:attrName>style.visibility</p:attrName>
                                        </p:attrNameLst>
                                      </p:cBhvr>
                                      <p:to>
                                        <p:strVal val="visible"/>
                                      </p:to>
                                    </p:set>
                                    <p:anim calcmode="lin" valueType="num">
                                      <p:cBhvr additive="base">
                                        <p:cTn id="57" dur="1000"/>
                                        <p:tgtEl>
                                          <p:spTgt spid="19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00" name="Google Shape;200;p31"/>
          <p:cNvSpPr/>
          <p:nvPr/>
        </p:nvSpPr>
        <p:spPr>
          <a:xfrm rot="10800000">
            <a:off x="4541429" y="502829"/>
            <a:ext cx="4709343" cy="4709343"/>
          </a:xfrm>
          <a:custGeom>
            <a:avLst/>
            <a:gdLst/>
            <a:ahLst/>
            <a:cxnLst/>
            <a:rect l="l" t="t" r="r" b="b"/>
            <a:pathLst>
              <a:path w="6540754" h="6540754" extrusionOk="0">
                <a:moveTo>
                  <a:pt x="0" y="6540754"/>
                </a:moveTo>
                <a:lnTo>
                  <a:pt x="6540754" y="0"/>
                </a:lnTo>
                <a:lnTo>
                  <a:pt x="0" y="0"/>
                </a:lnTo>
                <a:close/>
              </a:path>
            </a:pathLst>
          </a:custGeom>
          <a:blipFill rotWithShape="1">
            <a:blip r:embed="rId3">
              <a:alphaModFix/>
            </a:blip>
            <a:stretch>
              <a:fillRect l="-24973" r="-24973"/>
            </a:stretch>
          </a:blipFill>
          <a:ln>
            <a:noFill/>
          </a:ln>
        </p:spPr>
      </p:sp>
      <p:sp>
        <p:nvSpPr>
          <p:cNvPr id="201" name="Google Shape;201;p31"/>
          <p:cNvSpPr txBox="1"/>
          <p:nvPr/>
        </p:nvSpPr>
        <p:spPr>
          <a:xfrm>
            <a:off x="606200" y="433725"/>
            <a:ext cx="5473012" cy="118520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Specific Routes of Infection</a:t>
            </a:r>
            <a:endParaRPr sz="3500"/>
          </a:p>
        </p:txBody>
      </p:sp>
      <p:sp>
        <p:nvSpPr>
          <p:cNvPr id="202" name="Google Shape;202;p31"/>
          <p:cNvSpPr txBox="1"/>
          <p:nvPr/>
        </p:nvSpPr>
        <p:spPr>
          <a:xfrm>
            <a:off x="514350" y="2164489"/>
            <a:ext cx="5473012" cy="2478396"/>
          </a:xfrm>
          <a:prstGeom prst="rect">
            <a:avLst/>
          </a:prstGeom>
          <a:noFill/>
          <a:ln>
            <a:noFill/>
          </a:ln>
        </p:spPr>
        <p:txBody>
          <a:bodyPr spcFirstLastPara="1" wrap="square" lIns="0" tIns="0" rIns="0" bIns="0" anchor="t" anchorCtr="0">
            <a:spAutoFit/>
          </a:bodyPr>
          <a:lstStyle/>
          <a:p>
            <a:pPr marL="393700" marR="0" lvl="1" indent="-215900" algn="l" rtl="0">
              <a:lnSpc>
                <a:spcPct val="140011"/>
              </a:lnSpc>
              <a:spcBef>
                <a:spcPts val="0"/>
              </a:spcBef>
              <a:spcAft>
                <a:spcPts val="0"/>
              </a:spcAft>
              <a:buClr>
                <a:srgbClr val="65212A"/>
              </a:buClr>
              <a:buSzPts val="2000"/>
              <a:buChar char="•"/>
            </a:pPr>
            <a:r>
              <a:rPr lang="en" sz="2000" b="1" i="0" u="none" strike="noStrike" cap="none" dirty="0">
                <a:solidFill>
                  <a:srgbClr val="65212A"/>
                </a:solidFill>
              </a:rPr>
              <a:t>Direct contact</a:t>
            </a:r>
            <a:endParaRPr sz="900" b="1" dirty="0"/>
          </a:p>
          <a:p>
            <a:pPr marL="393700" marR="0" lvl="1" indent="-215900" algn="l" rtl="0">
              <a:lnSpc>
                <a:spcPct val="140011"/>
              </a:lnSpc>
              <a:spcBef>
                <a:spcPts val="0"/>
              </a:spcBef>
              <a:spcAft>
                <a:spcPts val="0"/>
              </a:spcAft>
              <a:buClr>
                <a:srgbClr val="65212A"/>
              </a:buClr>
              <a:buSzPts val="2000"/>
              <a:buChar char="•"/>
            </a:pPr>
            <a:r>
              <a:rPr lang="en" sz="2000" b="1" i="0" u="none" strike="noStrike" cap="none" dirty="0">
                <a:solidFill>
                  <a:srgbClr val="65212A"/>
                </a:solidFill>
              </a:rPr>
              <a:t>Needles or other sharp objects</a:t>
            </a:r>
            <a:endParaRPr sz="900" b="1" dirty="0"/>
          </a:p>
          <a:p>
            <a:pPr marL="393700" marR="0" lvl="1" indent="-215900" algn="l" rtl="0">
              <a:lnSpc>
                <a:spcPct val="140011"/>
              </a:lnSpc>
              <a:spcBef>
                <a:spcPts val="0"/>
              </a:spcBef>
              <a:spcAft>
                <a:spcPts val="0"/>
              </a:spcAft>
              <a:buClr>
                <a:srgbClr val="65212A"/>
              </a:buClr>
              <a:buSzPts val="2000"/>
              <a:buChar char="•"/>
            </a:pPr>
            <a:r>
              <a:rPr lang="en" sz="2000" b="1" i="0" u="none" strike="noStrike" cap="none" dirty="0">
                <a:solidFill>
                  <a:srgbClr val="65212A"/>
                </a:solidFill>
              </a:rPr>
              <a:t>Sexually transmitted infections (STI's)</a:t>
            </a:r>
            <a:endParaRPr sz="900" b="1" dirty="0"/>
          </a:p>
          <a:p>
            <a:pPr marL="393700" marR="0" lvl="1" indent="-215900" algn="l" rtl="0">
              <a:lnSpc>
                <a:spcPct val="140011"/>
              </a:lnSpc>
              <a:spcBef>
                <a:spcPts val="0"/>
              </a:spcBef>
              <a:spcAft>
                <a:spcPts val="0"/>
              </a:spcAft>
              <a:buClr>
                <a:srgbClr val="65212A"/>
              </a:buClr>
              <a:buSzPts val="2000"/>
              <a:buChar char="•"/>
            </a:pPr>
            <a:r>
              <a:rPr lang="en" sz="2000" b="1" i="0" u="none" strike="noStrike" cap="none" dirty="0">
                <a:solidFill>
                  <a:srgbClr val="65212A"/>
                </a:solidFill>
              </a:rPr>
              <a:t>Mother to child</a:t>
            </a:r>
            <a:endParaRPr sz="900" b="1" dirty="0"/>
          </a:p>
          <a:p>
            <a:pPr marL="393700" marR="0" lvl="1" indent="-215900" algn="l" rtl="0">
              <a:lnSpc>
                <a:spcPct val="140011"/>
              </a:lnSpc>
              <a:spcBef>
                <a:spcPts val="0"/>
              </a:spcBef>
              <a:spcAft>
                <a:spcPts val="0"/>
              </a:spcAft>
              <a:buClr>
                <a:srgbClr val="65212A"/>
              </a:buClr>
              <a:buSzPts val="2000"/>
              <a:buChar char="•"/>
            </a:pPr>
            <a:r>
              <a:rPr lang="en" sz="2000" b="1" i="0" u="none" strike="noStrike" cap="none" dirty="0">
                <a:solidFill>
                  <a:srgbClr val="65212A"/>
                </a:solidFill>
              </a:rPr>
              <a:t>Bodily fluids</a:t>
            </a:r>
            <a:endParaRPr sz="900" b="1" dirty="0"/>
          </a:p>
          <a:p>
            <a:pPr marL="0" marR="0" lvl="0" indent="0" algn="l" rtl="0">
              <a:lnSpc>
                <a:spcPct val="140011"/>
              </a:lnSpc>
              <a:spcBef>
                <a:spcPts val="0"/>
              </a:spcBef>
              <a:spcAft>
                <a:spcPts val="0"/>
              </a:spcAft>
              <a:buNone/>
            </a:pPr>
            <a:endParaRPr sz="2100" b="1" i="0" u="none" strike="noStrike" cap="none" dirty="0">
              <a:solidFill>
                <a:srgbClr val="65212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1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1000"/>
                                        <p:tgtEl>
                                          <p:spTgt spid="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2">
                                            <p:txEl>
                                              <p:pRg st="5" end="5"/>
                                            </p:txEl>
                                          </p:spTgt>
                                        </p:tgtEl>
                                        <p:attrNameLst>
                                          <p:attrName>style.visibility</p:attrName>
                                        </p:attrNameLst>
                                      </p:cBhvr>
                                      <p:to>
                                        <p:strVal val="visible"/>
                                      </p:to>
                                    </p:set>
                                    <p:animEffect transition="in" filter="fade">
                                      <p:cBhvr>
                                        <p:cTn id="32" dur="1000"/>
                                        <p:tgtEl>
                                          <p:spTgt spid="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08" name="Google Shape;208;p32"/>
          <p:cNvSpPr/>
          <p:nvPr/>
        </p:nvSpPr>
        <p:spPr>
          <a:xfrm flipH="1">
            <a:off x="4541429" y="502829"/>
            <a:ext cx="4709343" cy="4709343"/>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5045" r="-25045"/>
            </a:stretch>
          </a:blipFill>
          <a:ln>
            <a:noFill/>
          </a:ln>
        </p:spPr>
      </p:sp>
      <p:sp>
        <p:nvSpPr>
          <p:cNvPr id="209" name="Google Shape;209;p32"/>
          <p:cNvSpPr txBox="1"/>
          <p:nvPr/>
        </p:nvSpPr>
        <p:spPr>
          <a:xfrm>
            <a:off x="514375" y="1546225"/>
            <a:ext cx="6237900" cy="3286500"/>
          </a:xfrm>
          <a:prstGeom prst="rect">
            <a:avLst/>
          </a:prstGeom>
          <a:noFill/>
          <a:ln>
            <a:noFill/>
          </a:ln>
        </p:spPr>
        <p:txBody>
          <a:bodyPr spcFirstLastPara="1" wrap="square" lIns="0" tIns="0" rIns="0" bIns="0" anchor="t" anchorCtr="0">
            <a:spAutoFit/>
          </a:bodyPr>
          <a:lstStyle/>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Liver infection</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Fatigue, poor appetite, nausea, stomach pain</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Jaundice</a:t>
            </a:r>
            <a:endParaRPr sz="900" b="1" dirty="0"/>
          </a:p>
          <a:p>
            <a:pPr marL="0" marR="0" lvl="0" indent="0" algn="just" rtl="0">
              <a:lnSpc>
                <a:spcPct val="130006"/>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Risks</a:t>
            </a:r>
            <a:endParaRPr sz="700" b="1" dirty="0"/>
          </a:p>
          <a:p>
            <a:pPr marL="393700" marR="0" lvl="1" indent="-215900" algn="just" rtl="0">
              <a:lnSpc>
                <a:spcPct val="130000"/>
              </a:lnSpc>
              <a:spcBef>
                <a:spcPts val="0"/>
              </a:spcBef>
              <a:spcAft>
                <a:spcPts val="0"/>
              </a:spcAft>
              <a:buClr>
                <a:srgbClr val="65212A"/>
              </a:buClr>
              <a:buSzPts val="2000"/>
              <a:buChar char="•"/>
            </a:pPr>
            <a:r>
              <a:rPr lang="en" sz="2000" b="1" i="0" u="none" strike="noStrike" cap="none" dirty="0">
                <a:solidFill>
                  <a:srgbClr val="65212A"/>
                </a:solidFill>
              </a:rPr>
              <a:t>Can become chronic</a:t>
            </a:r>
            <a:endParaRPr sz="900" b="1" dirty="0"/>
          </a:p>
          <a:p>
            <a:pPr marL="393700" marR="0" lvl="1" indent="-215900" algn="just" rtl="0">
              <a:lnSpc>
                <a:spcPct val="130000"/>
              </a:lnSpc>
              <a:spcBef>
                <a:spcPts val="0"/>
              </a:spcBef>
              <a:spcAft>
                <a:spcPts val="0"/>
              </a:spcAft>
              <a:buClr>
                <a:srgbClr val="65212A"/>
              </a:buClr>
              <a:buSzPts val="2000"/>
              <a:buChar char="•"/>
            </a:pPr>
            <a:r>
              <a:rPr lang="en" sz="2000" b="1" i="0" u="none" strike="noStrike" cap="none" dirty="0">
                <a:solidFill>
                  <a:srgbClr val="65212A"/>
                </a:solidFill>
              </a:rPr>
              <a:t>Cancer</a:t>
            </a:r>
            <a:endParaRPr sz="900" b="1" dirty="0"/>
          </a:p>
          <a:p>
            <a:pPr marL="393700" marR="0" lvl="1" indent="-215900" algn="just" rtl="0">
              <a:lnSpc>
                <a:spcPct val="130000"/>
              </a:lnSpc>
              <a:spcBef>
                <a:spcPts val="0"/>
              </a:spcBef>
              <a:spcAft>
                <a:spcPts val="0"/>
              </a:spcAft>
              <a:buClr>
                <a:srgbClr val="65212A"/>
              </a:buClr>
              <a:buSzPts val="2000"/>
              <a:buChar char="•"/>
            </a:pPr>
            <a:r>
              <a:rPr lang="en" sz="2000" b="1" i="0" u="none" strike="noStrike" cap="none" dirty="0">
                <a:solidFill>
                  <a:srgbClr val="65212A"/>
                </a:solidFill>
              </a:rPr>
              <a:t>Cirrhosis</a:t>
            </a:r>
            <a:endParaRPr sz="2000" b="1" i="0" u="none" strike="noStrike" cap="none" dirty="0">
              <a:solidFill>
                <a:srgbClr val="65212A"/>
              </a:solidFill>
            </a:endParaRPr>
          </a:p>
          <a:p>
            <a:pPr marL="0" marR="0" lvl="0" indent="0" algn="just" rtl="0">
              <a:lnSpc>
                <a:spcPct val="130006"/>
              </a:lnSpc>
              <a:spcBef>
                <a:spcPts val="0"/>
              </a:spcBef>
              <a:spcAft>
                <a:spcPts val="0"/>
              </a:spcAft>
              <a:buNone/>
            </a:pPr>
            <a:r>
              <a:rPr lang="en" sz="1800" b="1" dirty="0">
                <a:solidFill>
                  <a:srgbClr val="65212A"/>
                </a:solidFill>
              </a:rPr>
              <a:t>     </a:t>
            </a:r>
            <a:r>
              <a:rPr lang="en" sz="2500" b="1" i="0" u="none" strike="noStrike" cap="none" dirty="0">
                <a:solidFill>
                  <a:srgbClr val="65212A"/>
                </a:solidFill>
              </a:rPr>
              <a:t>Vaccine Available</a:t>
            </a:r>
            <a:endParaRPr sz="700" b="1" dirty="0"/>
          </a:p>
        </p:txBody>
      </p:sp>
      <p:sp>
        <p:nvSpPr>
          <p:cNvPr id="210" name="Google Shape;210;p32"/>
          <p:cNvSpPr/>
          <p:nvPr/>
        </p:nvSpPr>
        <p:spPr>
          <a:xfrm>
            <a:off x="461600" y="4325175"/>
            <a:ext cx="283040" cy="507550"/>
          </a:xfrm>
          <a:custGeom>
            <a:avLst/>
            <a:gdLst/>
            <a:ahLst/>
            <a:cxnLst/>
            <a:rect l="l" t="t" r="r" b="b"/>
            <a:pathLst>
              <a:path w="599027" h="1180348" extrusionOk="0">
                <a:moveTo>
                  <a:pt x="0" y="0"/>
                </a:moveTo>
                <a:lnTo>
                  <a:pt x="599027" y="0"/>
                </a:lnTo>
                <a:lnTo>
                  <a:pt x="599027" y="1180348"/>
                </a:lnTo>
                <a:lnTo>
                  <a:pt x="0" y="1180348"/>
                </a:lnTo>
                <a:lnTo>
                  <a:pt x="0" y="0"/>
                </a:lnTo>
                <a:close/>
              </a:path>
            </a:pathLst>
          </a:custGeom>
          <a:blipFill rotWithShape="1">
            <a:blip r:embed="rId4">
              <a:alphaModFix/>
            </a:blip>
            <a:stretch>
              <a:fillRect/>
            </a:stretch>
          </a:blipFill>
          <a:ln>
            <a:noFill/>
          </a:ln>
        </p:spPr>
      </p:sp>
      <p:sp>
        <p:nvSpPr>
          <p:cNvPr id="211" name="Google Shape;211;p32"/>
          <p:cNvSpPr txBox="1"/>
          <p:nvPr/>
        </p:nvSpPr>
        <p:spPr>
          <a:xfrm>
            <a:off x="461588" y="261950"/>
            <a:ext cx="65928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dirty="0">
                <a:solidFill>
                  <a:srgbClr val="B2101F"/>
                </a:solidFill>
                <a:latin typeface="Josefin Sans"/>
                <a:ea typeface="Josefin Sans"/>
                <a:cs typeface="Josefin Sans"/>
                <a:sym typeface="Josefin Sans"/>
              </a:rPr>
              <a:t>Pathogens of Concern</a:t>
            </a:r>
            <a:endParaRPr sz="3500" dirty="0"/>
          </a:p>
        </p:txBody>
      </p:sp>
      <p:sp>
        <p:nvSpPr>
          <p:cNvPr id="212" name="Google Shape;212;p32"/>
          <p:cNvSpPr txBox="1"/>
          <p:nvPr/>
        </p:nvSpPr>
        <p:spPr>
          <a:xfrm>
            <a:off x="514375" y="528809"/>
            <a:ext cx="6487200" cy="92333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 sz="3000" b="1" i="0" u="none" strike="noStrike" cap="none" dirty="0">
                <a:solidFill>
                  <a:srgbClr val="65212A"/>
                </a:solidFill>
              </a:rPr>
              <a:t>Hepatitis  (HBV)</a:t>
            </a:r>
            <a:endParaRPr sz="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9">
                                            <p:txEl>
                                              <p:pRg st="0" end="0"/>
                                            </p:txEl>
                                          </p:spTgt>
                                        </p:tgtEl>
                                        <p:attrNameLst>
                                          <p:attrName>style.visibility</p:attrName>
                                        </p:attrNameLst>
                                      </p:cBhvr>
                                      <p:to>
                                        <p:strVal val="visible"/>
                                      </p:to>
                                    </p:set>
                                    <p:animEffect transition="in" filter="fade">
                                      <p:cBhvr>
                                        <p:cTn id="12" dur="1000"/>
                                        <p:tgtEl>
                                          <p:spTgt spid="2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9">
                                            <p:txEl>
                                              <p:pRg st="1" end="1"/>
                                            </p:txEl>
                                          </p:spTgt>
                                        </p:tgtEl>
                                        <p:attrNameLst>
                                          <p:attrName>style.visibility</p:attrName>
                                        </p:attrNameLst>
                                      </p:cBhvr>
                                      <p:to>
                                        <p:strVal val="visible"/>
                                      </p:to>
                                    </p:set>
                                    <p:animEffect transition="in" filter="fade">
                                      <p:cBhvr>
                                        <p:cTn id="17" dur="1000"/>
                                        <p:tgtEl>
                                          <p:spTgt spid="20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9">
                                            <p:txEl>
                                              <p:pRg st="2" end="2"/>
                                            </p:txEl>
                                          </p:spTgt>
                                        </p:tgtEl>
                                        <p:attrNameLst>
                                          <p:attrName>style.visibility</p:attrName>
                                        </p:attrNameLst>
                                      </p:cBhvr>
                                      <p:to>
                                        <p:strVal val="visible"/>
                                      </p:to>
                                    </p:set>
                                    <p:animEffect transition="in" filter="fade">
                                      <p:cBhvr>
                                        <p:cTn id="22" dur="1000"/>
                                        <p:tgtEl>
                                          <p:spTgt spid="2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9">
                                            <p:txEl>
                                              <p:pRg st="3" end="3"/>
                                            </p:txEl>
                                          </p:spTgt>
                                        </p:tgtEl>
                                        <p:attrNameLst>
                                          <p:attrName>style.visibility</p:attrName>
                                        </p:attrNameLst>
                                      </p:cBhvr>
                                      <p:to>
                                        <p:strVal val="visible"/>
                                      </p:to>
                                    </p:set>
                                    <p:animEffect transition="in" filter="fade">
                                      <p:cBhvr>
                                        <p:cTn id="27" dur="1000"/>
                                        <p:tgtEl>
                                          <p:spTgt spid="20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9">
                                            <p:txEl>
                                              <p:pRg st="4" end="4"/>
                                            </p:txEl>
                                          </p:spTgt>
                                        </p:tgtEl>
                                        <p:attrNameLst>
                                          <p:attrName>style.visibility</p:attrName>
                                        </p:attrNameLst>
                                      </p:cBhvr>
                                      <p:to>
                                        <p:strVal val="visible"/>
                                      </p:to>
                                    </p:set>
                                    <p:animEffect transition="in" filter="fade">
                                      <p:cBhvr>
                                        <p:cTn id="32" dur="1000"/>
                                        <p:tgtEl>
                                          <p:spTgt spid="20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9">
                                            <p:txEl>
                                              <p:pRg st="5" end="5"/>
                                            </p:txEl>
                                          </p:spTgt>
                                        </p:tgtEl>
                                        <p:attrNameLst>
                                          <p:attrName>style.visibility</p:attrName>
                                        </p:attrNameLst>
                                      </p:cBhvr>
                                      <p:to>
                                        <p:strVal val="visible"/>
                                      </p:to>
                                    </p:set>
                                    <p:animEffect transition="in" filter="fade">
                                      <p:cBhvr>
                                        <p:cTn id="37" dur="1000"/>
                                        <p:tgtEl>
                                          <p:spTgt spid="20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9">
                                            <p:txEl>
                                              <p:pRg st="6" end="6"/>
                                            </p:txEl>
                                          </p:spTgt>
                                        </p:tgtEl>
                                        <p:attrNameLst>
                                          <p:attrName>style.visibility</p:attrName>
                                        </p:attrNameLst>
                                      </p:cBhvr>
                                      <p:to>
                                        <p:strVal val="visible"/>
                                      </p:to>
                                    </p:set>
                                    <p:animEffect transition="in" filter="fade">
                                      <p:cBhvr>
                                        <p:cTn id="42" dur="1000"/>
                                        <p:tgtEl>
                                          <p:spTgt spid="20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9">
                                            <p:txEl>
                                              <p:pRg st="7" end="7"/>
                                            </p:txEl>
                                          </p:spTgt>
                                        </p:tgtEl>
                                        <p:attrNameLst>
                                          <p:attrName>style.visibility</p:attrName>
                                        </p:attrNameLst>
                                      </p:cBhvr>
                                      <p:to>
                                        <p:strVal val="visible"/>
                                      </p:to>
                                    </p:set>
                                    <p:animEffect transition="in" filter="fade">
                                      <p:cBhvr>
                                        <p:cTn id="47" dur="1000"/>
                                        <p:tgtEl>
                                          <p:spTgt spid="209">
                                            <p:txEl>
                                              <p:pRg st="7" end="7"/>
                                            </p:txEl>
                                          </p:spTgt>
                                        </p:tgtEl>
                                      </p:cBhvr>
                                    </p:animEffect>
                                  </p:childTnLst>
                                </p:cTn>
                              </p:par>
                              <p:par>
                                <p:cTn id="48" presetID="1" presetClass="entr" presetSubtype="0" fill="hold" nodeType="withEffect">
                                  <p:stCondLst>
                                    <p:cond delay="0"/>
                                  </p:stCondLst>
                                  <p:childTnLst>
                                    <p:set>
                                      <p:cBhvr>
                                        <p:cTn id="49"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p:nvPr/>
        </p:nvSpPr>
        <p:spPr>
          <a:xfrm rot="-8100000">
            <a:off x="5310271" y="-501001"/>
            <a:ext cx="6721020" cy="2371548"/>
          </a:xfrm>
          <a:custGeom>
            <a:avLst/>
            <a:gdLst/>
            <a:ahLst/>
            <a:cxnLst/>
            <a:rect l="l" t="t" r="r" b="b"/>
            <a:pathLst>
              <a:path w="4547060" h="1604455" extrusionOk="0">
                <a:moveTo>
                  <a:pt x="0" y="0"/>
                </a:moveTo>
                <a:lnTo>
                  <a:pt x="4547060" y="0"/>
                </a:lnTo>
                <a:lnTo>
                  <a:pt x="4547060" y="1604455"/>
                </a:lnTo>
                <a:lnTo>
                  <a:pt x="0" y="1604455"/>
                </a:lnTo>
                <a:lnTo>
                  <a:pt x="0" y="0"/>
                </a:lnTo>
              </a:path>
            </a:pathLst>
          </a:custGeom>
          <a:solidFill>
            <a:srgbClr val="65212A"/>
          </a:solidFill>
          <a:ln>
            <a:noFill/>
          </a:ln>
        </p:spPr>
      </p:sp>
      <p:sp>
        <p:nvSpPr>
          <p:cNvPr id="218" name="Google Shape;218;p33"/>
          <p:cNvSpPr/>
          <p:nvPr/>
        </p:nvSpPr>
        <p:spPr>
          <a:xfrm flipH="1">
            <a:off x="4541429" y="502829"/>
            <a:ext cx="4709343" cy="4709343"/>
          </a:xfrm>
          <a:custGeom>
            <a:avLst/>
            <a:gdLst/>
            <a:ahLst/>
            <a:cxnLst/>
            <a:rect l="l" t="t" r="r" b="b"/>
            <a:pathLst>
              <a:path w="6540754" h="6540754" extrusionOk="0">
                <a:moveTo>
                  <a:pt x="0" y="0"/>
                </a:moveTo>
                <a:lnTo>
                  <a:pt x="6540754" y="6540754"/>
                </a:lnTo>
                <a:lnTo>
                  <a:pt x="0" y="6540754"/>
                </a:lnTo>
                <a:close/>
              </a:path>
            </a:pathLst>
          </a:custGeom>
          <a:blipFill rotWithShape="1">
            <a:blip r:embed="rId3">
              <a:alphaModFix/>
            </a:blip>
            <a:stretch>
              <a:fillRect l="-25045" r="-25045"/>
            </a:stretch>
          </a:blipFill>
          <a:ln>
            <a:noFill/>
          </a:ln>
        </p:spPr>
      </p:sp>
      <p:sp>
        <p:nvSpPr>
          <p:cNvPr id="219" name="Google Shape;219;p33"/>
          <p:cNvSpPr txBox="1"/>
          <p:nvPr/>
        </p:nvSpPr>
        <p:spPr>
          <a:xfrm>
            <a:off x="453763" y="254125"/>
            <a:ext cx="6592800" cy="538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3500" b="1" i="0" u="none" strike="noStrike" cap="none">
                <a:solidFill>
                  <a:srgbClr val="B2101F"/>
                </a:solidFill>
                <a:latin typeface="Josefin Sans"/>
                <a:ea typeface="Josefin Sans"/>
                <a:cs typeface="Josefin Sans"/>
                <a:sym typeface="Josefin Sans"/>
              </a:rPr>
              <a:t>Pathogens of Concern</a:t>
            </a:r>
            <a:endParaRPr sz="3500"/>
          </a:p>
        </p:txBody>
      </p:sp>
      <p:sp>
        <p:nvSpPr>
          <p:cNvPr id="220" name="Google Shape;220;p33"/>
          <p:cNvSpPr txBox="1"/>
          <p:nvPr/>
        </p:nvSpPr>
        <p:spPr>
          <a:xfrm>
            <a:off x="453763" y="523525"/>
            <a:ext cx="6381900" cy="1416300"/>
          </a:xfrm>
          <a:prstGeom prst="rect">
            <a:avLst/>
          </a:prstGeom>
          <a:noFill/>
          <a:ln>
            <a:noFill/>
          </a:ln>
        </p:spPr>
        <p:txBody>
          <a:bodyPr spcFirstLastPara="1" wrap="square" lIns="0" tIns="0" rIns="0" bIns="0" anchor="t" anchorCtr="0">
            <a:spAutoFit/>
          </a:bodyPr>
          <a:lstStyle/>
          <a:p>
            <a:pPr marL="0" marR="0" lvl="0" indent="0" algn="l" rtl="0">
              <a:lnSpc>
                <a:spcPct val="200015"/>
              </a:lnSpc>
              <a:spcBef>
                <a:spcPts val="0"/>
              </a:spcBef>
              <a:spcAft>
                <a:spcPts val="0"/>
              </a:spcAft>
              <a:buNone/>
            </a:pPr>
            <a:r>
              <a:rPr lang="en" sz="3000" b="1" i="0" u="none" strike="noStrike" cap="none" dirty="0">
                <a:solidFill>
                  <a:srgbClr val="65212A"/>
                </a:solidFill>
              </a:rPr>
              <a:t>Hepatitis C (HCV)</a:t>
            </a:r>
            <a:endParaRPr sz="2700" b="1" dirty="0"/>
          </a:p>
          <a:p>
            <a:pPr marL="0" marR="0" lvl="0" indent="0" algn="l" rtl="0">
              <a:lnSpc>
                <a:spcPct val="110770"/>
              </a:lnSpc>
              <a:spcBef>
                <a:spcPts val="0"/>
              </a:spcBef>
              <a:spcAft>
                <a:spcPts val="0"/>
              </a:spcAft>
              <a:buNone/>
            </a:pPr>
            <a:endParaRPr sz="3200" b="1" i="0" u="none" strike="noStrike" cap="none" dirty="0">
              <a:solidFill>
                <a:srgbClr val="65212A"/>
              </a:solidFill>
            </a:endParaRPr>
          </a:p>
        </p:txBody>
      </p:sp>
      <p:sp>
        <p:nvSpPr>
          <p:cNvPr id="221" name="Google Shape;221;p33"/>
          <p:cNvSpPr txBox="1"/>
          <p:nvPr/>
        </p:nvSpPr>
        <p:spPr>
          <a:xfrm>
            <a:off x="514375" y="1579397"/>
            <a:ext cx="6471600" cy="2886300"/>
          </a:xfrm>
          <a:prstGeom prst="rect">
            <a:avLst/>
          </a:prstGeom>
          <a:noFill/>
          <a:ln>
            <a:noFill/>
          </a:ln>
        </p:spPr>
        <p:txBody>
          <a:bodyPr spcFirstLastPara="1" wrap="square" lIns="0" tIns="0" rIns="0" bIns="0" anchor="t" anchorCtr="0">
            <a:spAutoFit/>
          </a:bodyPr>
          <a:lstStyle/>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Liver infection</a:t>
            </a:r>
            <a:endParaRPr sz="900" b="1" dirty="0"/>
          </a:p>
          <a:p>
            <a:pPr marL="393700" marR="0" lvl="1" indent="-215900" algn="l" rtl="0">
              <a:lnSpc>
                <a:spcPct val="130008"/>
              </a:lnSpc>
              <a:spcBef>
                <a:spcPts val="0"/>
              </a:spcBef>
              <a:spcAft>
                <a:spcPts val="0"/>
              </a:spcAft>
              <a:buClr>
                <a:srgbClr val="65212A"/>
              </a:buClr>
              <a:buSzPts val="2000"/>
              <a:buChar char="•"/>
            </a:pPr>
            <a:r>
              <a:rPr lang="en" sz="2000" b="1" i="0" u="none" strike="noStrike" cap="none" dirty="0">
                <a:solidFill>
                  <a:srgbClr val="65212A"/>
                </a:solidFill>
              </a:rPr>
              <a:t>No symptoms until advanced liver disease presents</a:t>
            </a:r>
            <a:endParaRPr sz="1800" b="1" i="0" u="none" strike="noStrike" cap="none" dirty="0">
              <a:solidFill>
                <a:srgbClr val="65212A"/>
              </a:solidFill>
            </a:endParaRPr>
          </a:p>
          <a:p>
            <a:pPr marL="0" marR="0" lvl="0" indent="0" algn="just" rtl="0">
              <a:lnSpc>
                <a:spcPct val="130000"/>
              </a:lnSpc>
              <a:spcBef>
                <a:spcPts val="0"/>
              </a:spcBef>
              <a:spcAft>
                <a:spcPts val="0"/>
              </a:spcAft>
              <a:buNone/>
            </a:pPr>
            <a:r>
              <a:rPr lang="en" sz="2500" b="1" i="0" u="none" strike="noStrike" cap="none" dirty="0">
                <a:solidFill>
                  <a:srgbClr val="65212A"/>
                </a:solidFill>
                <a:latin typeface="Josefin Sans"/>
                <a:ea typeface="Josefin Sans"/>
                <a:cs typeface="Josefin Sans"/>
                <a:sym typeface="Josefin Sans"/>
              </a:rPr>
              <a:t>Risks</a:t>
            </a:r>
            <a:endParaRPr sz="7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Advanced liver disease</a:t>
            </a:r>
            <a:endParaRPr sz="900" b="1" dirty="0"/>
          </a:p>
          <a:p>
            <a:pPr marL="393700" marR="0" lvl="1" indent="-215900" algn="just" rtl="0">
              <a:lnSpc>
                <a:spcPct val="130008"/>
              </a:lnSpc>
              <a:spcBef>
                <a:spcPts val="0"/>
              </a:spcBef>
              <a:spcAft>
                <a:spcPts val="0"/>
              </a:spcAft>
              <a:buClr>
                <a:srgbClr val="65212A"/>
              </a:buClr>
              <a:buSzPts val="2000"/>
              <a:buChar char="•"/>
            </a:pPr>
            <a:r>
              <a:rPr lang="en" sz="2000" b="1" i="0" u="none" strike="noStrike" cap="none" dirty="0">
                <a:solidFill>
                  <a:srgbClr val="65212A"/>
                </a:solidFill>
              </a:rPr>
              <a:t>Other life threatening health problems</a:t>
            </a:r>
            <a:endParaRPr sz="900" b="1" dirty="0"/>
          </a:p>
          <a:p>
            <a:pPr marL="0" marR="0" lvl="0" indent="0" algn="just" rtl="0">
              <a:lnSpc>
                <a:spcPct val="130006"/>
              </a:lnSpc>
              <a:spcBef>
                <a:spcPts val="0"/>
              </a:spcBef>
              <a:spcAft>
                <a:spcPts val="0"/>
              </a:spcAft>
              <a:buNone/>
            </a:pPr>
            <a:r>
              <a:rPr lang="en" sz="1800" b="1" dirty="0">
                <a:solidFill>
                  <a:srgbClr val="65212A"/>
                </a:solidFill>
              </a:rPr>
              <a:t>       </a:t>
            </a:r>
            <a:r>
              <a:rPr lang="en" sz="2500" b="1" i="0" u="none" strike="noStrike" cap="none" dirty="0">
                <a:solidFill>
                  <a:srgbClr val="65212A"/>
                </a:solidFill>
              </a:rPr>
              <a:t>NO Vaccine Available</a:t>
            </a:r>
            <a:endParaRPr sz="700" b="1" dirty="0"/>
          </a:p>
        </p:txBody>
      </p:sp>
      <p:sp>
        <p:nvSpPr>
          <p:cNvPr id="222" name="Google Shape;222;p33"/>
          <p:cNvSpPr/>
          <p:nvPr/>
        </p:nvSpPr>
        <p:spPr>
          <a:xfrm flipH="1">
            <a:off x="453775" y="4068219"/>
            <a:ext cx="466615" cy="397486"/>
          </a:xfrm>
          <a:custGeom>
            <a:avLst/>
            <a:gdLst/>
            <a:ahLst/>
            <a:cxnLst/>
            <a:rect l="l" t="t" r="r" b="b"/>
            <a:pathLst>
              <a:path w="933229" h="794973" extrusionOk="0">
                <a:moveTo>
                  <a:pt x="933229" y="0"/>
                </a:moveTo>
                <a:lnTo>
                  <a:pt x="0" y="0"/>
                </a:lnTo>
                <a:lnTo>
                  <a:pt x="0" y="794973"/>
                </a:lnTo>
                <a:lnTo>
                  <a:pt x="933229" y="794973"/>
                </a:lnTo>
                <a:lnTo>
                  <a:pt x="933229" y="0"/>
                </a:lnTo>
                <a:close/>
              </a:path>
            </a:pathLst>
          </a:custGeom>
          <a:blipFill rotWithShape="1">
            <a:blip r:embed="rId4">
              <a:alphaModFix/>
            </a:blip>
            <a:stretch>
              <a:fillRect/>
            </a:stretch>
          </a:blip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1">
                                            <p:txEl>
                                              <p:pRg st="0" end="0"/>
                                            </p:txEl>
                                          </p:spTgt>
                                        </p:tgtEl>
                                        <p:attrNameLst>
                                          <p:attrName>style.visibility</p:attrName>
                                        </p:attrNameLst>
                                      </p:cBhvr>
                                      <p:to>
                                        <p:strVal val="visible"/>
                                      </p:to>
                                    </p:set>
                                    <p:animEffect transition="in" filter="fade">
                                      <p:cBhvr>
                                        <p:cTn id="12" dur="1000"/>
                                        <p:tgtEl>
                                          <p:spTgt spid="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1">
                                            <p:txEl>
                                              <p:pRg st="1" end="1"/>
                                            </p:txEl>
                                          </p:spTgt>
                                        </p:tgtEl>
                                        <p:attrNameLst>
                                          <p:attrName>style.visibility</p:attrName>
                                        </p:attrNameLst>
                                      </p:cBhvr>
                                      <p:to>
                                        <p:strVal val="visible"/>
                                      </p:to>
                                    </p:set>
                                    <p:animEffect transition="in" filter="fade">
                                      <p:cBhvr>
                                        <p:cTn id="17" dur="1000"/>
                                        <p:tgtEl>
                                          <p:spTgt spid="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1">
                                            <p:txEl>
                                              <p:pRg st="2" end="2"/>
                                            </p:txEl>
                                          </p:spTgt>
                                        </p:tgtEl>
                                        <p:attrNameLst>
                                          <p:attrName>style.visibility</p:attrName>
                                        </p:attrNameLst>
                                      </p:cBhvr>
                                      <p:to>
                                        <p:strVal val="visible"/>
                                      </p:to>
                                    </p:set>
                                    <p:animEffect transition="in" filter="fade">
                                      <p:cBhvr>
                                        <p:cTn id="22" dur="1000"/>
                                        <p:tgtEl>
                                          <p:spTgt spid="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1">
                                            <p:txEl>
                                              <p:pRg st="3" end="3"/>
                                            </p:txEl>
                                          </p:spTgt>
                                        </p:tgtEl>
                                        <p:attrNameLst>
                                          <p:attrName>style.visibility</p:attrName>
                                        </p:attrNameLst>
                                      </p:cBhvr>
                                      <p:to>
                                        <p:strVal val="visible"/>
                                      </p:to>
                                    </p:set>
                                    <p:animEffect transition="in" filter="fade">
                                      <p:cBhvr>
                                        <p:cTn id="27" dur="1000"/>
                                        <p:tgtEl>
                                          <p:spTgt spid="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1">
                                            <p:txEl>
                                              <p:pRg st="4" end="4"/>
                                            </p:txEl>
                                          </p:spTgt>
                                        </p:tgtEl>
                                        <p:attrNameLst>
                                          <p:attrName>style.visibility</p:attrName>
                                        </p:attrNameLst>
                                      </p:cBhvr>
                                      <p:to>
                                        <p:strVal val="visible"/>
                                      </p:to>
                                    </p:set>
                                    <p:animEffect transition="in" filter="fade">
                                      <p:cBhvr>
                                        <p:cTn id="32" dur="1000"/>
                                        <p:tgtEl>
                                          <p:spTgt spid="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1">
                                            <p:txEl>
                                              <p:pRg st="5" end="5"/>
                                            </p:txEl>
                                          </p:spTgt>
                                        </p:tgtEl>
                                        <p:attrNameLst>
                                          <p:attrName>style.visibility</p:attrName>
                                        </p:attrNameLst>
                                      </p:cBhvr>
                                      <p:to>
                                        <p:strVal val="visible"/>
                                      </p:to>
                                    </p:set>
                                    <p:animEffect transition="in" filter="fade">
                                      <p:cBhvr>
                                        <p:cTn id="37" dur="1000"/>
                                        <p:tgtEl>
                                          <p:spTgt spid="221">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22"/>
                                        </p:tgtEl>
                                        <p:attrNameLst>
                                          <p:attrName>style.visibility</p:attrName>
                                        </p:attrNameLst>
                                      </p:cBhvr>
                                      <p:to>
                                        <p:strVal val="visible"/>
                                      </p:to>
                                    </p:set>
                                    <p:animEffect transition="in" filter="fade">
                                      <p:cBhvr>
                                        <p:cTn id="40"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9054</TotalTime>
  <Words>7844</Words>
  <Application>Microsoft Macintosh PowerPoint</Application>
  <PresentationFormat>On-screen Show (16:9)</PresentationFormat>
  <Paragraphs>793</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Josefin Sans</vt:lpstr>
      <vt:lpstr>Calibri</vt:lpstr>
      <vt:lpstr>Arial</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Lauranne Payne</cp:lastModifiedBy>
  <cp:revision>13</cp:revision>
  <dcterms:modified xsi:type="dcterms:W3CDTF">2023-09-07T19:12:29Z</dcterms:modified>
</cp:coreProperties>
</file>