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sldIdLst>
    <p:sldId id="256" r:id="rId2"/>
    <p:sldId id="258" r:id="rId3"/>
    <p:sldId id="278" r:id="rId4"/>
    <p:sldId id="276" r:id="rId5"/>
    <p:sldId id="280" r:id="rId6"/>
    <p:sldId id="277" r:id="rId7"/>
    <p:sldId id="279" r:id="rId8"/>
    <p:sldId id="281" r:id="rId9"/>
    <p:sldId id="282" r:id="rId10"/>
    <p:sldId id="257" r:id="rId11"/>
    <p:sldId id="260" r:id="rId12"/>
    <p:sldId id="273" r:id="rId13"/>
    <p:sldId id="275" r:id="rId14"/>
    <p:sldId id="262" r:id="rId15"/>
    <p:sldId id="270" r:id="rId16"/>
    <p:sldId id="263" r:id="rId17"/>
    <p:sldId id="264" r:id="rId18"/>
    <p:sldId id="265" r:id="rId19"/>
    <p:sldId id="283" r:id="rId20"/>
    <p:sldId id="266" r:id="rId21"/>
    <p:sldId id="267" r:id="rId22"/>
    <p:sldId id="284" r:id="rId23"/>
    <p:sldId id="271" r:id="rId24"/>
    <p:sldId id="272"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1B8C7E-85E6-45E4-B12D-4FB80AA67F8A}" v="2077" dt="2021-05-27T20:44:13.7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091"/>
    <p:restoredTop sz="96345"/>
  </p:normalViewPr>
  <p:slideViewPr>
    <p:cSldViewPr snapToGrid="0" snapToObjects="1">
      <p:cViewPr varScale="1">
        <p:scale>
          <a:sx n="129" d="100"/>
          <a:sy n="129" d="100"/>
        </p:scale>
        <p:origin x="171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F687AD-F200-4DF7-B664-61AF6072673E}"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F7535EE8-1F27-418B-A7A9-AAFD5D20FD7C}">
      <dgm:prSet/>
      <dgm:spPr/>
      <dgm:t>
        <a:bodyPr/>
        <a:lstStyle/>
        <a:p>
          <a:r>
            <a:rPr lang="en-US"/>
            <a:t>I. Overview</a:t>
          </a:r>
        </a:p>
      </dgm:t>
    </dgm:pt>
    <dgm:pt modelId="{72D94D06-8F1D-413B-8E7C-C9EE9490ACD9}" type="parTrans" cxnId="{0A5DA051-2E04-47C9-8490-4F2A5E1081FA}">
      <dgm:prSet/>
      <dgm:spPr/>
      <dgm:t>
        <a:bodyPr/>
        <a:lstStyle/>
        <a:p>
          <a:endParaRPr lang="en-US"/>
        </a:p>
      </dgm:t>
    </dgm:pt>
    <dgm:pt modelId="{47444065-FC31-45A3-BF33-70B16EDB407B}" type="sibTrans" cxnId="{0A5DA051-2E04-47C9-8490-4F2A5E1081FA}">
      <dgm:prSet/>
      <dgm:spPr/>
      <dgm:t>
        <a:bodyPr/>
        <a:lstStyle/>
        <a:p>
          <a:endParaRPr lang="en-US"/>
        </a:p>
      </dgm:t>
    </dgm:pt>
    <dgm:pt modelId="{698D6248-0C4E-4E0C-8FE7-CEEF56B63B24}">
      <dgm:prSet/>
      <dgm:spPr/>
      <dgm:t>
        <a:bodyPr/>
        <a:lstStyle/>
        <a:p>
          <a:r>
            <a:rPr lang="en-US"/>
            <a:t>II. Three Inquires</a:t>
          </a:r>
        </a:p>
      </dgm:t>
    </dgm:pt>
    <dgm:pt modelId="{DB50A52B-FADD-4064-AF67-926108D5529B}" type="parTrans" cxnId="{4E11C256-6FF4-4A57-9A42-15AFE2171BDE}">
      <dgm:prSet/>
      <dgm:spPr/>
      <dgm:t>
        <a:bodyPr/>
        <a:lstStyle/>
        <a:p>
          <a:endParaRPr lang="en-US"/>
        </a:p>
      </dgm:t>
    </dgm:pt>
    <dgm:pt modelId="{E1BF4914-2160-4A63-899C-5D64D508DF9E}" type="sibTrans" cxnId="{4E11C256-6FF4-4A57-9A42-15AFE2171BDE}">
      <dgm:prSet/>
      <dgm:spPr/>
      <dgm:t>
        <a:bodyPr/>
        <a:lstStyle/>
        <a:p>
          <a:endParaRPr lang="en-US"/>
        </a:p>
      </dgm:t>
    </dgm:pt>
    <dgm:pt modelId="{D6F8A5CC-1092-4864-A490-0E0420AAB2EA}">
      <dgm:prSet/>
      <dgm:spPr/>
      <dgm:t>
        <a:bodyPr/>
        <a:lstStyle/>
        <a:p>
          <a:r>
            <a:rPr lang="en-US"/>
            <a:t>III. Computational Analysis </a:t>
          </a:r>
        </a:p>
      </dgm:t>
    </dgm:pt>
    <dgm:pt modelId="{A906B560-030E-47C8-9869-A137DEB4144B}" type="parTrans" cxnId="{1D737FDA-5DAF-4AD9-B6FF-B73BD3847A62}">
      <dgm:prSet/>
      <dgm:spPr/>
      <dgm:t>
        <a:bodyPr/>
        <a:lstStyle/>
        <a:p>
          <a:endParaRPr lang="en-US"/>
        </a:p>
      </dgm:t>
    </dgm:pt>
    <dgm:pt modelId="{F1A41EDB-47C9-4CD9-BF60-53C9F3EE05F2}" type="sibTrans" cxnId="{1D737FDA-5DAF-4AD9-B6FF-B73BD3847A62}">
      <dgm:prSet/>
      <dgm:spPr/>
      <dgm:t>
        <a:bodyPr/>
        <a:lstStyle/>
        <a:p>
          <a:endParaRPr lang="en-US"/>
        </a:p>
      </dgm:t>
    </dgm:pt>
    <dgm:pt modelId="{F707A2E9-B89F-46C8-9A86-BB6315C7E54B}">
      <dgm:prSet/>
      <dgm:spPr/>
      <dgm:t>
        <a:bodyPr/>
        <a:lstStyle/>
        <a:p>
          <a:r>
            <a:rPr lang="en-US"/>
            <a:t>IV. Results</a:t>
          </a:r>
        </a:p>
      </dgm:t>
    </dgm:pt>
    <dgm:pt modelId="{FC65A345-F167-4E48-8B83-6279E5B58234}" type="parTrans" cxnId="{EE891ADD-0B83-4E8F-B8D1-C9803CBDFC2F}">
      <dgm:prSet/>
      <dgm:spPr/>
      <dgm:t>
        <a:bodyPr/>
        <a:lstStyle/>
        <a:p>
          <a:endParaRPr lang="en-US"/>
        </a:p>
      </dgm:t>
    </dgm:pt>
    <dgm:pt modelId="{035CB34F-4E0B-4453-827E-A9E4B740440A}" type="sibTrans" cxnId="{EE891ADD-0B83-4E8F-B8D1-C9803CBDFC2F}">
      <dgm:prSet/>
      <dgm:spPr/>
      <dgm:t>
        <a:bodyPr/>
        <a:lstStyle/>
        <a:p>
          <a:endParaRPr lang="en-US"/>
        </a:p>
      </dgm:t>
    </dgm:pt>
    <dgm:pt modelId="{62ECB3EA-018F-4FB7-AB4D-06E524EF8716}">
      <dgm:prSet/>
      <dgm:spPr/>
      <dgm:t>
        <a:bodyPr/>
        <a:lstStyle/>
        <a:p>
          <a:r>
            <a:rPr lang="en-US"/>
            <a:t>V. Normative Suggestions</a:t>
          </a:r>
        </a:p>
      </dgm:t>
    </dgm:pt>
    <dgm:pt modelId="{148450D7-384B-4F2F-9F14-2867BB97CF05}" type="parTrans" cxnId="{64DA50DA-5AA7-466A-B440-A854EF3B9412}">
      <dgm:prSet/>
      <dgm:spPr/>
      <dgm:t>
        <a:bodyPr/>
        <a:lstStyle/>
        <a:p>
          <a:endParaRPr lang="en-US"/>
        </a:p>
      </dgm:t>
    </dgm:pt>
    <dgm:pt modelId="{E58146DA-47F2-4190-B1AE-74A8A8F6107F}" type="sibTrans" cxnId="{64DA50DA-5AA7-466A-B440-A854EF3B9412}">
      <dgm:prSet/>
      <dgm:spPr/>
      <dgm:t>
        <a:bodyPr/>
        <a:lstStyle/>
        <a:p>
          <a:endParaRPr lang="en-US"/>
        </a:p>
      </dgm:t>
    </dgm:pt>
    <dgm:pt modelId="{2A592BC7-FDB4-4BB9-8D32-06E25ED2F9BF}" type="pres">
      <dgm:prSet presAssocID="{BFF687AD-F200-4DF7-B664-61AF6072673E}" presName="vert0" presStyleCnt="0">
        <dgm:presLayoutVars>
          <dgm:dir/>
          <dgm:animOne val="branch"/>
          <dgm:animLvl val="lvl"/>
        </dgm:presLayoutVars>
      </dgm:prSet>
      <dgm:spPr/>
    </dgm:pt>
    <dgm:pt modelId="{20C2A9B3-298E-4BB0-9304-3898C6A5B2BC}" type="pres">
      <dgm:prSet presAssocID="{F7535EE8-1F27-418B-A7A9-AAFD5D20FD7C}" presName="thickLine" presStyleLbl="alignNode1" presStyleIdx="0" presStyleCnt="5"/>
      <dgm:spPr/>
    </dgm:pt>
    <dgm:pt modelId="{7751C48D-0DAE-447A-A685-CB6FA96C0AA9}" type="pres">
      <dgm:prSet presAssocID="{F7535EE8-1F27-418B-A7A9-AAFD5D20FD7C}" presName="horz1" presStyleCnt="0"/>
      <dgm:spPr/>
    </dgm:pt>
    <dgm:pt modelId="{BF648671-D18B-43F7-966F-BC6CC37483A5}" type="pres">
      <dgm:prSet presAssocID="{F7535EE8-1F27-418B-A7A9-AAFD5D20FD7C}" presName="tx1" presStyleLbl="revTx" presStyleIdx="0" presStyleCnt="5"/>
      <dgm:spPr/>
    </dgm:pt>
    <dgm:pt modelId="{F475ADFA-B4ED-4B92-B62E-9C9DDE8D7FDA}" type="pres">
      <dgm:prSet presAssocID="{F7535EE8-1F27-418B-A7A9-AAFD5D20FD7C}" presName="vert1" presStyleCnt="0"/>
      <dgm:spPr/>
    </dgm:pt>
    <dgm:pt modelId="{0E882D68-E96A-402F-91BE-00B4F70451AF}" type="pres">
      <dgm:prSet presAssocID="{698D6248-0C4E-4E0C-8FE7-CEEF56B63B24}" presName="thickLine" presStyleLbl="alignNode1" presStyleIdx="1" presStyleCnt="5"/>
      <dgm:spPr/>
    </dgm:pt>
    <dgm:pt modelId="{E0F8F7E2-C186-4241-A5F5-9FED4EDE5459}" type="pres">
      <dgm:prSet presAssocID="{698D6248-0C4E-4E0C-8FE7-CEEF56B63B24}" presName="horz1" presStyleCnt="0"/>
      <dgm:spPr/>
    </dgm:pt>
    <dgm:pt modelId="{273B660D-CC8C-4CF3-AF39-F758F057EC4B}" type="pres">
      <dgm:prSet presAssocID="{698D6248-0C4E-4E0C-8FE7-CEEF56B63B24}" presName="tx1" presStyleLbl="revTx" presStyleIdx="1" presStyleCnt="5"/>
      <dgm:spPr/>
    </dgm:pt>
    <dgm:pt modelId="{EEAAFD91-D928-4F81-AB1B-F6C7620ADB0F}" type="pres">
      <dgm:prSet presAssocID="{698D6248-0C4E-4E0C-8FE7-CEEF56B63B24}" presName="vert1" presStyleCnt="0"/>
      <dgm:spPr/>
    </dgm:pt>
    <dgm:pt modelId="{545239F9-AEF1-42B4-B37C-3E3D37C2DA77}" type="pres">
      <dgm:prSet presAssocID="{D6F8A5CC-1092-4864-A490-0E0420AAB2EA}" presName="thickLine" presStyleLbl="alignNode1" presStyleIdx="2" presStyleCnt="5"/>
      <dgm:spPr/>
    </dgm:pt>
    <dgm:pt modelId="{5874D307-6503-474C-9058-D9D814875749}" type="pres">
      <dgm:prSet presAssocID="{D6F8A5CC-1092-4864-A490-0E0420AAB2EA}" presName="horz1" presStyleCnt="0"/>
      <dgm:spPr/>
    </dgm:pt>
    <dgm:pt modelId="{6AB3BCD4-EC2D-4F25-8616-C9BAE2A82394}" type="pres">
      <dgm:prSet presAssocID="{D6F8A5CC-1092-4864-A490-0E0420AAB2EA}" presName="tx1" presStyleLbl="revTx" presStyleIdx="2" presStyleCnt="5"/>
      <dgm:spPr/>
    </dgm:pt>
    <dgm:pt modelId="{50107F3E-CAFC-46C4-A15C-8E9CA755A180}" type="pres">
      <dgm:prSet presAssocID="{D6F8A5CC-1092-4864-A490-0E0420AAB2EA}" presName="vert1" presStyleCnt="0"/>
      <dgm:spPr/>
    </dgm:pt>
    <dgm:pt modelId="{06F6F79B-0836-4317-8FC2-C1E1172925AB}" type="pres">
      <dgm:prSet presAssocID="{F707A2E9-B89F-46C8-9A86-BB6315C7E54B}" presName="thickLine" presStyleLbl="alignNode1" presStyleIdx="3" presStyleCnt="5"/>
      <dgm:spPr/>
    </dgm:pt>
    <dgm:pt modelId="{6F00CC0C-FFD8-4564-AEA3-F38EA7530FD5}" type="pres">
      <dgm:prSet presAssocID="{F707A2E9-B89F-46C8-9A86-BB6315C7E54B}" presName="horz1" presStyleCnt="0"/>
      <dgm:spPr/>
    </dgm:pt>
    <dgm:pt modelId="{E393FA97-C73F-4DC0-B16A-3006A5A5AC92}" type="pres">
      <dgm:prSet presAssocID="{F707A2E9-B89F-46C8-9A86-BB6315C7E54B}" presName="tx1" presStyleLbl="revTx" presStyleIdx="3" presStyleCnt="5"/>
      <dgm:spPr/>
    </dgm:pt>
    <dgm:pt modelId="{4C774787-70DE-4EE8-9288-3E983F930193}" type="pres">
      <dgm:prSet presAssocID="{F707A2E9-B89F-46C8-9A86-BB6315C7E54B}" presName="vert1" presStyleCnt="0"/>
      <dgm:spPr/>
    </dgm:pt>
    <dgm:pt modelId="{EE449AD2-7E81-42EC-A8C4-277ADA4CC55D}" type="pres">
      <dgm:prSet presAssocID="{62ECB3EA-018F-4FB7-AB4D-06E524EF8716}" presName="thickLine" presStyleLbl="alignNode1" presStyleIdx="4" presStyleCnt="5"/>
      <dgm:spPr/>
    </dgm:pt>
    <dgm:pt modelId="{0665F591-3CA3-45FA-B347-8DA3C561CAC0}" type="pres">
      <dgm:prSet presAssocID="{62ECB3EA-018F-4FB7-AB4D-06E524EF8716}" presName="horz1" presStyleCnt="0"/>
      <dgm:spPr/>
    </dgm:pt>
    <dgm:pt modelId="{0B89A420-0362-4BF9-8265-63892FF308DD}" type="pres">
      <dgm:prSet presAssocID="{62ECB3EA-018F-4FB7-AB4D-06E524EF8716}" presName="tx1" presStyleLbl="revTx" presStyleIdx="4" presStyleCnt="5"/>
      <dgm:spPr/>
    </dgm:pt>
    <dgm:pt modelId="{CB375E2E-11A7-41F5-9574-F8780B13A97B}" type="pres">
      <dgm:prSet presAssocID="{62ECB3EA-018F-4FB7-AB4D-06E524EF8716}" presName="vert1" presStyleCnt="0"/>
      <dgm:spPr/>
    </dgm:pt>
  </dgm:ptLst>
  <dgm:cxnLst>
    <dgm:cxn modelId="{898BEB11-D0B6-4F6D-9873-19A2989DFDD7}" type="presOf" srcId="{62ECB3EA-018F-4FB7-AB4D-06E524EF8716}" destId="{0B89A420-0362-4BF9-8265-63892FF308DD}" srcOrd="0" destOrd="0" presId="urn:microsoft.com/office/officeart/2008/layout/LinedList"/>
    <dgm:cxn modelId="{BAB64A17-2E6A-4E68-A543-D687D44E871E}" type="presOf" srcId="{D6F8A5CC-1092-4864-A490-0E0420AAB2EA}" destId="{6AB3BCD4-EC2D-4F25-8616-C9BAE2A82394}" srcOrd="0" destOrd="0" presId="urn:microsoft.com/office/officeart/2008/layout/LinedList"/>
    <dgm:cxn modelId="{AF4E7921-B6F6-4EA4-A4DD-625EBAA3E9C5}" type="presOf" srcId="{698D6248-0C4E-4E0C-8FE7-CEEF56B63B24}" destId="{273B660D-CC8C-4CF3-AF39-F758F057EC4B}" srcOrd="0" destOrd="0" presId="urn:microsoft.com/office/officeart/2008/layout/LinedList"/>
    <dgm:cxn modelId="{73872F31-BC94-4FD5-9AC9-A05C4A0AE146}" type="presOf" srcId="{F7535EE8-1F27-418B-A7A9-AAFD5D20FD7C}" destId="{BF648671-D18B-43F7-966F-BC6CC37483A5}" srcOrd="0" destOrd="0" presId="urn:microsoft.com/office/officeart/2008/layout/LinedList"/>
    <dgm:cxn modelId="{0A5DA051-2E04-47C9-8490-4F2A5E1081FA}" srcId="{BFF687AD-F200-4DF7-B664-61AF6072673E}" destId="{F7535EE8-1F27-418B-A7A9-AAFD5D20FD7C}" srcOrd="0" destOrd="0" parTransId="{72D94D06-8F1D-413B-8E7C-C9EE9490ACD9}" sibTransId="{47444065-FC31-45A3-BF33-70B16EDB407B}"/>
    <dgm:cxn modelId="{4E11C256-6FF4-4A57-9A42-15AFE2171BDE}" srcId="{BFF687AD-F200-4DF7-B664-61AF6072673E}" destId="{698D6248-0C4E-4E0C-8FE7-CEEF56B63B24}" srcOrd="1" destOrd="0" parTransId="{DB50A52B-FADD-4064-AF67-926108D5529B}" sibTransId="{E1BF4914-2160-4A63-899C-5D64D508DF9E}"/>
    <dgm:cxn modelId="{6399CB90-AA20-4BCC-8D42-AAB0CCDE2E8C}" type="presOf" srcId="{BFF687AD-F200-4DF7-B664-61AF6072673E}" destId="{2A592BC7-FDB4-4BB9-8D32-06E25ED2F9BF}" srcOrd="0" destOrd="0" presId="urn:microsoft.com/office/officeart/2008/layout/LinedList"/>
    <dgm:cxn modelId="{60DCD293-9EDC-46B8-9DEB-93921C9C0D99}" type="presOf" srcId="{F707A2E9-B89F-46C8-9A86-BB6315C7E54B}" destId="{E393FA97-C73F-4DC0-B16A-3006A5A5AC92}" srcOrd="0" destOrd="0" presId="urn:microsoft.com/office/officeart/2008/layout/LinedList"/>
    <dgm:cxn modelId="{64DA50DA-5AA7-466A-B440-A854EF3B9412}" srcId="{BFF687AD-F200-4DF7-B664-61AF6072673E}" destId="{62ECB3EA-018F-4FB7-AB4D-06E524EF8716}" srcOrd="4" destOrd="0" parTransId="{148450D7-384B-4F2F-9F14-2867BB97CF05}" sibTransId="{E58146DA-47F2-4190-B1AE-74A8A8F6107F}"/>
    <dgm:cxn modelId="{1D737FDA-5DAF-4AD9-B6FF-B73BD3847A62}" srcId="{BFF687AD-F200-4DF7-B664-61AF6072673E}" destId="{D6F8A5CC-1092-4864-A490-0E0420AAB2EA}" srcOrd="2" destOrd="0" parTransId="{A906B560-030E-47C8-9869-A137DEB4144B}" sibTransId="{F1A41EDB-47C9-4CD9-BF60-53C9F3EE05F2}"/>
    <dgm:cxn modelId="{EE891ADD-0B83-4E8F-B8D1-C9803CBDFC2F}" srcId="{BFF687AD-F200-4DF7-B664-61AF6072673E}" destId="{F707A2E9-B89F-46C8-9A86-BB6315C7E54B}" srcOrd="3" destOrd="0" parTransId="{FC65A345-F167-4E48-8B83-6279E5B58234}" sibTransId="{035CB34F-4E0B-4453-827E-A9E4B740440A}"/>
    <dgm:cxn modelId="{720D7E98-AC6D-4897-A9F8-FA64C0D8D137}" type="presParOf" srcId="{2A592BC7-FDB4-4BB9-8D32-06E25ED2F9BF}" destId="{20C2A9B3-298E-4BB0-9304-3898C6A5B2BC}" srcOrd="0" destOrd="0" presId="urn:microsoft.com/office/officeart/2008/layout/LinedList"/>
    <dgm:cxn modelId="{3FDBBD00-6109-4C89-823A-564CB8633E18}" type="presParOf" srcId="{2A592BC7-FDB4-4BB9-8D32-06E25ED2F9BF}" destId="{7751C48D-0DAE-447A-A685-CB6FA96C0AA9}" srcOrd="1" destOrd="0" presId="urn:microsoft.com/office/officeart/2008/layout/LinedList"/>
    <dgm:cxn modelId="{1ADC75BD-05A3-4B04-80CB-5B37C32E4E97}" type="presParOf" srcId="{7751C48D-0DAE-447A-A685-CB6FA96C0AA9}" destId="{BF648671-D18B-43F7-966F-BC6CC37483A5}" srcOrd="0" destOrd="0" presId="urn:microsoft.com/office/officeart/2008/layout/LinedList"/>
    <dgm:cxn modelId="{07D61BC6-08BA-462F-A3EE-C7B1C1A5C4CF}" type="presParOf" srcId="{7751C48D-0DAE-447A-A685-CB6FA96C0AA9}" destId="{F475ADFA-B4ED-4B92-B62E-9C9DDE8D7FDA}" srcOrd="1" destOrd="0" presId="urn:microsoft.com/office/officeart/2008/layout/LinedList"/>
    <dgm:cxn modelId="{253A972B-9144-40B7-9CF4-3AB4440F201E}" type="presParOf" srcId="{2A592BC7-FDB4-4BB9-8D32-06E25ED2F9BF}" destId="{0E882D68-E96A-402F-91BE-00B4F70451AF}" srcOrd="2" destOrd="0" presId="urn:microsoft.com/office/officeart/2008/layout/LinedList"/>
    <dgm:cxn modelId="{2EE1D1EA-15EE-4C0A-886E-17B68C1C2917}" type="presParOf" srcId="{2A592BC7-FDB4-4BB9-8D32-06E25ED2F9BF}" destId="{E0F8F7E2-C186-4241-A5F5-9FED4EDE5459}" srcOrd="3" destOrd="0" presId="urn:microsoft.com/office/officeart/2008/layout/LinedList"/>
    <dgm:cxn modelId="{AFC44D0D-B44C-4E98-A352-C8D7427F086E}" type="presParOf" srcId="{E0F8F7E2-C186-4241-A5F5-9FED4EDE5459}" destId="{273B660D-CC8C-4CF3-AF39-F758F057EC4B}" srcOrd="0" destOrd="0" presId="urn:microsoft.com/office/officeart/2008/layout/LinedList"/>
    <dgm:cxn modelId="{83C64C68-353D-46C3-B82A-4F448D531508}" type="presParOf" srcId="{E0F8F7E2-C186-4241-A5F5-9FED4EDE5459}" destId="{EEAAFD91-D928-4F81-AB1B-F6C7620ADB0F}" srcOrd="1" destOrd="0" presId="urn:microsoft.com/office/officeart/2008/layout/LinedList"/>
    <dgm:cxn modelId="{FB2A843E-FF7A-4307-8AA8-34BB38101259}" type="presParOf" srcId="{2A592BC7-FDB4-4BB9-8D32-06E25ED2F9BF}" destId="{545239F9-AEF1-42B4-B37C-3E3D37C2DA77}" srcOrd="4" destOrd="0" presId="urn:microsoft.com/office/officeart/2008/layout/LinedList"/>
    <dgm:cxn modelId="{C4E3EA17-FA43-4C54-8387-E7FA100369B7}" type="presParOf" srcId="{2A592BC7-FDB4-4BB9-8D32-06E25ED2F9BF}" destId="{5874D307-6503-474C-9058-D9D814875749}" srcOrd="5" destOrd="0" presId="urn:microsoft.com/office/officeart/2008/layout/LinedList"/>
    <dgm:cxn modelId="{25AAB86B-C3A7-44D4-80EA-1EC19CA1B514}" type="presParOf" srcId="{5874D307-6503-474C-9058-D9D814875749}" destId="{6AB3BCD4-EC2D-4F25-8616-C9BAE2A82394}" srcOrd="0" destOrd="0" presId="urn:microsoft.com/office/officeart/2008/layout/LinedList"/>
    <dgm:cxn modelId="{3D468ADA-C68F-4A71-AF45-A519D4CE30D8}" type="presParOf" srcId="{5874D307-6503-474C-9058-D9D814875749}" destId="{50107F3E-CAFC-46C4-A15C-8E9CA755A180}" srcOrd="1" destOrd="0" presId="urn:microsoft.com/office/officeart/2008/layout/LinedList"/>
    <dgm:cxn modelId="{1B41FB15-1168-4024-A2DB-5CEE6B31EEA4}" type="presParOf" srcId="{2A592BC7-FDB4-4BB9-8D32-06E25ED2F9BF}" destId="{06F6F79B-0836-4317-8FC2-C1E1172925AB}" srcOrd="6" destOrd="0" presId="urn:microsoft.com/office/officeart/2008/layout/LinedList"/>
    <dgm:cxn modelId="{35AF6465-F5F9-4760-A370-BD9B05F36C7F}" type="presParOf" srcId="{2A592BC7-FDB4-4BB9-8D32-06E25ED2F9BF}" destId="{6F00CC0C-FFD8-4564-AEA3-F38EA7530FD5}" srcOrd="7" destOrd="0" presId="urn:microsoft.com/office/officeart/2008/layout/LinedList"/>
    <dgm:cxn modelId="{4E73EFB7-126D-44FB-898D-A426306FCECF}" type="presParOf" srcId="{6F00CC0C-FFD8-4564-AEA3-F38EA7530FD5}" destId="{E393FA97-C73F-4DC0-B16A-3006A5A5AC92}" srcOrd="0" destOrd="0" presId="urn:microsoft.com/office/officeart/2008/layout/LinedList"/>
    <dgm:cxn modelId="{DF04ABF9-7905-4A5F-871A-111A132FBD0B}" type="presParOf" srcId="{6F00CC0C-FFD8-4564-AEA3-F38EA7530FD5}" destId="{4C774787-70DE-4EE8-9288-3E983F930193}" srcOrd="1" destOrd="0" presId="urn:microsoft.com/office/officeart/2008/layout/LinedList"/>
    <dgm:cxn modelId="{459BC7C1-C3D9-4B5A-BD71-3DC7EBF743B3}" type="presParOf" srcId="{2A592BC7-FDB4-4BB9-8D32-06E25ED2F9BF}" destId="{EE449AD2-7E81-42EC-A8C4-277ADA4CC55D}" srcOrd="8" destOrd="0" presId="urn:microsoft.com/office/officeart/2008/layout/LinedList"/>
    <dgm:cxn modelId="{052799B5-B30B-4BAA-AA3E-327B2B8C3716}" type="presParOf" srcId="{2A592BC7-FDB4-4BB9-8D32-06E25ED2F9BF}" destId="{0665F591-3CA3-45FA-B347-8DA3C561CAC0}" srcOrd="9" destOrd="0" presId="urn:microsoft.com/office/officeart/2008/layout/LinedList"/>
    <dgm:cxn modelId="{34B505B7-3BC5-4AA1-B527-EF15A0071E97}" type="presParOf" srcId="{0665F591-3CA3-45FA-B347-8DA3C561CAC0}" destId="{0B89A420-0362-4BF9-8265-63892FF308DD}" srcOrd="0" destOrd="0" presId="urn:microsoft.com/office/officeart/2008/layout/LinedList"/>
    <dgm:cxn modelId="{7124C5D8-C506-4E79-B740-AD109EC4F23A}" type="presParOf" srcId="{0665F591-3CA3-45FA-B347-8DA3C561CAC0}" destId="{CB375E2E-11A7-41F5-9574-F8780B13A97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2A6DC05-A4BD-49A7-B0B2-CDDC2AD8B871}"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238F5C86-82FD-4186-8C26-B94B39123B96}">
      <dgm:prSet/>
      <dgm:spPr/>
      <dgm:t>
        <a:bodyPr/>
        <a:lstStyle/>
        <a:p>
          <a:r>
            <a:rPr lang="en-US"/>
            <a:t>I. Why do parties include force majeure clauses given common law doctrines?</a:t>
          </a:r>
        </a:p>
      </dgm:t>
    </dgm:pt>
    <dgm:pt modelId="{9730DD3A-EE90-4CEB-9A9E-DE2B4F04D86F}" type="parTrans" cxnId="{20A1B873-913F-4B69-B32E-38E355915C44}">
      <dgm:prSet/>
      <dgm:spPr/>
      <dgm:t>
        <a:bodyPr/>
        <a:lstStyle/>
        <a:p>
          <a:endParaRPr lang="en-US"/>
        </a:p>
      </dgm:t>
    </dgm:pt>
    <dgm:pt modelId="{36A706CF-ABA6-4DAA-9685-6E0FBE9E53AB}" type="sibTrans" cxnId="{20A1B873-913F-4B69-B32E-38E355915C44}">
      <dgm:prSet/>
      <dgm:spPr/>
      <dgm:t>
        <a:bodyPr/>
        <a:lstStyle/>
        <a:p>
          <a:endParaRPr lang="en-US"/>
        </a:p>
      </dgm:t>
    </dgm:pt>
    <dgm:pt modelId="{CA0A4007-625D-463E-85DC-BE5F28AA62E6}">
      <dgm:prSet/>
      <dgm:spPr/>
      <dgm:t>
        <a:bodyPr/>
        <a:lstStyle/>
        <a:p>
          <a:r>
            <a:rPr lang="en-US"/>
            <a:t>II. What are the predictors and their respective weights in courts’ force majeure analysis? </a:t>
          </a:r>
        </a:p>
      </dgm:t>
    </dgm:pt>
    <dgm:pt modelId="{2E6B5EA5-F16D-451D-8753-B6BAB95F70D6}" type="parTrans" cxnId="{6326DCA8-518A-44C1-B6AD-312E68378EA4}">
      <dgm:prSet/>
      <dgm:spPr/>
      <dgm:t>
        <a:bodyPr/>
        <a:lstStyle/>
        <a:p>
          <a:endParaRPr lang="en-US"/>
        </a:p>
      </dgm:t>
    </dgm:pt>
    <dgm:pt modelId="{06355088-B76B-4E84-A92C-597A7BED99FC}" type="sibTrans" cxnId="{6326DCA8-518A-44C1-B6AD-312E68378EA4}">
      <dgm:prSet/>
      <dgm:spPr/>
      <dgm:t>
        <a:bodyPr/>
        <a:lstStyle/>
        <a:p>
          <a:endParaRPr lang="en-US"/>
        </a:p>
      </dgm:t>
    </dgm:pt>
    <dgm:pt modelId="{9696A29F-99E2-4EC6-B061-680C27F31814}">
      <dgm:prSet/>
      <dgm:spPr/>
      <dgm:t>
        <a:bodyPr/>
        <a:lstStyle/>
        <a:p>
          <a:r>
            <a:rPr lang="en-US"/>
            <a:t>III. What is the most efficient and equitable approach?</a:t>
          </a:r>
        </a:p>
      </dgm:t>
    </dgm:pt>
    <dgm:pt modelId="{8CB48650-7694-4998-AC45-BBF79CEA5BD7}" type="parTrans" cxnId="{F2738409-C642-4DF4-9B1D-C85177BCFB3B}">
      <dgm:prSet/>
      <dgm:spPr/>
      <dgm:t>
        <a:bodyPr/>
        <a:lstStyle/>
        <a:p>
          <a:endParaRPr lang="en-US"/>
        </a:p>
      </dgm:t>
    </dgm:pt>
    <dgm:pt modelId="{F22FA70D-2550-49AF-8A9E-606BF5204B46}" type="sibTrans" cxnId="{F2738409-C642-4DF4-9B1D-C85177BCFB3B}">
      <dgm:prSet/>
      <dgm:spPr/>
      <dgm:t>
        <a:bodyPr/>
        <a:lstStyle/>
        <a:p>
          <a:endParaRPr lang="en-US"/>
        </a:p>
      </dgm:t>
    </dgm:pt>
    <dgm:pt modelId="{8575C48F-19C0-4BB8-A182-8C51074ACE6C}" type="pres">
      <dgm:prSet presAssocID="{02A6DC05-A4BD-49A7-B0B2-CDDC2AD8B871}" presName="vert0" presStyleCnt="0">
        <dgm:presLayoutVars>
          <dgm:dir/>
          <dgm:animOne val="branch"/>
          <dgm:animLvl val="lvl"/>
        </dgm:presLayoutVars>
      </dgm:prSet>
      <dgm:spPr/>
    </dgm:pt>
    <dgm:pt modelId="{091E9A75-DD63-408C-94EA-A91EDC9C3A48}" type="pres">
      <dgm:prSet presAssocID="{238F5C86-82FD-4186-8C26-B94B39123B96}" presName="thickLine" presStyleLbl="alignNode1" presStyleIdx="0" presStyleCnt="3"/>
      <dgm:spPr/>
    </dgm:pt>
    <dgm:pt modelId="{A38663E5-FFD6-41CA-9F11-A5E0B9AC0D8E}" type="pres">
      <dgm:prSet presAssocID="{238F5C86-82FD-4186-8C26-B94B39123B96}" presName="horz1" presStyleCnt="0"/>
      <dgm:spPr/>
    </dgm:pt>
    <dgm:pt modelId="{F036BD89-3D00-40E8-8780-AEE860092615}" type="pres">
      <dgm:prSet presAssocID="{238F5C86-82FD-4186-8C26-B94B39123B96}" presName="tx1" presStyleLbl="revTx" presStyleIdx="0" presStyleCnt="3"/>
      <dgm:spPr/>
    </dgm:pt>
    <dgm:pt modelId="{7AE2A55F-0497-4B55-A94B-B905045C6980}" type="pres">
      <dgm:prSet presAssocID="{238F5C86-82FD-4186-8C26-B94B39123B96}" presName="vert1" presStyleCnt="0"/>
      <dgm:spPr/>
    </dgm:pt>
    <dgm:pt modelId="{5B814167-DEF2-40C1-9CC5-8B1F6B83C346}" type="pres">
      <dgm:prSet presAssocID="{CA0A4007-625D-463E-85DC-BE5F28AA62E6}" presName="thickLine" presStyleLbl="alignNode1" presStyleIdx="1" presStyleCnt="3"/>
      <dgm:spPr/>
    </dgm:pt>
    <dgm:pt modelId="{39A5051B-919A-4C0A-827E-35921D51BD09}" type="pres">
      <dgm:prSet presAssocID="{CA0A4007-625D-463E-85DC-BE5F28AA62E6}" presName="horz1" presStyleCnt="0"/>
      <dgm:spPr/>
    </dgm:pt>
    <dgm:pt modelId="{0AC740A7-99C3-4740-B256-55D18F82BCDA}" type="pres">
      <dgm:prSet presAssocID="{CA0A4007-625D-463E-85DC-BE5F28AA62E6}" presName="tx1" presStyleLbl="revTx" presStyleIdx="1" presStyleCnt="3"/>
      <dgm:spPr/>
    </dgm:pt>
    <dgm:pt modelId="{095A0850-C87B-4D1B-8FBF-BFFE11248A04}" type="pres">
      <dgm:prSet presAssocID="{CA0A4007-625D-463E-85DC-BE5F28AA62E6}" presName="vert1" presStyleCnt="0"/>
      <dgm:spPr/>
    </dgm:pt>
    <dgm:pt modelId="{F8E2C222-52BE-41C9-AB2F-EDE254A2AA11}" type="pres">
      <dgm:prSet presAssocID="{9696A29F-99E2-4EC6-B061-680C27F31814}" presName="thickLine" presStyleLbl="alignNode1" presStyleIdx="2" presStyleCnt="3"/>
      <dgm:spPr/>
    </dgm:pt>
    <dgm:pt modelId="{7E9B51B2-0D42-4860-AEC5-963C66D07C90}" type="pres">
      <dgm:prSet presAssocID="{9696A29F-99E2-4EC6-B061-680C27F31814}" presName="horz1" presStyleCnt="0"/>
      <dgm:spPr/>
    </dgm:pt>
    <dgm:pt modelId="{6F6AB706-9220-482B-80B6-E1E5D1C8B0E8}" type="pres">
      <dgm:prSet presAssocID="{9696A29F-99E2-4EC6-B061-680C27F31814}" presName="tx1" presStyleLbl="revTx" presStyleIdx="2" presStyleCnt="3"/>
      <dgm:spPr/>
    </dgm:pt>
    <dgm:pt modelId="{295AB769-DDB0-49E6-997C-0AB015B12C93}" type="pres">
      <dgm:prSet presAssocID="{9696A29F-99E2-4EC6-B061-680C27F31814}" presName="vert1" presStyleCnt="0"/>
      <dgm:spPr/>
    </dgm:pt>
  </dgm:ptLst>
  <dgm:cxnLst>
    <dgm:cxn modelId="{F2738409-C642-4DF4-9B1D-C85177BCFB3B}" srcId="{02A6DC05-A4BD-49A7-B0B2-CDDC2AD8B871}" destId="{9696A29F-99E2-4EC6-B061-680C27F31814}" srcOrd="2" destOrd="0" parTransId="{8CB48650-7694-4998-AC45-BBF79CEA5BD7}" sibTransId="{F22FA70D-2550-49AF-8A9E-606BF5204B46}"/>
    <dgm:cxn modelId="{1D9CD652-25E2-4175-A447-127677D918FF}" type="presOf" srcId="{CA0A4007-625D-463E-85DC-BE5F28AA62E6}" destId="{0AC740A7-99C3-4740-B256-55D18F82BCDA}" srcOrd="0" destOrd="0" presId="urn:microsoft.com/office/officeart/2008/layout/LinedList"/>
    <dgm:cxn modelId="{20A1B873-913F-4B69-B32E-38E355915C44}" srcId="{02A6DC05-A4BD-49A7-B0B2-CDDC2AD8B871}" destId="{238F5C86-82FD-4186-8C26-B94B39123B96}" srcOrd="0" destOrd="0" parTransId="{9730DD3A-EE90-4CEB-9A9E-DE2B4F04D86F}" sibTransId="{36A706CF-ABA6-4DAA-9685-6E0FBE9E53AB}"/>
    <dgm:cxn modelId="{31E45F7A-02C4-4FA4-89B2-88C9E4DD7A65}" type="presOf" srcId="{9696A29F-99E2-4EC6-B061-680C27F31814}" destId="{6F6AB706-9220-482B-80B6-E1E5D1C8B0E8}" srcOrd="0" destOrd="0" presId="urn:microsoft.com/office/officeart/2008/layout/LinedList"/>
    <dgm:cxn modelId="{104C5C89-84BA-4081-A3C8-30426C1A82B3}" type="presOf" srcId="{238F5C86-82FD-4186-8C26-B94B39123B96}" destId="{F036BD89-3D00-40E8-8780-AEE860092615}" srcOrd="0" destOrd="0" presId="urn:microsoft.com/office/officeart/2008/layout/LinedList"/>
    <dgm:cxn modelId="{6326DCA8-518A-44C1-B6AD-312E68378EA4}" srcId="{02A6DC05-A4BD-49A7-B0B2-CDDC2AD8B871}" destId="{CA0A4007-625D-463E-85DC-BE5F28AA62E6}" srcOrd="1" destOrd="0" parTransId="{2E6B5EA5-F16D-451D-8753-B6BAB95F70D6}" sibTransId="{06355088-B76B-4E84-A92C-597A7BED99FC}"/>
    <dgm:cxn modelId="{7A3874D3-C5F1-4463-8042-921B6FFEE61B}" type="presOf" srcId="{02A6DC05-A4BD-49A7-B0B2-CDDC2AD8B871}" destId="{8575C48F-19C0-4BB8-A182-8C51074ACE6C}" srcOrd="0" destOrd="0" presId="urn:microsoft.com/office/officeart/2008/layout/LinedList"/>
    <dgm:cxn modelId="{763E5B49-4903-4F13-804C-055EB9B86424}" type="presParOf" srcId="{8575C48F-19C0-4BB8-A182-8C51074ACE6C}" destId="{091E9A75-DD63-408C-94EA-A91EDC9C3A48}" srcOrd="0" destOrd="0" presId="urn:microsoft.com/office/officeart/2008/layout/LinedList"/>
    <dgm:cxn modelId="{C7E2E5F8-5445-4D25-BBF5-576D2E93E6AC}" type="presParOf" srcId="{8575C48F-19C0-4BB8-A182-8C51074ACE6C}" destId="{A38663E5-FFD6-41CA-9F11-A5E0B9AC0D8E}" srcOrd="1" destOrd="0" presId="urn:microsoft.com/office/officeart/2008/layout/LinedList"/>
    <dgm:cxn modelId="{A962388B-7ECE-40EE-9FA5-86078F8CB59D}" type="presParOf" srcId="{A38663E5-FFD6-41CA-9F11-A5E0B9AC0D8E}" destId="{F036BD89-3D00-40E8-8780-AEE860092615}" srcOrd="0" destOrd="0" presId="urn:microsoft.com/office/officeart/2008/layout/LinedList"/>
    <dgm:cxn modelId="{EA783C7B-AB63-4B18-8998-ED9585A67BAD}" type="presParOf" srcId="{A38663E5-FFD6-41CA-9F11-A5E0B9AC0D8E}" destId="{7AE2A55F-0497-4B55-A94B-B905045C6980}" srcOrd="1" destOrd="0" presId="urn:microsoft.com/office/officeart/2008/layout/LinedList"/>
    <dgm:cxn modelId="{1D2653FF-5BAA-4CBA-AA2A-E23A3FFEC4CD}" type="presParOf" srcId="{8575C48F-19C0-4BB8-A182-8C51074ACE6C}" destId="{5B814167-DEF2-40C1-9CC5-8B1F6B83C346}" srcOrd="2" destOrd="0" presId="urn:microsoft.com/office/officeart/2008/layout/LinedList"/>
    <dgm:cxn modelId="{C86BC129-EAD0-4CF5-A362-48DA6337911E}" type="presParOf" srcId="{8575C48F-19C0-4BB8-A182-8C51074ACE6C}" destId="{39A5051B-919A-4C0A-827E-35921D51BD09}" srcOrd="3" destOrd="0" presId="urn:microsoft.com/office/officeart/2008/layout/LinedList"/>
    <dgm:cxn modelId="{DF8F2CA4-172C-4D67-A125-2BDA0DCC07A6}" type="presParOf" srcId="{39A5051B-919A-4C0A-827E-35921D51BD09}" destId="{0AC740A7-99C3-4740-B256-55D18F82BCDA}" srcOrd="0" destOrd="0" presId="urn:microsoft.com/office/officeart/2008/layout/LinedList"/>
    <dgm:cxn modelId="{ECF642F3-AA28-4F74-93DA-D26C5E66E402}" type="presParOf" srcId="{39A5051B-919A-4C0A-827E-35921D51BD09}" destId="{095A0850-C87B-4D1B-8FBF-BFFE11248A04}" srcOrd="1" destOrd="0" presId="urn:microsoft.com/office/officeart/2008/layout/LinedList"/>
    <dgm:cxn modelId="{BA8E93DB-4B61-4EA1-B65C-1E6247F60A7C}" type="presParOf" srcId="{8575C48F-19C0-4BB8-A182-8C51074ACE6C}" destId="{F8E2C222-52BE-41C9-AB2F-EDE254A2AA11}" srcOrd="4" destOrd="0" presId="urn:microsoft.com/office/officeart/2008/layout/LinedList"/>
    <dgm:cxn modelId="{E6A656C0-D2BC-4F91-AD1F-16EE2B11C57C}" type="presParOf" srcId="{8575C48F-19C0-4BB8-A182-8C51074ACE6C}" destId="{7E9B51B2-0D42-4860-AEC5-963C66D07C90}" srcOrd="5" destOrd="0" presId="urn:microsoft.com/office/officeart/2008/layout/LinedList"/>
    <dgm:cxn modelId="{F69E9BEA-9415-4F07-AABD-B946F8B5C459}" type="presParOf" srcId="{7E9B51B2-0D42-4860-AEC5-963C66D07C90}" destId="{6F6AB706-9220-482B-80B6-E1E5D1C8B0E8}" srcOrd="0" destOrd="0" presId="urn:microsoft.com/office/officeart/2008/layout/LinedList"/>
    <dgm:cxn modelId="{95915BDE-B21D-40A5-B9C7-A407BA9DC839}" type="presParOf" srcId="{7E9B51B2-0D42-4860-AEC5-963C66D07C90}" destId="{295AB769-DDB0-49E6-997C-0AB015B12C93}"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C2A9B3-298E-4BB0-9304-3898C6A5B2BC}">
      <dsp:nvSpPr>
        <dsp:cNvPr id="0" name=""/>
        <dsp:cNvSpPr/>
      </dsp:nvSpPr>
      <dsp:spPr>
        <a:xfrm>
          <a:off x="0" y="675"/>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F648671-D18B-43F7-966F-BC6CC37483A5}">
      <dsp:nvSpPr>
        <dsp:cNvPr id="0" name=""/>
        <dsp:cNvSpPr/>
      </dsp:nvSpPr>
      <dsp:spPr>
        <a:xfrm>
          <a:off x="0" y="675"/>
          <a:ext cx="6900512" cy="110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070" tIns="179070" rIns="179070" bIns="179070" numCol="1" spcCol="1270" anchor="t" anchorCtr="0">
          <a:noAutofit/>
        </a:bodyPr>
        <a:lstStyle/>
        <a:p>
          <a:pPr marL="0" lvl="0" indent="0" algn="l" defTabSz="2089150">
            <a:lnSpc>
              <a:spcPct val="90000"/>
            </a:lnSpc>
            <a:spcBef>
              <a:spcPct val="0"/>
            </a:spcBef>
            <a:spcAft>
              <a:spcPct val="35000"/>
            </a:spcAft>
            <a:buNone/>
          </a:pPr>
          <a:r>
            <a:rPr lang="en-US" sz="4700" kern="1200"/>
            <a:t>I. Overview</a:t>
          </a:r>
        </a:p>
      </dsp:txBody>
      <dsp:txXfrm>
        <a:off x="0" y="675"/>
        <a:ext cx="6900512" cy="1106957"/>
      </dsp:txXfrm>
    </dsp:sp>
    <dsp:sp modelId="{0E882D68-E96A-402F-91BE-00B4F70451AF}">
      <dsp:nvSpPr>
        <dsp:cNvPr id="0" name=""/>
        <dsp:cNvSpPr/>
      </dsp:nvSpPr>
      <dsp:spPr>
        <a:xfrm>
          <a:off x="0" y="1107633"/>
          <a:ext cx="6900512"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73B660D-CC8C-4CF3-AF39-F758F057EC4B}">
      <dsp:nvSpPr>
        <dsp:cNvPr id="0" name=""/>
        <dsp:cNvSpPr/>
      </dsp:nvSpPr>
      <dsp:spPr>
        <a:xfrm>
          <a:off x="0" y="1107633"/>
          <a:ext cx="6900512" cy="110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070" tIns="179070" rIns="179070" bIns="179070" numCol="1" spcCol="1270" anchor="t" anchorCtr="0">
          <a:noAutofit/>
        </a:bodyPr>
        <a:lstStyle/>
        <a:p>
          <a:pPr marL="0" lvl="0" indent="0" algn="l" defTabSz="2089150">
            <a:lnSpc>
              <a:spcPct val="90000"/>
            </a:lnSpc>
            <a:spcBef>
              <a:spcPct val="0"/>
            </a:spcBef>
            <a:spcAft>
              <a:spcPct val="35000"/>
            </a:spcAft>
            <a:buNone/>
          </a:pPr>
          <a:r>
            <a:rPr lang="en-US" sz="4700" kern="1200"/>
            <a:t>II. Three Inquires</a:t>
          </a:r>
        </a:p>
      </dsp:txBody>
      <dsp:txXfrm>
        <a:off x="0" y="1107633"/>
        <a:ext cx="6900512" cy="1106957"/>
      </dsp:txXfrm>
    </dsp:sp>
    <dsp:sp modelId="{545239F9-AEF1-42B4-B37C-3E3D37C2DA77}">
      <dsp:nvSpPr>
        <dsp:cNvPr id="0" name=""/>
        <dsp:cNvSpPr/>
      </dsp:nvSpPr>
      <dsp:spPr>
        <a:xfrm>
          <a:off x="0" y="2214591"/>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AB3BCD4-EC2D-4F25-8616-C9BAE2A82394}">
      <dsp:nvSpPr>
        <dsp:cNvPr id="0" name=""/>
        <dsp:cNvSpPr/>
      </dsp:nvSpPr>
      <dsp:spPr>
        <a:xfrm>
          <a:off x="0" y="2214591"/>
          <a:ext cx="6900512" cy="110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070" tIns="179070" rIns="179070" bIns="179070" numCol="1" spcCol="1270" anchor="t" anchorCtr="0">
          <a:noAutofit/>
        </a:bodyPr>
        <a:lstStyle/>
        <a:p>
          <a:pPr marL="0" lvl="0" indent="0" algn="l" defTabSz="2089150">
            <a:lnSpc>
              <a:spcPct val="90000"/>
            </a:lnSpc>
            <a:spcBef>
              <a:spcPct val="0"/>
            </a:spcBef>
            <a:spcAft>
              <a:spcPct val="35000"/>
            </a:spcAft>
            <a:buNone/>
          </a:pPr>
          <a:r>
            <a:rPr lang="en-US" sz="4700" kern="1200"/>
            <a:t>III. Computational Analysis </a:t>
          </a:r>
        </a:p>
      </dsp:txBody>
      <dsp:txXfrm>
        <a:off x="0" y="2214591"/>
        <a:ext cx="6900512" cy="1106957"/>
      </dsp:txXfrm>
    </dsp:sp>
    <dsp:sp modelId="{06F6F79B-0836-4317-8FC2-C1E1172925AB}">
      <dsp:nvSpPr>
        <dsp:cNvPr id="0" name=""/>
        <dsp:cNvSpPr/>
      </dsp:nvSpPr>
      <dsp:spPr>
        <a:xfrm>
          <a:off x="0" y="3321549"/>
          <a:ext cx="6900512"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393FA97-C73F-4DC0-B16A-3006A5A5AC92}">
      <dsp:nvSpPr>
        <dsp:cNvPr id="0" name=""/>
        <dsp:cNvSpPr/>
      </dsp:nvSpPr>
      <dsp:spPr>
        <a:xfrm>
          <a:off x="0" y="3321549"/>
          <a:ext cx="6900512" cy="110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070" tIns="179070" rIns="179070" bIns="179070" numCol="1" spcCol="1270" anchor="t" anchorCtr="0">
          <a:noAutofit/>
        </a:bodyPr>
        <a:lstStyle/>
        <a:p>
          <a:pPr marL="0" lvl="0" indent="0" algn="l" defTabSz="2089150">
            <a:lnSpc>
              <a:spcPct val="90000"/>
            </a:lnSpc>
            <a:spcBef>
              <a:spcPct val="0"/>
            </a:spcBef>
            <a:spcAft>
              <a:spcPct val="35000"/>
            </a:spcAft>
            <a:buNone/>
          </a:pPr>
          <a:r>
            <a:rPr lang="en-US" sz="4700" kern="1200"/>
            <a:t>IV. Results</a:t>
          </a:r>
        </a:p>
      </dsp:txBody>
      <dsp:txXfrm>
        <a:off x="0" y="3321549"/>
        <a:ext cx="6900512" cy="1106957"/>
      </dsp:txXfrm>
    </dsp:sp>
    <dsp:sp modelId="{EE449AD2-7E81-42EC-A8C4-277ADA4CC55D}">
      <dsp:nvSpPr>
        <dsp:cNvPr id="0" name=""/>
        <dsp:cNvSpPr/>
      </dsp:nvSpPr>
      <dsp:spPr>
        <a:xfrm>
          <a:off x="0" y="4428507"/>
          <a:ext cx="6900512"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B89A420-0362-4BF9-8265-63892FF308DD}">
      <dsp:nvSpPr>
        <dsp:cNvPr id="0" name=""/>
        <dsp:cNvSpPr/>
      </dsp:nvSpPr>
      <dsp:spPr>
        <a:xfrm>
          <a:off x="0" y="4428507"/>
          <a:ext cx="6900512" cy="110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070" tIns="179070" rIns="179070" bIns="179070" numCol="1" spcCol="1270" anchor="t" anchorCtr="0">
          <a:noAutofit/>
        </a:bodyPr>
        <a:lstStyle/>
        <a:p>
          <a:pPr marL="0" lvl="0" indent="0" algn="l" defTabSz="2089150">
            <a:lnSpc>
              <a:spcPct val="90000"/>
            </a:lnSpc>
            <a:spcBef>
              <a:spcPct val="0"/>
            </a:spcBef>
            <a:spcAft>
              <a:spcPct val="35000"/>
            </a:spcAft>
            <a:buNone/>
          </a:pPr>
          <a:r>
            <a:rPr lang="en-US" sz="4700" kern="1200"/>
            <a:t>V. Normative Suggestions</a:t>
          </a:r>
        </a:p>
      </dsp:txBody>
      <dsp:txXfrm>
        <a:off x="0" y="4428507"/>
        <a:ext cx="6900512" cy="11069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1E9A75-DD63-408C-94EA-A91EDC9C3A48}">
      <dsp:nvSpPr>
        <dsp:cNvPr id="0" name=""/>
        <dsp:cNvSpPr/>
      </dsp:nvSpPr>
      <dsp:spPr>
        <a:xfrm>
          <a:off x="0" y="2125"/>
          <a:ext cx="10515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036BD89-3D00-40E8-8780-AEE860092615}">
      <dsp:nvSpPr>
        <dsp:cNvPr id="0" name=""/>
        <dsp:cNvSpPr/>
      </dsp:nvSpPr>
      <dsp:spPr>
        <a:xfrm>
          <a:off x="0" y="2125"/>
          <a:ext cx="10515600" cy="14494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0" tIns="152400" rIns="152400" bIns="152400" numCol="1" spcCol="1270" anchor="t" anchorCtr="0">
          <a:noAutofit/>
        </a:bodyPr>
        <a:lstStyle/>
        <a:p>
          <a:pPr marL="0" lvl="0" indent="0" algn="l" defTabSz="1778000">
            <a:lnSpc>
              <a:spcPct val="90000"/>
            </a:lnSpc>
            <a:spcBef>
              <a:spcPct val="0"/>
            </a:spcBef>
            <a:spcAft>
              <a:spcPct val="35000"/>
            </a:spcAft>
            <a:buNone/>
          </a:pPr>
          <a:r>
            <a:rPr lang="en-US" sz="4000" kern="1200"/>
            <a:t>I. Why do parties include force majeure clauses given common law doctrines?</a:t>
          </a:r>
        </a:p>
      </dsp:txBody>
      <dsp:txXfrm>
        <a:off x="0" y="2125"/>
        <a:ext cx="10515600" cy="1449431"/>
      </dsp:txXfrm>
    </dsp:sp>
    <dsp:sp modelId="{5B814167-DEF2-40C1-9CC5-8B1F6B83C346}">
      <dsp:nvSpPr>
        <dsp:cNvPr id="0" name=""/>
        <dsp:cNvSpPr/>
      </dsp:nvSpPr>
      <dsp:spPr>
        <a:xfrm>
          <a:off x="0" y="1451556"/>
          <a:ext cx="105156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AC740A7-99C3-4740-B256-55D18F82BCDA}">
      <dsp:nvSpPr>
        <dsp:cNvPr id="0" name=""/>
        <dsp:cNvSpPr/>
      </dsp:nvSpPr>
      <dsp:spPr>
        <a:xfrm>
          <a:off x="0" y="1451556"/>
          <a:ext cx="10515600" cy="14494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0" tIns="152400" rIns="152400" bIns="152400" numCol="1" spcCol="1270" anchor="t" anchorCtr="0">
          <a:noAutofit/>
        </a:bodyPr>
        <a:lstStyle/>
        <a:p>
          <a:pPr marL="0" lvl="0" indent="0" algn="l" defTabSz="1778000">
            <a:lnSpc>
              <a:spcPct val="90000"/>
            </a:lnSpc>
            <a:spcBef>
              <a:spcPct val="0"/>
            </a:spcBef>
            <a:spcAft>
              <a:spcPct val="35000"/>
            </a:spcAft>
            <a:buNone/>
          </a:pPr>
          <a:r>
            <a:rPr lang="en-US" sz="4000" kern="1200"/>
            <a:t>II. What are the predictors and their respective weights in courts’ force majeure analysis? </a:t>
          </a:r>
        </a:p>
      </dsp:txBody>
      <dsp:txXfrm>
        <a:off x="0" y="1451556"/>
        <a:ext cx="10515600" cy="1449431"/>
      </dsp:txXfrm>
    </dsp:sp>
    <dsp:sp modelId="{F8E2C222-52BE-41C9-AB2F-EDE254A2AA11}">
      <dsp:nvSpPr>
        <dsp:cNvPr id="0" name=""/>
        <dsp:cNvSpPr/>
      </dsp:nvSpPr>
      <dsp:spPr>
        <a:xfrm>
          <a:off x="0" y="2900987"/>
          <a:ext cx="10515600"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F6AB706-9220-482B-80B6-E1E5D1C8B0E8}">
      <dsp:nvSpPr>
        <dsp:cNvPr id="0" name=""/>
        <dsp:cNvSpPr/>
      </dsp:nvSpPr>
      <dsp:spPr>
        <a:xfrm>
          <a:off x="0" y="2900987"/>
          <a:ext cx="10515600" cy="14494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0" tIns="152400" rIns="152400" bIns="152400" numCol="1" spcCol="1270" anchor="t" anchorCtr="0">
          <a:noAutofit/>
        </a:bodyPr>
        <a:lstStyle/>
        <a:p>
          <a:pPr marL="0" lvl="0" indent="0" algn="l" defTabSz="1778000">
            <a:lnSpc>
              <a:spcPct val="90000"/>
            </a:lnSpc>
            <a:spcBef>
              <a:spcPct val="0"/>
            </a:spcBef>
            <a:spcAft>
              <a:spcPct val="35000"/>
            </a:spcAft>
            <a:buNone/>
          </a:pPr>
          <a:r>
            <a:rPr lang="en-US" sz="4000" kern="1200"/>
            <a:t>III. What is the most efficient and equitable approach?</a:t>
          </a:r>
        </a:p>
      </dsp:txBody>
      <dsp:txXfrm>
        <a:off x="0" y="2900987"/>
        <a:ext cx="10515600" cy="1449431"/>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E7D6C1-539D-D44F-B0EC-4086B4BE924B}" type="datetimeFigureOut">
              <a:rPr lang="en-US" smtClean="0"/>
              <a:t>6/6/21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56F9DC-EE36-1F49-8A3D-6AA88FA778FB}" type="slidenum">
              <a:rPr lang="en-US" smtClean="0"/>
              <a:t>‹#›</a:t>
            </a:fld>
            <a:endParaRPr lang="en-US"/>
          </a:p>
        </p:txBody>
      </p:sp>
    </p:spTree>
    <p:extLst>
      <p:ext uri="{BB962C8B-B14F-4D97-AF65-F5344CB8AC3E}">
        <p14:creationId xmlns:p14="http://schemas.microsoft.com/office/powerpoint/2010/main" val="181627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Both the Restatement (Second) of Contracts § 265, § 261 and UCC § 2-615 emphasize that the supervening event must be an event the “non-occurrence of which was a basic assumption on which the contract was made.” </a:t>
            </a:r>
          </a:p>
        </p:txBody>
      </p:sp>
      <p:sp>
        <p:nvSpPr>
          <p:cNvPr id="4" name="Slide Number Placeholder 3"/>
          <p:cNvSpPr>
            <a:spLocks noGrp="1"/>
          </p:cNvSpPr>
          <p:nvPr>
            <p:ph type="sldNum" sz="quarter" idx="5"/>
          </p:nvPr>
        </p:nvSpPr>
        <p:spPr/>
        <p:txBody>
          <a:bodyPr/>
          <a:lstStyle/>
          <a:p>
            <a:fld id="{C156F9DC-EE36-1F49-8A3D-6AA88FA778FB}" type="slidenum">
              <a:rPr lang="en-US" smtClean="0"/>
              <a:t>6</a:t>
            </a:fld>
            <a:endParaRPr lang="en-US"/>
          </a:p>
        </p:txBody>
      </p:sp>
    </p:spTree>
    <p:extLst>
      <p:ext uri="{BB962C8B-B14F-4D97-AF65-F5344CB8AC3E}">
        <p14:creationId xmlns:p14="http://schemas.microsoft.com/office/powerpoint/2010/main" val="3524036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1C2C3-09E2-9F42-A5E2-34EA768DA08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3BCCE2B-5353-3645-9C68-675578FD090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76264F7-F2ED-854B-8D5E-47478E840F9B}"/>
              </a:ext>
            </a:extLst>
          </p:cNvPr>
          <p:cNvSpPr>
            <a:spLocks noGrp="1"/>
          </p:cNvSpPr>
          <p:nvPr>
            <p:ph type="dt" sz="half" idx="10"/>
          </p:nvPr>
        </p:nvSpPr>
        <p:spPr/>
        <p:txBody>
          <a:bodyPr/>
          <a:lstStyle/>
          <a:p>
            <a:fld id="{A979D935-ADF2-1C42-97E0-38329AE620D5}" type="datetimeFigureOut">
              <a:rPr lang="en-US" smtClean="0"/>
              <a:t>6/6/21</a:t>
            </a:fld>
            <a:endParaRPr lang="en-US"/>
          </a:p>
        </p:txBody>
      </p:sp>
      <p:sp>
        <p:nvSpPr>
          <p:cNvPr id="5" name="Footer Placeholder 4">
            <a:extLst>
              <a:ext uri="{FF2B5EF4-FFF2-40B4-BE49-F238E27FC236}">
                <a16:creationId xmlns:a16="http://schemas.microsoft.com/office/drawing/2014/main" id="{BB64635B-8D08-5542-84CD-177996CC7C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195A89-8B8D-CC40-A924-F640D80270A5}"/>
              </a:ext>
            </a:extLst>
          </p:cNvPr>
          <p:cNvSpPr>
            <a:spLocks noGrp="1"/>
          </p:cNvSpPr>
          <p:nvPr>
            <p:ph type="sldNum" sz="quarter" idx="12"/>
          </p:nvPr>
        </p:nvSpPr>
        <p:spPr/>
        <p:txBody>
          <a:bodyPr/>
          <a:lstStyle/>
          <a:p>
            <a:fld id="{09CA72FE-3249-7947-8AC7-E7EF870A523E}" type="slidenum">
              <a:rPr lang="en-US" smtClean="0"/>
              <a:t>‹#›</a:t>
            </a:fld>
            <a:endParaRPr lang="en-US"/>
          </a:p>
        </p:txBody>
      </p:sp>
    </p:spTree>
    <p:extLst>
      <p:ext uri="{BB962C8B-B14F-4D97-AF65-F5344CB8AC3E}">
        <p14:creationId xmlns:p14="http://schemas.microsoft.com/office/powerpoint/2010/main" val="1834611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7957F-388F-2A4D-A026-068C0BD78CE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670D799-F936-7D41-86AC-65CE6204BD5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6F6D7D-5F7A-5441-9A37-F1499BCF8BA8}"/>
              </a:ext>
            </a:extLst>
          </p:cNvPr>
          <p:cNvSpPr>
            <a:spLocks noGrp="1"/>
          </p:cNvSpPr>
          <p:nvPr>
            <p:ph type="dt" sz="half" idx="10"/>
          </p:nvPr>
        </p:nvSpPr>
        <p:spPr/>
        <p:txBody>
          <a:bodyPr/>
          <a:lstStyle/>
          <a:p>
            <a:fld id="{A979D935-ADF2-1C42-97E0-38329AE620D5}" type="datetimeFigureOut">
              <a:rPr lang="en-US" smtClean="0"/>
              <a:t>6/6/21</a:t>
            </a:fld>
            <a:endParaRPr lang="en-US"/>
          </a:p>
        </p:txBody>
      </p:sp>
      <p:sp>
        <p:nvSpPr>
          <p:cNvPr id="5" name="Footer Placeholder 4">
            <a:extLst>
              <a:ext uri="{FF2B5EF4-FFF2-40B4-BE49-F238E27FC236}">
                <a16:creationId xmlns:a16="http://schemas.microsoft.com/office/drawing/2014/main" id="{EB94B05F-562E-3C45-88EF-2909E00461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1B4FEC-B577-B547-8B3C-A3C17187698C}"/>
              </a:ext>
            </a:extLst>
          </p:cNvPr>
          <p:cNvSpPr>
            <a:spLocks noGrp="1"/>
          </p:cNvSpPr>
          <p:nvPr>
            <p:ph type="sldNum" sz="quarter" idx="12"/>
          </p:nvPr>
        </p:nvSpPr>
        <p:spPr/>
        <p:txBody>
          <a:bodyPr/>
          <a:lstStyle/>
          <a:p>
            <a:fld id="{09CA72FE-3249-7947-8AC7-E7EF870A523E}" type="slidenum">
              <a:rPr lang="en-US" smtClean="0"/>
              <a:t>‹#›</a:t>
            </a:fld>
            <a:endParaRPr lang="en-US"/>
          </a:p>
        </p:txBody>
      </p:sp>
    </p:spTree>
    <p:extLst>
      <p:ext uri="{BB962C8B-B14F-4D97-AF65-F5344CB8AC3E}">
        <p14:creationId xmlns:p14="http://schemas.microsoft.com/office/powerpoint/2010/main" val="1359398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00D5E0-6909-9142-A126-29663FDFF4C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9016DE8-19E5-2F4F-8819-51457A4755C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27ADF9-2E9F-3E46-AD5E-A87C36277B56}"/>
              </a:ext>
            </a:extLst>
          </p:cNvPr>
          <p:cNvSpPr>
            <a:spLocks noGrp="1"/>
          </p:cNvSpPr>
          <p:nvPr>
            <p:ph type="dt" sz="half" idx="10"/>
          </p:nvPr>
        </p:nvSpPr>
        <p:spPr/>
        <p:txBody>
          <a:bodyPr/>
          <a:lstStyle/>
          <a:p>
            <a:fld id="{A979D935-ADF2-1C42-97E0-38329AE620D5}" type="datetimeFigureOut">
              <a:rPr lang="en-US" smtClean="0"/>
              <a:t>6/6/21</a:t>
            </a:fld>
            <a:endParaRPr lang="en-US"/>
          </a:p>
        </p:txBody>
      </p:sp>
      <p:sp>
        <p:nvSpPr>
          <p:cNvPr id="5" name="Footer Placeholder 4">
            <a:extLst>
              <a:ext uri="{FF2B5EF4-FFF2-40B4-BE49-F238E27FC236}">
                <a16:creationId xmlns:a16="http://schemas.microsoft.com/office/drawing/2014/main" id="{98AC02D3-3A37-A848-AE33-56577EE096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76579E-6B10-8F41-9E56-C2CCF72DDAE4}"/>
              </a:ext>
            </a:extLst>
          </p:cNvPr>
          <p:cNvSpPr>
            <a:spLocks noGrp="1"/>
          </p:cNvSpPr>
          <p:nvPr>
            <p:ph type="sldNum" sz="quarter" idx="12"/>
          </p:nvPr>
        </p:nvSpPr>
        <p:spPr/>
        <p:txBody>
          <a:bodyPr/>
          <a:lstStyle/>
          <a:p>
            <a:fld id="{09CA72FE-3249-7947-8AC7-E7EF870A523E}" type="slidenum">
              <a:rPr lang="en-US" smtClean="0"/>
              <a:t>‹#›</a:t>
            </a:fld>
            <a:endParaRPr lang="en-US"/>
          </a:p>
        </p:txBody>
      </p:sp>
    </p:spTree>
    <p:extLst>
      <p:ext uri="{BB962C8B-B14F-4D97-AF65-F5344CB8AC3E}">
        <p14:creationId xmlns:p14="http://schemas.microsoft.com/office/powerpoint/2010/main" val="2872073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06C9C-5243-294B-AB65-FCA0D1EB71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91E3391-3A21-AA42-B772-A4FC4A60F23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863336-79C5-DA4E-A74F-2AA85C1CBA4B}"/>
              </a:ext>
            </a:extLst>
          </p:cNvPr>
          <p:cNvSpPr>
            <a:spLocks noGrp="1"/>
          </p:cNvSpPr>
          <p:nvPr>
            <p:ph type="dt" sz="half" idx="10"/>
          </p:nvPr>
        </p:nvSpPr>
        <p:spPr/>
        <p:txBody>
          <a:bodyPr/>
          <a:lstStyle/>
          <a:p>
            <a:fld id="{A979D935-ADF2-1C42-97E0-38329AE620D5}" type="datetimeFigureOut">
              <a:rPr lang="en-US" smtClean="0"/>
              <a:t>6/6/21</a:t>
            </a:fld>
            <a:endParaRPr lang="en-US"/>
          </a:p>
        </p:txBody>
      </p:sp>
      <p:sp>
        <p:nvSpPr>
          <p:cNvPr id="5" name="Footer Placeholder 4">
            <a:extLst>
              <a:ext uri="{FF2B5EF4-FFF2-40B4-BE49-F238E27FC236}">
                <a16:creationId xmlns:a16="http://schemas.microsoft.com/office/drawing/2014/main" id="{CF4FEF42-B1EF-D948-98E3-3806199ABB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916981-5746-384C-A2A0-99F6F1145503}"/>
              </a:ext>
            </a:extLst>
          </p:cNvPr>
          <p:cNvSpPr>
            <a:spLocks noGrp="1"/>
          </p:cNvSpPr>
          <p:nvPr>
            <p:ph type="sldNum" sz="quarter" idx="12"/>
          </p:nvPr>
        </p:nvSpPr>
        <p:spPr/>
        <p:txBody>
          <a:bodyPr/>
          <a:lstStyle/>
          <a:p>
            <a:fld id="{09CA72FE-3249-7947-8AC7-E7EF870A523E}" type="slidenum">
              <a:rPr lang="en-US" smtClean="0"/>
              <a:t>‹#›</a:t>
            </a:fld>
            <a:endParaRPr lang="en-US"/>
          </a:p>
        </p:txBody>
      </p:sp>
    </p:spTree>
    <p:extLst>
      <p:ext uri="{BB962C8B-B14F-4D97-AF65-F5344CB8AC3E}">
        <p14:creationId xmlns:p14="http://schemas.microsoft.com/office/powerpoint/2010/main" val="3248599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1E7A3-CEC5-C64D-8600-79B51675F55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DBAF9C1-C593-C541-9854-3800F925C3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AB2E849-583F-8D43-9334-872DFF24777D}"/>
              </a:ext>
            </a:extLst>
          </p:cNvPr>
          <p:cNvSpPr>
            <a:spLocks noGrp="1"/>
          </p:cNvSpPr>
          <p:nvPr>
            <p:ph type="dt" sz="half" idx="10"/>
          </p:nvPr>
        </p:nvSpPr>
        <p:spPr/>
        <p:txBody>
          <a:bodyPr/>
          <a:lstStyle/>
          <a:p>
            <a:fld id="{A979D935-ADF2-1C42-97E0-38329AE620D5}" type="datetimeFigureOut">
              <a:rPr lang="en-US" smtClean="0"/>
              <a:t>6/6/21</a:t>
            </a:fld>
            <a:endParaRPr lang="en-US"/>
          </a:p>
        </p:txBody>
      </p:sp>
      <p:sp>
        <p:nvSpPr>
          <p:cNvPr id="5" name="Footer Placeholder 4">
            <a:extLst>
              <a:ext uri="{FF2B5EF4-FFF2-40B4-BE49-F238E27FC236}">
                <a16:creationId xmlns:a16="http://schemas.microsoft.com/office/drawing/2014/main" id="{7D3DCF33-07CB-B043-B1D5-7E9A50465D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E0FA4C-691D-354C-9065-95B5DDB0388D}"/>
              </a:ext>
            </a:extLst>
          </p:cNvPr>
          <p:cNvSpPr>
            <a:spLocks noGrp="1"/>
          </p:cNvSpPr>
          <p:nvPr>
            <p:ph type="sldNum" sz="quarter" idx="12"/>
          </p:nvPr>
        </p:nvSpPr>
        <p:spPr/>
        <p:txBody>
          <a:bodyPr/>
          <a:lstStyle/>
          <a:p>
            <a:fld id="{09CA72FE-3249-7947-8AC7-E7EF870A523E}" type="slidenum">
              <a:rPr lang="en-US" smtClean="0"/>
              <a:t>‹#›</a:t>
            </a:fld>
            <a:endParaRPr lang="en-US"/>
          </a:p>
        </p:txBody>
      </p:sp>
    </p:spTree>
    <p:extLst>
      <p:ext uri="{BB962C8B-B14F-4D97-AF65-F5344CB8AC3E}">
        <p14:creationId xmlns:p14="http://schemas.microsoft.com/office/powerpoint/2010/main" val="2175560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55022-5ACB-5F4A-AE82-604076108B2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2C0D96D-22BC-4149-AF22-B98EE4201C4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78B8B9B-D4A0-BA40-A8BF-488D6F4048D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2719AA4-B4C4-2C44-B3A2-37312C2E3B0F}"/>
              </a:ext>
            </a:extLst>
          </p:cNvPr>
          <p:cNvSpPr>
            <a:spLocks noGrp="1"/>
          </p:cNvSpPr>
          <p:nvPr>
            <p:ph type="dt" sz="half" idx="10"/>
          </p:nvPr>
        </p:nvSpPr>
        <p:spPr/>
        <p:txBody>
          <a:bodyPr/>
          <a:lstStyle/>
          <a:p>
            <a:fld id="{A979D935-ADF2-1C42-97E0-38329AE620D5}" type="datetimeFigureOut">
              <a:rPr lang="en-US" smtClean="0"/>
              <a:t>6/6/21</a:t>
            </a:fld>
            <a:endParaRPr lang="en-US"/>
          </a:p>
        </p:txBody>
      </p:sp>
      <p:sp>
        <p:nvSpPr>
          <p:cNvPr id="6" name="Footer Placeholder 5">
            <a:extLst>
              <a:ext uri="{FF2B5EF4-FFF2-40B4-BE49-F238E27FC236}">
                <a16:creationId xmlns:a16="http://schemas.microsoft.com/office/drawing/2014/main" id="{475DB792-1F06-FE43-BD67-7908BCEAEF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A686C19-6884-EA4D-BE99-8B93285FCD07}"/>
              </a:ext>
            </a:extLst>
          </p:cNvPr>
          <p:cNvSpPr>
            <a:spLocks noGrp="1"/>
          </p:cNvSpPr>
          <p:nvPr>
            <p:ph type="sldNum" sz="quarter" idx="12"/>
          </p:nvPr>
        </p:nvSpPr>
        <p:spPr/>
        <p:txBody>
          <a:bodyPr/>
          <a:lstStyle/>
          <a:p>
            <a:fld id="{09CA72FE-3249-7947-8AC7-E7EF870A523E}" type="slidenum">
              <a:rPr lang="en-US" smtClean="0"/>
              <a:t>‹#›</a:t>
            </a:fld>
            <a:endParaRPr lang="en-US"/>
          </a:p>
        </p:txBody>
      </p:sp>
    </p:spTree>
    <p:extLst>
      <p:ext uri="{BB962C8B-B14F-4D97-AF65-F5344CB8AC3E}">
        <p14:creationId xmlns:p14="http://schemas.microsoft.com/office/powerpoint/2010/main" val="4207192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20E1B-4B8D-7448-90B7-4BC0B7FAA5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3ACEA05-9BCE-914F-9566-442619477D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7C6D4D-7040-AF4B-B71C-55133530AE6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FFE7708-D1D4-4F44-BD0A-09A11818822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303DE7E-3402-8144-BCF5-606243F2064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E0C8E9F-53C8-744A-AB62-EEE371F7436C}"/>
              </a:ext>
            </a:extLst>
          </p:cNvPr>
          <p:cNvSpPr>
            <a:spLocks noGrp="1"/>
          </p:cNvSpPr>
          <p:nvPr>
            <p:ph type="dt" sz="half" idx="10"/>
          </p:nvPr>
        </p:nvSpPr>
        <p:spPr/>
        <p:txBody>
          <a:bodyPr/>
          <a:lstStyle/>
          <a:p>
            <a:fld id="{A979D935-ADF2-1C42-97E0-38329AE620D5}" type="datetimeFigureOut">
              <a:rPr lang="en-US" smtClean="0"/>
              <a:t>6/6/21</a:t>
            </a:fld>
            <a:endParaRPr lang="en-US"/>
          </a:p>
        </p:txBody>
      </p:sp>
      <p:sp>
        <p:nvSpPr>
          <p:cNvPr id="8" name="Footer Placeholder 7">
            <a:extLst>
              <a:ext uri="{FF2B5EF4-FFF2-40B4-BE49-F238E27FC236}">
                <a16:creationId xmlns:a16="http://schemas.microsoft.com/office/drawing/2014/main" id="{630D05DD-CA04-534D-8A42-811CA522B79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2EDB9DE-ECF3-4346-A83A-002A23D843FA}"/>
              </a:ext>
            </a:extLst>
          </p:cNvPr>
          <p:cNvSpPr>
            <a:spLocks noGrp="1"/>
          </p:cNvSpPr>
          <p:nvPr>
            <p:ph type="sldNum" sz="quarter" idx="12"/>
          </p:nvPr>
        </p:nvSpPr>
        <p:spPr/>
        <p:txBody>
          <a:bodyPr/>
          <a:lstStyle/>
          <a:p>
            <a:fld id="{09CA72FE-3249-7947-8AC7-E7EF870A523E}" type="slidenum">
              <a:rPr lang="en-US" smtClean="0"/>
              <a:t>‹#›</a:t>
            </a:fld>
            <a:endParaRPr lang="en-US"/>
          </a:p>
        </p:txBody>
      </p:sp>
    </p:spTree>
    <p:extLst>
      <p:ext uri="{BB962C8B-B14F-4D97-AF65-F5344CB8AC3E}">
        <p14:creationId xmlns:p14="http://schemas.microsoft.com/office/powerpoint/2010/main" val="2575503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95091-8216-EA4D-A2B2-0B80BE09DB2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EE419C4-8A57-0849-A20E-EE39174F8EBD}"/>
              </a:ext>
            </a:extLst>
          </p:cNvPr>
          <p:cNvSpPr>
            <a:spLocks noGrp="1"/>
          </p:cNvSpPr>
          <p:nvPr>
            <p:ph type="dt" sz="half" idx="10"/>
          </p:nvPr>
        </p:nvSpPr>
        <p:spPr/>
        <p:txBody>
          <a:bodyPr/>
          <a:lstStyle/>
          <a:p>
            <a:fld id="{A979D935-ADF2-1C42-97E0-38329AE620D5}" type="datetimeFigureOut">
              <a:rPr lang="en-US" smtClean="0"/>
              <a:t>6/6/21</a:t>
            </a:fld>
            <a:endParaRPr lang="en-US"/>
          </a:p>
        </p:txBody>
      </p:sp>
      <p:sp>
        <p:nvSpPr>
          <p:cNvPr id="4" name="Footer Placeholder 3">
            <a:extLst>
              <a:ext uri="{FF2B5EF4-FFF2-40B4-BE49-F238E27FC236}">
                <a16:creationId xmlns:a16="http://schemas.microsoft.com/office/drawing/2014/main" id="{FF59022C-C46C-5540-8E5A-31F74BB6538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88AFFE7-1CA3-C245-A367-D76E9A944B92}"/>
              </a:ext>
            </a:extLst>
          </p:cNvPr>
          <p:cNvSpPr>
            <a:spLocks noGrp="1"/>
          </p:cNvSpPr>
          <p:nvPr>
            <p:ph type="sldNum" sz="quarter" idx="12"/>
          </p:nvPr>
        </p:nvSpPr>
        <p:spPr/>
        <p:txBody>
          <a:bodyPr/>
          <a:lstStyle/>
          <a:p>
            <a:fld id="{09CA72FE-3249-7947-8AC7-E7EF870A523E}" type="slidenum">
              <a:rPr lang="en-US" smtClean="0"/>
              <a:t>‹#›</a:t>
            </a:fld>
            <a:endParaRPr lang="en-US"/>
          </a:p>
        </p:txBody>
      </p:sp>
    </p:spTree>
    <p:extLst>
      <p:ext uri="{BB962C8B-B14F-4D97-AF65-F5344CB8AC3E}">
        <p14:creationId xmlns:p14="http://schemas.microsoft.com/office/powerpoint/2010/main" val="2005338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2363912-551B-714A-8907-36A93EE1BD3A}"/>
              </a:ext>
            </a:extLst>
          </p:cNvPr>
          <p:cNvSpPr>
            <a:spLocks noGrp="1"/>
          </p:cNvSpPr>
          <p:nvPr>
            <p:ph type="dt" sz="half" idx="10"/>
          </p:nvPr>
        </p:nvSpPr>
        <p:spPr/>
        <p:txBody>
          <a:bodyPr/>
          <a:lstStyle/>
          <a:p>
            <a:fld id="{A979D935-ADF2-1C42-97E0-38329AE620D5}" type="datetimeFigureOut">
              <a:rPr lang="en-US" smtClean="0"/>
              <a:t>6/6/21</a:t>
            </a:fld>
            <a:endParaRPr lang="en-US"/>
          </a:p>
        </p:txBody>
      </p:sp>
      <p:sp>
        <p:nvSpPr>
          <p:cNvPr id="3" name="Footer Placeholder 2">
            <a:extLst>
              <a:ext uri="{FF2B5EF4-FFF2-40B4-BE49-F238E27FC236}">
                <a16:creationId xmlns:a16="http://schemas.microsoft.com/office/drawing/2014/main" id="{57E625A9-7983-F94F-884B-C8E0EE07F07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6296173-EF60-E243-85A9-4DF52D1784A7}"/>
              </a:ext>
            </a:extLst>
          </p:cNvPr>
          <p:cNvSpPr>
            <a:spLocks noGrp="1"/>
          </p:cNvSpPr>
          <p:nvPr>
            <p:ph type="sldNum" sz="quarter" idx="12"/>
          </p:nvPr>
        </p:nvSpPr>
        <p:spPr/>
        <p:txBody>
          <a:bodyPr/>
          <a:lstStyle/>
          <a:p>
            <a:fld id="{09CA72FE-3249-7947-8AC7-E7EF870A523E}" type="slidenum">
              <a:rPr lang="en-US" smtClean="0"/>
              <a:t>‹#›</a:t>
            </a:fld>
            <a:endParaRPr lang="en-US"/>
          </a:p>
        </p:txBody>
      </p:sp>
    </p:spTree>
    <p:extLst>
      <p:ext uri="{BB962C8B-B14F-4D97-AF65-F5344CB8AC3E}">
        <p14:creationId xmlns:p14="http://schemas.microsoft.com/office/powerpoint/2010/main" val="2530929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3BCD6-4CDC-184F-9290-686DDE30F1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4B63D9C-EA7A-DC48-81F9-2D1038502A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BAE080-233D-614E-8DB8-1926CB2585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AB7111-9D68-F240-BD43-8BADF2570418}"/>
              </a:ext>
            </a:extLst>
          </p:cNvPr>
          <p:cNvSpPr>
            <a:spLocks noGrp="1"/>
          </p:cNvSpPr>
          <p:nvPr>
            <p:ph type="dt" sz="half" idx="10"/>
          </p:nvPr>
        </p:nvSpPr>
        <p:spPr/>
        <p:txBody>
          <a:bodyPr/>
          <a:lstStyle/>
          <a:p>
            <a:fld id="{A979D935-ADF2-1C42-97E0-38329AE620D5}" type="datetimeFigureOut">
              <a:rPr lang="en-US" smtClean="0"/>
              <a:t>6/6/21</a:t>
            </a:fld>
            <a:endParaRPr lang="en-US"/>
          </a:p>
        </p:txBody>
      </p:sp>
      <p:sp>
        <p:nvSpPr>
          <p:cNvPr id="6" name="Footer Placeholder 5">
            <a:extLst>
              <a:ext uri="{FF2B5EF4-FFF2-40B4-BE49-F238E27FC236}">
                <a16:creationId xmlns:a16="http://schemas.microsoft.com/office/drawing/2014/main" id="{0AA01D3D-6F9C-A149-9FFF-94542F9120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0E467B-C2CC-BE41-8C26-35814E66EAB9}"/>
              </a:ext>
            </a:extLst>
          </p:cNvPr>
          <p:cNvSpPr>
            <a:spLocks noGrp="1"/>
          </p:cNvSpPr>
          <p:nvPr>
            <p:ph type="sldNum" sz="quarter" idx="12"/>
          </p:nvPr>
        </p:nvSpPr>
        <p:spPr/>
        <p:txBody>
          <a:bodyPr/>
          <a:lstStyle/>
          <a:p>
            <a:fld id="{09CA72FE-3249-7947-8AC7-E7EF870A523E}" type="slidenum">
              <a:rPr lang="en-US" smtClean="0"/>
              <a:t>‹#›</a:t>
            </a:fld>
            <a:endParaRPr lang="en-US"/>
          </a:p>
        </p:txBody>
      </p:sp>
    </p:spTree>
    <p:extLst>
      <p:ext uri="{BB962C8B-B14F-4D97-AF65-F5344CB8AC3E}">
        <p14:creationId xmlns:p14="http://schemas.microsoft.com/office/powerpoint/2010/main" val="92495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8D7A8-9AC8-644A-9CEA-BB4C690091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D80AB5C-810E-974E-9ED3-111FC3D767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B95140B-8DC5-A340-A678-D7C31A8877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423831-E4F4-F84B-B339-0FBDA57F245A}"/>
              </a:ext>
            </a:extLst>
          </p:cNvPr>
          <p:cNvSpPr>
            <a:spLocks noGrp="1"/>
          </p:cNvSpPr>
          <p:nvPr>
            <p:ph type="dt" sz="half" idx="10"/>
          </p:nvPr>
        </p:nvSpPr>
        <p:spPr/>
        <p:txBody>
          <a:bodyPr/>
          <a:lstStyle/>
          <a:p>
            <a:fld id="{A979D935-ADF2-1C42-97E0-38329AE620D5}" type="datetimeFigureOut">
              <a:rPr lang="en-US" smtClean="0"/>
              <a:t>6/6/21</a:t>
            </a:fld>
            <a:endParaRPr lang="en-US"/>
          </a:p>
        </p:txBody>
      </p:sp>
      <p:sp>
        <p:nvSpPr>
          <p:cNvPr id="6" name="Footer Placeholder 5">
            <a:extLst>
              <a:ext uri="{FF2B5EF4-FFF2-40B4-BE49-F238E27FC236}">
                <a16:creationId xmlns:a16="http://schemas.microsoft.com/office/drawing/2014/main" id="{41C183A4-7345-A641-BAD9-7A2834D551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82F9A0-AD13-C148-9775-313CD1EC4A4E}"/>
              </a:ext>
            </a:extLst>
          </p:cNvPr>
          <p:cNvSpPr>
            <a:spLocks noGrp="1"/>
          </p:cNvSpPr>
          <p:nvPr>
            <p:ph type="sldNum" sz="quarter" idx="12"/>
          </p:nvPr>
        </p:nvSpPr>
        <p:spPr/>
        <p:txBody>
          <a:bodyPr/>
          <a:lstStyle/>
          <a:p>
            <a:fld id="{09CA72FE-3249-7947-8AC7-E7EF870A523E}" type="slidenum">
              <a:rPr lang="en-US" smtClean="0"/>
              <a:t>‹#›</a:t>
            </a:fld>
            <a:endParaRPr lang="en-US"/>
          </a:p>
        </p:txBody>
      </p:sp>
    </p:spTree>
    <p:extLst>
      <p:ext uri="{BB962C8B-B14F-4D97-AF65-F5344CB8AC3E}">
        <p14:creationId xmlns:p14="http://schemas.microsoft.com/office/powerpoint/2010/main" val="849243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AF792E5-66D5-FA49-8922-7FF67CB22AE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81EC22D-DBE4-3842-8AAF-9EC362409B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FE5880-1A15-1842-A028-37D924F65E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79D935-ADF2-1C42-97E0-38329AE620D5}" type="datetimeFigureOut">
              <a:rPr lang="en-US" smtClean="0"/>
              <a:t>6/6/21</a:t>
            </a:fld>
            <a:endParaRPr lang="en-US"/>
          </a:p>
        </p:txBody>
      </p:sp>
      <p:sp>
        <p:nvSpPr>
          <p:cNvPr id="5" name="Footer Placeholder 4">
            <a:extLst>
              <a:ext uri="{FF2B5EF4-FFF2-40B4-BE49-F238E27FC236}">
                <a16:creationId xmlns:a16="http://schemas.microsoft.com/office/drawing/2014/main" id="{0CBD31E4-B95F-F740-B12C-6A26831CA5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6DAE4BD-C494-794E-8FB9-292E71DF52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CA72FE-3249-7947-8AC7-E7EF870A523E}" type="slidenum">
              <a:rPr lang="en-US" smtClean="0"/>
              <a:t>‹#›</a:t>
            </a:fld>
            <a:endParaRPr lang="en-US"/>
          </a:p>
        </p:txBody>
      </p:sp>
    </p:spTree>
    <p:extLst>
      <p:ext uri="{BB962C8B-B14F-4D97-AF65-F5344CB8AC3E}">
        <p14:creationId xmlns:p14="http://schemas.microsoft.com/office/powerpoint/2010/main" val="2222050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ight Triangle 41">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43">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122B36-5EBF-9F41-A3A5-18261C19757F}"/>
              </a:ext>
            </a:extLst>
          </p:cNvPr>
          <p:cNvSpPr>
            <a:spLocks noGrp="1"/>
          </p:cNvSpPr>
          <p:nvPr>
            <p:ph type="ctrTitle"/>
          </p:nvPr>
        </p:nvSpPr>
        <p:spPr>
          <a:xfrm>
            <a:off x="1195283" y="1421743"/>
            <a:ext cx="9993409" cy="2684795"/>
          </a:xfrm>
        </p:spPr>
        <p:txBody>
          <a:bodyPr anchor="b">
            <a:normAutofit/>
          </a:bodyPr>
          <a:lstStyle/>
          <a:p>
            <a:pPr algn="l"/>
            <a:r>
              <a:rPr lang="en-US" sz="5500" b="1" cap="small" dirty="0"/>
              <a:t>Contracting Risks</a:t>
            </a:r>
            <a:endParaRPr lang="en-US" sz="5500" b="1" cap="small" dirty="0">
              <a:cs typeface="Calibri Light"/>
            </a:endParaRPr>
          </a:p>
        </p:txBody>
      </p:sp>
      <p:sp>
        <p:nvSpPr>
          <p:cNvPr id="3" name="Subtitle 2">
            <a:extLst>
              <a:ext uri="{FF2B5EF4-FFF2-40B4-BE49-F238E27FC236}">
                <a16:creationId xmlns:a16="http://schemas.microsoft.com/office/drawing/2014/main" id="{2F534023-4C48-F445-ABF5-D07F4A110C59}"/>
              </a:ext>
            </a:extLst>
          </p:cNvPr>
          <p:cNvSpPr>
            <a:spLocks noGrp="1"/>
          </p:cNvSpPr>
          <p:nvPr>
            <p:ph type="subTitle" idx="1"/>
          </p:nvPr>
        </p:nvSpPr>
        <p:spPr>
          <a:xfrm>
            <a:off x="1285241" y="4582814"/>
            <a:ext cx="7132335" cy="1312657"/>
          </a:xfrm>
        </p:spPr>
        <p:txBody>
          <a:bodyPr anchor="t">
            <a:normAutofit fontScale="85000" lnSpcReduction="20000"/>
          </a:bodyPr>
          <a:lstStyle/>
          <a:p>
            <a:pPr algn="l"/>
            <a:r>
              <a:rPr lang="en-US" sz="2200" dirty="0"/>
              <a:t>F</a:t>
            </a:r>
            <a:r>
              <a:rPr lang="en-US" sz="2200" b="1" dirty="0"/>
              <a:t>arshad </a:t>
            </a:r>
            <a:r>
              <a:rPr lang="en-US" sz="2200" b="1" dirty="0" err="1"/>
              <a:t>Ghodoosi</a:t>
            </a:r>
            <a:endParaRPr lang="en-US" sz="2200" b="1" dirty="0" err="1">
              <a:cs typeface="Calibri"/>
            </a:endParaRPr>
          </a:p>
          <a:p>
            <a:pPr algn="l"/>
            <a:r>
              <a:rPr lang="en-US" sz="2200" b="1" dirty="0"/>
              <a:t>Assistant Professor</a:t>
            </a:r>
            <a:endParaRPr lang="en-US" sz="2200" b="1" dirty="0">
              <a:cs typeface="Calibri"/>
            </a:endParaRPr>
          </a:p>
          <a:p>
            <a:pPr algn="l"/>
            <a:r>
              <a:rPr lang="en-US" sz="2200" b="1" dirty="0">
                <a:cs typeface="Calibri"/>
              </a:rPr>
              <a:t>David Nazarian College of Business &amp; Economics</a:t>
            </a:r>
            <a:endParaRPr lang="en-US" sz="2200" b="1" dirty="0"/>
          </a:p>
          <a:p>
            <a:pPr algn="l"/>
            <a:r>
              <a:rPr lang="en-US" sz="2200" b="1" dirty="0"/>
              <a:t>California State University, Northridge</a:t>
            </a:r>
            <a:endParaRPr lang="en-US" sz="2200" b="1" dirty="0">
              <a:cs typeface="Calibri"/>
            </a:endParaRPr>
          </a:p>
        </p:txBody>
      </p:sp>
    </p:spTree>
    <p:extLst>
      <p:ext uri="{BB962C8B-B14F-4D97-AF65-F5344CB8AC3E}">
        <p14:creationId xmlns:p14="http://schemas.microsoft.com/office/powerpoint/2010/main" val="40574287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54BA9-C4CF-2040-A254-DCA901806BE7}"/>
              </a:ext>
            </a:extLst>
          </p:cNvPr>
          <p:cNvSpPr>
            <a:spLocks noGrp="1"/>
          </p:cNvSpPr>
          <p:nvPr>
            <p:ph type="title"/>
          </p:nvPr>
        </p:nvSpPr>
        <p:spPr/>
        <p:txBody>
          <a:bodyPr/>
          <a:lstStyle/>
          <a:p>
            <a:r>
              <a:rPr lang="en-US" dirty="0"/>
              <a:t>Theoretical Framework</a:t>
            </a:r>
          </a:p>
        </p:txBody>
      </p:sp>
      <p:sp>
        <p:nvSpPr>
          <p:cNvPr id="3" name="Content Placeholder 2">
            <a:extLst>
              <a:ext uri="{FF2B5EF4-FFF2-40B4-BE49-F238E27FC236}">
                <a16:creationId xmlns:a16="http://schemas.microsoft.com/office/drawing/2014/main" id="{4008B5D3-4E64-6447-A1CE-DD371935C7C9}"/>
              </a:ext>
            </a:extLst>
          </p:cNvPr>
          <p:cNvSpPr>
            <a:spLocks noGrp="1"/>
          </p:cNvSpPr>
          <p:nvPr>
            <p:ph idx="1"/>
          </p:nvPr>
        </p:nvSpPr>
        <p:spPr/>
        <p:txBody>
          <a:bodyPr/>
          <a:lstStyle/>
          <a:p>
            <a:endParaRPr lang="en-US" dirty="0"/>
          </a:p>
        </p:txBody>
      </p:sp>
      <p:grpSp>
        <p:nvGrpSpPr>
          <p:cNvPr id="15" name="Group 14">
            <a:extLst>
              <a:ext uri="{FF2B5EF4-FFF2-40B4-BE49-F238E27FC236}">
                <a16:creationId xmlns:a16="http://schemas.microsoft.com/office/drawing/2014/main" id="{0DDD6F57-7D1C-4241-A506-02FFB3DB1889}"/>
              </a:ext>
            </a:extLst>
          </p:cNvPr>
          <p:cNvGrpSpPr/>
          <p:nvPr/>
        </p:nvGrpSpPr>
        <p:grpSpPr>
          <a:xfrm>
            <a:off x="838198" y="1825624"/>
            <a:ext cx="10515601" cy="4351337"/>
            <a:chOff x="3269932" y="2633662"/>
            <a:chExt cx="5652135" cy="1590675"/>
          </a:xfrm>
        </p:grpSpPr>
        <p:sp>
          <p:nvSpPr>
            <p:cNvPr id="10" name="Text Box 1">
              <a:extLst>
                <a:ext uri="{FF2B5EF4-FFF2-40B4-BE49-F238E27FC236}">
                  <a16:creationId xmlns:a16="http://schemas.microsoft.com/office/drawing/2014/main" id="{B0B21E6C-5D2D-9F40-BECC-91D36E1F42BE}"/>
                </a:ext>
              </a:extLst>
            </p:cNvPr>
            <p:cNvSpPr txBox="1"/>
            <p:nvPr/>
          </p:nvSpPr>
          <p:spPr>
            <a:xfrm>
              <a:off x="3269932" y="2633662"/>
              <a:ext cx="1573530" cy="158877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2200" dirty="0">
                  <a:effectLst/>
                  <a:latin typeface="Calibri" panose="020F0502020204030204" pitchFamily="34" charset="0"/>
                  <a:ea typeface="SimSun" panose="02010600030101010101" pitchFamily="2" charset="-122"/>
                  <a:cs typeface="Calibri" panose="020F0502020204030204" pitchFamily="34" charset="0"/>
                </a:rPr>
                <a:t>Types of Event</a:t>
              </a:r>
            </a:p>
            <a:p>
              <a:pPr marL="0" marR="0">
                <a:spcBef>
                  <a:spcPts val="0"/>
                </a:spcBef>
                <a:spcAft>
                  <a:spcPts val="0"/>
                </a:spcAft>
              </a:pPr>
              <a:r>
                <a:rPr lang="en-US" sz="2200" dirty="0">
                  <a:effectLst/>
                  <a:latin typeface="Calibri" panose="020F0502020204030204" pitchFamily="34" charset="0"/>
                  <a:ea typeface="SimSun" panose="02010600030101010101" pitchFamily="2" charset="-122"/>
                  <a:cs typeface="Calibri" panose="020F0502020204030204" pitchFamily="34" charset="0"/>
                </a:rPr>
                <a:t> </a:t>
              </a:r>
            </a:p>
            <a:p>
              <a:pPr marL="342900" marR="0" lvl="0" indent="-342900">
                <a:spcBef>
                  <a:spcPts val="0"/>
                </a:spcBef>
                <a:spcAft>
                  <a:spcPts val="0"/>
                </a:spcAft>
                <a:buFont typeface="+mj-lt"/>
                <a:buAutoNum type="arabicParenR"/>
              </a:pPr>
              <a:r>
                <a:rPr lang="en-US" sz="2200" dirty="0">
                  <a:effectLst/>
                  <a:latin typeface="Calibri" panose="020F0502020204030204" pitchFamily="34" charset="0"/>
                  <a:ea typeface="SimSun" panose="02010600030101010101" pitchFamily="2" charset="-122"/>
                  <a:cs typeface="Calibri" panose="020F0502020204030204" pitchFamily="34" charset="0"/>
                </a:rPr>
                <a:t>Acts of God</a:t>
              </a:r>
            </a:p>
            <a:p>
              <a:pPr marL="342900" marR="0" lvl="0" indent="-342900">
                <a:spcBef>
                  <a:spcPts val="0"/>
                </a:spcBef>
                <a:spcAft>
                  <a:spcPts val="0"/>
                </a:spcAft>
                <a:buFont typeface="+mj-lt"/>
                <a:buAutoNum type="arabicParenR"/>
              </a:pPr>
              <a:r>
                <a:rPr lang="en-US" sz="2200" dirty="0">
                  <a:effectLst/>
                  <a:latin typeface="Calibri" panose="020F0502020204030204" pitchFamily="34" charset="0"/>
                  <a:ea typeface="SimSun" panose="02010600030101010101" pitchFamily="2" charset="-122"/>
                  <a:cs typeface="Calibri" panose="020F0502020204030204" pitchFamily="34" charset="0"/>
                </a:rPr>
                <a:t>Accident (Major)</a:t>
              </a:r>
            </a:p>
            <a:p>
              <a:pPr marL="342900" marR="0" lvl="0" indent="-342900">
                <a:spcBef>
                  <a:spcPts val="0"/>
                </a:spcBef>
                <a:spcAft>
                  <a:spcPts val="0"/>
                </a:spcAft>
                <a:buFont typeface="+mj-lt"/>
                <a:buAutoNum type="arabicParenR"/>
              </a:pPr>
              <a:r>
                <a:rPr lang="en-US" sz="2200" dirty="0">
                  <a:effectLst/>
                  <a:latin typeface="Calibri" panose="020F0502020204030204" pitchFamily="34" charset="0"/>
                  <a:ea typeface="SimSun" panose="02010600030101010101" pitchFamily="2" charset="-122"/>
                  <a:cs typeface="Calibri" panose="020F0502020204030204" pitchFamily="34" charset="0"/>
                </a:rPr>
                <a:t>Accident (Minor)</a:t>
              </a:r>
            </a:p>
            <a:p>
              <a:pPr marL="342900" marR="0" lvl="0" indent="-342900">
                <a:spcBef>
                  <a:spcPts val="0"/>
                </a:spcBef>
                <a:spcAft>
                  <a:spcPts val="0"/>
                </a:spcAft>
                <a:buFont typeface="+mj-lt"/>
                <a:buAutoNum type="arabicParenR"/>
              </a:pPr>
              <a:r>
                <a:rPr lang="en-US" sz="2200" dirty="0">
                  <a:effectLst/>
                  <a:latin typeface="Calibri" panose="020F0502020204030204" pitchFamily="34" charset="0"/>
                  <a:ea typeface="SimSun" panose="02010600030101010101" pitchFamily="2" charset="-122"/>
                  <a:cs typeface="Calibri" panose="020F0502020204030204" pitchFamily="34" charset="0"/>
                </a:rPr>
                <a:t>Disruption </a:t>
              </a:r>
            </a:p>
            <a:p>
              <a:pPr marL="342900" marR="0" lvl="0" indent="-342900">
                <a:spcBef>
                  <a:spcPts val="0"/>
                </a:spcBef>
                <a:spcAft>
                  <a:spcPts val="0"/>
                </a:spcAft>
                <a:buFont typeface="+mj-lt"/>
                <a:buAutoNum type="arabicParenR"/>
              </a:pPr>
              <a:r>
                <a:rPr lang="en-US" sz="2200" dirty="0">
                  <a:effectLst/>
                  <a:latin typeface="Calibri" panose="020F0502020204030204" pitchFamily="34" charset="0"/>
                  <a:ea typeface="SimSun" panose="02010600030101010101" pitchFamily="2" charset="-122"/>
                  <a:cs typeface="Calibri" panose="020F0502020204030204" pitchFamily="34" charset="0"/>
                </a:rPr>
                <a:t>Governmental Acts</a:t>
              </a:r>
            </a:p>
            <a:p>
              <a:pPr marL="342900" marR="0" lvl="0" indent="-342900">
                <a:spcBef>
                  <a:spcPts val="0"/>
                </a:spcBef>
                <a:spcAft>
                  <a:spcPts val="0"/>
                </a:spcAft>
                <a:buFont typeface="+mj-lt"/>
                <a:buAutoNum type="arabicParenR"/>
              </a:pPr>
              <a:r>
                <a:rPr lang="en-US" sz="2200" dirty="0">
                  <a:effectLst/>
                  <a:latin typeface="Calibri" panose="020F0502020204030204" pitchFamily="34" charset="0"/>
                  <a:ea typeface="SimSun" panose="02010600030101010101" pitchFamily="2" charset="-122"/>
                  <a:cs typeface="Calibri" panose="020F0502020204030204" pitchFamily="34" charset="0"/>
                </a:rPr>
                <a:t>Economic hardship</a:t>
              </a:r>
            </a:p>
          </p:txBody>
        </p:sp>
        <p:sp>
          <p:nvSpPr>
            <p:cNvPr id="11" name="Right Arrow 10">
              <a:extLst>
                <a:ext uri="{FF2B5EF4-FFF2-40B4-BE49-F238E27FC236}">
                  <a16:creationId xmlns:a16="http://schemas.microsoft.com/office/drawing/2014/main" id="{4E456658-2D7B-3D41-AB46-CBBB6FBCB51D}"/>
                </a:ext>
              </a:extLst>
            </p:cNvPr>
            <p:cNvSpPr/>
            <p:nvPr/>
          </p:nvSpPr>
          <p:spPr>
            <a:xfrm>
              <a:off x="4846002" y="3415347"/>
              <a:ext cx="375285" cy="45085"/>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2" name="Text Box 3">
              <a:extLst>
                <a:ext uri="{FF2B5EF4-FFF2-40B4-BE49-F238E27FC236}">
                  <a16:creationId xmlns:a16="http://schemas.microsoft.com/office/drawing/2014/main" id="{AA7F7C61-7054-0642-A56C-4A264F2A2B2D}"/>
                </a:ext>
              </a:extLst>
            </p:cNvPr>
            <p:cNvSpPr txBox="1"/>
            <p:nvPr/>
          </p:nvSpPr>
          <p:spPr>
            <a:xfrm>
              <a:off x="5287962" y="2633662"/>
              <a:ext cx="1603375" cy="158877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2200" dirty="0">
                  <a:effectLst/>
                  <a:latin typeface="Calibri" panose="020F0502020204030204" pitchFamily="34" charset="0"/>
                  <a:ea typeface="SimSun" panose="02010600030101010101" pitchFamily="2" charset="-122"/>
                  <a:cs typeface="Calibri" panose="020F0502020204030204" pitchFamily="34" charset="0"/>
                </a:rPr>
                <a:t>Reasoning (Predictors)</a:t>
              </a:r>
            </a:p>
            <a:p>
              <a:pPr marL="0" marR="0">
                <a:spcBef>
                  <a:spcPts val="0"/>
                </a:spcBef>
                <a:spcAft>
                  <a:spcPts val="0"/>
                </a:spcAft>
              </a:pPr>
              <a:r>
                <a:rPr lang="en-US" sz="2200" dirty="0">
                  <a:effectLst/>
                  <a:latin typeface="Calibri" panose="020F0502020204030204" pitchFamily="34" charset="0"/>
                  <a:ea typeface="SimSun" panose="02010600030101010101" pitchFamily="2" charset="-122"/>
                  <a:cs typeface="Calibri" panose="020F0502020204030204" pitchFamily="34" charset="0"/>
                </a:rPr>
                <a:t> </a:t>
              </a:r>
            </a:p>
            <a:p>
              <a:pPr marL="228600" marR="0" indent="-228600">
                <a:spcBef>
                  <a:spcPts val="0"/>
                </a:spcBef>
                <a:spcAft>
                  <a:spcPts val="0"/>
                </a:spcAft>
              </a:pPr>
              <a:r>
                <a:rPr lang="en-US" sz="2200" dirty="0">
                  <a:effectLst/>
                  <a:latin typeface="Calibri" panose="020F0502020204030204" pitchFamily="34" charset="0"/>
                  <a:ea typeface="SimSun" panose="02010600030101010101" pitchFamily="2" charset="-122"/>
                  <a:cs typeface="Calibri" panose="020F0502020204030204" pitchFamily="34" charset="0"/>
                </a:rPr>
                <a:t>1) Contract Language</a:t>
              </a:r>
            </a:p>
            <a:p>
              <a:pPr marL="228600" marR="0" indent="-228600">
                <a:spcBef>
                  <a:spcPts val="0"/>
                </a:spcBef>
                <a:spcAft>
                  <a:spcPts val="0"/>
                </a:spcAft>
              </a:pPr>
              <a:r>
                <a:rPr lang="en-US" sz="2200" dirty="0">
                  <a:effectLst/>
                  <a:latin typeface="Calibri" panose="020F0502020204030204" pitchFamily="34" charset="0"/>
                  <a:ea typeface="SimSun" panose="02010600030101010101" pitchFamily="2" charset="-122"/>
                  <a:cs typeface="Calibri" panose="020F0502020204030204" pitchFamily="34" charset="0"/>
                </a:rPr>
                <a:t>2) Foreseeability </a:t>
              </a:r>
            </a:p>
            <a:p>
              <a:pPr marL="228600" marR="0" indent="-228600">
                <a:spcBef>
                  <a:spcPts val="0"/>
                </a:spcBef>
                <a:spcAft>
                  <a:spcPts val="0"/>
                </a:spcAft>
              </a:pPr>
              <a:r>
                <a:rPr lang="en-US" sz="2200" dirty="0">
                  <a:effectLst/>
                  <a:latin typeface="Calibri" panose="020F0502020204030204" pitchFamily="34" charset="0"/>
                  <a:ea typeface="SimSun" panose="02010600030101010101" pitchFamily="2" charset="-122"/>
                  <a:cs typeface="Calibri" panose="020F0502020204030204" pitchFamily="34" charset="0"/>
                </a:rPr>
                <a:t>3) Control</a:t>
              </a:r>
            </a:p>
            <a:p>
              <a:pPr marL="685800" marR="0">
                <a:spcBef>
                  <a:spcPts val="0"/>
                </a:spcBef>
                <a:spcAft>
                  <a:spcPts val="0"/>
                </a:spcAft>
              </a:pPr>
              <a:r>
                <a:rPr lang="en-US" sz="1050" dirty="0">
                  <a:effectLst/>
                  <a:latin typeface="Times New Roman" panose="02020603050405020304" pitchFamily="18" charset="0"/>
                  <a:ea typeface="SimSun" panose="02010600030101010101" pitchFamily="2" charset="-122"/>
                  <a:cs typeface="Garamond" panose="02020404030301010803" pitchFamily="18" charset="0"/>
                </a:rPr>
                <a:t> </a:t>
              </a:r>
              <a:endParaRPr lang="en-US" sz="1050" dirty="0">
                <a:effectLst/>
                <a:latin typeface="Times New Roman" panose="02020603050405020304" pitchFamily="18" charset="0"/>
                <a:ea typeface="SimSun" panose="02010600030101010101" pitchFamily="2" charset="-122"/>
              </a:endParaRPr>
            </a:p>
          </p:txBody>
        </p:sp>
        <p:sp>
          <p:nvSpPr>
            <p:cNvPr id="13" name="Text Box 4">
              <a:extLst>
                <a:ext uri="{FF2B5EF4-FFF2-40B4-BE49-F238E27FC236}">
                  <a16:creationId xmlns:a16="http://schemas.microsoft.com/office/drawing/2014/main" id="{C907C88C-F96A-B447-B834-11C796104957}"/>
                </a:ext>
              </a:extLst>
            </p:cNvPr>
            <p:cNvSpPr txBox="1"/>
            <p:nvPr/>
          </p:nvSpPr>
          <p:spPr>
            <a:xfrm>
              <a:off x="7318692" y="2635567"/>
              <a:ext cx="1603375" cy="158877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685800" marR="0" indent="-742950">
                <a:spcBef>
                  <a:spcPts val="0"/>
                </a:spcBef>
                <a:spcAft>
                  <a:spcPts val="0"/>
                </a:spcAft>
              </a:pPr>
              <a:r>
                <a:rPr lang="en-US" sz="2200" dirty="0">
                  <a:effectLst/>
                  <a:latin typeface="Calibri" panose="020F0502020204030204" pitchFamily="34" charset="0"/>
                  <a:ea typeface="SimSun" panose="02010600030101010101" pitchFamily="2" charset="-122"/>
                  <a:cs typeface="Calibri" panose="020F0502020204030204" pitchFamily="34" charset="0"/>
                </a:rPr>
                <a:t>Case Outcome</a:t>
              </a:r>
            </a:p>
            <a:p>
              <a:pPr marL="685800" marR="0" indent="-742950">
                <a:spcBef>
                  <a:spcPts val="0"/>
                </a:spcBef>
                <a:spcAft>
                  <a:spcPts val="0"/>
                </a:spcAft>
              </a:pPr>
              <a:r>
                <a:rPr lang="en-US" sz="2200" dirty="0">
                  <a:effectLst/>
                  <a:latin typeface="Calibri" panose="020F0502020204030204" pitchFamily="34" charset="0"/>
                  <a:ea typeface="SimSun" panose="02010600030101010101" pitchFamily="2" charset="-122"/>
                  <a:cs typeface="Calibri" panose="020F0502020204030204" pitchFamily="34" charset="0"/>
                </a:rPr>
                <a:t> </a:t>
              </a:r>
            </a:p>
            <a:p>
              <a:pPr marL="228600" marR="0" indent="-228600">
                <a:spcBef>
                  <a:spcPts val="0"/>
                </a:spcBef>
                <a:spcAft>
                  <a:spcPts val="0"/>
                </a:spcAft>
              </a:pPr>
              <a:r>
                <a:rPr lang="en-US" sz="2200" dirty="0">
                  <a:effectLst/>
                  <a:latin typeface="Calibri" panose="020F0502020204030204" pitchFamily="34" charset="0"/>
                  <a:ea typeface="SimSun" panose="02010600030101010101" pitchFamily="2" charset="-122"/>
                  <a:cs typeface="Calibri" panose="020F0502020204030204" pitchFamily="34" charset="0"/>
                </a:rPr>
                <a:t>1) Accept</a:t>
              </a:r>
            </a:p>
            <a:p>
              <a:pPr marL="228600" marR="0" indent="-228600">
                <a:spcBef>
                  <a:spcPts val="0"/>
                </a:spcBef>
                <a:spcAft>
                  <a:spcPts val="0"/>
                </a:spcAft>
              </a:pPr>
              <a:r>
                <a:rPr lang="en-US" sz="2200" dirty="0">
                  <a:effectLst/>
                  <a:latin typeface="Calibri" panose="020F0502020204030204" pitchFamily="34" charset="0"/>
                  <a:ea typeface="SimSun" panose="02010600030101010101" pitchFamily="2" charset="-122"/>
                  <a:cs typeface="Calibri" panose="020F0502020204030204" pitchFamily="34" charset="0"/>
                </a:rPr>
                <a:t>2) Reject</a:t>
              </a:r>
            </a:p>
          </p:txBody>
        </p:sp>
        <p:sp>
          <p:nvSpPr>
            <p:cNvPr id="14" name="Right Arrow 13">
              <a:extLst>
                <a:ext uri="{FF2B5EF4-FFF2-40B4-BE49-F238E27FC236}">
                  <a16:creationId xmlns:a16="http://schemas.microsoft.com/office/drawing/2014/main" id="{78DB48EB-6692-014E-8093-D1EEEFD83B77}"/>
                </a:ext>
              </a:extLst>
            </p:cNvPr>
            <p:cNvSpPr/>
            <p:nvPr/>
          </p:nvSpPr>
          <p:spPr>
            <a:xfrm>
              <a:off x="6891337" y="3405822"/>
              <a:ext cx="375285" cy="45085"/>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Tree>
    <p:extLst>
      <p:ext uri="{BB962C8B-B14F-4D97-AF65-F5344CB8AC3E}">
        <p14:creationId xmlns:p14="http://schemas.microsoft.com/office/powerpoint/2010/main" val="2208357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73554-311D-2344-8E9F-3B355EBF187A}"/>
              </a:ext>
            </a:extLst>
          </p:cNvPr>
          <p:cNvSpPr>
            <a:spLocks noGrp="1"/>
          </p:cNvSpPr>
          <p:nvPr>
            <p:ph type="title"/>
          </p:nvPr>
        </p:nvSpPr>
        <p:spPr/>
        <p:txBody>
          <a:bodyPr/>
          <a:lstStyle/>
          <a:p>
            <a:r>
              <a:rPr lang="en-US" dirty="0"/>
              <a:t>Dictionary</a:t>
            </a:r>
          </a:p>
        </p:txBody>
      </p:sp>
      <p:graphicFrame>
        <p:nvGraphicFramePr>
          <p:cNvPr id="7" name="Content Placeholder 6">
            <a:extLst>
              <a:ext uri="{FF2B5EF4-FFF2-40B4-BE49-F238E27FC236}">
                <a16:creationId xmlns:a16="http://schemas.microsoft.com/office/drawing/2014/main" id="{30E1CB04-A737-1C45-B65E-E95948BF753A}"/>
              </a:ext>
            </a:extLst>
          </p:cNvPr>
          <p:cNvGraphicFramePr>
            <a:graphicFrameLocks noGrp="1"/>
          </p:cNvGraphicFramePr>
          <p:nvPr>
            <p:ph idx="1"/>
            <p:extLst>
              <p:ext uri="{D42A27DB-BD31-4B8C-83A1-F6EECF244321}">
                <p14:modId xmlns:p14="http://schemas.microsoft.com/office/powerpoint/2010/main" val="56106190"/>
              </p:ext>
            </p:extLst>
          </p:nvPr>
        </p:nvGraphicFramePr>
        <p:xfrm>
          <a:off x="2050093" y="1690688"/>
          <a:ext cx="8091814" cy="4187595"/>
        </p:xfrm>
        <a:graphic>
          <a:graphicData uri="http://schemas.openxmlformats.org/drawingml/2006/table">
            <a:tbl>
              <a:tblPr firstRow="1" firstCol="1" bandRow="1">
                <a:tableStyleId>{22838BEF-8BB2-4498-84A7-C5851F593DF1}</a:tableStyleId>
              </a:tblPr>
              <a:tblGrid>
                <a:gridCol w="2085519">
                  <a:extLst>
                    <a:ext uri="{9D8B030D-6E8A-4147-A177-3AD203B41FA5}">
                      <a16:colId xmlns:a16="http://schemas.microsoft.com/office/drawing/2014/main" val="4037434036"/>
                    </a:ext>
                  </a:extLst>
                </a:gridCol>
                <a:gridCol w="6006295">
                  <a:extLst>
                    <a:ext uri="{9D8B030D-6E8A-4147-A177-3AD203B41FA5}">
                      <a16:colId xmlns:a16="http://schemas.microsoft.com/office/drawing/2014/main" val="800426401"/>
                    </a:ext>
                  </a:extLst>
                </a:gridCol>
              </a:tblGrid>
              <a:tr h="297921">
                <a:tc>
                  <a:txBody>
                    <a:bodyPr/>
                    <a:lstStyle/>
                    <a:p>
                      <a:pPr marL="0" marR="0" indent="0" algn="just">
                        <a:lnSpc>
                          <a:spcPts val="1200"/>
                        </a:lnSpc>
                        <a:spcBef>
                          <a:spcPts val="0"/>
                        </a:spcBef>
                        <a:spcAft>
                          <a:spcPts val="100"/>
                        </a:spcAft>
                        <a:tabLst>
                          <a:tab pos="292100" algn="l"/>
                        </a:tabLst>
                      </a:pPr>
                      <a:r>
                        <a:rPr lang="en-US" sz="1200">
                          <a:effectLst/>
                        </a:rPr>
                        <a:t>Variables</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just">
                        <a:lnSpc>
                          <a:spcPts val="1200"/>
                        </a:lnSpc>
                        <a:spcBef>
                          <a:spcPts val="0"/>
                        </a:spcBef>
                        <a:spcAft>
                          <a:spcPts val="100"/>
                        </a:spcAft>
                        <a:tabLst>
                          <a:tab pos="292100" algn="l"/>
                        </a:tabLst>
                      </a:pPr>
                      <a:r>
                        <a:rPr lang="en-US" sz="1200" dirty="0">
                          <a:effectLst/>
                        </a:rPr>
                        <a:t>Dictionary</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316185914"/>
                  </a:ext>
                </a:extLst>
              </a:tr>
              <a:tr h="652804">
                <a:tc>
                  <a:txBody>
                    <a:bodyPr/>
                    <a:lstStyle/>
                    <a:p>
                      <a:pPr marL="0" marR="0" indent="0" algn="just">
                        <a:lnSpc>
                          <a:spcPts val="1200"/>
                        </a:lnSpc>
                        <a:spcBef>
                          <a:spcPts val="0"/>
                        </a:spcBef>
                        <a:spcAft>
                          <a:spcPts val="100"/>
                        </a:spcAft>
                        <a:tabLst>
                          <a:tab pos="292100" algn="l"/>
                        </a:tabLst>
                      </a:pPr>
                      <a:r>
                        <a:rPr lang="en-US" sz="1200" dirty="0">
                          <a:effectLst/>
                        </a:rPr>
                        <a:t>Acts of God</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just">
                        <a:lnSpc>
                          <a:spcPts val="1200"/>
                        </a:lnSpc>
                        <a:spcBef>
                          <a:spcPts val="0"/>
                        </a:spcBef>
                        <a:spcAft>
                          <a:spcPts val="100"/>
                        </a:spcAft>
                        <a:tabLst>
                          <a:tab pos="292100" algn="l"/>
                        </a:tabLst>
                      </a:pPr>
                      <a:r>
                        <a:rPr lang="en-US" sz="1200" dirty="0">
                          <a:effectLst/>
                        </a:rPr>
                        <a:t>"wildfire", "hurricane", "tornado", "drought", "</a:t>
                      </a:r>
                      <a:r>
                        <a:rPr lang="en-US" sz="1200" dirty="0" err="1">
                          <a:effectLst/>
                        </a:rPr>
                        <a:t>flood","blizzard</a:t>
                      </a:r>
                      <a:r>
                        <a:rPr lang="en-US" sz="1200" dirty="0">
                          <a:effectLst/>
                        </a:rPr>
                        <a:t>", "storm", "tsunami", "famine", "lightening","earthquake","volcano","epidemic","epidemics","pandemics","pandemic","endemic","endemics", "disease", "weather"  </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351323441"/>
                  </a:ext>
                </a:extLst>
              </a:tr>
              <a:tr h="297921">
                <a:tc>
                  <a:txBody>
                    <a:bodyPr/>
                    <a:lstStyle/>
                    <a:p>
                      <a:pPr marL="0" marR="0" indent="0" algn="just">
                        <a:lnSpc>
                          <a:spcPts val="1200"/>
                        </a:lnSpc>
                        <a:spcBef>
                          <a:spcPts val="0"/>
                        </a:spcBef>
                        <a:spcAft>
                          <a:spcPts val="100"/>
                        </a:spcAft>
                        <a:tabLst>
                          <a:tab pos="292100" algn="l"/>
                        </a:tabLst>
                      </a:pPr>
                      <a:r>
                        <a:rPr lang="en-US" sz="1200">
                          <a:effectLst/>
                        </a:rPr>
                        <a:t>Accident (Major)</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just">
                        <a:lnSpc>
                          <a:spcPts val="1200"/>
                        </a:lnSpc>
                        <a:spcBef>
                          <a:spcPts val="0"/>
                        </a:spcBef>
                        <a:spcAft>
                          <a:spcPts val="100"/>
                        </a:spcAft>
                        <a:tabLst>
                          <a:tab pos="292100" algn="l"/>
                        </a:tabLst>
                      </a:pPr>
                      <a:r>
                        <a:rPr lang="en-US" sz="1200">
                          <a:effectLst/>
                        </a:rPr>
                        <a:t>"terrorism", "terrorist", "revolution", "riot", "rebel", "war", "hostility"  </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361030053"/>
                  </a:ext>
                </a:extLst>
              </a:tr>
              <a:tr h="297921">
                <a:tc>
                  <a:txBody>
                    <a:bodyPr/>
                    <a:lstStyle/>
                    <a:p>
                      <a:pPr marL="0" marR="0" indent="0" algn="just">
                        <a:lnSpc>
                          <a:spcPts val="1200"/>
                        </a:lnSpc>
                        <a:spcBef>
                          <a:spcPts val="0"/>
                        </a:spcBef>
                        <a:spcAft>
                          <a:spcPts val="100"/>
                        </a:spcAft>
                        <a:tabLst>
                          <a:tab pos="292100" algn="l"/>
                        </a:tabLst>
                      </a:pPr>
                      <a:r>
                        <a:rPr lang="en-US" sz="1200">
                          <a:effectLst/>
                        </a:rPr>
                        <a:t>Accident (Minor)</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just">
                        <a:lnSpc>
                          <a:spcPts val="1200"/>
                        </a:lnSpc>
                        <a:spcBef>
                          <a:spcPts val="0"/>
                        </a:spcBef>
                        <a:spcAft>
                          <a:spcPts val="100"/>
                        </a:spcAft>
                        <a:tabLst>
                          <a:tab pos="292100" algn="l"/>
                        </a:tabLst>
                      </a:pPr>
                      <a:r>
                        <a:rPr lang="en-US" sz="1200">
                          <a:effectLst/>
                        </a:rPr>
                        <a:t>"crash", "accident", "explode", "explosive", "explosion", "fire"  </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368339976"/>
                  </a:ext>
                </a:extLst>
              </a:tr>
              <a:tr h="297921">
                <a:tc>
                  <a:txBody>
                    <a:bodyPr/>
                    <a:lstStyle/>
                    <a:p>
                      <a:pPr marL="0" marR="0" indent="0" algn="just">
                        <a:lnSpc>
                          <a:spcPts val="1200"/>
                        </a:lnSpc>
                        <a:spcBef>
                          <a:spcPts val="0"/>
                        </a:spcBef>
                        <a:spcAft>
                          <a:spcPts val="100"/>
                        </a:spcAft>
                        <a:tabLst>
                          <a:tab pos="292100" algn="l"/>
                        </a:tabLst>
                      </a:pPr>
                      <a:r>
                        <a:rPr lang="en-US" sz="1200">
                          <a:effectLst/>
                        </a:rPr>
                        <a:t>Disruption</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just">
                        <a:lnSpc>
                          <a:spcPts val="1200"/>
                        </a:lnSpc>
                        <a:spcBef>
                          <a:spcPts val="0"/>
                        </a:spcBef>
                        <a:spcAft>
                          <a:spcPts val="100"/>
                        </a:spcAft>
                        <a:tabLst>
                          <a:tab pos="292100" algn="l"/>
                        </a:tabLst>
                      </a:pPr>
                      <a:r>
                        <a:rPr lang="en-US" sz="1200">
                          <a:effectLst/>
                        </a:rPr>
                        <a:t>"disturbance", "strike", "labor", "worker", "workers"  </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873162116"/>
                  </a:ext>
                </a:extLst>
              </a:tr>
              <a:tr h="297921">
                <a:tc>
                  <a:txBody>
                    <a:bodyPr/>
                    <a:lstStyle/>
                    <a:p>
                      <a:pPr marL="0" marR="0" indent="0" algn="just">
                        <a:lnSpc>
                          <a:spcPts val="1200"/>
                        </a:lnSpc>
                        <a:spcBef>
                          <a:spcPts val="0"/>
                        </a:spcBef>
                        <a:spcAft>
                          <a:spcPts val="100"/>
                        </a:spcAft>
                        <a:tabLst>
                          <a:tab pos="292100" algn="l"/>
                        </a:tabLst>
                      </a:pPr>
                      <a:r>
                        <a:rPr lang="en-US" sz="1200">
                          <a:effectLst/>
                        </a:rPr>
                        <a:t>Governmental Acts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just">
                        <a:lnSpc>
                          <a:spcPts val="1200"/>
                        </a:lnSpc>
                        <a:spcBef>
                          <a:spcPts val="0"/>
                        </a:spcBef>
                        <a:spcAft>
                          <a:spcPts val="100"/>
                        </a:spcAft>
                        <a:tabLst>
                          <a:tab pos="292100" algn="l"/>
                        </a:tabLst>
                      </a:pPr>
                      <a:r>
                        <a:rPr lang="en-US" sz="1200">
                          <a:effectLst/>
                        </a:rPr>
                        <a:t>"regulations", "government", "governmental", "shutdown", "permit", "closure"  </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289569947"/>
                  </a:ext>
                </a:extLst>
              </a:tr>
              <a:tr h="297921">
                <a:tc>
                  <a:txBody>
                    <a:bodyPr/>
                    <a:lstStyle/>
                    <a:p>
                      <a:pPr marL="0" marR="0" indent="0" algn="just">
                        <a:lnSpc>
                          <a:spcPts val="1200"/>
                        </a:lnSpc>
                        <a:spcBef>
                          <a:spcPts val="0"/>
                        </a:spcBef>
                        <a:spcAft>
                          <a:spcPts val="100"/>
                        </a:spcAft>
                        <a:tabLst>
                          <a:tab pos="292100" algn="l"/>
                        </a:tabLst>
                      </a:pPr>
                      <a:r>
                        <a:rPr lang="en-US" sz="1200">
                          <a:effectLst/>
                        </a:rPr>
                        <a:t>Economic Hardship</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just">
                        <a:lnSpc>
                          <a:spcPts val="1200"/>
                        </a:lnSpc>
                        <a:spcBef>
                          <a:spcPts val="0"/>
                        </a:spcBef>
                        <a:spcAft>
                          <a:spcPts val="100"/>
                        </a:spcAft>
                        <a:tabLst>
                          <a:tab pos="292100" algn="l"/>
                        </a:tabLst>
                      </a:pPr>
                      <a:r>
                        <a:rPr lang="en-US" sz="1200">
                          <a:effectLst/>
                        </a:rPr>
                        <a:t>"economic", "market", "prices", "crisis", "downturn", "recession", "hardship"  </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451154826"/>
                  </a:ext>
                </a:extLst>
              </a:tr>
              <a:tr h="853502">
                <a:tc>
                  <a:txBody>
                    <a:bodyPr/>
                    <a:lstStyle/>
                    <a:p>
                      <a:pPr marL="0" marR="0" indent="0" algn="just">
                        <a:lnSpc>
                          <a:spcPts val="1200"/>
                        </a:lnSpc>
                        <a:spcBef>
                          <a:spcPts val="0"/>
                        </a:spcBef>
                        <a:spcAft>
                          <a:spcPts val="100"/>
                        </a:spcAft>
                        <a:tabLst>
                          <a:tab pos="292100" algn="l"/>
                        </a:tabLst>
                      </a:pPr>
                      <a:r>
                        <a:rPr lang="en-US" sz="1200" dirty="0">
                          <a:effectLst/>
                        </a:rPr>
                        <a:t>Contract Language </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just">
                        <a:lnSpc>
                          <a:spcPts val="1200"/>
                        </a:lnSpc>
                        <a:spcBef>
                          <a:spcPts val="0"/>
                        </a:spcBef>
                        <a:spcAft>
                          <a:spcPts val="100"/>
                        </a:spcAft>
                        <a:tabLst>
                          <a:tab pos="292100" algn="l"/>
                        </a:tabLst>
                      </a:pPr>
                      <a:r>
                        <a:rPr lang="en-US" sz="1200">
                          <a:effectLst/>
                        </a:rPr>
                        <a:t>"Dictionary", "dictionarium", "meaning", "meanings", "interpret", "interpretation", "interpretations", "construct", "construction",</a:t>
                      </a:r>
                      <a:br>
                        <a:rPr lang="en-US" sz="1200">
                          <a:effectLst/>
                        </a:rPr>
                      </a:br>
                      <a:r>
                        <a:rPr lang="en-US" sz="1200">
                          <a:effectLst/>
                        </a:rPr>
                        <a:t> "ambiguity", "ambiguous", "unambiguous", "vague", "vagueness", "narrow", "narrowly", "language", "plain", "ordinary", "ejusdem", "express"  </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588409163"/>
                  </a:ext>
                </a:extLst>
              </a:tr>
              <a:tr h="297921">
                <a:tc>
                  <a:txBody>
                    <a:bodyPr/>
                    <a:lstStyle/>
                    <a:p>
                      <a:pPr marL="0" marR="0" indent="0" algn="just">
                        <a:lnSpc>
                          <a:spcPts val="1200"/>
                        </a:lnSpc>
                        <a:spcBef>
                          <a:spcPts val="0"/>
                        </a:spcBef>
                        <a:spcAft>
                          <a:spcPts val="100"/>
                        </a:spcAft>
                        <a:tabLst>
                          <a:tab pos="292100" algn="l"/>
                        </a:tabLst>
                      </a:pPr>
                      <a:r>
                        <a:rPr lang="en-US" sz="1200">
                          <a:effectLst/>
                        </a:rPr>
                        <a:t>Foreseeability</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just">
                        <a:lnSpc>
                          <a:spcPts val="1200"/>
                        </a:lnSpc>
                        <a:spcBef>
                          <a:spcPts val="0"/>
                        </a:spcBef>
                        <a:spcAft>
                          <a:spcPts val="100"/>
                        </a:spcAft>
                        <a:tabLst>
                          <a:tab pos="292100" algn="l"/>
                        </a:tabLst>
                      </a:pPr>
                      <a:r>
                        <a:rPr lang="en-US" sz="1200">
                          <a:effectLst/>
                        </a:rPr>
                        <a:t>"foresee", "foreseeable", "foreseeability"  </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742803109"/>
                  </a:ext>
                </a:extLst>
              </a:tr>
              <a:tr h="297921">
                <a:tc>
                  <a:txBody>
                    <a:bodyPr/>
                    <a:lstStyle/>
                    <a:p>
                      <a:pPr marL="0" marR="0" indent="0" algn="just">
                        <a:lnSpc>
                          <a:spcPts val="1200"/>
                        </a:lnSpc>
                        <a:spcBef>
                          <a:spcPts val="0"/>
                        </a:spcBef>
                        <a:spcAft>
                          <a:spcPts val="100"/>
                        </a:spcAft>
                        <a:tabLst>
                          <a:tab pos="292100" algn="l"/>
                        </a:tabLst>
                      </a:pPr>
                      <a:r>
                        <a:rPr lang="en-US" sz="1200">
                          <a:effectLst/>
                        </a:rPr>
                        <a:t>Control</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just">
                        <a:lnSpc>
                          <a:spcPts val="1200"/>
                        </a:lnSpc>
                        <a:spcBef>
                          <a:spcPts val="0"/>
                        </a:spcBef>
                        <a:spcAft>
                          <a:spcPts val="100"/>
                        </a:spcAft>
                        <a:tabLst>
                          <a:tab pos="292100" algn="l"/>
                        </a:tabLst>
                      </a:pPr>
                      <a:r>
                        <a:rPr lang="en-US" sz="1200">
                          <a:effectLst/>
                        </a:rPr>
                        <a:t>"control"  </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328846961"/>
                  </a:ext>
                </a:extLst>
              </a:tr>
              <a:tr h="297921">
                <a:tc>
                  <a:txBody>
                    <a:bodyPr/>
                    <a:lstStyle/>
                    <a:p>
                      <a:pPr marL="0" marR="0" indent="0" algn="just">
                        <a:lnSpc>
                          <a:spcPts val="1200"/>
                        </a:lnSpc>
                        <a:spcBef>
                          <a:spcPts val="0"/>
                        </a:spcBef>
                        <a:spcAft>
                          <a:spcPts val="100"/>
                        </a:spcAft>
                        <a:tabLst>
                          <a:tab pos="292100" algn="l"/>
                        </a:tabLst>
                      </a:pPr>
                      <a:r>
                        <a:rPr lang="en-US" sz="1200">
                          <a:effectLst/>
                        </a:rPr>
                        <a:t>Intent</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r>
                        <a:rPr lang="en-US" sz="1200" dirty="0">
                          <a:effectLst/>
                        </a:rPr>
                        <a:t>"intent", "intention", "intentions" </a:t>
                      </a:r>
                      <a:endParaRPr lang="en-US" sz="1200" dirty="0">
                        <a:effectLst/>
                        <a:latin typeface="Times New Roman" panose="02020603050405020304" pitchFamily="18" charset="0"/>
                      </a:endParaRPr>
                    </a:p>
                  </a:txBody>
                  <a:tcPr marL="68580" marR="68580" marT="0" marB="0"/>
                </a:tc>
                <a:extLst>
                  <a:ext uri="{0D108BD9-81ED-4DB2-BD59-A6C34878D82A}">
                    <a16:rowId xmlns:a16="http://schemas.microsoft.com/office/drawing/2014/main" val="3158398823"/>
                  </a:ext>
                </a:extLst>
              </a:tr>
            </a:tbl>
          </a:graphicData>
        </a:graphic>
      </p:graphicFrame>
    </p:spTree>
    <p:extLst>
      <p:ext uri="{BB962C8B-B14F-4D97-AF65-F5344CB8AC3E}">
        <p14:creationId xmlns:p14="http://schemas.microsoft.com/office/powerpoint/2010/main" val="6277995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3">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09037C2-25D3-CA4C-8691-71053BD2CD36}"/>
              </a:ext>
            </a:extLst>
          </p:cNvPr>
          <p:cNvSpPr>
            <a:spLocks noGrp="1"/>
          </p:cNvSpPr>
          <p:nvPr>
            <p:ph type="title"/>
          </p:nvPr>
        </p:nvSpPr>
        <p:spPr>
          <a:xfrm>
            <a:off x="630936" y="639520"/>
            <a:ext cx="3429000" cy="1719072"/>
          </a:xfrm>
        </p:spPr>
        <p:txBody>
          <a:bodyPr anchor="b">
            <a:normAutofit/>
          </a:bodyPr>
          <a:lstStyle/>
          <a:p>
            <a:r>
              <a:rPr lang="en-US" sz="5400"/>
              <a:t>Events</a:t>
            </a:r>
          </a:p>
        </p:txBody>
      </p:sp>
      <p:sp>
        <p:nvSpPr>
          <p:cNvPr id="12"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F590800-7D21-B545-B799-A07AE7B9095C}"/>
              </a:ext>
            </a:extLst>
          </p:cNvPr>
          <p:cNvSpPr>
            <a:spLocks noGrp="1"/>
          </p:cNvSpPr>
          <p:nvPr>
            <p:ph idx="1"/>
          </p:nvPr>
        </p:nvSpPr>
        <p:spPr>
          <a:xfrm>
            <a:off x="630936" y="2807208"/>
            <a:ext cx="3429000" cy="3410712"/>
          </a:xfrm>
        </p:spPr>
        <p:txBody>
          <a:bodyPr anchor="t">
            <a:normAutofit/>
          </a:bodyPr>
          <a:lstStyle/>
          <a:p>
            <a:r>
              <a:rPr lang="en-US" sz="2200">
                <a:cs typeface="Calibri"/>
              </a:rPr>
              <a:t>Increasingly cases relate to economic hardship and governmental actions.</a:t>
            </a:r>
            <a:endParaRPr lang="en-US" sz="2200"/>
          </a:p>
        </p:txBody>
      </p:sp>
      <p:pic>
        <p:nvPicPr>
          <p:cNvPr id="9" name="Picture 8">
            <a:extLst>
              <a:ext uri="{FF2B5EF4-FFF2-40B4-BE49-F238E27FC236}">
                <a16:creationId xmlns:a16="http://schemas.microsoft.com/office/drawing/2014/main" id="{12600FDC-AB85-C44B-B851-FAFD050B3BC5}"/>
              </a:ext>
            </a:extLst>
          </p:cNvPr>
          <p:cNvPicPr>
            <a:picLocks noChangeAspect="1"/>
          </p:cNvPicPr>
          <p:nvPr/>
        </p:nvPicPr>
        <p:blipFill>
          <a:blip r:embed="rId2"/>
          <a:stretch>
            <a:fillRect/>
          </a:stretch>
        </p:blipFill>
        <p:spPr>
          <a:xfrm>
            <a:off x="4114547" y="1161690"/>
            <a:ext cx="8020261" cy="4852118"/>
          </a:xfrm>
          <a:prstGeom prst="rect">
            <a:avLst/>
          </a:prstGeom>
        </p:spPr>
      </p:pic>
    </p:spTree>
    <p:extLst>
      <p:ext uri="{BB962C8B-B14F-4D97-AF65-F5344CB8AC3E}">
        <p14:creationId xmlns:p14="http://schemas.microsoft.com/office/powerpoint/2010/main" val="25057132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6">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09037C2-25D3-CA4C-8691-71053BD2CD36}"/>
              </a:ext>
            </a:extLst>
          </p:cNvPr>
          <p:cNvSpPr>
            <a:spLocks noGrp="1"/>
          </p:cNvSpPr>
          <p:nvPr>
            <p:ph type="title"/>
          </p:nvPr>
        </p:nvSpPr>
        <p:spPr>
          <a:xfrm>
            <a:off x="630936" y="639520"/>
            <a:ext cx="3429000" cy="1719072"/>
          </a:xfrm>
        </p:spPr>
        <p:txBody>
          <a:bodyPr anchor="b">
            <a:normAutofit/>
          </a:bodyPr>
          <a:lstStyle/>
          <a:p>
            <a:r>
              <a:rPr lang="en-US" sz="5400"/>
              <a:t>Reason</a:t>
            </a:r>
          </a:p>
        </p:txBody>
      </p:sp>
      <p:sp>
        <p:nvSpPr>
          <p:cNvPr id="15" name="sketch line">
            <a:extLst>
              <a:ext uri="{FF2B5EF4-FFF2-40B4-BE49-F238E27FC236}">
                <a16:creationId xmlns:a16="http://schemas.microsoft.com/office/drawing/2014/main" id="{6357EC4F-235E-4222-A36F-C7878ACE37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F590800-7D21-B545-B799-A07AE7B9095C}"/>
              </a:ext>
            </a:extLst>
          </p:cNvPr>
          <p:cNvSpPr>
            <a:spLocks noGrp="1"/>
          </p:cNvSpPr>
          <p:nvPr>
            <p:ph idx="1"/>
          </p:nvPr>
        </p:nvSpPr>
        <p:spPr>
          <a:xfrm>
            <a:off x="630936" y="2807208"/>
            <a:ext cx="3429000" cy="3410712"/>
          </a:xfrm>
        </p:spPr>
        <p:txBody>
          <a:bodyPr anchor="t">
            <a:normAutofit/>
          </a:bodyPr>
          <a:lstStyle/>
          <a:p>
            <a:r>
              <a:rPr lang="en-US" sz="2200">
                <a:cs typeface="Calibri"/>
              </a:rPr>
              <a:t>Use of intent &amp; contractual language increasingly play a bigger role.</a:t>
            </a:r>
            <a:endParaRPr lang="en-US" sz="2200"/>
          </a:p>
        </p:txBody>
      </p:sp>
      <p:pic>
        <p:nvPicPr>
          <p:cNvPr id="5" name="Picture 4">
            <a:extLst>
              <a:ext uri="{FF2B5EF4-FFF2-40B4-BE49-F238E27FC236}">
                <a16:creationId xmlns:a16="http://schemas.microsoft.com/office/drawing/2014/main" id="{51CE19EF-61B4-E645-A411-1683AB1CDF8B}"/>
              </a:ext>
            </a:extLst>
          </p:cNvPr>
          <p:cNvPicPr>
            <a:picLocks noChangeAspect="1"/>
          </p:cNvPicPr>
          <p:nvPr/>
        </p:nvPicPr>
        <p:blipFill>
          <a:blip r:embed="rId2"/>
          <a:stretch>
            <a:fillRect/>
          </a:stretch>
        </p:blipFill>
        <p:spPr>
          <a:xfrm>
            <a:off x="4553755" y="1280217"/>
            <a:ext cx="7004261" cy="4361065"/>
          </a:xfrm>
          <a:prstGeom prst="rect">
            <a:avLst/>
          </a:prstGeom>
        </p:spPr>
      </p:pic>
    </p:spTree>
    <p:extLst>
      <p:ext uri="{BB962C8B-B14F-4D97-AF65-F5344CB8AC3E}">
        <p14:creationId xmlns:p14="http://schemas.microsoft.com/office/powerpoint/2010/main" val="13315079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7" name="Rectangle 46">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7BDAFC4-329F-414A-9236-2E536297A53B}"/>
              </a:ext>
            </a:extLst>
          </p:cNvPr>
          <p:cNvSpPr>
            <a:spLocks noGrp="1"/>
          </p:cNvSpPr>
          <p:nvPr>
            <p:ph type="title"/>
          </p:nvPr>
        </p:nvSpPr>
        <p:spPr>
          <a:xfrm>
            <a:off x="630936" y="639520"/>
            <a:ext cx="3429000" cy="1719072"/>
          </a:xfrm>
        </p:spPr>
        <p:txBody>
          <a:bodyPr anchor="b">
            <a:normAutofit/>
          </a:bodyPr>
          <a:lstStyle/>
          <a:p>
            <a:r>
              <a:rPr lang="en-US" sz="5400"/>
              <a:t>Correlation Analysis</a:t>
            </a:r>
          </a:p>
        </p:txBody>
      </p:sp>
      <p:sp>
        <p:nvSpPr>
          <p:cNvPr id="49" name="sketch line">
            <a:extLst>
              <a:ext uri="{FF2B5EF4-FFF2-40B4-BE49-F238E27FC236}">
                <a16:creationId xmlns:a16="http://schemas.microsoft.com/office/drawing/2014/main" id="{6357EC4F-235E-4222-A36F-C7878ACE37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B1829D2-A5A3-6A42-A276-24ECF3DC5D9A}"/>
              </a:ext>
            </a:extLst>
          </p:cNvPr>
          <p:cNvSpPr>
            <a:spLocks noGrp="1"/>
          </p:cNvSpPr>
          <p:nvPr>
            <p:ph idx="1"/>
          </p:nvPr>
        </p:nvSpPr>
        <p:spPr>
          <a:xfrm>
            <a:off x="630936" y="2807208"/>
            <a:ext cx="3429000" cy="3410712"/>
          </a:xfrm>
        </p:spPr>
        <p:txBody>
          <a:bodyPr anchor="t">
            <a:normAutofit/>
          </a:bodyPr>
          <a:lstStyle/>
          <a:p>
            <a:r>
              <a:rPr lang="en-US" sz="1700"/>
              <a:t>As the table shows the factor control is positively related to all other variables whereas foreseeability and language are only positively related to two of the events. </a:t>
            </a:r>
          </a:p>
          <a:p>
            <a:r>
              <a:rPr lang="en-US" sz="1700"/>
              <a:t>Therefore, as courts engage more with the force majeure issue, they are more likely to deploy the control analysis and less so analysis related to foreseeability and contractual interpretation. </a:t>
            </a:r>
            <a:endParaRPr lang="en-US" sz="1700">
              <a:cs typeface="Calibri"/>
            </a:endParaRPr>
          </a:p>
        </p:txBody>
      </p:sp>
      <p:pic>
        <p:nvPicPr>
          <p:cNvPr id="4" name="Picture 3" descr="Table&#10;&#10;Description automatically generated">
            <a:extLst>
              <a:ext uri="{FF2B5EF4-FFF2-40B4-BE49-F238E27FC236}">
                <a16:creationId xmlns:a16="http://schemas.microsoft.com/office/drawing/2014/main" id="{318D9C86-B519-F244-AAA8-07674603B7CE}"/>
              </a:ext>
            </a:extLst>
          </p:cNvPr>
          <p:cNvPicPr/>
          <p:nvPr/>
        </p:nvPicPr>
        <p:blipFill rotWithShape="1">
          <a:blip r:embed="rId2">
            <a:extLst>
              <a:ext uri="{28A0092B-C50C-407E-A947-70E740481C1C}">
                <a14:useLocalDpi xmlns:a14="http://schemas.microsoft.com/office/drawing/2010/main" val="0"/>
              </a:ext>
            </a:extLst>
          </a:blip>
          <a:srcRect r="8492" b="3"/>
          <a:stretch/>
        </p:blipFill>
        <p:spPr>
          <a:xfrm>
            <a:off x="4654296" y="1307205"/>
            <a:ext cx="6903720" cy="4243590"/>
          </a:xfrm>
          <a:prstGeom prst="rect">
            <a:avLst/>
          </a:prstGeom>
        </p:spPr>
      </p:pic>
    </p:spTree>
    <p:extLst>
      <p:ext uri="{BB962C8B-B14F-4D97-AF65-F5344CB8AC3E}">
        <p14:creationId xmlns:p14="http://schemas.microsoft.com/office/powerpoint/2010/main" val="25762096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C30D4-4CCB-2D48-99E2-29E19F071744}"/>
              </a:ext>
            </a:extLst>
          </p:cNvPr>
          <p:cNvSpPr>
            <a:spLocks noGrp="1"/>
          </p:cNvSpPr>
          <p:nvPr>
            <p:ph type="title"/>
          </p:nvPr>
        </p:nvSpPr>
        <p:spPr/>
        <p:txBody>
          <a:bodyPr/>
          <a:lstStyle/>
          <a:p>
            <a:r>
              <a:rPr lang="en-US" dirty="0"/>
              <a:t>Direct Effect</a:t>
            </a:r>
          </a:p>
        </p:txBody>
      </p:sp>
      <p:sp>
        <p:nvSpPr>
          <p:cNvPr id="3" name="Content Placeholder 2">
            <a:extLst>
              <a:ext uri="{FF2B5EF4-FFF2-40B4-BE49-F238E27FC236}">
                <a16:creationId xmlns:a16="http://schemas.microsoft.com/office/drawing/2014/main" id="{A1D90811-341E-D940-9883-C5E5CD32C43A}"/>
              </a:ext>
            </a:extLst>
          </p:cNvPr>
          <p:cNvSpPr>
            <a:spLocks noGrp="1"/>
          </p:cNvSpPr>
          <p:nvPr>
            <p:ph idx="1"/>
          </p:nvPr>
        </p:nvSpPr>
        <p:spPr/>
        <p:txBody>
          <a:bodyPr/>
          <a:lstStyle/>
          <a:p>
            <a:r>
              <a:rPr lang="en-US" dirty="0"/>
              <a:t>Results show that there is no direct effect between the types of event and the courts’ weighted score for force majeure. </a:t>
            </a:r>
          </a:p>
        </p:txBody>
      </p:sp>
      <p:pic>
        <p:nvPicPr>
          <p:cNvPr id="4" name="Picture 3" descr="Table&#10;&#10;Description automatically generated">
            <a:extLst>
              <a:ext uri="{FF2B5EF4-FFF2-40B4-BE49-F238E27FC236}">
                <a16:creationId xmlns:a16="http://schemas.microsoft.com/office/drawing/2014/main" id="{CF5D26AF-BF87-8A4B-9211-A4183619A338}"/>
              </a:ext>
            </a:extLst>
          </p:cNvPr>
          <p:cNvPicPr/>
          <p:nvPr/>
        </p:nvPicPr>
        <p:blipFill>
          <a:blip r:embed="rId2">
            <a:extLst>
              <a:ext uri="{28A0092B-C50C-407E-A947-70E740481C1C}">
                <a14:useLocalDpi xmlns:a14="http://schemas.microsoft.com/office/drawing/2010/main" val="0"/>
              </a:ext>
            </a:extLst>
          </a:blip>
          <a:stretch>
            <a:fillRect/>
          </a:stretch>
        </p:blipFill>
        <p:spPr>
          <a:xfrm>
            <a:off x="1860193" y="2843161"/>
            <a:ext cx="8109307" cy="2363840"/>
          </a:xfrm>
          <a:prstGeom prst="rect">
            <a:avLst/>
          </a:prstGeom>
        </p:spPr>
      </p:pic>
    </p:spTree>
    <p:extLst>
      <p:ext uri="{BB962C8B-B14F-4D97-AF65-F5344CB8AC3E}">
        <p14:creationId xmlns:p14="http://schemas.microsoft.com/office/powerpoint/2010/main" val="18236605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F8D3E83-1DFD-474D-90F0-0FED022783E8}"/>
              </a:ext>
            </a:extLst>
          </p:cNvPr>
          <p:cNvSpPr>
            <a:spLocks noGrp="1"/>
          </p:cNvSpPr>
          <p:nvPr>
            <p:ph type="title"/>
          </p:nvPr>
        </p:nvSpPr>
        <p:spPr>
          <a:xfrm>
            <a:off x="630936" y="639520"/>
            <a:ext cx="3429000" cy="1719072"/>
          </a:xfrm>
        </p:spPr>
        <p:txBody>
          <a:bodyPr anchor="b">
            <a:normAutofit/>
          </a:bodyPr>
          <a:lstStyle/>
          <a:p>
            <a:r>
              <a:rPr lang="en-US" sz="3800"/>
              <a:t>Interaction Effects</a:t>
            </a:r>
            <a:br>
              <a:rPr lang="en-US" sz="3800"/>
            </a:br>
            <a:endParaRPr lang="en-US" sz="3800"/>
          </a:p>
        </p:txBody>
      </p:sp>
      <p:sp>
        <p:nvSpPr>
          <p:cNvPr id="61" name="sketch line">
            <a:extLst>
              <a:ext uri="{FF2B5EF4-FFF2-40B4-BE49-F238E27FC236}">
                <a16:creationId xmlns:a16="http://schemas.microsoft.com/office/drawing/2014/main" id="{6357EC4F-235E-4222-A36F-C7878ACE37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BDBCB5A-9E29-054D-838D-713E78AD9555}"/>
              </a:ext>
            </a:extLst>
          </p:cNvPr>
          <p:cNvSpPr>
            <a:spLocks noGrp="1"/>
          </p:cNvSpPr>
          <p:nvPr>
            <p:ph idx="1"/>
          </p:nvPr>
        </p:nvSpPr>
        <p:spPr>
          <a:xfrm>
            <a:off x="630936" y="2807208"/>
            <a:ext cx="3429000" cy="3410712"/>
          </a:xfrm>
        </p:spPr>
        <p:txBody>
          <a:bodyPr anchor="t">
            <a:normAutofit/>
          </a:bodyPr>
          <a:lstStyle/>
          <a:p>
            <a:r>
              <a:rPr lang="en-US" sz="1500"/>
              <a:t>As to the indirect effect, the results show that the control variable always mediates the relationship between the event type and the weighted score of force majeure. In other words, the discussion about control explains why there is a relationship between the event and the weighted score for force majeure. </a:t>
            </a:r>
          </a:p>
          <a:p>
            <a:r>
              <a:rPr lang="en-US" sz="1500"/>
              <a:t>The language variable (along with intent) however </a:t>
            </a:r>
            <a:r>
              <a:rPr lang="en-US" sz="1500" i="1"/>
              <a:t>never</a:t>
            </a:r>
            <a:r>
              <a:rPr lang="en-US" sz="1500"/>
              <a:t> mediates the relationship. The foreseeability predictor only mediates in events related to act of God and economic hardship.  </a:t>
            </a:r>
          </a:p>
          <a:p>
            <a:endParaRPr lang="en-US" sz="1500"/>
          </a:p>
        </p:txBody>
      </p:sp>
      <p:pic>
        <p:nvPicPr>
          <p:cNvPr id="8" name="Picture 7" descr="Table&#10;&#10;Description automatically generated">
            <a:extLst>
              <a:ext uri="{FF2B5EF4-FFF2-40B4-BE49-F238E27FC236}">
                <a16:creationId xmlns:a16="http://schemas.microsoft.com/office/drawing/2014/main" id="{8047DCE6-2C1B-F643-9C33-D1E014F13253}"/>
              </a:ext>
            </a:extLst>
          </p:cNvPr>
          <p:cNvPicPr/>
          <p:nvPr/>
        </p:nvPicPr>
        <p:blipFill>
          <a:blip r:embed="rId2">
            <a:extLst>
              <a:ext uri="{28A0092B-C50C-407E-A947-70E740481C1C}">
                <a14:useLocalDpi xmlns:a14="http://schemas.microsoft.com/office/drawing/2010/main" val="0"/>
              </a:ext>
            </a:extLst>
          </a:blip>
          <a:stretch>
            <a:fillRect/>
          </a:stretch>
        </p:blipFill>
        <p:spPr>
          <a:xfrm>
            <a:off x="5107317" y="640080"/>
            <a:ext cx="5997677" cy="5577840"/>
          </a:xfrm>
          <a:prstGeom prst="rect">
            <a:avLst/>
          </a:prstGeom>
        </p:spPr>
      </p:pic>
    </p:spTree>
    <p:extLst>
      <p:ext uri="{BB962C8B-B14F-4D97-AF65-F5344CB8AC3E}">
        <p14:creationId xmlns:p14="http://schemas.microsoft.com/office/powerpoint/2010/main" val="12240514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45B1D5C-0827-4AF0-8186-11FC5A8B8B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3410849-961F-124D-A0D4-35D9FEDF4C5C}"/>
              </a:ext>
            </a:extLst>
          </p:cNvPr>
          <p:cNvSpPr>
            <a:spLocks noGrp="1"/>
          </p:cNvSpPr>
          <p:nvPr>
            <p:ph type="title"/>
          </p:nvPr>
        </p:nvSpPr>
        <p:spPr>
          <a:xfrm>
            <a:off x="9267909" y="2023110"/>
            <a:ext cx="2469624" cy="2846070"/>
          </a:xfrm>
        </p:spPr>
        <p:txBody>
          <a:bodyPr vert="horz" lIns="91440" tIns="45720" rIns="91440" bIns="45720" rtlCol="0" anchor="ctr">
            <a:normAutofit/>
          </a:bodyPr>
          <a:lstStyle/>
          <a:p>
            <a:r>
              <a:rPr lang="en-US" sz="3700"/>
              <a:t>Jurisdiction</a:t>
            </a:r>
          </a:p>
        </p:txBody>
      </p:sp>
      <p:sp>
        <p:nvSpPr>
          <p:cNvPr id="12" name="Rectangle 11">
            <a:extLst>
              <a:ext uri="{FF2B5EF4-FFF2-40B4-BE49-F238E27FC236}">
                <a16:creationId xmlns:a16="http://schemas.microsoft.com/office/drawing/2014/main" id="{99413ED5-9ED4-4772-BCE4-2BCAE6B12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433973" y="-827233"/>
            <a:ext cx="1715478" cy="858342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04357C93-F0CB-4A1C-8F77-4E9063789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2085" y="664308"/>
            <a:ext cx="8082632" cy="5600340"/>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0F533E9-6690-41A8-A372-4C6C622D0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950447" y="3392097"/>
            <a:ext cx="1719072"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6F6ECE53-8F55-7946-B216-BFB877034B15}"/>
              </a:ext>
            </a:extLst>
          </p:cNvPr>
          <p:cNvSpPr>
            <a:spLocks noGrp="1"/>
          </p:cNvSpPr>
          <p:nvPr>
            <p:ph idx="1"/>
          </p:nvPr>
        </p:nvSpPr>
        <p:spPr/>
        <p:txBody>
          <a:bodyPr/>
          <a:lstStyle/>
          <a:p>
            <a:endParaRPr lang="en-US"/>
          </a:p>
        </p:txBody>
      </p:sp>
      <p:pic>
        <p:nvPicPr>
          <p:cNvPr id="7" name="Picture 6">
            <a:extLst>
              <a:ext uri="{FF2B5EF4-FFF2-40B4-BE49-F238E27FC236}">
                <a16:creationId xmlns:a16="http://schemas.microsoft.com/office/drawing/2014/main" id="{C86A7273-4617-C645-98F1-D3DDF5F1BE41}"/>
              </a:ext>
            </a:extLst>
          </p:cNvPr>
          <p:cNvPicPr>
            <a:picLocks noChangeAspect="1"/>
          </p:cNvPicPr>
          <p:nvPr/>
        </p:nvPicPr>
        <p:blipFill>
          <a:blip r:embed="rId2"/>
          <a:stretch>
            <a:fillRect/>
          </a:stretch>
        </p:blipFill>
        <p:spPr>
          <a:xfrm>
            <a:off x="493856" y="773495"/>
            <a:ext cx="7856204" cy="5420197"/>
          </a:xfrm>
          <a:prstGeom prst="rect">
            <a:avLst/>
          </a:prstGeom>
        </p:spPr>
      </p:pic>
    </p:spTree>
    <p:extLst>
      <p:ext uri="{BB962C8B-B14F-4D97-AF65-F5344CB8AC3E}">
        <p14:creationId xmlns:p14="http://schemas.microsoft.com/office/powerpoint/2010/main" val="6318209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12935A-B4BB-0C43-82AC-761B07F28789}"/>
              </a:ext>
            </a:extLst>
          </p:cNvPr>
          <p:cNvSpPr>
            <a:spLocks noGrp="1"/>
          </p:cNvSpPr>
          <p:nvPr>
            <p:ph type="title"/>
          </p:nvPr>
        </p:nvSpPr>
        <p:spPr>
          <a:xfrm>
            <a:off x="630936" y="639520"/>
            <a:ext cx="3429000" cy="1719072"/>
          </a:xfrm>
        </p:spPr>
        <p:txBody>
          <a:bodyPr anchor="b">
            <a:normAutofit/>
          </a:bodyPr>
          <a:lstStyle/>
          <a:p>
            <a:r>
              <a:rPr lang="en-US" sz="5400"/>
              <a:t>Impact of Jurisdiction</a:t>
            </a:r>
          </a:p>
        </p:txBody>
      </p:sp>
      <p:sp>
        <p:nvSpPr>
          <p:cNvPr id="38" name="sketch line">
            <a:extLst>
              <a:ext uri="{FF2B5EF4-FFF2-40B4-BE49-F238E27FC236}">
                <a16:creationId xmlns:a16="http://schemas.microsoft.com/office/drawing/2014/main" id="{6357EC4F-235E-4222-A36F-C7878ACE37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5">
            <a:extLst>
              <a:ext uri="{FF2B5EF4-FFF2-40B4-BE49-F238E27FC236}">
                <a16:creationId xmlns:a16="http://schemas.microsoft.com/office/drawing/2014/main" id="{B45E02C5-8007-C544-9C2A-2B8000F33F8F}"/>
              </a:ext>
            </a:extLst>
          </p:cNvPr>
          <p:cNvSpPr>
            <a:spLocks noGrp="1"/>
          </p:cNvSpPr>
          <p:nvPr>
            <p:ph idx="1"/>
          </p:nvPr>
        </p:nvSpPr>
        <p:spPr>
          <a:xfrm>
            <a:off x="630936" y="2807208"/>
            <a:ext cx="3429000" cy="3410712"/>
          </a:xfrm>
        </p:spPr>
        <p:txBody>
          <a:bodyPr anchor="t">
            <a:normAutofit/>
          </a:bodyPr>
          <a:lstStyle/>
          <a:p>
            <a:r>
              <a:rPr lang="en-US" sz="2200"/>
              <a:t>The result suggest that jurisdiction only plays a major moderating effect for the control variable. This means that the relationship between control and force majeure is strengthen at the state level. </a:t>
            </a:r>
          </a:p>
        </p:txBody>
      </p:sp>
      <p:pic>
        <p:nvPicPr>
          <p:cNvPr id="20" name="Picture 19" descr="Chart, line chart&#10;&#10;Description automatically generated">
            <a:extLst>
              <a:ext uri="{FF2B5EF4-FFF2-40B4-BE49-F238E27FC236}">
                <a16:creationId xmlns:a16="http://schemas.microsoft.com/office/drawing/2014/main" id="{32A01A9E-DD51-D64E-83E7-60009D87CBF3}"/>
              </a:ext>
            </a:extLst>
          </p:cNvPr>
          <p:cNvPicPr/>
          <p:nvPr/>
        </p:nvPicPr>
        <p:blipFill rotWithShape="1">
          <a:blip r:embed="rId2">
            <a:extLst>
              <a:ext uri="{28A0092B-C50C-407E-A947-70E740481C1C}">
                <a14:useLocalDpi xmlns:a14="http://schemas.microsoft.com/office/drawing/2010/main" val="0"/>
              </a:ext>
            </a:extLst>
          </a:blip>
          <a:srcRect r="2" b="2819"/>
          <a:stretch/>
        </p:blipFill>
        <p:spPr>
          <a:xfrm>
            <a:off x="4654296" y="1307204"/>
            <a:ext cx="6903720" cy="4243592"/>
          </a:xfrm>
          <a:prstGeom prst="rect">
            <a:avLst/>
          </a:prstGeom>
        </p:spPr>
      </p:pic>
    </p:spTree>
    <p:extLst>
      <p:ext uri="{BB962C8B-B14F-4D97-AF65-F5344CB8AC3E}">
        <p14:creationId xmlns:p14="http://schemas.microsoft.com/office/powerpoint/2010/main" val="38187730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7673B47-0096-4583-BC78-ED53E79FF639}"/>
              </a:ext>
            </a:extLst>
          </p:cNvPr>
          <p:cNvSpPr>
            <a:spLocks noGrp="1"/>
          </p:cNvSpPr>
          <p:nvPr>
            <p:ph type="title"/>
          </p:nvPr>
        </p:nvSpPr>
        <p:spPr>
          <a:xfrm>
            <a:off x="630936" y="639520"/>
            <a:ext cx="3429000" cy="1719072"/>
          </a:xfrm>
        </p:spPr>
        <p:txBody>
          <a:bodyPr anchor="b">
            <a:normAutofit/>
          </a:bodyPr>
          <a:lstStyle/>
          <a:p>
            <a:r>
              <a:rPr lang="en-US" sz="3800">
                <a:cs typeface="Calibri Light"/>
              </a:rPr>
              <a:t>Robustness Check (Cosine Similarity)</a:t>
            </a:r>
            <a:endParaRPr lang="en-US" sz="3800"/>
          </a:p>
        </p:txBody>
      </p:sp>
      <p:sp>
        <p:nvSpPr>
          <p:cNvPr id="15" name="sketch line">
            <a:extLst>
              <a:ext uri="{FF2B5EF4-FFF2-40B4-BE49-F238E27FC236}">
                <a16:creationId xmlns:a16="http://schemas.microsoft.com/office/drawing/2014/main" id="{6357EC4F-235E-4222-A36F-C7878ACE37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ontent Placeholder 9">
            <a:extLst>
              <a:ext uri="{FF2B5EF4-FFF2-40B4-BE49-F238E27FC236}">
                <a16:creationId xmlns:a16="http://schemas.microsoft.com/office/drawing/2014/main" id="{65CAEB49-BB07-460A-BA47-0AE82655B407}"/>
              </a:ext>
            </a:extLst>
          </p:cNvPr>
          <p:cNvSpPr>
            <a:spLocks noGrp="1"/>
          </p:cNvSpPr>
          <p:nvPr>
            <p:ph idx="1"/>
          </p:nvPr>
        </p:nvSpPr>
        <p:spPr>
          <a:xfrm>
            <a:off x="630936" y="2807208"/>
            <a:ext cx="3429000" cy="3410712"/>
          </a:xfrm>
        </p:spPr>
        <p:txBody>
          <a:bodyPr anchor="t">
            <a:normAutofit/>
          </a:bodyPr>
          <a:lstStyle/>
          <a:p>
            <a:r>
              <a:rPr lang="en-US" sz="2200">
                <a:cs typeface="Calibri"/>
              </a:rPr>
              <a:t>TF-IDF vectorizer technique suggests a strong connection between the word control and force majeure. </a:t>
            </a:r>
            <a:endParaRPr lang="en-US" sz="2200"/>
          </a:p>
        </p:txBody>
      </p:sp>
      <p:graphicFrame>
        <p:nvGraphicFramePr>
          <p:cNvPr id="8" name="Content Placeholder 4">
            <a:extLst>
              <a:ext uri="{FF2B5EF4-FFF2-40B4-BE49-F238E27FC236}">
                <a16:creationId xmlns:a16="http://schemas.microsoft.com/office/drawing/2014/main" id="{EC6536DA-51BC-49E9-878D-A3EC13888F6B}"/>
              </a:ext>
            </a:extLst>
          </p:cNvPr>
          <p:cNvGraphicFramePr>
            <a:graphicFrameLocks/>
          </p:cNvGraphicFramePr>
          <p:nvPr/>
        </p:nvGraphicFramePr>
        <p:xfrm>
          <a:off x="4654296" y="890304"/>
          <a:ext cx="6903721" cy="5077392"/>
        </p:xfrm>
        <a:graphic>
          <a:graphicData uri="http://schemas.openxmlformats.org/drawingml/2006/table">
            <a:tbl>
              <a:tblPr firstRow="1" bandRow="1">
                <a:noFill/>
                <a:tableStyleId>{5C22544A-7EE6-4342-B048-85BDC9FD1C3A}</a:tableStyleId>
              </a:tblPr>
              <a:tblGrid>
                <a:gridCol w="1731780">
                  <a:extLst>
                    <a:ext uri="{9D8B030D-6E8A-4147-A177-3AD203B41FA5}">
                      <a16:colId xmlns:a16="http://schemas.microsoft.com/office/drawing/2014/main" val="2844952257"/>
                    </a:ext>
                  </a:extLst>
                </a:gridCol>
                <a:gridCol w="1205227">
                  <a:extLst>
                    <a:ext uri="{9D8B030D-6E8A-4147-A177-3AD203B41FA5}">
                      <a16:colId xmlns:a16="http://schemas.microsoft.com/office/drawing/2014/main" val="161237040"/>
                    </a:ext>
                  </a:extLst>
                </a:gridCol>
                <a:gridCol w="1532861">
                  <a:extLst>
                    <a:ext uri="{9D8B030D-6E8A-4147-A177-3AD203B41FA5}">
                      <a16:colId xmlns:a16="http://schemas.microsoft.com/office/drawing/2014/main" val="1029647975"/>
                    </a:ext>
                  </a:extLst>
                </a:gridCol>
                <a:gridCol w="2433853">
                  <a:extLst>
                    <a:ext uri="{9D8B030D-6E8A-4147-A177-3AD203B41FA5}">
                      <a16:colId xmlns:a16="http://schemas.microsoft.com/office/drawing/2014/main" val="963073014"/>
                    </a:ext>
                  </a:extLst>
                </a:gridCol>
              </a:tblGrid>
              <a:tr h="846232">
                <a:tc>
                  <a:txBody>
                    <a:bodyPr/>
                    <a:lstStyle/>
                    <a:p>
                      <a:pPr marL="0" marR="0" indent="0" algn="just">
                        <a:spcBef>
                          <a:spcPts val="0"/>
                        </a:spcBef>
                        <a:spcAft>
                          <a:spcPts val="100"/>
                        </a:spcAft>
                      </a:pPr>
                      <a:r>
                        <a:rPr lang="en-US" sz="2500" b="1" cap="none" spc="0">
                          <a:solidFill>
                            <a:schemeClr val="tx1"/>
                          </a:solidFill>
                          <a:effectLst/>
                        </a:rPr>
                        <a:t>Phrase</a:t>
                      </a:r>
                      <a:endParaRPr lang="en-US" sz="2500" b="1" cap="none" spc="0">
                        <a:solidFill>
                          <a:schemeClr val="tx1"/>
                        </a:solidFill>
                        <a:effectLst/>
                        <a:latin typeface="Times New Roman" panose="02020603050405020304" pitchFamily="18" charset="0"/>
                      </a:endParaRPr>
                    </a:p>
                  </a:txBody>
                  <a:tcPr marL="0" marR="112332" marT="44933" marB="336995">
                    <a:lnL w="12700" cmpd="sng">
                      <a:noFill/>
                    </a:lnL>
                    <a:lnR w="12700" cmpd="sng">
                      <a:noFill/>
                    </a:lnR>
                    <a:lnT w="28575" cap="flat" cmpd="sng" algn="ctr">
                      <a:solidFill>
                        <a:schemeClr val="tx1"/>
                      </a:solidFill>
                      <a:prstDash val="solid"/>
                    </a:lnT>
                    <a:lnB w="38100" cmpd="sng">
                      <a:noFill/>
                    </a:lnB>
                    <a:noFill/>
                  </a:tcPr>
                </a:tc>
                <a:tc>
                  <a:txBody>
                    <a:bodyPr/>
                    <a:lstStyle/>
                    <a:p>
                      <a:pPr marL="0" marR="0" indent="0" algn="just">
                        <a:spcBef>
                          <a:spcPts val="0"/>
                        </a:spcBef>
                        <a:spcAft>
                          <a:spcPts val="100"/>
                        </a:spcAft>
                      </a:pPr>
                      <a:r>
                        <a:rPr lang="en-US" sz="2500" b="1" cap="none" spc="0">
                          <a:solidFill>
                            <a:schemeClr val="tx1"/>
                          </a:solidFill>
                          <a:effectLst/>
                        </a:rPr>
                        <a:t>Force</a:t>
                      </a:r>
                      <a:endParaRPr lang="en-US" sz="2500" b="1" cap="none" spc="0">
                        <a:solidFill>
                          <a:schemeClr val="tx1"/>
                        </a:solidFill>
                        <a:effectLst/>
                        <a:latin typeface="Times New Roman" panose="02020603050405020304" pitchFamily="18" charset="0"/>
                      </a:endParaRPr>
                    </a:p>
                  </a:txBody>
                  <a:tcPr marL="0" marR="112332" marT="44933" marB="336995">
                    <a:lnL w="12700" cmpd="sng">
                      <a:noFill/>
                    </a:lnL>
                    <a:lnR w="12700" cmpd="sng">
                      <a:noFill/>
                    </a:lnR>
                    <a:lnT w="28575" cap="flat" cmpd="sng" algn="ctr">
                      <a:solidFill>
                        <a:schemeClr val="tx1"/>
                      </a:solidFill>
                      <a:prstDash val="solid"/>
                    </a:lnT>
                    <a:lnB w="38100" cmpd="sng">
                      <a:noFill/>
                    </a:lnB>
                    <a:noFill/>
                  </a:tcPr>
                </a:tc>
                <a:tc>
                  <a:txBody>
                    <a:bodyPr/>
                    <a:lstStyle/>
                    <a:p>
                      <a:pPr marL="0" marR="0" indent="0" algn="just">
                        <a:spcBef>
                          <a:spcPts val="0"/>
                        </a:spcBef>
                        <a:spcAft>
                          <a:spcPts val="100"/>
                        </a:spcAft>
                      </a:pPr>
                      <a:r>
                        <a:rPr lang="en-US" sz="2500" b="1" cap="none" spc="0">
                          <a:solidFill>
                            <a:schemeClr val="tx1"/>
                          </a:solidFill>
                          <a:effectLst/>
                        </a:rPr>
                        <a:t>Majeure</a:t>
                      </a:r>
                      <a:endParaRPr lang="en-US" sz="2500" b="1" cap="none" spc="0">
                        <a:solidFill>
                          <a:schemeClr val="tx1"/>
                        </a:solidFill>
                        <a:effectLst/>
                        <a:latin typeface="Times New Roman" panose="02020603050405020304" pitchFamily="18" charset="0"/>
                      </a:endParaRPr>
                    </a:p>
                  </a:txBody>
                  <a:tcPr marL="0" marR="112332" marT="44933" marB="336995">
                    <a:lnL w="12700" cmpd="sng">
                      <a:noFill/>
                    </a:lnL>
                    <a:lnR w="12700" cmpd="sng">
                      <a:noFill/>
                    </a:lnR>
                    <a:lnT w="28575" cap="flat" cmpd="sng" algn="ctr">
                      <a:solidFill>
                        <a:schemeClr val="tx1"/>
                      </a:solidFill>
                      <a:prstDash val="solid"/>
                    </a:lnT>
                    <a:lnB w="38100" cmpd="sng">
                      <a:noFill/>
                    </a:lnB>
                    <a:noFill/>
                  </a:tcPr>
                </a:tc>
                <a:tc>
                  <a:txBody>
                    <a:bodyPr/>
                    <a:lstStyle/>
                    <a:p>
                      <a:pPr marL="0" marR="0" indent="0" algn="just">
                        <a:spcBef>
                          <a:spcPts val="0"/>
                        </a:spcBef>
                        <a:spcAft>
                          <a:spcPts val="100"/>
                        </a:spcAft>
                      </a:pPr>
                      <a:r>
                        <a:rPr lang="en-US" sz="2500" b="1" cap="none" spc="0">
                          <a:solidFill>
                            <a:schemeClr val="tx1"/>
                          </a:solidFill>
                          <a:effectLst/>
                        </a:rPr>
                        <a:t>Similarity</a:t>
                      </a:r>
                      <a:endParaRPr lang="en-US" sz="2500" b="1" cap="none" spc="0">
                        <a:solidFill>
                          <a:schemeClr val="tx1"/>
                        </a:solidFill>
                        <a:effectLst/>
                        <a:latin typeface="Times New Roman" panose="02020603050405020304" pitchFamily="18" charset="0"/>
                      </a:endParaRPr>
                    </a:p>
                  </a:txBody>
                  <a:tcPr marL="0" marR="112332" marT="44933" marB="336995">
                    <a:lnL w="12700" cmpd="sng">
                      <a:noFill/>
                    </a:lnL>
                    <a:lnR w="12700" cmpd="sng">
                      <a:noFill/>
                    </a:lnR>
                    <a:lnT w="28575" cap="flat" cmpd="sng" algn="ctr">
                      <a:solidFill>
                        <a:schemeClr val="tx1"/>
                      </a:solidFill>
                      <a:prstDash val="solid"/>
                    </a:lnT>
                    <a:lnB w="38100" cmpd="sng">
                      <a:noFill/>
                    </a:lnB>
                    <a:noFill/>
                  </a:tcPr>
                </a:tc>
                <a:extLst>
                  <a:ext uri="{0D108BD9-81ED-4DB2-BD59-A6C34878D82A}">
                    <a16:rowId xmlns:a16="http://schemas.microsoft.com/office/drawing/2014/main" val="1904641024"/>
                  </a:ext>
                </a:extLst>
              </a:tr>
              <a:tr h="846232">
                <a:tc>
                  <a:txBody>
                    <a:bodyPr/>
                    <a:lstStyle/>
                    <a:p>
                      <a:pPr marL="0" marR="0" indent="0" algn="just">
                        <a:spcBef>
                          <a:spcPts val="0"/>
                        </a:spcBef>
                        <a:spcAft>
                          <a:spcPts val="100"/>
                        </a:spcAft>
                      </a:pPr>
                      <a:r>
                        <a:rPr lang="en-US" sz="2500" cap="none" spc="0">
                          <a:solidFill>
                            <a:schemeClr val="tx1"/>
                          </a:solidFill>
                          <a:effectLst/>
                        </a:rPr>
                        <a:t>Control</a:t>
                      </a:r>
                      <a:endParaRPr lang="en-US" sz="2500" cap="none" spc="0">
                        <a:solidFill>
                          <a:schemeClr val="tx1"/>
                        </a:solidFill>
                        <a:effectLst/>
                        <a:latin typeface="Times New Roman" panose="02020603050405020304" pitchFamily="18" charset="0"/>
                      </a:endParaRPr>
                    </a:p>
                  </a:txBody>
                  <a:tcPr marL="0" marR="112332" marT="44933" marB="336995">
                    <a:lnL w="12700" cmpd="sng">
                      <a:noFill/>
                      <a:prstDash val="solid"/>
                    </a:lnL>
                    <a:lnR w="12700" cmpd="sng">
                      <a:noFill/>
                      <a:prstDash val="solid"/>
                    </a:lnR>
                    <a:lnT w="38100" cmpd="sng">
                      <a:noFill/>
                    </a:lnT>
                    <a:lnB w="6350" cap="flat" cmpd="sng" algn="ctr">
                      <a:solidFill>
                        <a:schemeClr val="tx1"/>
                      </a:solidFill>
                      <a:prstDash val="solid"/>
                    </a:lnB>
                    <a:noFill/>
                  </a:tcPr>
                </a:tc>
                <a:tc>
                  <a:txBody>
                    <a:bodyPr/>
                    <a:lstStyle/>
                    <a:p>
                      <a:pPr marL="0" marR="0" indent="0" algn="just">
                        <a:spcBef>
                          <a:spcPts val="0"/>
                        </a:spcBef>
                        <a:spcAft>
                          <a:spcPts val="100"/>
                        </a:spcAft>
                      </a:pPr>
                      <a:r>
                        <a:rPr lang="en-US" sz="2500" cap="none" spc="0">
                          <a:solidFill>
                            <a:schemeClr val="tx1"/>
                          </a:solidFill>
                          <a:effectLst/>
                        </a:rPr>
                        <a:t>0.49</a:t>
                      </a:r>
                      <a:endParaRPr lang="en-US" sz="2500" cap="none" spc="0">
                        <a:solidFill>
                          <a:schemeClr val="tx1"/>
                        </a:solidFill>
                        <a:effectLst/>
                        <a:latin typeface="Times New Roman" panose="02020603050405020304" pitchFamily="18" charset="0"/>
                      </a:endParaRPr>
                    </a:p>
                  </a:txBody>
                  <a:tcPr marL="0" marR="112332" marT="44933" marB="336995">
                    <a:lnL w="12700" cmpd="sng">
                      <a:noFill/>
                      <a:prstDash val="solid"/>
                    </a:lnL>
                    <a:lnR w="12700" cmpd="sng">
                      <a:noFill/>
                      <a:prstDash val="solid"/>
                    </a:lnR>
                    <a:lnT w="38100" cmpd="sng">
                      <a:noFill/>
                    </a:lnT>
                    <a:lnB w="6350" cap="flat" cmpd="sng" algn="ctr">
                      <a:solidFill>
                        <a:schemeClr val="tx1"/>
                      </a:solidFill>
                      <a:prstDash val="solid"/>
                    </a:lnB>
                    <a:noFill/>
                  </a:tcPr>
                </a:tc>
                <a:tc>
                  <a:txBody>
                    <a:bodyPr/>
                    <a:lstStyle/>
                    <a:p>
                      <a:pPr marL="0" marR="0" indent="0" algn="just">
                        <a:spcBef>
                          <a:spcPts val="0"/>
                        </a:spcBef>
                        <a:spcAft>
                          <a:spcPts val="100"/>
                        </a:spcAft>
                      </a:pPr>
                      <a:r>
                        <a:rPr lang="en-US" sz="2500" cap="none" spc="0">
                          <a:solidFill>
                            <a:schemeClr val="tx1"/>
                          </a:solidFill>
                          <a:effectLst/>
                        </a:rPr>
                        <a:t>0.50</a:t>
                      </a:r>
                      <a:endParaRPr lang="en-US" sz="2500" cap="none" spc="0">
                        <a:solidFill>
                          <a:schemeClr val="tx1"/>
                        </a:solidFill>
                        <a:effectLst/>
                        <a:latin typeface="Times New Roman" panose="02020603050405020304" pitchFamily="18" charset="0"/>
                      </a:endParaRPr>
                    </a:p>
                  </a:txBody>
                  <a:tcPr marL="0" marR="112332" marT="44933" marB="336995">
                    <a:lnL w="12700" cmpd="sng">
                      <a:noFill/>
                      <a:prstDash val="solid"/>
                    </a:lnL>
                    <a:lnR w="12700" cmpd="sng">
                      <a:noFill/>
                      <a:prstDash val="solid"/>
                    </a:lnR>
                    <a:lnT w="38100" cmpd="sng">
                      <a:noFill/>
                    </a:lnT>
                    <a:lnB w="6350" cap="flat" cmpd="sng" algn="ctr">
                      <a:solidFill>
                        <a:schemeClr val="tx1"/>
                      </a:solidFill>
                      <a:prstDash val="solid"/>
                    </a:lnB>
                    <a:noFill/>
                  </a:tcPr>
                </a:tc>
                <a:tc>
                  <a:txBody>
                    <a:bodyPr/>
                    <a:lstStyle/>
                    <a:p>
                      <a:pPr marL="0" marR="0" indent="0" algn="just">
                        <a:spcBef>
                          <a:spcPts val="0"/>
                        </a:spcBef>
                        <a:spcAft>
                          <a:spcPts val="100"/>
                        </a:spcAft>
                      </a:pPr>
                      <a:r>
                        <a:rPr lang="en-US" sz="2500" cap="none" spc="0">
                          <a:solidFill>
                            <a:schemeClr val="tx1"/>
                          </a:solidFill>
                          <a:effectLst/>
                        </a:rPr>
                        <a:t>Relatively High</a:t>
                      </a:r>
                      <a:endParaRPr lang="en-US" sz="2500" cap="none" spc="0">
                        <a:solidFill>
                          <a:schemeClr val="tx1"/>
                        </a:solidFill>
                        <a:effectLst/>
                        <a:latin typeface="Times New Roman" panose="02020603050405020304" pitchFamily="18" charset="0"/>
                      </a:endParaRPr>
                    </a:p>
                  </a:txBody>
                  <a:tcPr marL="0" marR="112332" marT="44933" marB="336995">
                    <a:lnL w="12700" cmpd="sng">
                      <a:noFill/>
                      <a:prstDash val="solid"/>
                    </a:lnL>
                    <a:lnR w="12700" cmpd="sng">
                      <a:noFill/>
                      <a:prstDash val="solid"/>
                    </a:lnR>
                    <a:lnT w="38100" cmpd="sng">
                      <a:noFill/>
                    </a:lnT>
                    <a:lnB w="6350" cap="flat" cmpd="sng" algn="ctr">
                      <a:solidFill>
                        <a:schemeClr val="tx1"/>
                      </a:solidFill>
                      <a:prstDash val="solid"/>
                    </a:lnB>
                    <a:noFill/>
                  </a:tcPr>
                </a:tc>
                <a:extLst>
                  <a:ext uri="{0D108BD9-81ED-4DB2-BD59-A6C34878D82A}">
                    <a16:rowId xmlns:a16="http://schemas.microsoft.com/office/drawing/2014/main" val="1081579684"/>
                  </a:ext>
                </a:extLst>
              </a:tr>
              <a:tr h="846232">
                <a:tc>
                  <a:txBody>
                    <a:bodyPr/>
                    <a:lstStyle/>
                    <a:p>
                      <a:pPr marL="0" marR="0" indent="0" algn="just">
                        <a:spcBef>
                          <a:spcPts val="0"/>
                        </a:spcBef>
                        <a:spcAft>
                          <a:spcPts val="100"/>
                        </a:spcAft>
                      </a:pPr>
                      <a:r>
                        <a:rPr lang="en-US" sz="2500" cap="none" spc="0">
                          <a:solidFill>
                            <a:schemeClr val="tx1"/>
                          </a:solidFill>
                          <a:effectLst/>
                        </a:rPr>
                        <a:t>Foresee</a:t>
                      </a:r>
                      <a:endParaRPr lang="en-US" sz="2500" cap="none" spc="0">
                        <a:solidFill>
                          <a:schemeClr val="tx1"/>
                        </a:solidFill>
                        <a:effectLst/>
                        <a:latin typeface="Times New Roman" panose="02020603050405020304" pitchFamily="18" charset="0"/>
                      </a:endParaRPr>
                    </a:p>
                  </a:txBody>
                  <a:tcPr marL="0" marR="112332" marT="44933" marB="336995">
                    <a:lnL w="12700" cmpd="sng">
                      <a:noFill/>
                      <a:prstDash val="solid"/>
                    </a:lnL>
                    <a:lnR w="12700" cmpd="sng">
                      <a:noFill/>
                      <a:prstDash val="solid"/>
                    </a:lnR>
                    <a:lnT w="6350" cap="flat" cmpd="sng" algn="ctr">
                      <a:solidFill>
                        <a:schemeClr val="tx1"/>
                      </a:solidFill>
                      <a:prstDash val="solid"/>
                    </a:lnT>
                    <a:lnB w="12700" cmpd="sng">
                      <a:noFill/>
                      <a:prstDash val="solid"/>
                    </a:lnB>
                    <a:solidFill>
                      <a:schemeClr val="bg1">
                        <a:lumMod val="95000"/>
                      </a:schemeClr>
                    </a:solidFill>
                  </a:tcPr>
                </a:tc>
                <a:tc>
                  <a:txBody>
                    <a:bodyPr/>
                    <a:lstStyle/>
                    <a:p>
                      <a:pPr marL="0" marR="0" indent="0" algn="just">
                        <a:spcBef>
                          <a:spcPts val="0"/>
                        </a:spcBef>
                        <a:spcAft>
                          <a:spcPts val="100"/>
                        </a:spcAft>
                      </a:pPr>
                      <a:r>
                        <a:rPr lang="en-US" sz="2500" cap="none" spc="0">
                          <a:solidFill>
                            <a:schemeClr val="tx1"/>
                          </a:solidFill>
                          <a:effectLst/>
                        </a:rPr>
                        <a:t>0.17</a:t>
                      </a:r>
                      <a:endParaRPr lang="en-US" sz="2500" cap="none" spc="0">
                        <a:solidFill>
                          <a:schemeClr val="tx1"/>
                        </a:solidFill>
                        <a:effectLst/>
                        <a:latin typeface="Times New Roman" panose="02020603050405020304" pitchFamily="18" charset="0"/>
                      </a:endParaRPr>
                    </a:p>
                  </a:txBody>
                  <a:tcPr marL="0" marR="112332" marT="44933" marB="336995">
                    <a:lnL w="12700" cmpd="sng">
                      <a:noFill/>
                      <a:prstDash val="solid"/>
                    </a:lnL>
                    <a:lnR w="12700" cmpd="sng">
                      <a:noFill/>
                      <a:prstDash val="solid"/>
                    </a:lnR>
                    <a:lnT w="6350" cap="flat" cmpd="sng" algn="ctr">
                      <a:solidFill>
                        <a:schemeClr val="tx1"/>
                      </a:solidFill>
                      <a:prstDash val="solid"/>
                    </a:lnT>
                    <a:lnB w="12700" cmpd="sng">
                      <a:noFill/>
                      <a:prstDash val="solid"/>
                    </a:lnB>
                    <a:solidFill>
                      <a:schemeClr val="bg1">
                        <a:lumMod val="95000"/>
                      </a:schemeClr>
                    </a:solidFill>
                  </a:tcPr>
                </a:tc>
                <a:tc>
                  <a:txBody>
                    <a:bodyPr/>
                    <a:lstStyle/>
                    <a:p>
                      <a:pPr marL="0" marR="0" indent="0" algn="just">
                        <a:spcBef>
                          <a:spcPts val="0"/>
                        </a:spcBef>
                        <a:spcAft>
                          <a:spcPts val="100"/>
                        </a:spcAft>
                      </a:pPr>
                      <a:r>
                        <a:rPr lang="en-US" sz="2500" cap="none" spc="0">
                          <a:solidFill>
                            <a:schemeClr val="tx1"/>
                          </a:solidFill>
                          <a:effectLst/>
                        </a:rPr>
                        <a:t>0.11</a:t>
                      </a:r>
                      <a:endParaRPr lang="en-US" sz="2500" cap="none" spc="0">
                        <a:solidFill>
                          <a:schemeClr val="tx1"/>
                        </a:solidFill>
                        <a:effectLst/>
                        <a:latin typeface="Times New Roman" panose="02020603050405020304" pitchFamily="18" charset="0"/>
                      </a:endParaRPr>
                    </a:p>
                  </a:txBody>
                  <a:tcPr marL="0" marR="112332" marT="44933" marB="336995">
                    <a:lnL w="12700" cmpd="sng">
                      <a:noFill/>
                      <a:prstDash val="solid"/>
                    </a:lnL>
                    <a:lnR w="12700" cmpd="sng">
                      <a:noFill/>
                      <a:prstDash val="solid"/>
                    </a:lnR>
                    <a:lnT w="6350" cap="flat" cmpd="sng" algn="ctr">
                      <a:solidFill>
                        <a:schemeClr val="tx1"/>
                      </a:solidFill>
                      <a:prstDash val="solid"/>
                    </a:lnT>
                    <a:lnB w="12700" cmpd="sng">
                      <a:noFill/>
                      <a:prstDash val="solid"/>
                    </a:lnB>
                    <a:solidFill>
                      <a:schemeClr val="bg1">
                        <a:lumMod val="95000"/>
                      </a:schemeClr>
                    </a:solidFill>
                  </a:tcPr>
                </a:tc>
                <a:tc>
                  <a:txBody>
                    <a:bodyPr/>
                    <a:lstStyle/>
                    <a:p>
                      <a:pPr marL="0" marR="0" indent="0" algn="just">
                        <a:spcBef>
                          <a:spcPts val="0"/>
                        </a:spcBef>
                        <a:spcAft>
                          <a:spcPts val="100"/>
                        </a:spcAft>
                      </a:pPr>
                      <a:r>
                        <a:rPr lang="en-US" sz="2500" cap="none" spc="0">
                          <a:solidFill>
                            <a:schemeClr val="tx1"/>
                          </a:solidFill>
                          <a:effectLst/>
                        </a:rPr>
                        <a:t>Low</a:t>
                      </a:r>
                      <a:endParaRPr lang="en-US" sz="2500" cap="none" spc="0">
                        <a:solidFill>
                          <a:schemeClr val="tx1"/>
                        </a:solidFill>
                        <a:effectLst/>
                        <a:latin typeface="Times New Roman" panose="02020603050405020304" pitchFamily="18" charset="0"/>
                      </a:endParaRPr>
                    </a:p>
                  </a:txBody>
                  <a:tcPr marL="0" marR="112332" marT="44933" marB="336995">
                    <a:lnL w="12700" cmpd="sng">
                      <a:noFill/>
                      <a:prstDash val="solid"/>
                    </a:lnL>
                    <a:lnR w="12700" cmpd="sng">
                      <a:noFill/>
                      <a:prstDash val="solid"/>
                    </a:lnR>
                    <a:lnT w="6350"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2101731303"/>
                  </a:ext>
                </a:extLst>
              </a:tr>
              <a:tr h="846232">
                <a:tc>
                  <a:txBody>
                    <a:bodyPr/>
                    <a:lstStyle/>
                    <a:p>
                      <a:pPr marL="0" marR="0" indent="0" algn="just">
                        <a:spcBef>
                          <a:spcPts val="0"/>
                        </a:spcBef>
                        <a:spcAft>
                          <a:spcPts val="100"/>
                        </a:spcAft>
                      </a:pPr>
                      <a:r>
                        <a:rPr lang="en-US" sz="2500" cap="none" spc="0">
                          <a:solidFill>
                            <a:schemeClr val="tx1"/>
                          </a:solidFill>
                          <a:effectLst/>
                        </a:rPr>
                        <a:t>Intent</a:t>
                      </a:r>
                      <a:endParaRPr lang="en-US" sz="2500" cap="none" spc="0">
                        <a:solidFill>
                          <a:schemeClr val="tx1"/>
                        </a:solidFill>
                        <a:effectLst/>
                        <a:latin typeface="Times New Roman" panose="02020603050405020304" pitchFamily="18" charset="0"/>
                      </a:endParaRPr>
                    </a:p>
                  </a:txBody>
                  <a:tcPr marL="0" marR="112332" marT="44933" marB="336995">
                    <a:lnL w="12700" cmpd="sng">
                      <a:noFill/>
                      <a:prstDash val="solid"/>
                    </a:lnL>
                    <a:lnR w="12700" cmpd="sng">
                      <a:noFill/>
                      <a:prstDash val="solid"/>
                    </a:lnR>
                    <a:lnT w="12700" cmpd="sng">
                      <a:noFill/>
                      <a:prstDash val="solid"/>
                    </a:lnT>
                    <a:lnB w="6350" cap="flat" cmpd="sng" algn="ctr">
                      <a:solidFill>
                        <a:schemeClr val="tx1"/>
                      </a:solidFill>
                      <a:prstDash val="solid"/>
                    </a:lnB>
                    <a:noFill/>
                  </a:tcPr>
                </a:tc>
                <a:tc>
                  <a:txBody>
                    <a:bodyPr/>
                    <a:lstStyle/>
                    <a:p>
                      <a:pPr marL="0" marR="0" indent="0" algn="just">
                        <a:spcBef>
                          <a:spcPts val="0"/>
                        </a:spcBef>
                        <a:spcAft>
                          <a:spcPts val="100"/>
                        </a:spcAft>
                      </a:pPr>
                      <a:r>
                        <a:rPr lang="en-US" sz="2500" cap="none" spc="0">
                          <a:solidFill>
                            <a:schemeClr val="tx1"/>
                          </a:solidFill>
                          <a:effectLst/>
                        </a:rPr>
                        <a:t>0.25</a:t>
                      </a:r>
                      <a:endParaRPr lang="en-US" sz="2500" cap="none" spc="0">
                        <a:solidFill>
                          <a:schemeClr val="tx1"/>
                        </a:solidFill>
                        <a:effectLst/>
                        <a:latin typeface="Times New Roman" panose="02020603050405020304" pitchFamily="18" charset="0"/>
                      </a:endParaRPr>
                    </a:p>
                  </a:txBody>
                  <a:tcPr marL="0" marR="112332" marT="44933" marB="336995">
                    <a:lnL w="12700" cmpd="sng">
                      <a:noFill/>
                      <a:prstDash val="solid"/>
                    </a:lnL>
                    <a:lnR w="12700" cmpd="sng">
                      <a:noFill/>
                      <a:prstDash val="solid"/>
                    </a:lnR>
                    <a:lnT w="12700" cmpd="sng">
                      <a:noFill/>
                      <a:prstDash val="solid"/>
                    </a:lnT>
                    <a:lnB w="6350" cap="flat" cmpd="sng" algn="ctr">
                      <a:solidFill>
                        <a:schemeClr val="tx1"/>
                      </a:solidFill>
                      <a:prstDash val="solid"/>
                    </a:lnB>
                    <a:noFill/>
                  </a:tcPr>
                </a:tc>
                <a:tc>
                  <a:txBody>
                    <a:bodyPr/>
                    <a:lstStyle/>
                    <a:p>
                      <a:pPr marL="0" marR="0" indent="0" algn="just">
                        <a:spcBef>
                          <a:spcPts val="0"/>
                        </a:spcBef>
                        <a:spcAft>
                          <a:spcPts val="100"/>
                        </a:spcAft>
                      </a:pPr>
                      <a:r>
                        <a:rPr lang="en-US" sz="2500" cap="none" spc="0">
                          <a:solidFill>
                            <a:schemeClr val="tx1"/>
                          </a:solidFill>
                          <a:effectLst/>
                        </a:rPr>
                        <a:t>0.24</a:t>
                      </a:r>
                      <a:endParaRPr lang="en-US" sz="2500" cap="none" spc="0">
                        <a:solidFill>
                          <a:schemeClr val="tx1"/>
                        </a:solidFill>
                        <a:effectLst/>
                        <a:latin typeface="Times New Roman" panose="02020603050405020304" pitchFamily="18" charset="0"/>
                      </a:endParaRPr>
                    </a:p>
                  </a:txBody>
                  <a:tcPr marL="0" marR="112332" marT="44933" marB="336995">
                    <a:lnL w="12700" cmpd="sng">
                      <a:noFill/>
                      <a:prstDash val="solid"/>
                    </a:lnL>
                    <a:lnR w="12700" cmpd="sng">
                      <a:noFill/>
                      <a:prstDash val="solid"/>
                    </a:lnR>
                    <a:lnT w="12700" cmpd="sng">
                      <a:noFill/>
                      <a:prstDash val="solid"/>
                    </a:lnT>
                    <a:lnB w="6350" cap="flat" cmpd="sng" algn="ctr">
                      <a:solidFill>
                        <a:schemeClr val="tx1"/>
                      </a:solidFill>
                      <a:prstDash val="solid"/>
                    </a:lnB>
                    <a:noFill/>
                  </a:tcPr>
                </a:tc>
                <a:tc>
                  <a:txBody>
                    <a:bodyPr/>
                    <a:lstStyle/>
                    <a:p>
                      <a:pPr marL="0" marR="0" indent="0" algn="just">
                        <a:spcBef>
                          <a:spcPts val="0"/>
                        </a:spcBef>
                        <a:spcAft>
                          <a:spcPts val="100"/>
                        </a:spcAft>
                      </a:pPr>
                      <a:r>
                        <a:rPr lang="en-US" sz="2500" cap="none" spc="0">
                          <a:solidFill>
                            <a:schemeClr val="tx1"/>
                          </a:solidFill>
                          <a:effectLst/>
                        </a:rPr>
                        <a:t>Relatively Low</a:t>
                      </a:r>
                      <a:endParaRPr lang="en-US" sz="2500" cap="none" spc="0">
                        <a:solidFill>
                          <a:schemeClr val="tx1"/>
                        </a:solidFill>
                        <a:effectLst/>
                        <a:latin typeface="Times New Roman" panose="02020603050405020304" pitchFamily="18" charset="0"/>
                      </a:endParaRPr>
                    </a:p>
                  </a:txBody>
                  <a:tcPr marL="0" marR="112332" marT="44933" marB="336995">
                    <a:lnL w="12700" cmpd="sng">
                      <a:noFill/>
                      <a:prstDash val="solid"/>
                    </a:lnL>
                    <a:lnR w="12700" cmpd="sng">
                      <a:noFill/>
                      <a:prstDash val="solid"/>
                    </a:lnR>
                    <a:lnT w="12700" cmpd="sng">
                      <a:noFill/>
                      <a:prstDash val="solid"/>
                    </a:lnT>
                    <a:lnB w="6350" cap="flat" cmpd="sng" algn="ctr">
                      <a:solidFill>
                        <a:schemeClr val="tx1"/>
                      </a:solidFill>
                      <a:prstDash val="solid"/>
                    </a:lnB>
                    <a:noFill/>
                  </a:tcPr>
                </a:tc>
                <a:extLst>
                  <a:ext uri="{0D108BD9-81ED-4DB2-BD59-A6C34878D82A}">
                    <a16:rowId xmlns:a16="http://schemas.microsoft.com/office/drawing/2014/main" val="3081627507"/>
                  </a:ext>
                </a:extLst>
              </a:tr>
              <a:tr h="846232">
                <a:tc>
                  <a:txBody>
                    <a:bodyPr/>
                    <a:lstStyle/>
                    <a:p>
                      <a:pPr marL="0" marR="0" indent="0" algn="just">
                        <a:spcBef>
                          <a:spcPts val="0"/>
                        </a:spcBef>
                        <a:spcAft>
                          <a:spcPts val="100"/>
                        </a:spcAft>
                      </a:pPr>
                      <a:r>
                        <a:rPr lang="en-US" sz="2500" cap="none" spc="0">
                          <a:solidFill>
                            <a:schemeClr val="tx1"/>
                          </a:solidFill>
                          <a:effectLst/>
                        </a:rPr>
                        <a:t>Language</a:t>
                      </a:r>
                      <a:endParaRPr lang="en-US" sz="2500" cap="none" spc="0">
                        <a:solidFill>
                          <a:schemeClr val="tx1"/>
                        </a:solidFill>
                        <a:effectLst/>
                        <a:latin typeface="Times New Roman" panose="02020603050405020304" pitchFamily="18" charset="0"/>
                      </a:endParaRPr>
                    </a:p>
                  </a:txBody>
                  <a:tcPr marL="0" marR="112332" marT="44933" marB="336995">
                    <a:lnL w="12700" cmpd="sng">
                      <a:noFill/>
                      <a:prstDash val="solid"/>
                    </a:lnL>
                    <a:lnR w="12700" cmpd="sng">
                      <a:noFill/>
                      <a:prstDash val="solid"/>
                    </a:lnR>
                    <a:lnT w="6350" cap="flat" cmpd="sng" algn="ctr">
                      <a:solidFill>
                        <a:schemeClr val="tx1"/>
                      </a:solidFill>
                      <a:prstDash val="solid"/>
                    </a:lnT>
                    <a:lnB w="12700" cmpd="sng">
                      <a:noFill/>
                      <a:prstDash val="solid"/>
                    </a:lnB>
                    <a:solidFill>
                      <a:schemeClr val="bg1">
                        <a:lumMod val="95000"/>
                      </a:schemeClr>
                    </a:solidFill>
                  </a:tcPr>
                </a:tc>
                <a:tc>
                  <a:txBody>
                    <a:bodyPr/>
                    <a:lstStyle/>
                    <a:p>
                      <a:pPr marL="0" marR="0" indent="0" algn="just">
                        <a:spcBef>
                          <a:spcPts val="0"/>
                        </a:spcBef>
                        <a:spcAft>
                          <a:spcPts val="100"/>
                        </a:spcAft>
                      </a:pPr>
                      <a:r>
                        <a:rPr lang="en-US" sz="2500" cap="none" spc="0">
                          <a:solidFill>
                            <a:schemeClr val="tx1"/>
                          </a:solidFill>
                          <a:effectLst/>
                        </a:rPr>
                        <a:t>0.37</a:t>
                      </a:r>
                      <a:endParaRPr lang="en-US" sz="2500" cap="none" spc="0">
                        <a:solidFill>
                          <a:schemeClr val="tx1"/>
                        </a:solidFill>
                        <a:effectLst/>
                        <a:latin typeface="Times New Roman" panose="02020603050405020304" pitchFamily="18" charset="0"/>
                      </a:endParaRPr>
                    </a:p>
                  </a:txBody>
                  <a:tcPr marL="0" marR="112332" marT="44933" marB="336995">
                    <a:lnL w="12700" cmpd="sng">
                      <a:noFill/>
                      <a:prstDash val="solid"/>
                    </a:lnL>
                    <a:lnR w="12700" cmpd="sng">
                      <a:noFill/>
                      <a:prstDash val="solid"/>
                    </a:lnR>
                    <a:lnT w="6350" cap="flat" cmpd="sng" algn="ctr">
                      <a:solidFill>
                        <a:schemeClr val="tx1"/>
                      </a:solidFill>
                      <a:prstDash val="solid"/>
                    </a:lnT>
                    <a:lnB w="12700" cmpd="sng">
                      <a:noFill/>
                      <a:prstDash val="solid"/>
                    </a:lnB>
                    <a:solidFill>
                      <a:schemeClr val="bg1">
                        <a:lumMod val="95000"/>
                      </a:schemeClr>
                    </a:solidFill>
                  </a:tcPr>
                </a:tc>
                <a:tc>
                  <a:txBody>
                    <a:bodyPr/>
                    <a:lstStyle/>
                    <a:p>
                      <a:pPr marL="0" marR="0" indent="0" algn="just">
                        <a:spcBef>
                          <a:spcPts val="0"/>
                        </a:spcBef>
                        <a:spcAft>
                          <a:spcPts val="100"/>
                        </a:spcAft>
                      </a:pPr>
                      <a:r>
                        <a:rPr lang="en-US" sz="2500" cap="none" spc="0">
                          <a:solidFill>
                            <a:schemeClr val="tx1"/>
                          </a:solidFill>
                          <a:effectLst/>
                        </a:rPr>
                        <a:t>0.35</a:t>
                      </a:r>
                      <a:endParaRPr lang="en-US" sz="2500" cap="none" spc="0">
                        <a:solidFill>
                          <a:schemeClr val="tx1"/>
                        </a:solidFill>
                        <a:effectLst/>
                        <a:latin typeface="Times New Roman" panose="02020603050405020304" pitchFamily="18" charset="0"/>
                      </a:endParaRPr>
                    </a:p>
                  </a:txBody>
                  <a:tcPr marL="0" marR="112332" marT="44933" marB="336995">
                    <a:lnL w="12700" cmpd="sng">
                      <a:noFill/>
                      <a:prstDash val="solid"/>
                    </a:lnL>
                    <a:lnR w="12700" cmpd="sng">
                      <a:noFill/>
                      <a:prstDash val="solid"/>
                    </a:lnR>
                    <a:lnT w="6350" cap="flat" cmpd="sng" algn="ctr">
                      <a:solidFill>
                        <a:schemeClr val="tx1"/>
                      </a:solidFill>
                      <a:prstDash val="solid"/>
                    </a:lnT>
                    <a:lnB w="12700" cmpd="sng">
                      <a:noFill/>
                      <a:prstDash val="solid"/>
                    </a:lnB>
                    <a:solidFill>
                      <a:schemeClr val="bg1">
                        <a:lumMod val="95000"/>
                      </a:schemeClr>
                    </a:solidFill>
                  </a:tcPr>
                </a:tc>
                <a:tc>
                  <a:txBody>
                    <a:bodyPr/>
                    <a:lstStyle/>
                    <a:p>
                      <a:pPr marL="0" marR="0" indent="0" algn="just">
                        <a:spcBef>
                          <a:spcPts val="0"/>
                        </a:spcBef>
                        <a:spcAft>
                          <a:spcPts val="100"/>
                        </a:spcAft>
                      </a:pPr>
                      <a:r>
                        <a:rPr lang="en-US" sz="2500" cap="none" spc="0">
                          <a:solidFill>
                            <a:schemeClr val="tx1"/>
                          </a:solidFill>
                          <a:effectLst/>
                        </a:rPr>
                        <a:t>Relatively Low</a:t>
                      </a:r>
                      <a:endParaRPr lang="en-US" sz="2500" cap="none" spc="0">
                        <a:solidFill>
                          <a:schemeClr val="tx1"/>
                        </a:solidFill>
                        <a:effectLst/>
                        <a:latin typeface="Times New Roman" panose="02020603050405020304" pitchFamily="18" charset="0"/>
                      </a:endParaRPr>
                    </a:p>
                  </a:txBody>
                  <a:tcPr marL="0" marR="112332" marT="44933" marB="336995">
                    <a:lnL w="12700" cmpd="sng">
                      <a:noFill/>
                      <a:prstDash val="solid"/>
                    </a:lnL>
                    <a:lnR w="12700" cmpd="sng">
                      <a:noFill/>
                      <a:prstDash val="solid"/>
                    </a:lnR>
                    <a:lnT w="6350"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1274980699"/>
                  </a:ext>
                </a:extLst>
              </a:tr>
              <a:tr h="846232">
                <a:tc>
                  <a:txBody>
                    <a:bodyPr/>
                    <a:lstStyle/>
                    <a:p>
                      <a:pPr marL="0" marR="0" indent="0" algn="just">
                        <a:spcBef>
                          <a:spcPts val="0"/>
                        </a:spcBef>
                        <a:spcAft>
                          <a:spcPts val="100"/>
                        </a:spcAft>
                      </a:pPr>
                      <a:r>
                        <a:rPr lang="en-US" sz="2500" cap="none" spc="0">
                          <a:solidFill>
                            <a:schemeClr val="tx1"/>
                          </a:solidFill>
                          <a:effectLst/>
                        </a:rPr>
                        <a:t>Interpret</a:t>
                      </a:r>
                      <a:endParaRPr lang="en-US" sz="2500" cap="none" spc="0">
                        <a:solidFill>
                          <a:schemeClr val="tx1"/>
                        </a:solidFill>
                        <a:effectLst/>
                        <a:latin typeface="Times New Roman" panose="02020603050405020304" pitchFamily="18" charset="0"/>
                      </a:endParaRPr>
                    </a:p>
                  </a:txBody>
                  <a:tcPr marL="0" marR="112332" marT="44933" marB="336995">
                    <a:lnL w="12700" cmpd="sng">
                      <a:noFill/>
                      <a:prstDash val="solid"/>
                    </a:lnL>
                    <a:lnR w="12700" cmpd="sng">
                      <a:noFill/>
                      <a:prstDash val="solid"/>
                    </a:lnR>
                    <a:lnT w="12700" cmpd="sng">
                      <a:noFill/>
                      <a:prstDash val="solid"/>
                    </a:lnT>
                    <a:lnB w="12700" cmpd="sng">
                      <a:noFill/>
                      <a:prstDash val="solid"/>
                    </a:lnB>
                    <a:noFill/>
                  </a:tcPr>
                </a:tc>
                <a:tc>
                  <a:txBody>
                    <a:bodyPr/>
                    <a:lstStyle/>
                    <a:p>
                      <a:pPr marL="0" marR="0" indent="0" algn="just">
                        <a:spcBef>
                          <a:spcPts val="0"/>
                        </a:spcBef>
                        <a:spcAft>
                          <a:spcPts val="100"/>
                        </a:spcAft>
                      </a:pPr>
                      <a:r>
                        <a:rPr lang="en-US" sz="2500" cap="none" spc="0">
                          <a:solidFill>
                            <a:schemeClr val="tx1"/>
                          </a:solidFill>
                          <a:effectLst/>
                        </a:rPr>
                        <a:t>0.25</a:t>
                      </a:r>
                      <a:endParaRPr lang="en-US" sz="2500" cap="none" spc="0">
                        <a:solidFill>
                          <a:schemeClr val="tx1"/>
                        </a:solidFill>
                        <a:effectLst/>
                        <a:latin typeface="Times New Roman" panose="02020603050405020304" pitchFamily="18" charset="0"/>
                      </a:endParaRPr>
                    </a:p>
                  </a:txBody>
                  <a:tcPr marL="0" marR="112332" marT="44933" marB="336995">
                    <a:lnL w="12700" cmpd="sng">
                      <a:noFill/>
                      <a:prstDash val="solid"/>
                    </a:lnL>
                    <a:lnR w="12700" cmpd="sng">
                      <a:noFill/>
                      <a:prstDash val="solid"/>
                    </a:lnR>
                    <a:lnT w="12700" cmpd="sng">
                      <a:noFill/>
                      <a:prstDash val="solid"/>
                    </a:lnT>
                    <a:lnB w="12700" cmpd="sng">
                      <a:noFill/>
                      <a:prstDash val="solid"/>
                    </a:lnB>
                    <a:noFill/>
                  </a:tcPr>
                </a:tc>
                <a:tc>
                  <a:txBody>
                    <a:bodyPr/>
                    <a:lstStyle/>
                    <a:p>
                      <a:pPr marL="0" marR="0" indent="0" algn="just">
                        <a:spcBef>
                          <a:spcPts val="0"/>
                        </a:spcBef>
                        <a:spcAft>
                          <a:spcPts val="100"/>
                        </a:spcAft>
                      </a:pPr>
                      <a:r>
                        <a:rPr lang="en-US" sz="2500" cap="none" spc="0">
                          <a:solidFill>
                            <a:schemeClr val="tx1"/>
                          </a:solidFill>
                          <a:effectLst/>
                        </a:rPr>
                        <a:t>0.24</a:t>
                      </a:r>
                      <a:endParaRPr lang="en-US" sz="2500" cap="none" spc="0">
                        <a:solidFill>
                          <a:schemeClr val="tx1"/>
                        </a:solidFill>
                        <a:effectLst/>
                        <a:latin typeface="Times New Roman" panose="02020603050405020304" pitchFamily="18" charset="0"/>
                      </a:endParaRPr>
                    </a:p>
                  </a:txBody>
                  <a:tcPr marL="0" marR="112332" marT="44933" marB="336995">
                    <a:lnL w="12700" cmpd="sng">
                      <a:noFill/>
                      <a:prstDash val="solid"/>
                    </a:lnL>
                    <a:lnR w="12700" cmpd="sng">
                      <a:noFill/>
                      <a:prstDash val="solid"/>
                    </a:lnR>
                    <a:lnT w="12700" cmpd="sng">
                      <a:noFill/>
                      <a:prstDash val="solid"/>
                    </a:lnT>
                    <a:lnB w="12700" cmpd="sng">
                      <a:noFill/>
                      <a:prstDash val="solid"/>
                    </a:lnB>
                    <a:noFill/>
                  </a:tcPr>
                </a:tc>
                <a:tc>
                  <a:txBody>
                    <a:bodyPr/>
                    <a:lstStyle/>
                    <a:p>
                      <a:pPr marL="0" marR="0" indent="0" algn="just">
                        <a:spcBef>
                          <a:spcPts val="0"/>
                        </a:spcBef>
                        <a:spcAft>
                          <a:spcPts val="100"/>
                        </a:spcAft>
                      </a:pPr>
                      <a:r>
                        <a:rPr lang="en-US" sz="2500" cap="none" spc="0">
                          <a:solidFill>
                            <a:schemeClr val="tx1"/>
                          </a:solidFill>
                          <a:effectLst/>
                        </a:rPr>
                        <a:t>Relatively Low</a:t>
                      </a:r>
                      <a:endParaRPr lang="en-US" sz="2500" cap="none" spc="0">
                        <a:solidFill>
                          <a:schemeClr val="tx1"/>
                        </a:solidFill>
                        <a:effectLst/>
                        <a:latin typeface="Times New Roman" panose="02020603050405020304" pitchFamily="18" charset="0"/>
                      </a:endParaRPr>
                    </a:p>
                  </a:txBody>
                  <a:tcPr marL="0" marR="112332" marT="44933" marB="336995">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163660192"/>
                  </a:ext>
                </a:extLst>
              </a:tr>
            </a:tbl>
          </a:graphicData>
        </a:graphic>
      </p:graphicFrame>
    </p:spTree>
    <p:extLst>
      <p:ext uri="{BB962C8B-B14F-4D97-AF65-F5344CB8AC3E}">
        <p14:creationId xmlns:p14="http://schemas.microsoft.com/office/powerpoint/2010/main" val="2111205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0591CF9-DDB8-8E49-8137-4445B0A5EF88}"/>
              </a:ext>
            </a:extLst>
          </p:cNvPr>
          <p:cNvSpPr>
            <a:spLocks noGrp="1"/>
          </p:cNvSpPr>
          <p:nvPr>
            <p:ph type="title"/>
          </p:nvPr>
        </p:nvSpPr>
        <p:spPr>
          <a:xfrm>
            <a:off x="635000" y="640823"/>
            <a:ext cx="3418659" cy="5583148"/>
          </a:xfrm>
        </p:spPr>
        <p:txBody>
          <a:bodyPr anchor="ctr">
            <a:normAutofit/>
          </a:bodyPr>
          <a:lstStyle/>
          <a:p>
            <a:r>
              <a:rPr lang="en-US" sz="5400"/>
              <a:t>Structure</a:t>
            </a:r>
          </a:p>
        </p:txBody>
      </p:sp>
      <p:sp>
        <p:nvSpPr>
          <p:cNvPr id="7"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Content Placeholder 2">
            <a:extLst>
              <a:ext uri="{FF2B5EF4-FFF2-40B4-BE49-F238E27FC236}">
                <a16:creationId xmlns:a16="http://schemas.microsoft.com/office/drawing/2014/main" id="{09E2A45B-7BB9-4AFC-9E3D-03B6B693C9C3}"/>
              </a:ext>
            </a:extLst>
          </p:cNvPr>
          <p:cNvGraphicFramePr>
            <a:graphicFrameLocks noGrp="1"/>
          </p:cNvGraphicFramePr>
          <p:nvPr>
            <p:ph idx="1"/>
            <p:extLst>
              <p:ext uri="{D42A27DB-BD31-4B8C-83A1-F6EECF244321}">
                <p14:modId xmlns:p14="http://schemas.microsoft.com/office/powerpoint/2010/main" val="1760127901"/>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85840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B69FA2F-38C1-2046-B863-73EA22A12625}"/>
              </a:ext>
            </a:extLst>
          </p:cNvPr>
          <p:cNvSpPr>
            <a:spLocks noGrp="1"/>
          </p:cNvSpPr>
          <p:nvPr>
            <p:ph type="title"/>
          </p:nvPr>
        </p:nvSpPr>
        <p:spPr>
          <a:xfrm>
            <a:off x="838200" y="365125"/>
            <a:ext cx="10515600" cy="1325563"/>
          </a:xfrm>
        </p:spPr>
        <p:txBody>
          <a:bodyPr>
            <a:normAutofit/>
          </a:bodyPr>
          <a:lstStyle/>
          <a:p>
            <a:r>
              <a:rPr lang="en-US" sz="5400"/>
              <a:t>Hand Coding </a:t>
            </a:r>
          </a:p>
        </p:txBody>
      </p:sp>
      <p:sp>
        <p:nvSpPr>
          <p:cNvPr id="23"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D7608F4-D9DE-8245-A740-479E9AD8A76C}"/>
              </a:ext>
            </a:extLst>
          </p:cNvPr>
          <p:cNvSpPr>
            <a:spLocks noGrp="1"/>
          </p:cNvSpPr>
          <p:nvPr>
            <p:ph idx="1"/>
          </p:nvPr>
        </p:nvSpPr>
        <p:spPr>
          <a:xfrm>
            <a:off x="838200" y="1929384"/>
            <a:ext cx="10515600" cy="4251960"/>
          </a:xfrm>
        </p:spPr>
        <p:txBody>
          <a:bodyPr vert="horz" lIns="91440" tIns="45720" rIns="91440" bIns="45720" rtlCol="0" anchor="t">
            <a:normAutofit/>
          </a:bodyPr>
          <a:lstStyle/>
          <a:p>
            <a:r>
              <a:rPr lang="en-US" sz="2200">
                <a:cs typeface="Calibri"/>
              </a:rPr>
              <a:t>Dummy code (reject, accept, not sure). </a:t>
            </a:r>
            <a:endParaRPr lang="en-US" sz="2200"/>
          </a:p>
          <a:p>
            <a:r>
              <a:rPr lang="en-US" sz="2200"/>
              <a:t>Cases that have accepted force majeure argument are positively related (marginally siginificant – P value of 0.6) to the number of times the term force majeure appeared in those case. </a:t>
            </a:r>
          </a:p>
          <a:p>
            <a:r>
              <a:rPr lang="en-US" sz="2200"/>
              <a:t>Cases that have rejected force majeure arguments are negatively related to the number of times the term force majeure appeared in those cases. </a:t>
            </a:r>
            <a:endParaRPr lang="en-US" sz="2200">
              <a:cs typeface="Calibri"/>
            </a:endParaRPr>
          </a:p>
          <a:p>
            <a:r>
              <a:rPr lang="en-US" sz="2200" i="1"/>
              <a:t>It is reasonable to conclude that the more courts discuss force majeure (hence for frequency score for force majeure) the more likely they are to accept the force majeure argument. </a:t>
            </a:r>
            <a:endParaRPr lang="en-US" sz="2200" i="1">
              <a:cs typeface="Calibri"/>
            </a:endParaRPr>
          </a:p>
        </p:txBody>
      </p:sp>
    </p:spTree>
    <p:extLst>
      <p:ext uri="{BB962C8B-B14F-4D97-AF65-F5344CB8AC3E}">
        <p14:creationId xmlns:p14="http://schemas.microsoft.com/office/powerpoint/2010/main" val="5813070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5488AC-81F1-1048-B155-A85A11F521C6}"/>
              </a:ext>
            </a:extLst>
          </p:cNvPr>
          <p:cNvSpPr>
            <a:spLocks noGrp="1"/>
          </p:cNvSpPr>
          <p:nvPr>
            <p:ph type="title"/>
          </p:nvPr>
        </p:nvSpPr>
        <p:spPr>
          <a:xfrm>
            <a:off x="838200" y="365125"/>
            <a:ext cx="10515600" cy="1325563"/>
          </a:xfrm>
        </p:spPr>
        <p:txBody>
          <a:bodyPr>
            <a:normAutofit/>
          </a:bodyPr>
          <a:lstStyle/>
          <a:p>
            <a:r>
              <a:rPr lang="en-US" sz="5400"/>
              <a:t>Results Summary</a:t>
            </a:r>
          </a:p>
        </p:txBody>
      </p:sp>
      <p:sp>
        <p:nvSpPr>
          <p:cNvPr id="23"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8CD7F1A-5DD9-A444-8EDA-6275ABFC28A2}"/>
              </a:ext>
            </a:extLst>
          </p:cNvPr>
          <p:cNvSpPr>
            <a:spLocks noGrp="1"/>
          </p:cNvSpPr>
          <p:nvPr>
            <p:ph idx="1"/>
          </p:nvPr>
        </p:nvSpPr>
        <p:spPr>
          <a:xfrm>
            <a:off x="838200" y="1929384"/>
            <a:ext cx="10515600" cy="4251960"/>
          </a:xfrm>
        </p:spPr>
        <p:txBody>
          <a:bodyPr vert="horz" lIns="91440" tIns="45720" rIns="91440" bIns="45720" rtlCol="0" anchor="t">
            <a:normAutofit/>
          </a:bodyPr>
          <a:lstStyle/>
          <a:p>
            <a:r>
              <a:rPr lang="en-US" sz="2200" i="1"/>
              <a:t>Ex post </a:t>
            </a:r>
            <a:r>
              <a:rPr lang="en-US" sz="2200"/>
              <a:t>analysis (beyond-parties-control standard) based on control plays a determinative role in cases related to force majeure clauses. </a:t>
            </a:r>
          </a:p>
          <a:p>
            <a:r>
              <a:rPr lang="en-US" sz="2200"/>
              <a:t>Types of event does not tend to predict the outcome. </a:t>
            </a:r>
          </a:p>
          <a:p>
            <a:r>
              <a:rPr lang="en-US" sz="2200"/>
              <a:t>State courts tend to engage more with the standard of control. </a:t>
            </a:r>
          </a:p>
          <a:p>
            <a:endParaRPr lang="en-US" sz="2200" dirty="0">
              <a:cs typeface="Calibri"/>
            </a:endParaRPr>
          </a:p>
          <a:p>
            <a:endParaRPr lang="en-US" sz="2200"/>
          </a:p>
        </p:txBody>
      </p:sp>
    </p:spTree>
    <p:extLst>
      <p:ext uri="{BB962C8B-B14F-4D97-AF65-F5344CB8AC3E}">
        <p14:creationId xmlns:p14="http://schemas.microsoft.com/office/powerpoint/2010/main" val="3870561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4BA215-C484-40BD-86F5-D033F7EE4E61}"/>
              </a:ext>
            </a:extLst>
          </p:cNvPr>
          <p:cNvSpPr>
            <a:spLocks noGrp="1"/>
          </p:cNvSpPr>
          <p:nvPr>
            <p:ph type="title"/>
          </p:nvPr>
        </p:nvSpPr>
        <p:spPr>
          <a:xfrm>
            <a:off x="841248" y="548640"/>
            <a:ext cx="3600860" cy="5431536"/>
          </a:xfrm>
        </p:spPr>
        <p:txBody>
          <a:bodyPr>
            <a:normAutofit/>
          </a:bodyPr>
          <a:lstStyle/>
          <a:p>
            <a:r>
              <a:rPr lang="en-US" sz="5400">
                <a:cs typeface="Calibri Light"/>
              </a:rPr>
              <a:t>Inquiry III</a:t>
            </a:r>
            <a:endParaRPr lang="en-US" sz="5400"/>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22E5915-0B11-4C01-B3F7-FA89BB2BA907}"/>
              </a:ext>
            </a:extLst>
          </p:cNvPr>
          <p:cNvSpPr>
            <a:spLocks noGrp="1"/>
          </p:cNvSpPr>
          <p:nvPr>
            <p:ph idx="1"/>
          </p:nvPr>
        </p:nvSpPr>
        <p:spPr>
          <a:xfrm>
            <a:off x="5126418" y="552091"/>
            <a:ext cx="6224335" cy="5431536"/>
          </a:xfrm>
        </p:spPr>
        <p:txBody>
          <a:bodyPr anchor="ctr">
            <a:normAutofit/>
          </a:bodyPr>
          <a:lstStyle/>
          <a:p>
            <a:r>
              <a:rPr lang="en-US" sz="2400">
                <a:ea typeface="+mn-lt"/>
                <a:cs typeface="+mn-lt"/>
              </a:rPr>
              <a:t>What is the most efficient and equitable approach?</a:t>
            </a:r>
          </a:p>
          <a:p>
            <a:endParaRPr lang="en-US" sz="2200" dirty="0">
              <a:ea typeface="+mn-lt"/>
              <a:cs typeface="+mn-lt"/>
            </a:endParaRPr>
          </a:p>
        </p:txBody>
      </p:sp>
    </p:spTree>
    <p:extLst>
      <p:ext uri="{BB962C8B-B14F-4D97-AF65-F5344CB8AC3E}">
        <p14:creationId xmlns:p14="http://schemas.microsoft.com/office/powerpoint/2010/main" val="4142078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8079906-18E3-6E4D-A327-AE1F58F8919C}"/>
              </a:ext>
            </a:extLst>
          </p:cNvPr>
          <p:cNvSpPr>
            <a:spLocks noGrp="1"/>
          </p:cNvSpPr>
          <p:nvPr>
            <p:ph type="title"/>
          </p:nvPr>
        </p:nvSpPr>
        <p:spPr>
          <a:xfrm>
            <a:off x="838200" y="365125"/>
            <a:ext cx="10515600" cy="1325563"/>
          </a:xfrm>
        </p:spPr>
        <p:txBody>
          <a:bodyPr>
            <a:normAutofit/>
          </a:bodyPr>
          <a:lstStyle/>
          <a:p>
            <a:r>
              <a:rPr lang="en-US" sz="5400"/>
              <a:t>Promisee's Position </a:t>
            </a:r>
          </a:p>
        </p:txBody>
      </p:sp>
      <p:sp>
        <p:nvSpPr>
          <p:cNvPr id="19"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AD1F4AF-6235-4148-AC49-4E55FDBF910B}"/>
              </a:ext>
            </a:extLst>
          </p:cNvPr>
          <p:cNvSpPr>
            <a:spLocks noGrp="1"/>
          </p:cNvSpPr>
          <p:nvPr>
            <p:ph idx="1"/>
          </p:nvPr>
        </p:nvSpPr>
        <p:spPr>
          <a:xfrm>
            <a:off x="838200" y="1929384"/>
            <a:ext cx="10515600" cy="4251960"/>
          </a:xfrm>
        </p:spPr>
        <p:txBody>
          <a:bodyPr vert="horz" lIns="91440" tIns="45720" rIns="91440" bIns="45720" rtlCol="0" anchor="t">
            <a:normAutofit/>
          </a:bodyPr>
          <a:lstStyle/>
          <a:p>
            <a:pPr marL="0" indent="0">
              <a:buNone/>
            </a:pPr>
            <a:endParaRPr lang="en-US" sz="2200" dirty="0">
              <a:cs typeface="Calibri"/>
            </a:endParaRPr>
          </a:p>
          <a:p>
            <a:r>
              <a:rPr lang="en-US" sz="2200"/>
              <a:t>The missing piece =&gt; promisee's position</a:t>
            </a:r>
            <a:endParaRPr lang="en-US" sz="2200" dirty="0"/>
          </a:p>
          <a:p>
            <a:r>
              <a:rPr lang="en-US" sz="2200"/>
              <a:t>Normatively, the courts should expand their standards for force majeure analysis.</a:t>
            </a:r>
            <a:endParaRPr lang="en-US" sz="2200">
              <a:cs typeface="Calibri"/>
            </a:endParaRPr>
          </a:p>
          <a:p>
            <a:r>
              <a:rPr lang="en-US" sz="2200"/>
              <a:t>Courts need to shift the focus on the degree to which promise</a:t>
            </a:r>
            <a:r>
              <a:rPr lang="en-US" sz="2200" dirty="0"/>
              <a:t> </a:t>
            </a:r>
            <a:endParaRPr lang="en-US" sz="2200" dirty="0">
              <a:cs typeface="Calibri"/>
            </a:endParaRPr>
          </a:p>
          <a:p>
            <a:pPr lvl="1"/>
            <a:r>
              <a:rPr lang="en-US" sz="2200"/>
              <a:t>(a) has detrimentally relied on the promise, </a:t>
            </a:r>
          </a:p>
          <a:p>
            <a:pPr lvl="1"/>
            <a:r>
              <a:rPr lang="en-US" sz="2200"/>
              <a:t>(b) change his/her position,</a:t>
            </a:r>
          </a:p>
          <a:p>
            <a:pPr lvl="1"/>
            <a:r>
              <a:rPr lang="en-US" sz="2200"/>
              <a:t>(c) justice so requires,</a:t>
            </a:r>
          </a:p>
          <a:p>
            <a:r>
              <a:rPr lang="en-US" sz="2200"/>
              <a:t>Consequently, damages should go beyond restitution and cover reliance damages if performance is excused. </a:t>
            </a:r>
          </a:p>
          <a:p>
            <a:endParaRPr lang="en-US" sz="2200"/>
          </a:p>
        </p:txBody>
      </p:sp>
    </p:spTree>
    <p:extLst>
      <p:ext uri="{BB962C8B-B14F-4D97-AF65-F5344CB8AC3E}">
        <p14:creationId xmlns:p14="http://schemas.microsoft.com/office/powerpoint/2010/main" val="9372562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B1EE485-FC65-0C44-8760-41A77F8283A2}"/>
              </a:ext>
            </a:extLst>
          </p:cNvPr>
          <p:cNvSpPr>
            <a:spLocks noGrp="1"/>
          </p:cNvSpPr>
          <p:nvPr>
            <p:ph type="title"/>
          </p:nvPr>
        </p:nvSpPr>
        <p:spPr>
          <a:xfrm>
            <a:off x="1075767" y="1188637"/>
            <a:ext cx="2988234" cy="4480726"/>
          </a:xfrm>
        </p:spPr>
        <p:txBody>
          <a:bodyPr>
            <a:normAutofit/>
          </a:bodyPr>
          <a:lstStyle/>
          <a:p>
            <a:pPr algn="r"/>
            <a:r>
              <a:rPr lang="en-US" sz="4100" dirty="0"/>
              <a:t>Second Restatement § 90 </a:t>
            </a:r>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C209FDA-8A98-5344-BD45-70C44C4474DA}"/>
              </a:ext>
            </a:extLst>
          </p:cNvPr>
          <p:cNvSpPr>
            <a:spLocks noGrp="1"/>
          </p:cNvSpPr>
          <p:nvPr>
            <p:ph idx="1"/>
          </p:nvPr>
        </p:nvSpPr>
        <p:spPr>
          <a:xfrm>
            <a:off x="5255260" y="1648870"/>
            <a:ext cx="4702848" cy="3560260"/>
          </a:xfrm>
        </p:spPr>
        <p:txBody>
          <a:bodyPr anchor="ctr">
            <a:normAutofit/>
          </a:bodyPr>
          <a:lstStyle/>
          <a:p>
            <a:r>
              <a:rPr lang="en-US" sz="2200" dirty="0"/>
              <a:t>A promise which the promisor should reasonably expect to induce action or forbearance on the part of the </a:t>
            </a:r>
            <a:r>
              <a:rPr lang="en-US" sz="2200" dirty="0" err="1"/>
              <a:t>promisee</a:t>
            </a:r>
            <a:r>
              <a:rPr lang="en-US" sz="2200" dirty="0"/>
              <a:t> or a third person and which does induce such action or forbearance is binding if injustice can be avoided only by enforcement of the promise. The remedy granted for breach may be limited as justice require </a:t>
            </a:r>
          </a:p>
        </p:txBody>
      </p:sp>
    </p:spTree>
    <p:extLst>
      <p:ext uri="{BB962C8B-B14F-4D97-AF65-F5344CB8AC3E}">
        <p14:creationId xmlns:p14="http://schemas.microsoft.com/office/powerpoint/2010/main" val="36183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98D148-22E8-4341-8700-C8D8F72E2707}"/>
              </a:ext>
            </a:extLst>
          </p:cNvPr>
          <p:cNvSpPr>
            <a:spLocks noGrp="1"/>
          </p:cNvSpPr>
          <p:nvPr>
            <p:ph type="title"/>
          </p:nvPr>
        </p:nvSpPr>
        <p:spPr>
          <a:xfrm>
            <a:off x="5297762" y="329184"/>
            <a:ext cx="6251110" cy="1783080"/>
          </a:xfrm>
        </p:spPr>
        <p:txBody>
          <a:bodyPr anchor="b">
            <a:normAutofit/>
          </a:bodyPr>
          <a:lstStyle/>
          <a:p>
            <a:r>
              <a:rPr lang="en-US" sz="5400">
                <a:cs typeface="Calibri Light"/>
              </a:rPr>
              <a:t>The Problem</a:t>
            </a:r>
            <a:endParaRPr lang="en-US" sz="5400"/>
          </a:p>
        </p:txBody>
      </p:sp>
      <p:pic>
        <p:nvPicPr>
          <p:cNvPr id="5" name="Picture 4" descr="Exclamation mark on a yellow background">
            <a:extLst>
              <a:ext uri="{FF2B5EF4-FFF2-40B4-BE49-F238E27FC236}">
                <a16:creationId xmlns:a16="http://schemas.microsoft.com/office/drawing/2014/main" id="{44F55213-596B-40FA-80B1-01B4A0D99FBC}"/>
              </a:ext>
            </a:extLst>
          </p:cNvPr>
          <p:cNvPicPr>
            <a:picLocks noChangeAspect="1"/>
          </p:cNvPicPr>
          <p:nvPr/>
        </p:nvPicPr>
        <p:blipFill rotWithShape="1">
          <a:blip r:embed="rId2"/>
          <a:srcRect l="31068" r="18000" b="4"/>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1" name="sketchy line">
            <a:extLst>
              <a:ext uri="{FF2B5EF4-FFF2-40B4-BE49-F238E27FC236}">
                <a16:creationId xmlns:a16="http://schemas.microsoft.com/office/drawing/2014/main" id="{21540236-BFD5-4A9D-8840-4703E7F768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762" y="2374947"/>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EB3F33A-5BEE-4982-A5ED-8FE968026140}"/>
              </a:ext>
            </a:extLst>
          </p:cNvPr>
          <p:cNvSpPr>
            <a:spLocks noGrp="1"/>
          </p:cNvSpPr>
          <p:nvPr>
            <p:ph idx="1"/>
          </p:nvPr>
        </p:nvSpPr>
        <p:spPr>
          <a:xfrm>
            <a:off x="5297762" y="2706624"/>
            <a:ext cx="6251110" cy="3483864"/>
          </a:xfrm>
        </p:spPr>
        <p:txBody>
          <a:bodyPr vert="horz" lIns="91440" tIns="45720" rIns="91440" bIns="45720" rtlCol="0" anchor="t">
            <a:normAutofit/>
          </a:bodyPr>
          <a:lstStyle/>
          <a:p>
            <a:r>
              <a:rPr lang="en-US" sz="2200" dirty="0">
                <a:cs typeface="Calibri"/>
              </a:rPr>
              <a:t>Incongruent Decisions </a:t>
            </a:r>
            <a:endParaRPr lang="en-US" sz="2200">
              <a:cs typeface="Calibri"/>
            </a:endParaRPr>
          </a:p>
          <a:p>
            <a:r>
              <a:rPr lang="en-US" sz="2200">
                <a:cs typeface="Calibri"/>
              </a:rPr>
              <a:t>Lack of systemic approach (ex ante v. ex post) </a:t>
            </a:r>
          </a:p>
          <a:p>
            <a:r>
              <a:rPr lang="en-US" sz="2200" dirty="0">
                <a:cs typeface="Calibri"/>
              </a:rPr>
              <a:t>Lack of clarity about the protective risk</a:t>
            </a:r>
          </a:p>
          <a:p>
            <a:pPr lvl="1"/>
            <a:endParaRPr lang="en-US" sz="2200">
              <a:cs typeface="Calibri"/>
            </a:endParaRPr>
          </a:p>
          <a:p>
            <a:pPr lvl="1"/>
            <a:endParaRPr lang="en-US" sz="2200">
              <a:cs typeface="Calibri"/>
            </a:endParaRPr>
          </a:p>
          <a:p>
            <a:pPr indent="0"/>
            <a:endParaRPr lang="en-US" sz="2200">
              <a:cs typeface="Calibri"/>
            </a:endParaRPr>
          </a:p>
        </p:txBody>
      </p:sp>
    </p:spTree>
    <p:extLst>
      <p:ext uri="{BB962C8B-B14F-4D97-AF65-F5344CB8AC3E}">
        <p14:creationId xmlns:p14="http://schemas.microsoft.com/office/powerpoint/2010/main" val="769384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B681E3C-4A82-4ACB-AEBA-2BAFCC948130}"/>
              </a:ext>
            </a:extLst>
          </p:cNvPr>
          <p:cNvSpPr>
            <a:spLocks noGrp="1"/>
          </p:cNvSpPr>
          <p:nvPr>
            <p:ph type="title"/>
          </p:nvPr>
        </p:nvSpPr>
        <p:spPr>
          <a:xfrm>
            <a:off x="838200" y="557188"/>
            <a:ext cx="10515600" cy="1133499"/>
          </a:xfrm>
        </p:spPr>
        <p:txBody>
          <a:bodyPr>
            <a:normAutofit/>
          </a:bodyPr>
          <a:lstStyle/>
          <a:p>
            <a:pPr algn="ctr"/>
            <a:r>
              <a:rPr lang="en-US" sz="5200">
                <a:cs typeface="Calibri Light"/>
              </a:rPr>
              <a:t>Three Inquiries</a:t>
            </a:r>
            <a:endParaRPr lang="en-US" sz="5200"/>
          </a:p>
        </p:txBody>
      </p:sp>
      <p:graphicFrame>
        <p:nvGraphicFramePr>
          <p:cNvPr id="5" name="Content Placeholder 2">
            <a:extLst>
              <a:ext uri="{FF2B5EF4-FFF2-40B4-BE49-F238E27FC236}">
                <a16:creationId xmlns:a16="http://schemas.microsoft.com/office/drawing/2014/main" id="{4E5CC158-06E9-4B78-A705-A81E62A35029}"/>
              </a:ext>
            </a:extLst>
          </p:cNvPr>
          <p:cNvGraphicFramePr>
            <a:graphicFrameLocks noGrp="1"/>
          </p:cNvGraphicFramePr>
          <p:nvPr>
            <p:ph idx="1"/>
            <p:extLst>
              <p:ext uri="{D42A27DB-BD31-4B8C-83A1-F6EECF244321}">
                <p14:modId xmlns:p14="http://schemas.microsoft.com/office/powerpoint/2010/main" val="3544449438"/>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41689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4BA215-C484-40BD-86F5-D033F7EE4E61}"/>
              </a:ext>
            </a:extLst>
          </p:cNvPr>
          <p:cNvSpPr>
            <a:spLocks noGrp="1"/>
          </p:cNvSpPr>
          <p:nvPr>
            <p:ph type="title"/>
          </p:nvPr>
        </p:nvSpPr>
        <p:spPr>
          <a:xfrm>
            <a:off x="841248" y="548640"/>
            <a:ext cx="3600860" cy="5431536"/>
          </a:xfrm>
        </p:spPr>
        <p:txBody>
          <a:bodyPr>
            <a:normAutofit/>
          </a:bodyPr>
          <a:lstStyle/>
          <a:p>
            <a:r>
              <a:rPr lang="en-US" sz="5400">
                <a:cs typeface="Calibri Light"/>
              </a:rPr>
              <a:t>Inquiry I</a:t>
            </a:r>
            <a:endParaRPr lang="en-US" sz="5400"/>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22E5915-0B11-4C01-B3F7-FA89BB2BA907}"/>
              </a:ext>
            </a:extLst>
          </p:cNvPr>
          <p:cNvSpPr>
            <a:spLocks noGrp="1"/>
          </p:cNvSpPr>
          <p:nvPr>
            <p:ph idx="1"/>
          </p:nvPr>
        </p:nvSpPr>
        <p:spPr>
          <a:xfrm>
            <a:off x="5126418" y="552091"/>
            <a:ext cx="6224335" cy="5431536"/>
          </a:xfrm>
        </p:spPr>
        <p:txBody>
          <a:bodyPr anchor="ctr">
            <a:normAutofit/>
          </a:bodyPr>
          <a:lstStyle/>
          <a:p>
            <a:r>
              <a:rPr lang="en-US" sz="2400">
                <a:ea typeface="+mn-lt"/>
                <a:cs typeface="+mn-lt"/>
              </a:rPr>
              <a:t>Why do parties include force majeure clauses given common law doctrines?</a:t>
            </a:r>
          </a:p>
          <a:p>
            <a:endParaRPr lang="en-US" sz="2200" dirty="0">
              <a:cs typeface="Calibri"/>
            </a:endParaRPr>
          </a:p>
        </p:txBody>
      </p:sp>
    </p:spTree>
    <p:extLst>
      <p:ext uri="{BB962C8B-B14F-4D97-AF65-F5344CB8AC3E}">
        <p14:creationId xmlns:p14="http://schemas.microsoft.com/office/powerpoint/2010/main" val="1330957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B0773B4-81FB-4FCB-B48E-20776F1FB1F7}"/>
              </a:ext>
            </a:extLst>
          </p:cNvPr>
          <p:cNvSpPr>
            <a:spLocks noGrp="1"/>
          </p:cNvSpPr>
          <p:nvPr>
            <p:ph type="title"/>
          </p:nvPr>
        </p:nvSpPr>
        <p:spPr>
          <a:xfrm>
            <a:off x="572493" y="238539"/>
            <a:ext cx="11018520" cy="1434415"/>
          </a:xfrm>
        </p:spPr>
        <p:txBody>
          <a:bodyPr anchor="b">
            <a:normAutofit/>
          </a:bodyPr>
          <a:lstStyle/>
          <a:p>
            <a:r>
              <a:rPr lang="en-US" sz="5400">
                <a:ea typeface="+mj-lt"/>
                <a:cs typeface="+mj-lt"/>
              </a:rPr>
              <a:t>Raison D'etre</a:t>
            </a:r>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FE42E50-A0DE-46B8-9FB7-A70ED5D3DCD3}"/>
              </a:ext>
            </a:extLst>
          </p:cNvPr>
          <p:cNvSpPr>
            <a:spLocks noGrp="1"/>
          </p:cNvSpPr>
          <p:nvPr>
            <p:ph idx="1"/>
          </p:nvPr>
        </p:nvSpPr>
        <p:spPr>
          <a:xfrm>
            <a:off x="572493" y="2071316"/>
            <a:ext cx="6713552" cy="4119172"/>
          </a:xfrm>
        </p:spPr>
        <p:txBody>
          <a:bodyPr vert="horz" lIns="91440" tIns="45720" rIns="91440" bIns="45720" rtlCol="0" anchor="t">
            <a:normAutofit/>
          </a:bodyPr>
          <a:lstStyle/>
          <a:p>
            <a:r>
              <a:rPr lang="en-US" sz="2200">
                <a:cs typeface="Calibri"/>
              </a:rPr>
              <a:t>Common Denominator: Parties' Basic Assumption</a:t>
            </a:r>
            <a:endParaRPr lang="en-US" sz="2200"/>
          </a:p>
          <a:p>
            <a:r>
              <a:rPr lang="en-US" sz="2200">
                <a:cs typeface="Calibri"/>
              </a:rPr>
              <a:t>Empirical approach</a:t>
            </a:r>
            <a:endParaRPr lang="en-US" sz="2200"/>
          </a:p>
          <a:p>
            <a:pPr lvl="1"/>
            <a:r>
              <a:rPr lang="en-US" sz="2200">
                <a:cs typeface="Calibri"/>
              </a:rPr>
              <a:t>1,000 clauses (from SEC filings and Google searches – various sectors)</a:t>
            </a:r>
          </a:p>
          <a:p>
            <a:pPr lvl="1"/>
            <a:r>
              <a:rPr lang="en-US" sz="2200">
                <a:cs typeface="Calibri"/>
              </a:rPr>
              <a:t>Most frequent word after force, party, shall, event =&gt; control </a:t>
            </a:r>
          </a:p>
          <a:p>
            <a:pPr lvl="1"/>
            <a:r>
              <a:rPr lang="en-US" sz="2200">
                <a:cs typeface="Calibri"/>
              </a:rPr>
              <a:t>No mention of the word assumption &amp; basic. </a:t>
            </a:r>
          </a:p>
          <a:p>
            <a:pPr lvl="1"/>
            <a:endParaRPr lang="en-US" sz="2200">
              <a:cs typeface="Calibri"/>
            </a:endParaRPr>
          </a:p>
          <a:p>
            <a:endParaRPr lang="en-US" sz="2200">
              <a:cs typeface="Calibri"/>
            </a:endParaRPr>
          </a:p>
        </p:txBody>
      </p:sp>
      <p:pic>
        <p:nvPicPr>
          <p:cNvPr id="4" name="Picture 4" descr="Chart, bar chart&#10;&#10;Description automatically generated">
            <a:extLst>
              <a:ext uri="{FF2B5EF4-FFF2-40B4-BE49-F238E27FC236}">
                <a16:creationId xmlns:a16="http://schemas.microsoft.com/office/drawing/2014/main" id="{CFBB721C-C594-4D18-AB25-2592E9069C8E}"/>
              </a:ext>
            </a:extLst>
          </p:cNvPr>
          <p:cNvPicPr>
            <a:picLocks noChangeAspect="1"/>
          </p:cNvPicPr>
          <p:nvPr/>
        </p:nvPicPr>
        <p:blipFill rotWithShape="1">
          <a:blip r:embed="rId3"/>
          <a:srcRect l="16380" r="11227" b="2"/>
          <a:stretch/>
        </p:blipFill>
        <p:spPr>
          <a:xfrm>
            <a:off x="7675658" y="2093976"/>
            <a:ext cx="3941064" cy="4096512"/>
          </a:xfrm>
          <a:prstGeom prst="rect">
            <a:avLst/>
          </a:prstGeom>
        </p:spPr>
      </p:pic>
    </p:spTree>
    <p:extLst>
      <p:ext uri="{BB962C8B-B14F-4D97-AF65-F5344CB8AC3E}">
        <p14:creationId xmlns:p14="http://schemas.microsoft.com/office/powerpoint/2010/main" val="3641165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EF33F57-AF3B-4EA6-A4AE-F2E964F80E6E}"/>
              </a:ext>
            </a:extLst>
          </p:cNvPr>
          <p:cNvSpPr>
            <a:spLocks noGrp="1"/>
          </p:cNvSpPr>
          <p:nvPr>
            <p:ph type="title"/>
          </p:nvPr>
        </p:nvSpPr>
        <p:spPr>
          <a:xfrm>
            <a:off x="838200" y="365125"/>
            <a:ext cx="10515600" cy="1325563"/>
          </a:xfrm>
        </p:spPr>
        <p:txBody>
          <a:bodyPr>
            <a:normAutofit/>
          </a:bodyPr>
          <a:lstStyle/>
          <a:p>
            <a:r>
              <a:rPr lang="en-US" sz="5400">
                <a:cs typeface="Calibri Light"/>
              </a:rPr>
              <a:t>Two Explanations </a:t>
            </a:r>
            <a:endParaRPr lang="en-US"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159028D-A936-45C2-9764-E9284FD0ECE5}"/>
              </a:ext>
            </a:extLst>
          </p:cNvPr>
          <p:cNvSpPr>
            <a:spLocks noGrp="1"/>
          </p:cNvSpPr>
          <p:nvPr>
            <p:ph idx="1"/>
          </p:nvPr>
        </p:nvSpPr>
        <p:spPr>
          <a:xfrm>
            <a:off x="838200" y="1929384"/>
            <a:ext cx="10515600" cy="4251960"/>
          </a:xfrm>
        </p:spPr>
        <p:txBody>
          <a:bodyPr vert="horz" lIns="91440" tIns="45720" rIns="91440" bIns="45720" rtlCol="0" anchor="t">
            <a:normAutofit/>
          </a:bodyPr>
          <a:lstStyle/>
          <a:p>
            <a:pPr marL="0" indent="0">
              <a:buNone/>
            </a:pPr>
            <a:r>
              <a:rPr lang="en-US" sz="2400" b="1">
                <a:cs typeface="Calibri"/>
              </a:rPr>
              <a:t>I. Law &amp; Economics</a:t>
            </a:r>
          </a:p>
          <a:p>
            <a:pPr lvl="1"/>
            <a:r>
              <a:rPr lang="en-US" sz="2200">
                <a:cs typeface="Calibri"/>
              </a:rPr>
              <a:t>Basic assumption as a penalty default rule due to the cost of judicial discovery</a:t>
            </a:r>
          </a:p>
          <a:p>
            <a:pPr marL="0" indent="0">
              <a:buNone/>
            </a:pPr>
            <a:r>
              <a:rPr lang="en-US" sz="2400" b="1">
                <a:cs typeface="Calibri"/>
              </a:rPr>
              <a:t>II. Behavioral Economics</a:t>
            </a:r>
            <a:endParaRPr lang="en-US" sz="2400" b="1"/>
          </a:p>
          <a:p>
            <a:pPr lvl="1"/>
            <a:r>
              <a:rPr lang="en-US" sz="2200">
                <a:cs typeface="Calibri"/>
              </a:rPr>
              <a:t>Default rules are sticky </a:t>
            </a:r>
          </a:p>
          <a:p>
            <a:pPr marL="0" indent="0">
              <a:buNone/>
            </a:pPr>
            <a:endParaRPr lang="en-US" sz="2200">
              <a:cs typeface="Calibri"/>
            </a:endParaRPr>
          </a:p>
          <a:p>
            <a:pPr marL="0" indent="0">
              <a:buNone/>
            </a:pPr>
            <a:r>
              <a:rPr lang="en-US" sz="2400" b="1">
                <a:cs typeface="Calibri"/>
              </a:rPr>
              <a:t>=&gt; Preferred approach</a:t>
            </a:r>
          </a:p>
          <a:p>
            <a:pPr lvl="1"/>
            <a:r>
              <a:rPr lang="en-US" sz="2200">
                <a:cs typeface="Calibri"/>
              </a:rPr>
              <a:t>Removal of hindsigh bias </a:t>
            </a:r>
          </a:p>
          <a:p>
            <a:pPr lvl="1"/>
            <a:r>
              <a:rPr lang="en-US" sz="2200">
                <a:cs typeface="Calibri"/>
              </a:rPr>
              <a:t>Move from perceived risk to actual risk</a:t>
            </a:r>
          </a:p>
        </p:txBody>
      </p:sp>
    </p:spTree>
    <p:extLst>
      <p:ext uri="{BB962C8B-B14F-4D97-AF65-F5344CB8AC3E}">
        <p14:creationId xmlns:p14="http://schemas.microsoft.com/office/powerpoint/2010/main" val="2206302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4BA215-C484-40BD-86F5-D033F7EE4E61}"/>
              </a:ext>
            </a:extLst>
          </p:cNvPr>
          <p:cNvSpPr>
            <a:spLocks noGrp="1"/>
          </p:cNvSpPr>
          <p:nvPr>
            <p:ph type="title"/>
          </p:nvPr>
        </p:nvSpPr>
        <p:spPr>
          <a:xfrm>
            <a:off x="841248" y="548640"/>
            <a:ext cx="3600860" cy="5431536"/>
          </a:xfrm>
        </p:spPr>
        <p:txBody>
          <a:bodyPr>
            <a:normAutofit/>
          </a:bodyPr>
          <a:lstStyle/>
          <a:p>
            <a:r>
              <a:rPr lang="en-US" sz="5400">
                <a:cs typeface="Calibri Light"/>
              </a:rPr>
              <a:t>Inquiry II</a:t>
            </a:r>
            <a:endParaRPr lang="en-US" sz="5400"/>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22E5915-0B11-4C01-B3F7-FA89BB2BA907}"/>
              </a:ext>
            </a:extLst>
          </p:cNvPr>
          <p:cNvSpPr>
            <a:spLocks noGrp="1"/>
          </p:cNvSpPr>
          <p:nvPr>
            <p:ph idx="1"/>
          </p:nvPr>
        </p:nvSpPr>
        <p:spPr>
          <a:xfrm>
            <a:off x="5126418" y="552091"/>
            <a:ext cx="6224335" cy="5431536"/>
          </a:xfrm>
        </p:spPr>
        <p:txBody>
          <a:bodyPr anchor="ctr">
            <a:normAutofit/>
          </a:bodyPr>
          <a:lstStyle/>
          <a:p>
            <a:r>
              <a:rPr lang="en-US" sz="2400">
                <a:ea typeface="+mn-lt"/>
                <a:cs typeface="+mn-lt"/>
              </a:rPr>
              <a:t>What are the predictors and their respective weights in courts’ force majeure analysis? </a:t>
            </a:r>
          </a:p>
          <a:p>
            <a:endParaRPr lang="en-US" sz="2200" dirty="0">
              <a:ea typeface="+mn-lt"/>
              <a:cs typeface="+mn-lt"/>
            </a:endParaRPr>
          </a:p>
        </p:txBody>
      </p:sp>
    </p:spTree>
    <p:extLst>
      <p:ext uri="{BB962C8B-B14F-4D97-AF65-F5344CB8AC3E}">
        <p14:creationId xmlns:p14="http://schemas.microsoft.com/office/powerpoint/2010/main" val="1516751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7D3B35A-278B-4313-95F9-C124A4839700}"/>
              </a:ext>
            </a:extLst>
          </p:cNvPr>
          <p:cNvSpPr>
            <a:spLocks noGrp="1"/>
          </p:cNvSpPr>
          <p:nvPr>
            <p:ph type="title"/>
          </p:nvPr>
        </p:nvSpPr>
        <p:spPr>
          <a:xfrm>
            <a:off x="838200" y="365125"/>
            <a:ext cx="10515600" cy="1325563"/>
          </a:xfrm>
        </p:spPr>
        <p:txBody>
          <a:bodyPr>
            <a:normAutofit/>
          </a:bodyPr>
          <a:lstStyle/>
          <a:p>
            <a:r>
              <a:rPr lang="en-US" sz="5400">
                <a:cs typeface="Calibri Light"/>
              </a:rPr>
              <a:t>Predictors</a:t>
            </a:r>
            <a:endParaRPr lang="en-US"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79A13F5-4769-4AC1-BD26-B71CB96B1205}"/>
              </a:ext>
            </a:extLst>
          </p:cNvPr>
          <p:cNvSpPr>
            <a:spLocks noGrp="1"/>
          </p:cNvSpPr>
          <p:nvPr>
            <p:ph idx="1"/>
          </p:nvPr>
        </p:nvSpPr>
        <p:spPr>
          <a:xfrm>
            <a:off x="838200" y="1929384"/>
            <a:ext cx="10515600" cy="4251960"/>
          </a:xfrm>
        </p:spPr>
        <p:txBody>
          <a:bodyPr vert="horz" lIns="91440" tIns="45720" rIns="91440" bIns="45720" rtlCol="0" anchor="t">
            <a:normAutofit/>
          </a:bodyPr>
          <a:lstStyle/>
          <a:p>
            <a:r>
              <a:rPr lang="en-US" b="1" dirty="0">
                <a:cs typeface="Calibri"/>
              </a:rPr>
              <a:t>Foreseeability </a:t>
            </a:r>
          </a:p>
          <a:p>
            <a:r>
              <a:rPr lang="en-US" b="1" dirty="0">
                <a:cs typeface="Calibri"/>
              </a:rPr>
              <a:t>Control </a:t>
            </a:r>
          </a:p>
          <a:p>
            <a:r>
              <a:rPr lang="en-US" b="1" dirty="0">
                <a:cs typeface="Calibri"/>
              </a:rPr>
              <a:t>Contractual Language</a:t>
            </a:r>
          </a:p>
          <a:p>
            <a:endParaRPr lang="en-US" sz="2200" dirty="0">
              <a:cs typeface="Calibri"/>
            </a:endParaRPr>
          </a:p>
          <a:p>
            <a:r>
              <a:rPr lang="en-US" sz="2200" dirty="0">
                <a:cs typeface="Calibri"/>
              </a:rPr>
              <a:t>=&gt; Relationship between control &amp; foreseeability: rejections are based on foreseeability and acceptance are based on control. </a:t>
            </a:r>
          </a:p>
          <a:p>
            <a:r>
              <a:rPr lang="en-US" sz="2200" dirty="0">
                <a:cs typeface="Calibri"/>
              </a:rPr>
              <a:t>=&gt; Courts tend to emphasize on the strict construction in the context of market-related incidents.</a:t>
            </a:r>
          </a:p>
        </p:txBody>
      </p:sp>
    </p:spTree>
    <p:extLst>
      <p:ext uri="{BB962C8B-B14F-4D97-AF65-F5344CB8AC3E}">
        <p14:creationId xmlns:p14="http://schemas.microsoft.com/office/powerpoint/2010/main" val="33393423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13262</TotalTime>
  <Words>1187</Words>
  <Application>Microsoft Macintosh PowerPoint</Application>
  <PresentationFormat>Widescreen</PresentationFormat>
  <Paragraphs>153</Paragraphs>
  <Slides>24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Times New Roman</vt:lpstr>
      <vt:lpstr>Office Theme</vt:lpstr>
      <vt:lpstr>Contracting Risks</vt:lpstr>
      <vt:lpstr>Structure</vt:lpstr>
      <vt:lpstr>The Problem</vt:lpstr>
      <vt:lpstr>Three Inquiries</vt:lpstr>
      <vt:lpstr>Inquiry I</vt:lpstr>
      <vt:lpstr>Raison D'etre</vt:lpstr>
      <vt:lpstr>Two Explanations </vt:lpstr>
      <vt:lpstr>Inquiry II</vt:lpstr>
      <vt:lpstr>Predictors</vt:lpstr>
      <vt:lpstr>Theoretical Framework</vt:lpstr>
      <vt:lpstr>Dictionary</vt:lpstr>
      <vt:lpstr>Events</vt:lpstr>
      <vt:lpstr>Reason</vt:lpstr>
      <vt:lpstr>Correlation Analysis</vt:lpstr>
      <vt:lpstr>Direct Effect</vt:lpstr>
      <vt:lpstr>Interaction Effects </vt:lpstr>
      <vt:lpstr>Jurisdiction</vt:lpstr>
      <vt:lpstr>Impact of Jurisdiction</vt:lpstr>
      <vt:lpstr>Robustness Check (Cosine Similarity)</vt:lpstr>
      <vt:lpstr>Hand Coding </vt:lpstr>
      <vt:lpstr>Results Summary</vt:lpstr>
      <vt:lpstr>Inquiry III</vt:lpstr>
      <vt:lpstr>Promisee's Position </vt:lpstr>
      <vt:lpstr>Second Restatement § 90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Contractual Allocation of Risks</dc:title>
  <dc:creator>Farshad Ghodoosi</dc:creator>
  <cp:lastModifiedBy>Ghodoosi , Farshad</cp:lastModifiedBy>
  <cp:revision>229</cp:revision>
  <dcterms:created xsi:type="dcterms:W3CDTF">2020-11-13T15:20:12Z</dcterms:created>
  <dcterms:modified xsi:type="dcterms:W3CDTF">2021-06-06T18:09:39Z</dcterms:modified>
</cp:coreProperties>
</file>