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86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300" r:id="rId13"/>
    <p:sldId id="297" r:id="rId14"/>
    <p:sldId id="298" r:id="rId15"/>
    <p:sldId id="299" r:id="rId16"/>
    <p:sldId id="301" r:id="rId17"/>
    <p:sldId id="302" r:id="rId18"/>
    <p:sldId id="303" r:id="rId19"/>
    <p:sldId id="304" r:id="rId20"/>
    <p:sldId id="306" r:id="rId21"/>
    <p:sldId id="307" r:id="rId22"/>
    <p:sldId id="308" r:id="rId23"/>
    <p:sldId id="310" r:id="rId24"/>
    <p:sldId id="259" r:id="rId25"/>
    <p:sldId id="284" r:id="rId26"/>
    <p:sldId id="312" r:id="rId27"/>
    <p:sldId id="313" r:id="rId28"/>
    <p:sldId id="309" r:id="rId2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34" roundtripDataSignature="AMtx7mjVON8QOQhc7sUPoOVDtUoEhQIt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B6C"/>
    <a:srgbClr val="3297C7"/>
    <a:srgbClr val="A3C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65"/>
    <p:restoredTop sz="94611"/>
  </p:normalViewPr>
  <p:slideViewPr>
    <p:cSldViewPr snapToGrid="0" snapToObjects="1">
      <p:cViewPr varScale="1">
        <p:scale>
          <a:sx n="109" d="100"/>
          <a:sy n="109" d="100"/>
        </p:scale>
        <p:origin x="8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7381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6349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83605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34202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9623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9786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03228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59210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87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3411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53424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8385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9666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868899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9825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449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76769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2454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9006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5305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630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883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1601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8665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9764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2125047" y="1226791"/>
            <a:ext cx="7681757" cy="70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>
              <a:buSzPts val="4000"/>
            </a:pPr>
            <a:r>
              <a:rPr lang="en" sz="4000" dirty="0"/>
              <a:t>Ben Franklin</a:t>
            </a:r>
            <a:endParaRPr sz="4000" dirty="0"/>
          </a:p>
        </p:txBody>
      </p:sp>
      <p:sp>
        <p:nvSpPr>
          <p:cNvPr id="91" name="Google Shape;91;p1"/>
          <p:cNvSpPr txBox="1"/>
          <p:nvPr/>
        </p:nvSpPr>
        <p:spPr>
          <a:xfrm>
            <a:off x="2125047" y="1935002"/>
            <a:ext cx="7681757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2800" dirty="0">
                <a:solidFill>
                  <a:srgbClr val="3297C7"/>
                </a:solidFill>
              </a:rPr>
              <a:t>And Freedom of Speech</a:t>
            </a:r>
          </a:p>
          <a:p>
            <a:pPr lvl="0" algn="ctr"/>
            <a:endParaRPr lang="en-US" sz="2800" dirty="0">
              <a:solidFill>
                <a:srgbClr val="3297C7"/>
              </a:solidFill>
            </a:endParaRPr>
          </a:p>
        </p:txBody>
      </p:sp>
      <p:pic>
        <p:nvPicPr>
          <p:cNvPr id="6" name="Google Shape;61;p2">
            <a:extLst>
              <a:ext uri="{FF2B5EF4-FFF2-40B4-BE49-F238E27FC236}">
                <a16:creationId xmlns:a16="http://schemas.microsoft.com/office/drawing/2014/main" id="{EC83BF7F-53A1-2045-AC81-657FB8279D7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8143" y="2628925"/>
            <a:ext cx="3955563" cy="3955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2288461"/>
            <a:ext cx="5528120" cy="4124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“It is the Interest, and ought to be the Ambition, of all honest Magistrates, to have their Deeds openly examined, and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publickly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scann’d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: Only the wicked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Governours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of Men dread what is said of them.”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What do you think of this statement?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8 - quotes to consider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2519744"/>
            <a:ext cx="0" cy="227171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oogle Shape;117;g8a781df885_0_26">
            <a:extLst>
              <a:ext uri="{FF2B5EF4-FFF2-40B4-BE49-F238E27FC236}">
                <a16:creationId xmlns:a16="http://schemas.microsoft.com/office/drawing/2014/main" id="{0154C06C-314B-1E43-BFC1-C88757777E5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49112" y="2444236"/>
            <a:ext cx="3516461" cy="2340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8702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2713197"/>
            <a:ext cx="5528120" cy="329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“Freedom of Speech is ever the Symptom, as well as the Effect of a good Government.”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What do you think of this statement?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8, 9 July 1722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08139" y="2889392"/>
            <a:ext cx="0" cy="158591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oogle Shape;124;g8a781df885_0_31">
            <a:extLst>
              <a:ext uri="{FF2B5EF4-FFF2-40B4-BE49-F238E27FC236}">
                <a16:creationId xmlns:a16="http://schemas.microsoft.com/office/drawing/2014/main" id="{F2CA6BFF-912E-BA48-B565-B0333C07F9E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5858" y="2463166"/>
            <a:ext cx="3975543" cy="2218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9340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8330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828811"/>
            <a:ext cx="5184681" cy="564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  <a:endParaRPr lang="en-US" sz="2400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b="1" dirty="0">
                <a:solidFill>
                  <a:srgbClr val="F27B6C"/>
                </a:solidFill>
                <a:sym typeface="Calibri"/>
              </a:rPr>
              <a:t>Q: </a:t>
            </a:r>
            <a:r>
              <a:rPr lang="en-US" dirty="0"/>
              <a:t>What is Ben Franklin doing in this illustration? </a:t>
            </a:r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dirty="0">
                <a:sym typeface="Calibri"/>
              </a:rPr>
              <a:t> </a:t>
            </a:r>
            <a:endParaRPr lang="en-US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99BDDBC-0A19-1142-B886-236EC701A926}"/>
              </a:ext>
            </a:extLst>
          </p:cNvPr>
          <p:cNvCxnSpPr>
            <a:cxnSpLocks/>
          </p:cNvCxnSpPr>
          <p:nvPr/>
        </p:nvCxnSpPr>
        <p:spPr>
          <a:xfrm>
            <a:off x="1197864" y="3054096"/>
            <a:ext cx="0" cy="660654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130;g8a781df885_0_112">
            <a:extLst>
              <a:ext uri="{FF2B5EF4-FFF2-40B4-BE49-F238E27FC236}">
                <a16:creationId xmlns:a16="http://schemas.microsoft.com/office/drawing/2014/main" id="{660EAA8F-6EB2-434D-A44D-8FFDCB294D0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28300" y="1085521"/>
            <a:ext cx="4348749" cy="5827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4144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600440"/>
            <a:ext cx="7410087" cy="6278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“The best Princes have ever encouraged and promoted Freedom of Speech; they know that upright Measures would defend themselves, and that all upright Men would defend them. Tacitus, speaking of the Reign of some of the Princes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abovemention’d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, says, 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Rara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Temporum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felicitate, ubi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sentire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quae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velis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&amp;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quae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sentias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dicere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licet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: A blessed Time when you might think what you would, and speak what you thought.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Rara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Temporum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felicitate, ubi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sentire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quae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velis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&amp;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quae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sentias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800" i="1" dirty="0" err="1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dicere</a:t>
            </a:r>
            <a:r>
              <a:rPr lang="en-US" sz="1800" i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licet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Why did he pick this quote?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8, 9 July 1722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958105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275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600440"/>
            <a:ext cx="7410087" cy="630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“That Men ought to speak well of their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Governours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is true, while their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Governours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deserve to be well spoken of; but to do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publick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Mischief, without hearing of it, is only the Prerogative and Felicity of Tyranny: A free People will be shewing that they are so, by their Freedom of Speech.”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Do you agree that free people show that they are so by their freedom of speech?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What happens when free people stop exercising their right to free speech?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8, 9 July 1722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958105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7707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8330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828811"/>
            <a:ext cx="5184681" cy="564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  <a:endParaRPr lang="en-US" sz="2400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b="1" dirty="0">
                <a:solidFill>
                  <a:srgbClr val="F27B6C"/>
                </a:solidFill>
                <a:sym typeface="Calibri"/>
              </a:rPr>
              <a:t>Q: </a:t>
            </a:r>
            <a:r>
              <a:rPr lang="en-US" dirty="0"/>
              <a:t>Do you know what Ben Franklin did for a job? </a:t>
            </a:r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dirty="0">
                <a:sym typeface="Calibri"/>
              </a:rPr>
              <a:t> </a:t>
            </a:r>
            <a:endParaRPr lang="en-US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99BDDBC-0A19-1142-B886-236EC701A926}"/>
              </a:ext>
            </a:extLst>
          </p:cNvPr>
          <p:cNvCxnSpPr>
            <a:cxnSpLocks/>
          </p:cNvCxnSpPr>
          <p:nvPr/>
        </p:nvCxnSpPr>
        <p:spPr>
          <a:xfrm>
            <a:off x="1197864" y="3054096"/>
            <a:ext cx="0" cy="660654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148;p6">
            <a:extLst>
              <a:ext uri="{FF2B5EF4-FFF2-40B4-BE49-F238E27FC236}">
                <a16:creationId xmlns:a16="http://schemas.microsoft.com/office/drawing/2014/main" id="{B8A6974F-8F2B-3A42-B106-28B566B02BA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11479" y="2313068"/>
            <a:ext cx="3778072" cy="2998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8762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934648"/>
            <a:ext cx="4069113" cy="5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Ben Franklin was a printer, like his older brother, whom he had tricked. 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/>
              <a:t>As a matter of fact, he was a very successful printer, and became quite wealthy. </a:t>
            </a: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5" name="Google Shape;154;g8a781df885_0_87">
            <a:extLst>
              <a:ext uri="{FF2B5EF4-FFF2-40B4-BE49-F238E27FC236}">
                <a16:creationId xmlns:a16="http://schemas.microsoft.com/office/drawing/2014/main" id="{18C52804-B843-DA44-BBE4-1BD04873B11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4549" y="1843087"/>
            <a:ext cx="4762500" cy="3171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276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8330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828811"/>
            <a:ext cx="5184681" cy="564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  <a:endParaRPr lang="en-US" sz="9600" dirty="0"/>
          </a:p>
          <a:p>
            <a:pPr marL="457200" lvl="1" indent="0">
              <a:lnSpc>
                <a:spcPct val="170000"/>
              </a:lnSpc>
              <a:spcBef>
                <a:spcPts val="1000"/>
              </a:spcBef>
              <a:buSzPts val="2795"/>
              <a:buNone/>
            </a:pPr>
            <a:r>
              <a:rPr lang="en-US" sz="9600" b="1" dirty="0">
                <a:solidFill>
                  <a:srgbClr val="F27B6C"/>
                </a:solidFill>
                <a:sym typeface="Calibri"/>
              </a:rPr>
              <a:t>Q: </a:t>
            </a:r>
            <a:r>
              <a:rPr lang="en-US" sz="9600" dirty="0"/>
              <a:t>Do you think his job as a printer affected his opinion of free speech? How so? </a:t>
            </a:r>
          </a:p>
          <a:p>
            <a:pPr marL="457200" lvl="1" indent="0">
              <a:lnSpc>
                <a:spcPct val="170000"/>
              </a:lnSpc>
              <a:spcBef>
                <a:spcPts val="1000"/>
              </a:spcBef>
              <a:buSzPts val="2795"/>
              <a:buNone/>
            </a:pPr>
            <a:endParaRPr lang="en-US" sz="9600" dirty="0"/>
          </a:p>
          <a:p>
            <a:pPr marL="457200" lvl="1" indent="0">
              <a:lnSpc>
                <a:spcPct val="170000"/>
              </a:lnSpc>
              <a:spcBef>
                <a:spcPts val="1000"/>
              </a:spcBef>
              <a:buSzPts val="2795"/>
              <a:buNone/>
            </a:pPr>
            <a:r>
              <a:rPr lang="en-US" sz="9600" b="1" dirty="0">
                <a:solidFill>
                  <a:srgbClr val="F27B6C"/>
                </a:solidFill>
              </a:rPr>
              <a:t>Q: </a:t>
            </a:r>
            <a:r>
              <a:rPr lang="en-US" sz="9600" dirty="0"/>
              <a:t>Do you think that the printing press played a role in the American founding and revolution? How so? </a:t>
            </a:r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dirty="0">
                <a:sym typeface="Calibri"/>
              </a:rPr>
              <a:t> </a:t>
            </a:r>
            <a:endParaRPr lang="en-US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pic>
        <p:nvPicPr>
          <p:cNvPr id="6" name="Google Shape;130;g8a781df885_0_112">
            <a:extLst>
              <a:ext uri="{FF2B5EF4-FFF2-40B4-BE49-F238E27FC236}">
                <a16:creationId xmlns:a16="http://schemas.microsoft.com/office/drawing/2014/main" id="{660EAA8F-6EB2-434D-A44D-8FFDCB294D0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28300" y="1085521"/>
            <a:ext cx="4348749" cy="5827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014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7410087" cy="4616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“If all printers were determined not to print anything till they were sure it would offend nobody, there would be very little printed.”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— Benjamin Franklin, U.S. Founding Father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One more quote from Ben Franklin to ponder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958105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092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7946132" cy="7555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Bef>
                <a:spcPts val="200"/>
              </a:spcBef>
            </a:pPr>
            <a:r>
              <a:rPr lang="en-US" sz="1800" b="1" dirty="0">
                <a:solidFill>
                  <a:srgbClr val="222222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Here are a few lines from one he wrote called “On the Freedom of the Press”</a:t>
            </a: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“While free from Force the Press remains,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Virtue and Freedom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chear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our Plains”</a:t>
            </a: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“This Nurse of Arts, and Freedom's Fence,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To chain, is Treason against Sense: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And Liberty, thy thousand Tongues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None silence who design no Wrongs;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For those who use the Gag's Restraint,</a:t>
            </a: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First Rob, before they stop Complaint.”</a:t>
            </a: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What do you think these lines mean?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60350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Ben Franklin even wrote poems! 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210240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48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934648"/>
            <a:ext cx="5428712" cy="5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640"/>
              </a:spcBef>
              <a:buClr>
                <a:srgbClr val="F27B6C"/>
              </a:buClr>
              <a:buSzPts val="3200"/>
              <a:buNone/>
            </a:pPr>
            <a:r>
              <a:rPr lang="en-US" sz="2400" dirty="0"/>
              <a:t>An author, publisher, businessman, scientist, statesman, diplomat, postmaster, inventor, and revolutionary, Franklin was a Renaissance man the likes of which the world may never see again.</a:t>
            </a: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5" name="Google Shape;62;p2">
            <a:extLst>
              <a:ext uri="{FF2B5EF4-FFF2-40B4-BE49-F238E27FC236}">
                <a16:creationId xmlns:a16="http://schemas.microsoft.com/office/drawing/2014/main" id="{F5C90942-BA0F-A04C-848F-2B31EBA0D6F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47961" y="840571"/>
            <a:ext cx="4129088" cy="55329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506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7410087" cy="549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For many years, Ben Franklin wrote an annual  compendium of advice and favorite wise sayings using another pseudonym.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Do you know what he called himself or this magazine?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Bonus question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958105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995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7047711" y="3332744"/>
            <a:ext cx="5528120" cy="671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Do you know any sayings from it? </a:t>
            </a:r>
          </a:p>
        </p:txBody>
      </p:sp>
      <p:sp>
        <p:nvSpPr>
          <p:cNvPr id="188" name="Google Shape;188;p13"/>
          <p:cNvSpPr txBox="1"/>
          <p:nvPr/>
        </p:nvSpPr>
        <p:spPr>
          <a:xfrm>
            <a:off x="1398139" y="1003591"/>
            <a:ext cx="1037977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Answer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Google Shape;190;g8a781df885_0_66">
            <a:extLst>
              <a:ext uri="{FF2B5EF4-FFF2-40B4-BE49-F238E27FC236}">
                <a16:creationId xmlns:a16="http://schemas.microsoft.com/office/drawing/2014/main" id="{7C4C70C0-24FB-9849-ABB7-8D28FDE2C19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8139" y="2131606"/>
            <a:ext cx="3746151" cy="3746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8263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7410087" cy="782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“A penny saved is a penny earned.”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“Lost time is never found again.” 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“A friend in need is a friend indeed!” 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“Fish and visitors stink in three days.” 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“Haste makes waste.” 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“Early to bed and early to rise . . .”  </a:t>
            </a: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762000" y="73152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Sayings from Poor Richard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28339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77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8183878" cy="287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14400" y="73152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Just for fun - a picture puzzle by Franklin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28339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oogle Shape;209;p10">
            <a:extLst>
              <a:ext uri="{FF2B5EF4-FFF2-40B4-BE49-F238E27FC236}">
                <a16:creationId xmlns:a16="http://schemas.microsoft.com/office/drawing/2014/main" id="{F0A1D4B9-01BA-374B-8518-AEC64C8CAB5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6196" y="2774674"/>
            <a:ext cx="5196634" cy="2811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10;p10">
            <a:extLst>
              <a:ext uri="{FF2B5EF4-FFF2-40B4-BE49-F238E27FC236}">
                <a16:creationId xmlns:a16="http://schemas.microsoft.com/office/drawing/2014/main" id="{76AB6945-DF35-864A-A743-B82F6663018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0226" y="1942744"/>
            <a:ext cx="3064743" cy="4664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895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6096000" y="937075"/>
            <a:ext cx="5184681" cy="564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endParaRPr lang="en-US" sz="24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endParaRPr lang="en-US" sz="2400" b="1" dirty="0">
              <a:solidFill>
                <a:srgbClr val="F27B6C"/>
              </a:solidFill>
              <a:sym typeface="Calibri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r>
              <a:rPr lang="en-US" sz="2400" b="1" dirty="0">
                <a:solidFill>
                  <a:srgbClr val="F27B6C"/>
                </a:solidFill>
                <a:sym typeface="Calibri"/>
              </a:rPr>
              <a:t>Q: </a:t>
            </a:r>
            <a:r>
              <a:rPr lang="en-US" sz="2400" dirty="0"/>
              <a:t>Does anyone know what this kind of pictogram is called?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endParaRPr lang="en-US" sz="2400" b="1" dirty="0">
              <a:solidFill>
                <a:srgbClr val="3297C7"/>
              </a:solidFill>
              <a:sym typeface="Calibri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r>
              <a:rPr lang="en-US" b="1" dirty="0">
                <a:solidFill>
                  <a:srgbClr val="3297C7"/>
                </a:solidFill>
                <a:sym typeface="Calibri"/>
              </a:rPr>
              <a:t>A: </a:t>
            </a:r>
            <a:r>
              <a:rPr lang="en-US" dirty="0"/>
              <a:t>a REBUS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endParaRPr lang="en-US" dirty="0">
              <a:solidFill>
                <a:srgbClr val="F27B6C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r>
              <a:rPr lang="en-US" dirty="0">
                <a:solidFill>
                  <a:srgbClr val="F27B6C"/>
                </a:solidFill>
              </a:rPr>
              <a:t>Can you “read” it? </a:t>
            </a:r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pic>
        <p:nvPicPr>
          <p:cNvPr id="6" name="Google Shape;215;p11">
            <a:extLst>
              <a:ext uri="{FF2B5EF4-FFF2-40B4-BE49-F238E27FC236}">
                <a16:creationId xmlns:a16="http://schemas.microsoft.com/office/drawing/2014/main" id="{0E28566E-50B8-E54F-AD86-3010980F1A0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0748" y="829556"/>
            <a:ext cx="4794504" cy="5753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471565-931E-8243-B07E-71DCAF081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7410087" cy="7627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In November 1737, as the 31-year-old publisher of The Pennsylvania Gazette, Franklin printed an essay entitled “On Freedom of Speech and the Press.” This was still 50 years before the Constitution was even written!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In this essay, Franklin said this: “Freedom of speech is a principal pillar of a free government; when this support is taken away, the constitution of a free society is dissolved, and tyranny is erected on its ruins.”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What do you think he meant by this?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7004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Additionally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958105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903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1825625"/>
            <a:ext cx="4751832" cy="9340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“An evil magistrate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intrusted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with power to punish for words, would be armed with a weapon the most destructive and terrible. Under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pretence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of pruning off the exuberant branches, he would be apt to destroy the tree.”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What does he mean by “exuberant branches? And how would pruning those kill the tree? What does the “tree” represent?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70040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He also wrote in this essay: 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137088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234;g888eaea36c_0_5">
            <a:extLst>
              <a:ext uri="{FF2B5EF4-FFF2-40B4-BE49-F238E27FC236}">
                <a16:creationId xmlns:a16="http://schemas.microsoft.com/office/drawing/2014/main" id="{160642C4-9E04-4742-9C3C-DFCD8D3EA9F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62750" y="1340897"/>
            <a:ext cx="4320712" cy="3491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66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51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8" y="1825625"/>
            <a:ext cx="8183878" cy="7935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What is a “Renaissance Man?” (What was the Renaissance?)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Pseudonym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Pruning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Exuberant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Compendium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Prerogative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24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Subdue, subduing, subjugation</a:t>
            </a:r>
          </a:p>
          <a:p>
            <a:pPr lvl="0"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14400" y="73152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Vocabulary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28339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05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83303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828811"/>
            <a:ext cx="5184681" cy="564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  <a:endParaRPr lang="en-US" sz="2400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b="1" dirty="0">
                <a:solidFill>
                  <a:srgbClr val="F27B6C"/>
                </a:solidFill>
                <a:sym typeface="Calibri"/>
              </a:rPr>
              <a:t>Q: </a:t>
            </a:r>
            <a:r>
              <a:rPr lang="en-US" dirty="0"/>
              <a:t>Can you name something Ben Franklin did or is famous for?  </a:t>
            </a:r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endParaRPr lang="en-US" dirty="0"/>
          </a:p>
          <a:p>
            <a:pPr marL="457200" lvl="1" indent="0">
              <a:lnSpc>
                <a:spcPct val="100000"/>
              </a:lnSpc>
              <a:spcBef>
                <a:spcPts val="1000"/>
              </a:spcBef>
              <a:buSzPts val="2795"/>
              <a:buNone/>
            </a:pPr>
            <a:r>
              <a:rPr lang="en-US" dirty="0">
                <a:sym typeface="Calibri"/>
              </a:rPr>
              <a:t> </a:t>
            </a:r>
            <a:endParaRPr lang="en-US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99BDDBC-0A19-1142-B886-236EC701A926}"/>
              </a:ext>
            </a:extLst>
          </p:cNvPr>
          <p:cNvCxnSpPr>
            <a:cxnSpLocks/>
          </p:cNvCxnSpPr>
          <p:nvPr/>
        </p:nvCxnSpPr>
        <p:spPr>
          <a:xfrm>
            <a:off x="1197864" y="3054096"/>
            <a:ext cx="0" cy="660654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69;g8a781df885_0_5">
            <a:extLst>
              <a:ext uri="{FF2B5EF4-FFF2-40B4-BE49-F238E27FC236}">
                <a16:creationId xmlns:a16="http://schemas.microsoft.com/office/drawing/2014/main" id="{78445776-2DA8-3C49-B2F2-A0DA1CE98C2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2545" y="2293403"/>
            <a:ext cx="4565000" cy="303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1950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934648"/>
            <a:ext cx="5428712" cy="5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1800" dirty="0"/>
              <a:t>Ben Franklin wasn’t always an old man, lol. </a:t>
            </a: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1800" dirty="0"/>
              <a:t>When he was young, he was a prankster. One prank he played when he was a teenager was pretending he was an old woman—a widow named “Silence </a:t>
            </a:r>
            <a:r>
              <a:rPr lang="en-US" sz="1800" dirty="0" err="1"/>
              <a:t>Dogood</a:t>
            </a:r>
            <a:r>
              <a:rPr lang="en-US" sz="1800" dirty="0"/>
              <a:t>”—and writing letters to the newspaper. He wrote 14 of them and they were good enough to be published. 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1800" dirty="0"/>
              <a:t>He used this disguise because his older brother published the paper, and wouldn’t print anything he knew his younger apprentice brother had written. 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6" name="Google Shape;75;g888eaea36c_0_11">
            <a:extLst>
              <a:ext uri="{FF2B5EF4-FFF2-40B4-BE49-F238E27FC236}">
                <a16:creationId xmlns:a16="http://schemas.microsoft.com/office/drawing/2014/main" id="{BB3979E4-5ACC-BC42-9E02-467F2EE8127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7960" y="2502758"/>
            <a:ext cx="4111927" cy="2302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5563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2192065"/>
            <a:ext cx="5570982" cy="3934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This letter was about the importance of free speech. </a:t>
            </a:r>
          </a:p>
          <a:p>
            <a:pPr lvl="0"/>
            <a:endParaRPr lang="en-US" sz="1800" dirty="0"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800" dirty="0">
                <a:latin typeface="Calibri"/>
                <a:ea typeface="Calibri"/>
                <a:cs typeface="Calibri"/>
                <a:sym typeface="Calibri"/>
              </a:rPr>
              <a:t>Here are some key passages to consider: </a:t>
            </a:r>
          </a:p>
          <a:p>
            <a:pPr lvl="0"/>
            <a:endParaRPr lang="en-US" sz="1800" dirty="0"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“Without Freedom of Thought, there can be no such Thing as Wisdom; and no such Thing as </a:t>
            </a:r>
            <a:r>
              <a:rPr lang="en-US" sz="1800" dirty="0" err="1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publick</a:t>
            </a:r>
            <a:r>
              <a:rPr lang="en-US" sz="1800" dirty="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Liberty, without Freedom of Speech.”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Do you agree? Why or why not? </a:t>
            </a: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8, 9 July 1722</a:t>
            </a:r>
            <a:r>
              <a:rPr lang="en-US" sz="3200" b="1" i="0" u="none" strike="noStrike" cap="none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B890C8C-7381-C245-8B3B-EBE4CDE3722D}"/>
              </a:ext>
            </a:extLst>
          </p:cNvPr>
          <p:cNvCxnSpPr>
            <a:cxnSpLocks/>
          </p:cNvCxnSpPr>
          <p:nvPr/>
        </p:nvCxnSpPr>
        <p:spPr>
          <a:xfrm>
            <a:off x="1126427" y="2192065"/>
            <a:ext cx="0" cy="3165748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900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1685865"/>
            <a:ext cx="4751832" cy="3657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He finished this thought by saying: “which is the Right of every Man, as far as by it, he does not hurt or </a:t>
            </a:r>
            <a:r>
              <a:rPr lang="en-US" sz="1800" dirty="0" err="1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controul</a:t>
            </a:r>
            <a:r>
              <a:rPr lang="en-US" sz="18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the Right of another: And this is the only Check it ought to suffer, and the only Bounds it ought to know.”</a:t>
            </a: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What does he mean by this? </a:t>
            </a: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8, 9 July 1722</a:t>
            </a:r>
            <a:r>
              <a:rPr lang="en-US" sz="3200" b="1" i="0" u="none" strike="noStrike" cap="none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88;g8a781df885_0_77">
            <a:extLst>
              <a:ext uri="{FF2B5EF4-FFF2-40B4-BE49-F238E27FC236}">
                <a16:creationId xmlns:a16="http://schemas.microsoft.com/office/drawing/2014/main" id="{BC9AD080-1048-2648-90EE-C68A46B624E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04024" y="1773707"/>
            <a:ext cx="3657363" cy="471916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83A910-DC35-604E-BFB1-934633F18AFD}"/>
              </a:ext>
            </a:extLst>
          </p:cNvPr>
          <p:cNvCxnSpPr>
            <a:cxnSpLocks/>
          </p:cNvCxnSpPr>
          <p:nvPr/>
        </p:nvCxnSpPr>
        <p:spPr>
          <a:xfrm>
            <a:off x="1126427" y="1825625"/>
            <a:ext cx="0" cy="2774950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4066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1600440"/>
            <a:ext cx="5528120" cy="5232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“This sacred Privilege is so essential to free Governments, that the Security of Property, and the Freedom of Speech always go together; and in those wretched Countries where a Man cannot call his Tongue his own, he can scarce call any Thing else his own.”</a:t>
            </a:r>
          </a:p>
          <a:p>
            <a:pPr lvl="0">
              <a:spcBef>
                <a:spcPts val="200"/>
              </a:spcBef>
            </a:pPr>
            <a:endParaRPr lang="en-US" sz="1800" dirty="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27B6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Why does Franklin say that security of property and freedom of speech go together? Do you agree?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  <a:buClr>
                <a:schemeClr val="dk1"/>
              </a:buClr>
              <a:buSzPts val="1100"/>
            </a:pPr>
            <a:endParaRPr lang="en-US" sz="1800" dirty="0">
              <a:solidFill>
                <a:srgbClr val="F27B6C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F27B6C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What are some “wretched Countries where a Man cannot call his Tongue his own?” </a:t>
            </a: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8 - quotes to consider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95;g8a781df885_0_11">
            <a:extLst>
              <a:ext uri="{FF2B5EF4-FFF2-40B4-BE49-F238E27FC236}">
                <a16:creationId xmlns:a16="http://schemas.microsoft.com/office/drawing/2014/main" id="{8437B27D-BE48-E44B-80B2-3FED2B85099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38340" y="1881041"/>
            <a:ext cx="1781175" cy="1524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6;g8a781df885_0_11">
            <a:extLst>
              <a:ext uri="{FF2B5EF4-FFF2-40B4-BE49-F238E27FC236}">
                <a16:creationId xmlns:a16="http://schemas.microsoft.com/office/drawing/2014/main" id="{991B2B93-2B7D-9343-915A-CC64AE61AC5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38340" y="3894763"/>
            <a:ext cx="1781175" cy="2562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421481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056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2192065"/>
            <a:ext cx="5570982" cy="2410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If you don’t own your own speech, who does? If you don’t own your own property, who does?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Who owns you, in a free country? </a:t>
            </a: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B890C8C-7381-C245-8B3B-EBE4CDE3722D}"/>
              </a:ext>
            </a:extLst>
          </p:cNvPr>
          <p:cNvCxnSpPr>
            <a:cxnSpLocks/>
          </p:cNvCxnSpPr>
          <p:nvPr/>
        </p:nvCxnSpPr>
        <p:spPr>
          <a:xfrm>
            <a:off x="1126427" y="2192065"/>
            <a:ext cx="0" cy="1794148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oogle Shape;103;g8a781df885_0_82">
            <a:extLst>
              <a:ext uri="{FF2B5EF4-FFF2-40B4-BE49-F238E27FC236}">
                <a16:creationId xmlns:a16="http://schemas.microsoft.com/office/drawing/2014/main" id="{DE097B73-557D-2143-B8C8-4DDCAEC3C5A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27461" y="1976304"/>
            <a:ext cx="4802539" cy="35972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3969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186" name="Google Shape;186;p13"/>
          <p:cNvSpPr/>
          <p:nvPr/>
        </p:nvSpPr>
        <p:spPr>
          <a:xfrm>
            <a:off x="1344169" y="1600440"/>
            <a:ext cx="5528120" cy="4980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“Whoever would overthrow the Liberty of a Nation, must begin by subduing the Freeness of Speech; a Thing terrible to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Publick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dirty="0" err="1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Traytors</a:t>
            </a:r>
            <a:r>
              <a:rPr lang="en-US" sz="1800" dirty="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.”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How does restricting freedom of speech contribute to the overthrow of a nation? Why does Franklin think that?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F27B6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50000"/>
              </a:lnSpc>
              <a:spcBef>
                <a:spcPts val="200"/>
              </a:spcBef>
            </a:pP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Why would “</a:t>
            </a:r>
            <a:r>
              <a:rPr lang="en-US" sz="1800" dirty="0" err="1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Publick</a:t>
            </a: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dirty="0" err="1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Traytors</a:t>
            </a:r>
            <a:r>
              <a:rPr lang="en-US" sz="1800" dirty="0">
                <a:solidFill>
                  <a:srgbClr val="F27B6C"/>
                </a:solidFill>
                <a:latin typeface="Calibri"/>
                <a:ea typeface="Calibri"/>
                <a:cs typeface="Calibri"/>
                <a:sym typeface="Calibri"/>
              </a:rPr>
              <a:t>” be afraid of the Freeness of Speech and seek to subdue it? </a:t>
            </a:r>
          </a:p>
          <a:p>
            <a:pPr lvl="0">
              <a:lnSpc>
                <a:spcPct val="150000"/>
              </a:lnSpc>
              <a:spcBef>
                <a:spcPts val="200"/>
              </a:spcBef>
            </a:pPr>
            <a:endParaRPr lang="en-US" sz="1800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190500">
              <a:lnSpc>
                <a:spcPct val="150000"/>
              </a:lnSpc>
              <a:spcBef>
                <a:spcPts val="200"/>
              </a:spcBef>
            </a:pPr>
            <a:endParaRPr lang="en-US" sz="2400" dirty="0">
              <a:solidFill>
                <a:srgbClr val="222222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3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lnSpc>
                <a:spcPct val="90000"/>
              </a:lnSpc>
              <a:buClr>
                <a:srgbClr val="72AFD4"/>
              </a:buClr>
              <a:buSzPts val="3200"/>
            </a:pP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Silence </a:t>
            </a:r>
            <a:r>
              <a:rPr lang="en-US" sz="3200" b="1" dirty="0" err="1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Dogood</a:t>
            </a:r>
            <a:r>
              <a:rPr lang="en-US" sz="3200" b="1" dirty="0">
                <a:solidFill>
                  <a:srgbClr val="3297C7"/>
                </a:solidFill>
                <a:latin typeface="Calibri"/>
                <a:ea typeface="Calibri"/>
                <a:cs typeface="Calibri"/>
                <a:sym typeface="Calibri"/>
              </a:rPr>
              <a:t>, No. 8 - quotes to consider</a:t>
            </a:r>
            <a:endParaRPr sz="3200" b="1" i="0" u="none" strike="noStrike" cap="none" dirty="0">
              <a:solidFill>
                <a:srgbClr val="3297C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66AD48-B813-654A-AEB4-0A17AE67E9EB}"/>
              </a:ext>
            </a:extLst>
          </p:cNvPr>
          <p:cNvCxnSpPr>
            <a:cxnSpLocks/>
          </p:cNvCxnSpPr>
          <p:nvPr/>
        </p:nvCxnSpPr>
        <p:spPr>
          <a:xfrm>
            <a:off x="1126427" y="1843088"/>
            <a:ext cx="0" cy="3551872"/>
          </a:xfrm>
          <a:prstGeom prst="line">
            <a:avLst/>
          </a:prstGeom>
          <a:ln w="28575">
            <a:solidFill>
              <a:srgbClr val="F27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oogle Shape;110;g8a781df885_0_16">
            <a:extLst>
              <a:ext uri="{FF2B5EF4-FFF2-40B4-BE49-F238E27FC236}">
                <a16:creationId xmlns:a16="http://schemas.microsoft.com/office/drawing/2014/main" id="{C104046C-0E4B-974B-BAEA-4AA2C995E95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913" y="2858125"/>
            <a:ext cx="3283075" cy="21847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400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18828</TotalTime>
  <Words>1368</Words>
  <Application>Microsoft Macintosh PowerPoint</Application>
  <PresentationFormat>Widescreen</PresentationFormat>
  <Paragraphs>226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Ben Franklin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Women’s History Month</dc:title>
  <dc:creator>Khalia Abner</dc:creator>
  <cp:lastModifiedBy>Microsoft Office User</cp:lastModifiedBy>
  <cp:revision>36</cp:revision>
  <dcterms:created xsi:type="dcterms:W3CDTF">2020-02-27T21:51:35Z</dcterms:created>
  <dcterms:modified xsi:type="dcterms:W3CDTF">2022-04-11T16:44:35Z</dcterms:modified>
</cp:coreProperties>
</file>